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33"/>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6"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0" autoAdjust="0"/>
    <p:restoredTop sz="94660"/>
  </p:normalViewPr>
  <p:slideViewPr>
    <p:cSldViewPr snapToGrid="0" showGuides="1">
      <p:cViewPr varScale="1">
        <p:scale>
          <a:sx n="106" d="100"/>
          <a:sy n="106" d="100"/>
        </p:scale>
        <p:origin x="114" y="28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viewProps" Target="view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image" Target="../media/image37.jpeg"/><Relationship Id="rId4" Type="http://schemas.openxmlformats.org/officeDocument/2006/relationships/image" Target="../media/image40.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image" Target="../media/image37.jpeg"/><Relationship Id="rId4" Type="http://schemas.openxmlformats.org/officeDocument/2006/relationships/image" Target="../media/image40.jpeg"/></Relationships>
</file>

<file path=ppt/diagrams/colors1.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E979279-F486-4FD4-B3F8-96DF122E9C76}" type="doc">
      <dgm:prSet loTypeId="urn:microsoft.com/office/officeart/2005/8/layout/pList1" loCatId="list" qsTypeId="urn:microsoft.com/office/officeart/2005/8/quickstyle/simple1#3" qsCatId="simple" csTypeId="urn:microsoft.com/office/officeart/2005/8/colors/accent1_2#2" csCatId="accent1" phldr="1"/>
      <dgm:spPr/>
      <dgm:t>
        <a:bodyPr/>
        <a:lstStyle/>
        <a:p>
          <a:endParaRPr lang="zh-CN" altLang="en-US"/>
        </a:p>
      </dgm:t>
    </dgm:pt>
    <dgm:pt modelId="{B3CB6B05-4B01-4CCC-8A05-FD03D26E80C8}">
      <dgm:prSet phldrT="[文本]" custT="1"/>
      <dgm:spPr/>
      <dgm:t>
        <a:bodyPr/>
        <a:lstStyle/>
        <a:p>
          <a:r>
            <a:rPr lang="zh-CN" altLang="en-US" sz="1400" b="1" dirty="0">
              <a:solidFill>
                <a:srgbClr val="C00000"/>
              </a:solidFill>
              <a:latin typeface="微软雅黑" panose="020B0503020204020204" pitchFamily="34" charset="-122"/>
              <a:ea typeface="微软雅黑" panose="020B0503020204020204" pitchFamily="34" charset="-122"/>
            </a:rPr>
            <a:t>人气</a:t>
          </a:r>
          <a:endParaRPr lang="en-US" altLang="zh-CN" sz="1400" b="1" dirty="0">
            <a:solidFill>
              <a:srgbClr val="C00000"/>
            </a:solidFill>
            <a:latin typeface="微软雅黑" panose="020B0503020204020204" pitchFamily="34" charset="-122"/>
            <a:ea typeface="微软雅黑" panose="020B0503020204020204" pitchFamily="34" charset="-122"/>
          </a:endParaRPr>
        </a:p>
        <a:p>
          <a:r>
            <a:rPr lang="zh-CN" altLang="en-US" sz="1200" dirty="0">
              <a:latin typeface="微软雅黑" panose="020B0503020204020204" pitchFamily="34" charset="-122"/>
              <a:ea typeface="微软雅黑" panose="020B0503020204020204" pitchFamily="34" charset="-122"/>
            </a:rPr>
            <a:t>加强医院内部人员培训，规范内部管理制度，深化医院口碑营销</a:t>
          </a:r>
        </a:p>
      </dgm:t>
    </dgm:pt>
    <dgm:pt modelId="{DE7D46F8-B2E0-4C14-A273-A0D525383D37}" type="parTrans" cxnId="{C39930A5-D6BA-4CEA-8E45-533BF953648D}">
      <dgm:prSet/>
      <dgm:spPr/>
      <dgm:t>
        <a:bodyPr/>
        <a:lstStyle/>
        <a:p>
          <a:endParaRPr lang="zh-CN" altLang="en-US"/>
        </a:p>
      </dgm:t>
    </dgm:pt>
    <dgm:pt modelId="{C4AA0BF2-85A0-4BCD-BE80-EF6E2E6D5C0E}" type="sibTrans" cxnId="{C39930A5-D6BA-4CEA-8E45-533BF953648D}">
      <dgm:prSet/>
      <dgm:spPr/>
      <dgm:t>
        <a:bodyPr/>
        <a:lstStyle/>
        <a:p>
          <a:endParaRPr lang="zh-CN" altLang="en-US"/>
        </a:p>
      </dgm:t>
    </dgm:pt>
    <dgm:pt modelId="{3E56FAB9-2AB0-4080-846E-A0CA3E3D5FC5}">
      <dgm:prSet phldrT="[文本]" custT="1"/>
      <dgm:spPr/>
      <dgm:t>
        <a:bodyPr/>
        <a:lstStyle/>
        <a:p>
          <a:r>
            <a:rPr lang="zh-CN" altLang="en-US" sz="1400" b="1" dirty="0">
              <a:solidFill>
                <a:srgbClr val="C00000"/>
              </a:solidFill>
              <a:latin typeface="微软雅黑" panose="020B0503020204020204" pitchFamily="34" charset="-122"/>
              <a:ea typeface="微软雅黑" panose="020B0503020204020204" pitchFamily="34" charset="-122"/>
            </a:rPr>
            <a:t>服务</a:t>
          </a:r>
          <a:endParaRPr lang="en-US" altLang="zh-CN" sz="1400" b="1" dirty="0">
            <a:solidFill>
              <a:srgbClr val="C00000"/>
            </a:solidFill>
            <a:latin typeface="微软雅黑" panose="020B0503020204020204" pitchFamily="34" charset="-122"/>
            <a:ea typeface="微软雅黑" panose="020B0503020204020204" pitchFamily="34" charset="-122"/>
          </a:endParaRPr>
        </a:p>
        <a:p>
          <a:r>
            <a:rPr lang="zh-CN" altLang="en-US" sz="1200" dirty="0">
              <a:latin typeface="微软雅黑" panose="020B0503020204020204" pitchFamily="34" charset="-122"/>
              <a:ea typeface="微软雅黑" panose="020B0503020204020204" pitchFamily="34" charset="-122"/>
            </a:rPr>
            <a:t>导入阳光服务体系，提升医护人员礼仪培训，提升医院形象。</a:t>
          </a:r>
        </a:p>
      </dgm:t>
    </dgm:pt>
    <dgm:pt modelId="{65F5B38D-553F-44C5-9168-35D3B950ABFF}" type="parTrans" cxnId="{5C838390-321D-4345-8C2A-4195EC9A8331}">
      <dgm:prSet/>
      <dgm:spPr/>
      <dgm:t>
        <a:bodyPr/>
        <a:lstStyle/>
        <a:p>
          <a:endParaRPr lang="zh-CN" altLang="en-US"/>
        </a:p>
      </dgm:t>
    </dgm:pt>
    <dgm:pt modelId="{731A08E3-EA5E-4D6F-B0B8-8A272B77CD49}" type="sibTrans" cxnId="{5C838390-321D-4345-8C2A-4195EC9A8331}">
      <dgm:prSet/>
      <dgm:spPr/>
      <dgm:t>
        <a:bodyPr/>
        <a:lstStyle/>
        <a:p>
          <a:endParaRPr lang="zh-CN" altLang="en-US"/>
        </a:p>
      </dgm:t>
    </dgm:pt>
    <dgm:pt modelId="{26EACF0B-E65A-4471-ADD8-5ABEE0051951}">
      <dgm:prSet phldrT="[文本]" custT="1"/>
      <dgm:spPr/>
      <dgm:t>
        <a:bodyPr/>
        <a:lstStyle/>
        <a:p>
          <a:r>
            <a:rPr lang="zh-CN" altLang="en-US" sz="1400" b="1" dirty="0">
              <a:solidFill>
                <a:srgbClr val="C00000"/>
              </a:solidFill>
              <a:latin typeface="微软雅黑" panose="020B0503020204020204" pitchFamily="34" charset="-122"/>
              <a:ea typeface="微软雅黑" panose="020B0503020204020204" pitchFamily="34" charset="-122"/>
            </a:rPr>
            <a:t>宣传</a:t>
          </a:r>
          <a:endParaRPr lang="en-US" altLang="zh-CN" sz="1400" b="1" dirty="0">
            <a:solidFill>
              <a:srgbClr val="C00000"/>
            </a:solidFill>
            <a:latin typeface="微软雅黑" panose="020B0503020204020204" pitchFamily="34" charset="-122"/>
            <a:ea typeface="微软雅黑" panose="020B0503020204020204" pitchFamily="34" charset="-122"/>
          </a:endParaRPr>
        </a:p>
        <a:p>
          <a:r>
            <a:rPr lang="zh-CN" altLang="en-US" sz="1200" dirty="0">
              <a:latin typeface="微软雅黑" panose="020B0503020204020204" pitchFamily="34" charset="-122"/>
              <a:ea typeface="微软雅黑" panose="020B0503020204020204" pitchFamily="34" charset="-122"/>
            </a:rPr>
            <a:t>完善医院各自媒体建设，加强医院自媒体宣传</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互联网时代，网络宣传已成趋势</a:t>
          </a:r>
          <a:r>
            <a:rPr lang="en-US" altLang="zh-CN" sz="1200" dirty="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dgm:t>
    </dgm:pt>
    <dgm:pt modelId="{09E0929F-C71D-49DA-A63B-C3DE26173B02}" type="parTrans" cxnId="{C97FA130-7589-4F6D-AD69-33AE2F925647}">
      <dgm:prSet/>
      <dgm:spPr/>
      <dgm:t>
        <a:bodyPr/>
        <a:lstStyle/>
        <a:p>
          <a:endParaRPr lang="zh-CN" altLang="en-US"/>
        </a:p>
      </dgm:t>
    </dgm:pt>
    <dgm:pt modelId="{F6B7B64C-55D7-4209-9159-D68880985EDE}" type="sibTrans" cxnId="{C97FA130-7589-4F6D-AD69-33AE2F925647}">
      <dgm:prSet/>
      <dgm:spPr/>
      <dgm:t>
        <a:bodyPr/>
        <a:lstStyle/>
        <a:p>
          <a:endParaRPr lang="zh-CN" altLang="en-US"/>
        </a:p>
      </dgm:t>
    </dgm:pt>
    <dgm:pt modelId="{7161749A-1FA8-4060-8E90-7F14C917F026}">
      <dgm:prSet phldrT="[文本]" custT="1"/>
      <dgm:spPr/>
      <dgm:t>
        <a:bodyPr/>
        <a:lstStyle/>
        <a:p>
          <a:r>
            <a:rPr lang="zh-CN" altLang="en-US" sz="1400" b="1" dirty="0">
              <a:solidFill>
                <a:srgbClr val="C00000"/>
              </a:solidFill>
              <a:latin typeface="微软雅黑" panose="020B0503020204020204" pitchFamily="34" charset="-122"/>
              <a:ea typeface="微软雅黑" panose="020B0503020204020204" pitchFamily="34" charset="-122"/>
            </a:rPr>
            <a:t>公关</a:t>
          </a:r>
          <a:endParaRPr lang="en-US" altLang="zh-CN" sz="1400" b="1" dirty="0">
            <a:solidFill>
              <a:srgbClr val="C00000"/>
            </a:solidFill>
            <a:latin typeface="微软雅黑" panose="020B0503020204020204" pitchFamily="34" charset="-122"/>
            <a:ea typeface="微软雅黑" panose="020B0503020204020204" pitchFamily="34" charset="-122"/>
          </a:endParaRPr>
        </a:p>
        <a:p>
          <a:r>
            <a:rPr lang="zh-CN" altLang="en-US" sz="1200" dirty="0">
              <a:latin typeface="微软雅黑" panose="020B0503020204020204" pitchFamily="34" charset="-122"/>
              <a:ea typeface="微软雅黑" panose="020B0503020204020204" pitchFamily="34" charset="-122"/>
            </a:rPr>
            <a:t>定期开展义诊、学术营销等活动，提升医院整体品牌形象</a:t>
          </a:r>
          <a:r>
            <a:rPr lang="en-US" altLang="zh-CN" sz="1200" dirty="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dgm:t>
    </dgm:pt>
    <dgm:pt modelId="{9C7D4B5B-0688-427C-825C-83BA776C0866}" type="parTrans" cxnId="{5851157B-8D5F-47C0-8369-0AA14BEA087F}">
      <dgm:prSet/>
      <dgm:spPr/>
      <dgm:t>
        <a:bodyPr/>
        <a:lstStyle/>
        <a:p>
          <a:endParaRPr lang="zh-CN" altLang="en-US"/>
        </a:p>
      </dgm:t>
    </dgm:pt>
    <dgm:pt modelId="{7B5B2708-8EE7-4762-BEF1-FF83DA303B84}" type="sibTrans" cxnId="{5851157B-8D5F-47C0-8369-0AA14BEA087F}">
      <dgm:prSet/>
      <dgm:spPr/>
      <dgm:t>
        <a:bodyPr/>
        <a:lstStyle/>
        <a:p>
          <a:endParaRPr lang="zh-CN" altLang="en-US"/>
        </a:p>
      </dgm:t>
    </dgm:pt>
    <dgm:pt modelId="{E8485025-F633-4F5A-9BE4-CBB05D78DCA4}" type="pres">
      <dgm:prSet presAssocID="{5E979279-F486-4FD4-B3F8-96DF122E9C76}" presName="Name0" presStyleCnt="0">
        <dgm:presLayoutVars>
          <dgm:dir/>
          <dgm:resizeHandles val="exact"/>
        </dgm:presLayoutVars>
      </dgm:prSet>
      <dgm:spPr/>
    </dgm:pt>
    <dgm:pt modelId="{510AB970-3A54-4475-8F84-4C3E91A8D36D}" type="pres">
      <dgm:prSet presAssocID="{B3CB6B05-4B01-4CCC-8A05-FD03D26E80C8}" presName="compNode" presStyleCnt="0"/>
      <dgm:spPr/>
    </dgm:pt>
    <dgm:pt modelId="{C1FAB1C1-BCA0-4958-9637-B6819B71C3A8}" type="pres">
      <dgm:prSet presAssocID="{B3CB6B05-4B01-4CCC-8A05-FD03D26E80C8}" presName="pictRect" presStyleLbl="node1" presStyleIdx="0" presStyleCnt="4"/>
      <dgm:spPr>
        <a:blipFill>
          <a:blip xmlns:r="http://schemas.openxmlformats.org/officeDocument/2006/relationships" r:embed="rId1" cstate="print">
            <a:extLst/>
          </a:blip>
          <a:srcRect/>
          <a:stretch>
            <a:fillRect l="-6000" r="-6000"/>
          </a:stretch>
        </a:blipFill>
        <a:ln w="22225">
          <a:solidFill>
            <a:schemeClr val="accent2"/>
          </a:solidFill>
        </a:ln>
      </dgm:spPr>
    </dgm:pt>
    <dgm:pt modelId="{D7D0FA2D-C301-4189-B382-B20B66795308}" type="pres">
      <dgm:prSet presAssocID="{B3CB6B05-4B01-4CCC-8A05-FD03D26E80C8}" presName="textRect" presStyleLbl="revTx" presStyleIdx="0" presStyleCnt="4">
        <dgm:presLayoutVars>
          <dgm:bulletEnabled val="1"/>
        </dgm:presLayoutVars>
      </dgm:prSet>
      <dgm:spPr/>
    </dgm:pt>
    <dgm:pt modelId="{653349F7-5066-4926-B679-0747B9F37B69}" type="pres">
      <dgm:prSet presAssocID="{C4AA0BF2-85A0-4BCD-BE80-EF6E2E6D5C0E}" presName="sibTrans" presStyleLbl="sibTrans2D1" presStyleIdx="0" presStyleCnt="0"/>
      <dgm:spPr/>
    </dgm:pt>
    <dgm:pt modelId="{EF614AA6-809E-4286-BC80-32C84FF3FD06}" type="pres">
      <dgm:prSet presAssocID="{3E56FAB9-2AB0-4080-846E-A0CA3E3D5FC5}" presName="compNode" presStyleCnt="0"/>
      <dgm:spPr/>
    </dgm:pt>
    <dgm:pt modelId="{E6EF15AE-95E3-4CF6-B7D9-6A23875962E4}" type="pres">
      <dgm:prSet presAssocID="{3E56FAB9-2AB0-4080-846E-A0CA3E3D5FC5}" presName="pictRect" presStyleLbl="node1" presStyleIdx="1" presStyleCnt="4"/>
      <dgm:spPr>
        <a:blipFill>
          <a:blip xmlns:r="http://schemas.openxmlformats.org/officeDocument/2006/relationships" r:embed="rId2" cstate="print">
            <a:extLst/>
          </a:blip>
          <a:srcRect/>
          <a:stretch>
            <a:fillRect t="-19000" b="-19000"/>
          </a:stretch>
        </a:blipFill>
        <a:ln w="22225">
          <a:solidFill>
            <a:schemeClr val="accent2"/>
          </a:solidFill>
        </a:ln>
      </dgm:spPr>
    </dgm:pt>
    <dgm:pt modelId="{92912538-F9A5-440F-9EB5-3644D13BD2A9}" type="pres">
      <dgm:prSet presAssocID="{3E56FAB9-2AB0-4080-846E-A0CA3E3D5FC5}" presName="textRect" presStyleLbl="revTx" presStyleIdx="1" presStyleCnt="4">
        <dgm:presLayoutVars>
          <dgm:bulletEnabled val="1"/>
        </dgm:presLayoutVars>
      </dgm:prSet>
      <dgm:spPr/>
    </dgm:pt>
    <dgm:pt modelId="{10D45F3B-23AB-4D9F-A614-8677CD729E64}" type="pres">
      <dgm:prSet presAssocID="{731A08E3-EA5E-4D6F-B0B8-8A272B77CD49}" presName="sibTrans" presStyleLbl="sibTrans2D1" presStyleIdx="0" presStyleCnt="0"/>
      <dgm:spPr/>
    </dgm:pt>
    <dgm:pt modelId="{0154F0B7-7FC1-465C-9629-5DDB5151CAC5}" type="pres">
      <dgm:prSet presAssocID="{26EACF0B-E65A-4471-ADD8-5ABEE0051951}" presName="compNode" presStyleCnt="0"/>
      <dgm:spPr/>
    </dgm:pt>
    <dgm:pt modelId="{0C6942DF-4046-466C-AD76-152E6B8435AA}" type="pres">
      <dgm:prSet presAssocID="{26EACF0B-E65A-4471-ADD8-5ABEE0051951}" presName="pictRect" presStyleLbl="node1" presStyleIdx="2" presStyleCnt="4"/>
      <dgm:spPr>
        <a:blipFill>
          <a:blip xmlns:r="http://schemas.openxmlformats.org/officeDocument/2006/relationships" r:embed="rId3" cstate="print">
            <a:extLst/>
          </a:blip>
          <a:srcRect/>
          <a:stretch>
            <a:fillRect l="-4000" r="-4000"/>
          </a:stretch>
        </a:blipFill>
        <a:ln w="22225">
          <a:solidFill>
            <a:schemeClr val="accent2"/>
          </a:solidFill>
        </a:ln>
      </dgm:spPr>
    </dgm:pt>
    <dgm:pt modelId="{1E46F6A9-BA05-439D-B164-54C297A445E9}" type="pres">
      <dgm:prSet presAssocID="{26EACF0B-E65A-4471-ADD8-5ABEE0051951}" presName="textRect" presStyleLbl="revTx" presStyleIdx="2" presStyleCnt="4">
        <dgm:presLayoutVars>
          <dgm:bulletEnabled val="1"/>
        </dgm:presLayoutVars>
      </dgm:prSet>
      <dgm:spPr/>
    </dgm:pt>
    <dgm:pt modelId="{60B41E83-1A7A-441D-9312-D697BD59F94F}" type="pres">
      <dgm:prSet presAssocID="{F6B7B64C-55D7-4209-9159-D68880985EDE}" presName="sibTrans" presStyleLbl="sibTrans2D1" presStyleIdx="0" presStyleCnt="0"/>
      <dgm:spPr/>
    </dgm:pt>
    <dgm:pt modelId="{15C0684E-DC54-475D-98C6-399F079E5994}" type="pres">
      <dgm:prSet presAssocID="{7161749A-1FA8-4060-8E90-7F14C917F026}" presName="compNode" presStyleCnt="0"/>
      <dgm:spPr/>
    </dgm:pt>
    <dgm:pt modelId="{34187326-7E0C-4A69-B1B4-AA22434EC949}" type="pres">
      <dgm:prSet presAssocID="{7161749A-1FA8-4060-8E90-7F14C917F026}" presName="pictRect" presStyleLbl="node1" presStyleIdx="3" presStyleCnt="4"/>
      <dgm:spPr>
        <a:blipFill>
          <a:blip xmlns:r="http://schemas.openxmlformats.org/officeDocument/2006/relationships" r:embed="rId4" cstate="print">
            <a:extLst/>
          </a:blip>
          <a:srcRect/>
          <a:stretch>
            <a:fillRect l="-2000" r="-2000"/>
          </a:stretch>
        </a:blipFill>
        <a:ln w="22225">
          <a:solidFill>
            <a:schemeClr val="accent2"/>
          </a:solidFill>
        </a:ln>
      </dgm:spPr>
    </dgm:pt>
    <dgm:pt modelId="{FEADE9D5-E7A7-4921-9138-30B93E54C450}" type="pres">
      <dgm:prSet presAssocID="{7161749A-1FA8-4060-8E90-7F14C917F026}" presName="textRect" presStyleLbl="revTx" presStyleIdx="3" presStyleCnt="4">
        <dgm:presLayoutVars>
          <dgm:bulletEnabled val="1"/>
        </dgm:presLayoutVars>
      </dgm:prSet>
      <dgm:spPr/>
    </dgm:pt>
  </dgm:ptLst>
  <dgm:cxnLst>
    <dgm:cxn modelId="{831BE40E-491E-4353-8747-0E422B1C632E}" type="presOf" srcId="{3E56FAB9-2AB0-4080-846E-A0CA3E3D5FC5}" destId="{92912538-F9A5-440F-9EB5-3644D13BD2A9}" srcOrd="0" destOrd="0" presId="urn:microsoft.com/office/officeart/2005/8/layout/pList1"/>
    <dgm:cxn modelId="{39A48F2D-2C47-4E96-B59A-DC9A35057DE8}" type="presOf" srcId="{26EACF0B-E65A-4471-ADD8-5ABEE0051951}" destId="{1E46F6A9-BA05-439D-B164-54C297A445E9}" srcOrd="0" destOrd="0" presId="urn:microsoft.com/office/officeart/2005/8/layout/pList1"/>
    <dgm:cxn modelId="{C97FA130-7589-4F6D-AD69-33AE2F925647}" srcId="{5E979279-F486-4FD4-B3F8-96DF122E9C76}" destId="{26EACF0B-E65A-4471-ADD8-5ABEE0051951}" srcOrd="2" destOrd="0" parTransId="{09E0929F-C71D-49DA-A63B-C3DE26173B02}" sibTransId="{F6B7B64C-55D7-4209-9159-D68880985EDE}"/>
    <dgm:cxn modelId="{CA21EE49-4242-4757-B942-7A76EA80DB66}" type="presOf" srcId="{731A08E3-EA5E-4D6F-B0B8-8A272B77CD49}" destId="{10D45F3B-23AB-4D9F-A614-8677CD729E64}" srcOrd="0" destOrd="0" presId="urn:microsoft.com/office/officeart/2005/8/layout/pList1"/>
    <dgm:cxn modelId="{15F81057-1F3A-49C4-8B3E-A6932453F2D0}" type="presOf" srcId="{5E979279-F486-4FD4-B3F8-96DF122E9C76}" destId="{E8485025-F633-4F5A-9BE4-CBB05D78DCA4}" srcOrd="0" destOrd="0" presId="urn:microsoft.com/office/officeart/2005/8/layout/pList1"/>
    <dgm:cxn modelId="{5851157B-8D5F-47C0-8369-0AA14BEA087F}" srcId="{5E979279-F486-4FD4-B3F8-96DF122E9C76}" destId="{7161749A-1FA8-4060-8E90-7F14C917F026}" srcOrd="3" destOrd="0" parTransId="{9C7D4B5B-0688-427C-825C-83BA776C0866}" sibTransId="{7B5B2708-8EE7-4762-BEF1-FF83DA303B84}"/>
    <dgm:cxn modelId="{02FACD83-D822-4A2D-8BB7-EB4AA5243C18}" type="presOf" srcId="{7161749A-1FA8-4060-8E90-7F14C917F026}" destId="{FEADE9D5-E7A7-4921-9138-30B93E54C450}" srcOrd="0" destOrd="0" presId="urn:microsoft.com/office/officeart/2005/8/layout/pList1"/>
    <dgm:cxn modelId="{5C838390-321D-4345-8C2A-4195EC9A8331}" srcId="{5E979279-F486-4FD4-B3F8-96DF122E9C76}" destId="{3E56FAB9-2AB0-4080-846E-A0CA3E3D5FC5}" srcOrd="1" destOrd="0" parTransId="{65F5B38D-553F-44C5-9168-35D3B950ABFF}" sibTransId="{731A08E3-EA5E-4D6F-B0B8-8A272B77CD49}"/>
    <dgm:cxn modelId="{C3A331A0-751B-4AEB-B1FC-A49AFBEBE109}" type="presOf" srcId="{F6B7B64C-55D7-4209-9159-D68880985EDE}" destId="{60B41E83-1A7A-441D-9312-D697BD59F94F}" srcOrd="0" destOrd="0" presId="urn:microsoft.com/office/officeart/2005/8/layout/pList1"/>
    <dgm:cxn modelId="{C39930A5-D6BA-4CEA-8E45-533BF953648D}" srcId="{5E979279-F486-4FD4-B3F8-96DF122E9C76}" destId="{B3CB6B05-4B01-4CCC-8A05-FD03D26E80C8}" srcOrd="0" destOrd="0" parTransId="{DE7D46F8-B2E0-4C14-A273-A0D525383D37}" sibTransId="{C4AA0BF2-85A0-4BCD-BE80-EF6E2E6D5C0E}"/>
    <dgm:cxn modelId="{0BF768E5-76D6-4329-AC10-BF7FE1E15EF5}" type="presOf" srcId="{C4AA0BF2-85A0-4BCD-BE80-EF6E2E6D5C0E}" destId="{653349F7-5066-4926-B679-0747B9F37B69}" srcOrd="0" destOrd="0" presId="urn:microsoft.com/office/officeart/2005/8/layout/pList1"/>
    <dgm:cxn modelId="{8E353EEB-74E3-4D4A-819D-E728943AD5D4}" type="presOf" srcId="{B3CB6B05-4B01-4CCC-8A05-FD03D26E80C8}" destId="{D7D0FA2D-C301-4189-B382-B20B66795308}" srcOrd="0" destOrd="0" presId="urn:microsoft.com/office/officeart/2005/8/layout/pList1"/>
    <dgm:cxn modelId="{7F2B923F-6A90-4F2D-BE63-53F3A180D7FB}" type="presParOf" srcId="{E8485025-F633-4F5A-9BE4-CBB05D78DCA4}" destId="{510AB970-3A54-4475-8F84-4C3E91A8D36D}" srcOrd="0" destOrd="0" presId="urn:microsoft.com/office/officeart/2005/8/layout/pList1"/>
    <dgm:cxn modelId="{3912B42D-FE63-44A4-A097-EC1C6A54B5C7}" type="presParOf" srcId="{510AB970-3A54-4475-8F84-4C3E91A8D36D}" destId="{C1FAB1C1-BCA0-4958-9637-B6819B71C3A8}" srcOrd="0" destOrd="0" presId="urn:microsoft.com/office/officeart/2005/8/layout/pList1"/>
    <dgm:cxn modelId="{B53887AB-F0A3-4250-BC4E-14C622CFCE82}" type="presParOf" srcId="{510AB970-3A54-4475-8F84-4C3E91A8D36D}" destId="{D7D0FA2D-C301-4189-B382-B20B66795308}" srcOrd="1" destOrd="0" presId="urn:microsoft.com/office/officeart/2005/8/layout/pList1"/>
    <dgm:cxn modelId="{773365F2-FB71-4AD7-AE26-006FE516A56B}" type="presParOf" srcId="{E8485025-F633-4F5A-9BE4-CBB05D78DCA4}" destId="{653349F7-5066-4926-B679-0747B9F37B69}" srcOrd="1" destOrd="0" presId="urn:microsoft.com/office/officeart/2005/8/layout/pList1"/>
    <dgm:cxn modelId="{4E439F53-87B1-423A-96A7-12371C1FD15B}" type="presParOf" srcId="{E8485025-F633-4F5A-9BE4-CBB05D78DCA4}" destId="{EF614AA6-809E-4286-BC80-32C84FF3FD06}" srcOrd="2" destOrd="0" presId="urn:microsoft.com/office/officeart/2005/8/layout/pList1"/>
    <dgm:cxn modelId="{6788175E-D68D-4C54-87FF-820A94468415}" type="presParOf" srcId="{EF614AA6-809E-4286-BC80-32C84FF3FD06}" destId="{E6EF15AE-95E3-4CF6-B7D9-6A23875962E4}" srcOrd="0" destOrd="0" presId="urn:microsoft.com/office/officeart/2005/8/layout/pList1"/>
    <dgm:cxn modelId="{DE5853CC-0B74-43FF-B7AC-CB4D3A359472}" type="presParOf" srcId="{EF614AA6-809E-4286-BC80-32C84FF3FD06}" destId="{92912538-F9A5-440F-9EB5-3644D13BD2A9}" srcOrd="1" destOrd="0" presId="urn:microsoft.com/office/officeart/2005/8/layout/pList1"/>
    <dgm:cxn modelId="{3401C12F-79A4-4C5D-826F-04B3CF90CA76}" type="presParOf" srcId="{E8485025-F633-4F5A-9BE4-CBB05D78DCA4}" destId="{10D45F3B-23AB-4D9F-A614-8677CD729E64}" srcOrd="3" destOrd="0" presId="urn:microsoft.com/office/officeart/2005/8/layout/pList1"/>
    <dgm:cxn modelId="{BC39770C-3B3B-4645-B5A8-82C4BA450E8C}" type="presParOf" srcId="{E8485025-F633-4F5A-9BE4-CBB05D78DCA4}" destId="{0154F0B7-7FC1-465C-9629-5DDB5151CAC5}" srcOrd="4" destOrd="0" presId="urn:microsoft.com/office/officeart/2005/8/layout/pList1"/>
    <dgm:cxn modelId="{9989A623-47CC-41D3-A94B-224579ECDF54}" type="presParOf" srcId="{0154F0B7-7FC1-465C-9629-5DDB5151CAC5}" destId="{0C6942DF-4046-466C-AD76-152E6B8435AA}" srcOrd="0" destOrd="0" presId="urn:microsoft.com/office/officeart/2005/8/layout/pList1"/>
    <dgm:cxn modelId="{E84F0F30-2253-4273-A0CB-A6B2434AC5FA}" type="presParOf" srcId="{0154F0B7-7FC1-465C-9629-5DDB5151CAC5}" destId="{1E46F6A9-BA05-439D-B164-54C297A445E9}" srcOrd="1" destOrd="0" presId="urn:microsoft.com/office/officeart/2005/8/layout/pList1"/>
    <dgm:cxn modelId="{4E035BD0-4218-4BCA-B133-2849C000FFA6}" type="presParOf" srcId="{E8485025-F633-4F5A-9BE4-CBB05D78DCA4}" destId="{60B41E83-1A7A-441D-9312-D697BD59F94F}" srcOrd="5" destOrd="0" presId="urn:microsoft.com/office/officeart/2005/8/layout/pList1"/>
    <dgm:cxn modelId="{316C7E8A-F78C-4EC0-A01F-784DBE4B9F50}" type="presParOf" srcId="{E8485025-F633-4F5A-9BE4-CBB05D78DCA4}" destId="{15C0684E-DC54-475D-98C6-399F079E5994}" srcOrd="6" destOrd="0" presId="urn:microsoft.com/office/officeart/2005/8/layout/pList1"/>
    <dgm:cxn modelId="{7F0D9B45-6942-45B8-A4C4-3A777974CFFF}" type="presParOf" srcId="{15C0684E-DC54-475D-98C6-399F079E5994}" destId="{34187326-7E0C-4A69-B1B4-AA22434EC949}" srcOrd="0" destOrd="0" presId="urn:microsoft.com/office/officeart/2005/8/layout/pList1"/>
    <dgm:cxn modelId="{1DF24943-1A07-4F1A-BC31-CF07A32DB068}" type="presParOf" srcId="{15C0684E-DC54-475D-98C6-399F079E5994}" destId="{FEADE9D5-E7A7-4921-9138-30B93E54C450}" srcOrd="1" destOrd="0" presId="urn:microsoft.com/office/officeart/2005/8/layout/p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FAB1C1-BCA0-4958-9637-B6819B71C3A8}">
      <dsp:nvSpPr>
        <dsp:cNvPr id="0" name=""/>
        <dsp:cNvSpPr/>
      </dsp:nvSpPr>
      <dsp:spPr>
        <a:xfrm>
          <a:off x="5639" y="1070304"/>
          <a:ext cx="2683593" cy="1848996"/>
        </a:xfrm>
        <a:prstGeom prst="roundRect">
          <a:avLst/>
        </a:prstGeom>
        <a:blipFill>
          <a:blip xmlns:r="http://schemas.openxmlformats.org/officeDocument/2006/relationships" r:embed="rId1" cstate="print">
            <a:extLst/>
          </a:blip>
          <a:srcRect/>
          <a:stretch>
            <a:fillRect l="-6000" r="-6000"/>
          </a:stretch>
        </a:blipFill>
        <a:ln w="22225"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7D0FA2D-C301-4189-B382-B20B66795308}">
      <dsp:nvSpPr>
        <dsp:cNvPr id="0" name=""/>
        <dsp:cNvSpPr/>
      </dsp:nvSpPr>
      <dsp:spPr>
        <a:xfrm>
          <a:off x="5639" y="2919300"/>
          <a:ext cx="2683593" cy="9956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0" numCol="1" spcCol="1270" anchor="t" anchorCtr="0">
          <a:noAutofit/>
        </a:bodyPr>
        <a:lstStyle/>
        <a:p>
          <a:pPr marL="0" lvl="0" indent="0" algn="ctr" defTabSz="622300">
            <a:lnSpc>
              <a:spcPct val="90000"/>
            </a:lnSpc>
            <a:spcBef>
              <a:spcPct val="0"/>
            </a:spcBef>
            <a:spcAft>
              <a:spcPct val="35000"/>
            </a:spcAft>
            <a:buNone/>
          </a:pPr>
          <a:r>
            <a:rPr lang="zh-CN" altLang="en-US" sz="1400" b="1" kern="1200" dirty="0">
              <a:solidFill>
                <a:srgbClr val="C00000"/>
              </a:solidFill>
              <a:latin typeface="微软雅黑" panose="020B0503020204020204" pitchFamily="34" charset="-122"/>
              <a:ea typeface="微软雅黑" panose="020B0503020204020204" pitchFamily="34" charset="-122"/>
            </a:rPr>
            <a:t>人气</a:t>
          </a:r>
          <a:endParaRPr lang="en-US" altLang="zh-CN" sz="1400" b="1" kern="1200" dirty="0">
            <a:solidFill>
              <a:srgbClr val="C00000"/>
            </a:solidFill>
            <a:latin typeface="微软雅黑" panose="020B0503020204020204" pitchFamily="34" charset="-122"/>
            <a:ea typeface="微软雅黑" panose="020B0503020204020204" pitchFamily="34" charset="-122"/>
          </a:endParaRPr>
        </a:p>
        <a:p>
          <a:pPr marL="0" lvl="0" indent="0" algn="ctr" defTabSz="622300">
            <a:lnSpc>
              <a:spcPct val="90000"/>
            </a:lnSpc>
            <a:spcBef>
              <a:spcPct val="0"/>
            </a:spcBef>
            <a:spcAft>
              <a:spcPct val="35000"/>
            </a:spcAft>
            <a:buNone/>
          </a:pPr>
          <a:r>
            <a:rPr lang="zh-CN" altLang="en-US" sz="1200" kern="1200" dirty="0">
              <a:latin typeface="微软雅黑" panose="020B0503020204020204" pitchFamily="34" charset="-122"/>
              <a:ea typeface="微软雅黑" panose="020B0503020204020204" pitchFamily="34" charset="-122"/>
            </a:rPr>
            <a:t>加强医院内部人员培训，规范内部管理制度，深化医院口碑营销</a:t>
          </a:r>
        </a:p>
      </dsp:txBody>
      <dsp:txXfrm>
        <a:off x="5639" y="2919300"/>
        <a:ext cx="2683593" cy="995613"/>
      </dsp:txXfrm>
    </dsp:sp>
    <dsp:sp modelId="{E6EF15AE-95E3-4CF6-B7D9-6A23875962E4}">
      <dsp:nvSpPr>
        <dsp:cNvPr id="0" name=""/>
        <dsp:cNvSpPr/>
      </dsp:nvSpPr>
      <dsp:spPr>
        <a:xfrm>
          <a:off x="2957705" y="1070304"/>
          <a:ext cx="2683593" cy="1848996"/>
        </a:xfrm>
        <a:prstGeom prst="roundRect">
          <a:avLst/>
        </a:prstGeom>
        <a:blipFill>
          <a:blip xmlns:r="http://schemas.openxmlformats.org/officeDocument/2006/relationships" r:embed="rId2" cstate="print">
            <a:extLst/>
          </a:blip>
          <a:srcRect/>
          <a:stretch>
            <a:fillRect t="-19000" b="-19000"/>
          </a:stretch>
        </a:blipFill>
        <a:ln w="22225"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2912538-F9A5-440F-9EB5-3644D13BD2A9}">
      <dsp:nvSpPr>
        <dsp:cNvPr id="0" name=""/>
        <dsp:cNvSpPr/>
      </dsp:nvSpPr>
      <dsp:spPr>
        <a:xfrm>
          <a:off x="2957705" y="2919300"/>
          <a:ext cx="2683593" cy="9956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0" numCol="1" spcCol="1270" anchor="t" anchorCtr="0">
          <a:noAutofit/>
        </a:bodyPr>
        <a:lstStyle/>
        <a:p>
          <a:pPr marL="0" lvl="0" indent="0" algn="ctr" defTabSz="622300">
            <a:lnSpc>
              <a:spcPct val="90000"/>
            </a:lnSpc>
            <a:spcBef>
              <a:spcPct val="0"/>
            </a:spcBef>
            <a:spcAft>
              <a:spcPct val="35000"/>
            </a:spcAft>
            <a:buNone/>
          </a:pPr>
          <a:r>
            <a:rPr lang="zh-CN" altLang="en-US" sz="1400" b="1" kern="1200" dirty="0">
              <a:solidFill>
                <a:srgbClr val="C00000"/>
              </a:solidFill>
              <a:latin typeface="微软雅黑" panose="020B0503020204020204" pitchFamily="34" charset="-122"/>
              <a:ea typeface="微软雅黑" panose="020B0503020204020204" pitchFamily="34" charset="-122"/>
            </a:rPr>
            <a:t>服务</a:t>
          </a:r>
          <a:endParaRPr lang="en-US" altLang="zh-CN" sz="1400" b="1" kern="1200" dirty="0">
            <a:solidFill>
              <a:srgbClr val="C00000"/>
            </a:solidFill>
            <a:latin typeface="微软雅黑" panose="020B0503020204020204" pitchFamily="34" charset="-122"/>
            <a:ea typeface="微软雅黑" panose="020B0503020204020204" pitchFamily="34" charset="-122"/>
          </a:endParaRPr>
        </a:p>
        <a:p>
          <a:pPr marL="0" lvl="0" indent="0" algn="ctr" defTabSz="622300">
            <a:lnSpc>
              <a:spcPct val="90000"/>
            </a:lnSpc>
            <a:spcBef>
              <a:spcPct val="0"/>
            </a:spcBef>
            <a:spcAft>
              <a:spcPct val="35000"/>
            </a:spcAft>
            <a:buNone/>
          </a:pPr>
          <a:r>
            <a:rPr lang="zh-CN" altLang="en-US" sz="1200" kern="1200" dirty="0">
              <a:latin typeface="微软雅黑" panose="020B0503020204020204" pitchFamily="34" charset="-122"/>
              <a:ea typeface="微软雅黑" panose="020B0503020204020204" pitchFamily="34" charset="-122"/>
            </a:rPr>
            <a:t>导入阳光服务体系，提升医护人员礼仪培训，提升医院形象。</a:t>
          </a:r>
        </a:p>
      </dsp:txBody>
      <dsp:txXfrm>
        <a:off x="2957705" y="2919300"/>
        <a:ext cx="2683593" cy="995613"/>
      </dsp:txXfrm>
    </dsp:sp>
    <dsp:sp modelId="{0C6942DF-4046-466C-AD76-152E6B8435AA}">
      <dsp:nvSpPr>
        <dsp:cNvPr id="0" name=""/>
        <dsp:cNvSpPr/>
      </dsp:nvSpPr>
      <dsp:spPr>
        <a:xfrm>
          <a:off x="5909771" y="1070304"/>
          <a:ext cx="2683593" cy="1848996"/>
        </a:xfrm>
        <a:prstGeom prst="roundRect">
          <a:avLst/>
        </a:prstGeom>
        <a:blipFill>
          <a:blip xmlns:r="http://schemas.openxmlformats.org/officeDocument/2006/relationships" r:embed="rId3" cstate="print">
            <a:extLst/>
          </a:blip>
          <a:srcRect/>
          <a:stretch>
            <a:fillRect l="-4000" r="-4000"/>
          </a:stretch>
        </a:blipFill>
        <a:ln w="22225"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E46F6A9-BA05-439D-B164-54C297A445E9}">
      <dsp:nvSpPr>
        <dsp:cNvPr id="0" name=""/>
        <dsp:cNvSpPr/>
      </dsp:nvSpPr>
      <dsp:spPr>
        <a:xfrm>
          <a:off x="5909771" y="2919300"/>
          <a:ext cx="2683593" cy="9956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0" numCol="1" spcCol="1270" anchor="t" anchorCtr="0">
          <a:noAutofit/>
        </a:bodyPr>
        <a:lstStyle/>
        <a:p>
          <a:pPr marL="0" lvl="0" indent="0" algn="ctr" defTabSz="622300">
            <a:lnSpc>
              <a:spcPct val="90000"/>
            </a:lnSpc>
            <a:spcBef>
              <a:spcPct val="0"/>
            </a:spcBef>
            <a:spcAft>
              <a:spcPct val="35000"/>
            </a:spcAft>
            <a:buNone/>
          </a:pPr>
          <a:r>
            <a:rPr lang="zh-CN" altLang="en-US" sz="1400" b="1" kern="1200" dirty="0">
              <a:solidFill>
                <a:srgbClr val="C00000"/>
              </a:solidFill>
              <a:latin typeface="微软雅黑" panose="020B0503020204020204" pitchFamily="34" charset="-122"/>
              <a:ea typeface="微软雅黑" panose="020B0503020204020204" pitchFamily="34" charset="-122"/>
            </a:rPr>
            <a:t>宣传</a:t>
          </a:r>
          <a:endParaRPr lang="en-US" altLang="zh-CN" sz="1400" b="1" kern="1200" dirty="0">
            <a:solidFill>
              <a:srgbClr val="C00000"/>
            </a:solidFill>
            <a:latin typeface="微软雅黑" panose="020B0503020204020204" pitchFamily="34" charset="-122"/>
            <a:ea typeface="微软雅黑" panose="020B0503020204020204" pitchFamily="34" charset="-122"/>
          </a:endParaRPr>
        </a:p>
        <a:p>
          <a:pPr marL="0" lvl="0" indent="0" algn="ctr" defTabSz="622300">
            <a:lnSpc>
              <a:spcPct val="90000"/>
            </a:lnSpc>
            <a:spcBef>
              <a:spcPct val="0"/>
            </a:spcBef>
            <a:spcAft>
              <a:spcPct val="35000"/>
            </a:spcAft>
            <a:buNone/>
          </a:pPr>
          <a:r>
            <a:rPr lang="zh-CN" altLang="en-US" sz="1200" kern="1200" dirty="0">
              <a:latin typeface="微软雅黑" panose="020B0503020204020204" pitchFamily="34" charset="-122"/>
              <a:ea typeface="微软雅黑" panose="020B0503020204020204" pitchFamily="34" charset="-122"/>
            </a:rPr>
            <a:t>完善医院各自媒体建设，加强医院自媒体宣传</a:t>
          </a:r>
          <a:r>
            <a:rPr lang="en-US" altLang="zh-CN" sz="1200" kern="1200" dirty="0">
              <a:latin typeface="微软雅黑" panose="020B0503020204020204" pitchFamily="34" charset="-122"/>
              <a:ea typeface="微软雅黑" panose="020B0503020204020204" pitchFamily="34" charset="-122"/>
            </a:rPr>
            <a:t>【</a:t>
          </a:r>
          <a:r>
            <a:rPr lang="zh-CN" altLang="en-US" sz="1200" kern="1200" dirty="0">
              <a:latin typeface="微软雅黑" panose="020B0503020204020204" pitchFamily="34" charset="-122"/>
              <a:ea typeface="微软雅黑" panose="020B0503020204020204" pitchFamily="34" charset="-122"/>
            </a:rPr>
            <a:t>互联网时代，网络宣传已成趋势</a:t>
          </a:r>
          <a:r>
            <a:rPr lang="en-US" altLang="zh-CN" sz="1200" kern="1200" dirty="0">
              <a:latin typeface="微软雅黑" panose="020B0503020204020204" pitchFamily="34" charset="-122"/>
              <a:ea typeface="微软雅黑" panose="020B0503020204020204" pitchFamily="34" charset="-122"/>
            </a:rPr>
            <a:t>】</a:t>
          </a:r>
          <a:endParaRPr lang="zh-CN" altLang="en-US" sz="1200" kern="1200" dirty="0">
            <a:latin typeface="微软雅黑" panose="020B0503020204020204" pitchFamily="34" charset="-122"/>
            <a:ea typeface="微软雅黑" panose="020B0503020204020204" pitchFamily="34" charset="-122"/>
          </a:endParaRPr>
        </a:p>
      </dsp:txBody>
      <dsp:txXfrm>
        <a:off x="5909771" y="2919300"/>
        <a:ext cx="2683593" cy="995613"/>
      </dsp:txXfrm>
    </dsp:sp>
    <dsp:sp modelId="{34187326-7E0C-4A69-B1B4-AA22434EC949}">
      <dsp:nvSpPr>
        <dsp:cNvPr id="0" name=""/>
        <dsp:cNvSpPr/>
      </dsp:nvSpPr>
      <dsp:spPr>
        <a:xfrm>
          <a:off x="8861837" y="1070304"/>
          <a:ext cx="2683593" cy="1848996"/>
        </a:xfrm>
        <a:prstGeom prst="roundRect">
          <a:avLst/>
        </a:prstGeom>
        <a:blipFill>
          <a:blip xmlns:r="http://schemas.openxmlformats.org/officeDocument/2006/relationships" r:embed="rId4" cstate="print">
            <a:extLst/>
          </a:blip>
          <a:srcRect/>
          <a:stretch>
            <a:fillRect l="-2000" r="-2000"/>
          </a:stretch>
        </a:blipFill>
        <a:ln w="22225"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EADE9D5-E7A7-4921-9138-30B93E54C450}">
      <dsp:nvSpPr>
        <dsp:cNvPr id="0" name=""/>
        <dsp:cNvSpPr/>
      </dsp:nvSpPr>
      <dsp:spPr>
        <a:xfrm>
          <a:off x="8861837" y="2919300"/>
          <a:ext cx="2683593" cy="9956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0" numCol="1" spcCol="1270" anchor="t" anchorCtr="0">
          <a:noAutofit/>
        </a:bodyPr>
        <a:lstStyle/>
        <a:p>
          <a:pPr marL="0" lvl="0" indent="0" algn="ctr" defTabSz="622300">
            <a:lnSpc>
              <a:spcPct val="90000"/>
            </a:lnSpc>
            <a:spcBef>
              <a:spcPct val="0"/>
            </a:spcBef>
            <a:spcAft>
              <a:spcPct val="35000"/>
            </a:spcAft>
            <a:buNone/>
          </a:pPr>
          <a:r>
            <a:rPr lang="zh-CN" altLang="en-US" sz="1400" b="1" kern="1200" dirty="0">
              <a:solidFill>
                <a:srgbClr val="C00000"/>
              </a:solidFill>
              <a:latin typeface="微软雅黑" panose="020B0503020204020204" pitchFamily="34" charset="-122"/>
              <a:ea typeface="微软雅黑" panose="020B0503020204020204" pitchFamily="34" charset="-122"/>
            </a:rPr>
            <a:t>公关</a:t>
          </a:r>
          <a:endParaRPr lang="en-US" altLang="zh-CN" sz="1400" b="1" kern="1200" dirty="0">
            <a:solidFill>
              <a:srgbClr val="C00000"/>
            </a:solidFill>
            <a:latin typeface="微软雅黑" panose="020B0503020204020204" pitchFamily="34" charset="-122"/>
            <a:ea typeface="微软雅黑" panose="020B0503020204020204" pitchFamily="34" charset="-122"/>
          </a:endParaRPr>
        </a:p>
        <a:p>
          <a:pPr marL="0" lvl="0" indent="0" algn="ctr" defTabSz="622300">
            <a:lnSpc>
              <a:spcPct val="90000"/>
            </a:lnSpc>
            <a:spcBef>
              <a:spcPct val="0"/>
            </a:spcBef>
            <a:spcAft>
              <a:spcPct val="35000"/>
            </a:spcAft>
            <a:buNone/>
          </a:pPr>
          <a:r>
            <a:rPr lang="zh-CN" altLang="en-US" sz="1200" kern="1200" dirty="0">
              <a:latin typeface="微软雅黑" panose="020B0503020204020204" pitchFamily="34" charset="-122"/>
              <a:ea typeface="微软雅黑" panose="020B0503020204020204" pitchFamily="34" charset="-122"/>
            </a:rPr>
            <a:t>定期开展义诊、学术营销等活动，提升医院整体品牌形象</a:t>
          </a:r>
          <a:r>
            <a:rPr lang="en-US" altLang="zh-CN" sz="1200" kern="1200" dirty="0">
              <a:latin typeface="微软雅黑" panose="020B0503020204020204" pitchFamily="34" charset="-122"/>
              <a:ea typeface="微软雅黑" panose="020B0503020204020204" pitchFamily="34" charset="-122"/>
            </a:rPr>
            <a:t>!</a:t>
          </a:r>
          <a:endParaRPr lang="zh-CN" altLang="en-US" sz="1200" kern="1200" dirty="0">
            <a:latin typeface="微软雅黑" panose="020B0503020204020204" pitchFamily="34" charset="-122"/>
            <a:ea typeface="微软雅黑" panose="020B0503020204020204" pitchFamily="34" charset="-122"/>
          </a:endParaRPr>
        </a:p>
      </dsp:txBody>
      <dsp:txXfrm>
        <a:off x="8861837" y="2919300"/>
        <a:ext cx="2683593" cy="995613"/>
      </dsp:txXfrm>
    </dsp:sp>
  </dsp:spTree>
</dsp:drawing>
</file>

<file path=ppt/diagrams/layout1.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17D3DF-9614-4057-869E-CCA98E841061}" type="datetimeFigureOut">
              <a:rPr lang="zh-CN" altLang="en-US" smtClean="0"/>
              <a:t>2019/1/3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A0DDDB-D69B-4440-ACF8-96E3F7666AE9}" type="slidenum">
              <a:rPr lang="zh-CN" altLang="en-US" smtClean="0"/>
              <a:t>‹#›</a:t>
            </a:fld>
            <a:endParaRPr lang="zh-CN" altLang="en-US"/>
          </a:p>
        </p:txBody>
      </p:sp>
    </p:spTree>
    <p:extLst>
      <p:ext uri="{BB962C8B-B14F-4D97-AF65-F5344CB8AC3E}">
        <p14:creationId xmlns:p14="http://schemas.microsoft.com/office/powerpoint/2010/main" val="31310088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6E2653-CA89-4E21-B997-1284319A66A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2223769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6E2653-CA89-4E21-B997-1284319A66A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9780379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6E2653-CA89-4E21-B997-1284319A66A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5436435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6E2653-CA89-4E21-B997-1284319A66A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2682113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6E2653-CA89-4E21-B997-1284319A66A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2539008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6E2653-CA89-4E21-B997-1284319A66A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1144620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6E2653-CA89-4E21-B997-1284319A66A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4157889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E97A323-EDAC-4B3B-AC02-D0436E22F55E}"/>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5AA8D735-6911-4782-8242-E144C54582D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id="{CF2E2595-2FDE-4792-8E40-0428E039D2E2}"/>
              </a:ext>
            </a:extLst>
          </p:cNvPr>
          <p:cNvSpPr>
            <a:spLocks noGrp="1"/>
          </p:cNvSpPr>
          <p:nvPr>
            <p:ph type="dt" sz="half" idx="10"/>
          </p:nvPr>
        </p:nvSpPr>
        <p:spPr/>
        <p:txBody>
          <a:bodyPr/>
          <a:lstStyle/>
          <a:p>
            <a:fld id="{27F77BDA-A8DE-433E-B09D-5A5A2E51DBAA}" type="datetimeFigureOut">
              <a:rPr lang="zh-CN" altLang="en-US" smtClean="0"/>
              <a:t>2019/1/3</a:t>
            </a:fld>
            <a:endParaRPr lang="zh-CN" altLang="en-US"/>
          </a:p>
        </p:txBody>
      </p:sp>
      <p:sp>
        <p:nvSpPr>
          <p:cNvPr id="5" name="页脚占位符 4">
            <a:extLst>
              <a:ext uri="{FF2B5EF4-FFF2-40B4-BE49-F238E27FC236}">
                <a16:creationId xmlns:a16="http://schemas.microsoft.com/office/drawing/2014/main" id="{DAB78FA1-A8AC-4BB5-9B19-0255A34E326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62BE68F-E954-4654-ACE4-34C4DC6D098C}"/>
              </a:ext>
            </a:extLst>
          </p:cNvPr>
          <p:cNvSpPr>
            <a:spLocks noGrp="1"/>
          </p:cNvSpPr>
          <p:nvPr>
            <p:ph type="sldNum" sz="quarter" idx="12"/>
          </p:nvPr>
        </p:nvSpPr>
        <p:spPr/>
        <p:txBody>
          <a:bodyPr/>
          <a:lstStyle/>
          <a:p>
            <a:fld id="{99F0ABF6-9271-4E3C-BB53-878DEC4B9EE6}" type="slidenum">
              <a:rPr lang="zh-CN" altLang="en-US" smtClean="0"/>
              <a:t>‹#›</a:t>
            </a:fld>
            <a:endParaRPr lang="zh-CN" altLang="en-US"/>
          </a:p>
        </p:txBody>
      </p:sp>
    </p:spTree>
    <p:extLst>
      <p:ext uri="{BB962C8B-B14F-4D97-AF65-F5344CB8AC3E}">
        <p14:creationId xmlns:p14="http://schemas.microsoft.com/office/powerpoint/2010/main" val="6681735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EB0C873-A7C6-4270-BF29-85B98565152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B168E369-E7A6-4730-8250-0A0F440BDEEF}"/>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381EDD4-0CC8-444E-818B-F8D2F2F921E3}"/>
              </a:ext>
            </a:extLst>
          </p:cNvPr>
          <p:cNvSpPr>
            <a:spLocks noGrp="1"/>
          </p:cNvSpPr>
          <p:nvPr>
            <p:ph type="dt" sz="half" idx="10"/>
          </p:nvPr>
        </p:nvSpPr>
        <p:spPr/>
        <p:txBody>
          <a:bodyPr/>
          <a:lstStyle/>
          <a:p>
            <a:fld id="{27F77BDA-A8DE-433E-B09D-5A5A2E51DBAA}" type="datetimeFigureOut">
              <a:rPr lang="zh-CN" altLang="en-US" smtClean="0"/>
              <a:t>2019/1/3</a:t>
            </a:fld>
            <a:endParaRPr lang="zh-CN" altLang="en-US"/>
          </a:p>
        </p:txBody>
      </p:sp>
      <p:sp>
        <p:nvSpPr>
          <p:cNvPr id="5" name="页脚占位符 4">
            <a:extLst>
              <a:ext uri="{FF2B5EF4-FFF2-40B4-BE49-F238E27FC236}">
                <a16:creationId xmlns:a16="http://schemas.microsoft.com/office/drawing/2014/main" id="{AF6F01F3-2FA5-443D-9E98-FACFD1062CF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923830F-9A85-4C51-A875-A0A435FB1D86}"/>
              </a:ext>
            </a:extLst>
          </p:cNvPr>
          <p:cNvSpPr>
            <a:spLocks noGrp="1"/>
          </p:cNvSpPr>
          <p:nvPr>
            <p:ph type="sldNum" sz="quarter" idx="12"/>
          </p:nvPr>
        </p:nvSpPr>
        <p:spPr/>
        <p:txBody>
          <a:bodyPr/>
          <a:lstStyle/>
          <a:p>
            <a:fld id="{99F0ABF6-9271-4E3C-BB53-878DEC4B9EE6}" type="slidenum">
              <a:rPr lang="zh-CN" altLang="en-US" smtClean="0"/>
              <a:t>‹#›</a:t>
            </a:fld>
            <a:endParaRPr lang="zh-CN" altLang="en-US"/>
          </a:p>
        </p:txBody>
      </p:sp>
    </p:spTree>
    <p:extLst>
      <p:ext uri="{BB962C8B-B14F-4D97-AF65-F5344CB8AC3E}">
        <p14:creationId xmlns:p14="http://schemas.microsoft.com/office/powerpoint/2010/main" val="13756924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158908E-88E7-434C-92D7-F1A130388C5B}"/>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BC753A21-7FAD-4999-BA75-471B635561BC}"/>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523D558-8FEE-4A48-B413-23AB6FD9709D}"/>
              </a:ext>
            </a:extLst>
          </p:cNvPr>
          <p:cNvSpPr>
            <a:spLocks noGrp="1"/>
          </p:cNvSpPr>
          <p:nvPr>
            <p:ph type="dt" sz="half" idx="10"/>
          </p:nvPr>
        </p:nvSpPr>
        <p:spPr/>
        <p:txBody>
          <a:bodyPr/>
          <a:lstStyle/>
          <a:p>
            <a:fld id="{27F77BDA-A8DE-433E-B09D-5A5A2E51DBAA}" type="datetimeFigureOut">
              <a:rPr lang="zh-CN" altLang="en-US" smtClean="0"/>
              <a:t>2019/1/3</a:t>
            </a:fld>
            <a:endParaRPr lang="zh-CN" altLang="en-US"/>
          </a:p>
        </p:txBody>
      </p:sp>
      <p:sp>
        <p:nvSpPr>
          <p:cNvPr id="5" name="页脚占位符 4">
            <a:extLst>
              <a:ext uri="{FF2B5EF4-FFF2-40B4-BE49-F238E27FC236}">
                <a16:creationId xmlns:a16="http://schemas.microsoft.com/office/drawing/2014/main" id="{51090123-6BE2-4444-897A-63C7B2F6D9D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CDF20F3-58D6-4C04-B5AE-6A6DDDB80744}"/>
              </a:ext>
            </a:extLst>
          </p:cNvPr>
          <p:cNvSpPr>
            <a:spLocks noGrp="1"/>
          </p:cNvSpPr>
          <p:nvPr>
            <p:ph type="sldNum" sz="quarter" idx="12"/>
          </p:nvPr>
        </p:nvSpPr>
        <p:spPr/>
        <p:txBody>
          <a:bodyPr/>
          <a:lstStyle/>
          <a:p>
            <a:fld id="{99F0ABF6-9271-4E3C-BB53-878DEC4B9EE6}" type="slidenum">
              <a:rPr lang="zh-CN" altLang="en-US" smtClean="0"/>
              <a:t>‹#›</a:t>
            </a:fld>
            <a:endParaRPr lang="zh-CN" altLang="en-US"/>
          </a:p>
        </p:txBody>
      </p:sp>
    </p:spTree>
    <p:extLst>
      <p:ext uri="{BB962C8B-B14F-4D97-AF65-F5344CB8AC3E}">
        <p14:creationId xmlns:p14="http://schemas.microsoft.com/office/powerpoint/2010/main" val="11907332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320396DF-D771-48BE-A2F3-925F1219351F}" type="datetimeFigureOut">
              <a:rPr lang="zh-CN" altLang="en-US"/>
              <a:pPr>
                <a:defRPr/>
              </a:pPr>
              <a:t>2019/1/3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035E4D7-CE1A-4B67-9EAA-56D4FD5C9F92}" type="slidenum">
              <a:rPr lang="zh-CN" altLang="en-US"/>
              <a:pPr>
                <a:defRPr/>
              </a:pPr>
              <a:t>‹#›</a:t>
            </a:fld>
            <a:endParaRPr lang="zh-CN" altLang="en-US"/>
          </a:p>
        </p:txBody>
      </p:sp>
    </p:spTree>
    <p:extLst>
      <p:ext uri="{BB962C8B-B14F-4D97-AF65-F5344CB8AC3E}">
        <p14:creationId xmlns:p14="http://schemas.microsoft.com/office/powerpoint/2010/main" val="2907210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ECA484A0-9CAA-43B8-AC8D-96C10D5DF604}" type="datetimeFigureOut">
              <a:rPr lang="zh-CN" altLang="en-US"/>
              <a:pPr>
                <a:defRPr/>
              </a:pPr>
              <a:t>2019/1/3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7A5B267-6509-4643-AE88-D80591F34348}" type="slidenum">
              <a:rPr lang="zh-CN" altLang="en-US"/>
              <a:pPr>
                <a:defRPr/>
              </a:pPr>
              <a:t>‹#›</a:t>
            </a:fld>
            <a:endParaRPr lang="zh-CN" altLang="en-US"/>
          </a:p>
        </p:txBody>
      </p:sp>
    </p:spTree>
    <p:extLst>
      <p:ext uri="{BB962C8B-B14F-4D97-AF65-F5344CB8AC3E}">
        <p14:creationId xmlns:p14="http://schemas.microsoft.com/office/powerpoint/2010/main" val="20122552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2"/>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2BCFAB7B-9AC9-45E8-A2D6-6B3A8DB40309}" type="datetimeFigureOut">
              <a:rPr lang="zh-CN" altLang="en-US"/>
              <a:pPr>
                <a:defRPr/>
              </a:pPr>
              <a:t>2019/1/3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A44A22E-8E83-400E-857F-7FB76F307932}" type="slidenum">
              <a:rPr lang="zh-CN" altLang="en-US"/>
              <a:pPr>
                <a:defRPr/>
              </a:pPr>
              <a:t>‹#›</a:t>
            </a:fld>
            <a:endParaRPr lang="zh-CN" altLang="en-US"/>
          </a:p>
        </p:txBody>
      </p:sp>
    </p:spTree>
    <p:extLst>
      <p:ext uri="{BB962C8B-B14F-4D97-AF65-F5344CB8AC3E}">
        <p14:creationId xmlns:p14="http://schemas.microsoft.com/office/powerpoint/2010/main" val="32037264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8F1A089A-FEA6-45A9-B36D-626F4DA3BFBE}" type="datetimeFigureOut">
              <a:rPr lang="zh-CN" altLang="en-US"/>
              <a:pPr>
                <a:defRPr/>
              </a:pPr>
              <a:t>2019/1/3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21A325C-3F95-42C2-AE53-700E43D8848C}" type="slidenum">
              <a:rPr lang="zh-CN" altLang="en-US"/>
              <a:pPr>
                <a:defRPr/>
              </a:pPr>
              <a:t>‹#›</a:t>
            </a:fld>
            <a:endParaRPr lang="zh-CN" altLang="en-US"/>
          </a:p>
        </p:txBody>
      </p:sp>
    </p:spTree>
    <p:extLst>
      <p:ext uri="{BB962C8B-B14F-4D97-AF65-F5344CB8AC3E}">
        <p14:creationId xmlns:p14="http://schemas.microsoft.com/office/powerpoint/2010/main" val="22462418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9"/>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9"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2"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2"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4931CAA8-91B0-40F9-8AFF-76E6262DC0D8}" type="datetimeFigureOut">
              <a:rPr lang="zh-CN" altLang="en-US"/>
              <a:pPr>
                <a:defRPr/>
              </a:pPr>
              <a:t>2019/1/3</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B4AB5BE6-5F16-445C-AD78-2EFE1D2ECDA1}" type="slidenum">
              <a:rPr lang="zh-CN" altLang="en-US"/>
              <a:pPr>
                <a:defRPr/>
              </a:pPr>
              <a:t>‹#›</a:t>
            </a:fld>
            <a:endParaRPr lang="zh-CN" altLang="en-US"/>
          </a:p>
        </p:txBody>
      </p:sp>
    </p:spTree>
    <p:extLst>
      <p:ext uri="{BB962C8B-B14F-4D97-AF65-F5344CB8AC3E}">
        <p14:creationId xmlns:p14="http://schemas.microsoft.com/office/powerpoint/2010/main" val="30403700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3BC9F2B3-A9EC-464E-9E0D-B7640340D00E}" type="datetimeFigureOut">
              <a:rPr lang="zh-CN" altLang="en-US"/>
              <a:pPr>
                <a:defRPr/>
              </a:pPr>
              <a:t>2019/1/3</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5AED65A2-7854-4719-8841-B6FEC0C38F96}" type="slidenum">
              <a:rPr lang="zh-CN" altLang="en-US"/>
              <a:pPr>
                <a:defRPr/>
              </a:pPr>
              <a:t>‹#›</a:t>
            </a:fld>
            <a:endParaRPr lang="zh-CN" altLang="en-US"/>
          </a:p>
        </p:txBody>
      </p:sp>
    </p:spTree>
    <p:extLst>
      <p:ext uri="{BB962C8B-B14F-4D97-AF65-F5344CB8AC3E}">
        <p14:creationId xmlns:p14="http://schemas.microsoft.com/office/powerpoint/2010/main" val="27540383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34022F41-5AEF-4F2C-8696-9A5081ED41FF}" type="datetimeFigureOut">
              <a:rPr lang="zh-CN" altLang="en-US"/>
              <a:pPr>
                <a:defRPr/>
              </a:pPr>
              <a:t>2019/1/3</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722FFD94-A38F-426D-A86A-C870D93CFD91}" type="slidenum">
              <a:rPr lang="zh-CN" altLang="en-US"/>
              <a:pPr>
                <a:defRPr/>
              </a:pPr>
              <a:t>‹#›</a:t>
            </a:fld>
            <a:endParaRPr lang="zh-CN" altLang="en-US"/>
          </a:p>
        </p:txBody>
      </p:sp>
    </p:spTree>
    <p:extLst>
      <p:ext uri="{BB962C8B-B14F-4D97-AF65-F5344CB8AC3E}">
        <p14:creationId xmlns:p14="http://schemas.microsoft.com/office/powerpoint/2010/main" val="17814357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0686EC2F-6C4B-4037-9393-1F6D682CA890}" type="datetimeFigureOut">
              <a:rPr lang="zh-CN" altLang="en-US"/>
              <a:pPr>
                <a:defRPr/>
              </a:pPr>
              <a:t>2019/1/3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14E27DA4-9535-4E5D-B6CE-CFB8DB4201C6}" type="slidenum">
              <a:rPr lang="zh-CN" altLang="en-US"/>
              <a:pPr>
                <a:defRPr/>
              </a:pPr>
              <a:t>‹#›</a:t>
            </a:fld>
            <a:endParaRPr lang="zh-CN" altLang="en-US"/>
          </a:p>
        </p:txBody>
      </p:sp>
    </p:spTree>
    <p:extLst>
      <p:ext uri="{BB962C8B-B14F-4D97-AF65-F5344CB8AC3E}">
        <p14:creationId xmlns:p14="http://schemas.microsoft.com/office/powerpoint/2010/main" val="18735524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90C5AC-0748-4332-A480-3CC7EF1FE22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6CA74735-CAEC-46F7-B09F-4C2C5D36A1D5}"/>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6C1B6FAC-9825-45FF-AC30-2416C4487C0B}"/>
              </a:ext>
            </a:extLst>
          </p:cNvPr>
          <p:cNvSpPr>
            <a:spLocks noGrp="1"/>
          </p:cNvSpPr>
          <p:nvPr>
            <p:ph type="dt" sz="half" idx="10"/>
          </p:nvPr>
        </p:nvSpPr>
        <p:spPr/>
        <p:txBody>
          <a:bodyPr/>
          <a:lstStyle/>
          <a:p>
            <a:fld id="{27F77BDA-A8DE-433E-B09D-5A5A2E51DBAA}" type="datetimeFigureOut">
              <a:rPr lang="zh-CN" altLang="en-US" smtClean="0"/>
              <a:t>2019/1/3</a:t>
            </a:fld>
            <a:endParaRPr lang="zh-CN" altLang="en-US"/>
          </a:p>
        </p:txBody>
      </p:sp>
      <p:sp>
        <p:nvSpPr>
          <p:cNvPr id="5" name="页脚占位符 4">
            <a:extLst>
              <a:ext uri="{FF2B5EF4-FFF2-40B4-BE49-F238E27FC236}">
                <a16:creationId xmlns:a16="http://schemas.microsoft.com/office/drawing/2014/main" id="{579A251E-C424-433E-AD5D-53C74EFF9C3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01C8A35-4C9F-4367-9482-E0A854E8CDE7}"/>
              </a:ext>
            </a:extLst>
          </p:cNvPr>
          <p:cNvSpPr>
            <a:spLocks noGrp="1"/>
          </p:cNvSpPr>
          <p:nvPr>
            <p:ph type="sldNum" sz="quarter" idx="12"/>
          </p:nvPr>
        </p:nvSpPr>
        <p:spPr/>
        <p:txBody>
          <a:bodyPr/>
          <a:lstStyle/>
          <a:p>
            <a:fld id="{99F0ABF6-9271-4E3C-BB53-878DEC4B9EE6}" type="slidenum">
              <a:rPr lang="zh-CN" altLang="en-US" smtClean="0"/>
              <a:t>‹#›</a:t>
            </a:fld>
            <a:endParaRPr lang="zh-CN" altLang="en-US"/>
          </a:p>
        </p:txBody>
      </p:sp>
    </p:spTree>
    <p:extLst>
      <p:ext uri="{BB962C8B-B14F-4D97-AF65-F5344CB8AC3E}">
        <p14:creationId xmlns:p14="http://schemas.microsoft.com/office/powerpoint/2010/main" val="409740892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9"/>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9981ACF5-2BD7-4B41-9BFF-934FB4E9541C}" type="datetimeFigureOut">
              <a:rPr lang="zh-CN" altLang="en-US"/>
              <a:pPr>
                <a:defRPr/>
              </a:pPr>
              <a:t>2019/1/3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24E4C85-C937-4F2E-B22B-DA6967E3D00C}" type="slidenum">
              <a:rPr lang="zh-CN" altLang="en-US"/>
              <a:pPr>
                <a:defRPr/>
              </a:pPr>
              <a:t>‹#›</a:t>
            </a:fld>
            <a:endParaRPr lang="zh-CN" altLang="en-US"/>
          </a:p>
        </p:txBody>
      </p:sp>
    </p:spTree>
    <p:extLst>
      <p:ext uri="{BB962C8B-B14F-4D97-AF65-F5344CB8AC3E}">
        <p14:creationId xmlns:p14="http://schemas.microsoft.com/office/powerpoint/2010/main" val="11103024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7B545DA9-3098-4BF2-9EE1-8E9120DABEE9}" type="datetimeFigureOut">
              <a:rPr lang="zh-CN" altLang="en-US"/>
              <a:pPr>
                <a:defRPr/>
              </a:pPr>
              <a:t>2019/1/3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A736173-9180-4BA1-872E-96556410769C}" type="slidenum">
              <a:rPr lang="zh-CN" altLang="en-US"/>
              <a:pPr>
                <a:defRPr/>
              </a:pPr>
              <a:t>‹#›</a:t>
            </a:fld>
            <a:endParaRPr lang="zh-CN" altLang="en-US"/>
          </a:p>
        </p:txBody>
      </p:sp>
    </p:spTree>
    <p:extLst>
      <p:ext uri="{BB962C8B-B14F-4D97-AF65-F5344CB8AC3E}">
        <p14:creationId xmlns:p14="http://schemas.microsoft.com/office/powerpoint/2010/main" val="38544384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2"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2"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FD1C44F0-D1CE-4C7A-8071-C3BDF644BBB4}" type="datetimeFigureOut">
              <a:rPr lang="zh-CN" altLang="en-US"/>
              <a:pPr>
                <a:defRPr/>
              </a:pPr>
              <a:t>2019/1/3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46FE114-66F5-455F-9973-4998EDEAAF46}" type="slidenum">
              <a:rPr lang="zh-CN" altLang="en-US"/>
              <a:pPr>
                <a:defRPr/>
              </a:pPr>
              <a:t>‹#›</a:t>
            </a:fld>
            <a:endParaRPr lang="zh-CN" altLang="en-US"/>
          </a:p>
        </p:txBody>
      </p:sp>
    </p:spTree>
    <p:extLst>
      <p:ext uri="{BB962C8B-B14F-4D97-AF65-F5344CB8AC3E}">
        <p14:creationId xmlns:p14="http://schemas.microsoft.com/office/powerpoint/2010/main" val="6390988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30"/>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DE736A89-9E7E-44A1-8CE0-1023A99D4636}" type="datetimeFigureOut">
              <a:rPr lang="zh-CN" altLang="en-US"/>
              <a:pPr>
                <a:defRPr/>
              </a:pPr>
              <a:t>2019/1/3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8E27C4D-81BA-4C6B-AF0E-674948834766}" type="slidenum">
              <a:rPr lang="zh-CN" altLang="en-US"/>
              <a:pPr>
                <a:defRPr/>
              </a:pPr>
              <a:t>‹#›</a:t>
            </a:fld>
            <a:endParaRPr lang="zh-CN" altLang="en-US"/>
          </a:p>
        </p:txBody>
      </p:sp>
    </p:spTree>
    <p:extLst>
      <p:ext uri="{BB962C8B-B14F-4D97-AF65-F5344CB8AC3E}">
        <p14:creationId xmlns:p14="http://schemas.microsoft.com/office/powerpoint/2010/main" val="236671739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5A984E0A-A7EF-4CC9-888C-4F6344B5BF24}" type="datetimeFigureOut">
              <a:rPr lang="zh-CN" altLang="en-US"/>
              <a:pPr>
                <a:defRPr/>
              </a:pPr>
              <a:t>2019/1/3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A826C6C-EF69-493F-8738-78F3B974958E}" type="slidenum">
              <a:rPr lang="zh-CN" altLang="en-US"/>
              <a:pPr>
                <a:defRPr/>
              </a:pPr>
              <a:t>‹#›</a:t>
            </a:fld>
            <a:endParaRPr lang="zh-CN" altLang="en-US"/>
          </a:p>
        </p:txBody>
      </p:sp>
    </p:spTree>
    <p:extLst>
      <p:ext uri="{BB962C8B-B14F-4D97-AF65-F5344CB8AC3E}">
        <p14:creationId xmlns:p14="http://schemas.microsoft.com/office/powerpoint/2010/main" val="33551083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5"/>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E0C4485F-3B04-4B9F-A62E-21C054CF1BA4}" type="datetimeFigureOut">
              <a:rPr lang="zh-CN" altLang="en-US"/>
              <a:pPr>
                <a:defRPr/>
              </a:pPr>
              <a:t>2019/1/3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95E4CA9-8BCA-46D8-837D-0606859E49D4}" type="slidenum">
              <a:rPr lang="zh-CN" altLang="en-US"/>
              <a:pPr>
                <a:defRPr/>
              </a:pPr>
              <a:t>‹#›</a:t>
            </a:fld>
            <a:endParaRPr lang="zh-CN" altLang="en-US"/>
          </a:p>
        </p:txBody>
      </p:sp>
    </p:spTree>
    <p:extLst>
      <p:ext uri="{BB962C8B-B14F-4D97-AF65-F5344CB8AC3E}">
        <p14:creationId xmlns:p14="http://schemas.microsoft.com/office/powerpoint/2010/main" val="122535791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93A52C4D-3DBD-4813-9B64-F178E5013C48}" type="datetimeFigureOut">
              <a:rPr lang="zh-CN" altLang="en-US"/>
              <a:pPr>
                <a:defRPr/>
              </a:pPr>
              <a:t>2019/1/3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CF184EF-8617-442A-BBCD-C0ED2D89FD61}" type="slidenum">
              <a:rPr lang="zh-CN" altLang="en-US"/>
              <a:pPr>
                <a:defRPr/>
              </a:pPr>
              <a:t>‹#›</a:t>
            </a:fld>
            <a:endParaRPr lang="zh-CN" altLang="en-US"/>
          </a:p>
        </p:txBody>
      </p:sp>
    </p:spTree>
    <p:extLst>
      <p:ext uri="{BB962C8B-B14F-4D97-AF65-F5344CB8AC3E}">
        <p14:creationId xmlns:p14="http://schemas.microsoft.com/office/powerpoint/2010/main" val="67656936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7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0FC181D4-67D0-4FE9-BC31-3126A60EE31F}" type="datetimeFigureOut">
              <a:rPr lang="zh-CN" altLang="en-US"/>
              <a:pPr>
                <a:defRPr/>
              </a:pPr>
              <a:t>2019/1/3</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3A74DC1A-DE0E-4E4B-AAF3-798BC74DBD43}" type="slidenum">
              <a:rPr lang="zh-CN" altLang="en-US"/>
              <a:pPr>
                <a:defRPr/>
              </a:pPr>
              <a:t>‹#›</a:t>
            </a:fld>
            <a:endParaRPr lang="zh-CN" altLang="en-US"/>
          </a:p>
        </p:txBody>
      </p:sp>
    </p:spTree>
    <p:extLst>
      <p:ext uri="{BB962C8B-B14F-4D97-AF65-F5344CB8AC3E}">
        <p14:creationId xmlns:p14="http://schemas.microsoft.com/office/powerpoint/2010/main" val="7053432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0D556D6B-C253-4BDA-9451-2F8E59E95E31}" type="datetimeFigureOut">
              <a:rPr lang="zh-CN" altLang="en-US"/>
              <a:pPr>
                <a:defRPr/>
              </a:pPr>
              <a:t>2019/1/3</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72CE95D4-8A6F-47E5-A078-EBBC21DA94BA}" type="slidenum">
              <a:rPr lang="zh-CN" altLang="en-US"/>
              <a:pPr>
                <a:defRPr/>
              </a:pPr>
              <a:t>‹#›</a:t>
            </a:fld>
            <a:endParaRPr lang="zh-CN" altLang="en-US"/>
          </a:p>
        </p:txBody>
      </p:sp>
    </p:spTree>
    <p:extLst>
      <p:ext uri="{BB962C8B-B14F-4D97-AF65-F5344CB8AC3E}">
        <p14:creationId xmlns:p14="http://schemas.microsoft.com/office/powerpoint/2010/main" val="423154174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7F4ED82-3ED2-40DC-A13E-A2DE0037D039}" type="datetimeFigureOut">
              <a:rPr lang="zh-CN" altLang="en-US"/>
              <a:pPr>
                <a:defRPr/>
              </a:pPr>
              <a:t>2019/1/3</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22C517DD-134F-474C-BE43-1157BC2EB0D0}" type="slidenum">
              <a:rPr lang="zh-CN" altLang="en-US"/>
              <a:pPr>
                <a:defRPr/>
              </a:pPr>
              <a:t>‹#›</a:t>
            </a:fld>
            <a:endParaRPr lang="zh-CN" altLang="en-US"/>
          </a:p>
        </p:txBody>
      </p:sp>
    </p:spTree>
    <p:extLst>
      <p:ext uri="{BB962C8B-B14F-4D97-AF65-F5344CB8AC3E}">
        <p14:creationId xmlns:p14="http://schemas.microsoft.com/office/powerpoint/2010/main" val="13793770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ACC3782-7EDD-4806-ADB3-A2D73A8B7A03}"/>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71E41C76-5ADE-4978-BCE2-D63297272AC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7E186FEE-559A-48D0-8B02-4494CC0DEE12}"/>
              </a:ext>
            </a:extLst>
          </p:cNvPr>
          <p:cNvSpPr>
            <a:spLocks noGrp="1"/>
          </p:cNvSpPr>
          <p:nvPr>
            <p:ph type="dt" sz="half" idx="10"/>
          </p:nvPr>
        </p:nvSpPr>
        <p:spPr/>
        <p:txBody>
          <a:bodyPr/>
          <a:lstStyle/>
          <a:p>
            <a:fld id="{27F77BDA-A8DE-433E-B09D-5A5A2E51DBAA}" type="datetimeFigureOut">
              <a:rPr lang="zh-CN" altLang="en-US" smtClean="0"/>
              <a:t>2019/1/3</a:t>
            </a:fld>
            <a:endParaRPr lang="zh-CN" altLang="en-US"/>
          </a:p>
        </p:txBody>
      </p:sp>
      <p:sp>
        <p:nvSpPr>
          <p:cNvPr id="5" name="页脚占位符 4">
            <a:extLst>
              <a:ext uri="{FF2B5EF4-FFF2-40B4-BE49-F238E27FC236}">
                <a16:creationId xmlns:a16="http://schemas.microsoft.com/office/drawing/2014/main" id="{F692FC94-64AC-4B59-86C7-D39E9C9B5B9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3C97A16-F5E1-439B-AADE-9AD600191AB7}"/>
              </a:ext>
            </a:extLst>
          </p:cNvPr>
          <p:cNvSpPr>
            <a:spLocks noGrp="1"/>
          </p:cNvSpPr>
          <p:nvPr>
            <p:ph type="sldNum" sz="quarter" idx="12"/>
          </p:nvPr>
        </p:nvSpPr>
        <p:spPr/>
        <p:txBody>
          <a:bodyPr/>
          <a:lstStyle/>
          <a:p>
            <a:fld id="{99F0ABF6-9271-4E3C-BB53-878DEC4B9EE6}" type="slidenum">
              <a:rPr lang="zh-CN" altLang="en-US" smtClean="0"/>
              <a:t>‹#›</a:t>
            </a:fld>
            <a:endParaRPr lang="zh-CN" altLang="en-US"/>
          </a:p>
        </p:txBody>
      </p:sp>
    </p:spTree>
    <p:extLst>
      <p:ext uri="{BB962C8B-B14F-4D97-AF65-F5344CB8AC3E}">
        <p14:creationId xmlns:p14="http://schemas.microsoft.com/office/powerpoint/2010/main" val="26998110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0E6CE889-EA00-4F09-9A98-6AC3D6950A43}" type="datetimeFigureOut">
              <a:rPr lang="zh-CN" altLang="en-US"/>
              <a:pPr>
                <a:defRPr/>
              </a:pPr>
              <a:t>2019/1/3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261B33FE-6E95-4C60-A399-B41D533B8E82}" type="slidenum">
              <a:rPr lang="zh-CN" altLang="en-US"/>
              <a:pPr>
                <a:defRPr/>
              </a:pPr>
              <a:t>‹#›</a:t>
            </a:fld>
            <a:endParaRPr lang="zh-CN" altLang="en-US"/>
          </a:p>
        </p:txBody>
      </p:sp>
    </p:spTree>
    <p:extLst>
      <p:ext uri="{BB962C8B-B14F-4D97-AF65-F5344CB8AC3E}">
        <p14:creationId xmlns:p14="http://schemas.microsoft.com/office/powerpoint/2010/main" val="20017186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33A8D34F-5AE6-4071-BA29-B79CFA9F55D7}" type="datetimeFigureOut">
              <a:rPr lang="zh-CN" altLang="en-US"/>
              <a:pPr>
                <a:defRPr/>
              </a:pPr>
              <a:t>2019/1/3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117DBAE-4825-47F8-91AB-5B260851A702}" type="slidenum">
              <a:rPr lang="zh-CN" altLang="en-US"/>
              <a:pPr>
                <a:defRPr/>
              </a:pPr>
              <a:t>‹#›</a:t>
            </a:fld>
            <a:endParaRPr lang="zh-CN" altLang="en-US"/>
          </a:p>
        </p:txBody>
      </p:sp>
    </p:spTree>
    <p:extLst>
      <p:ext uri="{BB962C8B-B14F-4D97-AF65-F5344CB8AC3E}">
        <p14:creationId xmlns:p14="http://schemas.microsoft.com/office/powerpoint/2010/main" val="21508255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D22C9F46-41C5-414A-8C38-2D47B79C861F}" type="datetimeFigureOut">
              <a:rPr lang="zh-CN" altLang="en-US"/>
              <a:pPr>
                <a:defRPr/>
              </a:pPr>
              <a:t>2019/1/3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FE489BC-B409-4743-8AAD-3E3C9937D3D1}" type="slidenum">
              <a:rPr lang="zh-CN" altLang="en-US"/>
              <a:pPr>
                <a:defRPr/>
              </a:pPr>
              <a:t>‹#›</a:t>
            </a:fld>
            <a:endParaRPr lang="zh-CN" altLang="en-US"/>
          </a:p>
        </p:txBody>
      </p:sp>
    </p:spTree>
    <p:extLst>
      <p:ext uri="{BB962C8B-B14F-4D97-AF65-F5344CB8AC3E}">
        <p14:creationId xmlns:p14="http://schemas.microsoft.com/office/powerpoint/2010/main" val="393519746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3"/>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43"/>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1F76A2CA-2F49-4BB1-85AB-BB3B73986CF4}" type="datetimeFigureOut">
              <a:rPr lang="zh-CN" altLang="en-US"/>
              <a:pPr>
                <a:defRPr/>
              </a:pPr>
              <a:t>2019/1/3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C8D8A2B-CF46-4FD3-BEAC-017AED2A63CA}" type="slidenum">
              <a:rPr lang="zh-CN" altLang="en-US"/>
              <a:pPr>
                <a:defRPr/>
              </a:pPr>
              <a:t>‹#›</a:t>
            </a:fld>
            <a:endParaRPr lang="zh-CN" altLang="en-US"/>
          </a:p>
        </p:txBody>
      </p:sp>
    </p:spTree>
    <p:extLst>
      <p:ext uri="{BB962C8B-B14F-4D97-AF65-F5344CB8AC3E}">
        <p14:creationId xmlns:p14="http://schemas.microsoft.com/office/powerpoint/2010/main" val="33454376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F52E98-F524-45E7-B437-ED2F331237D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DAD7A9E-F76D-4D15-9535-CB74FB8996FB}"/>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C2C0BF31-3D61-439F-BE7D-DD90E7005D0B}"/>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5D134284-CA20-476E-9794-61F43FC732FD}"/>
              </a:ext>
            </a:extLst>
          </p:cNvPr>
          <p:cNvSpPr>
            <a:spLocks noGrp="1"/>
          </p:cNvSpPr>
          <p:nvPr>
            <p:ph type="dt" sz="half" idx="10"/>
          </p:nvPr>
        </p:nvSpPr>
        <p:spPr/>
        <p:txBody>
          <a:bodyPr/>
          <a:lstStyle/>
          <a:p>
            <a:fld id="{27F77BDA-A8DE-433E-B09D-5A5A2E51DBAA}" type="datetimeFigureOut">
              <a:rPr lang="zh-CN" altLang="en-US" smtClean="0"/>
              <a:t>2019/1/3</a:t>
            </a:fld>
            <a:endParaRPr lang="zh-CN" altLang="en-US"/>
          </a:p>
        </p:txBody>
      </p:sp>
      <p:sp>
        <p:nvSpPr>
          <p:cNvPr id="6" name="页脚占位符 5">
            <a:extLst>
              <a:ext uri="{FF2B5EF4-FFF2-40B4-BE49-F238E27FC236}">
                <a16:creationId xmlns:a16="http://schemas.microsoft.com/office/drawing/2014/main" id="{3341F533-F5A9-44D1-957F-B567966B998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CB7CE46-D148-4415-8D00-1F633229DBC5}"/>
              </a:ext>
            </a:extLst>
          </p:cNvPr>
          <p:cNvSpPr>
            <a:spLocks noGrp="1"/>
          </p:cNvSpPr>
          <p:nvPr>
            <p:ph type="sldNum" sz="quarter" idx="12"/>
          </p:nvPr>
        </p:nvSpPr>
        <p:spPr/>
        <p:txBody>
          <a:bodyPr/>
          <a:lstStyle/>
          <a:p>
            <a:fld id="{99F0ABF6-9271-4E3C-BB53-878DEC4B9EE6}" type="slidenum">
              <a:rPr lang="zh-CN" altLang="en-US" smtClean="0"/>
              <a:t>‹#›</a:t>
            </a:fld>
            <a:endParaRPr lang="zh-CN" altLang="en-US"/>
          </a:p>
        </p:txBody>
      </p:sp>
    </p:spTree>
    <p:extLst>
      <p:ext uri="{BB962C8B-B14F-4D97-AF65-F5344CB8AC3E}">
        <p14:creationId xmlns:p14="http://schemas.microsoft.com/office/powerpoint/2010/main" val="2172531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36F772F-9849-4B34-8B81-29DD20951A0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0720D06E-795E-44F2-9B20-895267EC82B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79224029-D585-4814-913C-032982A17A80}"/>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F2C6D70F-30DC-4C7A-ADF7-2321940D7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AE731617-DAC6-40F4-9504-009F5D6F9F24}"/>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24EA96F2-330D-4B5A-9AD2-8D886CFA4102}"/>
              </a:ext>
            </a:extLst>
          </p:cNvPr>
          <p:cNvSpPr>
            <a:spLocks noGrp="1"/>
          </p:cNvSpPr>
          <p:nvPr>
            <p:ph type="dt" sz="half" idx="10"/>
          </p:nvPr>
        </p:nvSpPr>
        <p:spPr/>
        <p:txBody>
          <a:bodyPr/>
          <a:lstStyle/>
          <a:p>
            <a:fld id="{27F77BDA-A8DE-433E-B09D-5A5A2E51DBAA}" type="datetimeFigureOut">
              <a:rPr lang="zh-CN" altLang="en-US" smtClean="0"/>
              <a:t>2019/1/3</a:t>
            </a:fld>
            <a:endParaRPr lang="zh-CN" altLang="en-US"/>
          </a:p>
        </p:txBody>
      </p:sp>
      <p:sp>
        <p:nvSpPr>
          <p:cNvPr id="8" name="页脚占位符 7">
            <a:extLst>
              <a:ext uri="{FF2B5EF4-FFF2-40B4-BE49-F238E27FC236}">
                <a16:creationId xmlns:a16="http://schemas.microsoft.com/office/drawing/2014/main" id="{4042288D-E35A-4335-AA39-D119F0EB7EF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F654A4F4-1BCC-4C76-9060-A036B2EC39C6}"/>
              </a:ext>
            </a:extLst>
          </p:cNvPr>
          <p:cNvSpPr>
            <a:spLocks noGrp="1"/>
          </p:cNvSpPr>
          <p:nvPr>
            <p:ph type="sldNum" sz="quarter" idx="12"/>
          </p:nvPr>
        </p:nvSpPr>
        <p:spPr/>
        <p:txBody>
          <a:bodyPr/>
          <a:lstStyle/>
          <a:p>
            <a:fld id="{99F0ABF6-9271-4E3C-BB53-878DEC4B9EE6}" type="slidenum">
              <a:rPr lang="zh-CN" altLang="en-US" smtClean="0"/>
              <a:t>‹#›</a:t>
            </a:fld>
            <a:endParaRPr lang="zh-CN" altLang="en-US"/>
          </a:p>
        </p:txBody>
      </p:sp>
    </p:spTree>
    <p:extLst>
      <p:ext uri="{BB962C8B-B14F-4D97-AF65-F5344CB8AC3E}">
        <p14:creationId xmlns:p14="http://schemas.microsoft.com/office/powerpoint/2010/main" val="30257319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AA12C2C-4C21-4971-927F-8BBA28F1C15F}"/>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1C70D7F-2CE5-4798-8AF6-6CC7F804AE63}"/>
              </a:ext>
            </a:extLst>
          </p:cNvPr>
          <p:cNvSpPr>
            <a:spLocks noGrp="1"/>
          </p:cNvSpPr>
          <p:nvPr>
            <p:ph type="dt" sz="half" idx="10"/>
          </p:nvPr>
        </p:nvSpPr>
        <p:spPr/>
        <p:txBody>
          <a:bodyPr/>
          <a:lstStyle/>
          <a:p>
            <a:fld id="{27F77BDA-A8DE-433E-B09D-5A5A2E51DBAA}" type="datetimeFigureOut">
              <a:rPr lang="zh-CN" altLang="en-US" smtClean="0"/>
              <a:t>2019/1/3</a:t>
            </a:fld>
            <a:endParaRPr lang="zh-CN" altLang="en-US"/>
          </a:p>
        </p:txBody>
      </p:sp>
      <p:sp>
        <p:nvSpPr>
          <p:cNvPr id="4" name="页脚占位符 3">
            <a:extLst>
              <a:ext uri="{FF2B5EF4-FFF2-40B4-BE49-F238E27FC236}">
                <a16:creationId xmlns:a16="http://schemas.microsoft.com/office/drawing/2014/main" id="{2AA55665-87EA-4B1D-8503-299FB6E764F2}"/>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9BE47B7D-C44A-400A-8B96-5F3F0E4F9347}"/>
              </a:ext>
            </a:extLst>
          </p:cNvPr>
          <p:cNvSpPr>
            <a:spLocks noGrp="1"/>
          </p:cNvSpPr>
          <p:nvPr>
            <p:ph type="sldNum" sz="quarter" idx="12"/>
          </p:nvPr>
        </p:nvSpPr>
        <p:spPr/>
        <p:txBody>
          <a:bodyPr/>
          <a:lstStyle/>
          <a:p>
            <a:fld id="{99F0ABF6-9271-4E3C-BB53-878DEC4B9EE6}" type="slidenum">
              <a:rPr lang="zh-CN" altLang="en-US" smtClean="0"/>
              <a:t>‹#›</a:t>
            </a:fld>
            <a:endParaRPr lang="zh-CN" altLang="en-US"/>
          </a:p>
        </p:txBody>
      </p:sp>
    </p:spTree>
    <p:extLst>
      <p:ext uri="{BB962C8B-B14F-4D97-AF65-F5344CB8AC3E}">
        <p14:creationId xmlns:p14="http://schemas.microsoft.com/office/powerpoint/2010/main" val="31602380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EA4210A-E2D0-46B1-B61F-53D5E36A3CCA}"/>
              </a:ext>
            </a:extLst>
          </p:cNvPr>
          <p:cNvSpPr>
            <a:spLocks noGrp="1"/>
          </p:cNvSpPr>
          <p:nvPr>
            <p:ph type="dt" sz="half" idx="10"/>
          </p:nvPr>
        </p:nvSpPr>
        <p:spPr/>
        <p:txBody>
          <a:bodyPr/>
          <a:lstStyle/>
          <a:p>
            <a:fld id="{27F77BDA-A8DE-433E-B09D-5A5A2E51DBAA}" type="datetimeFigureOut">
              <a:rPr lang="zh-CN" altLang="en-US" smtClean="0"/>
              <a:t>2019/1/3</a:t>
            </a:fld>
            <a:endParaRPr lang="zh-CN" altLang="en-US"/>
          </a:p>
        </p:txBody>
      </p:sp>
      <p:sp>
        <p:nvSpPr>
          <p:cNvPr id="3" name="页脚占位符 2">
            <a:extLst>
              <a:ext uri="{FF2B5EF4-FFF2-40B4-BE49-F238E27FC236}">
                <a16:creationId xmlns:a16="http://schemas.microsoft.com/office/drawing/2014/main" id="{1384A568-20E8-4DD5-A9A9-F458EE0393E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3AB37A59-5C19-4D30-9DC7-57888FFB07A9}"/>
              </a:ext>
            </a:extLst>
          </p:cNvPr>
          <p:cNvSpPr>
            <a:spLocks noGrp="1"/>
          </p:cNvSpPr>
          <p:nvPr>
            <p:ph type="sldNum" sz="quarter" idx="12"/>
          </p:nvPr>
        </p:nvSpPr>
        <p:spPr/>
        <p:txBody>
          <a:bodyPr/>
          <a:lstStyle/>
          <a:p>
            <a:fld id="{99F0ABF6-9271-4E3C-BB53-878DEC4B9EE6}" type="slidenum">
              <a:rPr lang="zh-CN" altLang="en-US" smtClean="0"/>
              <a:t>‹#›</a:t>
            </a:fld>
            <a:endParaRPr lang="zh-CN" altLang="en-US"/>
          </a:p>
        </p:txBody>
      </p:sp>
    </p:spTree>
    <p:extLst>
      <p:ext uri="{BB962C8B-B14F-4D97-AF65-F5344CB8AC3E}">
        <p14:creationId xmlns:p14="http://schemas.microsoft.com/office/powerpoint/2010/main" val="39939914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D24CB58-7CD7-4523-AE73-71026849487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1AB1BE4D-AB4E-4AEA-91E3-947AA19FEE6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E174CC07-FF26-4583-84A1-DBBC2883B30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02E4D23B-6B2D-4FBA-8001-9A5BC215772E}"/>
              </a:ext>
            </a:extLst>
          </p:cNvPr>
          <p:cNvSpPr>
            <a:spLocks noGrp="1"/>
          </p:cNvSpPr>
          <p:nvPr>
            <p:ph type="dt" sz="half" idx="10"/>
          </p:nvPr>
        </p:nvSpPr>
        <p:spPr/>
        <p:txBody>
          <a:bodyPr/>
          <a:lstStyle/>
          <a:p>
            <a:fld id="{27F77BDA-A8DE-433E-B09D-5A5A2E51DBAA}" type="datetimeFigureOut">
              <a:rPr lang="zh-CN" altLang="en-US" smtClean="0"/>
              <a:t>2019/1/3</a:t>
            </a:fld>
            <a:endParaRPr lang="zh-CN" altLang="en-US"/>
          </a:p>
        </p:txBody>
      </p:sp>
      <p:sp>
        <p:nvSpPr>
          <p:cNvPr id="6" name="页脚占位符 5">
            <a:extLst>
              <a:ext uri="{FF2B5EF4-FFF2-40B4-BE49-F238E27FC236}">
                <a16:creationId xmlns:a16="http://schemas.microsoft.com/office/drawing/2014/main" id="{6A1846B2-204B-459E-AA19-9DD96221EA1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A19B393-C0E5-4DBE-9ED3-9869AB521EB7}"/>
              </a:ext>
            </a:extLst>
          </p:cNvPr>
          <p:cNvSpPr>
            <a:spLocks noGrp="1"/>
          </p:cNvSpPr>
          <p:nvPr>
            <p:ph type="sldNum" sz="quarter" idx="12"/>
          </p:nvPr>
        </p:nvSpPr>
        <p:spPr/>
        <p:txBody>
          <a:bodyPr/>
          <a:lstStyle/>
          <a:p>
            <a:fld id="{99F0ABF6-9271-4E3C-BB53-878DEC4B9EE6}" type="slidenum">
              <a:rPr lang="zh-CN" altLang="en-US" smtClean="0"/>
              <a:t>‹#›</a:t>
            </a:fld>
            <a:endParaRPr lang="zh-CN" altLang="en-US"/>
          </a:p>
        </p:txBody>
      </p:sp>
    </p:spTree>
    <p:extLst>
      <p:ext uri="{BB962C8B-B14F-4D97-AF65-F5344CB8AC3E}">
        <p14:creationId xmlns:p14="http://schemas.microsoft.com/office/powerpoint/2010/main" val="40171156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55B2993-F3A0-480C-BCA5-663960D33C8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5A268F4-28CB-4C47-87A4-B3D114A7E3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72737AE3-6590-49F8-BFCC-9E4A9EFF418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F18B0E5C-F4D9-42F8-91CE-C90E20C42F8A}"/>
              </a:ext>
            </a:extLst>
          </p:cNvPr>
          <p:cNvSpPr>
            <a:spLocks noGrp="1"/>
          </p:cNvSpPr>
          <p:nvPr>
            <p:ph type="dt" sz="half" idx="10"/>
          </p:nvPr>
        </p:nvSpPr>
        <p:spPr/>
        <p:txBody>
          <a:bodyPr/>
          <a:lstStyle/>
          <a:p>
            <a:fld id="{27F77BDA-A8DE-433E-B09D-5A5A2E51DBAA}" type="datetimeFigureOut">
              <a:rPr lang="zh-CN" altLang="en-US" smtClean="0"/>
              <a:t>2019/1/3</a:t>
            </a:fld>
            <a:endParaRPr lang="zh-CN" altLang="en-US"/>
          </a:p>
        </p:txBody>
      </p:sp>
      <p:sp>
        <p:nvSpPr>
          <p:cNvPr id="6" name="页脚占位符 5">
            <a:extLst>
              <a:ext uri="{FF2B5EF4-FFF2-40B4-BE49-F238E27FC236}">
                <a16:creationId xmlns:a16="http://schemas.microsoft.com/office/drawing/2014/main" id="{74FD3C8E-D07F-4682-A88B-A6175502B63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745BE82-3978-48A9-9DFF-44B546373933}"/>
              </a:ext>
            </a:extLst>
          </p:cNvPr>
          <p:cNvSpPr>
            <a:spLocks noGrp="1"/>
          </p:cNvSpPr>
          <p:nvPr>
            <p:ph type="sldNum" sz="quarter" idx="12"/>
          </p:nvPr>
        </p:nvSpPr>
        <p:spPr/>
        <p:txBody>
          <a:bodyPr/>
          <a:lstStyle/>
          <a:p>
            <a:fld id="{99F0ABF6-9271-4E3C-BB53-878DEC4B9EE6}" type="slidenum">
              <a:rPr lang="zh-CN" altLang="en-US" smtClean="0"/>
              <a:t>‹#›</a:t>
            </a:fld>
            <a:endParaRPr lang="zh-CN" altLang="en-US"/>
          </a:p>
        </p:txBody>
      </p:sp>
    </p:spTree>
    <p:extLst>
      <p:ext uri="{BB962C8B-B14F-4D97-AF65-F5344CB8AC3E}">
        <p14:creationId xmlns:p14="http://schemas.microsoft.com/office/powerpoint/2010/main" val="35816155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A339B49-2C91-4229-B541-483961ABE2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B1D908B2-02E3-48DD-A732-7D52ECA9EE1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B0506536-61D2-4C85-9785-0A11E453ED8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F77BDA-A8DE-433E-B09D-5A5A2E51DBAA}" type="datetimeFigureOut">
              <a:rPr lang="zh-CN" altLang="en-US" smtClean="0"/>
              <a:t>2019/1/3</a:t>
            </a:fld>
            <a:endParaRPr lang="zh-CN" altLang="en-US"/>
          </a:p>
        </p:txBody>
      </p:sp>
      <p:sp>
        <p:nvSpPr>
          <p:cNvPr id="5" name="页脚占位符 4">
            <a:extLst>
              <a:ext uri="{FF2B5EF4-FFF2-40B4-BE49-F238E27FC236}">
                <a16:creationId xmlns:a16="http://schemas.microsoft.com/office/drawing/2014/main" id="{0C303AA0-43F5-4389-BC93-EA47CED2074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5EE15CD6-80C9-4405-BC4B-038F90FF04D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F0ABF6-9271-4E3C-BB53-878DEC4B9EE6}" type="slidenum">
              <a:rPr lang="zh-CN" altLang="en-US" smtClean="0"/>
              <a:t>‹#›</a:t>
            </a:fld>
            <a:endParaRPr lang="zh-CN" altLang="en-US"/>
          </a:p>
        </p:txBody>
      </p:sp>
    </p:spTree>
    <p:extLst>
      <p:ext uri="{BB962C8B-B14F-4D97-AF65-F5344CB8AC3E}">
        <p14:creationId xmlns:p14="http://schemas.microsoft.com/office/powerpoint/2010/main" val="24442261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9"/>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BCEFA15D-56D6-4032-9635-5A973FB7D872}" type="datetimeFigureOut">
              <a:rPr lang="zh-CN" altLang="en-US"/>
              <a:pPr>
                <a:defRPr/>
              </a:pPr>
              <a:t>2019/1/3</a:t>
            </a:fld>
            <a:endParaRPr lang="zh-CN" altLang="en-US"/>
          </a:p>
        </p:txBody>
      </p:sp>
      <p:sp>
        <p:nvSpPr>
          <p:cNvPr id="5" name="页脚占位符 4"/>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6E38B7B9-25A7-4230-AE84-D24EFD7F9171}" type="slidenum">
              <a:rPr lang="zh-CN" altLang="en-US"/>
              <a:pPr>
                <a:defRPr/>
              </a:pPr>
              <a:t>‹#›</a:t>
            </a:fld>
            <a:endParaRPr lang="zh-CN" altLang="en-US"/>
          </a:p>
        </p:txBody>
      </p:sp>
    </p:spTree>
    <p:extLst>
      <p:ext uri="{BB962C8B-B14F-4D97-AF65-F5344CB8AC3E}">
        <p14:creationId xmlns:p14="http://schemas.microsoft.com/office/powerpoint/2010/main" val="413935219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charset="0"/>
          <a:ea typeface="宋体" charset="-122"/>
        </a:defRPr>
      </a:lvl2pPr>
      <a:lvl3pPr algn="l" rtl="0" fontAlgn="base">
        <a:lnSpc>
          <a:spcPct val="90000"/>
        </a:lnSpc>
        <a:spcBef>
          <a:spcPct val="0"/>
        </a:spcBef>
        <a:spcAft>
          <a:spcPct val="0"/>
        </a:spcAft>
        <a:defRPr sz="4400">
          <a:solidFill>
            <a:schemeClr val="tx1"/>
          </a:solidFill>
          <a:latin typeface="Calibri Light" charset="0"/>
          <a:ea typeface="宋体" charset="-122"/>
        </a:defRPr>
      </a:lvl3pPr>
      <a:lvl4pPr algn="l" rtl="0" fontAlgn="base">
        <a:lnSpc>
          <a:spcPct val="90000"/>
        </a:lnSpc>
        <a:spcBef>
          <a:spcPct val="0"/>
        </a:spcBef>
        <a:spcAft>
          <a:spcPct val="0"/>
        </a:spcAft>
        <a:defRPr sz="4400">
          <a:solidFill>
            <a:schemeClr val="tx1"/>
          </a:solidFill>
          <a:latin typeface="Calibri Light" charset="0"/>
          <a:ea typeface="宋体" charset="-122"/>
        </a:defRPr>
      </a:lvl4pPr>
      <a:lvl5pPr algn="l" rtl="0" fontAlgn="base">
        <a:lnSpc>
          <a:spcPct val="90000"/>
        </a:lnSpc>
        <a:spcBef>
          <a:spcPct val="0"/>
        </a:spcBef>
        <a:spcAft>
          <a:spcPct val="0"/>
        </a:spcAft>
        <a:defRPr sz="4400">
          <a:solidFill>
            <a:schemeClr val="tx1"/>
          </a:solidFill>
          <a:latin typeface="Calibri Light" charset="0"/>
          <a:ea typeface="宋体" charset="-122"/>
        </a:defRPr>
      </a:lvl5pPr>
      <a:lvl6pPr marL="457200" algn="l" rtl="0" fontAlgn="base">
        <a:lnSpc>
          <a:spcPct val="90000"/>
        </a:lnSpc>
        <a:spcBef>
          <a:spcPct val="0"/>
        </a:spcBef>
        <a:spcAft>
          <a:spcPct val="0"/>
        </a:spcAft>
        <a:defRPr sz="4400">
          <a:solidFill>
            <a:schemeClr val="tx1"/>
          </a:solidFill>
          <a:latin typeface="Calibri Light" charset="0"/>
          <a:ea typeface="宋体" charset="-122"/>
        </a:defRPr>
      </a:lvl6pPr>
      <a:lvl7pPr marL="914400" algn="l" rtl="0" fontAlgn="base">
        <a:lnSpc>
          <a:spcPct val="90000"/>
        </a:lnSpc>
        <a:spcBef>
          <a:spcPct val="0"/>
        </a:spcBef>
        <a:spcAft>
          <a:spcPct val="0"/>
        </a:spcAft>
        <a:defRPr sz="4400">
          <a:solidFill>
            <a:schemeClr val="tx1"/>
          </a:solidFill>
          <a:latin typeface="Calibri Light" charset="0"/>
          <a:ea typeface="宋体" charset="-122"/>
        </a:defRPr>
      </a:lvl7pPr>
      <a:lvl8pPr marL="1371600" algn="l" rtl="0" fontAlgn="base">
        <a:lnSpc>
          <a:spcPct val="90000"/>
        </a:lnSpc>
        <a:spcBef>
          <a:spcPct val="0"/>
        </a:spcBef>
        <a:spcAft>
          <a:spcPct val="0"/>
        </a:spcAft>
        <a:defRPr sz="4400">
          <a:solidFill>
            <a:schemeClr val="tx1"/>
          </a:solidFill>
          <a:latin typeface="Calibri Light" charset="0"/>
          <a:ea typeface="宋体" charset="-122"/>
        </a:defRPr>
      </a:lvl8pPr>
      <a:lvl9pPr marL="1828800" algn="l" rtl="0" fontAlgn="base">
        <a:lnSpc>
          <a:spcPct val="90000"/>
        </a:lnSpc>
        <a:spcBef>
          <a:spcPct val="0"/>
        </a:spcBef>
        <a:spcAft>
          <a:spcPct val="0"/>
        </a:spcAft>
        <a:defRPr sz="4400">
          <a:solidFill>
            <a:schemeClr val="tx1"/>
          </a:solidFill>
          <a:latin typeface="Calibri Light" charset="0"/>
          <a:ea typeface="宋体" charset="-122"/>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pattFill prst="ltUpDiag">
          <a:fgClr>
            <a:schemeClr val="bg1">
              <a:lumMod val="85000"/>
            </a:schemeClr>
          </a:fgClr>
          <a:bgClr>
            <a:schemeClr val="bg1"/>
          </a:bgClr>
        </a:pattFill>
        <a:effectLst/>
      </p:bgPr>
    </p:bg>
    <p:spTree>
      <p:nvGrpSpPr>
        <p:cNvPr id="1" name=""/>
        <p:cNvGrpSpPr/>
        <p:nvPr/>
      </p:nvGrpSpPr>
      <p:grpSpPr>
        <a:xfrm>
          <a:off x="0" y="0"/>
          <a:ext cx="0" cy="0"/>
          <a:chOff x="0" y="0"/>
          <a:chExt cx="0" cy="0"/>
        </a:xfrm>
      </p:grpSpPr>
      <p:sp>
        <p:nvSpPr>
          <p:cNvPr id="43010" name="标题占位符 1"/>
          <p:cNvSpPr>
            <a:spLocks noGrp="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43011" name="文本占位符 2"/>
          <p:cNvSpPr>
            <a:spLocks noGrp="1"/>
          </p:cNvSpPr>
          <p:nvPr>
            <p:ph type="body" idx="1"/>
          </p:nvPr>
        </p:nvSpPr>
        <p:spPr bwMode="auto">
          <a:xfrm>
            <a:off x="609600" y="1600204"/>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4"/>
            <a:ext cx="2844800" cy="365125"/>
          </a:xfrm>
          <a:prstGeom prst="rect">
            <a:avLst/>
          </a:prstGeom>
        </p:spPr>
        <p:txBody>
          <a:bodyPr vert="horz" lIns="91440" tIns="45720" rIns="91440" bIns="45720" rtlCol="0" anchor="ctr"/>
          <a:lstStyle>
            <a:lvl1pPr algn="l" fontAlgn="auto">
              <a:spcBef>
                <a:spcPts val="0"/>
              </a:spcBef>
              <a:spcAft>
                <a:spcPts val="0"/>
              </a:spcAft>
              <a:defRPr sz="1200" smtClean="0">
                <a:solidFill>
                  <a:prstClr val="black">
                    <a:tint val="75000"/>
                  </a:prstClr>
                </a:solidFill>
                <a:latin typeface="+mn-lt"/>
                <a:ea typeface="+mn-ea"/>
              </a:defRPr>
            </a:lvl1pPr>
          </a:lstStyle>
          <a:p>
            <a:pPr>
              <a:defRPr/>
            </a:pPr>
            <a:fld id="{64F5A017-4B29-424E-838F-34F15E7F456C}" type="datetimeFigureOut">
              <a:rPr lang="zh-CN" altLang="en-US"/>
              <a:pPr>
                <a:defRPr/>
              </a:pPr>
              <a:t>2019/1/3</a:t>
            </a:fld>
            <a:endParaRPr lang="zh-CN" altLang="en-US"/>
          </a:p>
        </p:txBody>
      </p:sp>
      <p:sp>
        <p:nvSpPr>
          <p:cNvPr id="5" name="页脚占位符 4"/>
          <p:cNvSpPr>
            <a:spLocks noGrp="1"/>
          </p:cNvSpPr>
          <p:nvPr>
            <p:ph type="ftr" sz="quarter" idx="3"/>
          </p:nvPr>
        </p:nvSpPr>
        <p:spPr>
          <a:xfrm>
            <a:off x="4165600" y="6356354"/>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737600" y="6356354"/>
            <a:ext cx="2844800" cy="365125"/>
          </a:xfrm>
          <a:prstGeom prst="rect">
            <a:avLst/>
          </a:prstGeom>
        </p:spPr>
        <p:txBody>
          <a:bodyPr vert="horz" lIns="91440" tIns="45720" rIns="91440" bIns="45720" rtlCol="0" anchor="ctr"/>
          <a:lstStyle>
            <a:lvl1pPr algn="r" fontAlgn="auto">
              <a:spcBef>
                <a:spcPts val="0"/>
              </a:spcBef>
              <a:spcAft>
                <a:spcPts val="0"/>
              </a:spcAft>
              <a:defRPr sz="1200" smtClean="0">
                <a:solidFill>
                  <a:prstClr val="black">
                    <a:tint val="75000"/>
                  </a:prstClr>
                </a:solidFill>
                <a:latin typeface="+mn-lt"/>
                <a:ea typeface="+mn-ea"/>
              </a:defRPr>
            </a:lvl1pPr>
          </a:lstStyle>
          <a:p>
            <a:pPr>
              <a:defRPr/>
            </a:pPr>
            <a:fld id="{666A04F5-2ECE-4BFA-8E62-8A66D72EB808}" type="slidenum">
              <a:rPr lang="zh-CN" altLang="en-US"/>
              <a:pPr>
                <a:defRPr/>
              </a:pPr>
              <a:t>‹#›</a:t>
            </a:fld>
            <a:endParaRPr lang="zh-CN" altLang="en-US"/>
          </a:p>
        </p:txBody>
      </p:sp>
    </p:spTree>
    <p:extLst>
      <p:ext uri="{BB962C8B-B14F-4D97-AF65-F5344CB8AC3E}">
        <p14:creationId xmlns:p14="http://schemas.microsoft.com/office/powerpoint/2010/main" val="26126983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8.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www.mayocc.com/" TargetMode="External"/><Relationship Id="rId1" Type="http://schemas.openxmlformats.org/officeDocument/2006/relationships/slideLayout" Target="../slideLayouts/slideLayout18.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3.xml"/><Relationship Id="rId1" Type="http://schemas.openxmlformats.org/officeDocument/2006/relationships/vmlDrawing" Target="../drawings/vmlDrawing1.vml"/><Relationship Id="rId6" Type="http://schemas.openxmlformats.org/officeDocument/2006/relationships/image" Target="../media/image22.png"/><Relationship Id="rId5" Type="http://schemas.openxmlformats.org/officeDocument/2006/relationships/image" Target="../media/image21.jpeg"/><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18.xm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9.xml"/><Relationship Id="rId6" Type="http://schemas.openxmlformats.org/officeDocument/2006/relationships/image" Target="../media/image35.jpeg"/><Relationship Id="rId5" Type="http://schemas.openxmlformats.org/officeDocument/2006/relationships/image" Target="../media/image34.png"/><Relationship Id="rId4" Type="http://schemas.openxmlformats.org/officeDocument/2006/relationships/image" Target="../media/image33.png"/></Relationships>
</file>

<file path=ppt/slides/_rels/slide2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1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文本框 3"/>
          <p:cNvSpPr txBox="1">
            <a:spLocks noChangeArrowheads="1"/>
          </p:cNvSpPr>
          <p:nvPr/>
        </p:nvSpPr>
        <p:spPr bwMode="auto">
          <a:xfrm>
            <a:off x="1927228" y="804866"/>
            <a:ext cx="2031325" cy="830997"/>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4800" b="0" i="0" u="none" strike="noStrike" kern="1200" cap="none" spc="0" normalizeH="0" baseline="0" noProof="0">
                <a:ln>
                  <a:noFill/>
                </a:ln>
                <a:solidFill>
                  <a:prstClr val="black"/>
                </a:solidFill>
                <a:effectLst/>
                <a:uLnTx/>
                <a:uFillTx/>
                <a:latin typeface="方正大黑简体" pitchFamily="2" charset="-122"/>
                <a:ea typeface="方正大黑简体" pitchFamily="2" charset="-122"/>
                <a:cs typeface="+mn-cs"/>
              </a:rPr>
              <a:t>2015</a:t>
            </a:r>
            <a:r>
              <a:rPr kumimoji="0" lang="zh-CN" altLang="en-US" sz="4800" b="0" i="0" u="none" strike="noStrike" kern="1200" cap="none" spc="0" normalizeH="0" baseline="0" noProof="0">
                <a:ln>
                  <a:noFill/>
                </a:ln>
                <a:solidFill>
                  <a:prstClr val="black"/>
                </a:solidFill>
                <a:effectLst/>
                <a:uLnTx/>
                <a:uFillTx/>
                <a:latin typeface="方正大黑简体" pitchFamily="2" charset="-122"/>
                <a:ea typeface="方正大黑简体" pitchFamily="2" charset="-122"/>
                <a:cs typeface="+mn-cs"/>
              </a:rPr>
              <a:t>年</a:t>
            </a:r>
          </a:p>
        </p:txBody>
      </p:sp>
      <p:pic>
        <p:nvPicPr>
          <p:cNvPr id="56322" name="图片 4"/>
          <p:cNvPicPr>
            <a:picLocks noChangeAspect="1"/>
          </p:cNvPicPr>
          <p:nvPr/>
        </p:nvPicPr>
        <p:blipFill>
          <a:blip r:embed="rId3"/>
          <a:srcRect r="8926"/>
          <a:stretch>
            <a:fillRect/>
          </a:stretch>
        </p:blipFill>
        <p:spPr bwMode="auto">
          <a:xfrm>
            <a:off x="2259016" y="-22225"/>
            <a:ext cx="9964737" cy="6891338"/>
          </a:xfrm>
          <a:prstGeom prst="rect">
            <a:avLst/>
          </a:prstGeom>
          <a:noFill/>
          <a:ln w="9525">
            <a:noFill/>
            <a:miter lim="800000"/>
            <a:headEnd/>
            <a:tailEnd/>
          </a:ln>
        </p:spPr>
      </p:pic>
      <p:sp>
        <p:nvSpPr>
          <p:cNvPr id="8" name="等腰三角形 6"/>
          <p:cNvSpPr/>
          <p:nvPr/>
        </p:nvSpPr>
        <p:spPr>
          <a:xfrm>
            <a:off x="8539165" y="2919417"/>
            <a:ext cx="3684587" cy="3976687"/>
          </a:xfrm>
          <a:custGeom>
            <a:avLst/>
            <a:gdLst>
              <a:gd name="connsiteX0" fmla="*/ 0 w 550984"/>
              <a:gd name="connsiteY0" fmla="*/ 785446 h 785446"/>
              <a:gd name="connsiteX1" fmla="*/ 275492 w 550984"/>
              <a:gd name="connsiteY1" fmla="*/ 0 h 785446"/>
              <a:gd name="connsiteX2" fmla="*/ 550984 w 550984"/>
              <a:gd name="connsiteY2" fmla="*/ 785446 h 785446"/>
              <a:gd name="connsiteX3" fmla="*/ 0 w 550984"/>
              <a:gd name="connsiteY3" fmla="*/ 785446 h 785446"/>
              <a:gd name="connsiteX0" fmla="*/ 0 w 1107830"/>
              <a:gd name="connsiteY0" fmla="*/ 890953 h 890953"/>
              <a:gd name="connsiteX1" fmla="*/ 1107830 w 1107830"/>
              <a:gd name="connsiteY1" fmla="*/ 0 h 890953"/>
              <a:gd name="connsiteX2" fmla="*/ 550984 w 1107830"/>
              <a:gd name="connsiteY2" fmla="*/ 890953 h 890953"/>
              <a:gd name="connsiteX3" fmla="*/ 0 w 1107830"/>
              <a:gd name="connsiteY3" fmla="*/ 890953 h 890953"/>
              <a:gd name="connsiteX0" fmla="*/ 0 w 1107830"/>
              <a:gd name="connsiteY0" fmla="*/ 890953 h 3798276"/>
              <a:gd name="connsiteX1" fmla="*/ 1107830 w 1107830"/>
              <a:gd name="connsiteY1" fmla="*/ 0 h 3798276"/>
              <a:gd name="connsiteX2" fmla="*/ 1101969 w 1107830"/>
              <a:gd name="connsiteY2" fmla="*/ 3798276 h 3798276"/>
              <a:gd name="connsiteX3" fmla="*/ 0 w 1107830"/>
              <a:gd name="connsiteY3" fmla="*/ 890953 h 3798276"/>
              <a:gd name="connsiteX0" fmla="*/ 0 w 3522784"/>
              <a:gd name="connsiteY0" fmla="*/ 3727938 h 3798276"/>
              <a:gd name="connsiteX1" fmla="*/ 3522784 w 3522784"/>
              <a:gd name="connsiteY1" fmla="*/ 0 h 3798276"/>
              <a:gd name="connsiteX2" fmla="*/ 3516923 w 3522784"/>
              <a:gd name="connsiteY2" fmla="*/ 3798276 h 3798276"/>
              <a:gd name="connsiteX3" fmla="*/ 0 w 3522784"/>
              <a:gd name="connsiteY3" fmla="*/ 3727938 h 3798276"/>
              <a:gd name="connsiteX0" fmla="*/ 0 w 3522784"/>
              <a:gd name="connsiteY0" fmla="*/ 3763108 h 3833446"/>
              <a:gd name="connsiteX1" fmla="*/ 3522784 w 3522784"/>
              <a:gd name="connsiteY1" fmla="*/ 0 h 3833446"/>
              <a:gd name="connsiteX2" fmla="*/ 3516923 w 3522784"/>
              <a:gd name="connsiteY2" fmla="*/ 3833446 h 3833446"/>
              <a:gd name="connsiteX3" fmla="*/ 0 w 3522784"/>
              <a:gd name="connsiteY3" fmla="*/ 3763108 h 3833446"/>
              <a:gd name="connsiteX0" fmla="*/ 0 w 3611128"/>
              <a:gd name="connsiteY0" fmla="*/ 3763108 h 3833446"/>
              <a:gd name="connsiteX1" fmla="*/ 3522784 w 3611128"/>
              <a:gd name="connsiteY1" fmla="*/ 0 h 3833446"/>
              <a:gd name="connsiteX2" fmla="*/ 3611098 w 3611128"/>
              <a:gd name="connsiteY2" fmla="*/ 3833446 h 3833446"/>
              <a:gd name="connsiteX3" fmla="*/ 0 w 3611128"/>
              <a:gd name="connsiteY3" fmla="*/ 3763108 h 3833446"/>
              <a:gd name="connsiteX0" fmla="*/ 0 w 3661525"/>
              <a:gd name="connsiteY0" fmla="*/ 3905983 h 3976321"/>
              <a:gd name="connsiteX1" fmla="*/ 3661525 w 3661525"/>
              <a:gd name="connsiteY1" fmla="*/ 0 h 3976321"/>
              <a:gd name="connsiteX2" fmla="*/ 3611098 w 3661525"/>
              <a:gd name="connsiteY2" fmla="*/ 3976321 h 3976321"/>
              <a:gd name="connsiteX3" fmla="*/ 0 w 3661525"/>
              <a:gd name="connsiteY3" fmla="*/ 3905983 h 3976321"/>
              <a:gd name="connsiteX0" fmla="*/ 0 w 3670774"/>
              <a:gd name="connsiteY0" fmla="*/ 3944083 h 3976321"/>
              <a:gd name="connsiteX1" fmla="*/ 3670774 w 3670774"/>
              <a:gd name="connsiteY1" fmla="*/ 0 h 3976321"/>
              <a:gd name="connsiteX2" fmla="*/ 3620347 w 3670774"/>
              <a:gd name="connsiteY2" fmla="*/ 3976321 h 3976321"/>
              <a:gd name="connsiteX3" fmla="*/ 0 w 3670774"/>
              <a:gd name="connsiteY3" fmla="*/ 3944083 h 3976321"/>
              <a:gd name="connsiteX0" fmla="*/ 0 w 3578280"/>
              <a:gd name="connsiteY0" fmla="*/ 3934558 h 3976321"/>
              <a:gd name="connsiteX1" fmla="*/ 3578280 w 3578280"/>
              <a:gd name="connsiteY1" fmla="*/ 0 h 3976321"/>
              <a:gd name="connsiteX2" fmla="*/ 3527853 w 3578280"/>
              <a:gd name="connsiteY2" fmla="*/ 3976321 h 3976321"/>
              <a:gd name="connsiteX3" fmla="*/ 0 w 3578280"/>
              <a:gd name="connsiteY3" fmla="*/ 3934558 h 3976321"/>
            </a:gdLst>
            <a:ahLst/>
            <a:cxnLst>
              <a:cxn ang="0">
                <a:pos x="connsiteX0" y="connsiteY0"/>
              </a:cxn>
              <a:cxn ang="0">
                <a:pos x="connsiteX1" y="connsiteY1"/>
              </a:cxn>
              <a:cxn ang="0">
                <a:pos x="connsiteX2" y="connsiteY2"/>
              </a:cxn>
              <a:cxn ang="0">
                <a:pos x="connsiteX3" y="connsiteY3"/>
              </a:cxn>
            </a:cxnLst>
            <a:rect l="l" t="t" r="r" b="b"/>
            <a:pathLst>
              <a:path w="3578280" h="3976321">
                <a:moveTo>
                  <a:pt x="0" y="3934558"/>
                </a:moveTo>
                <a:lnTo>
                  <a:pt x="3578280" y="0"/>
                </a:lnTo>
                <a:cubicBezTo>
                  <a:pt x="3576326" y="1266092"/>
                  <a:pt x="3529807" y="2710229"/>
                  <a:pt x="3527853" y="3976321"/>
                </a:cubicBezTo>
                <a:lnTo>
                  <a:pt x="0" y="3934558"/>
                </a:lnTo>
                <a:close/>
              </a:path>
            </a:pathLst>
          </a:custGeom>
          <a:solidFill>
            <a:srgbClr val="44AD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 name="等腰三角形 6"/>
          <p:cNvSpPr/>
          <p:nvPr/>
        </p:nvSpPr>
        <p:spPr>
          <a:xfrm>
            <a:off x="8701090" y="3062288"/>
            <a:ext cx="3522663" cy="3833812"/>
          </a:xfrm>
          <a:custGeom>
            <a:avLst/>
            <a:gdLst>
              <a:gd name="connsiteX0" fmla="*/ 0 w 550984"/>
              <a:gd name="connsiteY0" fmla="*/ 785446 h 785446"/>
              <a:gd name="connsiteX1" fmla="*/ 275492 w 550984"/>
              <a:gd name="connsiteY1" fmla="*/ 0 h 785446"/>
              <a:gd name="connsiteX2" fmla="*/ 550984 w 550984"/>
              <a:gd name="connsiteY2" fmla="*/ 785446 h 785446"/>
              <a:gd name="connsiteX3" fmla="*/ 0 w 550984"/>
              <a:gd name="connsiteY3" fmla="*/ 785446 h 785446"/>
              <a:gd name="connsiteX0" fmla="*/ 0 w 1107830"/>
              <a:gd name="connsiteY0" fmla="*/ 890953 h 890953"/>
              <a:gd name="connsiteX1" fmla="*/ 1107830 w 1107830"/>
              <a:gd name="connsiteY1" fmla="*/ 0 h 890953"/>
              <a:gd name="connsiteX2" fmla="*/ 550984 w 1107830"/>
              <a:gd name="connsiteY2" fmla="*/ 890953 h 890953"/>
              <a:gd name="connsiteX3" fmla="*/ 0 w 1107830"/>
              <a:gd name="connsiteY3" fmla="*/ 890953 h 890953"/>
              <a:gd name="connsiteX0" fmla="*/ 0 w 1107830"/>
              <a:gd name="connsiteY0" fmla="*/ 890953 h 3798276"/>
              <a:gd name="connsiteX1" fmla="*/ 1107830 w 1107830"/>
              <a:gd name="connsiteY1" fmla="*/ 0 h 3798276"/>
              <a:gd name="connsiteX2" fmla="*/ 1101969 w 1107830"/>
              <a:gd name="connsiteY2" fmla="*/ 3798276 h 3798276"/>
              <a:gd name="connsiteX3" fmla="*/ 0 w 1107830"/>
              <a:gd name="connsiteY3" fmla="*/ 890953 h 3798276"/>
              <a:gd name="connsiteX0" fmla="*/ 0 w 3522784"/>
              <a:gd name="connsiteY0" fmla="*/ 3727938 h 3798276"/>
              <a:gd name="connsiteX1" fmla="*/ 3522784 w 3522784"/>
              <a:gd name="connsiteY1" fmla="*/ 0 h 3798276"/>
              <a:gd name="connsiteX2" fmla="*/ 3516923 w 3522784"/>
              <a:gd name="connsiteY2" fmla="*/ 3798276 h 3798276"/>
              <a:gd name="connsiteX3" fmla="*/ 0 w 3522784"/>
              <a:gd name="connsiteY3" fmla="*/ 3727938 h 3798276"/>
              <a:gd name="connsiteX0" fmla="*/ 0 w 3522784"/>
              <a:gd name="connsiteY0" fmla="*/ 3763108 h 3833446"/>
              <a:gd name="connsiteX1" fmla="*/ 3522784 w 3522784"/>
              <a:gd name="connsiteY1" fmla="*/ 0 h 3833446"/>
              <a:gd name="connsiteX2" fmla="*/ 3516923 w 3522784"/>
              <a:gd name="connsiteY2" fmla="*/ 3833446 h 3833446"/>
              <a:gd name="connsiteX3" fmla="*/ 0 w 3522784"/>
              <a:gd name="connsiteY3" fmla="*/ 3763108 h 3833446"/>
              <a:gd name="connsiteX0" fmla="*/ 0 w 3534659"/>
              <a:gd name="connsiteY0" fmla="*/ 3786859 h 3833446"/>
              <a:gd name="connsiteX1" fmla="*/ 3534659 w 3534659"/>
              <a:gd name="connsiteY1" fmla="*/ 0 h 3833446"/>
              <a:gd name="connsiteX2" fmla="*/ 3528798 w 3534659"/>
              <a:gd name="connsiteY2" fmla="*/ 3833446 h 3833446"/>
              <a:gd name="connsiteX3" fmla="*/ 0 w 3534659"/>
              <a:gd name="connsiteY3" fmla="*/ 3786859 h 3833446"/>
              <a:gd name="connsiteX0" fmla="*/ 0 w 3522783"/>
              <a:gd name="connsiteY0" fmla="*/ 3786859 h 3833446"/>
              <a:gd name="connsiteX1" fmla="*/ 3522783 w 3522783"/>
              <a:gd name="connsiteY1" fmla="*/ 0 h 3833446"/>
              <a:gd name="connsiteX2" fmla="*/ 3516922 w 3522783"/>
              <a:gd name="connsiteY2" fmla="*/ 3833446 h 3833446"/>
              <a:gd name="connsiteX3" fmla="*/ 0 w 3522783"/>
              <a:gd name="connsiteY3" fmla="*/ 3786859 h 3833446"/>
            </a:gdLst>
            <a:ahLst/>
            <a:cxnLst>
              <a:cxn ang="0">
                <a:pos x="connsiteX0" y="connsiteY0"/>
              </a:cxn>
              <a:cxn ang="0">
                <a:pos x="connsiteX1" y="connsiteY1"/>
              </a:cxn>
              <a:cxn ang="0">
                <a:pos x="connsiteX2" y="connsiteY2"/>
              </a:cxn>
              <a:cxn ang="0">
                <a:pos x="connsiteX3" y="connsiteY3"/>
              </a:cxn>
            </a:cxnLst>
            <a:rect l="l" t="t" r="r" b="b"/>
            <a:pathLst>
              <a:path w="3522783" h="3833446">
                <a:moveTo>
                  <a:pt x="0" y="3786859"/>
                </a:moveTo>
                <a:lnTo>
                  <a:pt x="3522783" y="0"/>
                </a:lnTo>
                <a:cubicBezTo>
                  <a:pt x="3520829" y="1266092"/>
                  <a:pt x="3518876" y="2567354"/>
                  <a:pt x="3516922" y="3833446"/>
                </a:cubicBezTo>
                <a:lnTo>
                  <a:pt x="0" y="3786859"/>
                </a:lnTo>
                <a:close/>
              </a:path>
            </a:pathLst>
          </a:custGeom>
          <a:pattFill prst="ltUp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 name="矩形 1"/>
          <p:cNvSpPr/>
          <p:nvPr/>
        </p:nvSpPr>
        <p:spPr>
          <a:xfrm>
            <a:off x="4437064" y="-33338"/>
            <a:ext cx="7197725" cy="6924676"/>
          </a:xfrm>
          <a:custGeom>
            <a:avLst/>
            <a:gdLst>
              <a:gd name="connsiteX0" fmla="*/ 0 w 1615044"/>
              <a:gd name="connsiteY0" fmla="*/ 0 h 273132"/>
              <a:gd name="connsiteX1" fmla="*/ 1615044 w 1615044"/>
              <a:gd name="connsiteY1" fmla="*/ 0 h 273132"/>
              <a:gd name="connsiteX2" fmla="*/ 1615044 w 1615044"/>
              <a:gd name="connsiteY2" fmla="*/ 273132 h 273132"/>
              <a:gd name="connsiteX3" fmla="*/ 0 w 1615044"/>
              <a:gd name="connsiteY3" fmla="*/ 273132 h 273132"/>
              <a:gd name="connsiteX4" fmla="*/ 0 w 1615044"/>
              <a:gd name="connsiteY4" fmla="*/ 0 h 273132"/>
              <a:gd name="connsiteX0" fmla="*/ 0 w 6840187"/>
              <a:gd name="connsiteY0" fmla="*/ 5272645 h 5545777"/>
              <a:gd name="connsiteX1" fmla="*/ 6840187 w 6840187"/>
              <a:gd name="connsiteY1" fmla="*/ 0 h 5545777"/>
              <a:gd name="connsiteX2" fmla="*/ 1615044 w 6840187"/>
              <a:gd name="connsiteY2" fmla="*/ 5545777 h 5545777"/>
              <a:gd name="connsiteX3" fmla="*/ 0 w 6840187"/>
              <a:gd name="connsiteY3" fmla="*/ 5545777 h 5545777"/>
              <a:gd name="connsiteX4" fmla="*/ 0 w 6840187"/>
              <a:gd name="connsiteY4" fmla="*/ 5272645 h 5545777"/>
              <a:gd name="connsiteX0" fmla="*/ 0 w 7065818"/>
              <a:gd name="connsiteY0" fmla="*/ 5272645 h 5545777"/>
              <a:gd name="connsiteX1" fmla="*/ 6840187 w 7065818"/>
              <a:gd name="connsiteY1" fmla="*/ 0 h 5545777"/>
              <a:gd name="connsiteX2" fmla="*/ 7065818 w 7065818"/>
              <a:gd name="connsiteY2" fmla="*/ 11876 h 5545777"/>
              <a:gd name="connsiteX3" fmla="*/ 0 w 7065818"/>
              <a:gd name="connsiteY3" fmla="*/ 5545777 h 5545777"/>
              <a:gd name="connsiteX4" fmla="*/ 0 w 7065818"/>
              <a:gd name="connsiteY4" fmla="*/ 5272645 h 5545777"/>
              <a:gd name="connsiteX0" fmla="*/ 0 w 7065818"/>
              <a:gd name="connsiteY0" fmla="*/ 5272645 h 6982691"/>
              <a:gd name="connsiteX1" fmla="*/ 6840187 w 7065818"/>
              <a:gd name="connsiteY1" fmla="*/ 0 h 6982691"/>
              <a:gd name="connsiteX2" fmla="*/ 7065818 w 7065818"/>
              <a:gd name="connsiteY2" fmla="*/ 11876 h 6982691"/>
              <a:gd name="connsiteX3" fmla="*/ 0 w 7065818"/>
              <a:gd name="connsiteY3" fmla="*/ 6982691 h 6982691"/>
              <a:gd name="connsiteX4" fmla="*/ 0 w 7065818"/>
              <a:gd name="connsiteY4" fmla="*/ 5272645 h 6982691"/>
              <a:gd name="connsiteX0" fmla="*/ 0 w 7279574"/>
              <a:gd name="connsiteY0" fmla="*/ 6947065 h 6982691"/>
              <a:gd name="connsiteX1" fmla="*/ 7053943 w 7279574"/>
              <a:gd name="connsiteY1" fmla="*/ 0 h 6982691"/>
              <a:gd name="connsiteX2" fmla="*/ 7279574 w 7279574"/>
              <a:gd name="connsiteY2" fmla="*/ 11876 h 6982691"/>
              <a:gd name="connsiteX3" fmla="*/ 213756 w 7279574"/>
              <a:gd name="connsiteY3" fmla="*/ 6982691 h 6982691"/>
              <a:gd name="connsiteX4" fmla="*/ 0 w 7279574"/>
              <a:gd name="connsiteY4" fmla="*/ 6947065 h 6982691"/>
              <a:gd name="connsiteX0" fmla="*/ 0 w 7279574"/>
              <a:gd name="connsiteY0" fmla="*/ 6935189 h 6970815"/>
              <a:gd name="connsiteX1" fmla="*/ 6949168 w 7279574"/>
              <a:gd name="connsiteY1" fmla="*/ 130999 h 6970815"/>
              <a:gd name="connsiteX2" fmla="*/ 7279574 w 7279574"/>
              <a:gd name="connsiteY2" fmla="*/ 0 h 6970815"/>
              <a:gd name="connsiteX3" fmla="*/ 213756 w 7279574"/>
              <a:gd name="connsiteY3" fmla="*/ 6970815 h 6970815"/>
              <a:gd name="connsiteX4" fmla="*/ 0 w 7279574"/>
              <a:gd name="connsiteY4" fmla="*/ 6935189 h 6970815"/>
              <a:gd name="connsiteX0" fmla="*/ 0 w 7174799"/>
              <a:gd name="connsiteY0" fmla="*/ 6830414 h 6866040"/>
              <a:gd name="connsiteX1" fmla="*/ 6949168 w 7174799"/>
              <a:gd name="connsiteY1" fmla="*/ 26224 h 6866040"/>
              <a:gd name="connsiteX2" fmla="*/ 7174799 w 7174799"/>
              <a:gd name="connsiteY2" fmla="*/ 0 h 6866040"/>
              <a:gd name="connsiteX3" fmla="*/ 213756 w 7174799"/>
              <a:gd name="connsiteY3" fmla="*/ 6866040 h 6866040"/>
              <a:gd name="connsiteX4" fmla="*/ 0 w 7174799"/>
              <a:gd name="connsiteY4" fmla="*/ 6830414 h 6866040"/>
              <a:gd name="connsiteX0" fmla="*/ 0 w 7174799"/>
              <a:gd name="connsiteY0" fmla="*/ 6830414 h 6866040"/>
              <a:gd name="connsiteX1" fmla="*/ 6980974 w 7174799"/>
              <a:gd name="connsiteY1" fmla="*/ 18273 h 6866040"/>
              <a:gd name="connsiteX2" fmla="*/ 7174799 w 7174799"/>
              <a:gd name="connsiteY2" fmla="*/ 0 h 6866040"/>
              <a:gd name="connsiteX3" fmla="*/ 213756 w 7174799"/>
              <a:gd name="connsiteY3" fmla="*/ 6866040 h 6866040"/>
              <a:gd name="connsiteX4" fmla="*/ 0 w 7174799"/>
              <a:gd name="connsiteY4" fmla="*/ 6830414 h 6866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4799" h="6866040">
                <a:moveTo>
                  <a:pt x="0" y="6830414"/>
                </a:moveTo>
                <a:lnTo>
                  <a:pt x="6980974" y="18273"/>
                </a:lnTo>
                <a:lnTo>
                  <a:pt x="7174799" y="0"/>
                </a:lnTo>
                <a:lnTo>
                  <a:pt x="213756" y="6866040"/>
                </a:lnTo>
                <a:lnTo>
                  <a:pt x="0" y="6830414"/>
                </a:lnTo>
                <a:close/>
              </a:path>
            </a:pathLst>
          </a:custGeom>
          <a:solidFill>
            <a:srgbClr val="44AD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 name="等腰三角形 5"/>
          <p:cNvSpPr/>
          <p:nvPr/>
        </p:nvSpPr>
        <p:spPr>
          <a:xfrm>
            <a:off x="3" y="-34925"/>
            <a:ext cx="11483975" cy="6927850"/>
          </a:xfrm>
          <a:custGeom>
            <a:avLst/>
            <a:gdLst>
              <a:gd name="connsiteX0" fmla="*/ 0 w 12246428"/>
              <a:gd name="connsiteY0" fmla="*/ 0 h 6886974"/>
              <a:gd name="connsiteX1" fmla="*/ 12246428 w 12246428"/>
              <a:gd name="connsiteY1" fmla="*/ 0 h 6886974"/>
              <a:gd name="connsiteX2" fmla="*/ 12246428 w 12246428"/>
              <a:gd name="connsiteY2" fmla="*/ 6886974 h 6886974"/>
              <a:gd name="connsiteX3" fmla="*/ 0 w 12246428"/>
              <a:gd name="connsiteY3" fmla="*/ 6886974 h 6886974"/>
              <a:gd name="connsiteX4" fmla="*/ 0 w 12246428"/>
              <a:gd name="connsiteY4" fmla="*/ 0 h 6886974"/>
              <a:gd name="connsiteX0" fmla="*/ 0 w 12246428"/>
              <a:gd name="connsiteY0" fmla="*/ 0 h 6886974"/>
              <a:gd name="connsiteX1" fmla="*/ 12246428 w 12246428"/>
              <a:gd name="connsiteY1" fmla="*/ 0 h 6886974"/>
              <a:gd name="connsiteX2" fmla="*/ 12235542 w 12246428"/>
              <a:gd name="connsiteY2" fmla="*/ 1759803 h 6886974"/>
              <a:gd name="connsiteX3" fmla="*/ 0 w 12246428"/>
              <a:gd name="connsiteY3" fmla="*/ 6886974 h 6886974"/>
              <a:gd name="connsiteX4" fmla="*/ 0 w 12246428"/>
              <a:gd name="connsiteY4" fmla="*/ 0 h 6886974"/>
              <a:gd name="connsiteX0" fmla="*/ 0 w 12235545"/>
              <a:gd name="connsiteY0" fmla="*/ 0 h 6886974"/>
              <a:gd name="connsiteX1" fmla="*/ 9350828 w 12235545"/>
              <a:gd name="connsiteY1" fmla="*/ 21772 h 6886974"/>
              <a:gd name="connsiteX2" fmla="*/ 12235542 w 12235545"/>
              <a:gd name="connsiteY2" fmla="*/ 1759803 h 6886974"/>
              <a:gd name="connsiteX3" fmla="*/ 0 w 12235545"/>
              <a:gd name="connsiteY3" fmla="*/ 6886974 h 6886974"/>
              <a:gd name="connsiteX4" fmla="*/ 0 w 12235545"/>
              <a:gd name="connsiteY4" fmla="*/ 0 h 6886974"/>
              <a:gd name="connsiteX0" fmla="*/ 0 w 9372913"/>
              <a:gd name="connsiteY0" fmla="*/ 0 h 6886974"/>
              <a:gd name="connsiteX1" fmla="*/ 9350828 w 9372913"/>
              <a:gd name="connsiteY1" fmla="*/ 21772 h 6886974"/>
              <a:gd name="connsiteX2" fmla="*/ 9372599 w 9372913"/>
              <a:gd name="connsiteY2" fmla="*/ 2750403 h 6886974"/>
              <a:gd name="connsiteX3" fmla="*/ 0 w 9372913"/>
              <a:gd name="connsiteY3" fmla="*/ 6886974 h 6886974"/>
              <a:gd name="connsiteX4" fmla="*/ 0 w 9372913"/>
              <a:gd name="connsiteY4" fmla="*/ 0 h 6886974"/>
              <a:gd name="connsiteX0" fmla="*/ 0 w 9350828"/>
              <a:gd name="connsiteY0" fmla="*/ 0 h 6886974"/>
              <a:gd name="connsiteX1" fmla="*/ 9350828 w 9350828"/>
              <a:gd name="connsiteY1" fmla="*/ 21772 h 6886974"/>
              <a:gd name="connsiteX2" fmla="*/ 4506685 w 9350828"/>
              <a:gd name="connsiteY2" fmla="*/ 6876089 h 6886974"/>
              <a:gd name="connsiteX3" fmla="*/ 0 w 9350828"/>
              <a:gd name="connsiteY3" fmla="*/ 6886974 h 6886974"/>
              <a:gd name="connsiteX4" fmla="*/ 0 w 9350828"/>
              <a:gd name="connsiteY4" fmla="*/ 0 h 6886974"/>
              <a:gd name="connsiteX0" fmla="*/ 0 w 11244943"/>
              <a:gd name="connsiteY0" fmla="*/ 0 h 6886974"/>
              <a:gd name="connsiteX1" fmla="*/ 11244943 w 11244943"/>
              <a:gd name="connsiteY1" fmla="*/ 43543 h 6886974"/>
              <a:gd name="connsiteX2" fmla="*/ 4506685 w 11244943"/>
              <a:gd name="connsiteY2" fmla="*/ 6876089 h 6886974"/>
              <a:gd name="connsiteX3" fmla="*/ 0 w 11244943"/>
              <a:gd name="connsiteY3" fmla="*/ 6886974 h 6886974"/>
              <a:gd name="connsiteX4" fmla="*/ 0 w 11244943"/>
              <a:gd name="connsiteY4" fmla="*/ 0 h 6886974"/>
              <a:gd name="connsiteX0" fmla="*/ 0 w 11244943"/>
              <a:gd name="connsiteY0" fmla="*/ 0 h 6886974"/>
              <a:gd name="connsiteX1" fmla="*/ 11244943 w 11244943"/>
              <a:gd name="connsiteY1" fmla="*/ 43543 h 6886974"/>
              <a:gd name="connsiteX2" fmla="*/ 4506685 w 11244943"/>
              <a:gd name="connsiteY2" fmla="*/ 6876089 h 6886974"/>
              <a:gd name="connsiteX3" fmla="*/ 0 w 11244943"/>
              <a:gd name="connsiteY3" fmla="*/ 6886974 h 6886974"/>
              <a:gd name="connsiteX4" fmla="*/ 0 w 11244943"/>
              <a:gd name="connsiteY4" fmla="*/ 0 h 6886974"/>
              <a:gd name="connsiteX0" fmla="*/ 0 w 11244943"/>
              <a:gd name="connsiteY0" fmla="*/ 0 h 6886974"/>
              <a:gd name="connsiteX1" fmla="*/ 11244943 w 11244943"/>
              <a:gd name="connsiteY1" fmla="*/ 43543 h 6886974"/>
              <a:gd name="connsiteX2" fmla="*/ 4506685 w 11244943"/>
              <a:gd name="connsiteY2" fmla="*/ 6876089 h 6886974"/>
              <a:gd name="connsiteX3" fmla="*/ 0 w 11244943"/>
              <a:gd name="connsiteY3" fmla="*/ 6886974 h 6886974"/>
              <a:gd name="connsiteX4" fmla="*/ 0 w 11244943"/>
              <a:gd name="connsiteY4" fmla="*/ 0 h 6886974"/>
              <a:gd name="connsiteX0" fmla="*/ 0 w 11647715"/>
              <a:gd name="connsiteY0" fmla="*/ 0 h 6886974"/>
              <a:gd name="connsiteX1" fmla="*/ 11647715 w 11647715"/>
              <a:gd name="connsiteY1" fmla="*/ 32658 h 6886974"/>
              <a:gd name="connsiteX2" fmla="*/ 4506685 w 11647715"/>
              <a:gd name="connsiteY2" fmla="*/ 6876089 h 6886974"/>
              <a:gd name="connsiteX3" fmla="*/ 0 w 11647715"/>
              <a:gd name="connsiteY3" fmla="*/ 6886974 h 6886974"/>
              <a:gd name="connsiteX4" fmla="*/ 0 w 11647715"/>
              <a:gd name="connsiteY4" fmla="*/ 0 h 6886974"/>
              <a:gd name="connsiteX0" fmla="*/ 0 w 11471868"/>
              <a:gd name="connsiteY0" fmla="*/ 0 h 6886974"/>
              <a:gd name="connsiteX1" fmla="*/ 11471868 w 11471868"/>
              <a:gd name="connsiteY1" fmla="*/ 20935 h 6886974"/>
              <a:gd name="connsiteX2" fmla="*/ 4506685 w 11471868"/>
              <a:gd name="connsiteY2" fmla="*/ 6876089 h 6886974"/>
              <a:gd name="connsiteX3" fmla="*/ 0 w 11471868"/>
              <a:gd name="connsiteY3" fmla="*/ 6886974 h 6886974"/>
              <a:gd name="connsiteX4" fmla="*/ 0 w 11471868"/>
              <a:gd name="connsiteY4" fmla="*/ 0 h 688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1868" h="6886974">
                <a:moveTo>
                  <a:pt x="0" y="0"/>
                </a:moveTo>
                <a:lnTo>
                  <a:pt x="11471868" y="20935"/>
                </a:lnTo>
                <a:cubicBezTo>
                  <a:pt x="11109010" y="411593"/>
                  <a:pt x="5239657" y="6180631"/>
                  <a:pt x="4506685" y="6876089"/>
                </a:cubicBezTo>
                <a:lnTo>
                  <a:pt x="0" y="6886974"/>
                </a:lnTo>
                <a:lnTo>
                  <a:pt x="0" y="0"/>
                </a:lnTo>
                <a:close/>
              </a:path>
            </a:pathLst>
          </a:custGeom>
          <a:pattFill prst="ltUp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9" name="TextBox 3"/>
          <p:cNvSpPr txBox="1"/>
          <p:nvPr/>
        </p:nvSpPr>
        <p:spPr>
          <a:xfrm>
            <a:off x="695396" y="1837380"/>
            <a:ext cx="6713963" cy="1323403"/>
          </a:xfrm>
          <a:prstGeom prst="rect">
            <a:avLst/>
          </a:prstGeom>
          <a:noFill/>
          <a:effectLst/>
        </p:spPr>
        <p:txBody>
          <a:bodyPr lIns="91403" tIns="45702" rIns="91403" bIns="45702">
            <a:spAutoFit/>
          </a:bodyPr>
          <a:lstStyle/>
          <a:p>
            <a:pPr marL="0" marR="0" lvl="0" indent="0" algn="ctr" defTabSz="913996" rtl="0" eaLnBrk="1" fontAlgn="auto" latinLnBrk="0" hangingPunct="1">
              <a:lnSpc>
                <a:spcPct val="100000"/>
              </a:lnSpc>
              <a:spcBef>
                <a:spcPts val="0"/>
              </a:spcBef>
              <a:spcAft>
                <a:spcPts val="0"/>
              </a:spcAft>
              <a:buClrTx/>
              <a:buSzTx/>
              <a:buFontTx/>
              <a:buNone/>
              <a:tabLst/>
              <a:defRPr/>
            </a:pPr>
            <a:r>
              <a:rPr kumimoji="0" lang="zh-CN" altLang="en-US" sz="8000" b="1" i="0" u="none" strike="noStrike" kern="1200" cap="none" spc="0" normalizeH="0" baseline="0" noProof="0" dirty="0">
                <a:ln w="19050">
                  <a:solidFill>
                    <a:prstClr val="white"/>
                  </a:solidFill>
                </a:ln>
                <a:solidFill>
                  <a:srgbClr val="44ADCB"/>
                </a:solidFill>
                <a:effectLst/>
                <a:uLnTx/>
                <a:uFillTx/>
                <a:latin typeface="微软雅黑" panose="020B0503020204020204" pitchFamily="34" charset="-122"/>
                <a:ea typeface="微软雅黑" panose="020B0503020204020204" pitchFamily="34" charset="-122"/>
                <a:cs typeface="+mn-cs"/>
              </a:rPr>
              <a:t>年度工作计划</a:t>
            </a:r>
          </a:p>
        </p:txBody>
      </p:sp>
      <p:sp>
        <p:nvSpPr>
          <p:cNvPr id="10" name="TextBox 11"/>
          <p:cNvSpPr txBox="1">
            <a:spLocks noChangeArrowheads="1"/>
          </p:cNvSpPr>
          <p:nvPr/>
        </p:nvSpPr>
        <p:spPr bwMode="auto">
          <a:xfrm>
            <a:off x="2562221" y="915282"/>
            <a:ext cx="2574987" cy="646331"/>
          </a:xfrm>
          <a:prstGeom prst="rect">
            <a:avLst/>
          </a:prstGeom>
          <a:noFill/>
          <a:ln w="9525">
            <a:noFill/>
            <a:miter lim="800000"/>
            <a:headEnd/>
            <a:tailEnd/>
          </a:ln>
        </p:spPr>
        <p:txBody>
          <a:bodyPr>
            <a:spAutoFit/>
          </a:bodyPr>
          <a:lstStyle/>
          <a:p>
            <a:pPr marL="0" marR="0" lvl="0" indent="0" algn="ctr" defTabSz="913996"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a:ln>
                  <a:noFill/>
                </a:ln>
                <a:solidFill>
                  <a:srgbClr val="F0AC02"/>
                </a:solidFill>
                <a:effectLst>
                  <a:reflection blurRad="6350" stA="50000" endA="300" endPos="50000" dist="60007" dir="5400000" sy="-100000" algn="bl" rotWithShape="0"/>
                </a:effectLst>
                <a:uLnTx/>
                <a:uFillTx/>
                <a:latin typeface="微软雅黑" panose="020B0503020204020204" pitchFamily="34" charset="-122"/>
                <a:ea typeface="微软雅黑" panose="020B0503020204020204" pitchFamily="34" charset="-122"/>
                <a:cs typeface="+mn-cs"/>
              </a:rPr>
              <a:t>XXX</a:t>
            </a:r>
            <a:r>
              <a:rPr kumimoji="0" lang="zh-CN" altLang="en-US" sz="3600" b="1" i="0" u="none" strike="noStrike" kern="1200" cap="none" spc="0" normalizeH="0" baseline="0" noProof="0" dirty="0">
                <a:ln>
                  <a:noFill/>
                </a:ln>
                <a:solidFill>
                  <a:srgbClr val="F0AC02"/>
                </a:solidFill>
                <a:effectLst>
                  <a:reflection blurRad="6350" stA="50000" endA="300" endPos="50000" dist="60007" dir="5400000" sy="-100000" algn="bl" rotWithShape="0"/>
                </a:effectLst>
                <a:uLnTx/>
                <a:uFillTx/>
                <a:latin typeface="微软雅黑" panose="020B0503020204020204" pitchFamily="34" charset="-122"/>
                <a:ea typeface="微软雅黑" panose="020B0503020204020204" pitchFamily="34" charset="-122"/>
                <a:cs typeface="+mn-cs"/>
              </a:rPr>
              <a:t>医院</a:t>
            </a:r>
          </a:p>
        </p:txBody>
      </p:sp>
      <p:sp>
        <p:nvSpPr>
          <p:cNvPr id="3" name="矩形 2"/>
          <p:cNvSpPr/>
          <p:nvPr/>
        </p:nvSpPr>
        <p:spPr>
          <a:xfrm>
            <a:off x="1009915" y="747840"/>
            <a:ext cx="1986782" cy="92333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5400" b="1" i="0" u="none" strike="noStrike" kern="1200" cap="none" spc="0" normalizeH="0" baseline="0" noProof="0" dirty="0">
                <a:ln w="19050">
                  <a:solidFill>
                    <a:prstClr val="white"/>
                  </a:solidFill>
                </a:ln>
                <a:solidFill>
                  <a:srgbClr val="44ADCB"/>
                </a:solidFill>
                <a:effectLst>
                  <a:reflection blurRad="6350" stA="50000" endA="300" endPos="50000" dist="60007" dir="5400000" sy="-100000" algn="bl" rotWithShape="0"/>
                </a:effectLst>
                <a:uLnTx/>
                <a:uFillTx/>
                <a:latin typeface="微软雅黑" panose="020B0503020204020204" pitchFamily="34" charset="-122"/>
                <a:ea typeface="微软雅黑" panose="020B0503020204020204" pitchFamily="34" charset="-122"/>
                <a:cs typeface="+mn-cs"/>
              </a:rPr>
              <a:t>20XX</a:t>
            </a:r>
            <a:endParaRPr kumimoji="0" lang="zh-CN" altLang="en-US" sz="5400" b="0" i="0" u="none" strike="noStrike" kern="1200" cap="none" spc="0" normalizeH="0" baseline="0" noProof="0" dirty="0">
              <a:ln>
                <a:noFill/>
              </a:ln>
              <a:solidFill>
                <a:srgbClr val="44ADCB"/>
              </a:solidFill>
              <a:effectLst/>
              <a:uLnTx/>
              <a:uFillTx/>
              <a:latin typeface="微软雅黑" panose="020B0503020204020204" pitchFamily="34" charset="-122"/>
              <a:ea typeface="微软雅黑" panose="020B0503020204020204" pitchFamily="34" charset="-122"/>
              <a:cs typeface="+mn-cs"/>
            </a:endParaRPr>
          </a:p>
        </p:txBody>
      </p:sp>
      <p:sp>
        <p:nvSpPr>
          <p:cNvPr id="56330" name="文本框 11"/>
          <p:cNvSpPr txBox="1">
            <a:spLocks noChangeArrowheads="1"/>
          </p:cNvSpPr>
          <p:nvPr/>
        </p:nvSpPr>
        <p:spPr bwMode="auto">
          <a:xfrm>
            <a:off x="1030289" y="3033713"/>
            <a:ext cx="5767387" cy="461962"/>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a:ln>
                  <a:noFill/>
                </a:ln>
                <a:solidFill>
                  <a:srgbClr val="44ADCB"/>
                </a:solidFill>
                <a:effectLst/>
                <a:uLnTx/>
                <a:uFillTx/>
                <a:latin typeface="Calibri" pitchFamily="34" charset="0"/>
                <a:ea typeface="宋体" charset="-122"/>
                <a:cs typeface="+mn-cs"/>
              </a:rPr>
              <a:t>The annual work plan </a:t>
            </a:r>
            <a:endParaRPr kumimoji="0" lang="zh-CN" altLang="en-US" sz="2400" b="0" i="0" u="none" strike="noStrike" kern="1200" cap="none" spc="0" normalizeH="0" baseline="0" noProof="0">
              <a:ln>
                <a:noFill/>
              </a:ln>
              <a:solidFill>
                <a:srgbClr val="44ADCB"/>
              </a:solidFill>
              <a:effectLst/>
              <a:uLnTx/>
              <a:uFillTx/>
              <a:latin typeface="Calibri" pitchFamily="34" charset="0"/>
              <a:ea typeface="宋体" charset="-122"/>
              <a:cs typeface="+mn-cs"/>
            </a:endParaRPr>
          </a:p>
        </p:txBody>
      </p:sp>
      <p:sp>
        <p:nvSpPr>
          <p:cNvPr id="13" name="矩形 12"/>
          <p:cNvSpPr/>
          <p:nvPr/>
        </p:nvSpPr>
        <p:spPr>
          <a:xfrm>
            <a:off x="7446963" y="350842"/>
            <a:ext cx="2016125" cy="574675"/>
          </a:xfrm>
          <a:prstGeom prst="rect">
            <a:avLst/>
          </a:prstGeom>
          <a:solidFill>
            <a:srgbClr val="44ADCB"/>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anchor="ctr"/>
          <a:lstStyle/>
          <a:p>
            <a:pPr marL="0" marR="0" lvl="0" indent="0" algn="ctr" defTabSz="913996" rtl="0" eaLnBrk="1" fontAlgn="auto" latinLnBrk="0" hangingPunct="1">
              <a:lnSpc>
                <a:spcPct val="100000"/>
              </a:lnSpc>
              <a:spcBef>
                <a:spcPts val="0"/>
              </a:spcBef>
              <a:spcAft>
                <a:spcPts val="0"/>
              </a:spcAft>
              <a:buClrTx/>
              <a:buSzTx/>
              <a:buFontTx/>
              <a:buNone/>
              <a:tabLst/>
              <a:defRPr/>
            </a:pPr>
            <a:r>
              <a:rPr kumimoji="0" lang="zh-CN" altLang="en-US" sz="1699" b="1" i="0" u="none" strike="noStrike" kern="1200" cap="none" spc="0" normalizeH="0" baseline="0" noProof="0" dirty="0">
                <a:ln>
                  <a:noFill/>
                </a:ln>
                <a:solidFill>
                  <a:prstClr val="white"/>
                </a:solidFill>
                <a:effectLst/>
                <a:uLnTx/>
                <a:uFillTx/>
                <a:latin typeface="Calibri"/>
                <a:ea typeface="宋体" panose="02010600030101010101" pitchFamily="2" charset="-122"/>
                <a:cs typeface="+mn-cs"/>
              </a:rPr>
              <a:t>医院</a:t>
            </a:r>
            <a:r>
              <a:rPr kumimoji="0" lang="en-US" altLang="zh-CN" sz="1699" b="1" i="0" u="none" strike="noStrike" kern="1200" cap="none" spc="0" normalizeH="0" baseline="0" noProof="0" dirty="0">
                <a:ln>
                  <a:noFill/>
                </a:ln>
                <a:solidFill>
                  <a:prstClr val="white"/>
                </a:solidFill>
                <a:effectLst/>
                <a:uLnTx/>
                <a:uFillTx/>
                <a:latin typeface="Calibri"/>
                <a:ea typeface="宋体" panose="02010600030101010101" pitchFamily="2" charset="-122"/>
                <a:cs typeface="+mn-cs"/>
              </a:rPr>
              <a:t>logo</a:t>
            </a:r>
            <a:endParaRPr kumimoji="0" lang="zh-CN" altLang="en-US" sz="1699" b="1"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4" name="矩形 13"/>
          <p:cNvSpPr/>
          <p:nvPr/>
        </p:nvSpPr>
        <p:spPr>
          <a:xfrm>
            <a:off x="994666" y="3648816"/>
            <a:ext cx="1705916" cy="430887"/>
          </a:xfrm>
          <a:prstGeom prst="rect">
            <a:avLst/>
          </a:prstGeom>
        </p:spPr>
        <p:txBody>
          <a:bodyPr wrap="none">
            <a:spAutoFit/>
          </a:bodyPr>
          <a:lstStyle/>
          <a:p>
            <a:pPr marL="342900" marR="0" lvl="0" indent="-342900" algn="l" defTabSz="914400" rtl="0" eaLnBrk="1" fontAlgn="base" latinLnBrk="0" hangingPunct="1">
              <a:lnSpc>
                <a:spcPct val="110000"/>
              </a:lnSpc>
              <a:spcBef>
                <a:spcPct val="0"/>
              </a:spcBef>
              <a:spcAft>
                <a:spcPct val="0"/>
              </a:spcAft>
              <a:buClrTx/>
              <a:buSzTx/>
              <a:buFontTx/>
              <a:buNone/>
              <a:tabLst/>
              <a:defRPr/>
            </a:pPr>
            <a:r>
              <a:rPr kumimoji="0" lang="zh-CN" altLang="en-US" sz="2000" b="0" i="0" u="none" strike="noStrike" kern="0" cap="none" spc="0" normalizeH="0" baseline="0" noProof="0" dirty="0">
                <a:ln>
                  <a:noFill/>
                </a:ln>
                <a:solidFill>
                  <a:srgbClr val="44ADCB"/>
                </a:solidFill>
                <a:effectLst/>
                <a:uLnTx/>
                <a:uFillTx/>
                <a:latin typeface="微软雅黑" panose="020B0503020204020204" pitchFamily="34" charset="-122"/>
                <a:ea typeface="微软雅黑" panose="020B0503020204020204" pitchFamily="34" charset="-122"/>
                <a:cs typeface="+mn-cs"/>
              </a:rPr>
              <a:t>汇报人：</a:t>
            </a:r>
            <a:r>
              <a:rPr kumimoji="0" lang="en-US" altLang="zh-CN" sz="2000" b="0" i="0" u="none" strike="noStrike" kern="0" cap="none" spc="0" normalizeH="0" baseline="0" noProof="0" dirty="0">
                <a:ln>
                  <a:noFill/>
                </a:ln>
                <a:solidFill>
                  <a:srgbClr val="44ADCB"/>
                </a:solidFill>
                <a:effectLst/>
                <a:uLnTx/>
                <a:uFillTx/>
                <a:latin typeface="微软雅黑" panose="020B0503020204020204" pitchFamily="34" charset="-122"/>
                <a:ea typeface="微软雅黑" panose="020B0503020204020204" pitchFamily="34" charset="-122"/>
                <a:cs typeface="+mn-cs"/>
              </a:rPr>
              <a:t>XXX</a:t>
            </a:r>
          </a:p>
        </p:txBody>
      </p:sp>
    </p:spTree>
    <p:extLst>
      <p:ext uri="{BB962C8B-B14F-4D97-AF65-F5344CB8AC3E}">
        <p14:creationId xmlns:p14="http://schemas.microsoft.com/office/powerpoint/2010/main" val="1528063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par>
                          <p:cTn id="9" fill="hold">
                            <p:stCondLst>
                              <p:cond delay="700"/>
                            </p:stCondLst>
                            <p:childTnLst>
                              <p:par>
                                <p:cTn id="10" presetID="2" presetClass="entr" presetSubtype="4" decel="100000" fill="hold" nodeType="afterEffect">
                                  <p:stCondLst>
                                    <p:cond delay="0"/>
                                  </p:stCondLst>
                                  <p:iterate type="lt">
                                    <p:tmPct val="10000"/>
                                  </p:iterate>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29" name="图片 1"/>
          <p:cNvPicPr>
            <a:picLocks noChangeAspect="1"/>
          </p:cNvPicPr>
          <p:nvPr/>
        </p:nvPicPr>
        <p:blipFill>
          <a:blip r:embed="rId2">
            <a:grayscl/>
          </a:blip>
          <a:srcRect t="5112" b="10556"/>
          <a:stretch>
            <a:fillRect/>
          </a:stretch>
        </p:blipFill>
        <p:spPr bwMode="auto">
          <a:xfrm>
            <a:off x="0" y="0"/>
            <a:ext cx="12192000" cy="6858000"/>
          </a:xfrm>
          <a:prstGeom prst="rect">
            <a:avLst/>
          </a:prstGeom>
          <a:noFill/>
          <a:ln w="9525">
            <a:noFill/>
            <a:miter lim="800000"/>
            <a:headEnd/>
            <a:tailEnd/>
          </a:ln>
        </p:spPr>
      </p:pic>
      <p:sp>
        <p:nvSpPr>
          <p:cNvPr id="4" name="矩形 3"/>
          <p:cNvSpPr/>
          <p:nvPr/>
        </p:nvSpPr>
        <p:spPr>
          <a:xfrm>
            <a:off x="769939" y="1125538"/>
            <a:ext cx="5484812" cy="4895850"/>
          </a:xfrm>
          <a:prstGeom prst="rect">
            <a:avLst/>
          </a:prstGeom>
          <a:solidFill>
            <a:schemeClr val="accent5">
              <a:lumMod val="7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3731" name="矩形 4"/>
          <p:cNvSpPr>
            <a:spLocks noChangeArrowheads="1"/>
          </p:cNvSpPr>
          <p:nvPr/>
        </p:nvSpPr>
        <p:spPr bwMode="auto">
          <a:xfrm>
            <a:off x="1060451" y="1614491"/>
            <a:ext cx="5118100" cy="682238"/>
          </a:xfrm>
          <a:prstGeom prst="rect">
            <a:avLst/>
          </a:prstGeom>
          <a:noFill/>
          <a:ln w="9525">
            <a:noFill/>
            <a:miter lim="800000"/>
            <a:headEnd/>
            <a:tailEnd/>
          </a:ln>
        </p:spPr>
        <p:txBody>
          <a:bodyPr>
            <a:spAutoFit/>
          </a:bodyPr>
          <a:lstStyle/>
          <a:p>
            <a:pPr marL="171450" marR="0" lvl="0" indent="-171450" algn="l" defTabSz="914400" rtl="0" eaLnBrk="1" fontAlgn="base" latinLnBrk="0" hangingPunct="1">
              <a:lnSpc>
                <a:spcPts val="2300"/>
              </a:lnSpc>
              <a:spcBef>
                <a:spcPct val="0"/>
              </a:spcBef>
              <a:spcAft>
                <a:spcPct val="0"/>
              </a:spcAft>
              <a:buClrTx/>
              <a:buSzTx/>
              <a:buFont typeface="Wingdings" pitchFamily="2" charset="2"/>
              <a:buChar char="ü"/>
              <a:tabLst/>
              <a:defRPr/>
            </a:pPr>
            <a:r>
              <a:rPr kumimoji="0" lang="en-US" altLang="zh-CN" sz="14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2011</a:t>
            </a:r>
            <a:r>
              <a:rPr kumimoji="0" lang="zh-CN" altLang="en-US" sz="14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年</a:t>
            </a:r>
            <a:r>
              <a:rPr kumimoji="0" lang="en-US" altLang="zh-CN" sz="14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10</a:t>
            </a:r>
            <a:r>
              <a:rPr kumimoji="0" lang="zh-CN" altLang="en-US" sz="14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月，</a:t>
            </a:r>
            <a:r>
              <a:rPr kumimoji="0" lang="zh-CN" altLang="en-US" sz="1600" b="1" i="0" u="none" strike="noStrike" kern="1200" cap="none" spc="0" normalizeH="0" baseline="0" noProof="0">
                <a:ln>
                  <a:noFill/>
                </a:ln>
                <a:solidFill>
                  <a:srgbClr val="FFC000"/>
                </a:solidFill>
                <a:effectLst/>
                <a:uLnTx/>
                <a:uFillTx/>
                <a:latin typeface="微软雅黑" pitchFamily="34" charset="-122"/>
                <a:ea typeface="微软雅黑" pitchFamily="34" charset="-122"/>
                <a:cs typeface="+mn-cs"/>
              </a:rPr>
              <a:t>南京市</a:t>
            </a:r>
            <a:r>
              <a:rPr kumimoji="0" lang="zh-CN" altLang="en-US" sz="14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卫生局在国内</a:t>
            </a:r>
            <a:r>
              <a:rPr kumimoji="0" lang="zh-CN" altLang="en-US" sz="1600" b="1" i="0" u="none" strike="noStrike" kern="1200" cap="none" spc="0" normalizeH="0" baseline="0" noProof="0">
                <a:ln>
                  <a:noFill/>
                </a:ln>
                <a:solidFill>
                  <a:srgbClr val="FFC000"/>
                </a:solidFill>
                <a:effectLst/>
                <a:uLnTx/>
                <a:uFillTx/>
                <a:latin typeface="微软雅黑" pitchFamily="34" charset="-122"/>
                <a:ea typeface="微软雅黑" pitchFamily="34" charset="-122"/>
                <a:cs typeface="+mn-cs"/>
              </a:rPr>
              <a:t>率先引入患者满意度“第三方评价”机制</a:t>
            </a:r>
            <a:r>
              <a:rPr kumimoji="0" lang="zh-CN" altLang="en-US" sz="14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，在市属</a:t>
            </a:r>
            <a:r>
              <a:rPr kumimoji="0" lang="en-US" altLang="zh-CN" sz="14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10</a:t>
            </a:r>
            <a:r>
              <a:rPr kumimoji="0" lang="zh-CN" altLang="en-US" sz="14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家医院开展试点。</a:t>
            </a:r>
          </a:p>
        </p:txBody>
      </p:sp>
      <p:sp>
        <p:nvSpPr>
          <p:cNvPr id="73732" name="矩形 6"/>
          <p:cNvSpPr>
            <a:spLocks noChangeArrowheads="1"/>
          </p:cNvSpPr>
          <p:nvPr/>
        </p:nvSpPr>
        <p:spPr bwMode="auto">
          <a:xfrm>
            <a:off x="928689" y="2522538"/>
            <a:ext cx="5581651" cy="387286"/>
          </a:xfrm>
          <a:prstGeom prst="rect">
            <a:avLst/>
          </a:prstGeom>
          <a:noFill/>
          <a:ln w="9525">
            <a:noFill/>
            <a:miter lim="800000"/>
            <a:headEnd/>
            <a:tailEnd/>
          </a:ln>
        </p:spPr>
        <p:txBody>
          <a:bodyPr>
            <a:spAutoFit/>
          </a:bodyPr>
          <a:lstStyle/>
          <a:p>
            <a:pPr marL="171450" marR="0" lvl="0" indent="-171450" algn="l" defTabSz="914400" rtl="0" eaLnBrk="1" fontAlgn="base" latinLnBrk="0" hangingPunct="1">
              <a:lnSpc>
                <a:spcPts val="2300"/>
              </a:lnSpc>
              <a:spcBef>
                <a:spcPct val="0"/>
              </a:spcBef>
              <a:spcAft>
                <a:spcPct val="0"/>
              </a:spcAft>
              <a:buClrTx/>
              <a:buSzTx/>
              <a:buFont typeface="Wingdings" pitchFamily="2" charset="2"/>
              <a:buChar char="ü"/>
              <a:tabLst/>
              <a:defRPr/>
            </a:pPr>
            <a:r>
              <a:rPr kumimoji="0" lang="en-US" altLang="zh-CN" sz="14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2013</a:t>
            </a:r>
            <a:r>
              <a:rPr kumimoji="0" lang="zh-CN" altLang="en-US" sz="14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年</a:t>
            </a:r>
            <a:r>
              <a:rPr kumimoji="0" lang="en-US" altLang="zh-CN" sz="14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5</a:t>
            </a:r>
            <a:r>
              <a:rPr kumimoji="0" lang="zh-CN" altLang="en-US" sz="14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月</a:t>
            </a:r>
            <a:r>
              <a:rPr kumimoji="0" lang="zh-CN" altLang="en-US" sz="1600" b="1" i="0" u="none" strike="noStrike" kern="1200" cap="none" spc="0" normalizeH="0" baseline="0" noProof="0">
                <a:ln>
                  <a:noFill/>
                </a:ln>
                <a:solidFill>
                  <a:srgbClr val="FFC000"/>
                </a:solidFill>
                <a:effectLst/>
                <a:uLnTx/>
                <a:uFillTx/>
                <a:latin typeface="微软雅黑" pitchFamily="34" charset="-122"/>
                <a:ea typeface="微软雅黑" pitchFamily="34" charset="-122"/>
                <a:cs typeface="+mn-cs"/>
              </a:rPr>
              <a:t>北京市将病患满意度纳入医生绩效考核指标</a:t>
            </a:r>
            <a:r>
              <a:rPr kumimoji="0" lang="zh-CN" altLang="en-US" sz="14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a:t>
            </a:r>
          </a:p>
        </p:txBody>
      </p:sp>
      <p:sp>
        <p:nvSpPr>
          <p:cNvPr id="73733" name="矩形 7"/>
          <p:cNvSpPr>
            <a:spLocks noChangeArrowheads="1"/>
          </p:cNvSpPr>
          <p:nvPr/>
        </p:nvSpPr>
        <p:spPr bwMode="auto">
          <a:xfrm>
            <a:off x="928688" y="3429001"/>
            <a:ext cx="5167312" cy="1272143"/>
          </a:xfrm>
          <a:prstGeom prst="rect">
            <a:avLst/>
          </a:prstGeom>
          <a:noFill/>
          <a:ln w="9525">
            <a:noFill/>
            <a:miter lim="800000"/>
            <a:headEnd/>
            <a:tailEnd/>
          </a:ln>
        </p:spPr>
        <p:txBody>
          <a:bodyPr>
            <a:spAutoFit/>
          </a:bodyPr>
          <a:lstStyle/>
          <a:p>
            <a:pPr marL="171450" marR="0" lvl="0" indent="-171450" algn="l" defTabSz="914400" rtl="0" eaLnBrk="1" fontAlgn="base" latinLnBrk="0" hangingPunct="1">
              <a:lnSpc>
                <a:spcPts val="2300"/>
              </a:lnSpc>
              <a:spcBef>
                <a:spcPct val="0"/>
              </a:spcBef>
              <a:spcAft>
                <a:spcPct val="0"/>
              </a:spcAft>
              <a:buClrTx/>
              <a:buSzTx/>
              <a:buFont typeface="Wingdings" pitchFamily="2" charset="2"/>
              <a:buChar char="ü"/>
              <a:tabLst/>
              <a:defRPr/>
            </a:pPr>
            <a:r>
              <a:rPr kumimoji="0" lang="en-US" altLang="zh-CN" sz="14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2014</a:t>
            </a:r>
            <a:r>
              <a:rPr kumimoji="0" lang="zh-CN" altLang="en-US" sz="14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年</a:t>
            </a:r>
            <a:r>
              <a:rPr kumimoji="0" lang="en-US" altLang="zh-CN" sz="14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10</a:t>
            </a:r>
            <a:r>
              <a:rPr kumimoji="0" lang="zh-CN" altLang="en-US" sz="14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月中央机构编制委员会办公室近日批准成立</a:t>
            </a:r>
            <a:r>
              <a:rPr kumimoji="0" lang="zh-CN" altLang="en-US" sz="1600" b="1" i="0" u="none" strike="noStrike" kern="1200" cap="none" spc="0" normalizeH="0" baseline="0" noProof="0">
                <a:ln>
                  <a:noFill/>
                </a:ln>
                <a:solidFill>
                  <a:srgbClr val="FFC000"/>
                </a:solidFill>
                <a:effectLst/>
                <a:uLnTx/>
                <a:uFillTx/>
                <a:latin typeface="微软雅黑" pitchFamily="34" charset="-122"/>
                <a:ea typeface="微软雅黑" pitchFamily="34" charset="-122"/>
                <a:cs typeface="+mn-cs"/>
              </a:rPr>
              <a:t>“医疗管理服务指导中心”</a:t>
            </a:r>
            <a:r>
              <a:rPr kumimoji="0" lang="en-US" altLang="zh-CN" sz="14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a:t>
            </a:r>
            <a:r>
              <a:rPr kumimoji="0" lang="zh-CN" altLang="en-US" sz="14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这一新增机构定位为“执行机构”。新成立的医疗管理服务指导中心，主要从事医疗质量、患者安全等微观管理，工作内容更加细化。</a:t>
            </a:r>
          </a:p>
        </p:txBody>
      </p:sp>
      <p:sp>
        <p:nvSpPr>
          <p:cNvPr id="12" name="矩形 11"/>
          <p:cNvSpPr/>
          <p:nvPr/>
        </p:nvSpPr>
        <p:spPr>
          <a:xfrm>
            <a:off x="499775" y="304803"/>
            <a:ext cx="5444119" cy="584775"/>
          </a:xfrm>
          <a:prstGeom prst="rect">
            <a:avLst/>
          </a:prstGeom>
        </p:spPr>
        <p:txBody>
          <a:bodyPr wrap="none">
            <a:spAutoFit/>
          </a:bodyPr>
          <a:lstStyle/>
          <a:p>
            <a:pPr marL="0" marR="0" lvl="0" indent="0" algn="ctr" defTabSz="913996"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2.3</a:t>
            </a:r>
            <a:r>
              <a:rPr kumimoji="0" lang="en-US" altLang="zh-CN" sz="3200" b="1" i="0" u="none" strike="noStrike" kern="1200" cap="none" spc="0" normalizeH="0" baseline="0" noProof="0" dirty="0">
                <a:ln>
                  <a:noFill/>
                </a:ln>
                <a:solidFill>
                  <a:srgbClr val="679EE5"/>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 </a:t>
            </a:r>
            <a:r>
              <a:rPr kumimoji="0" lang="zh-CN" altLang="en-US" sz="3200" b="1" i="0"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医院病患满意度政策解读</a:t>
            </a:r>
          </a:p>
        </p:txBody>
      </p:sp>
    </p:spTree>
    <p:extLst>
      <p:ext uri="{BB962C8B-B14F-4D97-AF65-F5344CB8AC3E}">
        <p14:creationId xmlns:p14="http://schemas.microsoft.com/office/powerpoint/2010/main" val="1713867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3" name="图片 1"/>
          <p:cNvPicPr>
            <a:picLocks noChangeAspect="1"/>
          </p:cNvPicPr>
          <p:nvPr/>
        </p:nvPicPr>
        <p:blipFill>
          <a:blip r:embed="rId3"/>
          <a:srcRect/>
          <a:stretch>
            <a:fillRect/>
          </a:stretch>
        </p:blipFill>
        <p:spPr bwMode="auto">
          <a:xfrm>
            <a:off x="1" y="-7938"/>
            <a:ext cx="12207875" cy="6865938"/>
          </a:xfrm>
          <a:prstGeom prst="rect">
            <a:avLst/>
          </a:prstGeom>
          <a:noFill/>
          <a:ln w="9525">
            <a:noFill/>
            <a:miter lim="800000"/>
            <a:headEnd/>
            <a:tailEnd/>
          </a:ln>
        </p:spPr>
      </p:pic>
      <p:pic>
        <p:nvPicPr>
          <p:cNvPr id="74754" name="图片 11"/>
          <p:cNvPicPr>
            <a:picLocks noChangeAspect="1"/>
          </p:cNvPicPr>
          <p:nvPr/>
        </p:nvPicPr>
        <p:blipFill>
          <a:blip r:embed="rId4"/>
          <a:srcRect/>
          <a:stretch>
            <a:fillRect/>
          </a:stretch>
        </p:blipFill>
        <p:spPr bwMode="auto">
          <a:xfrm>
            <a:off x="7161215" y="49213"/>
            <a:ext cx="4306887" cy="6858000"/>
          </a:xfrm>
          <a:prstGeom prst="rect">
            <a:avLst/>
          </a:prstGeom>
          <a:noFill/>
          <a:ln w="9525">
            <a:noFill/>
            <a:miter lim="800000"/>
            <a:headEnd/>
            <a:tailEnd/>
          </a:ln>
        </p:spPr>
      </p:pic>
      <p:sp>
        <p:nvSpPr>
          <p:cNvPr id="4" name="矩形 3"/>
          <p:cNvSpPr/>
          <p:nvPr/>
        </p:nvSpPr>
        <p:spPr>
          <a:xfrm>
            <a:off x="0" y="-7938"/>
            <a:ext cx="7034213" cy="6854826"/>
          </a:xfrm>
          <a:custGeom>
            <a:avLst/>
            <a:gdLst>
              <a:gd name="connsiteX0" fmla="*/ 0 w 2368062"/>
              <a:gd name="connsiteY0" fmla="*/ 0 h 2508738"/>
              <a:gd name="connsiteX1" fmla="*/ 2368062 w 2368062"/>
              <a:gd name="connsiteY1" fmla="*/ 0 h 2508738"/>
              <a:gd name="connsiteX2" fmla="*/ 2368062 w 2368062"/>
              <a:gd name="connsiteY2" fmla="*/ 2508738 h 2508738"/>
              <a:gd name="connsiteX3" fmla="*/ 0 w 2368062"/>
              <a:gd name="connsiteY3" fmla="*/ 2508738 h 2508738"/>
              <a:gd name="connsiteX4" fmla="*/ 0 w 2368062"/>
              <a:gd name="connsiteY4" fmla="*/ 0 h 2508738"/>
              <a:gd name="connsiteX0" fmla="*/ 0 w 6412523"/>
              <a:gd name="connsiteY0" fmla="*/ 1195754 h 3704492"/>
              <a:gd name="connsiteX1" fmla="*/ 6412523 w 6412523"/>
              <a:gd name="connsiteY1" fmla="*/ 0 h 3704492"/>
              <a:gd name="connsiteX2" fmla="*/ 2368062 w 6412523"/>
              <a:gd name="connsiteY2" fmla="*/ 3704492 h 3704492"/>
              <a:gd name="connsiteX3" fmla="*/ 0 w 6412523"/>
              <a:gd name="connsiteY3" fmla="*/ 3704492 h 3704492"/>
              <a:gd name="connsiteX4" fmla="*/ 0 w 6412523"/>
              <a:gd name="connsiteY4" fmla="*/ 1195754 h 3704492"/>
              <a:gd name="connsiteX0" fmla="*/ 3739662 w 6412523"/>
              <a:gd name="connsiteY0" fmla="*/ 23446 h 3704492"/>
              <a:gd name="connsiteX1" fmla="*/ 6412523 w 6412523"/>
              <a:gd name="connsiteY1" fmla="*/ 0 h 3704492"/>
              <a:gd name="connsiteX2" fmla="*/ 2368062 w 6412523"/>
              <a:gd name="connsiteY2" fmla="*/ 3704492 h 3704492"/>
              <a:gd name="connsiteX3" fmla="*/ 0 w 6412523"/>
              <a:gd name="connsiteY3" fmla="*/ 3704492 h 3704492"/>
              <a:gd name="connsiteX4" fmla="*/ 3739662 w 6412523"/>
              <a:gd name="connsiteY4" fmla="*/ 23446 h 3704492"/>
              <a:gd name="connsiteX0" fmla="*/ 3739662 w 6412523"/>
              <a:gd name="connsiteY0" fmla="*/ 23446 h 6928338"/>
              <a:gd name="connsiteX1" fmla="*/ 6412523 w 6412523"/>
              <a:gd name="connsiteY1" fmla="*/ 0 h 6928338"/>
              <a:gd name="connsiteX2" fmla="*/ 4806462 w 6412523"/>
              <a:gd name="connsiteY2" fmla="*/ 6928338 h 6928338"/>
              <a:gd name="connsiteX3" fmla="*/ 0 w 6412523"/>
              <a:gd name="connsiteY3" fmla="*/ 3704492 h 6928338"/>
              <a:gd name="connsiteX4" fmla="*/ 3739662 w 6412523"/>
              <a:gd name="connsiteY4" fmla="*/ 23446 h 6928338"/>
              <a:gd name="connsiteX0" fmla="*/ 5404339 w 8077200"/>
              <a:gd name="connsiteY0" fmla="*/ 23446 h 6928338"/>
              <a:gd name="connsiteX1" fmla="*/ 8077200 w 8077200"/>
              <a:gd name="connsiteY1" fmla="*/ 0 h 6928338"/>
              <a:gd name="connsiteX2" fmla="*/ 6471139 w 8077200"/>
              <a:gd name="connsiteY2" fmla="*/ 6928338 h 6928338"/>
              <a:gd name="connsiteX3" fmla="*/ 0 w 8077200"/>
              <a:gd name="connsiteY3" fmla="*/ 6904892 h 6928338"/>
              <a:gd name="connsiteX4" fmla="*/ 5404339 w 8077200"/>
              <a:gd name="connsiteY4" fmla="*/ 23446 h 6928338"/>
              <a:gd name="connsiteX0" fmla="*/ 5392616 w 8077200"/>
              <a:gd name="connsiteY0" fmla="*/ 11723 h 6928338"/>
              <a:gd name="connsiteX1" fmla="*/ 8077200 w 8077200"/>
              <a:gd name="connsiteY1" fmla="*/ 0 h 6928338"/>
              <a:gd name="connsiteX2" fmla="*/ 6471139 w 8077200"/>
              <a:gd name="connsiteY2" fmla="*/ 6928338 h 6928338"/>
              <a:gd name="connsiteX3" fmla="*/ 0 w 8077200"/>
              <a:gd name="connsiteY3" fmla="*/ 6904892 h 6928338"/>
              <a:gd name="connsiteX4" fmla="*/ 5392616 w 8077200"/>
              <a:gd name="connsiteY4" fmla="*/ 11723 h 6928338"/>
              <a:gd name="connsiteX0" fmla="*/ 1043354 w 8077200"/>
              <a:gd name="connsiteY0" fmla="*/ 23446 h 6928338"/>
              <a:gd name="connsiteX1" fmla="*/ 8077200 w 8077200"/>
              <a:gd name="connsiteY1" fmla="*/ 0 h 6928338"/>
              <a:gd name="connsiteX2" fmla="*/ 6471139 w 8077200"/>
              <a:gd name="connsiteY2" fmla="*/ 6928338 h 6928338"/>
              <a:gd name="connsiteX3" fmla="*/ 0 w 8077200"/>
              <a:gd name="connsiteY3" fmla="*/ 6904892 h 6928338"/>
              <a:gd name="connsiteX4" fmla="*/ 1043354 w 8077200"/>
              <a:gd name="connsiteY4" fmla="*/ 23446 h 6928338"/>
              <a:gd name="connsiteX0" fmla="*/ 0 w 7033846"/>
              <a:gd name="connsiteY0" fmla="*/ 23446 h 6928338"/>
              <a:gd name="connsiteX1" fmla="*/ 7033846 w 7033846"/>
              <a:gd name="connsiteY1" fmla="*/ 0 h 6928338"/>
              <a:gd name="connsiteX2" fmla="*/ 5427785 w 7033846"/>
              <a:gd name="connsiteY2" fmla="*/ 6928338 h 6928338"/>
              <a:gd name="connsiteX3" fmla="*/ 2555631 w 7033846"/>
              <a:gd name="connsiteY3" fmla="*/ 6881446 h 6928338"/>
              <a:gd name="connsiteX4" fmla="*/ 0 w 7033846"/>
              <a:gd name="connsiteY4" fmla="*/ 23446 h 6928338"/>
              <a:gd name="connsiteX0" fmla="*/ 0 w 7033846"/>
              <a:gd name="connsiteY0" fmla="*/ 23446 h 6928338"/>
              <a:gd name="connsiteX1" fmla="*/ 7033846 w 7033846"/>
              <a:gd name="connsiteY1" fmla="*/ 0 h 6928338"/>
              <a:gd name="connsiteX2" fmla="*/ 5029201 w 7033846"/>
              <a:gd name="connsiteY2" fmla="*/ 6928338 h 6928338"/>
              <a:gd name="connsiteX3" fmla="*/ 2555631 w 7033846"/>
              <a:gd name="connsiteY3" fmla="*/ 6881446 h 6928338"/>
              <a:gd name="connsiteX4" fmla="*/ 0 w 7033846"/>
              <a:gd name="connsiteY4" fmla="*/ 23446 h 6928338"/>
              <a:gd name="connsiteX0" fmla="*/ 0 w 7033846"/>
              <a:gd name="connsiteY0" fmla="*/ 23446 h 6904892"/>
              <a:gd name="connsiteX1" fmla="*/ 7033846 w 7033846"/>
              <a:gd name="connsiteY1" fmla="*/ 0 h 6904892"/>
              <a:gd name="connsiteX2" fmla="*/ 5451232 w 7033846"/>
              <a:gd name="connsiteY2" fmla="*/ 6904892 h 6904892"/>
              <a:gd name="connsiteX3" fmla="*/ 2555631 w 7033846"/>
              <a:gd name="connsiteY3" fmla="*/ 6881446 h 6904892"/>
              <a:gd name="connsiteX4" fmla="*/ 0 w 7033846"/>
              <a:gd name="connsiteY4" fmla="*/ 23446 h 6904892"/>
              <a:gd name="connsiteX0" fmla="*/ 0 w 7033846"/>
              <a:gd name="connsiteY0" fmla="*/ 23446 h 6904892"/>
              <a:gd name="connsiteX1" fmla="*/ 7033846 w 7033846"/>
              <a:gd name="connsiteY1" fmla="*/ 0 h 6904892"/>
              <a:gd name="connsiteX2" fmla="*/ 5451232 w 7033846"/>
              <a:gd name="connsiteY2" fmla="*/ 6904892 h 6904892"/>
              <a:gd name="connsiteX3" fmla="*/ 3165231 w 7033846"/>
              <a:gd name="connsiteY3" fmla="*/ 6893169 h 6904892"/>
              <a:gd name="connsiteX4" fmla="*/ 0 w 7033846"/>
              <a:gd name="connsiteY4" fmla="*/ 23446 h 6904892"/>
              <a:gd name="connsiteX0" fmla="*/ 0 w 7033846"/>
              <a:gd name="connsiteY0" fmla="*/ 23446 h 6904892"/>
              <a:gd name="connsiteX1" fmla="*/ 7033846 w 7033846"/>
              <a:gd name="connsiteY1" fmla="*/ 0 h 6904892"/>
              <a:gd name="connsiteX2" fmla="*/ 5451232 w 7033846"/>
              <a:gd name="connsiteY2" fmla="*/ 6904892 h 6904892"/>
              <a:gd name="connsiteX3" fmla="*/ 2373661 w 7033846"/>
              <a:gd name="connsiteY3" fmla="*/ 6893169 h 6904892"/>
              <a:gd name="connsiteX4" fmla="*/ 0 w 7033846"/>
              <a:gd name="connsiteY4" fmla="*/ 23446 h 6904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33846" h="6904892">
                <a:moveTo>
                  <a:pt x="0" y="23446"/>
                </a:moveTo>
                <a:lnTo>
                  <a:pt x="7033846" y="0"/>
                </a:lnTo>
                <a:lnTo>
                  <a:pt x="5451232" y="6904892"/>
                </a:lnTo>
                <a:lnTo>
                  <a:pt x="2373661" y="6893169"/>
                </a:lnTo>
                <a:lnTo>
                  <a:pt x="0" y="23446"/>
                </a:lnTo>
                <a:close/>
              </a:path>
            </a:pathLst>
          </a:custGeom>
          <a:solidFill>
            <a:schemeClr val="accent5">
              <a:lumMod val="7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74756" name="文本框 4"/>
          <p:cNvSpPr txBox="1">
            <a:spLocks noChangeArrowheads="1"/>
          </p:cNvSpPr>
          <p:nvPr/>
        </p:nvSpPr>
        <p:spPr bwMode="auto">
          <a:xfrm>
            <a:off x="836615" y="1530350"/>
            <a:ext cx="4232249" cy="387286"/>
          </a:xfrm>
          <a:prstGeom prst="rect">
            <a:avLst/>
          </a:prstGeom>
          <a:noFill/>
          <a:ln w="9525">
            <a:noFill/>
            <a:miter lim="800000"/>
            <a:headEnd/>
            <a:tailEnd/>
          </a:ln>
        </p:spPr>
        <p:txBody>
          <a:bodyPr wrap="none">
            <a:spAutoFit/>
          </a:bodyPr>
          <a:lstStyle/>
          <a:p>
            <a:pPr marL="285750" marR="0" lvl="0" indent="-285750" algn="l" defTabSz="914400" rtl="0" eaLnBrk="1" fontAlgn="base" latinLnBrk="0" hangingPunct="1">
              <a:lnSpc>
                <a:spcPts val="2300"/>
              </a:lnSpc>
              <a:spcBef>
                <a:spcPct val="0"/>
              </a:spcBef>
              <a:spcAft>
                <a:spcPct val="0"/>
              </a:spcAft>
              <a:buClr>
                <a:srgbClr val="FFFFFF"/>
              </a:buClr>
              <a:buSzTx/>
              <a:buFont typeface="Wingdings" pitchFamily="2" charset="2"/>
              <a:buChar char="ü"/>
              <a:tabLst/>
              <a:defRPr/>
            </a:pPr>
            <a:r>
              <a:rPr kumimoji="0" lang="zh-CN" altLang="en-US" sz="14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有力促进了医院医疗</a:t>
            </a:r>
            <a:r>
              <a:rPr kumimoji="0" lang="zh-CN" altLang="en-US" sz="1800" b="1" i="0" u="none" strike="noStrike" kern="1200" cap="none" spc="0" normalizeH="0" baseline="0" noProof="0">
                <a:ln>
                  <a:noFill/>
                </a:ln>
                <a:solidFill>
                  <a:srgbClr val="FFC000"/>
                </a:solidFill>
                <a:effectLst/>
                <a:uLnTx/>
                <a:uFillTx/>
                <a:latin typeface="微软雅黑" pitchFamily="34" charset="-122"/>
                <a:ea typeface="微软雅黑" pitchFamily="34" charset="-122"/>
                <a:cs typeface="+mn-cs"/>
              </a:rPr>
              <a:t>服务质量的持续提高</a:t>
            </a:r>
            <a:r>
              <a:rPr kumimoji="0" lang="en-US" altLang="zh-CN" sz="1800" b="1" i="0" u="none" strike="noStrike" kern="1200" cap="none" spc="0" normalizeH="0" baseline="0" noProof="0">
                <a:ln>
                  <a:noFill/>
                </a:ln>
                <a:solidFill>
                  <a:srgbClr val="FFC000"/>
                </a:solidFill>
                <a:effectLst/>
                <a:uLnTx/>
                <a:uFillTx/>
                <a:latin typeface="微软雅黑" pitchFamily="34" charset="-122"/>
                <a:ea typeface="微软雅黑" pitchFamily="34" charset="-122"/>
                <a:cs typeface="+mn-cs"/>
              </a:rPr>
              <a:t>;</a:t>
            </a:r>
            <a:endParaRPr kumimoji="0" lang="zh-CN" altLang="en-US" sz="1800" b="1" i="0" u="none" strike="noStrike" kern="1200" cap="none" spc="0" normalizeH="0" baseline="0" noProof="0">
              <a:ln>
                <a:noFill/>
              </a:ln>
              <a:solidFill>
                <a:srgbClr val="FFC000"/>
              </a:solidFill>
              <a:effectLst/>
              <a:uLnTx/>
              <a:uFillTx/>
              <a:latin typeface="微软雅黑" pitchFamily="34" charset="-122"/>
              <a:ea typeface="微软雅黑" pitchFamily="34" charset="-122"/>
              <a:cs typeface="+mn-cs"/>
            </a:endParaRPr>
          </a:p>
        </p:txBody>
      </p:sp>
      <p:sp>
        <p:nvSpPr>
          <p:cNvPr id="74757" name="文本框 6"/>
          <p:cNvSpPr txBox="1">
            <a:spLocks noChangeArrowheads="1"/>
          </p:cNvSpPr>
          <p:nvPr/>
        </p:nvSpPr>
        <p:spPr bwMode="auto">
          <a:xfrm>
            <a:off x="1223963" y="2293939"/>
            <a:ext cx="2513830" cy="387286"/>
          </a:xfrm>
          <a:prstGeom prst="rect">
            <a:avLst/>
          </a:prstGeom>
          <a:noFill/>
          <a:ln w="9525">
            <a:noFill/>
            <a:miter lim="800000"/>
            <a:headEnd/>
            <a:tailEnd/>
          </a:ln>
        </p:spPr>
        <p:txBody>
          <a:bodyPr wrap="none">
            <a:spAutoFit/>
          </a:bodyPr>
          <a:lstStyle/>
          <a:p>
            <a:pPr marL="285750" marR="0" lvl="0" indent="-285750" algn="l" defTabSz="914400" rtl="0" eaLnBrk="1" fontAlgn="base" latinLnBrk="0" hangingPunct="1">
              <a:lnSpc>
                <a:spcPts val="2300"/>
              </a:lnSpc>
              <a:spcBef>
                <a:spcPct val="0"/>
              </a:spcBef>
              <a:spcAft>
                <a:spcPct val="0"/>
              </a:spcAft>
              <a:buClr>
                <a:srgbClr val="FFFFFF"/>
              </a:buClr>
              <a:buSzTx/>
              <a:buFont typeface="Wingdings" pitchFamily="2" charset="2"/>
              <a:buChar char="ü"/>
              <a:tabLst/>
              <a:defRPr/>
            </a:pPr>
            <a:r>
              <a:rPr kumimoji="0" lang="zh-CN" altLang="en-US" sz="14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有效</a:t>
            </a:r>
            <a:r>
              <a:rPr kumimoji="0" lang="zh-CN" altLang="en-US" sz="1800" b="1" i="0" u="none" strike="noStrike" kern="1200" cap="none" spc="0" normalizeH="0" baseline="0" noProof="0">
                <a:ln>
                  <a:noFill/>
                </a:ln>
                <a:solidFill>
                  <a:srgbClr val="FFC000"/>
                </a:solidFill>
                <a:effectLst/>
                <a:uLnTx/>
                <a:uFillTx/>
                <a:latin typeface="微软雅黑" pitchFamily="34" charset="-122"/>
                <a:ea typeface="微软雅黑" pitchFamily="34" charset="-122"/>
                <a:cs typeface="+mn-cs"/>
              </a:rPr>
              <a:t>降低医院投诉率</a:t>
            </a:r>
            <a:r>
              <a:rPr kumimoji="0" lang="en-US" altLang="zh-CN" sz="1800" b="1" i="0" u="none" strike="noStrike" kern="1200" cap="none" spc="0" normalizeH="0" baseline="0" noProof="0">
                <a:ln>
                  <a:noFill/>
                </a:ln>
                <a:solidFill>
                  <a:srgbClr val="FFC000"/>
                </a:solidFill>
                <a:effectLst/>
                <a:uLnTx/>
                <a:uFillTx/>
                <a:latin typeface="微软雅黑" pitchFamily="34" charset="-122"/>
                <a:ea typeface="微软雅黑" pitchFamily="34" charset="-122"/>
                <a:cs typeface="+mn-cs"/>
              </a:rPr>
              <a:t>;</a:t>
            </a:r>
            <a:endParaRPr kumimoji="0" lang="zh-CN" altLang="en-US" sz="1800" b="1" i="0" u="none" strike="noStrike" kern="1200" cap="none" spc="0" normalizeH="0" baseline="0" noProof="0">
              <a:ln>
                <a:noFill/>
              </a:ln>
              <a:solidFill>
                <a:srgbClr val="FFC000"/>
              </a:solidFill>
              <a:effectLst/>
              <a:uLnTx/>
              <a:uFillTx/>
              <a:latin typeface="微软雅黑" pitchFamily="34" charset="-122"/>
              <a:ea typeface="微软雅黑" pitchFamily="34" charset="-122"/>
              <a:cs typeface="+mn-cs"/>
            </a:endParaRPr>
          </a:p>
        </p:txBody>
      </p:sp>
      <p:sp>
        <p:nvSpPr>
          <p:cNvPr id="74758" name="文本框 7"/>
          <p:cNvSpPr txBox="1">
            <a:spLocks noChangeArrowheads="1"/>
          </p:cNvSpPr>
          <p:nvPr/>
        </p:nvSpPr>
        <p:spPr bwMode="auto">
          <a:xfrm>
            <a:off x="1446215" y="2992439"/>
            <a:ext cx="4581525" cy="682238"/>
          </a:xfrm>
          <a:prstGeom prst="rect">
            <a:avLst/>
          </a:prstGeom>
          <a:noFill/>
          <a:ln w="9525">
            <a:noFill/>
            <a:miter lim="800000"/>
            <a:headEnd/>
            <a:tailEnd/>
          </a:ln>
        </p:spPr>
        <p:txBody>
          <a:bodyPr>
            <a:spAutoFit/>
          </a:bodyPr>
          <a:lstStyle/>
          <a:p>
            <a:pPr marL="285750" marR="0" lvl="0" indent="-285750" algn="l" defTabSz="914400" rtl="0" eaLnBrk="1" fontAlgn="base" latinLnBrk="0" hangingPunct="1">
              <a:lnSpc>
                <a:spcPts val="2300"/>
              </a:lnSpc>
              <a:spcBef>
                <a:spcPct val="0"/>
              </a:spcBef>
              <a:spcAft>
                <a:spcPct val="0"/>
              </a:spcAft>
              <a:buClr>
                <a:srgbClr val="FFFFFF"/>
              </a:buClr>
              <a:buSzTx/>
              <a:buFont typeface="Wingdings" pitchFamily="2" charset="2"/>
              <a:buChar char="ü"/>
              <a:tabLst/>
              <a:defRPr/>
            </a:pPr>
            <a:r>
              <a:rPr kumimoji="0" lang="zh-CN" altLang="en-US" sz="14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国家加大了对病患满意度的调查和管理，开展病患满意度调研</a:t>
            </a:r>
            <a:r>
              <a:rPr kumimoji="0" lang="zh-CN" altLang="en-US" sz="1800" b="1" i="0" u="none" strike="noStrike" kern="1200" cap="none" spc="0" normalizeH="0" baseline="0" noProof="0">
                <a:ln>
                  <a:noFill/>
                </a:ln>
                <a:solidFill>
                  <a:srgbClr val="FFC000"/>
                </a:solidFill>
                <a:effectLst/>
                <a:uLnTx/>
                <a:uFillTx/>
                <a:latin typeface="微软雅黑" pitchFamily="34" charset="-122"/>
                <a:ea typeface="微软雅黑" pitchFamily="34" charset="-122"/>
                <a:cs typeface="+mn-cs"/>
              </a:rPr>
              <a:t>符合市场需求</a:t>
            </a:r>
            <a:r>
              <a:rPr kumimoji="0" lang="zh-CN" altLang="en-US" sz="14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a:t>
            </a:r>
          </a:p>
        </p:txBody>
      </p:sp>
      <p:sp>
        <p:nvSpPr>
          <p:cNvPr id="74759" name="文本框 8"/>
          <p:cNvSpPr txBox="1">
            <a:spLocks noChangeArrowheads="1"/>
          </p:cNvSpPr>
          <p:nvPr/>
        </p:nvSpPr>
        <p:spPr bwMode="auto">
          <a:xfrm>
            <a:off x="6858002" y="5751513"/>
            <a:ext cx="4913313" cy="976312"/>
          </a:xfrm>
          <a:prstGeom prst="rect">
            <a:avLst/>
          </a:prstGeom>
          <a:noFill/>
          <a:ln w="9525">
            <a:noFill/>
            <a:miter lim="800000"/>
            <a:headEnd/>
            <a:tailEnd/>
          </a:ln>
        </p:spPr>
        <p:txBody>
          <a:bodyPr>
            <a:spAutoFit/>
          </a:bodyPr>
          <a:lstStyle/>
          <a:p>
            <a:pPr marL="0" marR="0" lvl="0" indent="0" algn="l" defTabSz="914400" rtl="0" eaLnBrk="1" fontAlgn="base" latinLnBrk="0" hangingPunct="1">
              <a:lnSpc>
                <a:spcPts val="2300"/>
              </a:lnSpc>
              <a:spcBef>
                <a:spcPct val="0"/>
              </a:spcBef>
              <a:spcAft>
                <a:spcPct val="0"/>
              </a:spcAft>
              <a:buClr>
                <a:srgbClr val="FFFFFF"/>
              </a:buClr>
              <a:buSzTx/>
              <a:buFont typeface="Wingdings" pitchFamily="2" charset="2"/>
              <a:buNone/>
              <a:tabLst/>
              <a:defRPr/>
            </a:pPr>
            <a:r>
              <a:rPr kumimoji="0" lang="zh-CN" altLang="en-US" sz="10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注：梅奥国际多年来简直以“病患满意度”为中心，可对目标医院进行专业的分析，与之将全国同水平医院的满意度进行对比，让目标医院了解自己位于行业中的发展水平。</a:t>
            </a:r>
          </a:p>
        </p:txBody>
      </p:sp>
      <p:sp>
        <p:nvSpPr>
          <p:cNvPr id="74760" name="文本框 9"/>
          <p:cNvSpPr txBox="1">
            <a:spLocks noChangeArrowheads="1"/>
          </p:cNvSpPr>
          <p:nvPr/>
        </p:nvSpPr>
        <p:spPr bwMode="auto">
          <a:xfrm>
            <a:off x="1820866" y="3908425"/>
            <a:ext cx="3029997" cy="387286"/>
          </a:xfrm>
          <a:prstGeom prst="rect">
            <a:avLst/>
          </a:prstGeom>
          <a:noFill/>
          <a:ln w="9525">
            <a:noFill/>
            <a:miter lim="800000"/>
            <a:headEnd/>
            <a:tailEnd/>
          </a:ln>
        </p:spPr>
        <p:txBody>
          <a:bodyPr wrap="none">
            <a:spAutoFit/>
          </a:bodyPr>
          <a:lstStyle/>
          <a:p>
            <a:pPr marL="285750" marR="0" lvl="0" indent="-285750" algn="l" defTabSz="914400" rtl="0" eaLnBrk="1" fontAlgn="base" latinLnBrk="0" hangingPunct="1">
              <a:lnSpc>
                <a:spcPts val="2300"/>
              </a:lnSpc>
              <a:spcBef>
                <a:spcPct val="0"/>
              </a:spcBef>
              <a:spcAft>
                <a:spcPct val="0"/>
              </a:spcAft>
              <a:buClr>
                <a:srgbClr val="FFFFFF"/>
              </a:buClr>
              <a:buSzTx/>
              <a:buFont typeface="Wingdings" pitchFamily="2" charset="2"/>
              <a:buChar char="ü"/>
              <a:tabLst/>
              <a:defRPr/>
            </a:pPr>
            <a:r>
              <a:rPr kumimoji="0" lang="zh-CN" altLang="en-US" sz="14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为医院带来</a:t>
            </a:r>
            <a:r>
              <a:rPr kumimoji="0" lang="zh-CN" altLang="en-US" sz="1800" b="1" i="0" u="none" strike="noStrike" kern="1200" cap="none" spc="0" normalizeH="0" baseline="0" noProof="0">
                <a:ln>
                  <a:noFill/>
                </a:ln>
                <a:solidFill>
                  <a:srgbClr val="FFC000"/>
                </a:solidFill>
                <a:effectLst/>
                <a:uLnTx/>
                <a:uFillTx/>
                <a:latin typeface="微软雅黑" pitchFamily="34" charset="-122"/>
                <a:ea typeface="微软雅黑" pitchFamily="34" charset="-122"/>
                <a:cs typeface="+mn-cs"/>
              </a:rPr>
              <a:t>良好的社会声誉</a:t>
            </a:r>
            <a:r>
              <a:rPr kumimoji="0" lang="en-US" altLang="zh-CN" sz="14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a:t>
            </a:r>
            <a:endParaRPr kumimoji="0" lang="zh-CN" altLang="en-US" sz="14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endParaRPr>
          </a:p>
        </p:txBody>
      </p:sp>
      <p:sp>
        <p:nvSpPr>
          <p:cNvPr id="74761" name="文本框 10"/>
          <p:cNvSpPr txBox="1">
            <a:spLocks noChangeArrowheads="1"/>
          </p:cNvSpPr>
          <p:nvPr/>
        </p:nvSpPr>
        <p:spPr bwMode="auto">
          <a:xfrm>
            <a:off x="2138366" y="4489453"/>
            <a:ext cx="3889375" cy="682238"/>
          </a:xfrm>
          <a:prstGeom prst="rect">
            <a:avLst/>
          </a:prstGeom>
          <a:noFill/>
          <a:ln w="9525">
            <a:noFill/>
            <a:miter lim="800000"/>
            <a:headEnd/>
            <a:tailEnd/>
          </a:ln>
        </p:spPr>
        <p:txBody>
          <a:bodyPr>
            <a:spAutoFit/>
          </a:bodyPr>
          <a:lstStyle/>
          <a:p>
            <a:pPr marL="285750" marR="0" lvl="0" indent="-285750" algn="l" defTabSz="914400" rtl="0" eaLnBrk="1" fontAlgn="base" latinLnBrk="0" hangingPunct="1">
              <a:lnSpc>
                <a:spcPts val="2300"/>
              </a:lnSpc>
              <a:spcBef>
                <a:spcPct val="0"/>
              </a:spcBef>
              <a:spcAft>
                <a:spcPct val="0"/>
              </a:spcAft>
              <a:buClr>
                <a:srgbClr val="FFFFFF"/>
              </a:buClr>
              <a:buSzTx/>
              <a:buFont typeface="Wingdings" pitchFamily="2" charset="2"/>
              <a:buChar char="ü"/>
              <a:tabLst/>
              <a:defRPr/>
            </a:pPr>
            <a:r>
              <a:rPr kumimoji="0" lang="zh-CN" altLang="en-US" sz="14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提升了医院医疗质量管理水平，规范了医疗行为，</a:t>
            </a:r>
            <a:r>
              <a:rPr kumimoji="0" lang="zh-CN" altLang="en-US" sz="1800" b="1" i="0" u="none" strike="noStrike" kern="1200" cap="none" spc="0" normalizeH="0" baseline="0" noProof="0">
                <a:ln>
                  <a:noFill/>
                </a:ln>
                <a:solidFill>
                  <a:srgbClr val="FFC000"/>
                </a:solidFill>
                <a:effectLst/>
                <a:uLnTx/>
                <a:uFillTx/>
                <a:latin typeface="微软雅黑" pitchFamily="34" charset="-122"/>
                <a:ea typeface="微软雅黑" pitchFamily="34" charset="-122"/>
                <a:cs typeface="+mn-cs"/>
              </a:rPr>
              <a:t>促进了人力资源管理</a:t>
            </a:r>
            <a:r>
              <a:rPr kumimoji="0" lang="zh-CN" altLang="en-US" sz="14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a:t>
            </a:r>
          </a:p>
        </p:txBody>
      </p:sp>
      <p:sp>
        <p:nvSpPr>
          <p:cNvPr id="74762" name="文本框 12"/>
          <p:cNvSpPr txBox="1">
            <a:spLocks noChangeArrowheads="1"/>
          </p:cNvSpPr>
          <p:nvPr/>
        </p:nvSpPr>
        <p:spPr bwMode="auto">
          <a:xfrm>
            <a:off x="2730502" y="5389563"/>
            <a:ext cx="2858475" cy="387286"/>
          </a:xfrm>
          <a:prstGeom prst="rect">
            <a:avLst/>
          </a:prstGeom>
          <a:noFill/>
          <a:ln w="9525">
            <a:noFill/>
            <a:miter lim="800000"/>
            <a:headEnd/>
            <a:tailEnd/>
          </a:ln>
        </p:spPr>
        <p:txBody>
          <a:bodyPr wrap="none">
            <a:spAutoFit/>
          </a:bodyPr>
          <a:lstStyle/>
          <a:p>
            <a:pPr marL="285750" marR="0" lvl="0" indent="-285750" algn="l" defTabSz="914400" rtl="0" eaLnBrk="1" fontAlgn="base" latinLnBrk="0" hangingPunct="1">
              <a:lnSpc>
                <a:spcPts val="2300"/>
              </a:lnSpc>
              <a:spcBef>
                <a:spcPct val="0"/>
              </a:spcBef>
              <a:spcAft>
                <a:spcPct val="0"/>
              </a:spcAft>
              <a:buClr>
                <a:srgbClr val="FFFFFF"/>
              </a:buClr>
              <a:buSzTx/>
              <a:buFont typeface="Wingdings" pitchFamily="2" charset="2"/>
              <a:buChar char="ü"/>
              <a:tabLst/>
              <a:defRPr/>
            </a:pPr>
            <a:r>
              <a:rPr kumimoji="0" lang="zh-CN" altLang="en-US" sz="14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最终</a:t>
            </a:r>
            <a:r>
              <a:rPr kumimoji="0" lang="zh-CN" altLang="en-US" sz="1800" b="1" i="0" u="none" strike="noStrike" kern="1200" cap="none" spc="0" normalizeH="0" baseline="0" noProof="0">
                <a:ln>
                  <a:noFill/>
                </a:ln>
                <a:solidFill>
                  <a:srgbClr val="FFC000"/>
                </a:solidFill>
                <a:effectLst/>
                <a:uLnTx/>
                <a:uFillTx/>
                <a:latin typeface="微软雅黑" pitchFamily="34" charset="-122"/>
                <a:ea typeface="微软雅黑" pitchFamily="34" charset="-122"/>
                <a:cs typeface="+mn-cs"/>
              </a:rPr>
              <a:t>提高医院整体效益</a:t>
            </a:r>
            <a:r>
              <a:rPr kumimoji="0" lang="zh-CN" altLang="en-US" sz="14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a:t>
            </a:r>
          </a:p>
        </p:txBody>
      </p:sp>
      <p:sp>
        <p:nvSpPr>
          <p:cNvPr id="17" name="矩形 16"/>
          <p:cNvSpPr/>
          <p:nvPr/>
        </p:nvSpPr>
        <p:spPr>
          <a:xfrm>
            <a:off x="264618" y="385766"/>
            <a:ext cx="6143027" cy="584775"/>
          </a:xfrm>
          <a:prstGeom prst="rect">
            <a:avLst/>
          </a:prstGeom>
        </p:spPr>
        <p:txBody>
          <a:bodyPr wrap="none">
            <a:spAutoFit/>
          </a:bodyPr>
          <a:lstStyle/>
          <a:p>
            <a:pPr marL="0" marR="0" lvl="0" indent="0" algn="ctr" defTabSz="913996"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2.4</a:t>
            </a:r>
            <a:r>
              <a:rPr kumimoji="0" lang="zh-CN" alt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医院开展病患满意度的重要性</a:t>
            </a:r>
          </a:p>
        </p:txBody>
      </p:sp>
    </p:spTree>
    <p:extLst>
      <p:ext uri="{BB962C8B-B14F-4D97-AF65-F5344CB8AC3E}">
        <p14:creationId xmlns:p14="http://schemas.microsoft.com/office/powerpoint/2010/main" val="15210740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2"/>
          <p:cNvSpPr txBox="1"/>
          <p:nvPr/>
        </p:nvSpPr>
        <p:spPr>
          <a:xfrm>
            <a:off x="842966" y="4848225"/>
            <a:ext cx="1292225" cy="707722"/>
          </a:xfrm>
          <a:prstGeom prst="rect">
            <a:avLst/>
          </a:prstGeom>
          <a:noFill/>
        </p:spPr>
        <p:txBody>
          <a:bodyPr lIns="91403" tIns="45702" rIns="91403" bIns="45702">
            <a:spAutoFit/>
          </a:bodyPr>
          <a:lstStyle/>
          <a:p>
            <a:pPr marL="0" marR="0" lvl="0" indent="0" algn="l" defTabSz="913996" rtl="0" eaLnBrk="1" fontAlgn="auto" latinLnBrk="0" hangingPunct="1">
              <a:lnSpc>
                <a:spcPct val="100000"/>
              </a:lnSpc>
              <a:spcBef>
                <a:spcPts val="0"/>
              </a:spcBef>
              <a:spcAft>
                <a:spcPts val="0"/>
              </a:spcAft>
              <a:buClrTx/>
              <a:buSzTx/>
              <a:buFontTx/>
              <a:buNone/>
              <a:tabLst/>
              <a:defRPr/>
            </a:pPr>
            <a:r>
              <a:rPr kumimoji="0" lang="en-US" altLang="zh-CN" sz="3999" b="1" i="0" u="none" strike="noStrike" kern="1200" cap="none" spc="0" normalizeH="0" baseline="0" noProof="0" dirty="0">
                <a:ln>
                  <a:noFill/>
                </a:ln>
                <a:solidFill>
                  <a:srgbClr val="1F497D"/>
                </a:solidFill>
                <a:effectLst/>
                <a:uLnTx/>
                <a:uFillTx/>
                <a:latin typeface="微软雅黑" pitchFamily="34" charset="-122"/>
                <a:ea typeface="微软雅黑" pitchFamily="34" charset="-122"/>
                <a:cs typeface="+mn-cs"/>
              </a:rPr>
              <a:t>15%</a:t>
            </a:r>
            <a:endParaRPr kumimoji="0" lang="zh-CN" altLang="en-US" sz="3999" b="1" i="0" u="none" strike="noStrike" kern="1200" cap="none" spc="0" normalizeH="0" baseline="0" noProof="0" dirty="0">
              <a:ln>
                <a:noFill/>
              </a:ln>
              <a:solidFill>
                <a:srgbClr val="1F497D"/>
              </a:solidFill>
              <a:effectLst/>
              <a:uLnTx/>
              <a:uFillTx/>
              <a:latin typeface="微软雅黑" pitchFamily="34" charset="-122"/>
              <a:ea typeface="微软雅黑" pitchFamily="34" charset="-122"/>
              <a:cs typeface="+mn-cs"/>
            </a:endParaRPr>
          </a:p>
        </p:txBody>
      </p:sp>
      <p:sp>
        <p:nvSpPr>
          <p:cNvPr id="23" name="矩形 22"/>
          <p:cNvSpPr/>
          <p:nvPr/>
        </p:nvSpPr>
        <p:spPr>
          <a:xfrm>
            <a:off x="514718" y="523878"/>
            <a:ext cx="6457216" cy="584775"/>
          </a:xfrm>
          <a:prstGeom prst="rect">
            <a:avLst/>
          </a:prstGeom>
        </p:spPr>
        <p:txBody>
          <a:bodyPr wrap="none">
            <a:spAutoFit/>
          </a:bodyPr>
          <a:lstStyle/>
          <a:p>
            <a:pPr marL="0" marR="0" lvl="0" indent="0" algn="ctr" defTabSz="913996"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679EE5"/>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2.6 2015</a:t>
            </a:r>
            <a:r>
              <a:rPr kumimoji="0" lang="zh-CN" altLang="en-US" sz="3200" b="1" i="0" u="none" strike="noStrike" kern="1200" cap="none" spc="0" normalizeH="0" baseline="0" noProof="0" dirty="0">
                <a:ln>
                  <a:noFill/>
                </a:ln>
                <a:solidFill>
                  <a:srgbClr val="679EE5"/>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年各科室满意度指标规划</a:t>
            </a:r>
          </a:p>
        </p:txBody>
      </p:sp>
      <p:sp>
        <p:nvSpPr>
          <p:cNvPr id="76803" name="TextBox 40"/>
          <p:cNvSpPr txBox="1">
            <a:spLocks noChangeArrowheads="1"/>
          </p:cNvSpPr>
          <p:nvPr/>
        </p:nvSpPr>
        <p:spPr bwMode="auto">
          <a:xfrm>
            <a:off x="9501190" y="5899151"/>
            <a:ext cx="2181225" cy="600128"/>
          </a:xfrm>
          <a:prstGeom prst="rect">
            <a:avLst/>
          </a:prstGeom>
          <a:noFill/>
          <a:ln w="9525">
            <a:solidFill>
              <a:srgbClr val="44ADCB"/>
            </a:solidFill>
            <a:miter lim="800000"/>
            <a:headEnd/>
            <a:tailEnd/>
          </a:ln>
        </p:spPr>
        <p:txBody>
          <a:bodyPr lIns="91403" tIns="45702" rIns="91403" bIns="45702">
            <a:spAutoFit/>
          </a:bodyPr>
          <a:lstStyle/>
          <a:p>
            <a:pPr marL="0" marR="0" lvl="0" indent="0" algn="ctr" defTabSz="912813"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a:ln>
                  <a:noFill/>
                </a:ln>
                <a:solidFill>
                  <a:srgbClr val="1F497D"/>
                </a:solidFill>
                <a:effectLst/>
                <a:uLnTx/>
                <a:uFillTx/>
                <a:latin typeface="微软雅黑" pitchFamily="34" charset="-122"/>
                <a:ea typeface="微软雅黑" pitchFamily="34" charset="-122"/>
                <a:cs typeface="+mn-cs"/>
              </a:rPr>
              <a:t>详情咨询梅奥国际官方网站：</a:t>
            </a:r>
            <a:r>
              <a:rPr kumimoji="0" lang="en-US" altLang="zh-CN" sz="1100" b="0" i="0" u="none" strike="noStrike" kern="1200" cap="none" spc="0" normalizeH="0" baseline="0" noProof="0">
                <a:ln>
                  <a:noFill/>
                </a:ln>
                <a:solidFill>
                  <a:srgbClr val="1F497D"/>
                </a:solidFill>
                <a:effectLst/>
                <a:uLnTx/>
                <a:uFillTx/>
                <a:latin typeface="微软雅黑" pitchFamily="34" charset="-122"/>
                <a:ea typeface="微软雅黑" pitchFamily="34" charset="-122"/>
                <a:cs typeface="+mn-cs"/>
                <a:hlinkClick r:id="rId2"/>
              </a:rPr>
              <a:t>www.mayocc.com</a:t>
            </a:r>
            <a:endParaRPr kumimoji="0" lang="en-US" altLang="zh-CN" sz="1100" b="0" i="0" u="none" strike="noStrike" kern="1200" cap="none" spc="0" normalizeH="0" baseline="0" noProof="0">
              <a:ln>
                <a:noFill/>
              </a:ln>
              <a:solidFill>
                <a:srgbClr val="1F497D"/>
              </a:solidFill>
              <a:effectLst/>
              <a:uLnTx/>
              <a:uFillTx/>
              <a:latin typeface="微软雅黑" pitchFamily="34" charset="-122"/>
              <a:ea typeface="微软雅黑" pitchFamily="34" charset="-122"/>
              <a:cs typeface="+mn-cs"/>
            </a:endParaRPr>
          </a:p>
          <a:p>
            <a:pPr marL="0" marR="0" lvl="0" indent="0" algn="ctr" defTabSz="912813" rtl="0" eaLnBrk="1" fontAlgn="base" latinLnBrk="0" hangingPunct="1">
              <a:lnSpc>
                <a:spcPct val="100000"/>
              </a:lnSpc>
              <a:spcBef>
                <a:spcPct val="0"/>
              </a:spcBef>
              <a:spcAft>
                <a:spcPct val="0"/>
              </a:spcAft>
              <a:buClrTx/>
              <a:buSzTx/>
              <a:buFontTx/>
              <a:buNone/>
              <a:tabLst/>
              <a:defRPr/>
            </a:pPr>
            <a:r>
              <a:rPr kumimoji="0" lang="zh-CN" altLang="en-US" sz="1100" b="0" i="0" u="none" strike="noStrike" kern="1200" cap="none" spc="0" normalizeH="0" baseline="0" noProof="0">
                <a:ln>
                  <a:noFill/>
                </a:ln>
                <a:solidFill>
                  <a:srgbClr val="1F497D"/>
                </a:solidFill>
                <a:effectLst/>
                <a:uLnTx/>
                <a:uFillTx/>
                <a:latin typeface="微软雅黑" pitchFamily="34" charset="-122"/>
                <a:ea typeface="微软雅黑" pitchFamily="34" charset="-122"/>
                <a:cs typeface="+mn-cs"/>
              </a:rPr>
              <a:t>查询</a:t>
            </a:r>
            <a:r>
              <a:rPr kumimoji="0" lang="en-US" altLang="zh-CN" sz="1100" b="0" i="0" u="none" strike="noStrike" kern="1200" cap="none" spc="0" normalizeH="0" baseline="0" noProof="0">
                <a:ln>
                  <a:noFill/>
                </a:ln>
                <a:solidFill>
                  <a:srgbClr val="1F497D"/>
                </a:solidFill>
                <a:effectLst/>
                <a:uLnTx/>
                <a:uFillTx/>
                <a:latin typeface="微软雅黑" pitchFamily="34" charset="-122"/>
                <a:ea typeface="微软雅黑" pitchFamily="34" charset="-122"/>
                <a:cs typeface="+mn-cs"/>
              </a:rPr>
              <a:t>《</a:t>
            </a:r>
            <a:r>
              <a:rPr kumimoji="0" lang="zh-CN" altLang="en-US" sz="1100" b="0" i="0" u="none" strike="noStrike" kern="1200" cap="none" spc="0" normalizeH="0" baseline="0" noProof="0">
                <a:ln>
                  <a:noFill/>
                </a:ln>
                <a:solidFill>
                  <a:srgbClr val="1F497D"/>
                </a:solidFill>
                <a:effectLst/>
                <a:uLnTx/>
                <a:uFillTx/>
                <a:latin typeface="微软雅黑" pitchFamily="34" charset="-122"/>
                <a:ea typeface="微软雅黑" pitchFamily="34" charset="-122"/>
                <a:cs typeface="+mn-cs"/>
              </a:rPr>
              <a:t>梅奥满意度调研报告</a:t>
            </a:r>
            <a:r>
              <a:rPr kumimoji="0" lang="en-US" altLang="zh-CN" sz="1100" b="0" i="0" u="none" strike="noStrike" kern="1200" cap="none" spc="0" normalizeH="0" baseline="0" noProof="0">
                <a:ln>
                  <a:noFill/>
                </a:ln>
                <a:solidFill>
                  <a:srgbClr val="1F497D"/>
                </a:solidFill>
                <a:effectLst/>
                <a:uLnTx/>
                <a:uFillTx/>
                <a:latin typeface="微软雅黑" pitchFamily="34" charset="-122"/>
                <a:ea typeface="微软雅黑" pitchFamily="34" charset="-122"/>
                <a:cs typeface="+mn-cs"/>
              </a:rPr>
              <a:t>》</a:t>
            </a:r>
            <a:endParaRPr kumimoji="0" lang="zh-CN" altLang="en-US" sz="1100" b="0" i="0" u="none" strike="noStrike" kern="1200" cap="none" spc="0" normalizeH="0" baseline="0" noProof="0">
              <a:ln>
                <a:noFill/>
              </a:ln>
              <a:solidFill>
                <a:srgbClr val="1F497D"/>
              </a:solidFill>
              <a:effectLst/>
              <a:uLnTx/>
              <a:uFillTx/>
              <a:latin typeface="微软雅黑" pitchFamily="34" charset="-122"/>
              <a:ea typeface="微软雅黑" pitchFamily="34" charset="-122"/>
              <a:cs typeface="+mn-cs"/>
            </a:endParaRPr>
          </a:p>
        </p:txBody>
      </p:sp>
      <p:pic>
        <p:nvPicPr>
          <p:cNvPr id="2" name="图片 1"/>
          <p:cNvPicPr>
            <a:picLocks noChangeAspect="1"/>
          </p:cNvPicPr>
          <p:nvPr/>
        </p:nvPicPr>
        <p:blipFill rotWithShape="1">
          <a:blip r:embed="rId3" cstate="print">
            <a:extLst/>
          </a:blip>
          <a:srcRect l="16650" r="16650"/>
          <a:stretch/>
        </p:blipFill>
        <p:spPr>
          <a:xfrm>
            <a:off x="504828" y="1581735"/>
            <a:ext cx="2377355" cy="2377355"/>
          </a:xfrm>
          <a:prstGeom prst="ellipse">
            <a:avLst/>
          </a:prstGeom>
          <a:ln w="22225">
            <a:solidFill>
              <a:srgbClr val="FFC000"/>
            </a:solidFill>
          </a:ln>
          <a:effectLst>
            <a:outerShdw blurRad="50800" dist="38100" dir="5400000" algn="t" rotWithShape="0">
              <a:prstClr val="black">
                <a:alpha val="40000"/>
              </a:prstClr>
            </a:outerShdw>
          </a:effectLst>
        </p:spPr>
      </p:pic>
      <p:sp>
        <p:nvSpPr>
          <p:cNvPr id="9" name="矩形 8"/>
          <p:cNvSpPr/>
          <p:nvPr/>
        </p:nvSpPr>
        <p:spPr>
          <a:xfrm>
            <a:off x="576266" y="4202114"/>
            <a:ext cx="1928733" cy="484556"/>
          </a:xfrm>
          <a:prstGeom prst="rect">
            <a:avLst/>
          </a:prstGeom>
        </p:spPr>
        <p:txBody>
          <a:bodyPr wrap="none">
            <a:spAutoFit/>
          </a:bodyPr>
          <a:lstStyle/>
          <a:p>
            <a:pPr marL="0" marR="0" lvl="1" indent="0" algn="l" defTabSz="913996" rtl="0" eaLnBrk="1" fontAlgn="auto" latinLnBrk="0" hangingPunct="1">
              <a:lnSpc>
                <a:spcPct val="150000"/>
              </a:lnSpc>
              <a:spcBef>
                <a:spcPct val="15000"/>
              </a:spcBef>
              <a:spcAft>
                <a:spcPts val="0"/>
              </a:spcAft>
              <a:buClr>
                <a:srgbClr val="747273"/>
              </a:buClr>
              <a:buSzTx/>
              <a:buFontTx/>
              <a:buNone/>
              <a:tabLst/>
              <a:defRPr/>
            </a:pPr>
            <a:r>
              <a:rPr kumimoji="0" lang="zh-CN" altLang="en-US" sz="1699"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Arial" pitchFamily="34" charset="0"/>
              </a:rPr>
              <a:t>康复科满意度提升</a:t>
            </a:r>
            <a:endParaRPr kumimoji="0" lang="en-US" altLang="zh-CN" sz="1699"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Arial" pitchFamily="34" charset="0"/>
            </a:endParaRPr>
          </a:p>
        </p:txBody>
      </p:sp>
      <p:pic>
        <p:nvPicPr>
          <p:cNvPr id="19" name="图片 18"/>
          <p:cNvPicPr>
            <a:picLocks noChangeAspect="1"/>
          </p:cNvPicPr>
          <p:nvPr/>
        </p:nvPicPr>
        <p:blipFill>
          <a:blip r:embed="rId4" cstate="print">
            <a:extLst/>
          </a:blip>
          <a:stretch>
            <a:fillRect/>
          </a:stretch>
        </p:blipFill>
        <p:spPr>
          <a:xfrm>
            <a:off x="3359997" y="1580103"/>
            <a:ext cx="2505623" cy="2499858"/>
          </a:xfrm>
          <a:prstGeom prst="ellipse">
            <a:avLst/>
          </a:prstGeom>
          <a:ln w="22225">
            <a:solidFill>
              <a:srgbClr val="FFC000"/>
            </a:solidFill>
          </a:ln>
          <a:effectLst>
            <a:outerShdw blurRad="50800" dist="38100" dir="5400000" algn="t" rotWithShape="0">
              <a:prstClr val="black">
                <a:alpha val="40000"/>
              </a:prstClr>
            </a:outerShdw>
          </a:effectLst>
        </p:spPr>
      </p:pic>
      <p:sp>
        <p:nvSpPr>
          <p:cNvPr id="20" name="矩形 19"/>
          <p:cNvSpPr/>
          <p:nvPr/>
        </p:nvSpPr>
        <p:spPr>
          <a:xfrm>
            <a:off x="3575053" y="4202114"/>
            <a:ext cx="1710725" cy="484556"/>
          </a:xfrm>
          <a:prstGeom prst="rect">
            <a:avLst/>
          </a:prstGeom>
        </p:spPr>
        <p:txBody>
          <a:bodyPr wrap="none">
            <a:spAutoFit/>
          </a:bodyPr>
          <a:lstStyle/>
          <a:p>
            <a:pPr marL="0" marR="0" lvl="1" indent="0" algn="l" defTabSz="913996" rtl="0" eaLnBrk="1" fontAlgn="auto" latinLnBrk="0" hangingPunct="1">
              <a:lnSpc>
                <a:spcPct val="150000"/>
              </a:lnSpc>
              <a:spcBef>
                <a:spcPct val="15000"/>
              </a:spcBef>
              <a:spcAft>
                <a:spcPts val="0"/>
              </a:spcAft>
              <a:buClr>
                <a:srgbClr val="747273"/>
              </a:buClr>
              <a:buSzTx/>
              <a:buFontTx/>
              <a:buNone/>
              <a:tabLst/>
              <a:defRPr/>
            </a:pPr>
            <a:r>
              <a:rPr kumimoji="0" lang="zh-CN" altLang="en-US" sz="1699"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Arial" pitchFamily="34" charset="0"/>
              </a:rPr>
              <a:t>儿科满意度提升</a:t>
            </a:r>
            <a:endParaRPr kumimoji="0" lang="en-US" altLang="zh-CN" sz="1699"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Arial" pitchFamily="34" charset="0"/>
            </a:endParaRPr>
          </a:p>
        </p:txBody>
      </p:sp>
      <p:sp>
        <p:nvSpPr>
          <p:cNvPr id="21" name="TextBox 12"/>
          <p:cNvSpPr txBox="1"/>
          <p:nvPr/>
        </p:nvSpPr>
        <p:spPr>
          <a:xfrm>
            <a:off x="3814766" y="4808539"/>
            <a:ext cx="1292225" cy="707722"/>
          </a:xfrm>
          <a:prstGeom prst="rect">
            <a:avLst/>
          </a:prstGeom>
          <a:noFill/>
        </p:spPr>
        <p:txBody>
          <a:bodyPr lIns="91403" tIns="45702" rIns="91403" bIns="45702">
            <a:spAutoFit/>
          </a:bodyPr>
          <a:lstStyle/>
          <a:p>
            <a:pPr marL="0" marR="0" lvl="0" indent="0" algn="l" defTabSz="913996" rtl="0" eaLnBrk="1" fontAlgn="auto" latinLnBrk="0" hangingPunct="1">
              <a:lnSpc>
                <a:spcPct val="100000"/>
              </a:lnSpc>
              <a:spcBef>
                <a:spcPts val="0"/>
              </a:spcBef>
              <a:spcAft>
                <a:spcPts val="0"/>
              </a:spcAft>
              <a:buClrTx/>
              <a:buSzTx/>
              <a:buFontTx/>
              <a:buNone/>
              <a:tabLst/>
              <a:defRPr/>
            </a:pPr>
            <a:r>
              <a:rPr kumimoji="0" lang="en-US" altLang="zh-CN" sz="3999" b="1" i="0" u="none" strike="noStrike" kern="1200" cap="none" spc="0" normalizeH="0" baseline="0" noProof="0" dirty="0">
                <a:ln>
                  <a:noFill/>
                </a:ln>
                <a:solidFill>
                  <a:srgbClr val="1F497D"/>
                </a:solidFill>
                <a:effectLst/>
                <a:uLnTx/>
                <a:uFillTx/>
                <a:latin typeface="微软雅黑" pitchFamily="34" charset="-122"/>
                <a:ea typeface="微软雅黑" pitchFamily="34" charset="-122"/>
                <a:cs typeface="+mn-cs"/>
              </a:rPr>
              <a:t>23%</a:t>
            </a:r>
            <a:endParaRPr kumimoji="0" lang="zh-CN" altLang="en-US" sz="3999" b="1" i="0" u="none" strike="noStrike" kern="1200" cap="none" spc="0" normalizeH="0" baseline="0" noProof="0" dirty="0">
              <a:ln>
                <a:noFill/>
              </a:ln>
              <a:solidFill>
                <a:srgbClr val="1F497D"/>
              </a:solidFill>
              <a:effectLst/>
              <a:uLnTx/>
              <a:uFillTx/>
              <a:latin typeface="微软雅黑" pitchFamily="34" charset="-122"/>
              <a:ea typeface="微软雅黑" pitchFamily="34" charset="-122"/>
              <a:cs typeface="+mn-cs"/>
            </a:endParaRPr>
          </a:p>
        </p:txBody>
      </p:sp>
      <p:pic>
        <p:nvPicPr>
          <p:cNvPr id="10" name="图片 9"/>
          <p:cNvPicPr>
            <a:picLocks noChangeAspect="1"/>
          </p:cNvPicPr>
          <p:nvPr/>
        </p:nvPicPr>
        <p:blipFill rotWithShape="1">
          <a:blip r:embed="rId5" cstate="print">
            <a:extLst/>
          </a:blip>
          <a:srcRect l="12200" r="12200"/>
          <a:stretch/>
        </p:blipFill>
        <p:spPr>
          <a:xfrm>
            <a:off x="6343431" y="1519216"/>
            <a:ext cx="2439871" cy="2439870"/>
          </a:xfrm>
          <a:prstGeom prst="ellipse">
            <a:avLst/>
          </a:prstGeom>
          <a:ln w="22225">
            <a:solidFill>
              <a:srgbClr val="FFC000"/>
            </a:solidFill>
          </a:ln>
          <a:effectLst>
            <a:outerShdw blurRad="50800" dist="38100" dir="5400000" algn="t" rotWithShape="0">
              <a:prstClr val="black">
                <a:alpha val="40000"/>
              </a:prstClr>
            </a:outerShdw>
          </a:effectLst>
        </p:spPr>
      </p:pic>
      <p:sp>
        <p:nvSpPr>
          <p:cNvPr id="22" name="矩形 21"/>
          <p:cNvSpPr/>
          <p:nvPr/>
        </p:nvSpPr>
        <p:spPr>
          <a:xfrm>
            <a:off x="6708778" y="4202114"/>
            <a:ext cx="1928733" cy="484556"/>
          </a:xfrm>
          <a:prstGeom prst="rect">
            <a:avLst/>
          </a:prstGeom>
        </p:spPr>
        <p:txBody>
          <a:bodyPr wrap="none">
            <a:spAutoFit/>
          </a:bodyPr>
          <a:lstStyle/>
          <a:p>
            <a:pPr marL="0" marR="0" lvl="1" indent="0" algn="l" defTabSz="913996" rtl="0" eaLnBrk="1" fontAlgn="auto" latinLnBrk="0" hangingPunct="1">
              <a:lnSpc>
                <a:spcPct val="150000"/>
              </a:lnSpc>
              <a:spcBef>
                <a:spcPct val="15000"/>
              </a:spcBef>
              <a:spcAft>
                <a:spcPts val="0"/>
              </a:spcAft>
              <a:buClr>
                <a:srgbClr val="747273"/>
              </a:buClr>
              <a:buSzTx/>
              <a:buFontTx/>
              <a:buNone/>
              <a:tabLst/>
              <a:defRPr/>
            </a:pPr>
            <a:r>
              <a:rPr kumimoji="0" lang="zh-CN" altLang="en-US" sz="1699"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Arial" pitchFamily="34" charset="0"/>
              </a:rPr>
              <a:t>妇产科满意度提升</a:t>
            </a:r>
            <a:endParaRPr kumimoji="0" lang="en-US" altLang="zh-CN" sz="1699"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Arial" pitchFamily="34" charset="0"/>
            </a:endParaRPr>
          </a:p>
        </p:txBody>
      </p:sp>
      <p:sp>
        <p:nvSpPr>
          <p:cNvPr id="25" name="TextBox 12"/>
          <p:cNvSpPr txBox="1"/>
          <p:nvPr/>
        </p:nvSpPr>
        <p:spPr>
          <a:xfrm>
            <a:off x="7026278" y="4813301"/>
            <a:ext cx="1292225" cy="707722"/>
          </a:xfrm>
          <a:prstGeom prst="rect">
            <a:avLst/>
          </a:prstGeom>
          <a:noFill/>
        </p:spPr>
        <p:txBody>
          <a:bodyPr lIns="91403" tIns="45702" rIns="91403" bIns="45702">
            <a:spAutoFit/>
          </a:bodyPr>
          <a:lstStyle/>
          <a:p>
            <a:pPr marL="0" marR="0" lvl="0" indent="0" algn="l" defTabSz="913996" rtl="0" eaLnBrk="1" fontAlgn="auto" latinLnBrk="0" hangingPunct="1">
              <a:lnSpc>
                <a:spcPct val="100000"/>
              </a:lnSpc>
              <a:spcBef>
                <a:spcPts val="0"/>
              </a:spcBef>
              <a:spcAft>
                <a:spcPts val="0"/>
              </a:spcAft>
              <a:buClrTx/>
              <a:buSzTx/>
              <a:buFontTx/>
              <a:buNone/>
              <a:tabLst/>
              <a:defRPr/>
            </a:pPr>
            <a:r>
              <a:rPr kumimoji="0" lang="en-US" altLang="zh-CN" sz="3999" b="1" i="0" u="none" strike="noStrike" kern="1200" cap="none" spc="0" normalizeH="0" baseline="0" noProof="0" dirty="0">
                <a:ln>
                  <a:noFill/>
                </a:ln>
                <a:solidFill>
                  <a:srgbClr val="1F497D"/>
                </a:solidFill>
                <a:effectLst/>
                <a:uLnTx/>
                <a:uFillTx/>
                <a:latin typeface="微软雅黑" pitchFamily="34" charset="-122"/>
                <a:ea typeface="微软雅黑" pitchFamily="34" charset="-122"/>
                <a:cs typeface="+mn-cs"/>
              </a:rPr>
              <a:t>19%</a:t>
            </a:r>
            <a:endParaRPr kumimoji="0" lang="zh-CN" altLang="en-US" sz="3999" b="1" i="0" u="none" strike="noStrike" kern="1200" cap="none" spc="0" normalizeH="0" baseline="0" noProof="0" dirty="0">
              <a:ln>
                <a:noFill/>
              </a:ln>
              <a:solidFill>
                <a:srgbClr val="1F497D"/>
              </a:solidFill>
              <a:effectLst/>
              <a:uLnTx/>
              <a:uFillTx/>
              <a:latin typeface="微软雅黑" pitchFamily="34" charset="-122"/>
              <a:ea typeface="微软雅黑" pitchFamily="34" charset="-122"/>
              <a:cs typeface="+mn-cs"/>
            </a:endParaRPr>
          </a:p>
        </p:txBody>
      </p:sp>
      <p:pic>
        <p:nvPicPr>
          <p:cNvPr id="15" name="图片 14"/>
          <p:cNvPicPr>
            <a:picLocks noChangeAspect="1"/>
          </p:cNvPicPr>
          <p:nvPr/>
        </p:nvPicPr>
        <p:blipFill rotWithShape="1">
          <a:blip r:embed="rId6" cstate="print">
            <a:extLst/>
          </a:blip>
          <a:srcRect l="18799" r="18799"/>
          <a:stretch/>
        </p:blipFill>
        <p:spPr>
          <a:xfrm>
            <a:off x="9177597" y="1461469"/>
            <a:ext cx="2555371" cy="2555371"/>
          </a:xfrm>
          <a:prstGeom prst="ellipse">
            <a:avLst/>
          </a:prstGeom>
          <a:ln w="22225">
            <a:solidFill>
              <a:srgbClr val="FFC000"/>
            </a:solidFill>
          </a:ln>
          <a:effectLst>
            <a:outerShdw blurRad="50800" dist="38100" dir="5400000" algn="t" rotWithShape="0">
              <a:prstClr val="black">
                <a:alpha val="40000"/>
              </a:prstClr>
            </a:outerShdw>
          </a:effectLst>
        </p:spPr>
      </p:pic>
      <p:sp>
        <p:nvSpPr>
          <p:cNvPr id="26" name="矩形 25"/>
          <p:cNvSpPr/>
          <p:nvPr/>
        </p:nvSpPr>
        <p:spPr>
          <a:xfrm>
            <a:off x="9480553" y="4197351"/>
            <a:ext cx="1928733" cy="484556"/>
          </a:xfrm>
          <a:prstGeom prst="rect">
            <a:avLst/>
          </a:prstGeom>
        </p:spPr>
        <p:txBody>
          <a:bodyPr wrap="none">
            <a:spAutoFit/>
          </a:bodyPr>
          <a:lstStyle/>
          <a:p>
            <a:pPr marL="0" marR="0" lvl="1" indent="0" algn="l" defTabSz="913996" rtl="0" eaLnBrk="1" fontAlgn="auto" latinLnBrk="0" hangingPunct="1">
              <a:lnSpc>
                <a:spcPct val="150000"/>
              </a:lnSpc>
              <a:spcBef>
                <a:spcPct val="15000"/>
              </a:spcBef>
              <a:spcAft>
                <a:spcPts val="0"/>
              </a:spcAft>
              <a:buClr>
                <a:srgbClr val="747273"/>
              </a:buClr>
              <a:buSzTx/>
              <a:buFontTx/>
              <a:buNone/>
              <a:tabLst/>
              <a:defRPr/>
            </a:pPr>
            <a:r>
              <a:rPr kumimoji="0" lang="zh-CN" altLang="en-US" sz="1699"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Arial" pitchFamily="34" charset="0"/>
              </a:rPr>
              <a:t>肿瘤科满意度提升</a:t>
            </a:r>
            <a:endParaRPr kumimoji="0" lang="en-US" altLang="zh-CN" sz="1699"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Arial" pitchFamily="34" charset="0"/>
            </a:endParaRPr>
          </a:p>
        </p:txBody>
      </p:sp>
      <p:sp>
        <p:nvSpPr>
          <p:cNvPr id="27" name="TextBox 12"/>
          <p:cNvSpPr txBox="1"/>
          <p:nvPr/>
        </p:nvSpPr>
        <p:spPr>
          <a:xfrm>
            <a:off x="9798053" y="4808539"/>
            <a:ext cx="1292225" cy="707722"/>
          </a:xfrm>
          <a:prstGeom prst="rect">
            <a:avLst/>
          </a:prstGeom>
          <a:noFill/>
        </p:spPr>
        <p:txBody>
          <a:bodyPr lIns="91403" tIns="45702" rIns="91403" bIns="45702">
            <a:spAutoFit/>
          </a:bodyPr>
          <a:lstStyle/>
          <a:p>
            <a:pPr marL="0" marR="0" lvl="0" indent="0" algn="l" defTabSz="913996" rtl="0" eaLnBrk="1" fontAlgn="auto" latinLnBrk="0" hangingPunct="1">
              <a:lnSpc>
                <a:spcPct val="100000"/>
              </a:lnSpc>
              <a:spcBef>
                <a:spcPts val="0"/>
              </a:spcBef>
              <a:spcAft>
                <a:spcPts val="0"/>
              </a:spcAft>
              <a:buClrTx/>
              <a:buSzTx/>
              <a:buFontTx/>
              <a:buNone/>
              <a:tabLst/>
              <a:defRPr/>
            </a:pPr>
            <a:r>
              <a:rPr kumimoji="0" lang="en-US" altLang="zh-CN" sz="3999" b="1" i="0" u="none" strike="noStrike" kern="1200" cap="none" spc="0" normalizeH="0" baseline="0" noProof="0" dirty="0">
                <a:ln>
                  <a:noFill/>
                </a:ln>
                <a:solidFill>
                  <a:srgbClr val="1F497D"/>
                </a:solidFill>
                <a:effectLst/>
                <a:uLnTx/>
                <a:uFillTx/>
                <a:latin typeface="微软雅黑" pitchFamily="34" charset="-122"/>
                <a:ea typeface="微软雅黑" pitchFamily="34" charset="-122"/>
                <a:cs typeface="+mn-cs"/>
              </a:rPr>
              <a:t>20%</a:t>
            </a:r>
            <a:endParaRPr kumimoji="0" lang="zh-CN" altLang="en-US" sz="3999" b="1" i="0" u="none" strike="noStrike" kern="1200" cap="none" spc="0" normalizeH="0" baseline="0" noProof="0" dirty="0">
              <a:ln>
                <a:noFill/>
              </a:ln>
              <a:solidFill>
                <a:srgbClr val="1F497D"/>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38217185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duotone>
              <a:schemeClr val="accent3">
                <a:shade val="45000"/>
                <a:satMod val="135000"/>
              </a:schemeClr>
              <a:prstClr val="white"/>
            </a:duotone>
            <a:extLst/>
          </a:blip>
          <a:srcRect l="802" t="180" r="5949" b="-180"/>
          <a:stretch/>
        </p:blipFill>
        <p:spPr>
          <a:xfrm>
            <a:off x="-12357" y="0"/>
            <a:ext cx="12204357" cy="6858000"/>
          </a:xfrm>
          <a:prstGeom prst="rect">
            <a:avLst/>
          </a:prstGeom>
        </p:spPr>
      </p:pic>
    </p:spTree>
    <p:extLst>
      <p:ext uri="{BB962C8B-B14F-4D97-AF65-F5344CB8AC3E}">
        <p14:creationId xmlns:p14="http://schemas.microsoft.com/office/powerpoint/2010/main" val="9627032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7" name="图片 8"/>
          <p:cNvPicPr>
            <a:picLocks noChangeAspect="1"/>
          </p:cNvPicPr>
          <p:nvPr/>
        </p:nvPicPr>
        <p:blipFill>
          <a:blip r:embed="rId2"/>
          <a:srcRect t="5788" b="9216"/>
          <a:stretch>
            <a:fillRect/>
          </a:stretch>
        </p:blipFill>
        <p:spPr bwMode="auto">
          <a:xfrm>
            <a:off x="0" y="-34925"/>
            <a:ext cx="12192000" cy="6911975"/>
          </a:xfrm>
          <a:prstGeom prst="rect">
            <a:avLst/>
          </a:prstGeom>
          <a:noFill/>
          <a:ln w="9525">
            <a:noFill/>
            <a:miter lim="800000"/>
            <a:headEnd/>
            <a:tailEnd/>
          </a:ln>
        </p:spPr>
      </p:pic>
      <p:sp>
        <p:nvSpPr>
          <p:cNvPr id="12" name="矩形 11"/>
          <p:cNvSpPr/>
          <p:nvPr/>
        </p:nvSpPr>
        <p:spPr>
          <a:xfrm>
            <a:off x="182563" y="-34925"/>
            <a:ext cx="12076112" cy="6911975"/>
          </a:xfrm>
          <a:prstGeom prst="rect">
            <a:avLst/>
          </a:prstGeom>
          <a:solidFill>
            <a:schemeClr val="bg2">
              <a:lumMod val="25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4637252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5" name="图片 44"/>
          <p:cNvPicPr>
            <a:picLocks noChangeAspect="1"/>
          </p:cNvPicPr>
          <p:nvPr/>
        </p:nvPicPr>
        <p:blipFill>
          <a:blip r:embed="rId2"/>
          <a:srcRect/>
          <a:stretch>
            <a:fillRect/>
          </a:stretch>
        </p:blipFill>
        <p:spPr bwMode="auto">
          <a:xfrm>
            <a:off x="1990725" y="0"/>
            <a:ext cx="10220325" cy="6858000"/>
          </a:xfrm>
          <a:prstGeom prst="rect">
            <a:avLst/>
          </a:prstGeom>
          <a:noFill/>
          <a:ln w="9525">
            <a:noFill/>
            <a:miter lim="800000"/>
            <a:headEnd/>
            <a:tailEnd/>
          </a:ln>
        </p:spPr>
      </p:pic>
      <p:sp>
        <p:nvSpPr>
          <p:cNvPr id="46" name="矩形 45"/>
          <p:cNvSpPr/>
          <p:nvPr/>
        </p:nvSpPr>
        <p:spPr>
          <a:xfrm>
            <a:off x="231988" y="-4734"/>
            <a:ext cx="9369632" cy="6858000"/>
          </a:xfrm>
          <a:prstGeom prst="rect">
            <a:avLst/>
          </a:prstGeom>
          <a:gradFill flip="none" rotWithShape="1">
            <a:gsLst>
              <a:gs pos="55000">
                <a:schemeClr val="bg1">
                  <a:alpha val="78000"/>
                </a:schemeClr>
              </a:gs>
              <a:gs pos="100000">
                <a:schemeClr val="bg1">
                  <a:alpha val="0"/>
                </a:schemeClr>
              </a:gs>
            </a:gsLst>
            <a:lin ang="2154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9948471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7" name="图片 4"/>
          <p:cNvPicPr>
            <a:picLocks noChangeAspect="1"/>
          </p:cNvPicPr>
          <p:nvPr/>
        </p:nvPicPr>
        <p:blipFill>
          <a:blip r:embed="rId2"/>
          <a:srcRect t="30627" b="39040"/>
          <a:stretch>
            <a:fillRect/>
          </a:stretch>
        </p:blipFill>
        <p:spPr bwMode="auto">
          <a:xfrm>
            <a:off x="2459039" y="3916367"/>
            <a:ext cx="9255125" cy="1817687"/>
          </a:xfrm>
          <a:prstGeom prst="rect">
            <a:avLst/>
          </a:prstGeom>
          <a:noFill/>
          <a:ln w="9525">
            <a:noFill/>
            <a:miter lim="800000"/>
            <a:headEnd/>
            <a:tailEnd/>
          </a:ln>
        </p:spPr>
      </p:pic>
      <p:graphicFrame>
        <p:nvGraphicFramePr>
          <p:cNvPr id="6" name="表格 5"/>
          <p:cNvGraphicFramePr>
            <a:graphicFrameLocks noGrp="1"/>
          </p:cNvGraphicFramePr>
          <p:nvPr/>
        </p:nvGraphicFramePr>
        <p:xfrm>
          <a:off x="1792290" y="3916363"/>
          <a:ext cx="9922476" cy="1816446"/>
        </p:xfrm>
        <a:graphic>
          <a:graphicData uri="http://schemas.openxmlformats.org/drawingml/2006/table">
            <a:tbl>
              <a:tblPr firstRow="1" bandRow="1">
                <a:tableStyleId>{5C22544A-7EE6-4342-B048-85BDC9FD1C3A}</a:tableStyleId>
              </a:tblPr>
              <a:tblGrid>
                <a:gridCol w="826873">
                  <a:extLst>
                    <a:ext uri="{9D8B030D-6E8A-4147-A177-3AD203B41FA5}">
                      <a16:colId xmlns:a16="http://schemas.microsoft.com/office/drawing/2014/main" val="20000"/>
                    </a:ext>
                  </a:extLst>
                </a:gridCol>
                <a:gridCol w="826873">
                  <a:extLst>
                    <a:ext uri="{9D8B030D-6E8A-4147-A177-3AD203B41FA5}">
                      <a16:colId xmlns:a16="http://schemas.microsoft.com/office/drawing/2014/main" val="20001"/>
                    </a:ext>
                  </a:extLst>
                </a:gridCol>
                <a:gridCol w="826873">
                  <a:extLst>
                    <a:ext uri="{9D8B030D-6E8A-4147-A177-3AD203B41FA5}">
                      <a16:colId xmlns:a16="http://schemas.microsoft.com/office/drawing/2014/main" val="20002"/>
                    </a:ext>
                  </a:extLst>
                </a:gridCol>
                <a:gridCol w="826873">
                  <a:extLst>
                    <a:ext uri="{9D8B030D-6E8A-4147-A177-3AD203B41FA5}">
                      <a16:colId xmlns:a16="http://schemas.microsoft.com/office/drawing/2014/main" val="20003"/>
                    </a:ext>
                  </a:extLst>
                </a:gridCol>
                <a:gridCol w="826873">
                  <a:extLst>
                    <a:ext uri="{9D8B030D-6E8A-4147-A177-3AD203B41FA5}">
                      <a16:colId xmlns:a16="http://schemas.microsoft.com/office/drawing/2014/main" val="20004"/>
                    </a:ext>
                  </a:extLst>
                </a:gridCol>
                <a:gridCol w="826873">
                  <a:extLst>
                    <a:ext uri="{9D8B030D-6E8A-4147-A177-3AD203B41FA5}">
                      <a16:colId xmlns:a16="http://schemas.microsoft.com/office/drawing/2014/main" val="20005"/>
                    </a:ext>
                  </a:extLst>
                </a:gridCol>
                <a:gridCol w="826873">
                  <a:extLst>
                    <a:ext uri="{9D8B030D-6E8A-4147-A177-3AD203B41FA5}">
                      <a16:colId xmlns:a16="http://schemas.microsoft.com/office/drawing/2014/main" val="20006"/>
                    </a:ext>
                  </a:extLst>
                </a:gridCol>
                <a:gridCol w="826873">
                  <a:extLst>
                    <a:ext uri="{9D8B030D-6E8A-4147-A177-3AD203B41FA5}">
                      <a16:colId xmlns:a16="http://schemas.microsoft.com/office/drawing/2014/main" val="20007"/>
                    </a:ext>
                  </a:extLst>
                </a:gridCol>
                <a:gridCol w="826873">
                  <a:extLst>
                    <a:ext uri="{9D8B030D-6E8A-4147-A177-3AD203B41FA5}">
                      <a16:colId xmlns:a16="http://schemas.microsoft.com/office/drawing/2014/main" val="20008"/>
                    </a:ext>
                  </a:extLst>
                </a:gridCol>
                <a:gridCol w="826873">
                  <a:extLst>
                    <a:ext uri="{9D8B030D-6E8A-4147-A177-3AD203B41FA5}">
                      <a16:colId xmlns:a16="http://schemas.microsoft.com/office/drawing/2014/main" val="20009"/>
                    </a:ext>
                  </a:extLst>
                </a:gridCol>
                <a:gridCol w="826873">
                  <a:extLst>
                    <a:ext uri="{9D8B030D-6E8A-4147-A177-3AD203B41FA5}">
                      <a16:colId xmlns:a16="http://schemas.microsoft.com/office/drawing/2014/main" val="20010"/>
                    </a:ext>
                  </a:extLst>
                </a:gridCol>
                <a:gridCol w="826873">
                  <a:extLst>
                    <a:ext uri="{9D8B030D-6E8A-4147-A177-3AD203B41FA5}">
                      <a16:colId xmlns:a16="http://schemas.microsoft.com/office/drawing/2014/main" val="20011"/>
                    </a:ext>
                  </a:extLst>
                </a:gridCol>
              </a:tblGrid>
              <a:tr h="914665">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extLst>
                  <a:ext uri="{0D108BD9-81ED-4DB2-BD59-A6C34878D82A}">
                    <a16:rowId xmlns:a16="http://schemas.microsoft.com/office/drawing/2014/main" val="10000"/>
                  </a:ext>
                </a:extLst>
              </a:tr>
              <a:tr h="901781">
                <a:tc>
                  <a:txBody>
                    <a:bodyPr/>
                    <a:lstStyle/>
                    <a:p>
                      <a:endParaRPr lang="zh-CN" altLang="en-US" dirty="0"/>
                    </a:p>
                  </a:txBody>
                  <a:tcPr>
                    <a:noFill/>
                  </a:tcPr>
                </a:tc>
                <a:tc>
                  <a:txBody>
                    <a:bodyPr/>
                    <a:lstStyle/>
                    <a:p>
                      <a:pPr marL="0" algn="l" defTabSz="914400" rtl="0" eaLnBrk="1" latinLnBrk="0" hangingPunct="1"/>
                      <a:endParaRPr lang="zh-CN" altLang="en-US" sz="1800" b="1" kern="1200" dirty="0">
                        <a:solidFill>
                          <a:schemeClr val="lt1"/>
                        </a:solidFill>
                        <a:latin typeface="+mn-lt"/>
                        <a:ea typeface="+mn-ea"/>
                        <a:cs typeface="+mn-cs"/>
                      </a:endParaRPr>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extLst>
                  <a:ext uri="{0D108BD9-81ED-4DB2-BD59-A6C34878D82A}">
                    <a16:rowId xmlns:a16="http://schemas.microsoft.com/office/drawing/2014/main" val="10001"/>
                  </a:ext>
                </a:extLst>
              </a:tr>
            </a:tbl>
          </a:graphicData>
        </a:graphic>
      </p:graphicFrame>
      <p:grpSp>
        <p:nvGrpSpPr>
          <p:cNvPr id="86059" name="组合 6"/>
          <p:cNvGrpSpPr>
            <a:grpSpLocks/>
          </p:cNvGrpSpPr>
          <p:nvPr/>
        </p:nvGrpSpPr>
        <p:grpSpPr bwMode="auto">
          <a:xfrm>
            <a:off x="703263" y="1844675"/>
            <a:ext cx="8483600" cy="749300"/>
            <a:chOff x="3779912" y="1777380"/>
            <a:chExt cx="4896544" cy="432049"/>
          </a:xfrm>
        </p:grpSpPr>
        <p:sp>
          <p:nvSpPr>
            <p:cNvPr id="8" name="矩形 7"/>
            <p:cNvSpPr/>
            <p:nvPr/>
          </p:nvSpPr>
          <p:spPr>
            <a:xfrm>
              <a:off x="3779912" y="1777380"/>
              <a:ext cx="4896544" cy="432049"/>
            </a:xfrm>
            <a:prstGeom prst="rect">
              <a:avLst/>
            </a:prstGeom>
            <a:solidFill>
              <a:schemeClr val="bg2">
                <a:lumMod val="25000"/>
              </a:schemeClr>
            </a:solidFill>
            <a:ln w="12700" cap="flat" cmpd="sng" algn="ctr">
              <a:noFill/>
              <a:prstDash val="solid"/>
            </a:ln>
            <a:effectLst>
              <a:outerShdw blurRad="50800" dist="38100" dir="5400000" algn="t"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9" name="矩形 8"/>
            <p:cNvSpPr/>
            <p:nvPr/>
          </p:nvSpPr>
          <p:spPr>
            <a:xfrm>
              <a:off x="3779912" y="1777380"/>
              <a:ext cx="1290107" cy="432049"/>
            </a:xfrm>
            <a:prstGeom prst="rect">
              <a:avLst/>
            </a:prstGeom>
            <a:solidFill>
              <a:srgbClr val="6FB879"/>
            </a:solidFill>
            <a:ln w="12700"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a:ln>
                    <a:noFill/>
                  </a:ln>
                  <a:solidFill>
                    <a:sysClr val="window" lastClr="FFFFFF"/>
                  </a:solidFill>
                  <a:effectLst/>
                  <a:uLnTx/>
                  <a:uFillTx/>
                  <a:latin typeface="Broadway" pitchFamily="82" charset="0"/>
                  <a:ea typeface="微软雅黑"/>
                  <a:cs typeface="+mn-cs"/>
                </a:rPr>
                <a:t>3</a:t>
              </a:r>
              <a:endParaRPr kumimoji="0" lang="zh-CN" altLang="en-US" sz="4000" b="0" i="0" u="none" strike="noStrike" kern="0" cap="none" spc="0" normalizeH="0" baseline="0" noProof="0" dirty="0">
                <a:ln>
                  <a:noFill/>
                </a:ln>
                <a:solidFill>
                  <a:sysClr val="window" lastClr="FFFFFF"/>
                </a:solidFill>
                <a:effectLst/>
                <a:uLnTx/>
                <a:uFillTx/>
                <a:latin typeface="Broadway" pitchFamily="82" charset="0"/>
                <a:ea typeface="微软雅黑"/>
                <a:cs typeface="+mn-cs"/>
              </a:endParaRPr>
            </a:p>
          </p:txBody>
        </p:sp>
        <p:sp>
          <p:nvSpPr>
            <p:cNvPr id="10" name="TextBox 37"/>
            <p:cNvSpPr txBox="1"/>
            <p:nvPr/>
          </p:nvSpPr>
          <p:spPr>
            <a:xfrm>
              <a:off x="5268850" y="1859762"/>
              <a:ext cx="2211874" cy="266198"/>
            </a:xfrm>
            <a:prstGeom prst="rect">
              <a:avLst/>
            </a:prstGeom>
            <a:noFill/>
          </p:spPr>
          <p:txBody>
            <a:bodyPr>
              <a:spAutoFit/>
            </a:bodyPr>
            <a:lstStyle/>
            <a:p>
              <a:pPr marL="0" marR="0" lvl="0" indent="0" algn="ctr" defTabSz="913996" rtl="0" eaLnBrk="1" fontAlgn="auto" latinLnBrk="0" hangingPunct="1">
                <a:lnSpc>
                  <a:spcPct val="100000"/>
                </a:lnSpc>
                <a:spcBef>
                  <a:spcPts val="0"/>
                </a:spcBef>
                <a:spcAft>
                  <a:spcPts val="0"/>
                </a:spcAft>
                <a:buClrTx/>
                <a:buSzTx/>
                <a:buFontTx/>
                <a:buNone/>
                <a:tabLst/>
                <a:defRPr/>
              </a:pPr>
              <a:r>
                <a:rPr kumimoji="0" lang="zh-CN" altLang="en-US" sz="1799" b="1" i="0" u="none" strike="noStrike" kern="1200" cap="none" spc="0" normalizeH="0" baseline="0" noProof="0" dirty="0">
                  <a:ln>
                    <a:noFill/>
                  </a:ln>
                  <a:solidFill>
                    <a:srgbClr val="1F497D"/>
                  </a:solidFill>
                  <a:effectLst/>
                  <a:uLnTx/>
                  <a:uFillTx/>
                  <a:latin typeface="微软雅黑" pitchFamily="34" charset="-122"/>
                  <a:ea typeface="微软雅黑" pitchFamily="34" charset="-122"/>
                  <a:cs typeface="+mn-cs"/>
                </a:rPr>
                <a:t>                   </a:t>
              </a:r>
              <a:r>
                <a:rPr kumimoji="0" lang="zh-CN" altLang="en-US" sz="24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医院运营规划</a:t>
              </a:r>
            </a:p>
          </p:txBody>
        </p:sp>
      </p:grpSp>
      <p:sp>
        <p:nvSpPr>
          <p:cNvPr id="86060" name="文本框 10"/>
          <p:cNvSpPr txBox="1">
            <a:spLocks noChangeArrowheads="1"/>
          </p:cNvSpPr>
          <p:nvPr/>
        </p:nvSpPr>
        <p:spPr bwMode="auto">
          <a:xfrm>
            <a:off x="3767139" y="2736852"/>
            <a:ext cx="4648200" cy="369332"/>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kern="1200" cap="none" spc="0" normalizeH="0" baseline="0" noProof="0">
                <a:ln>
                  <a:noFill/>
                </a:ln>
                <a:solidFill>
                  <a:srgbClr val="3B3838"/>
                </a:solidFill>
                <a:effectLst/>
                <a:uLnTx/>
                <a:uFillTx/>
                <a:latin typeface="Microsoft YaHei UI"/>
                <a:ea typeface="Microsoft YaHei UI"/>
                <a:cs typeface="Microsoft YaHei UI"/>
              </a:rPr>
              <a:t>The Hospital Operational Planning</a:t>
            </a:r>
            <a:endParaRPr kumimoji="0" lang="zh-CN" altLang="en-US" sz="1800" b="1" i="0" u="none" strike="noStrike" kern="1200" cap="none" spc="0" normalizeH="0" baseline="0" noProof="0">
              <a:ln>
                <a:noFill/>
              </a:ln>
              <a:solidFill>
                <a:srgbClr val="3B3838"/>
              </a:solidFill>
              <a:effectLst/>
              <a:uLnTx/>
              <a:uFillTx/>
              <a:latin typeface="Microsoft YaHei UI"/>
              <a:ea typeface="Microsoft YaHei UI"/>
              <a:cs typeface="Microsoft YaHei UI"/>
            </a:endParaRPr>
          </a:p>
        </p:txBody>
      </p:sp>
    </p:spTree>
    <p:extLst>
      <p:ext uri="{BB962C8B-B14F-4D97-AF65-F5344CB8AC3E}">
        <p14:creationId xmlns:p14="http://schemas.microsoft.com/office/powerpoint/2010/main" val="11843510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7041" name="图表 25"/>
          <p:cNvGraphicFramePr>
            <a:graphicFrameLocks/>
          </p:cNvGraphicFramePr>
          <p:nvPr/>
        </p:nvGraphicFramePr>
        <p:xfrm>
          <a:off x="2254251" y="2444754"/>
          <a:ext cx="2859088" cy="3560763"/>
        </p:xfrm>
        <a:graphic>
          <a:graphicData uri="http://schemas.openxmlformats.org/presentationml/2006/ole">
            <mc:AlternateContent xmlns:mc="http://schemas.openxmlformats.org/markup-compatibility/2006">
              <mc:Choice xmlns:v="urn:schemas-microsoft-com:vml" Requires="v">
                <p:oleObj spid="_x0000_s1029" r:id="rId3" imgW="2859272" imgH="3560373" progId="Excel.Chart.8">
                  <p:embed/>
                </p:oleObj>
              </mc:Choice>
              <mc:Fallback>
                <p:oleObj r:id="rId3" imgW="2859272" imgH="3560373" progId="Excel.Chart.8">
                  <p:embed/>
                  <p:pic>
                    <p:nvPicPr>
                      <p:cNvPr id="87041" name="图表 2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54251" y="2444754"/>
                        <a:ext cx="2859088" cy="35607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文本框 10"/>
          <p:cNvSpPr txBox="1"/>
          <p:nvPr/>
        </p:nvSpPr>
        <p:spPr>
          <a:xfrm>
            <a:off x="820739" y="1452567"/>
            <a:ext cx="4443412" cy="471487"/>
          </a:xfrm>
          <a:prstGeom prst="rect">
            <a:avLst/>
          </a:prstGeom>
          <a:noFill/>
          <a:ln w="12700" cap="rnd" algn="ctr">
            <a:noFill/>
            <a:prstDash val="sysDash"/>
            <a:round/>
            <a:headEnd/>
            <a:tailEnd/>
          </a:ln>
          <a:effectLst/>
          <a:extLst/>
        </p:spPr>
        <p:txBody>
          <a:bodyPr wrap="none" lIns="91403" tIns="45702" rIns="91403" bIns="45702"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marL="0" marR="0" lvl="0" indent="97158" algn="l" defTabSz="913996" rtl="0" eaLnBrk="1" fontAlgn="base" latinLnBrk="1" hangingPunct="1">
              <a:lnSpc>
                <a:spcPct val="100000"/>
              </a:lnSpc>
              <a:spcBef>
                <a:spcPct val="0"/>
              </a:spcBef>
              <a:spcAft>
                <a:spcPct val="0"/>
              </a:spcAft>
              <a:buClrTx/>
              <a:buSzTx/>
              <a:buFontTx/>
              <a:buNone/>
              <a:tabLst/>
              <a:defRPr/>
            </a:pPr>
            <a:r>
              <a:rPr kumimoji="1" lang="en-US" altLang="zh-CN" sz="2399" b="1" i="0" u="none" strike="noStrike" kern="1200" cap="none" spc="0" normalizeH="0" baseline="0" noProof="0" dirty="0">
                <a:ln>
                  <a:noFill/>
                </a:ln>
                <a:solidFill>
                  <a:srgbClr val="1F497D"/>
                </a:solidFill>
                <a:effectLst/>
                <a:uLnTx/>
                <a:uFillTx/>
                <a:latin typeface="微软雅黑" pitchFamily="34" charset="-122"/>
                <a:ea typeface="微软雅黑" pitchFamily="34" charset="-122"/>
                <a:cs typeface="+mn-cs"/>
              </a:rPr>
              <a:t>2015</a:t>
            </a:r>
            <a:r>
              <a:rPr kumimoji="1" lang="zh-CN" altLang="en-US" sz="2399" b="1" i="0" u="none" strike="noStrike" kern="1200" cap="none" spc="0" normalizeH="0" baseline="0" noProof="0" dirty="0">
                <a:ln>
                  <a:noFill/>
                </a:ln>
                <a:solidFill>
                  <a:srgbClr val="1F497D"/>
                </a:solidFill>
                <a:effectLst/>
                <a:uLnTx/>
                <a:uFillTx/>
                <a:latin typeface="微软雅黑" pitchFamily="34" charset="-122"/>
                <a:ea typeface="微软雅黑" pitchFamily="34" charset="-122"/>
                <a:cs typeface="+mn-cs"/>
              </a:rPr>
              <a:t>年医院经济收入指标规划</a:t>
            </a:r>
          </a:p>
        </p:txBody>
      </p:sp>
      <p:pic>
        <p:nvPicPr>
          <p:cNvPr id="87043" name="Picture 3" descr="F:\我的酷盘\素材\图片素材\新图片\锐普内部商务PPT图片29 (11).jpg"/>
          <p:cNvPicPr>
            <a:picLocks noChangeAspect="1" noChangeArrowheads="1"/>
          </p:cNvPicPr>
          <p:nvPr/>
        </p:nvPicPr>
        <p:blipFill>
          <a:blip r:embed="rId5">
            <a:clrChange>
              <a:clrFrom>
                <a:srgbClr val="FFFFFF"/>
              </a:clrFrom>
              <a:clrTo>
                <a:srgbClr val="FFFFFF">
                  <a:alpha val="0"/>
                </a:srgbClr>
              </a:clrTo>
            </a:clrChange>
          </a:blip>
          <a:srcRect b="45808"/>
          <a:stretch>
            <a:fillRect/>
          </a:stretch>
        </p:blipFill>
        <p:spPr bwMode="auto">
          <a:xfrm>
            <a:off x="-190498" y="3306765"/>
            <a:ext cx="3160713" cy="1284287"/>
          </a:xfrm>
          <a:prstGeom prst="rect">
            <a:avLst/>
          </a:prstGeom>
          <a:noFill/>
          <a:ln w="9525">
            <a:noFill/>
            <a:miter lim="800000"/>
            <a:headEnd/>
            <a:tailEnd/>
          </a:ln>
        </p:spPr>
      </p:pic>
      <p:sp>
        <p:nvSpPr>
          <p:cNvPr id="6" name="TextBox 5"/>
          <p:cNvSpPr txBox="1"/>
          <p:nvPr/>
        </p:nvSpPr>
        <p:spPr>
          <a:xfrm>
            <a:off x="2038353" y="5854704"/>
            <a:ext cx="3527425" cy="646113"/>
          </a:xfrm>
          <a:prstGeom prst="rect">
            <a:avLst/>
          </a:prstGeom>
          <a:noFill/>
        </p:spPr>
        <p:txBody>
          <a:bodyPr lIns="91403" tIns="45702" rIns="91403" bIns="45702">
            <a:spAutoFit/>
          </a:bodyPr>
          <a:lstStyle/>
          <a:p>
            <a:pPr marL="0" marR="0" lvl="0" indent="0" algn="ctr" defTabSz="913996" rtl="0" eaLnBrk="1" fontAlgn="auto" latinLnBrk="0" hangingPunct="1">
              <a:lnSpc>
                <a:spcPct val="100000"/>
              </a:lnSpc>
              <a:spcBef>
                <a:spcPts val="0"/>
              </a:spcBef>
              <a:spcAft>
                <a:spcPts val="0"/>
              </a:spcAft>
              <a:buClrTx/>
              <a:buSzTx/>
              <a:buFontTx/>
              <a:buNone/>
              <a:tabLst/>
              <a:defRPr/>
            </a:pPr>
            <a:r>
              <a:rPr kumimoji="0" lang="zh-CN" altLang="en-US" sz="3599" b="1" i="0" u="none" strike="noStrike" kern="1200" cap="none" spc="0" normalizeH="0" baseline="0" noProof="0" dirty="0">
                <a:ln>
                  <a:noFill/>
                </a:ln>
                <a:solidFill>
                  <a:srgbClr val="1F497D"/>
                </a:solidFill>
                <a:effectLst/>
                <a:uLnTx/>
                <a:uFillTx/>
                <a:latin typeface="微软雅黑" pitchFamily="34" charset="-122"/>
                <a:ea typeface="微软雅黑" pitchFamily="34" charset="-122"/>
                <a:cs typeface="+mn-cs"/>
              </a:rPr>
              <a:t>医院总收入</a:t>
            </a:r>
          </a:p>
        </p:txBody>
      </p:sp>
      <p:sp>
        <p:nvSpPr>
          <p:cNvPr id="7" name="TextBox 7"/>
          <p:cNvSpPr txBox="1"/>
          <p:nvPr/>
        </p:nvSpPr>
        <p:spPr>
          <a:xfrm>
            <a:off x="2470151" y="2027238"/>
            <a:ext cx="2794000" cy="646112"/>
          </a:xfrm>
          <a:prstGeom prst="rect">
            <a:avLst/>
          </a:prstGeom>
          <a:noFill/>
        </p:spPr>
        <p:txBody>
          <a:bodyPr lIns="91403" tIns="45702" rIns="91403" bIns="45702">
            <a:spAutoFit/>
          </a:bodyPr>
          <a:lstStyle>
            <a:defPPr>
              <a:defRPr lang="zh-CN"/>
            </a:defPPr>
            <a:lvl1pPr algn="ctr">
              <a:defRPr sz="3600" b="1">
                <a:solidFill>
                  <a:srgbClr val="C00000"/>
                </a:solidFill>
                <a:latin typeface="微软雅黑" pitchFamily="34" charset="-122"/>
                <a:ea typeface="微软雅黑" pitchFamily="34" charset="-122"/>
              </a:defRPr>
            </a:lvl1pPr>
          </a:lstStyle>
          <a:p>
            <a:pPr marL="0" marR="0" lvl="0" indent="0" algn="ctr" defTabSz="913996" rtl="0" eaLnBrk="1" fontAlgn="auto" latinLnBrk="0" hangingPunct="1">
              <a:lnSpc>
                <a:spcPct val="100000"/>
              </a:lnSpc>
              <a:spcBef>
                <a:spcPts val="0"/>
              </a:spcBef>
              <a:spcAft>
                <a:spcPts val="0"/>
              </a:spcAft>
              <a:buClrTx/>
              <a:buSzTx/>
              <a:buFontTx/>
              <a:buNone/>
              <a:tabLst/>
              <a:defRPr/>
            </a:pPr>
            <a:r>
              <a:rPr kumimoji="0" lang="en-US" altLang="zh-CN" sz="3599"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rPr>
              <a:t>5.2</a:t>
            </a:r>
            <a:r>
              <a:rPr kumimoji="0" lang="zh-CN" altLang="en-US" sz="3599"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rPr>
              <a:t>亿元</a:t>
            </a:r>
          </a:p>
        </p:txBody>
      </p:sp>
      <p:pic>
        <p:nvPicPr>
          <p:cNvPr id="87046" name="图片 26"/>
          <p:cNvPicPr>
            <a:picLocks noChangeAspect="1"/>
          </p:cNvPicPr>
          <p:nvPr/>
        </p:nvPicPr>
        <p:blipFill>
          <a:blip r:embed="rId6"/>
          <a:srcRect/>
          <a:stretch>
            <a:fillRect/>
          </a:stretch>
        </p:blipFill>
        <p:spPr bwMode="auto">
          <a:xfrm>
            <a:off x="6115051" y="544513"/>
            <a:ext cx="5340351" cy="5708650"/>
          </a:xfrm>
          <a:prstGeom prst="rect">
            <a:avLst/>
          </a:prstGeom>
          <a:noFill/>
          <a:ln w="9525">
            <a:noFill/>
            <a:miter lim="800000"/>
            <a:headEnd/>
            <a:tailEnd/>
          </a:ln>
        </p:spPr>
      </p:pic>
      <p:sp>
        <p:nvSpPr>
          <p:cNvPr id="28" name="Rectangle 8"/>
          <p:cNvSpPr/>
          <p:nvPr/>
        </p:nvSpPr>
        <p:spPr>
          <a:xfrm>
            <a:off x="8064501" y="1966948"/>
            <a:ext cx="1441451" cy="399981"/>
          </a:xfrm>
          <a:prstGeom prst="rect">
            <a:avLst/>
          </a:prstGeom>
        </p:spPr>
        <p:txBody>
          <a:bodyPr anchor="ctr">
            <a:spAutoFit/>
          </a:bodyPr>
          <a:lstStyle/>
          <a:p>
            <a:pPr marL="0" marR="0" lvl="0" indent="0" algn="ctr" defTabSz="913996" rtl="0" eaLnBrk="1" fontAlgn="base" latinLnBrk="0" hangingPunct="1">
              <a:lnSpc>
                <a:spcPct val="100000"/>
              </a:lnSpc>
              <a:spcBef>
                <a:spcPct val="0"/>
              </a:spcBef>
              <a:spcAft>
                <a:spcPct val="0"/>
              </a:spcAft>
              <a:buClrTx/>
              <a:buSzTx/>
              <a:buFontTx/>
              <a:buNone/>
              <a:tabLst/>
              <a:defRPr/>
            </a:pPr>
            <a:r>
              <a:rPr kumimoji="0" lang="zh-CN" altLang="en-US" sz="1999" b="1" i="0" u="none" strike="noStrike" kern="1200" cap="small" spc="0" normalizeH="0" baseline="0" noProof="0" dirty="0">
                <a:ln>
                  <a:noFill/>
                </a:ln>
                <a:solidFill>
                  <a:srgbClr val="6FB879"/>
                </a:solidFill>
                <a:effectLst/>
                <a:uLnTx/>
                <a:uFillTx/>
                <a:latin typeface="微软雅黑" panose="020B0503020204020204" pitchFamily="34" charset="-122"/>
                <a:ea typeface="微软雅黑" panose="020B0503020204020204" pitchFamily="34" charset="-122"/>
                <a:cs typeface="Arial" pitchFamily="34" charset="0"/>
              </a:rPr>
              <a:t>药品收入</a:t>
            </a:r>
            <a:endParaRPr kumimoji="0" lang="en-US" sz="1999" b="1" i="0" u="none" strike="noStrike" kern="1200" cap="small" spc="0" normalizeH="0" baseline="0" noProof="0" dirty="0">
              <a:ln>
                <a:noFill/>
              </a:ln>
              <a:solidFill>
                <a:srgbClr val="6FB879"/>
              </a:solidFill>
              <a:effectLst/>
              <a:uLnTx/>
              <a:uFillTx/>
              <a:latin typeface="微软雅黑" panose="020B0503020204020204" pitchFamily="34" charset="-122"/>
              <a:ea typeface="微软雅黑" panose="020B0503020204020204" pitchFamily="34" charset="-122"/>
              <a:cs typeface="Arial" pitchFamily="34" charset="0"/>
            </a:endParaRPr>
          </a:p>
        </p:txBody>
      </p:sp>
      <p:sp>
        <p:nvSpPr>
          <p:cNvPr id="29" name="Rectangle 8"/>
          <p:cNvSpPr/>
          <p:nvPr/>
        </p:nvSpPr>
        <p:spPr>
          <a:xfrm>
            <a:off x="6591300" y="3167098"/>
            <a:ext cx="1441451" cy="399981"/>
          </a:xfrm>
          <a:prstGeom prst="rect">
            <a:avLst/>
          </a:prstGeom>
        </p:spPr>
        <p:txBody>
          <a:bodyPr anchor="ctr">
            <a:spAutoFit/>
          </a:bodyPr>
          <a:lstStyle/>
          <a:p>
            <a:pPr marL="0" marR="0" lvl="0" indent="0" algn="ctr" defTabSz="913996" rtl="0" eaLnBrk="1" fontAlgn="base" latinLnBrk="0" hangingPunct="1">
              <a:lnSpc>
                <a:spcPct val="100000"/>
              </a:lnSpc>
              <a:spcBef>
                <a:spcPct val="0"/>
              </a:spcBef>
              <a:spcAft>
                <a:spcPct val="0"/>
              </a:spcAft>
              <a:buClrTx/>
              <a:buSzTx/>
              <a:buFontTx/>
              <a:buNone/>
              <a:tabLst/>
              <a:defRPr/>
            </a:pPr>
            <a:r>
              <a:rPr kumimoji="0" lang="zh-CN" altLang="en-US" sz="1999" b="1" i="0" u="none" strike="noStrike" kern="1200" cap="small" spc="0" normalizeH="0" baseline="0" noProof="0" dirty="0">
                <a:ln>
                  <a:noFill/>
                </a:ln>
                <a:solidFill>
                  <a:srgbClr val="6FB879"/>
                </a:solidFill>
                <a:effectLst/>
                <a:uLnTx/>
                <a:uFillTx/>
                <a:latin typeface="微软雅黑" panose="020B0503020204020204" pitchFamily="34" charset="-122"/>
                <a:ea typeface="微软雅黑" panose="020B0503020204020204" pitchFamily="34" charset="-122"/>
                <a:cs typeface="Arial" pitchFamily="34" charset="0"/>
              </a:rPr>
              <a:t>检查收入</a:t>
            </a:r>
            <a:endParaRPr kumimoji="0" lang="en-US" sz="1999" b="1" i="0" u="none" strike="noStrike" kern="1200" cap="small" spc="0" normalizeH="0" baseline="0" noProof="0" dirty="0">
              <a:ln>
                <a:noFill/>
              </a:ln>
              <a:solidFill>
                <a:srgbClr val="6FB879"/>
              </a:solidFill>
              <a:effectLst/>
              <a:uLnTx/>
              <a:uFillTx/>
              <a:latin typeface="微软雅黑" panose="020B0503020204020204" pitchFamily="34" charset="-122"/>
              <a:ea typeface="微软雅黑" panose="020B0503020204020204" pitchFamily="34" charset="-122"/>
              <a:cs typeface="Arial" pitchFamily="34" charset="0"/>
            </a:endParaRPr>
          </a:p>
        </p:txBody>
      </p:sp>
      <p:sp>
        <p:nvSpPr>
          <p:cNvPr id="30" name="Rectangle 8"/>
          <p:cNvSpPr/>
          <p:nvPr/>
        </p:nvSpPr>
        <p:spPr>
          <a:xfrm>
            <a:off x="9566276" y="3157573"/>
            <a:ext cx="1441451" cy="399981"/>
          </a:xfrm>
          <a:prstGeom prst="rect">
            <a:avLst/>
          </a:prstGeom>
        </p:spPr>
        <p:txBody>
          <a:bodyPr anchor="ctr">
            <a:spAutoFit/>
          </a:bodyPr>
          <a:lstStyle/>
          <a:p>
            <a:pPr marL="0" marR="0" lvl="0" indent="0" algn="ctr" defTabSz="913996" rtl="0" eaLnBrk="1" fontAlgn="base" latinLnBrk="0" hangingPunct="1">
              <a:lnSpc>
                <a:spcPct val="100000"/>
              </a:lnSpc>
              <a:spcBef>
                <a:spcPct val="0"/>
              </a:spcBef>
              <a:spcAft>
                <a:spcPct val="0"/>
              </a:spcAft>
              <a:buClrTx/>
              <a:buSzTx/>
              <a:buFontTx/>
              <a:buNone/>
              <a:tabLst/>
              <a:defRPr/>
            </a:pPr>
            <a:r>
              <a:rPr kumimoji="0" lang="zh-CN" altLang="en-US" sz="1999" b="1" i="0" u="none" strike="noStrike" kern="1200" cap="small" spc="0" normalizeH="0" baseline="0" noProof="0" dirty="0">
                <a:ln>
                  <a:noFill/>
                </a:ln>
                <a:solidFill>
                  <a:srgbClr val="6FB879"/>
                </a:solidFill>
                <a:effectLst/>
                <a:uLnTx/>
                <a:uFillTx/>
                <a:latin typeface="微软雅黑" panose="020B0503020204020204" pitchFamily="34" charset="-122"/>
                <a:ea typeface="微软雅黑" panose="020B0503020204020204" pitchFamily="34" charset="-122"/>
                <a:cs typeface="Arial" pitchFamily="34" charset="0"/>
              </a:rPr>
              <a:t>诊断收入</a:t>
            </a:r>
            <a:endParaRPr kumimoji="0" lang="en-US" sz="1999" b="1" i="0" u="none" strike="noStrike" kern="1200" cap="small" spc="0" normalizeH="0" baseline="0" noProof="0" dirty="0">
              <a:ln>
                <a:noFill/>
              </a:ln>
              <a:solidFill>
                <a:srgbClr val="6FB879"/>
              </a:solidFill>
              <a:effectLst/>
              <a:uLnTx/>
              <a:uFillTx/>
              <a:latin typeface="微软雅黑" panose="020B0503020204020204" pitchFamily="34" charset="-122"/>
              <a:ea typeface="微软雅黑" panose="020B0503020204020204" pitchFamily="34" charset="-122"/>
              <a:cs typeface="Arial" pitchFamily="34" charset="0"/>
            </a:endParaRPr>
          </a:p>
        </p:txBody>
      </p:sp>
      <p:sp>
        <p:nvSpPr>
          <p:cNvPr id="31" name="Rectangle 8"/>
          <p:cNvSpPr/>
          <p:nvPr/>
        </p:nvSpPr>
        <p:spPr>
          <a:xfrm>
            <a:off x="7137403" y="5095910"/>
            <a:ext cx="1439863" cy="399981"/>
          </a:xfrm>
          <a:prstGeom prst="rect">
            <a:avLst/>
          </a:prstGeom>
        </p:spPr>
        <p:txBody>
          <a:bodyPr anchor="ctr">
            <a:spAutoFit/>
          </a:bodyPr>
          <a:lstStyle/>
          <a:p>
            <a:pPr marL="0" marR="0" lvl="0" indent="0" algn="ctr" defTabSz="913996" rtl="0" eaLnBrk="1" fontAlgn="base" latinLnBrk="0" hangingPunct="1">
              <a:lnSpc>
                <a:spcPct val="100000"/>
              </a:lnSpc>
              <a:spcBef>
                <a:spcPct val="0"/>
              </a:spcBef>
              <a:spcAft>
                <a:spcPct val="0"/>
              </a:spcAft>
              <a:buClrTx/>
              <a:buSzTx/>
              <a:buFontTx/>
              <a:buNone/>
              <a:tabLst/>
              <a:defRPr/>
            </a:pPr>
            <a:r>
              <a:rPr kumimoji="0" lang="zh-CN" altLang="en-US" sz="1999" b="1" i="0" u="none" strike="noStrike" kern="1200" cap="small" spc="0" normalizeH="0" baseline="0" noProof="0" dirty="0">
                <a:ln>
                  <a:noFill/>
                </a:ln>
                <a:solidFill>
                  <a:srgbClr val="6FB879"/>
                </a:solidFill>
                <a:effectLst/>
                <a:uLnTx/>
                <a:uFillTx/>
                <a:latin typeface="微软雅黑" panose="020B0503020204020204" pitchFamily="34" charset="-122"/>
                <a:ea typeface="微软雅黑" panose="020B0503020204020204" pitchFamily="34" charset="-122"/>
                <a:cs typeface="Arial" pitchFamily="34" charset="0"/>
              </a:rPr>
              <a:t>其他收入</a:t>
            </a:r>
            <a:endParaRPr kumimoji="0" lang="en-US" sz="1999" b="1" i="0" u="none" strike="noStrike" kern="1200" cap="small" spc="0" normalizeH="0" baseline="0" noProof="0" dirty="0">
              <a:ln>
                <a:noFill/>
              </a:ln>
              <a:solidFill>
                <a:srgbClr val="6FB879"/>
              </a:solidFill>
              <a:effectLst/>
              <a:uLnTx/>
              <a:uFillTx/>
              <a:latin typeface="微软雅黑" panose="020B0503020204020204" pitchFamily="34" charset="-122"/>
              <a:ea typeface="微软雅黑" panose="020B0503020204020204" pitchFamily="34" charset="-122"/>
              <a:cs typeface="Arial" pitchFamily="34" charset="0"/>
            </a:endParaRPr>
          </a:p>
        </p:txBody>
      </p:sp>
      <p:sp>
        <p:nvSpPr>
          <p:cNvPr id="32" name="Rectangle 8"/>
          <p:cNvSpPr/>
          <p:nvPr/>
        </p:nvSpPr>
        <p:spPr>
          <a:xfrm>
            <a:off x="9036049" y="5057810"/>
            <a:ext cx="1441451" cy="399981"/>
          </a:xfrm>
          <a:prstGeom prst="rect">
            <a:avLst/>
          </a:prstGeom>
        </p:spPr>
        <p:txBody>
          <a:bodyPr anchor="ctr">
            <a:spAutoFit/>
          </a:bodyPr>
          <a:lstStyle/>
          <a:p>
            <a:pPr marL="0" marR="0" lvl="0" indent="0" algn="ctr" defTabSz="913996" rtl="0" eaLnBrk="1" fontAlgn="base" latinLnBrk="0" hangingPunct="1">
              <a:lnSpc>
                <a:spcPct val="100000"/>
              </a:lnSpc>
              <a:spcBef>
                <a:spcPct val="0"/>
              </a:spcBef>
              <a:spcAft>
                <a:spcPct val="0"/>
              </a:spcAft>
              <a:buClrTx/>
              <a:buSzTx/>
              <a:buFontTx/>
              <a:buNone/>
              <a:tabLst/>
              <a:defRPr/>
            </a:pPr>
            <a:r>
              <a:rPr kumimoji="0" lang="zh-CN" altLang="en-US" sz="1999" b="1" i="0" u="none" strike="noStrike" kern="1200" cap="small" spc="0" normalizeH="0" baseline="0" noProof="0" dirty="0">
                <a:ln>
                  <a:noFill/>
                </a:ln>
                <a:solidFill>
                  <a:srgbClr val="6FB879"/>
                </a:solidFill>
                <a:effectLst/>
                <a:uLnTx/>
                <a:uFillTx/>
                <a:latin typeface="微软雅黑" panose="020B0503020204020204" pitchFamily="34" charset="-122"/>
                <a:ea typeface="微软雅黑" panose="020B0503020204020204" pitchFamily="34" charset="-122"/>
                <a:cs typeface="Arial" pitchFamily="34" charset="0"/>
              </a:rPr>
              <a:t>治疗收入</a:t>
            </a:r>
            <a:endParaRPr kumimoji="0" lang="en-US" sz="1999" b="1" i="0" u="none" strike="noStrike" kern="1200" cap="small" spc="0" normalizeH="0" baseline="0" noProof="0" dirty="0">
              <a:ln>
                <a:noFill/>
              </a:ln>
              <a:solidFill>
                <a:srgbClr val="6FB879"/>
              </a:solidFill>
              <a:effectLst/>
              <a:uLnTx/>
              <a:uFillTx/>
              <a:latin typeface="微软雅黑" panose="020B0503020204020204" pitchFamily="34" charset="-122"/>
              <a:ea typeface="微软雅黑" panose="020B0503020204020204" pitchFamily="34" charset="-122"/>
              <a:cs typeface="Arial" pitchFamily="34" charset="0"/>
            </a:endParaRPr>
          </a:p>
        </p:txBody>
      </p:sp>
      <p:sp>
        <p:nvSpPr>
          <p:cNvPr id="33" name="Rectangle 8"/>
          <p:cNvSpPr/>
          <p:nvPr/>
        </p:nvSpPr>
        <p:spPr>
          <a:xfrm>
            <a:off x="8064501" y="2853444"/>
            <a:ext cx="1441451" cy="1200329"/>
          </a:xfrm>
          <a:prstGeom prst="rect">
            <a:avLst/>
          </a:prstGeom>
        </p:spPr>
        <p:txBody>
          <a:bodyPr anchor="ctr">
            <a:spAutoFit/>
          </a:bodyPr>
          <a:lstStyle/>
          <a:p>
            <a:pPr marL="0" marR="0" lvl="0" indent="0" algn="ctr" defTabSz="913996" rtl="0" eaLnBrk="1" fontAlgn="base" latinLnBrk="0" hangingPunct="1">
              <a:lnSpc>
                <a:spcPct val="100000"/>
              </a:lnSpc>
              <a:spcBef>
                <a:spcPct val="0"/>
              </a:spcBef>
              <a:spcAft>
                <a:spcPct val="0"/>
              </a:spcAft>
              <a:buClrTx/>
              <a:buSzTx/>
              <a:buFontTx/>
              <a:buNone/>
              <a:tabLst/>
              <a:defRPr/>
            </a:pPr>
            <a:r>
              <a:rPr kumimoji="0" lang="zh-CN" altLang="en-US" sz="3600" b="1" i="0" u="none" strike="noStrike" kern="1200" cap="small"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Arial" pitchFamily="34" charset="0"/>
              </a:rPr>
              <a:t>业务</a:t>
            </a:r>
            <a:endParaRPr kumimoji="0" lang="en-US" altLang="zh-CN" sz="3600" b="1" i="0" u="none" strike="noStrike" kern="1200" cap="small"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Arial" pitchFamily="34" charset="0"/>
            </a:endParaRPr>
          </a:p>
          <a:p>
            <a:pPr marL="0" marR="0" lvl="0" indent="0" algn="ctr" defTabSz="913996" rtl="0" eaLnBrk="1" fontAlgn="base" latinLnBrk="0" hangingPunct="1">
              <a:lnSpc>
                <a:spcPct val="100000"/>
              </a:lnSpc>
              <a:spcBef>
                <a:spcPct val="0"/>
              </a:spcBef>
              <a:spcAft>
                <a:spcPct val="0"/>
              </a:spcAft>
              <a:buClrTx/>
              <a:buSzTx/>
              <a:buFontTx/>
              <a:buNone/>
              <a:tabLst/>
              <a:defRPr/>
            </a:pPr>
            <a:r>
              <a:rPr kumimoji="0" lang="zh-CN" altLang="en-US" sz="3600" b="1" i="0" u="none" strike="noStrike" kern="1200" cap="small"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Arial" pitchFamily="34" charset="0"/>
              </a:rPr>
              <a:t>收入</a:t>
            </a:r>
            <a:endParaRPr kumimoji="0" lang="en-US" sz="3600" b="1" i="0" u="none" strike="noStrike" kern="1200" cap="small"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Arial" pitchFamily="34" charset="0"/>
            </a:endParaRPr>
          </a:p>
        </p:txBody>
      </p:sp>
      <p:sp>
        <p:nvSpPr>
          <p:cNvPr id="18" name="矩形 17"/>
          <p:cNvSpPr/>
          <p:nvPr/>
        </p:nvSpPr>
        <p:spPr>
          <a:xfrm>
            <a:off x="820642" y="460378"/>
            <a:ext cx="3270446" cy="584775"/>
          </a:xfrm>
          <a:prstGeom prst="rect">
            <a:avLst/>
          </a:prstGeom>
        </p:spPr>
        <p:txBody>
          <a:bodyPr wrap="none">
            <a:spAutoFit/>
          </a:bodyPr>
          <a:lstStyle/>
          <a:p>
            <a:pPr marL="0" marR="0" lvl="0" indent="0" algn="ctr" defTabSz="913996"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6FB879"/>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3.1</a:t>
            </a:r>
            <a:r>
              <a:rPr kumimoji="0" lang="zh-CN" altLang="en-US" sz="3200" b="1" i="0" u="none" strike="noStrike" kern="1200" cap="none" spc="0" normalizeH="0" baseline="0" noProof="0" dirty="0">
                <a:ln>
                  <a:noFill/>
                </a:ln>
                <a:solidFill>
                  <a:srgbClr val="6FB879"/>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经济收入规划</a:t>
            </a:r>
          </a:p>
        </p:txBody>
      </p:sp>
      <p:sp>
        <p:nvSpPr>
          <p:cNvPr id="87054" name="文本框 1"/>
          <p:cNvSpPr txBox="1">
            <a:spLocks noChangeArrowheads="1"/>
          </p:cNvSpPr>
          <p:nvPr/>
        </p:nvSpPr>
        <p:spPr bwMode="auto">
          <a:xfrm>
            <a:off x="6513513" y="6342067"/>
            <a:ext cx="4493538" cy="307777"/>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40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rPr>
              <a:t>注：表中数据可更改，请各医院根据自身实际情况修改</a:t>
            </a:r>
          </a:p>
        </p:txBody>
      </p:sp>
    </p:spTree>
    <p:extLst>
      <p:ext uri="{BB962C8B-B14F-4D97-AF65-F5344CB8AC3E}">
        <p14:creationId xmlns:p14="http://schemas.microsoft.com/office/powerpoint/2010/main" val="35912868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7" name="Picture 4" descr="在看片子的女医生图片"/>
          <p:cNvPicPr>
            <a:picLocks noChangeAspect="1" noChangeArrowheads="1"/>
          </p:cNvPicPr>
          <p:nvPr/>
        </p:nvPicPr>
        <p:blipFill>
          <a:blip r:embed="rId2"/>
          <a:srcRect l="101" t="9435" r="-101" b="6409"/>
          <a:stretch>
            <a:fillRect/>
          </a:stretch>
        </p:blipFill>
        <p:spPr bwMode="auto">
          <a:xfrm>
            <a:off x="0" y="0"/>
            <a:ext cx="12192000" cy="6832600"/>
          </a:xfrm>
          <a:prstGeom prst="rect">
            <a:avLst/>
          </a:prstGeom>
          <a:noFill/>
          <a:ln w="9525">
            <a:noFill/>
            <a:miter lim="800000"/>
            <a:headEnd/>
            <a:tailEnd/>
          </a:ln>
        </p:spPr>
      </p:pic>
    </p:spTree>
    <p:extLst>
      <p:ext uri="{BB962C8B-B14F-4D97-AF65-F5344CB8AC3E}">
        <p14:creationId xmlns:p14="http://schemas.microsoft.com/office/powerpoint/2010/main" val="27604821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09" name="图片 32"/>
          <p:cNvPicPr>
            <a:picLocks noChangeAspect="1"/>
          </p:cNvPicPr>
          <p:nvPr/>
        </p:nvPicPr>
        <p:blipFill>
          <a:blip r:embed="rId3"/>
          <a:srcRect/>
          <a:stretch>
            <a:fillRect/>
          </a:stretch>
        </p:blipFill>
        <p:spPr bwMode="auto">
          <a:xfrm>
            <a:off x="4906963" y="233363"/>
            <a:ext cx="6858000" cy="6858000"/>
          </a:xfrm>
          <a:prstGeom prst="rect">
            <a:avLst/>
          </a:prstGeom>
          <a:noFill/>
          <a:ln w="9525">
            <a:noFill/>
            <a:miter lim="800000"/>
            <a:headEnd/>
            <a:tailEnd/>
          </a:ln>
        </p:spPr>
      </p:pic>
      <p:pic>
        <p:nvPicPr>
          <p:cNvPr id="94210" name="Picture 2" descr="C:\Documents and Settings\hp1\桌面\shutterstock_3921214 [转换].png"/>
          <p:cNvPicPr>
            <a:picLocks noChangeAspect="1" noChangeArrowheads="1"/>
          </p:cNvPicPr>
          <p:nvPr/>
        </p:nvPicPr>
        <p:blipFill>
          <a:blip r:embed="rId4"/>
          <a:srcRect/>
          <a:stretch>
            <a:fillRect/>
          </a:stretch>
        </p:blipFill>
        <p:spPr bwMode="auto">
          <a:xfrm>
            <a:off x="803277" y="2287588"/>
            <a:ext cx="3890963" cy="3198812"/>
          </a:xfrm>
          <a:prstGeom prst="rect">
            <a:avLst/>
          </a:prstGeom>
          <a:noFill/>
          <a:ln w="9525">
            <a:noFill/>
            <a:miter lim="800000"/>
            <a:headEnd/>
            <a:tailEnd/>
          </a:ln>
        </p:spPr>
      </p:pic>
      <p:sp>
        <p:nvSpPr>
          <p:cNvPr id="34" name="矩形 33"/>
          <p:cNvSpPr/>
          <p:nvPr/>
        </p:nvSpPr>
        <p:spPr>
          <a:xfrm>
            <a:off x="7812675" y="3444875"/>
            <a:ext cx="1159292" cy="369332"/>
          </a:xfrm>
          <a:prstGeom prst="rect">
            <a:avLst/>
          </a:prstGeom>
        </p:spPr>
        <p:txBody>
          <a:bodyPr wrap="none">
            <a:spAutoFit/>
          </a:bodyPr>
          <a:lstStyle/>
          <a:p>
            <a:pPr marL="0" marR="0" lvl="0" indent="0" algn="ctr" defTabSz="913996"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FFFF"/>
                </a:solidFill>
                <a:effectLst/>
                <a:uLnTx/>
                <a:uFillTx/>
                <a:latin typeface="Arial" pitchFamily="34" charset="0"/>
                <a:ea typeface="微软雅黑" pitchFamily="34" charset="-122"/>
                <a:cs typeface="+mn-cs"/>
              </a:rPr>
              <a:t>床位</a:t>
            </a:r>
            <a:r>
              <a:rPr kumimoji="0" lang="en-US" altLang="zh-CN" sz="1800" b="1" i="0" u="none" strike="noStrike" kern="0" cap="none" spc="0" normalizeH="0" baseline="0" noProof="0" dirty="0">
                <a:ln>
                  <a:noFill/>
                </a:ln>
                <a:solidFill>
                  <a:srgbClr val="FFFFFF"/>
                </a:solidFill>
                <a:effectLst/>
                <a:uLnTx/>
                <a:uFillTx/>
                <a:latin typeface="Arial" pitchFamily="34" charset="0"/>
                <a:ea typeface="微软雅黑" pitchFamily="34" charset="-122"/>
                <a:cs typeface="+mn-cs"/>
              </a:rPr>
              <a:t>1000</a:t>
            </a:r>
            <a:endParaRPr kumimoji="0" lang="zh-CN" altLang="en-US" sz="1800" b="1" i="0" u="none" strike="noStrike" kern="0" cap="none" spc="0" normalizeH="0" baseline="0" noProof="0" dirty="0">
              <a:ln>
                <a:noFill/>
              </a:ln>
              <a:solidFill>
                <a:srgbClr val="FFFFFF"/>
              </a:solidFill>
              <a:effectLst/>
              <a:uLnTx/>
              <a:uFillTx/>
              <a:latin typeface="Arial" pitchFamily="34" charset="0"/>
              <a:ea typeface="微软雅黑" pitchFamily="34" charset="-122"/>
              <a:cs typeface="+mn-cs"/>
            </a:endParaRPr>
          </a:p>
        </p:txBody>
      </p:sp>
      <p:sp>
        <p:nvSpPr>
          <p:cNvPr id="35" name="矩形 34"/>
          <p:cNvSpPr/>
          <p:nvPr/>
        </p:nvSpPr>
        <p:spPr>
          <a:xfrm>
            <a:off x="9240988" y="3384554"/>
            <a:ext cx="2234906" cy="461665"/>
          </a:xfrm>
          <a:prstGeom prst="rect">
            <a:avLst/>
          </a:prstGeom>
        </p:spPr>
        <p:txBody>
          <a:bodyPr wrap="none">
            <a:spAutoFit/>
          </a:bodyPr>
          <a:lstStyle/>
          <a:p>
            <a:pPr marL="0" marR="0" lvl="0" indent="0" algn="ctr" defTabSz="913996"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Calibri"/>
                <a:ea typeface="微软雅黑" pitchFamily="34" charset="-122"/>
                <a:cs typeface="+mn-cs"/>
              </a:rPr>
              <a:t>周转次数提升</a:t>
            </a:r>
            <a:r>
              <a:rPr kumimoji="0" lang="en-US" altLang="zh-CN" sz="2400" b="1" i="0" u="none" strike="noStrike" kern="0" cap="none" spc="0" normalizeH="0" baseline="0" noProof="0" dirty="0">
                <a:ln>
                  <a:noFill/>
                </a:ln>
                <a:solidFill>
                  <a:srgbClr val="C00000"/>
                </a:solidFill>
                <a:effectLst/>
                <a:uLnTx/>
                <a:uFillTx/>
                <a:latin typeface="微软雅黑" pitchFamily="34" charset="-122"/>
                <a:ea typeface="微软雅黑" pitchFamily="34" charset="-122"/>
                <a:cs typeface="+mn-cs"/>
              </a:rPr>
              <a:t>15%</a:t>
            </a:r>
            <a:endParaRPr kumimoji="0" lang="zh-CN" altLang="en-US" sz="2400" b="1" i="0" u="none" strike="noStrike" kern="0" cap="none" spc="0" normalizeH="0" baseline="0" noProof="0" dirty="0">
              <a:ln>
                <a:noFill/>
              </a:ln>
              <a:solidFill>
                <a:srgbClr val="C00000"/>
              </a:solidFill>
              <a:effectLst/>
              <a:uLnTx/>
              <a:uFillTx/>
              <a:latin typeface="微软雅黑" pitchFamily="34" charset="-122"/>
              <a:ea typeface="微软雅黑" pitchFamily="34" charset="-122"/>
              <a:cs typeface="+mn-cs"/>
            </a:endParaRPr>
          </a:p>
        </p:txBody>
      </p:sp>
      <p:sp>
        <p:nvSpPr>
          <p:cNvPr id="36" name="矩形 35"/>
          <p:cNvSpPr/>
          <p:nvPr/>
        </p:nvSpPr>
        <p:spPr>
          <a:xfrm>
            <a:off x="5798674" y="3368675"/>
            <a:ext cx="1540806" cy="523220"/>
          </a:xfrm>
          <a:prstGeom prst="rect">
            <a:avLst/>
          </a:prstGeom>
        </p:spPr>
        <p:txBody>
          <a:bodyPr wrap="none">
            <a:spAutoFit/>
          </a:bodyPr>
          <a:lstStyle/>
          <a:p>
            <a:pPr marL="0" marR="0" lvl="0" indent="0" algn="ctr" defTabSz="913996"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Calibri"/>
                <a:ea typeface="微软雅黑" pitchFamily="34" charset="-122"/>
                <a:cs typeface="+mn-cs"/>
              </a:rPr>
              <a:t>新增</a:t>
            </a:r>
            <a:r>
              <a:rPr kumimoji="0" lang="en-US" altLang="zh-CN" sz="2800" b="1" i="0" u="none" strike="noStrike" kern="0" cap="none" spc="0" normalizeH="0" baseline="0" noProof="0" dirty="0">
                <a:ln>
                  <a:noFill/>
                </a:ln>
                <a:solidFill>
                  <a:srgbClr val="C00000"/>
                </a:solidFill>
                <a:effectLst/>
                <a:uLnTx/>
                <a:uFillTx/>
                <a:latin typeface="微软雅黑" pitchFamily="34" charset="-122"/>
                <a:ea typeface="微软雅黑" pitchFamily="34" charset="-122"/>
                <a:cs typeface="+mn-cs"/>
              </a:rPr>
              <a:t>200</a:t>
            </a:r>
            <a:r>
              <a:rPr kumimoji="0" lang="zh-CN" altLang="en-US" sz="1800" b="1" i="0" u="none" strike="noStrike" kern="0" cap="none" spc="0" normalizeH="0" baseline="0" noProof="0" dirty="0">
                <a:ln>
                  <a:noFill/>
                </a:ln>
                <a:solidFill>
                  <a:prstClr val="white"/>
                </a:solidFill>
                <a:effectLst/>
                <a:uLnTx/>
                <a:uFillTx/>
                <a:latin typeface="Calibri"/>
                <a:ea typeface="微软雅黑" pitchFamily="34" charset="-122"/>
                <a:cs typeface="+mn-cs"/>
              </a:rPr>
              <a:t>张</a:t>
            </a:r>
          </a:p>
        </p:txBody>
      </p:sp>
      <p:sp>
        <p:nvSpPr>
          <p:cNvPr id="37" name="矩形 36"/>
          <p:cNvSpPr/>
          <p:nvPr/>
        </p:nvSpPr>
        <p:spPr>
          <a:xfrm>
            <a:off x="8059778" y="4544604"/>
            <a:ext cx="553998" cy="1956625"/>
          </a:xfrm>
          <a:prstGeom prst="rect">
            <a:avLst/>
          </a:prstGeom>
        </p:spPr>
        <p:txBody>
          <a:bodyPr vert="eaVert" wrap="none">
            <a:spAutoFit/>
          </a:bodyPr>
          <a:lstStyle/>
          <a:p>
            <a:pPr marL="0" marR="0" lvl="0" indent="0" algn="ctr" defTabSz="913996"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Calibri"/>
                <a:ea typeface="微软雅黑" pitchFamily="34" charset="-122"/>
                <a:cs typeface="+mn-cs"/>
              </a:rPr>
              <a:t>使用率提升        </a:t>
            </a:r>
            <a:r>
              <a:rPr kumimoji="0" lang="en-US" altLang="zh-CN" sz="2400" b="1" i="0" u="none" strike="noStrike" kern="0" cap="none" spc="0" normalizeH="0" baseline="0" noProof="0" dirty="0">
                <a:ln>
                  <a:noFill/>
                </a:ln>
                <a:solidFill>
                  <a:srgbClr val="C00000"/>
                </a:solidFill>
                <a:effectLst/>
                <a:uLnTx/>
                <a:uFillTx/>
                <a:latin typeface="微软雅黑" pitchFamily="34" charset="-122"/>
                <a:ea typeface="微软雅黑" pitchFamily="34" charset="-122"/>
                <a:cs typeface="+mn-cs"/>
              </a:rPr>
              <a:t>%</a:t>
            </a:r>
            <a:endParaRPr kumimoji="0" lang="zh-CN" altLang="en-US" sz="2400" b="1" i="0" u="none" strike="noStrike" kern="0" cap="none" spc="0" normalizeH="0" baseline="0" noProof="0" dirty="0">
              <a:ln>
                <a:noFill/>
              </a:ln>
              <a:solidFill>
                <a:srgbClr val="C00000"/>
              </a:solidFill>
              <a:effectLst/>
              <a:uLnTx/>
              <a:uFillTx/>
              <a:latin typeface="微软雅黑" pitchFamily="34" charset="-122"/>
              <a:ea typeface="微软雅黑" pitchFamily="34" charset="-122"/>
              <a:cs typeface="+mn-cs"/>
            </a:endParaRPr>
          </a:p>
        </p:txBody>
      </p:sp>
      <p:sp>
        <p:nvSpPr>
          <p:cNvPr id="38" name="矩形 37"/>
          <p:cNvSpPr/>
          <p:nvPr/>
        </p:nvSpPr>
        <p:spPr>
          <a:xfrm>
            <a:off x="8106076" y="333379"/>
            <a:ext cx="461665" cy="2360613"/>
          </a:xfrm>
          <a:prstGeom prst="rect">
            <a:avLst/>
          </a:prstGeom>
        </p:spPr>
        <p:txBody>
          <a:bodyPr vert="eaVert">
            <a:spAutoFit/>
          </a:bodyPr>
          <a:lstStyle/>
          <a:p>
            <a:pPr marL="0" marR="0" lvl="0" indent="0" algn="ctr" defTabSz="913996"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Calibri"/>
                <a:ea typeface="微软雅黑" pitchFamily="34" charset="-122"/>
                <a:cs typeface="+mn-cs"/>
              </a:rPr>
              <a:t>平均住院日提升      </a:t>
            </a:r>
            <a:r>
              <a:rPr kumimoji="0" lang="zh-CN" altLang="en-US" sz="1800" b="1" i="0" u="none" strike="noStrike" kern="0" cap="none" spc="0" normalizeH="0" baseline="0" noProof="0" dirty="0">
                <a:ln>
                  <a:noFill/>
                </a:ln>
                <a:solidFill>
                  <a:srgbClr val="C00000"/>
                </a:solidFill>
                <a:effectLst/>
                <a:uLnTx/>
                <a:uFillTx/>
                <a:latin typeface="Calibri"/>
                <a:ea typeface="微软雅黑" pitchFamily="34" charset="-122"/>
                <a:cs typeface="+mn-cs"/>
              </a:rPr>
              <a:t>天</a:t>
            </a:r>
          </a:p>
        </p:txBody>
      </p:sp>
      <p:sp>
        <p:nvSpPr>
          <p:cNvPr id="14" name="矩形 13"/>
          <p:cNvSpPr/>
          <p:nvPr/>
        </p:nvSpPr>
        <p:spPr>
          <a:xfrm>
            <a:off x="224998" y="454028"/>
            <a:ext cx="4815742" cy="584775"/>
          </a:xfrm>
          <a:prstGeom prst="rect">
            <a:avLst/>
          </a:prstGeom>
        </p:spPr>
        <p:txBody>
          <a:bodyPr wrap="none">
            <a:spAutoFit/>
          </a:bodyPr>
          <a:lstStyle/>
          <a:p>
            <a:pPr marL="0" marR="0" lvl="0" indent="0" algn="ctr" defTabSz="913996"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6FB879"/>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3.8 2015</a:t>
            </a:r>
            <a:r>
              <a:rPr kumimoji="0" lang="zh-CN" altLang="en-US" sz="3200" b="1" i="0" u="none" strike="noStrike" kern="1200" cap="none" spc="0" normalizeH="0" baseline="0" noProof="0" dirty="0">
                <a:ln>
                  <a:noFill/>
                </a:ln>
                <a:solidFill>
                  <a:srgbClr val="6FB879"/>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年床位指标规划</a:t>
            </a:r>
          </a:p>
        </p:txBody>
      </p:sp>
      <p:sp>
        <p:nvSpPr>
          <p:cNvPr id="2" name="矩形 1"/>
          <p:cNvSpPr/>
          <p:nvPr/>
        </p:nvSpPr>
        <p:spPr>
          <a:xfrm>
            <a:off x="8172451" y="2016125"/>
            <a:ext cx="327334"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rgbClr val="C00000"/>
                </a:solidFill>
                <a:effectLst/>
                <a:uLnTx/>
                <a:uFillTx/>
                <a:latin typeface="微软雅黑" pitchFamily="34" charset="-122"/>
                <a:ea typeface="微软雅黑" pitchFamily="34" charset="-122"/>
                <a:cs typeface="+mn-cs"/>
              </a:rPr>
              <a:t>3</a:t>
            </a:r>
            <a:endParaRPr kumimoji="0" lang="zh-CN" altLang="en-US" sz="18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p:txBody>
      </p:sp>
      <p:sp>
        <p:nvSpPr>
          <p:cNvPr id="3" name="矩形 2"/>
          <p:cNvSpPr/>
          <p:nvPr/>
        </p:nvSpPr>
        <p:spPr>
          <a:xfrm>
            <a:off x="8050216" y="5762629"/>
            <a:ext cx="562975"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rgbClr val="C00000"/>
                </a:solidFill>
                <a:effectLst/>
                <a:uLnTx/>
                <a:uFillTx/>
                <a:latin typeface="微软雅黑" pitchFamily="34" charset="-122"/>
                <a:ea typeface="微软雅黑" pitchFamily="34" charset="-122"/>
                <a:cs typeface="+mn-cs"/>
              </a:rPr>
              <a:t>15</a:t>
            </a:r>
            <a:endParaRPr kumimoji="0" lang="zh-CN" altLang="en-US" sz="24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p:txBody>
      </p:sp>
      <p:sp>
        <p:nvSpPr>
          <p:cNvPr id="12" name="TextBox 47"/>
          <p:cNvSpPr txBox="1"/>
          <p:nvPr/>
        </p:nvSpPr>
        <p:spPr>
          <a:xfrm>
            <a:off x="639765" y="6346826"/>
            <a:ext cx="4716463" cy="307740"/>
          </a:xfrm>
          <a:prstGeom prst="rect">
            <a:avLst/>
          </a:prstGeom>
          <a:noFill/>
          <a:ln>
            <a:solidFill>
              <a:schemeClr val="tx2"/>
            </a:solidFill>
          </a:ln>
        </p:spPr>
        <p:txBody>
          <a:bodyPr lIns="91403" tIns="45702" rIns="91403" bIns="45702">
            <a:spAutoFit/>
          </a:bodyPr>
          <a:lstStyle/>
          <a:p>
            <a:pPr marL="0" marR="0" lvl="0" indent="0" algn="ctr" defTabSz="913996"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1F497D"/>
                </a:solidFill>
                <a:effectLst/>
                <a:uLnTx/>
                <a:uFillTx/>
                <a:latin typeface="微软雅黑" pitchFamily="34" charset="-122"/>
                <a:ea typeface="微软雅黑" pitchFamily="34" charset="-122"/>
                <a:cs typeface="+mn-cs"/>
              </a:rPr>
              <a:t>本数据仅作为演示参考</a:t>
            </a:r>
            <a:r>
              <a:rPr kumimoji="0" lang="en-US" altLang="zh-CN" sz="1400" b="0" i="0" u="none" strike="noStrike" kern="1200" cap="none" spc="0" normalizeH="0" baseline="0" noProof="0" dirty="0">
                <a:ln>
                  <a:noFill/>
                </a:ln>
                <a:solidFill>
                  <a:srgbClr val="1F497D"/>
                </a:solidFill>
                <a:effectLst/>
                <a:uLnTx/>
                <a:uFillTx/>
                <a:latin typeface="微软雅黑" pitchFamily="34" charset="-122"/>
                <a:ea typeface="微软雅黑" pitchFamily="34" charset="-122"/>
                <a:cs typeface="+mn-cs"/>
              </a:rPr>
              <a:t>,</a:t>
            </a:r>
            <a:r>
              <a:rPr kumimoji="0" lang="zh-CN" altLang="en-US" sz="1400" b="0" i="0" u="none" strike="noStrike" kern="1200" cap="none" spc="0" normalizeH="0" baseline="0" noProof="0" dirty="0">
                <a:ln>
                  <a:noFill/>
                </a:ln>
                <a:solidFill>
                  <a:srgbClr val="5B9BD5">
                    <a:lumMod val="50000"/>
                  </a:srgbClr>
                </a:solidFill>
                <a:effectLst/>
                <a:uLnTx/>
                <a:uFillTx/>
                <a:latin typeface="微软雅黑" panose="020B0503020204020204" pitchFamily="34" charset="-122"/>
                <a:ea typeface="微软雅黑" panose="020B0503020204020204" pitchFamily="34" charset="-122"/>
                <a:cs typeface="+mn-cs"/>
              </a:rPr>
              <a:t>请各医院根据自身实际情况填写</a:t>
            </a:r>
          </a:p>
        </p:txBody>
      </p:sp>
    </p:spTree>
    <p:extLst>
      <p:ext uri="{BB962C8B-B14F-4D97-AF65-F5344CB8AC3E}">
        <p14:creationId xmlns:p14="http://schemas.microsoft.com/office/powerpoint/2010/main" val="611625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1" y="2041258"/>
            <a:ext cx="735007" cy="241289"/>
          </a:xfrm>
          <a:prstGeom prst="rect">
            <a:avLst/>
          </a:prstGeom>
          <a:noFill/>
          <a:ln w="25400" cap="flat" cmpd="sng" algn="ctr">
            <a:noFill/>
            <a:prstDash val="solid"/>
          </a:ln>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模板：</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www.1ppt.com/moban/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素材：</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www.1ppt.com/sucai/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背景：</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www.1ppt.com/beijing/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图表：</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www.1ppt.com/tubiao/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www.1ppt.com/xiazai/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教程： </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www.1ppt.com/powerpoint/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资料下载：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www.1ppt.com/ziliao/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范文下载：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www.1ppt.com/fanwen/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试卷下载：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www.1ppt.com/shiti/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教案下载：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www.1ppt.com/jiaoan/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论坛：</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www.1ppt.cn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语文课件：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www.1ppt.com/kejian/yuwen/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数学课件：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www.1ppt.com/kejian/shuxue/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英语课件：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www.1ppt.com/kejian/yingyu/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美术课件：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www.1ppt.com/kejian/meishu/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科学课件：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www.1ppt.com/kejian/kexue/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物理课件：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www.1ppt.com/kejian/wuli/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化学课件：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www.1ppt.com/kejian/huaxue/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生物课件：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www.1ppt.com/kejian/shengwu/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地理课件：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www.1ppt.com/kejian/dili/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历史课件：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www.1ppt.com/kejian/lishi/        </a:t>
            </a:r>
          </a:p>
        </p:txBody>
      </p:sp>
      <p:pic>
        <p:nvPicPr>
          <p:cNvPr id="57345" name="图片 4"/>
          <p:cNvPicPr>
            <a:picLocks noChangeAspect="1"/>
          </p:cNvPicPr>
          <p:nvPr/>
        </p:nvPicPr>
        <p:blipFill>
          <a:blip r:embed="rId2"/>
          <a:srcRect t="21495" r="1096" b="4445"/>
          <a:stretch>
            <a:fillRect/>
          </a:stretch>
        </p:blipFill>
        <p:spPr bwMode="auto">
          <a:xfrm>
            <a:off x="0" y="0"/>
            <a:ext cx="12192000" cy="6846888"/>
          </a:xfrm>
          <a:prstGeom prst="rect">
            <a:avLst/>
          </a:prstGeom>
          <a:noFill/>
          <a:ln w="9525">
            <a:noFill/>
            <a:miter lim="800000"/>
            <a:headEnd/>
            <a:tailEnd/>
          </a:ln>
        </p:spPr>
      </p:pic>
      <p:sp>
        <p:nvSpPr>
          <p:cNvPr id="6" name="矩形 5"/>
          <p:cNvSpPr/>
          <p:nvPr/>
        </p:nvSpPr>
        <p:spPr>
          <a:xfrm>
            <a:off x="520702" y="600075"/>
            <a:ext cx="5675313" cy="6223000"/>
          </a:xfrm>
          <a:prstGeom prst="rect">
            <a:avLst/>
          </a:prstGeom>
          <a:solidFill>
            <a:srgbClr val="16435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 name="矩形 6"/>
          <p:cNvSpPr/>
          <p:nvPr/>
        </p:nvSpPr>
        <p:spPr>
          <a:xfrm>
            <a:off x="520702" y="0"/>
            <a:ext cx="5675313" cy="946150"/>
          </a:xfrm>
          <a:prstGeom prst="rect">
            <a:avLst/>
          </a:prstGeom>
          <a:solidFill>
            <a:srgbClr val="55BA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3996"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prstClr val="white"/>
                </a:solidFill>
                <a:effectLst>
                  <a:outerShdw blurRad="50800" dist="38100" dir="5400000" algn="t" rotWithShape="0">
                    <a:prstClr val="black">
                      <a:alpha val="40000"/>
                    </a:prstClr>
                  </a:outerShdw>
                </a:effectLst>
                <a:uLnTx/>
                <a:uFillTx/>
                <a:latin typeface="微软雅黑" panose="020B0503020204020204" pitchFamily="34" charset="-122"/>
                <a:ea typeface="微软雅黑" panose="020B0503020204020204" pitchFamily="34" charset="-122"/>
                <a:cs typeface="+mn-cs"/>
              </a:rPr>
              <a:t>开篇寄语</a:t>
            </a:r>
          </a:p>
        </p:txBody>
      </p:sp>
      <p:sp>
        <p:nvSpPr>
          <p:cNvPr id="4" name="矩形 3"/>
          <p:cNvSpPr/>
          <p:nvPr/>
        </p:nvSpPr>
        <p:spPr>
          <a:xfrm>
            <a:off x="677865" y="1203329"/>
            <a:ext cx="5360987" cy="5447645"/>
          </a:xfrm>
          <a:prstGeom prst="rect">
            <a:avLst/>
          </a:prstGeom>
        </p:spPr>
        <p:txBody>
          <a:bodyPr>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      时光流转、岁月交替，聆听着新年的钟声，我们迎来了充满希望的</a:t>
            </a:r>
            <a:r>
              <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2019</a:t>
            </a: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年，新的一年，我院要继续“以</a:t>
            </a:r>
            <a:r>
              <a:rPr kumimoji="0" lang="zh-CN" altLang="en-US" sz="24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rPr>
              <a:t>病患满意度为中心</a:t>
            </a: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”从多方面加强安全管理，提高医疗质量。</a:t>
            </a:r>
            <a:endPar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      而新的一年，我们也将在“减轻病患负担”的基础上，努力提高医院员工的收入，改善医院员工福利，以“</a:t>
            </a:r>
            <a:r>
              <a:rPr kumimoji="0" lang="zh-CN" altLang="en-US" sz="24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rPr>
              <a:t>专业化、人性化、幸福化</a:t>
            </a: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”作为医院文化建设的新起点！</a:t>
            </a:r>
            <a:endPar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11750949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7" name="图片 4"/>
          <p:cNvPicPr>
            <a:picLocks noChangeAspect="1"/>
          </p:cNvPicPr>
          <p:nvPr/>
        </p:nvPicPr>
        <p:blipFill>
          <a:blip r:embed="rId2"/>
          <a:srcRect l="3735" r="19556"/>
          <a:stretch>
            <a:fillRect/>
          </a:stretch>
        </p:blipFill>
        <p:spPr bwMode="auto">
          <a:xfrm>
            <a:off x="0" y="0"/>
            <a:ext cx="12206288" cy="6858000"/>
          </a:xfrm>
          <a:prstGeom prst="rect">
            <a:avLst/>
          </a:prstGeom>
          <a:noFill/>
          <a:ln w="9525">
            <a:noFill/>
            <a:miter lim="800000"/>
            <a:headEnd/>
            <a:tailEnd/>
          </a:ln>
        </p:spPr>
      </p:pic>
    </p:spTree>
    <p:extLst>
      <p:ext uri="{BB962C8B-B14F-4D97-AF65-F5344CB8AC3E}">
        <p14:creationId xmlns:p14="http://schemas.microsoft.com/office/powerpoint/2010/main" val="24091533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a:duotone>
              <a:prstClr val="black"/>
              <a:schemeClr val="accent3">
                <a:tint val="45000"/>
                <a:satMod val="400000"/>
              </a:schemeClr>
            </a:duotone>
            <a:extLst/>
          </a:blip>
          <a:srcRect l="112" t="4255" r="-112" b="10909"/>
          <a:stretch/>
        </p:blipFill>
        <p:spPr>
          <a:xfrm>
            <a:off x="0" y="-40944"/>
            <a:ext cx="12192000" cy="6898943"/>
          </a:xfrm>
          <a:prstGeom prst="rect">
            <a:avLst/>
          </a:prstGeom>
        </p:spPr>
      </p:pic>
      <p:sp>
        <p:nvSpPr>
          <p:cNvPr id="9" name="矩形 8"/>
          <p:cNvSpPr/>
          <p:nvPr/>
        </p:nvSpPr>
        <p:spPr>
          <a:xfrm>
            <a:off x="782123" y="477842"/>
            <a:ext cx="3357009" cy="584775"/>
          </a:xfrm>
          <a:prstGeom prst="rect">
            <a:avLst/>
          </a:prstGeom>
        </p:spPr>
        <p:txBody>
          <a:bodyPr wrap="none">
            <a:spAutoFit/>
          </a:bodyPr>
          <a:lstStyle/>
          <a:p>
            <a:pPr marL="0" marR="0" lvl="0" indent="0" algn="ctr" defTabSz="913996"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6FB879"/>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3.11  </a:t>
            </a:r>
            <a:r>
              <a:rPr kumimoji="0" lang="zh-CN" altLang="en-US" sz="3200" b="1" i="0" u="none" strike="noStrike" kern="1200" cap="none" spc="0" normalizeH="0" baseline="0" noProof="0" dirty="0">
                <a:ln>
                  <a:noFill/>
                </a:ln>
                <a:solidFill>
                  <a:srgbClr val="6FB879"/>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信息化设备</a:t>
            </a:r>
          </a:p>
        </p:txBody>
      </p:sp>
      <p:sp>
        <p:nvSpPr>
          <p:cNvPr id="11" name="矩形 10"/>
          <p:cNvSpPr/>
          <p:nvPr/>
        </p:nvSpPr>
        <p:spPr>
          <a:xfrm>
            <a:off x="822328" y="1581152"/>
            <a:ext cx="5305425" cy="3863975"/>
          </a:xfrm>
          <a:prstGeom prst="rect">
            <a:avLst/>
          </a:prstGeom>
          <a:solidFill>
            <a:srgbClr val="6FB879">
              <a:alpha val="9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7284" name="TextBox 6"/>
          <p:cNvSpPr txBox="1">
            <a:spLocks noChangeArrowheads="1"/>
          </p:cNvSpPr>
          <p:nvPr/>
        </p:nvSpPr>
        <p:spPr bwMode="auto">
          <a:xfrm>
            <a:off x="809627" y="1838325"/>
            <a:ext cx="4635500" cy="3416283"/>
          </a:xfrm>
          <a:prstGeom prst="rect">
            <a:avLst/>
          </a:prstGeom>
          <a:noFill/>
          <a:ln w="9525">
            <a:noFill/>
            <a:miter lim="800000"/>
            <a:headEnd/>
            <a:tailEnd/>
          </a:ln>
        </p:spPr>
        <p:txBody>
          <a:bodyPr lIns="91403" tIns="45702" rIns="91403" bIns="45702">
            <a:spAutoFit/>
          </a:bodyPr>
          <a:lstStyle/>
          <a:p>
            <a:pPr marL="0" marR="0" lvl="0" indent="0" algn="l" defTabSz="912813" rtl="0" eaLnBrk="1" fontAlgn="base" latinLnBrk="0" hangingPunct="1">
              <a:lnSpc>
                <a:spcPct val="200000"/>
              </a:lnSpc>
              <a:spcBef>
                <a:spcPct val="0"/>
              </a:spcBef>
              <a:spcAft>
                <a:spcPct val="0"/>
              </a:spcAft>
              <a:buClrTx/>
              <a:buSzTx/>
              <a:buFontTx/>
              <a:buNone/>
              <a:tabLst/>
              <a:defRPr/>
            </a:pPr>
            <a:r>
              <a:rPr kumimoji="0" lang="en-US" altLang="zh-CN" sz="18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1.</a:t>
            </a:r>
            <a:r>
              <a:rPr kumimoji="0" lang="zh-CN" altLang="en-US" sz="18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完成</a:t>
            </a:r>
            <a:r>
              <a:rPr kumimoji="0" lang="en-US" altLang="zh-CN" sz="18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HIS</a:t>
            </a:r>
            <a:r>
              <a:rPr kumimoji="0" lang="zh-CN" altLang="en-US" sz="18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系统软件的升级；</a:t>
            </a:r>
            <a:endParaRPr kumimoji="0" lang="en-US" altLang="zh-CN" sz="18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endParaRPr>
          </a:p>
          <a:p>
            <a:pPr marL="0" marR="0" lvl="0" indent="0" algn="l" defTabSz="912813" rtl="0" eaLnBrk="1" fontAlgn="base" latinLnBrk="0" hangingPunct="1">
              <a:lnSpc>
                <a:spcPct val="200000"/>
              </a:lnSpc>
              <a:spcBef>
                <a:spcPct val="0"/>
              </a:spcBef>
              <a:spcAft>
                <a:spcPct val="0"/>
              </a:spcAft>
              <a:buClrTx/>
              <a:buSzTx/>
              <a:buFontTx/>
              <a:buNone/>
              <a:tabLst/>
              <a:defRPr/>
            </a:pPr>
            <a:r>
              <a:rPr kumimoji="0" lang="en-US" altLang="zh-CN" sz="18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2.</a:t>
            </a:r>
            <a:r>
              <a:rPr kumimoji="0" lang="zh-CN" altLang="en-US" sz="18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深化实验室信息系统（简称</a:t>
            </a:r>
            <a:r>
              <a:rPr kumimoji="0" lang="en-US" altLang="zh-CN" sz="18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LIS</a:t>
            </a:r>
            <a:r>
              <a:rPr kumimoji="0" lang="zh-CN" altLang="en-US" sz="18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）的建设；</a:t>
            </a:r>
            <a:endParaRPr kumimoji="0" lang="en-US" altLang="zh-CN" sz="18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endParaRPr>
          </a:p>
          <a:p>
            <a:pPr marL="0" marR="0" lvl="0" indent="0" algn="l" defTabSz="912813" rtl="0" eaLnBrk="1" fontAlgn="base" latinLnBrk="0" hangingPunct="1">
              <a:lnSpc>
                <a:spcPct val="200000"/>
              </a:lnSpc>
              <a:spcBef>
                <a:spcPct val="0"/>
              </a:spcBef>
              <a:spcAft>
                <a:spcPct val="0"/>
              </a:spcAft>
              <a:buClrTx/>
              <a:buSzTx/>
              <a:buFontTx/>
              <a:buNone/>
              <a:tabLst/>
              <a:defRPr/>
            </a:pPr>
            <a:r>
              <a:rPr kumimoji="0" lang="en-US" altLang="zh-CN" sz="18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3.</a:t>
            </a:r>
            <a:r>
              <a:rPr kumimoji="0" lang="zh-CN" altLang="en-US" sz="18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完善相关配套的子系统如：价表系统，药品管理系统等。</a:t>
            </a:r>
            <a:endParaRPr kumimoji="0" lang="en-US" altLang="zh-CN" sz="18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endParaRPr>
          </a:p>
          <a:p>
            <a:pPr marL="0" marR="0" lvl="0" indent="0" algn="l" defTabSz="912813" rtl="0" eaLnBrk="1" fontAlgn="base" latinLnBrk="0" hangingPunct="1">
              <a:lnSpc>
                <a:spcPct val="200000"/>
              </a:lnSpc>
              <a:spcBef>
                <a:spcPct val="0"/>
              </a:spcBef>
              <a:spcAft>
                <a:spcPct val="0"/>
              </a:spcAft>
              <a:buClrTx/>
              <a:buSzTx/>
              <a:buFontTx/>
              <a:buNone/>
              <a:tabLst/>
              <a:defRPr/>
            </a:pPr>
            <a:r>
              <a:rPr kumimoji="0" lang="en-US" altLang="zh-CN" sz="18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4.</a:t>
            </a:r>
            <a:r>
              <a:rPr kumimoji="0" lang="zh-CN" altLang="en-US" sz="18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rPr>
              <a:t>对相匹配的机房、服务器、布线、路由器、终端进行检查以及改造升级。</a:t>
            </a:r>
            <a:endParaRPr kumimoji="0" lang="en-US" altLang="zh-CN" sz="1800" b="0" i="0" u="none" strike="noStrike" kern="1200" cap="none" spc="0" normalizeH="0" baseline="0" noProof="0">
              <a:ln>
                <a:noFill/>
              </a:ln>
              <a:solidFill>
                <a:srgbClr val="FFFFFF"/>
              </a:solidFill>
              <a:effectLst/>
              <a:uLnTx/>
              <a:uFillTx/>
              <a:latin typeface="微软雅黑" pitchFamily="34" charset="-122"/>
              <a:ea typeface="微软雅黑" pitchFamily="34" charset="-122"/>
              <a:cs typeface="+mn-cs"/>
            </a:endParaRPr>
          </a:p>
        </p:txBody>
      </p:sp>
      <p:sp>
        <p:nvSpPr>
          <p:cNvPr id="15" name="矩形 14"/>
          <p:cNvSpPr/>
          <p:nvPr/>
        </p:nvSpPr>
        <p:spPr>
          <a:xfrm>
            <a:off x="822466" y="5954716"/>
            <a:ext cx="9623147" cy="584775"/>
          </a:xfrm>
          <a:prstGeom prst="rect">
            <a:avLst/>
          </a:prstGeom>
        </p:spPr>
        <p:txBody>
          <a:bodyPr wrap="none">
            <a:spAutoFit/>
          </a:bodyPr>
          <a:lstStyle/>
          <a:p>
            <a:pPr marL="0" marR="0" lvl="0" indent="0" algn="ctr" defTabSz="913996"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为建设成为一个拥有现代化信息系统的医院而努力！</a:t>
            </a:r>
          </a:p>
        </p:txBody>
      </p:sp>
    </p:spTree>
    <p:extLst>
      <p:ext uri="{BB962C8B-B14F-4D97-AF65-F5344CB8AC3E}">
        <p14:creationId xmlns:p14="http://schemas.microsoft.com/office/powerpoint/2010/main" val="13712662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5" name="图片 4"/>
          <p:cNvPicPr>
            <a:picLocks noChangeAspect="1"/>
          </p:cNvPicPr>
          <p:nvPr/>
        </p:nvPicPr>
        <p:blipFill>
          <a:blip r:embed="rId2"/>
          <a:srcRect t="57365" b="16187"/>
          <a:stretch>
            <a:fillRect/>
          </a:stretch>
        </p:blipFill>
        <p:spPr bwMode="auto">
          <a:xfrm>
            <a:off x="2087564" y="4349750"/>
            <a:ext cx="10104437" cy="1841500"/>
          </a:xfrm>
          <a:prstGeom prst="rect">
            <a:avLst/>
          </a:prstGeom>
          <a:noFill/>
          <a:ln w="9525">
            <a:noFill/>
            <a:miter lim="800000"/>
            <a:headEnd/>
            <a:tailEnd/>
          </a:ln>
        </p:spPr>
      </p:pic>
      <p:graphicFrame>
        <p:nvGraphicFramePr>
          <p:cNvPr id="6" name="表格 5"/>
          <p:cNvGraphicFramePr>
            <a:graphicFrameLocks noGrp="1"/>
          </p:cNvGraphicFramePr>
          <p:nvPr/>
        </p:nvGraphicFramePr>
        <p:xfrm>
          <a:off x="2087563" y="4349754"/>
          <a:ext cx="10103712" cy="1841159"/>
        </p:xfrm>
        <a:graphic>
          <a:graphicData uri="http://schemas.openxmlformats.org/drawingml/2006/table">
            <a:tbl>
              <a:tblPr firstRow="1" bandRow="1">
                <a:tableStyleId>{5C22544A-7EE6-4342-B048-85BDC9FD1C3A}</a:tableStyleId>
              </a:tblPr>
              <a:tblGrid>
                <a:gridCol w="841976">
                  <a:extLst>
                    <a:ext uri="{9D8B030D-6E8A-4147-A177-3AD203B41FA5}">
                      <a16:colId xmlns:a16="http://schemas.microsoft.com/office/drawing/2014/main" val="20000"/>
                    </a:ext>
                  </a:extLst>
                </a:gridCol>
                <a:gridCol w="841976">
                  <a:extLst>
                    <a:ext uri="{9D8B030D-6E8A-4147-A177-3AD203B41FA5}">
                      <a16:colId xmlns:a16="http://schemas.microsoft.com/office/drawing/2014/main" val="20001"/>
                    </a:ext>
                  </a:extLst>
                </a:gridCol>
                <a:gridCol w="841976">
                  <a:extLst>
                    <a:ext uri="{9D8B030D-6E8A-4147-A177-3AD203B41FA5}">
                      <a16:colId xmlns:a16="http://schemas.microsoft.com/office/drawing/2014/main" val="20002"/>
                    </a:ext>
                  </a:extLst>
                </a:gridCol>
                <a:gridCol w="841976">
                  <a:extLst>
                    <a:ext uri="{9D8B030D-6E8A-4147-A177-3AD203B41FA5}">
                      <a16:colId xmlns:a16="http://schemas.microsoft.com/office/drawing/2014/main" val="20003"/>
                    </a:ext>
                  </a:extLst>
                </a:gridCol>
                <a:gridCol w="841976">
                  <a:extLst>
                    <a:ext uri="{9D8B030D-6E8A-4147-A177-3AD203B41FA5}">
                      <a16:colId xmlns:a16="http://schemas.microsoft.com/office/drawing/2014/main" val="20004"/>
                    </a:ext>
                  </a:extLst>
                </a:gridCol>
                <a:gridCol w="841976">
                  <a:extLst>
                    <a:ext uri="{9D8B030D-6E8A-4147-A177-3AD203B41FA5}">
                      <a16:colId xmlns:a16="http://schemas.microsoft.com/office/drawing/2014/main" val="20005"/>
                    </a:ext>
                  </a:extLst>
                </a:gridCol>
                <a:gridCol w="841976">
                  <a:extLst>
                    <a:ext uri="{9D8B030D-6E8A-4147-A177-3AD203B41FA5}">
                      <a16:colId xmlns:a16="http://schemas.microsoft.com/office/drawing/2014/main" val="20006"/>
                    </a:ext>
                  </a:extLst>
                </a:gridCol>
                <a:gridCol w="841976">
                  <a:extLst>
                    <a:ext uri="{9D8B030D-6E8A-4147-A177-3AD203B41FA5}">
                      <a16:colId xmlns:a16="http://schemas.microsoft.com/office/drawing/2014/main" val="20007"/>
                    </a:ext>
                  </a:extLst>
                </a:gridCol>
                <a:gridCol w="841976">
                  <a:extLst>
                    <a:ext uri="{9D8B030D-6E8A-4147-A177-3AD203B41FA5}">
                      <a16:colId xmlns:a16="http://schemas.microsoft.com/office/drawing/2014/main" val="20008"/>
                    </a:ext>
                  </a:extLst>
                </a:gridCol>
                <a:gridCol w="841976">
                  <a:extLst>
                    <a:ext uri="{9D8B030D-6E8A-4147-A177-3AD203B41FA5}">
                      <a16:colId xmlns:a16="http://schemas.microsoft.com/office/drawing/2014/main" val="20009"/>
                    </a:ext>
                  </a:extLst>
                </a:gridCol>
                <a:gridCol w="841976">
                  <a:extLst>
                    <a:ext uri="{9D8B030D-6E8A-4147-A177-3AD203B41FA5}">
                      <a16:colId xmlns:a16="http://schemas.microsoft.com/office/drawing/2014/main" val="20010"/>
                    </a:ext>
                  </a:extLst>
                </a:gridCol>
                <a:gridCol w="841976">
                  <a:extLst>
                    <a:ext uri="{9D8B030D-6E8A-4147-A177-3AD203B41FA5}">
                      <a16:colId xmlns:a16="http://schemas.microsoft.com/office/drawing/2014/main" val="20011"/>
                    </a:ext>
                  </a:extLst>
                </a:gridCol>
              </a:tblGrid>
              <a:tr h="927109">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extLst>
                  <a:ext uri="{0D108BD9-81ED-4DB2-BD59-A6C34878D82A}">
                    <a16:rowId xmlns:a16="http://schemas.microsoft.com/office/drawing/2014/main" val="10000"/>
                  </a:ext>
                </a:extLst>
              </a:tr>
              <a:tr h="914050">
                <a:tc>
                  <a:txBody>
                    <a:bodyPr/>
                    <a:lstStyle/>
                    <a:p>
                      <a:endParaRPr lang="zh-CN" altLang="en-US" dirty="0"/>
                    </a:p>
                  </a:txBody>
                  <a:tcPr>
                    <a:noFill/>
                  </a:tcPr>
                </a:tc>
                <a:tc>
                  <a:txBody>
                    <a:bodyPr/>
                    <a:lstStyle/>
                    <a:p>
                      <a:pPr marL="0" algn="l" defTabSz="914400" rtl="0" eaLnBrk="1" latinLnBrk="0" hangingPunct="1"/>
                      <a:endParaRPr lang="zh-CN" altLang="en-US" sz="1800" b="1" kern="1200" dirty="0">
                        <a:solidFill>
                          <a:schemeClr val="lt1"/>
                        </a:solidFill>
                        <a:latin typeface="+mn-lt"/>
                        <a:ea typeface="+mn-ea"/>
                        <a:cs typeface="+mn-cs"/>
                      </a:endParaRPr>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extLst>
                  <a:ext uri="{0D108BD9-81ED-4DB2-BD59-A6C34878D82A}">
                    <a16:rowId xmlns:a16="http://schemas.microsoft.com/office/drawing/2014/main" val="10001"/>
                  </a:ext>
                </a:extLst>
              </a:tr>
            </a:tbl>
          </a:graphicData>
        </a:graphic>
      </p:graphicFrame>
      <p:grpSp>
        <p:nvGrpSpPr>
          <p:cNvPr id="98347" name="组合 6"/>
          <p:cNvGrpSpPr>
            <a:grpSpLocks/>
          </p:cNvGrpSpPr>
          <p:nvPr/>
        </p:nvGrpSpPr>
        <p:grpSpPr bwMode="auto">
          <a:xfrm>
            <a:off x="703263" y="1844675"/>
            <a:ext cx="8483600" cy="749300"/>
            <a:chOff x="3779912" y="1777380"/>
            <a:chExt cx="4896544" cy="432049"/>
          </a:xfrm>
        </p:grpSpPr>
        <p:sp>
          <p:nvSpPr>
            <p:cNvPr id="8" name="矩形 7"/>
            <p:cNvSpPr/>
            <p:nvPr/>
          </p:nvSpPr>
          <p:spPr>
            <a:xfrm>
              <a:off x="3779912" y="1777380"/>
              <a:ext cx="4896544" cy="432049"/>
            </a:xfrm>
            <a:prstGeom prst="rect">
              <a:avLst/>
            </a:prstGeom>
            <a:solidFill>
              <a:schemeClr val="bg2">
                <a:lumMod val="25000"/>
              </a:schemeClr>
            </a:solidFill>
            <a:ln w="12700" cap="flat" cmpd="sng" algn="ctr">
              <a:noFill/>
              <a:prstDash val="solid"/>
            </a:ln>
            <a:effectLst>
              <a:outerShdw blurRad="50800" dist="38100" dir="5400000" algn="t"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9" name="矩形 8"/>
            <p:cNvSpPr/>
            <p:nvPr/>
          </p:nvSpPr>
          <p:spPr>
            <a:xfrm>
              <a:off x="3779912" y="1777380"/>
              <a:ext cx="1290107" cy="432049"/>
            </a:xfrm>
            <a:prstGeom prst="rect">
              <a:avLst/>
            </a:prstGeom>
            <a:solidFill>
              <a:schemeClr val="accent2"/>
            </a:solidFill>
            <a:ln w="12700"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a:ln>
                    <a:noFill/>
                  </a:ln>
                  <a:solidFill>
                    <a:sysClr val="window" lastClr="FFFFFF"/>
                  </a:solidFill>
                  <a:effectLst/>
                  <a:uLnTx/>
                  <a:uFillTx/>
                  <a:latin typeface="Broadway" pitchFamily="82" charset="0"/>
                  <a:ea typeface="微软雅黑"/>
                  <a:cs typeface="+mn-cs"/>
                </a:rPr>
                <a:t>4</a:t>
              </a:r>
              <a:endParaRPr kumimoji="0" lang="zh-CN" altLang="en-US" sz="4000" b="0" i="0" u="none" strike="noStrike" kern="0" cap="none" spc="0" normalizeH="0" baseline="0" noProof="0" dirty="0">
                <a:ln>
                  <a:noFill/>
                </a:ln>
                <a:solidFill>
                  <a:sysClr val="window" lastClr="FFFFFF"/>
                </a:solidFill>
                <a:effectLst/>
                <a:uLnTx/>
                <a:uFillTx/>
                <a:latin typeface="Broadway" pitchFamily="82" charset="0"/>
                <a:ea typeface="微软雅黑"/>
                <a:cs typeface="+mn-cs"/>
              </a:endParaRPr>
            </a:p>
          </p:txBody>
        </p:sp>
        <p:sp>
          <p:nvSpPr>
            <p:cNvPr id="10" name="TextBox 37"/>
            <p:cNvSpPr txBox="1"/>
            <p:nvPr/>
          </p:nvSpPr>
          <p:spPr>
            <a:xfrm>
              <a:off x="5268850" y="1859762"/>
              <a:ext cx="2211874" cy="266198"/>
            </a:xfrm>
            <a:prstGeom prst="rect">
              <a:avLst/>
            </a:prstGeom>
            <a:noFill/>
          </p:spPr>
          <p:txBody>
            <a:bodyPr>
              <a:spAutoFit/>
            </a:bodyPr>
            <a:lstStyle/>
            <a:p>
              <a:pPr marL="0" marR="0" lvl="0" indent="0" algn="ctr" defTabSz="913996" rtl="0" eaLnBrk="1" fontAlgn="auto" latinLnBrk="0" hangingPunct="1">
                <a:lnSpc>
                  <a:spcPct val="100000"/>
                </a:lnSpc>
                <a:spcBef>
                  <a:spcPts val="0"/>
                </a:spcBef>
                <a:spcAft>
                  <a:spcPts val="0"/>
                </a:spcAft>
                <a:buClrTx/>
                <a:buSzTx/>
                <a:buFontTx/>
                <a:buNone/>
                <a:tabLst/>
                <a:defRPr/>
              </a:pPr>
              <a:r>
                <a:rPr kumimoji="0" lang="zh-CN" altLang="en-US" sz="1799" b="1" i="0" u="none" strike="noStrike" kern="1200" cap="none" spc="0" normalizeH="0" baseline="0" noProof="0" dirty="0">
                  <a:ln>
                    <a:noFill/>
                  </a:ln>
                  <a:solidFill>
                    <a:srgbClr val="1F497D"/>
                  </a:solidFill>
                  <a:effectLst/>
                  <a:uLnTx/>
                  <a:uFillTx/>
                  <a:latin typeface="微软雅黑" pitchFamily="34" charset="-122"/>
                  <a:ea typeface="微软雅黑" pitchFamily="34" charset="-122"/>
                  <a:cs typeface="+mn-cs"/>
                </a:rPr>
                <a:t>                   </a:t>
              </a:r>
              <a:r>
                <a:rPr kumimoji="0" lang="zh-CN" altLang="en-US" sz="24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医院品牌规划</a:t>
              </a:r>
            </a:p>
          </p:txBody>
        </p:sp>
      </p:grpSp>
      <p:sp>
        <p:nvSpPr>
          <p:cNvPr id="98348" name="文本框 10"/>
          <p:cNvSpPr txBox="1">
            <a:spLocks noChangeArrowheads="1"/>
          </p:cNvSpPr>
          <p:nvPr/>
        </p:nvSpPr>
        <p:spPr bwMode="auto">
          <a:xfrm>
            <a:off x="4087813" y="2736852"/>
            <a:ext cx="3759200" cy="369332"/>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kern="1200" cap="none" spc="0" normalizeH="0" baseline="0" noProof="0">
                <a:ln>
                  <a:noFill/>
                </a:ln>
                <a:solidFill>
                  <a:srgbClr val="3B3838"/>
                </a:solidFill>
                <a:effectLst/>
                <a:uLnTx/>
                <a:uFillTx/>
                <a:latin typeface="Microsoft YaHei UI"/>
                <a:ea typeface="Microsoft YaHei UI"/>
                <a:cs typeface="Microsoft YaHei UI"/>
              </a:rPr>
              <a:t>The Hospital Brand Planning</a:t>
            </a:r>
            <a:endParaRPr kumimoji="0" lang="zh-CN" altLang="en-US" sz="1800" b="0" i="0" u="none" strike="noStrike" kern="1200" cap="none" spc="0" normalizeH="0" baseline="0" noProof="0">
              <a:ln>
                <a:noFill/>
              </a:ln>
              <a:solidFill>
                <a:srgbClr val="3B3838"/>
              </a:solidFill>
              <a:effectLst/>
              <a:uLnTx/>
              <a:uFillTx/>
              <a:latin typeface="Microsoft YaHei UI"/>
              <a:ea typeface="Microsoft YaHei UI"/>
              <a:cs typeface="Microsoft YaHei UI"/>
            </a:endParaRPr>
          </a:p>
        </p:txBody>
      </p:sp>
    </p:spTree>
    <p:extLst>
      <p:ext uri="{BB962C8B-B14F-4D97-AF65-F5344CB8AC3E}">
        <p14:creationId xmlns:p14="http://schemas.microsoft.com/office/powerpoint/2010/main" val="16174128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29" name="图片 8"/>
          <p:cNvPicPr>
            <a:picLocks noChangeAspect="1"/>
          </p:cNvPicPr>
          <p:nvPr/>
        </p:nvPicPr>
        <p:blipFill>
          <a:blip r:embed="rId2"/>
          <a:srcRect t="18478"/>
          <a:stretch>
            <a:fillRect/>
          </a:stretch>
        </p:blipFill>
        <p:spPr bwMode="auto">
          <a:xfrm>
            <a:off x="0" y="0"/>
            <a:ext cx="12192000" cy="6858000"/>
          </a:xfrm>
          <a:prstGeom prst="rect">
            <a:avLst/>
          </a:prstGeom>
          <a:noFill/>
          <a:ln w="9525">
            <a:noFill/>
            <a:miter lim="800000"/>
            <a:headEnd/>
            <a:tailEnd/>
          </a:ln>
        </p:spPr>
      </p:pic>
      <p:sp>
        <p:nvSpPr>
          <p:cNvPr id="4" name="矩形 3"/>
          <p:cNvSpPr/>
          <p:nvPr/>
        </p:nvSpPr>
        <p:spPr>
          <a:xfrm>
            <a:off x="5561013" y="0"/>
            <a:ext cx="6630987" cy="6870700"/>
          </a:xfrm>
          <a:custGeom>
            <a:avLst/>
            <a:gdLst>
              <a:gd name="connsiteX0" fmla="*/ 0 w 6384324"/>
              <a:gd name="connsiteY0" fmla="*/ 0 h 6858000"/>
              <a:gd name="connsiteX1" fmla="*/ 6384324 w 6384324"/>
              <a:gd name="connsiteY1" fmla="*/ 0 h 6858000"/>
              <a:gd name="connsiteX2" fmla="*/ 6384324 w 6384324"/>
              <a:gd name="connsiteY2" fmla="*/ 6858000 h 6858000"/>
              <a:gd name="connsiteX3" fmla="*/ 0 w 6384324"/>
              <a:gd name="connsiteY3" fmla="*/ 6858000 h 6858000"/>
              <a:gd name="connsiteX4" fmla="*/ 0 w 6384324"/>
              <a:gd name="connsiteY4" fmla="*/ 0 h 6858000"/>
              <a:gd name="connsiteX0" fmla="*/ 1112109 w 7496433"/>
              <a:gd name="connsiteY0" fmla="*/ 0 h 6858000"/>
              <a:gd name="connsiteX1" fmla="*/ 7496433 w 7496433"/>
              <a:gd name="connsiteY1" fmla="*/ 0 h 6858000"/>
              <a:gd name="connsiteX2" fmla="*/ 7496433 w 7496433"/>
              <a:gd name="connsiteY2" fmla="*/ 6858000 h 6858000"/>
              <a:gd name="connsiteX3" fmla="*/ 1112109 w 7496433"/>
              <a:gd name="connsiteY3" fmla="*/ 6858000 h 6858000"/>
              <a:gd name="connsiteX4" fmla="*/ 0 w 7496433"/>
              <a:gd name="connsiteY4" fmla="*/ 3558746 h 6858000"/>
              <a:gd name="connsiteX5" fmla="*/ 1112109 w 7496433"/>
              <a:gd name="connsiteY5" fmla="*/ 0 h 6858000"/>
              <a:gd name="connsiteX0" fmla="*/ 1112109 w 7496433"/>
              <a:gd name="connsiteY0" fmla="*/ 0 h 6858000"/>
              <a:gd name="connsiteX1" fmla="*/ 7496433 w 7496433"/>
              <a:gd name="connsiteY1" fmla="*/ 0 h 6858000"/>
              <a:gd name="connsiteX2" fmla="*/ 7496433 w 7496433"/>
              <a:gd name="connsiteY2" fmla="*/ 6858000 h 6858000"/>
              <a:gd name="connsiteX3" fmla="*/ 1112109 w 7496433"/>
              <a:gd name="connsiteY3" fmla="*/ 6858000 h 6858000"/>
              <a:gd name="connsiteX4" fmla="*/ 0 w 7496433"/>
              <a:gd name="connsiteY4" fmla="*/ 3558746 h 6858000"/>
              <a:gd name="connsiteX5" fmla="*/ 1112109 w 7496433"/>
              <a:gd name="connsiteY5" fmla="*/ 0 h 6858000"/>
              <a:gd name="connsiteX0" fmla="*/ 1112109 w 7496433"/>
              <a:gd name="connsiteY0" fmla="*/ 0 h 6870357"/>
              <a:gd name="connsiteX1" fmla="*/ 7496433 w 7496433"/>
              <a:gd name="connsiteY1" fmla="*/ 0 h 6870357"/>
              <a:gd name="connsiteX2" fmla="*/ 7496433 w 7496433"/>
              <a:gd name="connsiteY2" fmla="*/ 6858000 h 6870357"/>
              <a:gd name="connsiteX3" fmla="*/ 1099752 w 7496433"/>
              <a:gd name="connsiteY3" fmla="*/ 6870357 h 6870357"/>
              <a:gd name="connsiteX4" fmla="*/ 0 w 7496433"/>
              <a:gd name="connsiteY4" fmla="*/ 3558746 h 6870357"/>
              <a:gd name="connsiteX5" fmla="*/ 1112109 w 7496433"/>
              <a:gd name="connsiteY5" fmla="*/ 0 h 6870357"/>
              <a:gd name="connsiteX0" fmla="*/ 1112109 w 7496433"/>
              <a:gd name="connsiteY0" fmla="*/ 0 h 6870357"/>
              <a:gd name="connsiteX1" fmla="*/ 7496433 w 7496433"/>
              <a:gd name="connsiteY1" fmla="*/ 0 h 6870357"/>
              <a:gd name="connsiteX2" fmla="*/ 7496433 w 7496433"/>
              <a:gd name="connsiteY2" fmla="*/ 6858000 h 6870357"/>
              <a:gd name="connsiteX3" fmla="*/ 1099752 w 7496433"/>
              <a:gd name="connsiteY3" fmla="*/ 6870357 h 6870357"/>
              <a:gd name="connsiteX4" fmla="*/ 0 w 7496433"/>
              <a:gd name="connsiteY4" fmla="*/ 3558746 h 6870357"/>
              <a:gd name="connsiteX5" fmla="*/ 1112109 w 7496433"/>
              <a:gd name="connsiteY5" fmla="*/ 0 h 6870357"/>
              <a:gd name="connsiteX0" fmla="*/ 1251795 w 7496433"/>
              <a:gd name="connsiteY0" fmla="*/ 0 h 6870357"/>
              <a:gd name="connsiteX1" fmla="*/ 7496433 w 7496433"/>
              <a:gd name="connsiteY1" fmla="*/ 0 h 6870357"/>
              <a:gd name="connsiteX2" fmla="*/ 7496433 w 7496433"/>
              <a:gd name="connsiteY2" fmla="*/ 6858000 h 6870357"/>
              <a:gd name="connsiteX3" fmla="*/ 1099752 w 7496433"/>
              <a:gd name="connsiteY3" fmla="*/ 6870357 h 6870357"/>
              <a:gd name="connsiteX4" fmla="*/ 0 w 7496433"/>
              <a:gd name="connsiteY4" fmla="*/ 3558746 h 6870357"/>
              <a:gd name="connsiteX5" fmla="*/ 1251795 w 7496433"/>
              <a:gd name="connsiteY5" fmla="*/ 0 h 6870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96433" h="6870357">
                <a:moveTo>
                  <a:pt x="1251795" y="0"/>
                </a:moveTo>
                <a:lnTo>
                  <a:pt x="7496433" y="0"/>
                </a:lnTo>
                <a:lnTo>
                  <a:pt x="7496433" y="6858000"/>
                </a:lnTo>
                <a:lnTo>
                  <a:pt x="1099752" y="6870357"/>
                </a:lnTo>
                <a:cubicBezTo>
                  <a:pt x="712573" y="5721179"/>
                  <a:pt x="288324" y="4522573"/>
                  <a:pt x="0" y="3558746"/>
                </a:cubicBezTo>
                <a:lnTo>
                  <a:pt x="1251795" y="0"/>
                </a:lnTo>
                <a:close/>
              </a:path>
            </a:pathLst>
          </a:custGeom>
          <a:solidFill>
            <a:schemeClr val="accent2">
              <a:lumMod val="75000"/>
              <a:alpha val="88000"/>
            </a:schemeClr>
          </a:solidFill>
          <a:ln w="25400">
            <a:solidFill>
              <a:schemeClr val="bg1"/>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矩形 12"/>
          <p:cNvSpPr/>
          <p:nvPr/>
        </p:nvSpPr>
        <p:spPr>
          <a:xfrm>
            <a:off x="852373" y="727078"/>
            <a:ext cx="3110146" cy="584775"/>
          </a:xfrm>
          <a:prstGeom prst="rect">
            <a:avLst/>
          </a:prstGeom>
        </p:spPr>
        <p:txBody>
          <a:bodyPr wrap="none">
            <a:spAutoFit/>
          </a:bodyPr>
          <a:lstStyle/>
          <a:p>
            <a:pPr marL="0" marR="0" lvl="0" indent="0" algn="ctr" defTabSz="913996"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4.1</a:t>
            </a:r>
            <a:r>
              <a:rPr kumimoji="0" lang="zh-CN" altLang="en-US" sz="3200" b="1" i="0"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医院</a:t>
            </a:r>
            <a:r>
              <a:rPr kumimoji="0" lang="en-US" altLang="zh-CN" sz="3200" b="1" i="0"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CIS</a:t>
            </a:r>
            <a:r>
              <a:rPr kumimoji="0" lang="zh-CN" altLang="en-US" sz="3200" b="1" i="0"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规划</a:t>
            </a:r>
          </a:p>
        </p:txBody>
      </p:sp>
      <p:sp>
        <p:nvSpPr>
          <p:cNvPr id="99332" name="文本框 13"/>
          <p:cNvSpPr txBox="1">
            <a:spLocks noChangeArrowheads="1"/>
          </p:cNvSpPr>
          <p:nvPr/>
        </p:nvSpPr>
        <p:spPr bwMode="auto">
          <a:xfrm>
            <a:off x="6564313" y="2536828"/>
            <a:ext cx="4852610" cy="1384995"/>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50000"/>
              </a:lnSpc>
              <a:spcBef>
                <a:spcPct val="0"/>
              </a:spcBef>
              <a:spcAft>
                <a:spcPct val="0"/>
              </a:spcAft>
              <a:buClr>
                <a:prstClr val="white"/>
              </a:buClr>
              <a:buSzTx/>
              <a:buFontTx/>
              <a:buNone/>
              <a:tabLst/>
              <a:defRPr/>
            </a:pPr>
            <a:r>
              <a:rPr kumimoji="0" lang="zh-CN" altLang="en-US" sz="2800" b="1"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一：改善医院环境</a:t>
            </a:r>
            <a:endParaRPr kumimoji="0" lang="en-US" altLang="zh-CN" sz="2800" b="1"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a:p>
            <a:pPr marL="0" marR="0" lvl="0" indent="0" algn="l" defTabSz="914400" rtl="0" eaLnBrk="1" fontAlgn="base" latinLnBrk="0" hangingPunct="1">
              <a:lnSpc>
                <a:spcPct val="150000"/>
              </a:lnSpc>
              <a:spcBef>
                <a:spcPct val="0"/>
              </a:spcBef>
              <a:spcAft>
                <a:spcPct val="0"/>
              </a:spcAft>
              <a:buClr>
                <a:prstClr val="white"/>
              </a:buClr>
              <a:buSzTx/>
              <a:buFontTx/>
              <a:buNone/>
              <a:tabLst/>
              <a:defRPr/>
            </a:pPr>
            <a:r>
              <a:rPr kumimoji="0" lang="zh-CN" altLang="en-US" sz="2800" b="1"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二：加强医院内外部文化建设</a:t>
            </a:r>
            <a:endParaRPr kumimoji="0" lang="en-US" altLang="zh-CN" sz="2800" b="1"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99333" name="文本框 1"/>
          <p:cNvSpPr txBox="1">
            <a:spLocks noChangeArrowheads="1"/>
          </p:cNvSpPr>
          <p:nvPr/>
        </p:nvSpPr>
        <p:spPr bwMode="auto">
          <a:xfrm>
            <a:off x="6303966" y="1639888"/>
            <a:ext cx="5373587" cy="738664"/>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4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从</a:t>
            </a:r>
            <a:r>
              <a:rPr kumimoji="0" lang="en-US" altLang="zh-CN" sz="14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2014</a:t>
            </a:r>
            <a:r>
              <a:rPr kumimoji="0" lang="zh-CN" altLang="en-US" sz="14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年终总结报告中得知，目前医院品牌存在较多问题，</a:t>
            </a:r>
            <a:endParaRPr kumimoji="0" lang="en-US" altLang="zh-CN" sz="14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4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为了提高病患满意度，</a:t>
            </a:r>
            <a:r>
              <a:rPr kumimoji="0" lang="en-US" altLang="zh-CN" sz="14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2015</a:t>
            </a:r>
            <a:r>
              <a:rPr kumimoji="0" lang="zh-CN" altLang="en-US" sz="14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年医院</a:t>
            </a:r>
            <a:r>
              <a:rPr kumimoji="0" lang="en-US" altLang="zh-CN" sz="14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CIS</a:t>
            </a:r>
            <a:r>
              <a:rPr kumimoji="0" lang="zh-CN" altLang="en-US" sz="14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从以下两个方面着手改进。</a:t>
            </a:r>
          </a:p>
        </p:txBody>
      </p:sp>
    </p:spTree>
    <p:extLst>
      <p:ext uri="{BB962C8B-B14F-4D97-AF65-F5344CB8AC3E}">
        <p14:creationId xmlns:p14="http://schemas.microsoft.com/office/powerpoint/2010/main" val="39554143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7" name="图片 6"/>
          <p:cNvPicPr>
            <a:picLocks noChangeAspect="1"/>
          </p:cNvPicPr>
          <p:nvPr/>
        </p:nvPicPr>
        <p:blipFill>
          <a:blip r:embed="rId2"/>
          <a:srcRect/>
          <a:stretch>
            <a:fillRect/>
          </a:stretch>
        </p:blipFill>
        <p:spPr bwMode="auto">
          <a:xfrm>
            <a:off x="3662364" y="0"/>
            <a:ext cx="8529637" cy="6858000"/>
          </a:xfrm>
          <a:prstGeom prst="rect">
            <a:avLst/>
          </a:prstGeom>
          <a:noFill/>
          <a:ln w="9525">
            <a:noFill/>
            <a:miter lim="800000"/>
            <a:headEnd/>
            <a:tailEnd/>
          </a:ln>
        </p:spPr>
      </p:pic>
      <p:sp>
        <p:nvSpPr>
          <p:cNvPr id="8" name="矩形 7"/>
          <p:cNvSpPr/>
          <p:nvPr/>
        </p:nvSpPr>
        <p:spPr>
          <a:xfrm>
            <a:off x="490541" y="2422527"/>
            <a:ext cx="5108575" cy="2633663"/>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06499" name="文本框 5"/>
          <p:cNvSpPr txBox="1">
            <a:spLocks noChangeArrowheads="1"/>
          </p:cNvSpPr>
          <p:nvPr/>
        </p:nvSpPr>
        <p:spPr bwMode="auto">
          <a:xfrm>
            <a:off x="739776" y="2600328"/>
            <a:ext cx="4371710" cy="2400657"/>
          </a:xfrm>
          <a:prstGeom prst="rect">
            <a:avLst/>
          </a:prstGeom>
          <a:noFill/>
          <a:ln w="9525">
            <a:noFill/>
            <a:miter lim="800000"/>
            <a:headEnd/>
            <a:tailEnd/>
          </a:ln>
        </p:spPr>
        <p:txBody>
          <a:bodyPr wrap="none">
            <a:spAutoFit/>
          </a:bodyPr>
          <a:lstStyle/>
          <a:p>
            <a:pPr marL="285750" marR="0" lvl="0" indent="-285750" algn="l" defTabSz="914400" rtl="0" eaLnBrk="1" fontAlgn="base" latinLnBrk="0" hangingPunct="1">
              <a:lnSpc>
                <a:spcPts val="3000"/>
              </a:lnSpc>
              <a:spcBef>
                <a:spcPct val="0"/>
              </a:spcBef>
              <a:spcAft>
                <a:spcPct val="0"/>
              </a:spcAft>
              <a:buClr>
                <a:prstClr val="white"/>
              </a:buClr>
              <a:buSzTx/>
              <a:buFont typeface="Wingdings" pitchFamily="2" charset="2"/>
              <a:buChar char="ü"/>
              <a:tabLst/>
              <a:defRPr/>
            </a:pPr>
            <a:r>
              <a:rPr kumimoji="0" lang="zh-CN" altLang="en-US" sz="16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组织员工集体活动</a:t>
            </a:r>
            <a:r>
              <a:rPr kumimoji="0" lang="en-US" altLang="zh-CN" sz="16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X</a:t>
            </a:r>
            <a:r>
              <a:rPr kumimoji="0" lang="zh-CN" altLang="en-US" sz="16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次。</a:t>
            </a:r>
            <a:endParaRPr kumimoji="0" lang="en-US" altLang="zh-CN" sz="16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a:p>
            <a:pPr marL="285750" marR="0" lvl="0" indent="-285750" algn="l" defTabSz="914400" rtl="0" eaLnBrk="1" fontAlgn="base" latinLnBrk="0" hangingPunct="1">
              <a:lnSpc>
                <a:spcPts val="3000"/>
              </a:lnSpc>
              <a:spcBef>
                <a:spcPct val="0"/>
              </a:spcBef>
              <a:spcAft>
                <a:spcPct val="0"/>
              </a:spcAft>
              <a:buClr>
                <a:prstClr val="white"/>
              </a:buClr>
              <a:buSzTx/>
              <a:buFont typeface="Wingdings" pitchFamily="2" charset="2"/>
              <a:buChar char="ü"/>
              <a:tabLst/>
              <a:defRPr/>
            </a:pPr>
            <a:r>
              <a:rPr kumimoji="0" lang="zh-CN" altLang="en-US" sz="16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提供员工学习、考察、进修机会。</a:t>
            </a:r>
            <a:endParaRPr kumimoji="0" lang="en-US" altLang="zh-CN" sz="16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a:p>
            <a:pPr marL="285750" marR="0" lvl="0" indent="-285750" algn="l" defTabSz="914400" rtl="0" eaLnBrk="1" fontAlgn="base" latinLnBrk="0" hangingPunct="1">
              <a:lnSpc>
                <a:spcPts val="3000"/>
              </a:lnSpc>
              <a:spcBef>
                <a:spcPct val="0"/>
              </a:spcBef>
              <a:spcAft>
                <a:spcPct val="0"/>
              </a:spcAft>
              <a:buClr>
                <a:prstClr val="white"/>
              </a:buClr>
              <a:buSzTx/>
              <a:buFont typeface="Wingdings" pitchFamily="2" charset="2"/>
              <a:buChar char="ü"/>
              <a:tabLst/>
              <a:defRPr/>
            </a:pPr>
            <a:r>
              <a:rPr kumimoji="0" lang="zh-CN" altLang="en-US" sz="16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制定完善的员工手册及岗位说明书。</a:t>
            </a:r>
            <a:endParaRPr kumimoji="0" lang="en-US" altLang="zh-CN" sz="16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a:p>
            <a:pPr marL="285750" marR="0" lvl="0" indent="-285750" algn="l" defTabSz="914400" rtl="0" eaLnBrk="1" fontAlgn="base" latinLnBrk="0" hangingPunct="1">
              <a:lnSpc>
                <a:spcPts val="3000"/>
              </a:lnSpc>
              <a:spcBef>
                <a:spcPct val="0"/>
              </a:spcBef>
              <a:spcAft>
                <a:spcPct val="0"/>
              </a:spcAft>
              <a:buClr>
                <a:prstClr val="white"/>
              </a:buClr>
              <a:buSzTx/>
              <a:buFont typeface="Wingdings" pitchFamily="2" charset="2"/>
              <a:buChar char="ü"/>
              <a:tabLst/>
              <a:defRPr/>
            </a:pPr>
            <a:r>
              <a:rPr kumimoji="0" lang="zh-CN" altLang="en-US" sz="16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定期组织部门交流会议。</a:t>
            </a:r>
            <a:endParaRPr kumimoji="0" lang="en-US" altLang="zh-CN" sz="16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a:p>
            <a:pPr marL="285750" marR="0" lvl="0" indent="-285750" algn="l" defTabSz="914400" rtl="0" eaLnBrk="1" fontAlgn="base" latinLnBrk="0" hangingPunct="1">
              <a:lnSpc>
                <a:spcPts val="3000"/>
              </a:lnSpc>
              <a:spcBef>
                <a:spcPct val="0"/>
              </a:spcBef>
              <a:spcAft>
                <a:spcPct val="0"/>
              </a:spcAft>
              <a:buClr>
                <a:prstClr val="white"/>
              </a:buClr>
              <a:buSzTx/>
              <a:buFont typeface="Wingdings" pitchFamily="2" charset="2"/>
              <a:buChar char="ü"/>
              <a:tabLst/>
              <a:defRPr/>
            </a:pPr>
            <a:r>
              <a:rPr kumimoji="0" lang="zh-CN" altLang="en-US" sz="16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每半年组织医院先进、优秀员工表彰大会。</a:t>
            </a:r>
            <a:endParaRPr kumimoji="0" lang="en-US" altLang="zh-CN" sz="16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a:p>
            <a:pPr marL="285750" marR="0" lvl="0" indent="-285750" algn="l" defTabSz="914400" rtl="0" eaLnBrk="1" fontAlgn="base" latinLnBrk="0" hangingPunct="1">
              <a:lnSpc>
                <a:spcPts val="3000"/>
              </a:lnSpc>
              <a:spcBef>
                <a:spcPct val="0"/>
              </a:spcBef>
              <a:spcAft>
                <a:spcPct val="0"/>
              </a:spcAft>
              <a:buClr>
                <a:prstClr val="white"/>
              </a:buClr>
              <a:buSzTx/>
              <a:buFont typeface="Wingdings" pitchFamily="2" charset="2"/>
              <a:buChar char="ü"/>
              <a:tabLst/>
              <a:defRPr/>
            </a:pPr>
            <a:r>
              <a:rPr kumimoji="0" lang="zh-CN" altLang="en-US" sz="16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举行医院内部员工技能和服务流程比赛。</a:t>
            </a:r>
            <a:endParaRPr kumimoji="0" lang="en-US" altLang="zh-CN" sz="16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06500" name="矩形 8"/>
          <p:cNvSpPr>
            <a:spLocks noChangeArrowheads="1"/>
          </p:cNvSpPr>
          <p:nvPr/>
        </p:nvSpPr>
        <p:spPr bwMode="auto">
          <a:xfrm>
            <a:off x="490541" y="958850"/>
            <a:ext cx="7340471" cy="369332"/>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a:ln>
                  <a:noFill/>
                </a:ln>
                <a:solidFill>
                  <a:srgbClr val="C00000"/>
                </a:solidFill>
                <a:effectLst/>
                <a:uLnTx/>
                <a:uFillTx/>
                <a:latin typeface="微软雅黑" pitchFamily="34" charset="-122"/>
                <a:ea typeface="微软雅黑" pitchFamily="34" charset="-122"/>
                <a:cs typeface="+mn-cs"/>
              </a:rPr>
              <a:t>规划四：</a:t>
            </a:r>
            <a:r>
              <a:rPr kumimoji="0" lang="zh-CN" altLang="en-US" sz="1800" b="1"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rPr>
              <a:t>深化院内员工对医院文化的认知，完善医院内部沟通渠道建设</a:t>
            </a:r>
            <a:endParaRPr kumimoji="0" lang="zh-CN" altLang="en-US" sz="1800" b="0" i="0" u="none" strike="noStrike" kern="1200" cap="none" spc="0" normalizeH="0" baseline="0" noProof="0">
              <a:ln>
                <a:noFill/>
              </a:ln>
              <a:solidFill>
                <a:prstClr val="black"/>
              </a:solidFill>
              <a:effectLst/>
              <a:uLnTx/>
              <a:uFillTx/>
              <a:latin typeface="Calibri" pitchFamily="34" charset="0"/>
              <a:ea typeface="宋体" charset="-122"/>
              <a:cs typeface="+mn-cs"/>
            </a:endParaRPr>
          </a:p>
        </p:txBody>
      </p:sp>
      <p:sp>
        <p:nvSpPr>
          <p:cNvPr id="106501" name="矩形 9"/>
          <p:cNvSpPr>
            <a:spLocks noChangeArrowheads="1"/>
          </p:cNvSpPr>
          <p:nvPr/>
        </p:nvSpPr>
        <p:spPr bwMode="auto">
          <a:xfrm>
            <a:off x="490537" y="1893889"/>
            <a:ext cx="1338828" cy="369332"/>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a:ln>
                  <a:noFill/>
                </a:ln>
                <a:solidFill>
                  <a:srgbClr val="C00000"/>
                </a:solidFill>
                <a:effectLst/>
                <a:uLnTx/>
                <a:uFillTx/>
                <a:latin typeface="微软雅黑" pitchFamily="34" charset="-122"/>
                <a:ea typeface="微软雅黑" pitchFamily="34" charset="-122"/>
                <a:cs typeface="+mn-cs"/>
              </a:rPr>
              <a:t>具体措施：</a:t>
            </a:r>
            <a:endParaRPr kumimoji="0" lang="zh-CN" altLang="en-US" sz="1800" b="0" i="0" u="none" strike="noStrike" kern="1200" cap="none" spc="0" normalizeH="0" baseline="0" noProof="0">
              <a:ln>
                <a:noFill/>
              </a:ln>
              <a:solidFill>
                <a:prstClr val="black"/>
              </a:solidFill>
              <a:effectLst/>
              <a:uLnTx/>
              <a:uFillTx/>
              <a:latin typeface="Calibri" pitchFamily="34" charset="0"/>
              <a:ea typeface="宋体" charset="-122"/>
              <a:cs typeface="+mn-cs"/>
            </a:endParaRPr>
          </a:p>
        </p:txBody>
      </p:sp>
      <p:sp>
        <p:nvSpPr>
          <p:cNvPr id="11" name="矩形 10"/>
          <p:cNvSpPr/>
          <p:nvPr/>
        </p:nvSpPr>
        <p:spPr>
          <a:xfrm>
            <a:off x="490539" y="111125"/>
            <a:ext cx="2673351" cy="723900"/>
          </a:xfrm>
          <a:prstGeom prst="rect">
            <a:avLst/>
          </a:prstGeom>
          <a:solidFill>
            <a:srgbClr val="FE756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矩形 11"/>
          <p:cNvSpPr/>
          <p:nvPr/>
        </p:nvSpPr>
        <p:spPr>
          <a:xfrm>
            <a:off x="709754" y="273050"/>
            <a:ext cx="2236510" cy="400110"/>
          </a:xfrm>
          <a:prstGeom prst="rect">
            <a:avLst/>
          </a:prstGeom>
        </p:spPr>
        <p:txBody>
          <a:bodyPr wrap="none">
            <a:spAutoFit/>
          </a:bodyPr>
          <a:lstStyle/>
          <a:p>
            <a:pPr marL="0" marR="0" lvl="0" indent="0" algn="ctr" defTabSz="913996"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二：医院文化规划</a:t>
            </a:r>
          </a:p>
        </p:txBody>
      </p:sp>
    </p:spTree>
    <p:extLst>
      <p:ext uri="{BB962C8B-B14F-4D97-AF65-F5344CB8AC3E}">
        <p14:creationId xmlns:p14="http://schemas.microsoft.com/office/powerpoint/2010/main" val="27328952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5" name="图片 9"/>
          <p:cNvPicPr>
            <a:picLocks noChangeAspect="1"/>
          </p:cNvPicPr>
          <p:nvPr/>
        </p:nvPicPr>
        <p:blipFill>
          <a:blip r:embed="rId3">
            <a:grayscl/>
          </a:blip>
          <a:srcRect t="14699"/>
          <a:stretch>
            <a:fillRect/>
          </a:stretch>
        </p:blipFill>
        <p:spPr bwMode="auto">
          <a:xfrm>
            <a:off x="11115" y="-41275"/>
            <a:ext cx="12180887" cy="6899275"/>
          </a:xfrm>
          <a:prstGeom prst="rect">
            <a:avLst/>
          </a:prstGeom>
          <a:noFill/>
          <a:ln w="9525">
            <a:noFill/>
            <a:miter lim="800000"/>
            <a:headEnd/>
            <a:tailEnd/>
          </a:ln>
        </p:spPr>
      </p:pic>
      <p:sp>
        <p:nvSpPr>
          <p:cNvPr id="7" name="矩形 6"/>
          <p:cNvSpPr/>
          <p:nvPr/>
        </p:nvSpPr>
        <p:spPr>
          <a:xfrm>
            <a:off x="4621213" y="-55563"/>
            <a:ext cx="7573963" cy="6864351"/>
          </a:xfrm>
          <a:custGeom>
            <a:avLst/>
            <a:gdLst>
              <a:gd name="connsiteX0" fmla="*/ 0 w 1064526"/>
              <a:gd name="connsiteY0" fmla="*/ 0 h 3138985"/>
              <a:gd name="connsiteX1" fmla="*/ 1064526 w 1064526"/>
              <a:gd name="connsiteY1" fmla="*/ 0 h 3138985"/>
              <a:gd name="connsiteX2" fmla="*/ 1064526 w 1064526"/>
              <a:gd name="connsiteY2" fmla="*/ 3138985 h 3138985"/>
              <a:gd name="connsiteX3" fmla="*/ 0 w 1064526"/>
              <a:gd name="connsiteY3" fmla="*/ 3138985 h 3138985"/>
              <a:gd name="connsiteX4" fmla="*/ 0 w 1064526"/>
              <a:gd name="connsiteY4" fmla="*/ 0 h 3138985"/>
              <a:gd name="connsiteX0" fmla="*/ 0 w 2238234"/>
              <a:gd name="connsiteY0" fmla="*/ 0 h 3766782"/>
              <a:gd name="connsiteX1" fmla="*/ 2238234 w 2238234"/>
              <a:gd name="connsiteY1" fmla="*/ 627797 h 3766782"/>
              <a:gd name="connsiteX2" fmla="*/ 2238234 w 2238234"/>
              <a:gd name="connsiteY2" fmla="*/ 3766782 h 3766782"/>
              <a:gd name="connsiteX3" fmla="*/ 1173708 w 2238234"/>
              <a:gd name="connsiteY3" fmla="*/ 3766782 h 3766782"/>
              <a:gd name="connsiteX4" fmla="*/ 0 w 2238234"/>
              <a:gd name="connsiteY4" fmla="*/ 0 h 3766782"/>
              <a:gd name="connsiteX0" fmla="*/ 0 w 2702258"/>
              <a:gd name="connsiteY0" fmla="*/ 0 h 3766782"/>
              <a:gd name="connsiteX1" fmla="*/ 2702258 w 2702258"/>
              <a:gd name="connsiteY1" fmla="*/ 13648 h 3766782"/>
              <a:gd name="connsiteX2" fmla="*/ 2238234 w 2702258"/>
              <a:gd name="connsiteY2" fmla="*/ 3766782 h 3766782"/>
              <a:gd name="connsiteX3" fmla="*/ 1173708 w 2702258"/>
              <a:gd name="connsiteY3" fmla="*/ 3766782 h 3766782"/>
              <a:gd name="connsiteX4" fmla="*/ 0 w 2702258"/>
              <a:gd name="connsiteY4" fmla="*/ 0 h 3766782"/>
              <a:gd name="connsiteX0" fmla="*/ 0 w 2702258"/>
              <a:gd name="connsiteY0" fmla="*/ 0 h 6864824"/>
              <a:gd name="connsiteX1" fmla="*/ 2702258 w 2702258"/>
              <a:gd name="connsiteY1" fmla="*/ 13648 h 6864824"/>
              <a:gd name="connsiteX2" fmla="*/ 2674962 w 2702258"/>
              <a:gd name="connsiteY2" fmla="*/ 6864824 h 6864824"/>
              <a:gd name="connsiteX3" fmla="*/ 1173708 w 2702258"/>
              <a:gd name="connsiteY3" fmla="*/ 3766782 h 6864824"/>
              <a:gd name="connsiteX4" fmla="*/ 0 w 2702258"/>
              <a:gd name="connsiteY4" fmla="*/ 0 h 6864824"/>
              <a:gd name="connsiteX0" fmla="*/ 4872250 w 7574508"/>
              <a:gd name="connsiteY0" fmla="*/ 0 h 6864824"/>
              <a:gd name="connsiteX1" fmla="*/ 7574508 w 7574508"/>
              <a:gd name="connsiteY1" fmla="*/ 13648 h 6864824"/>
              <a:gd name="connsiteX2" fmla="*/ 7547212 w 7574508"/>
              <a:gd name="connsiteY2" fmla="*/ 6864824 h 6864824"/>
              <a:gd name="connsiteX3" fmla="*/ 0 w 7574508"/>
              <a:gd name="connsiteY3" fmla="*/ 6864824 h 6864824"/>
              <a:gd name="connsiteX4" fmla="*/ 4872250 w 7574508"/>
              <a:gd name="connsiteY4" fmla="*/ 0 h 6864824"/>
              <a:gd name="connsiteX0" fmla="*/ 5404512 w 7574508"/>
              <a:gd name="connsiteY0" fmla="*/ 0 h 6864824"/>
              <a:gd name="connsiteX1" fmla="*/ 7574508 w 7574508"/>
              <a:gd name="connsiteY1" fmla="*/ 13648 h 6864824"/>
              <a:gd name="connsiteX2" fmla="*/ 7547212 w 7574508"/>
              <a:gd name="connsiteY2" fmla="*/ 6864824 h 6864824"/>
              <a:gd name="connsiteX3" fmla="*/ 0 w 7574508"/>
              <a:gd name="connsiteY3" fmla="*/ 6864824 h 6864824"/>
              <a:gd name="connsiteX4" fmla="*/ 5404512 w 7574508"/>
              <a:gd name="connsiteY4" fmla="*/ 0 h 6864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74508" h="6864824">
                <a:moveTo>
                  <a:pt x="5404512" y="0"/>
                </a:moveTo>
                <a:lnTo>
                  <a:pt x="7574508" y="13648"/>
                </a:lnTo>
                <a:lnTo>
                  <a:pt x="7547212" y="6864824"/>
                </a:lnTo>
                <a:lnTo>
                  <a:pt x="0" y="6864824"/>
                </a:lnTo>
                <a:lnTo>
                  <a:pt x="5404512" y="0"/>
                </a:lnTo>
                <a:close/>
              </a:path>
            </a:pathLst>
          </a:custGeom>
          <a:solidFill>
            <a:schemeClr val="accent2">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8" name="文本框 7"/>
          <p:cNvSpPr txBox="1"/>
          <p:nvPr/>
        </p:nvSpPr>
        <p:spPr>
          <a:xfrm>
            <a:off x="7693027" y="3305176"/>
            <a:ext cx="3302507" cy="2677656"/>
          </a:xfrm>
          <a:prstGeom prst="rect">
            <a:avLst/>
          </a:prstGeom>
          <a:noFill/>
        </p:spPr>
        <p:txBody>
          <a:bodyPr wrap="none">
            <a:spAutoFit/>
          </a:bodyPr>
          <a:lstStyle/>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ü"/>
              <a:tabLst/>
              <a:defRPr/>
            </a:pPr>
            <a:r>
              <a:rPr kumimoji="0" lang="zh-CN" altLang="en-US" sz="16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官网访问量增长</a:t>
            </a:r>
            <a:r>
              <a:rPr kumimoji="0" lang="en-US" altLang="zh-CN" sz="28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30%</a:t>
            </a:r>
            <a:endParaRPr kumimoji="0" lang="en-US" altLang="zh-CN" sz="16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ü"/>
              <a:tabLst/>
              <a:defRPr/>
            </a:pPr>
            <a:r>
              <a:rPr kumimoji="0" lang="zh-CN" altLang="en-US" sz="16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微博粉丝数增长</a:t>
            </a:r>
            <a:r>
              <a:rPr kumimoji="0" lang="en-US" altLang="zh-CN" sz="28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20%</a:t>
            </a:r>
          </a:p>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ü"/>
              <a:tabLst/>
              <a:defRPr/>
            </a:pPr>
            <a:r>
              <a:rPr kumimoji="0" lang="zh-CN" altLang="en-US" sz="16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微信公众账号粉丝增长</a:t>
            </a:r>
            <a:r>
              <a:rPr kumimoji="0" lang="en-US" altLang="zh-CN" sz="28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45%</a:t>
            </a:r>
          </a:p>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ü"/>
              <a:tabLst/>
              <a:defRPr/>
            </a:pPr>
            <a:r>
              <a:rPr kumimoji="0" lang="zh-CN" altLang="en-US" sz="16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企业</a:t>
            </a:r>
            <a:r>
              <a:rPr kumimoji="0" lang="en-US" altLang="zh-CN" sz="16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QQ</a:t>
            </a:r>
            <a:r>
              <a:rPr kumimoji="0" lang="zh-CN" altLang="en-US" sz="16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咨询量增长</a:t>
            </a:r>
            <a:r>
              <a:rPr kumimoji="0" lang="en-US" altLang="zh-CN" sz="28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12%</a:t>
            </a:r>
          </a:p>
        </p:txBody>
      </p:sp>
      <p:sp>
        <p:nvSpPr>
          <p:cNvPr id="5" name="矩形 4"/>
          <p:cNvSpPr/>
          <p:nvPr/>
        </p:nvSpPr>
        <p:spPr>
          <a:xfrm>
            <a:off x="7692533" y="2706691"/>
            <a:ext cx="4501553" cy="584775"/>
          </a:xfrm>
          <a:prstGeom prst="rect">
            <a:avLst/>
          </a:prstGeom>
        </p:spPr>
        <p:txBody>
          <a:bodyPr wrap="none">
            <a:spAutoFit/>
          </a:bodyPr>
          <a:lstStyle/>
          <a:p>
            <a:pPr marL="0" marR="0" lvl="0" indent="0" algn="ctr" defTabSz="913996"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4.3</a:t>
            </a:r>
            <a:r>
              <a:rPr kumimoji="0" lang="zh-CN" alt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医院自媒体建设规划</a:t>
            </a:r>
          </a:p>
        </p:txBody>
      </p:sp>
      <p:sp>
        <p:nvSpPr>
          <p:cNvPr id="108549" name="文本框 10"/>
          <p:cNvSpPr txBox="1">
            <a:spLocks noChangeArrowheads="1"/>
          </p:cNvSpPr>
          <p:nvPr/>
        </p:nvSpPr>
        <p:spPr bwMode="auto">
          <a:xfrm>
            <a:off x="6961188" y="6210304"/>
            <a:ext cx="4673074" cy="307777"/>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40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rPr>
              <a:t>注：以上数值仅供参考，医院需根据自身实际情况修改。</a:t>
            </a:r>
          </a:p>
        </p:txBody>
      </p:sp>
    </p:spTree>
    <p:extLst>
      <p:ext uri="{BB962C8B-B14F-4D97-AF65-F5344CB8AC3E}">
        <p14:creationId xmlns:p14="http://schemas.microsoft.com/office/powerpoint/2010/main" val="25474366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 name="Rectangle 4"/>
          <p:cNvSpPr/>
          <p:nvPr/>
        </p:nvSpPr>
        <p:spPr>
          <a:xfrm>
            <a:off x="5940425" y="1700217"/>
            <a:ext cx="5070475" cy="2587625"/>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2" name="Rectangle 17"/>
          <p:cNvSpPr/>
          <p:nvPr/>
        </p:nvSpPr>
        <p:spPr>
          <a:xfrm>
            <a:off x="5943601" y="4375150"/>
            <a:ext cx="6267451" cy="1225550"/>
          </a:xfrm>
          <a:prstGeom prst="rect">
            <a:avLst/>
          </a:prstGeom>
          <a:solidFill>
            <a:schemeClr val="accent6">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53" name="Rectangle 3"/>
          <p:cNvSpPr/>
          <p:nvPr/>
        </p:nvSpPr>
        <p:spPr>
          <a:xfrm>
            <a:off x="2" y="1684338"/>
            <a:ext cx="1876425" cy="1225550"/>
          </a:xfrm>
          <a:prstGeom prst="rect">
            <a:avLst/>
          </a:prstGeom>
          <a:solidFill>
            <a:schemeClr val="accent6">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1A3D0"/>
              </a:solidFill>
              <a:effectLst/>
              <a:uLnTx/>
              <a:uFillTx/>
              <a:latin typeface="Calibri"/>
              <a:ea typeface="+mn-ea"/>
              <a:cs typeface="+mn-cs"/>
            </a:endParaRPr>
          </a:p>
        </p:txBody>
      </p:sp>
      <p:sp>
        <p:nvSpPr>
          <p:cNvPr id="54" name="Rectangle 9"/>
          <p:cNvSpPr/>
          <p:nvPr/>
        </p:nvSpPr>
        <p:spPr>
          <a:xfrm>
            <a:off x="4632327" y="3040063"/>
            <a:ext cx="1225551" cy="1212850"/>
          </a:xfrm>
          <a:prstGeom prst="rect">
            <a:avLst/>
          </a:prstGeom>
          <a:solidFill>
            <a:schemeClr val="accent6">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5" name="Rectangle 10"/>
          <p:cNvSpPr/>
          <p:nvPr/>
        </p:nvSpPr>
        <p:spPr>
          <a:xfrm>
            <a:off x="3302002" y="3040063"/>
            <a:ext cx="1225551" cy="1212850"/>
          </a:xfrm>
          <a:prstGeom prst="rect">
            <a:avLst/>
          </a:prstGeom>
          <a:solidFill>
            <a:schemeClr val="tx1"/>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6" name="Rectangle 12"/>
          <p:cNvSpPr/>
          <p:nvPr/>
        </p:nvSpPr>
        <p:spPr>
          <a:xfrm>
            <a:off x="1981202" y="1679579"/>
            <a:ext cx="1225551" cy="1243013"/>
          </a:xfrm>
          <a:prstGeom prst="rect">
            <a:avLst/>
          </a:prstGeom>
          <a:solidFill>
            <a:schemeClr val="tx1"/>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8" name="Rectangle 14"/>
          <p:cNvSpPr/>
          <p:nvPr/>
        </p:nvSpPr>
        <p:spPr>
          <a:xfrm>
            <a:off x="4632327" y="4391025"/>
            <a:ext cx="1225551" cy="1225550"/>
          </a:xfrm>
          <a:prstGeom prst="rect">
            <a:avLst/>
          </a:prstGeom>
          <a:solidFill>
            <a:schemeClr val="tx1"/>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9" name="Rectangle 15"/>
          <p:cNvSpPr/>
          <p:nvPr/>
        </p:nvSpPr>
        <p:spPr>
          <a:xfrm>
            <a:off x="3302002" y="4391025"/>
            <a:ext cx="1225551" cy="1225550"/>
          </a:xfrm>
          <a:prstGeom prst="rect">
            <a:avLst/>
          </a:prstGeom>
          <a:solidFill>
            <a:schemeClr val="accent6">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0" name="Rectangle 16"/>
          <p:cNvSpPr/>
          <p:nvPr/>
        </p:nvSpPr>
        <p:spPr>
          <a:xfrm>
            <a:off x="1981202" y="3040063"/>
            <a:ext cx="1225551" cy="1225550"/>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109579" name="Picture 3" descr="E:\PPT\0。图片\PNG\2、win7风格\灰色超全扁平化图标\128.png"/>
          <p:cNvPicPr>
            <a:picLocks noChangeAspect="1" noChangeArrowheads="1"/>
          </p:cNvPicPr>
          <p:nvPr/>
        </p:nvPicPr>
        <p:blipFill>
          <a:blip r:embed="rId2">
            <a:grayscl/>
            <a:biLevel thresh="50000"/>
          </a:blip>
          <a:srcRect/>
          <a:stretch>
            <a:fillRect/>
          </a:stretch>
        </p:blipFill>
        <p:spPr bwMode="auto">
          <a:xfrm>
            <a:off x="2179639" y="3268663"/>
            <a:ext cx="768351" cy="768350"/>
          </a:xfrm>
          <a:prstGeom prst="rect">
            <a:avLst/>
          </a:prstGeom>
          <a:noFill/>
          <a:ln w="9525">
            <a:noFill/>
            <a:miter lim="800000"/>
            <a:headEnd/>
            <a:tailEnd/>
          </a:ln>
        </p:spPr>
      </p:pic>
      <p:pic>
        <p:nvPicPr>
          <p:cNvPr id="109580" name="Picture 5" descr="E:\PPT\0。图片\PNG\2、win7风格\灰色超全扁平化图标\314.png"/>
          <p:cNvPicPr>
            <a:picLocks noChangeAspect="1" noChangeArrowheads="1"/>
          </p:cNvPicPr>
          <p:nvPr/>
        </p:nvPicPr>
        <p:blipFill>
          <a:blip r:embed="rId3">
            <a:grayscl/>
            <a:biLevel thresh="50000"/>
          </a:blip>
          <a:srcRect/>
          <a:stretch>
            <a:fillRect/>
          </a:stretch>
        </p:blipFill>
        <p:spPr bwMode="auto">
          <a:xfrm>
            <a:off x="4845051" y="4602167"/>
            <a:ext cx="801688" cy="801687"/>
          </a:xfrm>
          <a:prstGeom prst="rect">
            <a:avLst/>
          </a:prstGeom>
          <a:noFill/>
          <a:ln w="9525">
            <a:noFill/>
            <a:miter lim="800000"/>
            <a:headEnd/>
            <a:tailEnd/>
          </a:ln>
        </p:spPr>
      </p:pic>
      <p:pic>
        <p:nvPicPr>
          <p:cNvPr id="109581" name="Picture 6" descr="E:\PPT\0。图片\PNG\2、win7风格\灰色超全扁平化图标\439.png"/>
          <p:cNvPicPr>
            <a:picLocks noChangeAspect="1" noChangeArrowheads="1"/>
          </p:cNvPicPr>
          <p:nvPr/>
        </p:nvPicPr>
        <p:blipFill>
          <a:blip r:embed="rId4">
            <a:grayscl/>
            <a:biLevel thresh="50000"/>
          </a:blip>
          <a:srcRect/>
          <a:stretch>
            <a:fillRect/>
          </a:stretch>
        </p:blipFill>
        <p:spPr bwMode="auto">
          <a:xfrm>
            <a:off x="2247902" y="1976442"/>
            <a:ext cx="742951" cy="744537"/>
          </a:xfrm>
          <a:prstGeom prst="rect">
            <a:avLst/>
          </a:prstGeom>
          <a:noFill/>
          <a:ln w="9525">
            <a:noFill/>
            <a:miter lim="800000"/>
            <a:headEnd/>
            <a:tailEnd/>
          </a:ln>
        </p:spPr>
      </p:pic>
      <p:sp>
        <p:nvSpPr>
          <p:cNvPr id="3" name="矩形 2"/>
          <p:cNvSpPr/>
          <p:nvPr/>
        </p:nvSpPr>
        <p:spPr>
          <a:xfrm>
            <a:off x="6034088" y="2005014"/>
            <a:ext cx="5116512" cy="2031325"/>
          </a:xfrm>
          <a:prstGeom prst="rect">
            <a:avLst/>
          </a:prstGeom>
        </p:spPr>
        <p:txBody>
          <a:bodyPr>
            <a:spAutoFit/>
          </a:bodyPr>
          <a:lstStyle/>
          <a:p>
            <a:pPr marL="285750" marR="0" lvl="0" indent="-285750" algn="l" defTabSz="914400" rtl="0" eaLnBrk="1" fontAlgn="auto" latinLnBrk="0" hangingPunct="1">
              <a:lnSpc>
                <a:spcPct val="150000"/>
              </a:lnSpc>
              <a:spcBef>
                <a:spcPts val="0"/>
              </a:spcBef>
              <a:spcAft>
                <a:spcPts val="0"/>
              </a:spcAft>
              <a:buClr>
                <a:srgbClr val="FF0066"/>
              </a:buClr>
              <a:buSzTx/>
              <a:buFont typeface="Wingdings" panose="05000000000000000000" pitchFamily="2" charset="2"/>
              <a:buChar char="ü"/>
              <a:tabLst/>
              <a:defRPr/>
            </a:pPr>
            <a:r>
              <a:rPr kumimoji="0" lang="zh-CN" altLang="zh-CN" sz="1400" b="1" i="0" u="none" strike="noStrike" kern="1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宣传策略</a:t>
            </a:r>
            <a:r>
              <a:rPr kumimoji="0" lang="zh-CN" altLang="zh-CN" sz="1400" b="0" i="0" u="none" strike="noStrike" kern="1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：以核心区域，目标客户人群的广告密集覆盖；</a:t>
            </a:r>
            <a:endParaRPr kumimoji="0" lang="en-US" altLang="zh-CN" sz="1400" b="0" i="0" u="none" strike="noStrike" kern="1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914400" rtl="0" eaLnBrk="1" fontAlgn="auto" latinLnBrk="0" hangingPunct="1">
              <a:lnSpc>
                <a:spcPct val="150000"/>
              </a:lnSpc>
              <a:spcBef>
                <a:spcPts val="0"/>
              </a:spcBef>
              <a:spcAft>
                <a:spcPts val="0"/>
              </a:spcAft>
              <a:buClr>
                <a:srgbClr val="FF0066"/>
              </a:buClr>
              <a:buSzTx/>
              <a:buFont typeface="Wingdings" panose="05000000000000000000" pitchFamily="2" charset="2"/>
              <a:buChar char="ü"/>
              <a:tabLst/>
              <a:defRPr/>
            </a:pPr>
            <a:r>
              <a:rPr kumimoji="0" lang="zh-CN" altLang="zh-CN" sz="1400" b="1" i="0" u="none" strike="noStrike" kern="1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宣传重点</a:t>
            </a:r>
            <a:r>
              <a:rPr kumimoji="0" lang="zh-CN" altLang="zh-CN" sz="1400" b="0" i="0" u="none" strike="noStrike" kern="1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a:t>
            </a:r>
            <a:r>
              <a:rPr kumimoji="0" lang="zh-CN" altLang="en-US" sz="1400" b="1" i="0" u="none" strike="noStrike" kern="1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以内容为王，渠道为皇</a:t>
            </a:r>
            <a:r>
              <a:rPr kumimoji="0" lang="zh-CN" altLang="zh-CN" sz="1400" b="0" i="0" u="none" strike="noStrike" kern="1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a:t>
            </a:r>
          </a:p>
          <a:p>
            <a:pPr marL="285750" marR="0" lvl="0" indent="-285750" algn="l" defTabSz="914400" rtl="0" eaLnBrk="1" fontAlgn="auto" latinLnBrk="0" hangingPunct="1">
              <a:lnSpc>
                <a:spcPct val="150000"/>
              </a:lnSpc>
              <a:spcBef>
                <a:spcPts val="0"/>
              </a:spcBef>
              <a:spcAft>
                <a:spcPts val="0"/>
              </a:spcAft>
              <a:buClr>
                <a:srgbClr val="FF0066"/>
              </a:buClr>
              <a:buSzTx/>
              <a:buFont typeface="Wingdings" panose="05000000000000000000" pitchFamily="2" charset="2"/>
              <a:buChar char="ü"/>
              <a:tabLst/>
              <a:defRPr/>
            </a:pPr>
            <a:r>
              <a:rPr kumimoji="0" lang="zh-CN" altLang="zh-CN" sz="1400" b="1" i="0" u="none" strike="noStrike" kern="1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媒介定位</a:t>
            </a:r>
            <a:r>
              <a:rPr kumimoji="0" lang="zh-CN" altLang="zh-CN" sz="1400" b="0" i="0" u="none" strike="noStrike" kern="1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：户外广告为主，其他媒介为辅，建立信息平台，</a:t>
            </a:r>
            <a:endParaRPr kumimoji="0" lang="en-US" altLang="zh-CN" sz="1400" b="0" i="0" u="none" strike="noStrike" kern="1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
                <a:srgbClr val="FF0066"/>
              </a:buClr>
              <a:buSzTx/>
              <a:buFontTx/>
              <a:buNone/>
              <a:tabLst/>
              <a:defRPr/>
            </a:pPr>
            <a:r>
              <a:rPr kumimoji="0" lang="en-US" altLang="zh-CN" sz="1400" b="0" i="0" u="none" strike="noStrike" kern="1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                      </a:t>
            </a:r>
            <a:r>
              <a:rPr kumimoji="0" lang="zh-CN" altLang="zh-CN" sz="1400" b="0" i="0" u="none" strike="noStrike" kern="1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拓展网络新媒体；</a:t>
            </a:r>
          </a:p>
          <a:p>
            <a:pPr marL="285750" marR="0" lvl="0" indent="-285750" algn="l" defTabSz="914400" rtl="0" eaLnBrk="1" fontAlgn="auto" latinLnBrk="0" hangingPunct="1">
              <a:lnSpc>
                <a:spcPct val="150000"/>
              </a:lnSpc>
              <a:spcBef>
                <a:spcPts val="0"/>
              </a:spcBef>
              <a:spcAft>
                <a:spcPts val="0"/>
              </a:spcAft>
              <a:buClr>
                <a:srgbClr val="FF0066"/>
              </a:buClr>
              <a:buSzTx/>
              <a:buFont typeface="Wingdings" panose="05000000000000000000" pitchFamily="2" charset="2"/>
              <a:buChar char="ü"/>
              <a:tabLst/>
              <a:defRPr/>
            </a:pPr>
            <a:r>
              <a:rPr kumimoji="0" lang="zh-CN" altLang="zh-CN" sz="1400" b="1" i="0" u="none" strike="noStrike" kern="1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公关策略</a:t>
            </a:r>
            <a:r>
              <a:rPr kumimoji="0" lang="zh-CN" altLang="zh-CN" sz="1400" b="0" i="0" u="none" strike="noStrike" kern="1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：公益活动惠民促销；</a:t>
            </a:r>
          </a:p>
          <a:p>
            <a:pPr marL="285750" marR="0" lvl="0" indent="-285750" algn="l" defTabSz="914400" rtl="0" eaLnBrk="1" fontAlgn="auto" latinLnBrk="0" hangingPunct="1">
              <a:lnSpc>
                <a:spcPct val="150000"/>
              </a:lnSpc>
              <a:spcBef>
                <a:spcPts val="0"/>
              </a:spcBef>
              <a:spcAft>
                <a:spcPts val="0"/>
              </a:spcAft>
              <a:buClr>
                <a:srgbClr val="FF0066"/>
              </a:buClr>
              <a:buSzTx/>
              <a:buFont typeface="Wingdings" panose="05000000000000000000" pitchFamily="2" charset="2"/>
              <a:buChar char="ü"/>
              <a:tabLst/>
              <a:defRPr/>
            </a:pPr>
            <a:r>
              <a:rPr kumimoji="0" lang="zh-CN" altLang="zh-CN" sz="1400" b="1" i="0" u="none" strike="noStrike" kern="1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市场调查</a:t>
            </a:r>
            <a:r>
              <a:rPr kumimoji="0" lang="zh-CN" altLang="zh-CN" sz="1400" b="0" i="0" u="none" strike="noStrike" kern="1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：定期调查客户认知度、满意度；</a:t>
            </a:r>
          </a:p>
        </p:txBody>
      </p:sp>
      <p:pic>
        <p:nvPicPr>
          <p:cNvPr id="109583" name="图片 81"/>
          <p:cNvPicPr>
            <a:picLocks noChangeAspect="1"/>
          </p:cNvPicPr>
          <p:nvPr/>
        </p:nvPicPr>
        <p:blipFill>
          <a:blip r:embed="rId5"/>
          <a:srcRect r="3516"/>
          <a:stretch>
            <a:fillRect/>
          </a:stretch>
        </p:blipFill>
        <p:spPr bwMode="auto">
          <a:xfrm>
            <a:off x="3276601" y="1679575"/>
            <a:ext cx="2581275" cy="1252538"/>
          </a:xfrm>
          <a:prstGeom prst="rect">
            <a:avLst/>
          </a:prstGeom>
          <a:noFill/>
          <a:ln w="9525">
            <a:noFill/>
            <a:miter lim="800000"/>
            <a:headEnd/>
            <a:tailEnd/>
          </a:ln>
        </p:spPr>
      </p:pic>
      <p:pic>
        <p:nvPicPr>
          <p:cNvPr id="109584" name="图片 82"/>
          <p:cNvPicPr>
            <a:picLocks noChangeAspect="1"/>
          </p:cNvPicPr>
          <p:nvPr/>
        </p:nvPicPr>
        <p:blipFill>
          <a:blip r:embed="rId6"/>
          <a:srcRect t="11028" r="17261" b="16406"/>
          <a:stretch>
            <a:fillRect/>
          </a:stretch>
        </p:blipFill>
        <p:spPr bwMode="auto">
          <a:xfrm>
            <a:off x="1" y="3040067"/>
            <a:ext cx="1847851" cy="1208087"/>
          </a:xfrm>
          <a:prstGeom prst="rect">
            <a:avLst/>
          </a:prstGeom>
          <a:noFill/>
          <a:ln w="9525">
            <a:noFill/>
            <a:miter lim="800000"/>
            <a:headEnd/>
            <a:tailEnd/>
          </a:ln>
        </p:spPr>
      </p:pic>
      <p:sp>
        <p:nvSpPr>
          <p:cNvPr id="34" name="矩形 33"/>
          <p:cNvSpPr/>
          <p:nvPr/>
        </p:nvSpPr>
        <p:spPr>
          <a:xfrm>
            <a:off x="201515" y="322267"/>
            <a:ext cx="4091184" cy="584775"/>
          </a:xfrm>
          <a:prstGeom prst="rect">
            <a:avLst/>
          </a:prstGeom>
        </p:spPr>
        <p:txBody>
          <a:bodyPr wrap="none">
            <a:spAutoFit/>
          </a:bodyPr>
          <a:lstStyle/>
          <a:p>
            <a:pPr marL="0" marR="0" lvl="0" indent="0" algn="ctr" defTabSz="913996"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4.4</a:t>
            </a:r>
            <a:r>
              <a:rPr kumimoji="0" lang="zh-CN" altLang="en-US" sz="3200" b="1" i="0"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医院品牌传播规划</a:t>
            </a:r>
          </a:p>
        </p:txBody>
      </p:sp>
    </p:spTree>
    <p:extLst>
      <p:ext uri="{BB962C8B-B14F-4D97-AF65-F5344CB8AC3E}">
        <p14:creationId xmlns:p14="http://schemas.microsoft.com/office/powerpoint/2010/main" val="148182952"/>
      </p:ext>
    </p:extLst>
  </p:cSld>
  <p:clrMapOvr>
    <a:masterClrMapping/>
  </p:clrMapOvr>
  <p:transition spd="slow">
    <p:fade/>
  </p:transition>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0594" name="图片 4"/>
          <p:cNvPicPr>
            <a:picLocks noChangeAspect="1"/>
          </p:cNvPicPr>
          <p:nvPr/>
        </p:nvPicPr>
        <p:blipFill>
          <a:blip r:embed="rId2">
            <a:grayscl/>
          </a:blip>
          <a:srcRect l="51689" t="25275"/>
          <a:stretch>
            <a:fillRect/>
          </a:stretch>
        </p:blipFill>
        <p:spPr bwMode="auto">
          <a:xfrm>
            <a:off x="7546978" y="952500"/>
            <a:ext cx="4645025" cy="5905500"/>
          </a:xfrm>
          <a:prstGeom prst="rect">
            <a:avLst/>
          </a:prstGeom>
          <a:noFill/>
          <a:ln w="9525">
            <a:noFill/>
            <a:miter lim="800000"/>
            <a:headEnd/>
            <a:tailEnd/>
          </a:ln>
        </p:spPr>
      </p:pic>
      <p:sp>
        <p:nvSpPr>
          <p:cNvPr id="3" name="矩形 2"/>
          <p:cNvSpPr/>
          <p:nvPr/>
        </p:nvSpPr>
        <p:spPr>
          <a:xfrm>
            <a:off x="512665" y="469903"/>
            <a:ext cx="4911922" cy="584775"/>
          </a:xfrm>
          <a:prstGeom prst="rect">
            <a:avLst/>
          </a:prstGeom>
        </p:spPr>
        <p:txBody>
          <a:bodyPr wrap="none">
            <a:spAutoFit/>
          </a:bodyPr>
          <a:lstStyle/>
          <a:p>
            <a:pPr marL="0" marR="0" lvl="0" indent="0" algn="ctr" defTabSz="913996"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4.5</a:t>
            </a:r>
            <a:r>
              <a:rPr kumimoji="0" lang="zh-CN" altLang="en-US" sz="3200" b="1" i="0"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医院品牌整合营销策略</a:t>
            </a:r>
          </a:p>
        </p:txBody>
      </p:sp>
      <p:sp>
        <p:nvSpPr>
          <p:cNvPr id="110596" name="文本框 3"/>
          <p:cNvSpPr txBox="1">
            <a:spLocks noChangeArrowheads="1"/>
          </p:cNvSpPr>
          <p:nvPr/>
        </p:nvSpPr>
        <p:spPr bwMode="auto">
          <a:xfrm>
            <a:off x="512766" y="1739900"/>
            <a:ext cx="9623147" cy="3046988"/>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200000"/>
              </a:lnSpc>
              <a:spcBef>
                <a:spcPct val="0"/>
              </a:spcBef>
              <a:spcAft>
                <a:spcPct val="0"/>
              </a:spcAft>
              <a:buClrTx/>
              <a:buSzTx/>
              <a:buFontTx/>
              <a:buNone/>
              <a:tabLst/>
              <a:defRPr/>
            </a:pPr>
            <a:r>
              <a:rPr kumimoji="0" lang="en-US" altLang="zh-CN" sz="1600" b="1"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rPr>
              <a:t>【1】</a:t>
            </a:r>
            <a:r>
              <a:rPr kumimoji="0" lang="zh-CN" altLang="en-US" sz="1600" b="1"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rPr>
              <a:t>内容为王（战术协调）</a:t>
            </a:r>
            <a:endParaRPr kumimoji="0" lang="en-US" altLang="zh-CN" sz="1600" b="1"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a:p>
            <a:pPr marL="0" marR="0" lvl="0" indent="0" algn="l" defTabSz="914400" rtl="0" eaLnBrk="1" fontAlgn="base" latinLnBrk="0" hangingPunct="1">
              <a:lnSpc>
                <a:spcPct val="200000"/>
              </a:lnSpc>
              <a:spcBef>
                <a:spcPct val="0"/>
              </a:spcBef>
              <a:spcAft>
                <a:spcPct val="0"/>
              </a:spcAft>
              <a:buClrTx/>
              <a:buSzTx/>
              <a:buFontTx/>
              <a:buNone/>
              <a:tabLst/>
              <a:defRPr/>
            </a:pPr>
            <a:r>
              <a:rPr kumimoji="0" lang="zh-CN" altLang="en-US" sz="160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rPr>
              <a:t>重点在于寻找和打造医院品牌核心竞争力，形成医院品牌差异化，注重品牌的个性塑造，形成竞争体系。</a:t>
            </a:r>
            <a:endParaRPr kumimoji="0" lang="en-US" altLang="zh-CN" sz="160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a:p>
            <a:pPr marL="0" marR="0" lvl="0" indent="0" algn="l" defTabSz="914400" rtl="0" eaLnBrk="1" fontAlgn="base" latinLnBrk="0" hangingPunct="1">
              <a:lnSpc>
                <a:spcPct val="200000"/>
              </a:lnSpc>
              <a:spcBef>
                <a:spcPct val="0"/>
              </a:spcBef>
              <a:spcAft>
                <a:spcPct val="0"/>
              </a:spcAft>
              <a:buClrTx/>
              <a:buSzTx/>
              <a:buFontTx/>
              <a:buNone/>
              <a:tabLst/>
              <a:defRPr/>
            </a:pPr>
            <a:r>
              <a:rPr kumimoji="0" lang="en-US" altLang="zh-CN" sz="1600" b="1"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rPr>
              <a:t>【2】</a:t>
            </a:r>
            <a:r>
              <a:rPr kumimoji="0" lang="zh-CN" altLang="en-US" sz="1600" b="1"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rPr>
              <a:t>平台为皇（传播维护）</a:t>
            </a:r>
            <a:endParaRPr kumimoji="0" lang="en-US" altLang="zh-CN" sz="1600" b="1"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a:p>
            <a:pPr marL="0" marR="0" lvl="0" indent="0" algn="l" defTabSz="914400" rtl="0" eaLnBrk="1" fontAlgn="base" latinLnBrk="0" hangingPunct="1">
              <a:lnSpc>
                <a:spcPct val="200000"/>
              </a:lnSpc>
              <a:spcBef>
                <a:spcPct val="0"/>
              </a:spcBef>
              <a:spcAft>
                <a:spcPct val="0"/>
              </a:spcAft>
              <a:buClrTx/>
              <a:buSzTx/>
              <a:buFontTx/>
              <a:buNone/>
              <a:tabLst/>
              <a:defRPr/>
            </a:pPr>
            <a:r>
              <a:rPr kumimoji="0" lang="zh-CN" altLang="en-US" sz="160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rPr>
              <a:t>打造全国性的传播平台，以自媒体为主要传播渠道，扩大传播范围和病患群体的辐射范围。</a:t>
            </a:r>
            <a:endParaRPr kumimoji="0" lang="en-US" altLang="zh-CN" sz="160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a:p>
            <a:pPr marL="0" marR="0" lvl="0" indent="0" algn="l" defTabSz="914400" rtl="0" eaLnBrk="1" fontAlgn="base" latinLnBrk="0" hangingPunct="1">
              <a:lnSpc>
                <a:spcPct val="200000"/>
              </a:lnSpc>
              <a:spcBef>
                <a:spcPct val="0"/>
              </a:spcBef>
              <a:spcAft>
                <a:spcPct val="0"/>
              </a:spcAft>
              <a:buClrTx/>
              <a:buSzTx/>
              <a:buFontTx/>
              <a:buNone/>
              <a:tabLst/>
              <a:defRPr/>
            </a:pPr>
            <a:r>
              <a:rPr kumimoji="0" lang="en-US" altLang="zh-CN" sz="1600" b="1"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rPr>
              <a:t>【3】</a:t>
            </a:r>
            <a:r>
              <a:rPr kumimoji="0" lang="zh-CN" altLang="en-US" sz="1600" b="1"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rPr>
              <a:t>技术助力（信息技术）</a:t>
            </a:r>
            <a:endParaRPr kumimoji="0" lang="en-US" altLang="zh-CN" sz="1600" b="1"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a:p>
            <a:pPr marL="0" marR="0" lvl="0" indent="0" algn="l" defTabSz="914400" rtl="0" eaLnBrk="1" fontAlgn="base" latinLnBrk="0" hangingPunct="1">
              <a:lnSpc>
                <a:spcPct val="200000"/>
              </a:lnSpc>
              <a:spcBef>
                <a:spcPct val="0"/>
              </a:spcBef>
              <a:spcAft>
                <a:spcPct val="0"/>
              </a:spcAft>
              <a:buClrTx/>
              <a:buSzTx/>
              <a:buFontTx/>
              <a:buNone/>
              <a:tabLst/>
              <a:defRPr/>
            </a:pPr>
            <a:r>
              <a:rPr kumimoji="0" lang="zh-CN" altLang="en-US" sz="160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rPr>
              <a:t>以</a:t>
            </a:r>
            <a:r>
              <a:rPr kumimoji="0" lang="en-US" altLang="zh-CN" sz="160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rPr>
              <a:t>SEO</a:t>
            </a:r>
            <a:r>
              <a:rPr kumimoji="0" lang="zh-CN" altLang="en-US" sz="160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rPr>
              <a:t>等技术为助力，以最少的代价，全面放大自己的声音，结合平面及其他推广手段，迅速和精准传播</a:t>
            </a:r>
          </a:p>
        </p:txBody>
      </p:sp>
    </p:spTree>
    <p:extLst>
      <p:ext uri="{BB962C8B-B14F-4D97-AF65-F5344CB8AC3E}">
        <p14:creationId xmlns:p14="http://schemas.microsoft.com/office/powerpoint/2010/main" val="34608798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84077" y="149228"/>
            <a:ext cx="4911922" cy="584775"/>
          </a:xfrm>
          <a:prstGeom prst="rect">
            <a:avLst/>
          </a:prstGeom>
        </p:spPr>
        <p:txBody>
          <a:bodyPr wrap="none">
            <a:spAutoFit/>
          </a:bodyPr>
          <a:lstStyle/>
          <a:p>
            <a:pPr marL="0" marR="0" lvl="0" indent="0" algn="ctr" defTabSz="913996"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4.5</a:t>
            </a:r>
            <a:r>
              <a:rPr kumimoji="0" lang="zh-CN" altLang="en-US" sz="3200" b="1" i="0"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医院品牌整合营销策略</a:t>
            </a:r>
          </a:p>
        </p:txBody>
      </p:sp>
      <p:graphicFrame>
        <p:nvGraphicFramePr>
          <p:cNvPr id="13" name="图示 12"/>
          <p:cNvGraphicFramePr/>
          <p:nvPr/>
        </p:nvGraphicFramePr>
        <p:xfrm>
          <a:off x="383793" y="1189952"/>
          <a:ext cx="11551071" cy="49852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720473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文本框 3"/>
          <p:cNvSpPr txBox="1">
            <a:spLocks noChangeArrowheads="1"/>
          </p:cNvSpPr>
          <p:nvPr/>
        </p:nvSpPr>
        <p:spPr bwMode="auto">
          <a:xfrm>
            <a:off x="1927228" y="804866"/>
            <a:ext cx="2031325" cy="830997"/>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4800" b="0" i="0" u="none" strike="noStrike" kern="1200" cap="none" spc="0" normalizeH="0" baseline="0" noProof="0">
                <a:ln>
                  <a:noFill/>
                </a:ln>
                <a:solidFill>
                  <a:prstClr val="black"/>
                </a:solidFill>
                <a:effectLst/>
                <a:uLnTx/>
                <a:uFillTx/>
                <a:latin typeface="方正大黑简体" pitchFamily="2" charset="-122"/>
                <a:ea typeface="方正大黑简体" pitchFamily="2" charset="-122"/>
                <a:cs typeface="+mn-cs"/>
              </a:rPr>
              <a:t>2015</a:t>
            </a:r>
            <a:r>
              <a:rPr kumimoji="0" lang="zh-CN" altLang="en-US" sz="4800" b="0" i="0" u="none" strike="noStrike" kern="1200" cap="none" spc="0" normalizeH="0" baseline="0" noProof="0">
                <a:ln>
                  <a:noFill/>
                </a:ln>
                <a:solidFill>
                  <a:prstClr val="black"/>
                </a:solidFill>
                <a:effectLst/>
                <a:uLnTx/>
                <a:uFillTx/>
                <a:latin typeface="方正大黑简体" pitchFamily="2" charset="-122"/>
                <a:ea typeface="方正大黑简体" pitchFamily="2" charset="-122"/>
                <a:cs typeface="+mn-cs"/>
              </a:rPr>
              <a:t>年</a:t>
            </a:r>
          </a:p>
        </p:txBody>
      </p:sp>
      <p:pic>
        <p:nvPicPr>
          <p:cNvPr id="56322" name="图片 4"/>
          <p:cNvPicPr>
            <a:picLocks noChangeAspect="1"/>
          </p:cNvPicPr>
          <p:nvPr/>
        </p:nvPicPr>
        <p:blipFill>
          <a:blip r:embed="rId3"/>
          <a:srcRect r="8926"/>
          <a:stretch>
            <a:fillRect/>
          </a:stretch>
        </p:blipFill>
        <p:spPr bwMode="auto">
          <a:xfrm>
            <a:off x="2259016" y="-22225"/>
            <a:ext cx="9964737" cy="6891338"/>
          </a:xfrm>
          <a:prstGeom prst="rect">
            <a:avLst/>
          </a:prstGeom>
          <a:noFill/>
          <a:ln w="9525">
            <a:noFill/>
            <a:miter lim="800000"/>
            <a:headEnd/>
            <a:tailEnd/>
          </a:ln>
        </p:spPr>
      </p:pic>
      <p:sp>
        <p:nvSpPr>
          <p:cNvPr id="8" name="等腰三角形 6"/>
          <p:cNvSpPr/>
          <p:nvPr/>
        </p:nvSpPr>
        <p:spPr>
          <a:xfrm>
            <a:off x="8539165" y="2919417"/>
            <a:ext cx="3684587" cy="3976687"/>
          </a:xfrm>
          <a:custGeom>
            <a:avLst/>
            <a:gdLst>
              <a:gd name="connsiteX0" fmla="*/ 0 w 550984"/>
              <a:gd name="connsiteY0" fmla="*/ 785446 h 785446"/>
              <a:gd name="connsiteX1" fmla="*/ 275492 w 550984"/>
              <a:gd name="connsiteY1" fmla="*/ 0 h 785446"/>
              <a:gd name="connsiteX2" fmla="*/ 550984 w 550984"/>
              <a:gd name="connsiteY2" fmla="*/ 785446 h 785446"/>
              <a:gd name="connsiteX3" fmla="*/ 0 w 550984"/>
              <a:gd name="connsiteY3" fmla="*/ 785446 h 785446"/>
              <a:gd name="connsiteX0" fmla="*/ 0 w 1107830"/>
              <a:gd name="connsiteY0" fmla="*/ 890953 h 890953"/>
              <a:gd name="connsiteX1" fmla="*/ 1107830 w 1107830"/>
              <a:gd name="connsiteY1" fmla="*/ 0 h 890953"/>
              <a:gd name="connsiteX2" fmla="*/ 550984 w 1107830"/>
              <a:gd name="connsiteY2" fmla="*/ 890953 h 890953"/>
              <a:gd name="connsiteX3" fmla="*/ 0 w 1107830"/>
              <a:gd name="connsiteY3" fmla="*/ 890953 h 890953"/>
              <a:gd name="connsiteX0" fmla="*/ 0 w 1107830"/>
              <a:gd name="connsiteY0" fmla="*/ 890953 h 3798276"/>
              <a:gd name="connsiteX1" fmla="*/ 1107830 w 1107830"/>
              <a:gd name="connsiteY1" fmla="*/ 0 h 3798276"/>
              <a:gd name="connsiteX2" fmla="*/ 1101969 w 1107830"/>
              <a:gd name="connsiteY2" fmla="*/ 3798276 h 3798276"/>
              <a:gd name="connsiteX3" fmla="*/ 0 w 1107830"/>
              <a:gd name="connsiteY3" fmla="*/ 890953 h 3798276"/>
              <a:gd name="connsiteX0" fmla="*/ 0 w 3522784"/>
              <a:gd name="connsiteY0" fmla="*/ 3727938 h 3798276"/>
              <a:gd name="connsiteX1" fmla="*/ 3522784 w 3522784"/>
              <a:gd name="connsiteY1" fmla="*/ 0 h 3798276"/>
              <a:gd name="connsiteX2" fmla="*/ 3516923 w 3522784"/>
              <a:gd name="connsiteY2" fmla="*/ 3798276 h 3798276"/>
              <a:gd name="connsiteX3" fmla="*/ 0 w 3522784"/>
              <a:gd name="connsiteY3" fmla="*/ 3727938 h 3798276"/>
              <a:gd name="connsiteX0" fmla="*/ 0 w 3522784"/>
              <a:gd name="connsiteY0" fmla="*/ 3763108 h 3833446"/>
              <a:gd name="connsiteX1" fmla="*/ 3522784 w 3522784"/>
              <a:gd name="connsiteY1" fmla="*/ 0 h 3833446"/>
              <a:gd name="connsiteX2" fmla="*/ 3516923 w 3522784"/>
              <a:gd name="connsiteY2" fmla="*/ 3833446 h 3833446"/>
              <a:gd name="connsiteX3" fmla="*/ 0 w 3522784"/>
              <a:gd name="connsiteY3" fmla="*/ 3763108 h 3833446"/>
              <a:gd name="connsiteX0" fmla="*/ 0 w 3611128"/>
              <a:gd name="connsiteY0" fmla="*/ 3763108 h 3833446"/>
              <a:gd name="connsiteX1" fmla="*/ 3522784 w 3611128"/>
              <a:gd name="connsiteY1" fmla="*/ 0 h 3833446"/>
              <a:gd name="connsiteX2" fmla="*/ 3611098 w 3611128"/>
              <a:gd name="connsiteY2" fmla="*/ 3833446 h 3833446"/>
              <a:gd name="connsiteX3" fmla="*/ 0 w 3611128"/>
              <a:gd name="connsiteY3" fmla="*/ 3763108 h 3833446"/>
              <a:gd name="connsiteX0" fmla="*/ 0 w 3661525"/>
              <a:gd name="connsiteY0" fmla="*/ 3905983 h 3976321"/>
              <a:gd name="connsiteX1" fmla="*/ 3661525 w 3661525"/>
              <a:gd name="connsiteY1" fmla="*/ 0 h 3976321"/>
              <a:gd name="connsiteX2" fmla="*/ 3611098 w 3661525"/>
              <a:gd name="connsiteY2" fmla="*/ 3976321 h 3976321"/>
              <a:gd name="connsiteX3" fmla="*/ 0 w 3661525"/>
              <a:gd name="connsiteY3" fmla="*/ 3905983 h 3976321"/>
              <a:gd name="connsiteX0" fmla="*/ 0 w 3670774"/>
              <a:gd name="connsiteY0" fmla="*/ 3944083 h 3976321"/>
              <a:gd name="connsiteX1" fmla="*/ 3670774 w 3670774"/>
              <a:gd name="connsiteY1" fmla="*/ 0 h 3976321"/>
              <a:gd name="connsiteX2" fmla="*/ 3620347 w 3670774"/>
              <a:gd name="connsiteY2" fmla="*/ 3976321 h 3976321"/>
              <a:gd name="connsiteX3" fmla="*/ 0 w 3670774"/>
              <a:gd name="connsiteY3" fmla="*/ 3944083 h 3976321"/>
              <a:gd name="connsiteX0" fmla="*/ 0 w 3578280"/>
              <a:gd name="connsiteY0" fmla="*/ 3934558 h 3976321"/>
              <a:gd name="connsiteX1" fmla="*/ 3578280 w 3578280"/>
              <a:gd name="connsiteY1" fmla="*/ 0 h 3976321"/>
              <a:gd name="connsiteX2" fmla="*/ 3527853 w 3578280"/>
              <a:gd name="connsiteY2" fmla="*/ 3976321 h 3976321"/>
              <a:gd name="connsiteX3" fmla="*/ 0 w 3578280"/>
              <a:gd name="connsiteY3" fmla="*/ 3934558 h 3976321"/>
            </a:gdLst>
            <a:ahLst/>
            <a:cxnLst>
              <a:cxn ang="0">
                <a:pos x="connsiteX0" y="connsiteY0"/>
              </a:cxn>
              <a:cxn ang="0">
                <a:pos x="connsiteX1" y="connsiteY1"/>
              </a:cxn>
              <a:cxn ang="0">
                <a:pos x="connsiteX2" y="connsiteY2"/>
              </a:cxn>
              <a:cxn ang="0">
                <a:pos x="connsiteX3" y="connsiteY3"/>
              </a:cxn>
            </a:cxnLst>
            <a:rect l="l" t="t" r="r" b="b"/>
            <a:pathLst>
              <a:path w="3578280" h="3976321">
                <a:moveTo>
                  <a:pt x="0" y="3934558"/>
                </a:moveTo>
                <a:lnTo>
                  <a:pt x="3578280" y="0"/>
                </a:lnTo>
                <a:cubicBezTo>
                  <a:pt x="3576326" y="1266092"/>
                  <a:pt x="3529807" y="2710229"/>
                  <a:pt x="3527853" y="3976321"/>
                </a:cubicBezTo>
                <a:lnTo>
                  <a:pt x="0" y="3934558"/>
                </a:lnTo>
                <a:close/>
              </a:path>
            </a:pathLst>
          </a:custGeom>
          <a:solidFill>
            <a:srgbClr val="44AD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 name="等腰三角形 6"/>
          <p:cNvSpPr/>
          <p:nvPr/>
        </p:nvSpPr>
        <p:spPr>
          <a:xfrm>
            <a:off x="8701090" y="3062288"/>
            <a:ext cx="3522663" cy="3833812"/>
          </a:xfrm>
          <a:custGeom>
            <a:avLst/>
            <a:gdLst>
              <a:gd name="connsiteX0" fmla="*/ 0 w 550984"/>
              <a:gd name="connsiteY0" fmla="*/ 785446 h 785446"/>
              <a:gd name="connsiteX1" fmla="*/ 275492 w 550984"/>
              <a:gd name="connsiteY1" fmla="*/ 0 h 785446"/>
              <a:gd name="connsiteX2" fmla="*/ 550984 w 550984"/>
              <a:gd name="connsiteY2" fmla="*/ 785446 h 785446"/>
              <a:gd name="connsiteX3" fmla="*/ 0 w 550984"/>
              <a:gd name="connsiteY3" fmla="*/ 785446 h 785446"/>
              <a:gd name="connsiteX0" fmla="*/ 0 w 1107830"/>
              <a:gd name="connsiteY0" fmla="*/ 890953 h 890953"/>
              <a:gd name="connsiteX1" fmla="*/ 1107830 w 1107830"/>
              <a:gd name="connsiteY1" fmla="*/ 0 h 890953"/>
              <a:gd name="connsiteX2" fmla="*/ 550984 w 1107830"/>
              <a:gd name="connsiteY2" fmla="*/ 890953 h 890953"/>
              <a:gd name="connsiteX3" fmla="*/ 0 w 1107830"/>
              <a:gd name="connsiteY3" fmla="*/ 890953 h 890953"/>
              <a:gd name="connsiteX0" fmla="*/ 0 w 1107830"/>
              <a:gd name="connsiteY0" fmla="*/ 890953 h 3798276"/>
              <a:gd name="connsiteX1" fmla="*/ 1107830 w 1107830"/>
              <a:gd name="connsiteY1" fmla="*/ 0 h 3798276"/>
              <a:gd name="connsiteX2" fmla="*/ 1101969 w 1107830"/>
              <a:gd name="connsiteY2" fmla="*/ 3798276 h 3798276"/>
              <a:gd name="connsiteX3" fmla="*/ 0 w 1107830"/>
              <a:gd name="connsiteY3" fmla="*/ 890953 h 3798276"/>
              <a:gd name="connsiteX0" fmla="*/ 0 w 3522784"/>
              <a:gd name="connsiteY0" fmla="*/ 3727938 h 3798276"/>
              <a:gd name="connsiteX1" fmla="*/ 3522784 w 3522784"/>
              <a:gd name="connsiteY1" fmla="*/ 0 h 3798276"/>
              <a:gd name="connsiteX2" fmla="*/ 3516923 w 3522784"/>
              <a:gd name="connsiteY2" fmla="*/ 3798276 h 3798276"/>
              <a:gd name="connsiteX3" fmla="*/ 0 w 3522784"/>
              <a:gd name="connsiteY3" fmla="*/ 3727938 h 3798276"/>
              <a:gd name="connsiteX0" fmla="*/ 0 w 3522784"/>
              <a:gd name="connsiteY0" fmla="*/ 3763108 h 3833446"/>
              <a:gd name="connsiteX1" fmla="*/ 3522784 w 3522784"/>
              <a:gd name="connsiteY1" fmla="*/ 0 h 3833446"/>
              <a:gd name="connsiteX2" fmla="*/ 3516923 w 3522784"/>
              <a:gd name="connsiteY2" fmla="*/ 3833446 h 3833446"/>
              <a:gd name="connsiteX3" fmla="*/ 0 w 3522784"/>
              <a:gd name="connsiteY3" fmla="*/ 3763108 h 3833446"/>
              <a:gd name="connsiteX0" fmla="*/ 0 w 3534659"/>
              <a:gd name="connsiteY0" fmla="*/ 3786859 h 3833446"/>
              <a:gd name="connsiteX1" fmla="*/ 3534659 w 3534659"/>
              <a:gd name="connsiteY1" fmla="*/ 0 h 3833446"/>
              <a:gd name="connsiteX2" fmla="*/ 3528798 w 3534659"/>
              <a:gd name="connsiteY2" fmla="*/ 3833446 h 3833446"/>
              <a:gd name="connsiteX3" fmla="*/ 0 w 3534659"/>
              <a:gd name="connsiteY3" fmla="*/ 3786859 h 3833446"/>
              <a:gd name="connsiteX0" fmla="*/ 0 w 3522783"/>
              <a:gd name="connsiteY0" fmla="*/ 3786859 h 3833446"/>
              <a:gd name="connsiteX1" fmla="*/ 3522783 w 3522783"/>
              <a:gd name="connsiteY1" fmla="*/ 0 h 3833446"/>
              <a:gd name="connsiteX2" fmla="*/ 3516922 w 3522783"/>
              <a:gd name="connsiteY2" fmla="*/ 3833446 h 3833446"/>
              <a:gd name="connsiteX3" fmla="*/ 0 w 3522783"/>
              <a:gd name="connsiteY3" fmla="*/ 3786859 h 3833446"/>
            </a:gdLst>
            <a:ahLst/>
            <a:cxnLst>
              <a:cxn ang="0">
                <a:pos x="connsiteX0" y="connsiteY0"/>
              </a:cxn>
              <a:cxn ang="0">
                <a:pos x="connsiteX1" y="connsiteY1"/>
              </a:cxn>
              <a:cxn ang="0">
                <a:pos x="connsiteX2" y="connsiteY2"/>
              </a:cxn>
              <a:cxn ang="0">
                <a:pos x="connsiteX3" y="connsiteY3"/>
              </a:cxn>
            </a:cxnLst>
            <a:rect l="l" t="t" r="r" b="b"/>
            <a:pathLst>
              <a:path w="3522783" h="3833446">
                <a:moveTo>
                  <a:pt x="0" y="3786859"/>
                </a:moveTo>
                <a:lnTo>
                  <a:pt x="3522783" y="0"/>
                </a:lnTo>
                <a:cubicBezTo>
                  <a:pt x="3520829" y="1266092"/>
                  <a:pt x="3518876" y="2567354"/>
                  <a:pt x="3516922" y="3833446"/>
                </a:cubicBezTo>
                <a:lnTo>
                  <a:pt x="0" y="3786859"/>
                </a:lnTo>
                <a:close/>
              </a:path>
            </a:pathLst>
          </a:custGeom>
          <a:pattFill prst="ltUp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 name="矩形 1"/>
          <p:cNvSpPr/>
          <p:nvPr/>
        </p:nvSpPr>
        <p:spPr>
          <a:xfrm>
            <a:off x="4437064" y="-33338"/>
            <a:ext cx="7197725" cy="6924676"/>
          </a:xfrm>
          <a:custGeom>
            <a:avLst/>
            <a:gdLst>
              <a:gd name="connsiteX0" fmla="*/ 0 w 1615044"/>
              <a:gd name="connsiteY0" fmla="*/ 0 h 273132"/>
              <a:gd name="connsiteX1" fmla="*/ 1615044 w 1615044"/>
              <a:gd name="connsiteY1" fmla="*/ 0 h 273132"/>
              <a:gd name="connsiteX2" fmla="*/ 1615044 w 1615044"/>
              <a:gd name="connsiteY2" fmla="*/ 273132 h 273132"/>
              <a:gd name="connsiteX3" fmla="*/ 0 w 1615044"/>
              <a:gd name="connsiteY3" fmla="*/ 273132 h 273132"/>
              <a:gd name="connsiteX4" fmla="*/ 0 w 1615044"/>
              <a:gd name="connsiteY4" fmla="*/ 0 h 273132"/>
              <a:gd name="connsiteX0" fmla="*/ 0 w 6840187"/>
              <a:gd name="connsiteY0" fmla="*/ 5272645 h 5545777"/>
              <a:gd name="connsiteX1" fmla="*/ 6840187 w 6840187"/>
              <a:gd name="connsiteY1" fmla="*/ 0 h 5545777"/>
              <a:gd name="connsiteX2" fmla="*/ 1615044 w 6840187"/>
              <a:gd name="connsiteY2" fmla="*/ 5545777 h 5545777"/>
              <a:gd name="connsiteX3" fmla="*/ 0 w 6840187"/>
              <a:gd name="connsiteY3" fmla="*/ 5545777 h 5545777"/>
              <a:gd name="connsiteX4" fmla="*/ 0 w 6840187"/>
              <a:gd name="connsiteY4" fmla="*/ 5272645 h 5545777"/>
              <a:gd name="connsiteX0" fmla="*/ 0 w 7065818"/>
              <a:gd name="connsiteY0" fmla="*/ 5272645 h 5545777"/>
              <a:gd name="connsiteX1" fmla="*/ 6840187 w 7065818"/>
              <a:gd name="connsiteY1" fmla="*/ 0 h 5545777"/>
              <a:gd name="connsiteX2" fmla="*/ 7065818 w 7065818"/>
              <a:gd name="connsiteY2" fmla="*/ 11876 h 5545777"/>
              <a:gd name="connsiteX3" fmla="*/ 0 w 7065818"/>
              <a:gd name="connsiteY3" fmla="*/ 5545777 h 5545777"/>
              <a:gd name="connsiteX4" fmla="*/ 0 w 7065818"/>
              <a:gd name="connsiteY4" fmla="*/ 5272645 h 5545777"/>
              <a:gd name="connsiteX0" fmla="*/ 0 w 7065818"/>
              <a:gd name="connsiteY0" fmla="*/ 5272645 h 6982691"/>
              <a:gd name="connsiteX1" fmla="*/ 6840187 w 7065818"/>
              <a:gd name="connsiteY1" fmla="*/ 0 h 6982691"/>
              <a:gd name="connsiteX2" fmla="*/ 7065818 w 7065818"/>
              <a:gd name="connsiteY2" fmla="*/ 11876 h 6982691"/>
              <a:gd name="connsiteX3" fmla="*/ 0 w 7065818"/>
              <a:gd name="connsiteY3" fmla="*/ 6982691 h 6982691"/>
              <a:gd name="connsiteX4" fmla="*/ 0 w 7065818"/>
              <a:gd name="connsiteY4" fmla="*/ 5272645 h 6982691"/>
              <a:gd name="connsiteX0" fmla="*/ 0 w 7279574"/>
              <a:gd name="connsiteY0" fmla="*/ 6947065 h 6982691"/>
              <a:gd name="connsiteX1" fmla="*/ 7053943 w 7279574"/>
              <a:gd name="connsiteY1" fmla="*/ 0 h 6982691"/>
              <a:gd name="connsiteX2" fmla="*/ 7279574 w 7279574"/>
              <a:gd name="connsiteY2" fmla="*/ 11876 h 6982691"/>
              <a:gd name="connsiteX3" fmla="*/ 213756 w 7279574"/>
              <a:gd name="connsiteY3" fmla="*/ 6982691 h 6982691"/>
              <a:gd name="connsiteX4" fmla="*/ 0 w 7279574"/>
              <a:gd name="connsiteY4" fmla="*/ 6947065 h 6982691"/>
              <a:gd name="connsiteX0" fmla="*/ 0 w 7279574"/>
              <a:gd name="connsiteY0" fmla="*/ 6935189 h 6970815"/>
              <a:gd name="connsiteX1" fmla="*/ 6949168 w 7279574"/>
              <a:gd name="connsiteY1" fmla="*/ 130999 h 6970815"/>
              <a:gd name="connsiteX2" fmla="*/ 7279574 w 7279574"/>
              <a:gd name="connsiteY2" fmla="*/ 0 h 6970815"/>
              <a:gd name="connsiteX3" fmla="*/ 213756 w 7279574"/>
              <a:gd name="connsiteY3" fmla="*/ 6970815 h 6970815"/>
              <a:gd name="connsiteX4" fmla="*/ 0 w 7279574"/>
              <a:gd name="connsiteY4" fmla="*/ 6935189 h 6970815"/>
              <a:gd name="connsiteX0" fmla="*/ 0 w 7174799"/>
              <a:gd name="connsiteY0" fmla="*/ 6830414 h 6866040"/>
              <a:gd name="connsiteX1" fmla="*/ 6949168 w 7174799"/>
              <a:gd name="connsiteY1" fmla="*/ 26224 h 6866040"/>
              <a:gd name="connsiteX2" fmla="*/ 7174799 w 7174799"/>
              <a:gd name="connsiteY2" fmla="*/ 0 h 6866040"/>
              <a:gd name="connsiteX3" fmla="*/ 213756 w 7174799"/>
              <a:gd name="connsiteY3" fmla="*/ 6866040 h 6866040"/>
              <a:gd name="connsiteX4" fmla="*/ 0 w 7174799"/>
              <a:gd name="connsiteY4" fmla="*/ 6830414 h 6866040"/>
              <a:gd name="connsiteX0" fmla="*/ 0 w 7174799"/>
              <a:gd name="connsiteY0" fmla="*/ 6830414 h 6866040"/>
              <a:gd name="connsiteX1" fmla="*/ 6980974 w 7174799"/>
              <a:gd name="connsiteY1" fmla="*/ 18273 h 6866040"/>
              <a:gd name="connsiteX2" fmla="*/ 7174799 w 7174799"/>
              <a:gd name="connsiteY2" fmla="*/ 0 h 6866040"/>
              <a:gd name="connsiteX3" fmla="*/ 213756 w 7174799"/>
              <a:gd name="connsiteY3" fmla="*/ 6866040 h 6866040"/>
              <a:gd name="connsiteX4" fmla="*/ 0 w 7174799"/>
              <a:gd name="connsiteY4" fmla="*/ 6830414 h 6866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4799" h="6866040">
                <a:moveTo>
                  <a:pt x="0" y="6830414"/>
                </a:moveTo>
                <a:lnTo>
                  <a:pt x="6980974" y="18273"/>
                </a:lnTo>
                <a:lnTo>
                  <a:pt x="7174799" y="0"/>
                </a:lnTo>
                <a:lnTo>
                  <a:pt x="213756" y="6866040"/>
                </a:lnTo>
                <a:lnTo>
                  <a:pt x="0" y="6830414"/>
                </a:lnTo>
                <a:close/>
              </a:path>
            </a:pathLst>
          </a:custGeom>
          <a:solidFill>
            <a:srgbClr val="44AD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 name="等腰三角形 5"/>
          <p:cNvSpPr/>
          <p:nvPr/>
        </p:nvSpPr>
        <p:spPr>
          <a:xfrm>
            <a:off x="3" y="-34925"/>
            <a:ext cx="11483975" cy="6927850"/>
          </a:xfrm>
          <a:custGeom>
            <a:avLst/>
            <a:gdLst>
              <a:gd name="connsiteX0" fmla="*/ 0 w 12246428"/>
              <a:gd name="connsiteY0" fmla="*/ 0 h 6886974"/>
              <a:gd name="connsiteX1" fmla="*/ 12246428 w 12246428"/>
              <a:gd name="connsiteY1" fmla="*/ 0 h 6886974"/>
              <a:gd name="connsiteX2" fmla="*/ 12246428 w 12246428"/>
              <a:gd name="connsiteY2" fmla="*/ 6886974 h 6886974"/>
              <a:gd name="connsiteX3" fmla="*/ 0 w 12246428"/>
              <a:gd name="connsiteY3" fmla="*/ 6886974 h 6886974"/>
              <a:gd name="connsiteX4" fmla="*/ 0 w 12246428"/>
              <a:gd name="connsiteY4" fmla="*/ 0 h 6886974"/>
              <a:gd name="connsiteX0" fmla="*/ 0 w 12246428"/>
              <a:gd name="connsiteY0" fmla="*/ 0 h 6886974"/>
              <a:gd name="connsiteX1" fmla="*/ 12246428 w 12246428"/>
              <a:gd name="connsiteY1" fmla="*/ 0 h 6886974"/>
              <a:gd name="connsiteX2" fmla="*/ 12235542 w 12246428"/>
              <a:gd name="connsiteY2" fmla="*/ 1759803 h 6886974"/>
              <a:gd name="connsiteX3" fmla="*/ 0 w 12246428"/>
              <a:gd name="connsiteY3" fmla="*/ 6886974 h 6886974"/>
              <a:gd name="connsiteX4" fmla="*/ 0 w 12246428"/>
              <a:gd name="connsiteY4" fmla="*/ 0 h 6886974"/>
              <a:gd name="connsiteX0" fmla="*/ 0 w 12235545"/>
              <a:gd name="connsiteY0" fmla="*/ 0 h 6886974"/>
              <a:gd name="connsiteX1" fmla="*/ 9350828 w 12235545"/>
              <a:gd name="connsiteY1" fmla="*/ 21772 h 6886974"/>
              <a:gd name="connsiteX2" fmla="*/ 12235542 w 12235545"/>
              <a:gd name="connsiteY2" fmla="*/ 1759803 h 6886974"/>
              <a:gd name="connsiteX3" fmla="*/ 0 w 12235545"/>
              <a:gd name="connsiteY3" fmla="*/ 6886974 h 6886974"/>
              <a:gd name="connsiteX4" fmla="*/ 0 w 12235545"/>
              <a:gd name="connsiteY4" fmla="*/ 0 h 6886974"/>
              <a:gd name="connsiteX0" fmla="*/ 0 w 9372913"/>
              <a:gd name="connsiteY0" fmla="*/ 0 h 6886974"/>
              <a:gd name="connsiteX1" fmla="*/ 9350828 w 9372913"/>
              <a:gd name="connsiteY1" fmla="*/ 21772 h 6886974"/>
              <a:gd name="connsiteX2" fmla="*/ 9372599 w 9372913"/>
              <a:gd name="connsiteY2" fmla="*/ 2750403 h 6886974"/>
              <a:gd name="connsiteX3" fmla="*/ 0 w 9372913"/>
              <a:gd name="connsiteY3" fmla="*/ 6886974 h 6886974"/>
              <a:gd name="connsiteX4" fmla="*/ 0 w 9372913"/>
              <a:gd name="connsiteY4" fmla="*/ 0 h 6886974"/>
              <a:gd name="connsiteX0" fmla="*/ 0 w 9350828"/>
              <a:gd name="connsiteY0" fmla="*/ 0 h 6886974"/>
              <a:gd name="connsiteX1" fmla="*/ 9350828 w 9350828"/>
              <a:gd name="connsiteY1" fmla="*/ 21772 h 6886974"/>
              <a:gd name="connsiteX2" fmla="*/ 4506685 w 9350828"/>
              <a:gd name="connsiteY2" fmla="*/ 6876089 h 6886974"/>
              <a:gd name="connsiteX3" fmla="*/ 0 w 9350828"/>
              <a:gd name="connsiteY3" fmla="*/ 6886974 h 6886974"/>
              <a:gd name="connsiteX4" fmla="*/ 0 w 9350828"/>
              <a:gd name="connsiteY4" fmla="*/ 0 h 6886974"/>
              <a:gd name="connsiteX0" fmla="*/ 0 w 11244943"/>
              <a:gd name="connsiteY0" fmla="*/ 0 h 6886974"/>
              <a:gd name="connsiteX1" fmla="*/ 11244943 w 11244943"/>
              <a:gd name="connsiteY1" fmla="*/ 43543 h 6886974"/>
              <a:gd name="connsiteX2" fmla="*/ 4506685 w 11244943"/>
              <a:gd name="connsiteY2" fmla="*/ 6876089 h 6886974"/>
              <a:gd name="connsiteX3" fmla="*/ 0 w 11244943"/>
              <a:gd name="connsiteY3" fmla="*/ 6886974 h 6886974"/>
              <a:gd name="connsiteX4" fmla="*/ 0 w 11244943"/>
              <a:gd name="connsiteY4" fmla="*/ 0 h 6886974"/>
              <a:gd name="connsiteX0" fmla="*/ 0 w 11244943"/>
              <a:gd name="connsiteY0" fmla="*/ 0 h 6886974"/>
              <a:gd name="connsiteX1" fmla="*/ 11244943 w 11244943"/>
              <a:gd name="connsiteY1" fmla="*/ 43543 h 6886974"/>
              <a:gd name="connsiteX2" fmla="*/ 4506685 w 11244943"/>
              <a:gd name="connsiteY2" fmla="*/ 6876089 h 6886974"/>
              <a:gd name="connsiteX3" fmla="*/ 0 w 11244943"/>
              <a:gd name="connsiteY3" fmla="*/ 6886974 h 6886974"/>
              <a:gd name="connsiteX4" fmla="*/ 0 w 11244943"/>
              <a:gd name="connsiteY4" fmla="*/ 0 h 6886974"/>
              <a:gd name="connsiteX0" fmla="*/ 0 w 11244943"/>
              <a:gd name="connsiteY0" fmla="*/ 0 h 6886974"/>
              <a:gd name="connsiteX1" fmla="*/ 11244943 w 11244943"/>
              <a:gd name="connsiteY1" fmla="*/ 43543 h 6886974"/>
              <a:gd name="connsiteX2" fmla="*/ 4506685 w 11244943"/>
              <a:gd name="connsiteY2" fmla="*/ 6876089 h 6886974"/>
              <a:gd name="connsiteX3" fmla="*/ 0 w 11244943"/>
              <a:gd name="connsiteY3" fmla="*/ 6886974 h 6886974"/>
              <a:gd name="connsiteX4" fmla="*/ 0 w 11244943"/>
              <a:gd name="connsiteY4" fmla="*/ 0 h 6886974"/>
              <a:gd name="connsiteX0" fmla="*/ 0 w 11647715"/>
              <a:gd name="connsiteY0" fmla="*/ 0 h 6886974"/>
              <a:gd name="connsiteX1" fmla="*/ 11647715 w 11647715"/>
              <a:gd name="connsiteY1" fmla="*/ 32658 h 6886974"/>
              <a:gd name="connsiteX2" fmla="*/ 4506685 w 11647715"/>
              <a:gd name="connsiteY2" fmla="*/ 6876089 h 6886974"/>
              <a:gd name="connsiteX3" fmla="*/ 0 w 11647715"/>
              <a:gd name="connsiteY3" fmla="*/ 6886974 h 6886974"/>
              <a:gd name="connsiteX4" fmla="*/ 0 w 11647715"/>
              <a:gd name="connsiteY4" fmla="*/ 0 h 6886974"/>
              <a:gd name="connsiteX0" fmla="*/ 0 w 11471868"/>
              <a:gd name="connsiteY0" fmla="*/ 0 h 6886974"/>
              <a:gd name="connsiteX1" fmla="*/ 11471868 w 11471868"/>
              <a:gd name="connsiteY1" fmla="*/ 20935 h 6886974"/>
              <a:gd name="connsiteX2" fmla="*/ 4506685 w 11471868"/>
              <a:gd name="connsiteY2" fmla="*/ 6876089 h 6886974"/>
              <a:gd name="connsiteX3" fmla="*/ 0 w 11471868"/>
              <a:gd name="connsiteY3" fmla="*/ 6886974 h 6886974"/>
              <a:gd name="connsiteX4" fmla="*/ 0 w 11471868"/>
              <a:gd name="connsiteY4" fmla="*/ 0 h 688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1868" h="6886974">
                <a:moveTo>
                  <a:pt x="0" y="0"/>
                </a:moveTo>
                <a:lnTo>
                  <a:pt x="11471868" y="20935"/>
                </a:lnTo>
                <a:cubicBezTo>
                  <a:pt x="11109010" y="411593"/>
                  <a:pt x="5239657" y="6180631"/>
                  <a:pt x="4506685" y="6876089"/>
                </a:cubicBezTo>
                <a:lnTo>
                  <a:pt x="0" y="6886974"/>
                </a:lnTo>
                <a:lnTo>
                  <a:pt x="0" y="0"/>
                </a:lnTo>
                <a:close/>
              </a:path>
            </a:pathLst>
          </a:custGeom>
          <a:pattFill prst="ltUp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9" name="TextBox 3"/>
          <p:cNvSpPr txBox="1"/>
          <p:nvPr/>
        </p:nvSpPr>
        <p:spPr>
          <a:xfrm>
            <a:off x="695396" y="1837380"/>
            <a:ext cx="7843768" cy="1323403"/>
          </a:xfrm>
          <a:prstGeom prst="rect">
            <a:avLst/>
          </a:prstGeom>
          <a:noFill/>
          <a:effectLst/>
        </p:spPr>
        <p:txBody>
          <a:bodyPr wrap="square" lIns="91403" tIns="45702" rIns="91403" bIns="45702">
            <a:spAutoFit/>
          </a:bodyPr>
          <a:lstStyle/>
          <a:p>
            <a:pPr marL="0" marR="0" lvl="0" indent="0" algn="ctr" defTabSz="913996" rtl="0" eaLnBrk="1" fontAlgn="auto" latinLnBrk="0" hangingPunct="1">
              <a:lnSpc>
                <a:spcPct val="100000"/>
              </a:lnSpc>
              <a:spcBef>
                <a:spcPts val="0"/>
              </a:spcBef>
              <a:spcAft>
                <a:spcPts val="0"/>
              </a:spcAft>
              <a:buClrTx/>
              <a:buSzTx/>
              <a:buFontTx/>
              <a:buNone/>
              <a:tabLst/>
              <a:defRPr/>
            </a:pPr>
            <a:r>
              <a:rPr kumimoji="0" lang="zh-CN" altLang="en-US" sz="8000" b="1" i="0" u="none" strike="noStrike" kern="1200" cap="none" spc="0" normalizeH="0" baseline="0" noProof="0" dirty="0">
                <a:ln w="19050">
                  <a:solidFill>
                    <a:prstClr val="white"/>
                  </a:solidFill>
                </a:ln>
                <a:solidFill>
                  <a:srgbClr val="44ADCB"/>
                </a:solidFill>
                <a:effectLst/>
                <a:uLnTx/>
                <a:uFillTx/>
                <a:latin typeface="微软雅黑" panose="020B0503020204020204" pitchFamily="34" charset="-122"/>
                <a:ea typeface="微软雅黑" panose="020B0503020204020204" pitchFamily="34" charset="-122"/>
                <a:cs typeface="+mn-cs"/>
              </a:rPr>
              <a:t>感谢您的观看！</a:t>
            </a:r>
          </a:p>
        </p:txBody>
      </p:sp>
      <p:sp>
        <p:nvSpPr>
          <p:cNvPr id="10" name="TextBox 11"/>
          <p:cNvSpPr txBox="1">
            <a:spLocks noChangeArrowheads="1"/>
          </p:cNvSpPr>
          <p:nvPr/>
        </p:nvSpPr>
        <p:spPr bwMode="auto">
          <a:xfrm>
            <a:off x="2562221" y="915282"/>
            <a:ext cx="2574987" cy="646331"/>
          </a:xfrm>
          <a:prstGeom prst="rect">
            <a:avLst/>
          </a:prstGeom>
          <a:noFill/>
          <a:ln w="9525">
            <a:noFill/>
            <a:miter lim="800000"/>
            <a:headEnd/>
            <a:tailEnd/>
          </a:ln>
        </p:spPr>
        <p:txBody>
          <a:bodyPr>
            <a:spAutoFit/>
          </a:bodyPr>
          <a:lstStyle/>
          <a:p>
            <a:pPr marL="0" marR="0" lvl="0" indent="0" algn="ctr" defTabSz="913996"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a:ln>
                  <a:noFill/>
                </a:ln>
                <a:solidFill>
                  <a:srgbClr val="F0AC02"/>
                </a:solidFill>
                <a:effectLst>
                  <a:reflection blurRad="6350" stA="50000" endA="300" endPos="50000" dist="60007" dir="5400000" sy="-100000" algn="bl" rotWithShape="0"/>
                </a:effectLst>
                <a:uLnTx/>
                <a:uFillTx/>
                <a:latin typeface="微软雅黑" panose="020B0503020204020204" pitchFamily="34" charset="-122"/>
                <a:ea typeface="微软雅黑" panose="020B0503020204020204" pitchFamily="34" charset="-122"/>
                <a:cs typeface="+mn-cs"/>
              </a:rPr>
              <a:t>XXX</a:t>
            </a:r>
            <a:r>
              <a:rPr kumimoji="0" lang="zh-CN" altLang="en-US" sz="3600" b="1" i="0" u="none" strike="noStrike" kern="1200" cap="none" spc="0" normalizeH="0" baseline="0" noProof="0" dirty="0">
                <a:ln>
                  <a:noFill/>
                </a:ln>
                <a:solidFill>
                  <a:srgbClr val="F0AC02"/>
                </a:solidFill>
                <a:effectLst>
                  <a:reflection blurRad="6350" stA="50000" endA="300" endPos="50000" dist="60007" dir="5400000" sy="-100000" algn="bl" rotWithShape="0"/>
                </a:effectLst>
                <a:uLnTx/>
                <a:uFillTx/>
                <a:latin typeface="微软雅黑" panose="020B0503020204020204" pitchFamily="34" charset="-122"/>
                <a:ea typeface="微软雅黑" panose="020B0503020204020204" pitchFamily="34" charset="-122"/>
                <a:cs typeface="+mn-cs"/>
              </a:rPr>
              <a:t>医院</a:t>
            </a:r>
          </a:p>
        </p:txBody>
      </p:sp>
      <p:sp>
        <p:nvSpPr>
          <p:cNvPr id="3" name="矩形 2"/>
          <p:cNvSpPr/>
          <p:nvPr/>
        </p:nvSpPr>
        <p:spPr>
          <a:xfrm>
            <a:off x="1009915" y="747840"/>
            <a:ext cx="1986782" cy="92333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5400" b="1" i="0" u="none" strike="noStrike" kern="1200" cap="none" spc="0" normalizeH="0" baseline="0" noProof="0" dirty="0">
                <a:ln w="19050">
                  <a:solidFill>
                    <a:prstClr val="white"/>
                  </a:solidFill>
                </a:ln>
                <a:solidFill>
                  <a:srgbClr val="44ADCB"/>
                </a:solidFill>
                <a:effectLst>
                  <a:reflection blurRad="6350" stA="50000" endA="300" endPos="50000" dist="60007" dir="5400000" sy="-100000" algn="bl" rotWithShape="0"/>
                </a:effectLst>
                <a:uLnTx/>
                <a:uFillTx/>
                <a:latin typeface="微软雅黑" panose="020B0503020204020204" pitchFamily="34" charset="-122"/>
                <a:ea typeface="微软雅黑" panose="020B0503020204020204" pitchFamily="34" charset="-122"/>
                <a:cs typeface="+mn-cs"/>
              </a:rPr>
              <a:t>20XX</a:t>
            </a:r>
            <a:endParaRPr kumimoji="0" lang="zh-CN" altLang="en-US" sz="5400" b="0" i="0" u="none" strike="noStrike" kern="1200" cap="none" spc="0" normalizeH="0" baseline="0" noProof="0" dirty="0">
              <a:ln>
                <a:noFill/>
              </a:ln>
              <a:solidFill>
                <a:srgbClr val="44ADCB"/>
              </a:solidFill>
              <a:effectLst/>
              <a:uLnTx/>
              <a:uFillTx/>
              <a:latin typeface="微软雅黑" panose="020B0503020204020204" pitchFamily="34" charset="-122"/>
              <a:ea typeface="微软雅黑" panose="020B0503020204020204" pitchFamily="34" charset="-122"/>
              <a:cs typeface="+mn-cs"/>
            </a:endParaRPr>
          </a:p>
        </p:txBody>
      </p:sp>
      <p:sp>
        <p:nvSpPr>
          <p:cNvPr id="56330" name="文本框 11"/>
          <p:cNvSpPr txBox="1">
            <a:spLocks noChangeArrowheads="1"/>
          </p:cNvSpPr>
          <p:nvPr/>
        </p:nvSpPr>
        <p:spPr bwMode="auto">
          <a:xfrm>
            <a:off x="1030289" y="3033713"/>
            <a:ext cx="5767387" cy="461962"/>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a:ln>
                  <a:noFill/>
                </a:ln>
                <a:solidFill>
                  <a:srgbClr val="44ADCB"/>
                </a:solidFill>
                <a:effectLst/>
                <a:uLnTx/>
                <a:uFillTx/>
                <a:latin typeface="Calibri" pitchFamily="34" charset="0"/>
                <a:ea typeface="宋体" charset="-122"/>
                <a:cs typeface="+mn-cs"/>
              </a:rPr>
              <a:t>The annual work plan </a:t>
            </a:r>
            <a:endParaRPr kumimoji="0" lang="zh-CN" altLang="en-US" sz="2400" b="0" i="0" u="none" strike="noStrike" kern="1200" cap="none" spc="0" normalizeH="0" baseline="0" noProof="0">
              <a:ln>
                <a:noFill/>
              </a:ln>
              <a:solidFill>
                <a:srgbClr val="44ADCB"/>
              </a:solidFill>
              <a:effectLst/>
              <a:uLnTx/>
              <a:uFillTx/>
              <a:latin typeface="Calibri" pitchFamily="34" charset="0"/>
              <a:ea typeface="宋体" charset="-122"/>
              <a:cs typeface="+mn-cs"/>
            </a:endParaRPr>
          </a:p>
        </p:txBody>
      </p:sp>
      <p:sp>
        <p:nvSpPr>
          <p:cNvPr id="13" name="矩形 12"/>
          <p:cNvSpPr/>
          <p:nvPr/>
        </p:nvSpPr>
        <p:spPr>
          <a:xfrm>
            <a:off x="7446963" y="350842"/>
            <a:ext cx="2016125" cy="574675"/>
          </a:xfrm>
          <a:prstGeom prst="rect">
            <a:avLst/>
          </a:prstGeom>
          <a:solidFill>
            <a:srgbClr val="44ADCB"/>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anchor="ctr"/>
          <a:lstStyle/>
          <a:p>
            <a:pPr marL="0" marR="0" lvl="0" indent="0" algn="ctr" defTabSz="913996" rtl="0" eaLnBrk="1" fontAlgn="auto" latinLnBrk="0" hangingPunct="1">
              <a:lnSpc>
                <a:spcPct val="100000"/>
              </a:lnSpc>
              <a:spcBef>
                <a:spcPts val="0"/>
              </a:spcBef>
              <a:spcAft>
                <a:spcPts val="0"/>
              </a:spcAft>
              <a:buClrTx/>
              <a:buSzTx/>
              <a:buFontTx/>
              <a:buNone/>
              <a:tabLst/>
              <a:defRPr/>
            </a:pPr>
            <a:r>
              <a:rPr kumimoji="0" lang="zh-CN" altLang="en-US" sz="1699" b="1" i="0" u="none" strike="noStrike" kern="1200" cap="none" spc="0" normalizeH="0" baseline="0" noProof="0" dirty="0">
                <a:ln>
                  <a:noFill/>
                </a:ln>
                <a:solidFill>
                  <a:prstClr val="white"/>
                </a:solidFill>
                <a:effectLst/>
                <a:uLnTx/>
                <a:uFillTx/>
                <a:latin typeface="Calibri"/>
                <a:ea typeface="宋体" panose="02010600030101010101" pitchFamily="2" charset="-122"/>
                <a:cs typeface="+mn-cs"/>
              </a:rPr>
              <a:t>医院</a:t>
            </a:r>
            <a:r>
              <a:rPr kumimoji="0" lang="en-US" altLang="zh-CN" sz="1699" b="1" i="0" u="none" strike="noStrike" kern="1200" cap="none" spc="0" normalizeH="0" baseline="0" noProof="0" dirty="0">
                <a:ln>
                  <a:noFill/>
                </a:ln>
                <a:solidFill>
                  <a:prstClr val="white"/>
                </a:solidFill>
                <a:effectLst/>
                <a:uLnTx/>
                <a:uFillTx/>
                <a:latin typeface="Calibri"/>
                <a:ea typeface="宋体" panose="02010600030101010101" pitchFamily="2" charset="-122"/>
                <a:cs typeface="+mn-cs"/>
              </a:rPr>
              <a:t>logo</a:t>
            </a:r>
            <a:endParaRPr kumimoji="0" lang="zh-CN" altLang="en-US" sz="1699" b="1"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4" name="矩形 13"/>
          <p:cNvSpPr/>
          <p:nvPr/>
        </p:nvSpPr>
        <p:spPr>
          <a:xfrm>
            <a:off x="994666" y="3648816"/>
            <a:ext cx="1705916" cy="430887"/>
          </a:xfrm>
          <a:prstGeom prst="rect">
            <a:avLst/>
          </a:prstGeom>
        </p:spPr>
        <p:txBody>
          <a:bodyPr wrap="none">
            <a:spAutoFit/>
          </a:bodyPr>
          <a:lstStyle/>
          <a:p>
            <a:pPr marL="342900" marR="0" lvl="0" indent="-342900" algn="l" defTabSz="914400" rtl="0" eaLnBrk="1" fontAlgn="base" latinLnBrk="0" hangingPunct="1">
              <a:lnSpc>
                <a:spcPct val="110000"/>
              </a:lnSpc>
              <a:spcBef>
                <a:spcPct val="0"/>
              </a:spcBef>
              <a:spcAft>
                <a:spcPct val="0"/>
              </a:spcAft>
              <a:buClrTx/>
              <a:buSzTx/>
              <a:buFontTx/>
              <a:buNone/>
              <a:tabLst/>
              <a:defRPr/>
            </a:pPr>
            <a:r>
              <a:rPr kumimoji="0" lang="zh-CN" altLang="en-US" sz="2000" b="0" i="0" u="none" strike="noStrike" kern="0" cap="none" spc="0" normalizeH="0" baseline="0" noProof="0" dirty="0">
                <a:ln>
                  <a:noFill/>
                </a:ln>
                <a:solidFill>
                  <a:srgbClr val="44ADCB"/>
                </a:solidFill>
                <a:effectLst/>
                <a:uLnTx/>
                <a:uFillTx/>
                <a:latin typeface="微软雅黑" panose="020B0503020204020204" pitchFamily="34" charset="-122"/>
                <a:ea typeface="微软雅黑" panose="020B0503020204020204" pitchFamily="34" charset="-122"/>
                <a:cs typeface="+mn-cs"/>
              </a:rPr>
              <a:t>汇报人：</a:t>
            </a:r>
            <a:r>
              <a:rPr kumimoji="0" lang="en-US" altLang="zh-CN" sz="2000" b="0" i="0" u="none" strike="noStrike" kern="0" cap="none" spc="0" normalizeH="0" baseline="0" noProof="0" dirty="0">
                <a:ln>
                  <a:noFill/>
                </a:ln>
                <a:solidFill>
                  <a:srgbClr val="44ADCB"/>
                </a:solidFill>
                <a:effectLst/>
                <a:uLnTx/>
                <a:uFillTx/>
                <a:latin typeface="微软雅黑" panose="020B0503020204020204" pitchFamily="34" charset="-122"/>
                <a:ea typeface="微软雅黑" panose="020B0503020204020204" pitchFamily="34" charset="-122"/>
                <a:cs typeface="+mn-cs"/>
              </a:rPr>
              <a:t>XXX</a:t>
            </a:r>
          </a:p>
        </p:txBody>
      </p:sp>
    </p:spTree>
    <p:extLst>
      <p:ext uri="{BB962C8B-B14F-4D97-AF65-F5344CB8AC3E}">
        <p14:creationId xmlns:p14="http://schemas.microsoft.com/office/powerpoint/2010/main" val="852873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par>
                          <p:cTn id="9" fill="hold">
                            <p:stCondLst>
                              <p:cond delay="700"/>
                            </p:stCondLst>
                            <p:childTnLst>
                              <p:par>
                                <p:cTn id="10" presetID="2" presetClass="entr" presetSubtype="4" decel="100000" fill="hold" nodeType="afterEffect">
                                  <p:stCondLst>
                                    <p:cond delay="0"/>
                                  </p:stCondLst>
                                  <p:iterate type="lt">
                                    <p:tmPct val="10000"/>
                                  </p:iterate>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976441" y="3103563"/>
            <a:ext cx="4992687" cy="431800"/>
          </a:xfrm>
          <a:prstGeom prst="rect">
            <a:avLst/>
          </a:prstGeom>
          <a:solidFill>
            <a:srgbClr val="44AD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4" name="矩形 23"/>
          <p:cNvSpPr/>
          <p:nvPr/>
        </p:nvSpPr>
        <p:spPr>
          <a:xfrm>
            <a:off x="1976441" y="3929063"/>
            <a:ext cx="4992687" cy="431800"/>
          </a:xfrm>
          <a:prstGeom prst="rect">
            <a:avLst/>
          </a:prstGeom>
          <a:solidFill>
            <a:srgbClr val="44AD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5" name="矩形 24"/>
          <p:cNvSpPr/>
          <p:nvPr/>
        </p:nvSpPr>
        <p:spPr>
          <a:xfrm>
            <a:off x="1976441" y="4729163"/>
            <a:ext cx="4992687" cy="431800"/>
          </a:xfrm>
          <a:prstGeom prst="rect">
            <a:avLst/>
          </a:prstGeom>
          <a:solidFill>
            <a:srgbClr val="44AD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2" name="矩形 21"/>
          <p:cNvSpPr/>
          <p:nvPr/>
        </p:nvSpPr>
        <p:spPr>
          <a:xfrm>
            <a:off x="1976441" y="2306638"/>
            <a:ext cx="4992687" cy="431800"/>
          </a:xfrm>
          <a:prstGeom prst="rect">
            <a:avLst/>
          </a:prstGeom>
          <a:solidFill>
            <a:srgbClr val="44AD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pic>
        <p:nvPicPr>
          <p:cNvPr id="58373" name="图片 1"/>
          <p:cNvPicPr>
            <a:picLocks noChangeAspect="1"/>
          </p:cNvPicPr>
          <p:nvPr/>
        </p:nvPicPr>
        <p:blipFill>
          <a:blip r:embed="rId2"/>
          <a:srcRect l="5946" r="4375"/>
          <a:stretch>
            <a:fillRect/>
          </a:stretch>
        </p:blipFill>
        <p:spPr bwMode="auto">
          <a:xfrm>
            <a:off x="3265488" y="-11113"/>
            <a:ext cx="8926512" cy="6858001"/>
          </a:xfrm>
          <a:prstGeom prst="rect">
            <a:avLst/>
          </a:prstGeom>
          <a:noFill/>
          <a:ln w="9525">
            <a:noFill/>
            <a:miter lim="800000"/>
            <a:headEnd/>
            <a:tailEnd/>
          </a:ln>
        </p:spPr>
      </p:pic>
      <p:sp>
        <p:nvSpPr>
          <p:cNvPr id="3" name="矩形 2"/>
          <p:cNvSpPr/>
          <p:nvPr/>
        </p:nvSpPr>
        <p:spPr>
          <a:xfrm>
            <a:off x="0" y="849313"/>
            <a:ext cx="685800" cy="588962"/>
          </a:xfrm>
          <a:prstGeom prst="rect">
            <a:avLst/>
          </a:prstGeom>
          <a:solidFill>
            <a:srgbClr val="44AD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3996" rtl="0" eaLnBrk="1" fontAlgn="auto" latinLnBrk="0" hangingPunct="1">
              <a:lnSpc>
                <a:spcPct val="100000"/>
              </a:lnSpc>
              <a:spcBef>
                <a:spcPts val="0"/>
              </a:spcBef>
              <a:spcAft>
                <a:spcPts val="0"/>
              </a:spcAft>
              <a:buClrTx/>
              <a:buSzTx/>
              <a:buFontTx/>
              <a:buNone/>
              <a:tabLst/>
              <a:defRPr/>
            </a:pPr>
            <a:endParaRPr kumimoji="0" lang="zh-CN" altLang="en-US" sz="2799"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8375" name="矩形 3"/>
          <p:cNvSpPr>
            <a:spLocks noChangeArrowheads="1"/>
          </p:cNvSpPr>
          <p:nvPr/>
        </p:nvSpPr>
        <p:spPr bwMode="auto">
          <a:xfrm>
            <a:off x="765515" y="788989"/>
            <a:ext cx="1210588" cy="707886"/>
          </a:xfrm>
          <a:prstGeom prst="rect">
            <a:avLst/>
          </a:prstGeom>
          <a:noFill/>
          <a:ln w="9525">
            <a:noFill/>
            <a:miter lim="800000"/>
            <a:headEnd/>
            <a:tailEnd/>
          </a:ln>
        </p:spPr>
        <p:txBody>
          <a:bodyPr wrap="none">
            <a:spAutoFit/>
          </a:bodyPr>
          <a:lstStyle/>
          <a:p>
            <a:pPr marL="0" marR="0" lvl="0" indent="0" algn="ctr" defTabSz="912813" rtl="0" eaLnBrk="1" fontAlgn="base" latinLnBrk="0" hangingPunct="1">
              <a:lnSpc>
                <a:spcPct val="100000"/>
              </a:lnSpc>
              <a:spcBef>
                <a:spcPct val="0"/>
              </a:spcBef>
              <a:spcAft>
                <a:spcPct val="0"/>
              </a:spcAft>
              <a:buClrTx/>
              <a:buSzTx/>
              <a:buFontTx/>
              <a:buNone/>
              <a:tabLst/>
              <a:defRPr/>
            </a:pPr>
            <a:r>
              <a:rPr kumimoji="0" lang="zh-CN" altLang="en-US" sz="4000" b="1" i="0" u="none" strike="noStrike" kern="1200" cap="none" spc="0" normalizeH="0" baseline="0" noProof="0">
                <a:ln>
                  <a:noFill/>
                </a:ln>
                <a:solidFill>
                  <a:srgbClr val="3B3838"/>
                </a:solidFill>
                <a:effectLst/>
                <a:uLnTx/>
                <a:uFillTx/>
                <a:latin typeface="微软雅黑" pitchFamily="34" charset="-122"/>
                <a:ea typeface="微软雅黑" pitchFamily="34" charset="-122"/>
                <a:cs typeface="+mn-cs"/>
              </a:rPr>
              <a:t>目录</a:t>
            </a:r>
          </a:p>
        </p:txBody>
      </p:sp>
      <p:grpSp>
        <p:nvGrpSpPr>
          <p:cNvPr id="58376" name="组合 5"/>
          <p:cNvGrpSpPr>
            <a:grpSpLocks/>
          </p:cNvGrpSpPr>
          <p:nvPr/>
        </p:nvGrpSpPr>
        <p:grpSpPr bwMode="auto">
          <a:xfrm>
            <a:off x="1976439" y="2306638"/>
            <a:ext cx="4894263" cy="431800"/>
            <a:chOff x="3779912" y="1777380"/>
            <a:chExt cx="4896544" cy="432049"/>
          </a:xfrm>
        </p:grpSpPr>
        <p:sp>
          <p:nvSpPr>
            <p:cNvPr id="7" name="矩形 6"/>
            <p:cNvSpPr/>
            <p:nvPr/>
          </p:nvSpPr>
          <p:spPr>
            <a:xfrm>
              <a:off x="3779912" y="1777380"/>
              <a:ext cx="4896544" cy="432049"/>
            </a:xfrm>
            <a:prstGeom prst="rect">
              <a:avLst/>
            </a:prstGeom>
            <a:solidFill>
              <a:schemeClr val="bg2">
                <a:lumMod val="25000"/>
              </a:schemeClr>
            </a:solidFill>
            <a:ln w="12700" cap="flat" cmpd="sng" algn="ctr">
              <a:noFill/>
              <a:prstDash val="solid"/>
            </a:ln>
            <a:effectLst>
              <a:outerShdw blurRad="50800" dist="38100" dir="5400000" algn="t"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8" name="矩形 7"/>
            <p:cNvSpPr/>
            <p:nvPr/>
          </p:nvSpPr>
          <p:spPr>
            <a:xfrm>
              <a:off x="3779912" y="1777380"/>
              <a:ext cx="1289651" cy="432049"/>
            </a:xfrm>
            <a:prstGeom prst="rect">
              <a:avLst/>
            </a:prstGeom>
            <a:solidFill>
              <a:srgbClr val="44ADCB"/>
            </a:solidFill>
            <a:ln w="12700"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99" b="0" i="0" u="none" strike="noStrike" kern="0" cap="none" spc="0" normalizeH="0" baseline="0" noProof="0" dirty="0">
                  <a:ln>
                    <a:noFill/>
                  </a:ln>
                  <a:solidFill>
                    <a:sysClr val="window" lastClr="FFFFFF"/>
                  </a:solidFill>
                  <a:effectLst/>
                  <a:uLnTx/>
                  <a:uFillTx/>
                  <a:latin typeface="Broadway" pitchFamily="82" charset="0"/>
                  <a:ea typeface="微软雅黑"/>
                  <a:cs typeface="+mn-cs"/>
                </a:rPr>
                <a:t>1</a:t>
              </a:r>
              <a:endParaRPr kumimoji="0" lang="zh-CN" altLang="en-US" sz="2399" b="0" i="0" u="none" strike="noStrike" kern="0" cap="none" spc="0" normalizeH="0" baseline="0" noProof="0" dirty="0">
                <a:ln>
                  <a:noFill/>
                </a:ln>
                <a:solidFill>
                  <a:sysClr val="window" lastClr="FFFFFF"/>
                </a:solidFill>
                <a:effectLst/>
                <a:uLnTx/>
                <a:uFillTx/>
                <a:latin typeface="Broadway" pitchFamily="82" charset="0"/>
                <a:ea typeface="微软雅黑"/>
                <a:cs typeface="+mn-cs"/>
              </a:endParaRPr>
            </a:p>
          </p:txBody>
        </p:sp>
        <p:sp>
          <p:nvSpPr>
            <p:cNvPr id="9" name="TextBox 37"/>
            <p:cNvSpPr txBox="1"/>
            <p:nvPr/>
          </p:nvSpPr>
          <p:spPr>
            <a:xfrm>
              <a:off x="4381855" y="1823444"/>
              <a:ext cx="4078601" cy="370101"/>
            </a:xfrm>
            <a:prstGeom prst="rect">
              <a:avLst/>
            </a:prstGeom>
            <a:noFill/>
          </p:spPr>
          <p:txBody>
            <a:bodyPr>
              <a:spAutoFit/>
            </a:bodyPr>
            <a:lstStyle/>
            <a:p>
              <a:pPr marL="0" marR="0" lvl="0" indent="0" algn="l" defTabSz="913996" rtl="0" eaLnBrk="1" fontAlgn="auto" latinLnBrk="0" hangingPunct="1">
                <a:lnSpc>
                  <a:spcPct val="100000"/>
                </a:lnSpc>
                <a:spcBef>
                  <a:spcPts val="0"/>
                </a:spcBef>
                <a:spcAft>
                  <a:spcPts val="0"/>
                </a:spcAft>
                <a:buClrTx/>
                <a:buSzTx/>
                <a:buFontTx/>
                <a:buNone/>
                <a:tabLst/>
                <a:defRPr/>
              </a:pPr>
              <a:r>
                <a:rPr kumimoji="0" lang="zh-CN" altLang="en-US" sz="1799" b="1" i="0" u="none" strike="noStrike" kern="1200" cap="none" spc="0" normalizeH="0" baseline="0" noProof="0" dirty="0">
                  <a:ln>
                    <a:noFill/>
                  </a:ln>
                  <a:solidFill>
                    <a:srgbClr val="1F497D"/>
                  </a:solidFill>
                  <a:effectLst/>
                  <a:uLnTx/>
                  <a:uFillTx/>
                  <a:latin typeface="微软雅黑" pitchFamily="34" charset="-122"/>
                  <a:ea typeface="微软雅黑" pitchFamily="34" charset="-122"/>
                  <a:cs typeface="+mn-cs"/>
                </a:rPr>
                <a:t>                   </a:t>
              </a:r>
              <a:r>
                <a:rPr kumimoji="0" lang="zh-CN" altLang="en-US" sz="1799"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医院战略规划</a:t>
              </a:r>
            </a:p>
          </p:txBody>
        </p:sp>
      </p:grpSp>
      <p:grpSp>
        <p:nvGrpSpPr>
          <p:cNvPr id="58377" name="组合 9"/>
          <p:cNvGrpSpPr>
            <a:grpSpLocks/>
          </p:cNvGrpSpPr>
          <p:nvPr/>
        </p:nvGrpSpPr>
        <p:grpSpPr bwMode="auto">
          <a:xfrm>
            <a:off x="1976439" y="3119438"/>
            <a:ext cx="4894263" cy="431800"/>
            <a:chOff x="3779912" y="1777380"/>
            <a:chExt cx="4896544" cy="432049"/>
          </a:xfrm>
        </p:grpSpPr>
        <p:sp>
          <p:nvSpPr>
            <p:cNvPr id="11" name="矩形 10"/>
            <p:cNvSpPr/>
            <p:nvPr/>
          </p:nvSpPr>
          <p:spPr>
            <a:xfrm>
              <a:off x="3779912" y="1777380"/>
              <a:ext cx="4896544" cy="432049"/>
            </a:xfrm>
            <a:prstGeom prst="rect">
              <a:avLst/>
            </a:prstGeom>
            <a:solidFill>
              <a:schemeClr val="bg2">
                <a:lumMod val="25000"/>
              </a:schemeClr>
            </a:solidFill>
            <a:ln w="12700" cap="flat" cmpd="sng" algn="ctr">
              <a:noFill/>
              <a:prstDash val="solid"/>
            </a:ln>
            <a:effectLst>
              <a:outerShdw blurRad="50800" dist="38100" dir="5400000" algn="t"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12" name="矩形 11"/>
            <p:cNvSpPr/>
            <p:nvPr/>
          </p:nvSpPr>
          <p:spPr>
            <a:xfrm>
              <a:off x="3779912" y="1777380"/>
              <a:ext cx="1289651" cy="432049"/>
            </a:xfrm>
            <a:prstGeom prst="rect">
              <a:avLst/>
            </a:prstGeom>
            <a:solidFill>
              <a:srgbClr val="44ADCB"/>
            </a:solidFill>
            <a:ln w="12700"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99" b="0" i="0" u="none" strike="noStrike" kern="0" cap="none" spc="0" normalizeH="0" baseline="0" noProof="0" dirty="0">
                  <a:ln>
                    <a:noFill/>
                  </a:ln>
                  <a:solidFill>
                    <a:sysClr val="window" lastClr="FFFFFF"/>
                  </a:solidFill>
                  <a:effectLst/>
                  <a:uLnTx/>
                  <a:uFillTx/>
                  <a:latin typeface="Broadway" pitchFamily="82" charset="0"/>
                  <a:ea typeface="微软雅黑"/>
                  <a:cs typeface="+mn-cs"/>
                </a:rPr>
                <a:t>2</a:t>
              </a:r>
              <a:endParaRPr kumimoji="0" lang="zh-CN" altLang="en-US" sz="2399" b="0" i="0" u="none" strike="noStrike" kern="0" cap="none" spc="0" normalizeH="0" baseline="0" noProof="0" dirty="0">
                <a:ln>
                  <a:noFill/>
                </a:ln>
                <a:solidFill>
                  <a:sysClr val="window" lastClr="FFFFFF"/>
                </a:solidFill>
                <a:effectLst/>
                <a:uLnTx/>
                <a:uFillTx/>
                <a:latin typeface="Broadway" pitchFamily="82" charset="0"/>
                <a:ea typeface="微软雅黑"/>
                <a:cs typeface="+mn-cs"/>
              </a:endParaRPr>
            </a:p>
          </p:txBody>
        </p:sp>
        <p:sp>
          <p:nvSpPr>
            <p:cNvPr id="13" name="TextBox 37"/>
            <p:cNvSpPr txBox="1"/>
            <p:nvPr/>
          </p:nvSpPr>
          <p:spPr>
            <a:xfrm>
              <a:off x="4381855" y="1823444"/>
              <a:ext cx="4078601" cy="370101"/>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799"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医院管理规划</a:t>
              </a:r>
            </a:p>
          </p:txBody>
        </p:sp>
      </p:grpSp>
      <p:grpSp>
        <p:nvGrpSpPr>
          <p:cNvPr id="58378" name="组合 13"/>
          <p:cNvGrpSpPr>
            <a:grpSpLocks/>
          </p:cNvGrpSpPr>
          <p:nvPr/>
        </p:nvGrpSpPr>
        <p:grpSpPr bwMode="auto">
          <a:xfrm>
            <a:off x="1976439" y="3932238"/>
            <a:ext cx="4894263" cy="431800"/>
            <a:chOff x="3779912" y="1777380"/>
            <a:chExt cx="4896544" cy="432048"/>
          </a:xfrm>
        </p:grpSpPr>
        <p:sp>
          <p:nvSpPr>
            <p:cNvPr id="15" name="矩形 14"/>
            <p:cNvSpPr/>
            <p:nvPr/>
          </p:nvSpPr>
          <p:spPr>
            <a:xfrm>
              <a:off x="3779912" y="1777380"/>
              <a:ext cx="4896544" cy="432048"/>
            </a:xfrm>
            <a:prstGeom prst="rect">
              <a:avLst/>
            </a:prstGeom>
            <a:solidFill>
              <a:schemeClr val="bg2">
                <a:lumMod val="25000"/>
              </a:schemeClr>
            </a:solidFill>
            <a:ln w="12700" cap="flat" cmpd="sng" algn="ctr">
              <a:noFill/>
              <a:prstDash val="solid"/>
            </a:ln>
            <a:effectLst>
              <a:outerShdw blurRad="50800" dist="38100" dir="5400000" algn="t"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16" name="矩形 15"/>
            <p:cNvSpPr/>
            <p:nvPr/>
          </p:nvSpPr>
          <p:spPr>
            <a:xfrm>
              <a:off x="3779912" y="1777380"/>
              <a:ext cx="1289651" cy="432048"/>
            </a:xfrm>
            <a:prstGeom prst="rect">
              <a:avLst/>
            </a:prstGeom>
            <a:solidFill>
              <a:srgbClr val="44ADCB"/>
            </a:solidFill>
            <a:ln w="12700"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99" b="0" i="0" u="none" strike="noStrike" kern="0" cap="none" spc="0" normalizeH="0" baseline="0" noProof="0" dirty="0">
                  <a:ln>
                    <a:noFill/>
                  </a:ln>
                  <a:solidFill>
                    <a:sysClr val="window" lastClr="FFFFFF"/>
                  </a:solidFill>
                  <a:effectLst/>
                  <a:uLnTx/>
                  <a:uFillTx/>
                  <a:latin typeface="Broadway" pitchFamily="82" charset="0"/>
                  <a:ea typeface="微软雅黑"/>
                  <a:cs typeface="+mn-cs"/>
                </a:rPr>
                <a:t>3</a:t>
              </a:r>
              <a:endParaRPr kumimoji="0" lang="zh-CN" altLang="en-US" sz="2399" b="0" i="0" u="none" strike="noStrike" kern="0" cap="none" spc="0" normalizeH="0" baseline="0" noProof="0" dirty="0">
                <a:ln>
                  <a:noFill/>
                </a:ln>
                <a:solidFill>
                  <a:sysClr val="window" lastClr="FFFFFF"/>
                </a:solidFill>
                <a:effectLst/>
                <a:uLnTx/>
                <a:uFillTx/>
                <a:latin typeface="Broadway" pitchFamily="82" charset="0"/>
                <a:ea typeface="微软雅黑"/>
                <a:cs typeface="+mn-cs"/>
              </a:endParaRPr>
            </a:p>
          </p:txBody>
        </p:sp>
        <p:sp>
          <p:nvSpPr>
            <p:cNvPr id="17" name="TextBox 37"/>
            <p:cNvSpPr txBox="1"/>
            <p:nvPr/>
          </p:nvSpPr>
          <p:spPr>
            <a:xfrm>
              <a:off x="4381855" y="1823443"/>
              <a:ext cx="4078601" cy="37010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799"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医院运营规划</a:t>
              </a:r>
            </a:p>
          </p:txBody>
        </p:sp>
      </p:grpSp>
      <p:grpSp>
        <p:nvGrpSpPr>
          <p:cNvPr id="58379" name="组合 17"/>
          <p:cNvGrpSpPr>
            <a:grpSpLocks/>
          </p:cNvGrpSpPr>
          <p:nvPr/>
        </p:nvGrpSpPr>
        <p:grpSpPr bwMode="auto">
          <a:xfrm>
            <a:off x="1976439" y="4745042"/>
            <a:ext cx="4894263" cy="433387"/>
            <a:chOff x="3779912" y="1777380"/>
            <a:chExt cx="4896544" cy="432048"/>
          </a:xfrm>
        </p:grpSpPr>
        <p:sp>
          <p:nvSpPr>
            <p:cNvPr id="19" name="矩形 18"/>
            <p:cNvSpPr/>
            <p:nvPr/>
          </p:nvSpPr>
          <p:spPr>
            <a:xfrm>
              <a:off x="3779912" y="1777380"/>
              <a:ext cx="4896544" cy="432048"/>
            </a:xfrm>
            <a:prstGeom prst="rect">
              <a:avLst/>
            </a:prstGeom>
            <a:solidFill>
              <a:schemeClr val="bg2">
                <a:lumMod val="25000"/>
              </a:schemeClr>
            </a:solidFill>
            <a:ln w="12700" cap="flat" cmpd="sng" algn="ctr">
              <a:noFill/>
              <a:prstDash val="solid"/>
            </a:ln>
            <a:effectLst>
              <a:outerShdw blurRad="50800" dist="38100" dir="5400000" algn="t"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20" name="矩形 19"/>
            <p:cNvSpPr/>
            <p:nvPr/>
          </p:nvSpPr>
          <p:spPr>
            <a:xfrm>
              <a:off x="3779912" y="1777380"/>
              <a:ext cx="1289651" cy="432048"/>
            </a:xfrm>
            <a:prstGeom prst="rect">
              <a:avLst/>
            </a:prstGeom>
            <a:solidFill>
              <a:srgbClr val="44ADCB"/>
            </a:solidFill>
            <a:ln w="12700"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399" b="0" i="0" u="none" strike="noStrike" kern="0" cap="none" spc="0" normalizeH="0" baseline="0" noProof="0" dirty="0">
                  <a:ln>
                    <a:noFill/>
                  </a:ln>
                  <a:solidFill>
                    <a:sysClr val="window" lastClr="FFFFFF"/>
                  </a:solidFill>
                  <a:effectLst/>
                  <a:uLnTx/>
                  <a:uFillTx/>
                  <a:latin typeface="Broadway" pitchFamily="82" charset="0"/>
                  <a:ea typeface="微软雅黑"/>
                  <a:cs typeface="+mn-cs"/>
                </a:rPr>
                <a:t>4</a:t>
              </a:r>
              <a:endParaRPr kumimoji="0" lang="zh-CN" altLang="en-US" sz="2399" b="0" i="0" u="none" strike="noStrike" kern="0" cap="none" spc="0" normalizeH="0" baseline="0" noProof="0" dirty="0">
                <a:ln>
                  <a:noFill/>
                </a:ln>
                <a:solidFill>
                  <a:sysClr val="window" lastClr="FFFFFF"/>
                </a:solidFill>
                <a:effectLst/>
                <a:uLnTx/>
                <a:uFillTx/>
                <a:latin typeface="Broadway" pitchFamily="82" charset="0"/>
                <a:ea typeface="微软雅黑"/>
                <a:cs typeface="+mn-cs"/>
              </a:endParaRPr>
            </a:p>
          </p:txBody>
        </p:sp>
        <p:sp>
          <p:nvSpPr>
            <p:cNvPr id="21" name="TextBox 37"/>
            <p:cNvSpPr txBox="1"/>
            <p:nvPr/>
          </p:nvSpPr>
          <p:spPr>
            <a:xfrm>
              <a:off x="4381855" y="1824858"/>
              <a:ext cx="4078601" cy="368744"/>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799"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医院品牌规划</a:t>
              </a:r>
            </a:p>
          </p:txBody>
        </p:sp>
      </p:grpSp>
    </p:spTree>
    <p:extLst>
      <p:ext uri="{BB962C8B-B14F-4D97-AF65-F5344CB8AC3E}">
        <p14:creationId xmlns:p14="http://schemas.microsoft.com/office/powerpoint/2010/main" val="27909886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3" name="图片 4"/>
          <p:cNvPicPr>
            <a:picLocks noChangeAspect="1"/>
          </p:cNvPicPr>
          <p:nvPr/>
        </p:nvPicPr>
        <p:blipFill>
          <a:blip r:embed="rId3"/>
          <a:srcRect l="-124" t="45879" r="124" b="27614"/>
          <a:stretch>
            <a:fillRect/>
          </a:stretch>
        </p:blipFill>
        <p:spPr bwMode="auto">
          <a:xfrm>
            <a:off x="2076451" y="3670300"/>
            <a:ext cx="10079039" cy="1779588"/>
          </a:xfrm>
          <a:prstGeom prst="rect">
            <a:avLst/>
          </a:prstGeom>
          <a:noFill/>
          <a:ln w="9525">
            <a:noFill/>
            <a:miter lim="800000"/>
            <a:headEnd/>
            <a:tailEnd/>
          </a:ln>
        </p:spPr>
      </p:pic>
      <p:graphicFrame>
        <p:nvGraphicFramePr>
          <p:cNvPr id="6" name="表格 5"/>
          <p:cNvGraphicFramePr>
            <a:graphicFrameLocks noGrp="1"/>
          </p:cNvGraphicFramePr>
          <p:nvPr/>
        </p:nvGraphicFramePr>
        <p:xfrm>
          <a:off x="2076451" y="3670300"/>
          <a:ext cx="9922476" cy="1816446"/>
        </p:xfrm>
        <a:graphic>
          <a:graphicData uri="http://schemas.openxmlformats.org/drawingml/2006/table">
            <a:tbl>
              <a:tblPr firstRow="1" bandRow="1">
                <a:tableStyleId>{5C22544A-7EE6-4342-B048-85BDC9FD1C3A}</a:tableStyleId>
              </a:tblPr>
              <a:tblGrid>
                <a:gridCol w="826873">
                  <a:extLst>
                    <a:ext uri="{9D8B030D-6E8A-4147-A177-3AD203B41FA5}">
                      <a16:colId xmlns:a16="http://schemas.microsoft.com/office/drawing/2014/main" val="20000"/>
                    </a:ext>
                  </a:extLst>
                </a:gridCol>
                <a:gridCol w="826873">
                  <a:extLst>
                    <a:ext uri="{9D8B030D-6E8A-4147-A177-3AD203B41FA5}">
                      <a16:colId xmlns:a16="http://schemas.microsoft.com/office/drawing/2014/main" val="20001"/>
                    </a:ext>
                  </a:extLst>
                </a:gridCol>
                <a:gridCol w="826873">
                  <a:extLst>
                    <a:ext uri="{9D8B030D-6E8A-4147-A177-3AD203B41FA5}">
                      <a16:colId xmlns:a16="http://schemas.microsoft.com/office/drawing/2014/main" val="20002"/>
                    </a:ext>
                  </a:extLst>
                </a:gridCol>
                <a:gridCol w="826873">
                  <a:extLst>
                    <a:ext uri="{9D8B030D-6E8A-4147-A177-3AD203B41FA5}">
                      <a16:colId xmlns:a16="http://schemas.microsoft.com/office/drawing/2014/main" val="20003"/>
                    </a:ext>
                  </a:extLst>
                </a:gridCol>
                <a:gridCol w="826873">
                  <a:extLst>
                    <a:ext uri="{9D8B030D-6E8A-4147-A177-3AD203B41FA5}">
                      <a16:colId xmlns:a16="http://schemas.microsoft.com/office/drawing/2014/main" val="20004"/>
                    </a:ext>
                  </a:extLst>
                </a:gridCol>
                <a:gridCol w="826873">
                  <a:extLst>
                    <a:ext uri="{9D8B030D-6E8A-4147-A177-3AD203B41FA5}">
                      <a16:colId xmlns:a16="http://schemas.microsoft.com/office/drawing/2014/main" val="20005"/>
                    </a:ext>
                  </a:extLst>
                </a:gridCol>
                <a:gridCol w="826873">
                  <a:extLst>
                    <a:ext uri="{9D8B030D-6E8A-4147-A177-3AD203B41FA5}">
                      <a16:colId xmlns:a16="http://schemas.microsoft.com/office/drawing/2014/main" val="20006"/>
                    </a:ext>
                  </a:extLst>
                </a:gridCol>
                <a:gridCol w="826873">
                  <a:extLst>
                    <a:ext uri="{9D8B030D-6E8A-4147-A177-3AD203B41FA5}">
                      <a16:colId xmlns:a16="http://schemas.microsoft.com/office/drawing/2014/main" val="20007"/>
                    </a:ext>
                  </a:extLst>
                </a:gridCol>
                <a:gridCol w="826873">
                  <a:extLst>
                    <a:ext uri="{9D8B030D-6E8A-4147-A177-3AD203B41FA5}">
                      <a16:colId xmlns:a16="http://schemas.microsoft.com/office/drawing/2014/main" val="20008"/>
                    </a:ext>
                  </a:extLst>
                </a:gridCol>
                <a:gridCol w="826873">
                  <a:extLst>
                    <a:ext uri="{9D8B030D-6E8A-4147-A177-3AD203B41FA5}">
                      <a16:colId xmlns:a16="http://schemas.microsoft.com/office/drawing/2014/main" val="20009"/>
                    </a:ext>
                  </a:extLst>
                </a:gridCol>
                <a:gridCol w="826873">
                  <a:extLst>
                    <a:ext uri="{9D8B030D-6E8A-4147-A177-3AD203B41FA5}">
                      <a16:colId xmlns:a16="http://schemas.microsoft.com/office/drawing/2014/main" val="20010"/>
                    </a:ext>
                  </a:extLst>
                </a:gridCol>
                <a:gridCol w="826873">
                  <a:extLst>
                    <a:ext uri="{9D8B030D-6E8A-4147-A177-3AD203B41FA5}">
                      <a16:colId xmlns:a16="http://schemas.microsoft.com/office/drawing/2014/main" val="20011"/>
                    </a:ext>
                  </a:extLst>
                </a:gridCol>
              </a:tblGrid>
              <a:tr h="914665">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extLst>
                  <a:ext uri="{0D108BD9-81ED-4DB2-BD59-A6C34878D82A}">
                    <a16:rowId xmlns:a16="http://schemas.microsoft.com/office/drawing/2014/main" val="10000"/>
                  </a:ext>
                </a:extLst>
              </a:tr>
              <a:tr h="901781">
                <a:tc>
                  <a:txBody>
                    <a:bodyPr/>
                    <a:lstStyle/>
                    <a:p>
                      <a:endParaRPr lang="zh-CN" altLang="en-US" dirty="0"/>
                    </a:p>
                  </a:txBody>
                  <a:tcPr>
                    <a:noFill/>
                  </a:tcPr>
                </a:tc>
                <a:tc>
                  <a:txBody>
                    <a:bodyPr/>
                    <a:lstStyle/>
                    <a:p>
                      <a:pPr marL="0" algn="l" defTabSz="914400" rtl="0" eaLnBrk="1" latinLnBrk="0" hangingPunct="1"/>
                      <a:endParaRPr lang="zh-CN" altLang="en-US" sz="1800" b="1" kern="1200" dirty="0">
                        <a:solidFill>
                          <a:schemeClr val="lt1"/>
                        </a:solidFill>
                        <a:latin typeface="+mn-lt"/>
                        <a:ea typeface="+mn-ea"/>
                        <a:cs typeface="+mn-cs"/>
                      </a:endParaRPr>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extLst>
                  <a:ext uri="{0D108BD9-81ED-4DB2-BD59-A6C34878D82A}">
                    <a16:rowId xmlns:a16="http://schemas.microsoft.com/office/drawing/2014/main" val="10001"/>
                  </a:ext>
                </a:extLst>
              </a:tr>
            </a:tbl>
          </a:graphicData>
        </a:graphic>
      </p:graphicFrame>
      <p:grpSp>
        <p:nvGrpSpPr>
          <p:cNvPr id="59435" name="组合 6"/>
          <p:cNvGrpSpPr>
            <a:grpSpLocks/>
          </p:cNvGrpSpPr>
          <p:nvPr/>
        </p:nvGrpSpPr>
        <p:grpSpPr bwMode="auto">
          <a:xfrm>
            <a:off x="703263" y="1844675"/>
            <a:ext cx="8483600" cy="749300"/>
            <a:chOff x="3779912" y="1777380"/>
            <a:chExt cx="4896544" cy="432049"/>
          </a:xfrm>
        </p:grpSpPr>
        <p:sp>
          <p:nvSpPr>
            <p:cNvPr id="8" name="矩形 7"/>
            <p:cNvSpPr/>
            <p:nvPr/>
          </p:nvSpPr>
          <p:spPr>
            <a:xfrm>
              <a:off x="3779912" y="1777380"/>
              <a:ext cx="4896544" cy="432049"/>
            </a:xfrm>
            <a:prstGeom prst="rect">
              <a:avLst/>
            </a:prstGeom>
            <a:solidFill>
              <a:schemeClr val="bg2">
                <a:lumMod val="25000"/>
              </a:schemeClr>
            </a:solidFill>
            <a:ln w="12700" cap="flat" cmpd="sng" algn="ctr">
              <a:noFill/>
              <a:prstDash val="solid"/>
            </a:ln>
            <a:effectLst>
              <a:outerShdw blurRad="50800" dist="38100" dir="5400000" algn="t"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9" name="矩形 8"/>
            <p:cNvSpPr/>
            <p:nvPr/>
          </p:nvSpPr>
          <p:spPr>
            <a:xfrm>
              <a:off x="3779912" y="1777380"/>
              <a:ext cx="1290107" cy="432049"/>
            </a:xfrm>
            <a:prstGeom prst="rect">
              <a:avLst/>
            </a:prstGeom>
            <a:solidFill>
              <a:srgbClr val="D45A63"/>
            </a:solidFill>
            <a:ln w="12700"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a:ln>
                    <a:noFill/>
                  </a:ln>
                  <a:solidFill>
                    <a:sysClr val="window" lastClr="FFFFFF"/>
                  </a:solidFill>
                  <a:effectLst/>
                  <a:uLnTx/>
                  <a:uFillTx/>
                  <a:latin typeface="Broadway" pitchFamily="82" charset="0"/>
                  <a:ea typeface="微软雅黑"/>
                  <a:cs typeface="+mn-cs"/>
                </a:rPr>
                <a:t>1</a:t>
              </a:r>
              <a:endParaRPr kumimoji="0" lang="zh-CN" altLang="en-US" sz="4000" b="0" i="0" u="none" strike="noStrike" kern="0" cap="none" spc="0" normalizeH="0" baseline="0" noProof="0" dirty="0">
                <a:ln>
                  <a:noFill/>
                </a:ln>
                <a:solidFill>
                  <a:sysClr val="window" lastClr="FFFFFF"/>
                </a:solidFill>
                <a:effectLst/>
                <a:uLnTx/>
                <a:uFillTx/>
                <a:latin typeface="Broadway" pitchFamily="82" charset="0"/>
                <a:ea typeface="微软雅黑"/>
                <a:cs typeface="+mn-cs"/>
              </a:endParaRPr>
            </a:p>
          </p:txBody>
        </p:sp>
        <p:sp>
          <p:nvSpPr>
            <p:cNvPr id="10" name="TextBox 37"/>
            <p:cNvSpPr txBox="1"/>
            <p:nvPr/>
          </p:nvSpPr>
          <p:spPr>
            <a:xfrm>
              <a:off x="5268850" y="1859762"/>
              <a:ext cx="2211874" cy="266198"/>
            </a:xfrm>
            <a:prstGeom prst="rect">
              <a:avLst/>
            </a:prstGeom>
            <a:noFill/>
          </p:spPr>
          <p:txBody>
            <a:bodyPr>
              <a:spAutoFit/>
            </a:bodyPr>
            <a:lstStyle/>
            <a:p>
              <a:pPr marL="0" marR="0" lvl="0" indent="0" algn="ctr" defTabSz="913996" rtl="0" eaLnBrk="1" fontAlgn="auto" latinLnBrk="0" hangingPunct="1">
                <a:lnSpc>
                  <a:spcPct val="100000"/>
                </a:lnSpc>
                <a:spcBef>
                  <a:spcPts val="0"/>
                </a:spcBef>
                <a:spcAft>
                  <a:spcPts val="0"/>
                </a:spcAft>
                <a:buClrTx/>
                <a:buSzTx/>
                <a:buFontTx/>
                <a:buNone/>
                <a:tabLst/>
                <a:defRPr/>
              </a:pPr>
              <a:r>
                <a:rPr kumimoji="0" lang="zh-CN" altLang="en-US" sz="1799" b="1" i="0" u="none" strike="noStrike" kern="1200" cap="none" spc="0" normalizeH="0" baseline="0" noProof="0" dirty="0">
                  <a:ln>
                    <a:noFill/>
                  </a:ln>
                  <a:solidFill>
                    <a:srgbClr val="1F497D"/>
                  </a:solidFill>
                  <a:effectLst/>
                  <a:uLnTx/>
                  <a:uFillTx/>
                  <a:latin typeface="微软雅黑" pitchFamily="34" charset="-122"/>
                  <a:ea typeface="微软雅黑" pitchFamily="34" charset="-122"/>
                  <a:cs typeface="+mn-cs"/>
                </a:rPr>
                <a:t>                   </a:t>
              </a:r>
              <a:r>
                <a:rPr kumimoji="0" lang="zh-CN" altLang="en-US" sz="24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医院战略规划</a:t>
              </a:r>
            </a:p>
          </p:txBody>
        </p:sp>
      </p:grpSp>
      <p:sp>
        <p:nvSpPr>
          <p:cNvPr id="59436" name="文本框 11"/>
          <p:cNvSpPr txBox="1">
            <a:spLocks noChangeArrowheads="1"/>
          </p:cNvSpPr>
          <p:nvPr/>
        </p:nvSpPr>
        <p:spPr bwMode="auto">
          <a:xfrm>
            <a:off x="4062415" y="2689225"/>
            <a:ext cx="5622925" cy="369888"/>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kern="1200" cap="none" spc="0" normalizeH="0" baseline="0" noProof="0">
                <a:ln>
                  <a:noFill/>
                </a:ln>
                <a:solidFill>
                  <a:srgbClr val="3B3838"/>
                </a:solidFill>
                <a:effectLst/>
                <a:uLnTx/>
                <a:uFillTx/>
                <a:latin typeface="Microsoft YaHei UI"/>
                <a:ea typeface="Microsoft YaHei UI"/>
                <a:cs typeface="Microsoft YaHei UI"/>
              </a:rPr>
              <a:t>The Hospital Strategic Planning</a:t>
            </a:r>
            <a:endParaRPr kumimoji="0" lang="zh-CN" altLang="en-US" sz="1800" b="0" i="0" u="none" strike="noStrike" kern="1200" cap="none" spc="0" normalizeH="0" baseline="0" noProof="0">
              <a:ln>
                <a:noFill/>
              </a:ln>
              <a:solidFill>
                <a:srgbClr val="3B3838"/>
              </a:solidFill>
              <a:effectLst/>
              <a:uLnTx/>
              <a:uFillTx/>
              <a:latin typeface="Microsoft YaHei UI"/>
              <a:ea typeface="Microsoft YaHei UI"/>
              <a:cs typeface="Microsoft YaHei UI"/>
            </a:endParaRPr>
          </a:p>
        </p:txBody>
      </p:sp>
    </p:spTree>
    <p:extLst>
      <p:ext uri="{BB962C8B-B14F-4D97-AF65-F5344CB8AC3E}">
        <p14:creationId xmlns:p14="http://schemas.microsoft.com/office/powerpoint/2010/main" val="41016947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1" name="图片 4"/>
          <p:cNvPicPr>
            <a:picLocks noChangeAspect="1"/>
          </p:cNvPicPr>
          <p:nvPr/>
        </p:nvPicPr>
        <p:blipFill>
          <a:blip r:embed="rId2"/>
          <a:srcRect t="30627" b="39040"/>
          <a:stretch>
            <a:fillRect/>
          </a:stretch>
        </p:blipFill>
        <p:spPr bwMode="auto">
          <a:xfrm>
            <a:off x="2459039" y="3916367"/>
            <a:ext cx="9255125" cy="1817687"/>
          </a:xfrm>
          <a:prstGeom prst="rect">
            <a:avLst/>
          </a:prstGeom>
          <a:noFill/>
          <a:ln w="9525">
            <a:noFill/>
            <a:miter lim="800000"/>
            <a:headEnd/>
            <a:tailEnd/>
          </a:ln>
        </p:spPr>
      </p:pic>
      <p:graphicFrame>
        <p:nvGraphicFramePr>
          <p:cNvPr id="6" name="表格 5"/>
          <p:cNvGraphicFramePr>
            <a:graphicFrameLocks noGrp="1"/>
          </p:cNvGraphicFramePr>
          <p:nvPr/>
        </p:nvGraphicFramePr>
        <p:xfrm>
          <a:off x="1792290" y="3916363"/>
          <a:ext cx="9922476" cy="1816446"/>
        </p:xfrm>
        <a:graphic>
          <a:graphicData uri="http://schemas.openxmlformats.org/drawingml/2006/table">
            <a:tbl>
              <a:tblPr firstRow="1" bandRow="1">
                <a:tableStyleId>{5C22544A-7EE6-4342-B048-85BDC9FD1C3A}</a:tableStyleId>
              </a:tblPr>
              <a:tblGrid>
                <a:gridCol w="826873">
                  <a:extLst>
                    <a:ext uri="{9D8B030D-6E8A-4147-A177-3AD203B41FA5}">
                      <a16:colId xmlns:a16="http://schemas.microsoft.com/office/drawing/2014/main" val="20000"/>
                    </a:ext>
                  </a:extLst>
                </a:gridCol>
                <a:gridCol w="826873">
                  <a:extLst>
                    <a:ext uri="{9D8B030D-6E8A-4147-A177-3AD203B41FA5}">
                      <a16:colId xmlns:a16="http://schemas.microsoft.com/office/drawing/2014/main" val="20001"/>
                    </a:ext>
                  </a:extLst>
                </a:gridCol>
                <a:gridCol w="826873">
                  <a:extLst>
                    <a:ext uri="{9D8B030D-6E8A-4147-A177-3AD203B41FA5}">
                      <a16:colId xmlns:a16="http://schemas.microsoft.com/office/drawing/2014/main" val="20002"/>
                    </a:ext>
                  </a:extLst>
                </a:gridCol>
                <a:gridCol w="826873">
                  <a:extLst>
                    <a:ext uri="{9D8B030D-6E8A-4147-A177-3AD203B41FA5}">
                      <a16:colId xmlns:a16="http://schemas.microsoft.com/office/drawing/2014/main" val="20003"/>
                    </a:ext>
                  </a:extLst>
                </a:gridCol>
                <a:gridCol w="826873">
                  <a:extLst>
                    <a:ext uri="{9D8B030D-6E8A-4147-A177-3AD203B41FA5}">
                      <a16:colId xmlns:a16="http://schemas.microsoft.com/office/drawing/2014/main" val="20004"/>
                    </a:ext>
                  </a:extLst>
                </a:gridCol>
                <a:gridCol w="826873">
                  <a:extLst>
                    <a:ext uri="{9D8B030D-6E8A-4147-A177-3AD203B41FA5}">
                      <a16:colId xmlns:a16="http://schemas.microsoft.com/office/drawing/2014/main" val="20005"/>
                    </a:ext>
                  </a:extLst>
                </a:gridCol>
                <a:gridCol w="826873">
                  <a:extLst>
                    <a:ext uri="{9D8B030D-6E8A-4147-A177-3AD203B41FA5}">
                      <a16:colId xmlns:a16="http://schemas.microsoft.com/office/drawing/2014/main" val="20006"/>
                    </a:ext>
                  </a:extLst>
                </a:gridCol>
                <a:gridCol w="826873">
                  <a:extLst>
                    <a:ext uri="{9D8B030D-6E8A-4147-A177-3AD203B41FA5}">
                      <a16:colId xmlns:a16="http://schemas.microsoft.com/office/drawing/2014/main" val="20007"/>
                    </a:ext>
                  </a:extLst>
                </a:gridCol>
                <a:gridCol w="826873">
                  <a:extLst>
                    <a:ext uri="{9D8B030D-6E8A-4147-A177-3AD203B41FA5}">
                      <a16:colId xmlns:a16="http://schemas.microsoft.com/office/drawing/2014/main" val="20008"/>
                    </a:ext>
                  </a:extLst>
                </a:gridCol>
                <a:gridCol w="826873">
                  <a:extLst>
                    <a:ext uri="{9D8B030D-6E8A-4147-A177-3AD203B41FA5}">
                      <a16:colId xmlns:a16="http://schemas.microsoft.com/office/drawing/2014/main" val="20009"/>
                    </a:ext>
                  </a:extLst>
                </a:gridCol>
                <a:gridCol w="826873">
                  <a:extLst>
                    <a:ext uri="{9D8B030D-6E8A-4147-A177-3AD203B41FA5}">
                      <a16:colId xmlns:a16="http://schemas.microsoft.com/office/drawing/2014/main" val="20010"/>
                    </a:ext>
                  </a:extLst>
                </a:gridCol>
                <a:gridCol w="826873">
                  <a:extLst>
                    <a:ext uri="{9D8B030D-6E8A-4147-A177-3AD203B41FA5}">
                      <a16:colId xmlns:a16="http://schemas.microsoft.com/office/drawing/2014/main" val="20011"/>
                    </a:ext>
                  </a:extLst>
                </a:gridCol>
              </a:tblGrid>
              <a:tr h="914665">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extLst>
                  <a:ext uri="{0D108BD9-81ED-4DB2-BD59-A6C34878D82A}">
                    <a16:rowId xmlns:a16="http://schemas.microsoft.com/office/drawing/2014/main" val="10000"/>
                  </a:ext>
                </a:extLst>
              </a:tr>
              <a:tr h="901781">
                <a:tc>
                  <a:txBody>
                    <a:bodyPr/>
                    <a:lstStyle/>
                    <a:p>
                      <a:endParaRPr lang="zh-CN" altLang="en-US" dirty="0"/>
                    </a:p>
                  </a:txBody>
                  <a:tcPr>
                    <a:noFill/>
                  </a:tcPr>
                </a:tc>
                <a:tc>
                  <a:txBody>
                    <a:bodyPr/>
                    <a:lstStyle/>
                    <a:p>
                      <a:pPr marL="0" algn="l" defTabSz="914400" rtl="0" eaLnBrk="1" latinLnBrk="0" hangingPunct="1"/>
                      <a:endParaRPr lang="zh-CN" altLang="en-US" sz="1800" b="1" kern="1200" dirty="0">
                        <a:solidFill>
                          <a:schemeClr val="lt1"/>
                        </a:solidFill>
                        <a:latin typeface="+mn-lt"/>
                        <a:ea typeface="+mn-ea"/>
                        <a:cs typeface="+mn-cs"/>
                      </a:endParaRPr>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extLst>
                  <a:ext uri="{0D108BD9-81ED-4DB2-BD59-A6C34878D82A}">
                    <a16:rowId xmlns:a16="http://schemas.microsoft.com/office/drawing/2014/main" val="10001"/>
                  </a:ext>
                </a:extLst>
              </a:tr>
            </a:tbl>
          </a:graphicData>
        </a:graphic>
      </p:graphicFrame>
      <p:grpSp>
        <p:nvGrpSpPr>
          <p:cNvPr id="66603" name="组合 6"/>
          <p:cNvGrpSpPr>
            <a:grpSpLocks/>
          </p:cNvGrpSpPr>
          <p:nvPr/>
        </p:nvGrpSpPr>
        <p:grpSpPr bwMode="auto">
          <a:xfrm>
            <a:off x="703263" y="1844675"/>
            <a:ext cx="8483600" cy="749300"/>
            <a:chOff x="3779912" y="1777380"/>
            <a:chExt cx="4896544" cy="432049"/>
          </a:xfrm>
        </p:grpSpPr>
        <p:sp>
          <p:nvSpPr>
            <p:cNvPr id="8" name="矩形 7"/>
            <p:cNvSpPr/>
            <p:nvPr/>
          </p:nvSpPr>
          <p:spPr>
            <a:xfrm>
              <a:off x="3779912" y="1777380"/>
              <a:ext cx="4896544" cy="432049"/>
            </a:xfrm>
            <a:prstGeom prst="rect">
              <a:avLst/>
            </a:prstGeom>
            <a:solidFill>
              <a:schemeClr val="bg2">
                <a:lumMod val="25000"/>
              </a:schemeClr>
            </a:solidFill>
            <a:ln w="12700" cap="flat" cmpd="sng" algn="ctr">
              <a:noFill/>
              <a:prstDash val="solid"/>
            </a:ln>
            <a:effectLst>
              <a:outerShdw blurRad="50800" dist="38100" dir="5400000" algn="t"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9" name="矩形 8"/>
            <p:cNvSpPr/>
            <p:nvPr/>
          </p:nvSpPr>
          <p:spPr>
            <a:xfrm>
              <a:off x="3779912" y="1777380"/>
              <a:ext cx="1290107" cy="432049"/>
            </a:xfrm>
            <a:prstGeom prst="rect">
              <a:avLst/>
            </a:prstGeom>
            <a:solidFill>
              <a:srgbClr val="679EE5"/>
            </a:solidFill>
            <a:ln w="12700"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a:ln>
                    <a:noFill/>
                  </a:ln>
                  <a:solidFill>
                    <a:sysClr val="window" lastClr="FFFFFF"/>
                  </a:solidFill>
                  <a:effectLst/>
                  <a:uLnTx/>
                  <a:uFillTx/>
                  <a:latin typeface="Broadway" pitchFamily="82" charset="0"/>
                  <a:ea typeface="微软雅黑"/>
                  <a:cs typeface="+mn-cs"/>
                </a:rPr>
                <a:t>2</a:t>
              </a:r>
              <a:endParaRPr kumimoji="0" lang="zh-CN" altLang="en-US" sz="4000" b="0" i="0" u="none" strike="noStrike" kern="0" cap="none" spc="0" normalizeH="0" baseline="0" noProof="0" dirty="0">
                <a:ln>
                  <a:noFill/>
                </a:ln>
                <a:solidFill>
                  <a:sysClr val="window" lastClr="FFFFFF"/>
                </a:solidFill>
                <a:effectLst/>
                <a:uLnTx/>
                <a:uFillTx/>
                <a:latin typeface="Broadway" pitchFamily="82" charset="0"/>
                <a:ea typeface="微软雅黑"/>
                <a:cs typeface="+mn-cs"/>
              </a:endParaRPr>
            </a:p>
          </p:txBody>
        </p:sp>
      </p:grpSp>
      <p:sp>
        <p:nvSpPr>
          <p:cNvPr id="11" name="TextBox 37"/>
          <p:cNvSpPr txBox="1"/>
          <p:nvPr/>
        </p:nvSpPr>
        <p:spPr>
          <a:xfrm>
            <a:off x="3282953" y="1989141"/>
            <a:ext cx="3832225" cy="461665"/>
          </a:xfrm>
          <a:prstGeom prst="rect">
            <a:avLst/>
          </a:prstGeom>
          <a:noFill/>
        </p:spPr>
        <p:txBody>
          <a:bodyPr>
            <a:spAutoFit/>
          </a:bodyPr>
          <a:lstStyle/>
          <a:p>
            <a:pPr marL="0" marR="0" lvl="0" indent="0" algn="ctr" defTabSz="913996" rtl="0" eaLnBrk="1" fontAlgn="auto" latinLnBrk="0" hangingPunct="1">
              <a:lnSpc>
                <a:spcPct val="100000"/>
              </a:lnSpc>
              <a:spcBef>
                <a:spcPts val="0"/>
              </a:spcBef>
              <a:spcAft>
                <a:spcPts val="0"/>
              </a:spcAft>
              <a:buClrTx/>
              <a:buSzTx/>
              <a:buFontTx/>
              <a:buNone/>
              <a:tabLst/>
              <a:defRPr/>
            </a:pPr>
            <a:r>
              <a:rPr kumimoji="0" lang="zh-CN" altLang="en-US" sz="1799" b="1" i="0" u="none" strike="noStrike" kern="1200" cap="none" spc="0" normalizeH="0" baseline="0" noProof="0" dirty="0">
                <a:ln>
                  <a:noFill/>
                </a:ln>
                <a:solidFill>
                  <a:srgbClr val="1F497D"/>
                </a:solidFill>
                <a:effectLst/>
                <a:uLnTx/>
                <a:uFillTx/>
                <a:latin typeface="微软雅黑" pitchFamily="34" charset="-122"/>
                <a:ea typeface="微软雅黑" pitchFamily="34" charset="-122"/>
                <a:cs typeface="+mn-cs"/>
              </a:rPr>
              <a:t>                   </a:t>
            </a:r>
            <a:r>
              <a:rPr kumimoji="0" lang="zh-CN" altLang="en-US" sz="24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医院管理规划</a:t>
            </a:r>
          </a:p>
        </p:txBody>
      </p:sp>
      <p:sp>
        <p:nvSpPr>
          <p:cNvPr id="66605" name="文本框 11"/>
          <p:cNvSpPr txBox="1">
            <a:spLocks noChangeArrowheads="1"/>
          </p:cNvSpPr>
          <p:nvPr/>
        </p:nvSpPr>
        <p:spPr bwMode="auto">
          <a:xfrm>
            <a:off x="3767139" y="2736852"/>
            <a:ext cx="4648200" cy="369332"/>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kern="1200" cap="none" spc="0" normalizeH="0" baseline="0" noProof="0">
                <a:ln>
                  <a:noFill/>
                </a:ln>
                <a:solidFill>
                  <a:srgbClr val="3B3838"/>
                </a:solidFill>
                <a:effectLst/>
                <a:uLnTx/>
                <a:uFillTx/>
                <a:latin typeface="Microsoft YaHei UI"/>
                <a:ea typeface="Microsoft YaHei UI"/>
                <a:cs typeface="Microsoft YaHei UI"/>
              </a:rPr>
              <a:t>The Hospital Management Planning</a:t>
            </a:r>
            <a:endParaRPr kumimoji="0" lang="zh-CN" altLang="en-US" sz="1800" b="1" i="0" u="none" strike="noStrike" kern="1200" cap="none" spc="0" normalizeH="0" baseline="0" noProof="0">
              <a:ln>
                <a:noFill/>
              </a:ln>
              <a:solidFill>
                <a:srgbClr val="3B3838"/>
              </a:solidFill>
              <a:effectLst/>
              <a:uLnTx/>
              <a:uFillTx/>
              <a:latin typeface="Microsoft YaHei UI"/>
              <a:ea typeface="Microsoft YaHei UI"/>
              <a:cs typeface="Microsoft YaHei UI"/>
            </a:endParaRPr>
          </a:p>
        </p:txBody>
      </p:sp>
    </p:spTree>
    <p:extLst>
      <p:ext uri="{BB962C8B-B14F-4D97-AF65-F5344CB8AC3E}">
        <p14:creationId xmlns:p14="http://schemas.microsoft.com/office/powerpoint/2010/main" val="22781155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60388" y="1506539"/>
            <a:ext cx="9647237" cy="2369623"/>
          </a:xfrm>
          <a:prstGeom prst="rect">
            <a:avLst/>
          </a:prstGeom>
        </p:spPr>
        <p:txBody>
          <a:bodyPr>
            <a:spAutoFit/>
          </a:bodyPr>
          <a:lstStyle/>
          <a:p>
            <a:pPr marL="0" marR="0" lvl="0" indent="304709" algn="just" defTabSz="913996" rtl="0" eaLnBrk="1" fontAlgn="auto" latinLnBrk="0" hangingPunct="1">
              <a:lnSpc>
                <a:spcPct val="200000"/>
              </a:lnSpc>
              <a:spcBef>
                <a:spcPts val="0"/>
              </a:spcBef>
              <a:spcAft>
                <a:spcPts val="0"/>
              </a:spcAft>
              <a:buClrTx/>
              <a:buSzTx/>
              <a:buFontTx/>
              <a:buNone/>
              <a:tabLst/>
              <a:defRPr/>
            </a:pPr>
            <a:r>
              <a:rPr kumimoji="0" lang="zh-CN" altLang="en-US" sz="1799" b="1"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目的：</a:t>
            </a:r>
            <a:r>
              <a:rPr kumimoji="0" lang="zh-CN" altLang="zh-CN" sz="15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依托信息化技术完善医疗监控指标和评价标准，实施全程质量监控，切实发挥医院质量管理委员会的职责作用，定期开展质量改进活动，确保医疗安全。</a:t>
            </a:r>
            <a:r>
              <a:rPr kumimoji="0" lang="zh-CN" altLang="zh-CN" sz="2800" b="1" i="0" u="none" strike="noStrike" kern="100" cap="none" spc="0" normalizeH="0" baseline="0" noProof="0" dirty="0">
                <a:ln>
                  <a:noFill/>
                </a:ln>
                <a:solidFill>
                  <a:srgbClr val="1F497D"/>
                </a:solidFill>
                <a:effectLst/>
                <a:uLnTx/>
                <a:uFillTx/>
                <a:latin typeface="微软雅黑" panose="020B0503020204020204" pitchFamily="34" charset="-122"/>
                <a:ea typeface="微软雅黑" panose="020B0503020204020204" pitchFamily="34" charset="-122"/>
                <a:cs typeface="+mn-cs"/>
              </a:rPr>
              <a:t>医疗纠纷发生件数控制在</a:t>
            </a:r>
            <a:r>
              <a:rPr kumimoji="0" lang="en-US" altLang="zh-CN" sz="2800" b="1" i="0" u="none" strike="noStrike" kern="1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2</a:t>
            </a:r>
            <a:r>
              <a:rPr kumimoji="0" lang="zh-CN" altLang="zh-CN" sz="2800" b="1" i="0" u="none" strike="noStrike" kern="100" cap="none" spc="0" normalizeH="0" baseline="0" noProof="0" dirty="0">
                <a:ln>
                  <a:noFill/>
                </a:ln>
                <a:solidFill>
                  <a:srgbClr val="1F497D"/>
                </a:solidFill>
                <a:effectLst/>
                <a:uLnTx/>
                <a:uFillTx/>
                <a:latin typeface="微软雅黑" panose="020B0503020204020204" pitchFamily="34" charset="-122"/>
                <a:ea typeface="微软雅黑" panose="020B0503020204020204" pitchFamily="34" charset="-122"/>
                <a:cs typeface="+mn-cs"/>
              </a:rPr>
              <a:t>起</a:t>
            </a:r>
            <a:r>
              <a:rPr kumimoji="0" lang="en-US" altLang="zh-CN" sz="2800" b="1" i="0" u="none" strike="noStrike" kern="100" cap="none" spc="0" normalizeH="0" baseline="0" noProof="0" dirty="0">
                <a:ln>
                  <a:noFill/>
                </a:ln>
                <a:solidFill>
                  <a:srgbClr val="1F497D"/>
                </a:solidFill>
                <a:effectLst/>
                <a:uLnTx/>
                <a:uFillTx/>
                <a:latin typeface="微软雅黑" panose="020B0503020204020204" pitchFamily="34" charset="-122"/>
                <a:ea typeface="微软雅黑" panose="020B0503020204020204" pitchFamily="34" charset="-122"/>
                <a:cs typeface="+mn-cs"/>
              </a:rPr>
              <a:t>/</a:t>
            </a:r>
            <a:r>
              <a:rPr kumimoji="0" lang="zh-CN" altLang="zh-CN" sz="2800" b="1" i="0" u="none" strike="noStrike" kern="100" cap="none" spc="0" normalizeH="0" baseline="0" noProof="0" dirty="0">
                <a:ln>
                  <a:noFill/>
                </a:ln>
                <a:solidFill>
                  <a:srgbClr val="1F497D"/>
                </a:solidFill>
                <a:effectLst/>
                <a:uLnTx/>
                <a:uFillTx/>
                <a:latin typeface="微软雅黑" panose="020B0503020204020204" pitchFamily="34" charset="-122"/>
                <a:ea typeface="微软雅黑" panose="020B0503020204020204" pitchFamily="34" charset="-122"/>
                <a:cs typeface="+mn-cs"/>
              </a:rPr>
              <a:t>年以内</a:t>
            </a:r>
            <a:r>
              <a:rPr kumimoji="0" lang="zh-CN" altLang="zh-CN" sz="2800" b="1"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zh-CN" sz="2800" b="1" i="0" u="none" strike="noStrike" kern="100" cap="none" spc="0" normalizeH="0" baseline="0" noProof="0" dirty="0">
                <a:ln>
                  <a:noFill/>
                </a:ln>
                <a:solidFill>
                  <a:srgbClr val="1F497D"/>
                </a:solidFill>
                <a:effectLst/>
                <a:uLnTx/>
                <a:uFillTx/>
                <a:latin typeface="微软雅黑" panose="020B0503020204020204" pitchFamily="34" charset="-122"/>
                <a:ea typeface="微软雅黑" panose="020B0503020204020204" pitchFamily="34" charset="-122"/>
                <a:cs typeface="+mn-cs"/>
              </a:rPr>
              <a:t>医疗投诉发生件数控制在</a:t>
            </a:r>
            <a:r>
              <a:rPr kumimoji="0" lang="en-US" altLang="zh-CN" sz="2800" b="1" i="0" u="none" strike="noStrike" kern="1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5</a:t>
            </a:r>
            <a:r>
              <a:rPr kumimoji="0" lang="zh-CN" altLang="zh-CN" sz="2800" b="1" i="0" u="none" strike="noStrike" kern="100" cap="none" spc="0" normalizeH="0" baseline="0" noProof="0" dirty="0">
                <a:ln>
                  <a:noFill/>
                </a:ln>
                <a:solidFill>
                  <a:srgbClr val="1F497D"/>
                </a:solidFill>
                <a:effectLst/>
                <a:uLnTx/>
                <a:uFillTx/>
                <a:latin typeface="微软雅黑" panose="020B0503020204020204" pitchFamily="34" charset="-122"/>
                <a:ea typeface="微软雅黑" panose="020B0503020204020204" pitchFamily="34" charset="-122"/>
                <a:cs typeface="+mn-cs"/>
              </a:rPr>
              <a:t>起</a:t>
            </a:r>
            <a:r>
              <a:rPr kumimoji="0" lang="en-US" altLang="zh-CN" sz="2800" b="1" i="0" u="none" strike="noStrike" kern="100" cap="none" spc="0" normalizeH="0" baseline="0" noProof="0" dirty="0">
                <a:ln>
                  <a:noFill/>
                </a:ln>
                <a:solidFill>
                  <a:srgbClr val="1F497D"/>
                </a:solidFill>
                <a:effectLst/>
                <a:uLnTx/>
                <a:uFillTx/>
                <a:latin typeface="微软雅黑" panose="020B0503020204020204" pitchFamily="34" charset="-122"/>
                <a:ea typeface="微软雅黑" panose="020B0503020204020204" pitchFamily="34" charset="-122"/>
                <a:cs typeface="+mn-cs"/>
              </a:rPr>
              <a:t>/</a:t>
            </a:r>
            <a:r>
              <a:rPr kumimoji="0" lang="zh-CN" altLang="zh-CN" sz="2800" b="1" i="0" u="none" strike="noStrike" kern="100" cap="none" spc="0" normalizeH="0" baseline="0" noProof="0" dirty="0">
                <a:ln>
                  <a:noFill/>
                </a:ln>
                <a:solidFill>
                  <a:srgbClr val="1F497D"/>
                </a:solidFill>
                <a:effectLst/>
                <a:uLnTx/>
                <a:uFillTx/>
                <a:latin typeface="微软雅黑" panose="020B0503020204020204" pitchFamily="34" charset="-122"/>
                <a:ea typeface="微软雅黑" panose="020B0503020204020204" pitchFamily="34" charset="-122"/>
                <a:cs typeface="+mn-cs"/>
              </a:rPr>
              <a:t>年以内。</a:t>
            </a:r>
          </a:p>
        </p:txBody>
      </p:sp>
      <p:sp>
        <p:nvSpPr>
          <p:cNvPr id="61" name="矩形 60"/>
          <p:cNvSpPr/>
          <p:nvPr/>
        </p:nvSpPr>
        <p:spPr>
          <a:xfrm>
            <a:off x="560563" y="503241"/>
            <a:ext cx="7810150" cy="584775"/>
          </a:xfrm>
          <a:prstGeom prst="rect">
            <a:avLst/>
          </a:prstGeom>
        </p:spPr>
        <p:txBody>
          <a:bodyPr wrap="none">
            <a:spAutoFit/>
          </a:bodyPr>
          <a:lstStyle/>
          <a:p>
            <a:pPr marL="0" marR="0" lvl="0" indent="0" algn="ctr" defTabSz="913996"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679EE5"/>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2.1  2015</a:t>
            </a:r>
            <a:r>
              <a:rPr kumimoji="0" lang="zh-CN" altLang="en-US" sz="3200" b="1" i="0" u="none" strike="noStrike" kern="1200" cap="none" spc="0" normalizeH="0" baseline="0" noProof="0" dirty="0">
                <a:ln>
                  <a:noFill/>
                </a:ln>
                <a:solidFill>
                  <a:srgbClr val="679EE5"/>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年医疗纠纷及医疗事故目标规划</a:t>
            </a:r>
          </a:p>
        </p:txBody>
      </p:sp>
      <p:pic>
        <p:nvPicPr>
          <p:cNvPr id="68611" name="图片 1"/>
          <p:cNvPicPr>
            <a:picLocks noChangeAspect="1"/>
          </p:cNvPicPr>
          <p:nvPr/>
        </p:nvPicPr>
        <p:blipFill>
          <a:blip r:embed="rId2"/>
          <a:srcRect l="12177" t="40077" r="10995"/>
          <a:stretch>
            <a:fillRect/>
          </a:stretch>
        </p:blipFill>
        <p:spPr bwMode="auto">
          <a:xfrm>
            <a:off x="5910265" y="3573467"/>
            <a:ext cx="6315075" cy="3284537"/>
          </a:xfrm>
          <a:prstGeom prst="rect">
            <a:avLst/>
          </a:prstGeom>
          <a:noFill/>
          <a:ln w="9525">
            <a:noFill/>
            <a:miter lim="800000"/>
            <a:headEnd/>
            <a:tailEnd/>
          </a:ln>
        </p:spPr>
      </p:pic>
    </p:spTree>
    <p:extLst>
      <p:ext uri="{BB962C8B-B14F-4D97-AF65-F5344CB8AC3E}">
        <p14:creationId xmlns:p14="http://schemas.microsoft.com/office/powerpoint/2010/main" val="24146270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extBox 6"/>
          <p:cNvSpPr txBox="1">
            <a:spLocks noChangeArrowheads="1"/>
          </p:cNvSpPr>
          <p:nvPr/>
        </p:nvSpPr>
        <p:spPr bwMode="auto">
          <a:xfrm>
            <a:off x="384176" y="1833563"/>
            <a:ext cx="4895851" cy="412384"/>
          </a:xfrm>
          <a:prstGeom prst="rect">
            <a:avLst/>
          </a:prstGeom>
          <a:noFill/>
          <a:ln w="9525">
            <a:noFill/>
            <a:miter lim="800000"/>
            <a:headEnd/>
            <a:tailEnd/>
          </a:ln>
        </p:spPr>
        <p:txBody>
          <a:bodyPr lIns="91403" tIns="45702" rIns="91403" bIns="45702">
            <a:spAutoFit/>
          </a:bodyPr>
          <a:lstStyle/>
          <a:p>
            <a:pPr marL="0" marR="0" lvl="0" indent="455613" algn="l" defTabSz="912813" rtl="0" eaLnBrk="1" fontAlgn="base" latinLnBrk="0" hangingPunct="1">
              <a:lnSpc>
                <a:spcPct val="130000"/>
              </a:lnSpc>
              <a:spcBef>
                <a:spcPct val="0"/>
              </a:spcBef>
              <a:spcAft>
                <a:spcPct val="0"/>
              </a:spcAft>
              <a:buClrTx/>
              <a:buSzTx/>
              <a:buFontTx/>
              <a:buNone/>
              <a:tabLst/>
              <a:defRPr/>
            </a:pPr>
            <a:r>
              <a:rPr kumimoji="0" lang="zh-CN" altLang="en-US" sz="1600" b="1" i="0" u="none" strike="noStrike" kern="1200" cap="none" spc="0" normalizeH="0" baseline="0" noProof="0">
                <a:ln>
                  <a:noFill/>
                </a:ln>
                <a:solidFill>
                  <a:srgbClr val="1F497D"/>
                </a:solidFill>
                <a:effectLst/>
                <a:uLnTx/>
                <a:uFillTx/>
                <a:latin typeface="微软雅黑" pitchFamily="34" charset="-122"/>
                <a:ea typeface="微软雅黑" pitchFamily="34" charset="-122"/>
                <a:cs typeface="+mn-cs"/>
              </a:rPr>
              <a:t>一、完善医疗质量管理，保障医疗安全。</a:t>
            </a:r>
            <a:endParaRPr kumimoji="0" lang="zh-CN" altLang="zh-CN" sz="1600" b="1" i="0" u="none" strike="noStrike" kern="1200" cap="none" spc="0" normalizeH="0" baseline="0" noProof="0">
              <a:ln>
                <a:noFill/>
              </a:ln>
              <a:solidFill>
                <a:srgbClr val="1F497D"/>
              </a:solidFill>
              <a:effectLst/>
              <a:uLnTx/>
              <a:uFillTx/>
              <a:latin typeface="微软雅黑" pitchFamily="34" charset="-122"/>
              <a:ea typeface="微软雅黑" pitchFamily="34" charset="-122"/>
              <a:cs typeface="+mn-cs"/>
            </a:endParaRPr>
          </a:p>
        </p:txBody>
      </p:sp>
      <p:sp>
        <p:nvSpPr>
          <p:cNvPr id="69634" name="TextBox 6"/>
          <p:cNvSpPr txBox="1">
            <a:spLocks noChangeArrowheads="1"/>
          </p:cNvSpPr>
          <p:nvPr/>
        </p:nvSpPr>
        <p:spPr bwMode="auto">
          <a:xfrm>
            <a:off x="744540" y="2398715"/>
            <a:ext cx="5470525" cy="3046952"/>
          </a:xfrm>
          <a:prstGeom prst="rect">
            <a:avLst/>
          </a:prstGeom>
          <a:noFill/>
          <a:ln w="9525">
            <a:noFill/>
            <a:miter lim="800000"/>
            <a:headEnd/>
            <a:tailEnd/>
          </a:ln>
        </p:spPr>
        <p:txBody>
          <a:bodyPr lIns="91403" tIns="45702" rIns="91403" bIns="45702">
            <a:spAutoFit/>
          </a:bodyPr>
          <a:lstStyle/>
          <a:p>
            <a:pPr marL="0" marR="0" lvl="0" indent="0" algn="l" defTabSz="912813" rtl="0" eaLnBrk="1" fontAlgn="base" latinLnBrk="0" hangingPunct="1">
              <a:lnSpc>
                <a:spcPct val="15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       1</a:t>
            </a:r>
            <a:r>
              <a:rPr kumimoji="0" lang="zh-CN" altLang="en-US"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、进一步</a:t>
            </a:r>
            <a:r>
              <a:rPr kumimoji="0" lang="zh-CN" altLang="zh-CN" sz="1600" b="1" i="0" u="none" strike="noStrike" kern="1200" cap="none" spc="0" normalizeH="0" baseline="0" noProof="0">
                <a:ln>
                  <a:noFill/>
                </a:ln>
                <a:solidFill>
                  <a:srgbClr val="FF0000"/>
                </a:solidFill>
                <a:effectLst/>
                <a:uLnTx/>
                <a:uFillTx/>
                <a:latin typeface="微软雅黑" pitchFamily="34" charset="-122"/>
                <a:ea typeface="微软雅黑" pitchFamily="34" charset="-122"/>
                <a:cs typeface="+mn-cs"/>
              </a:rPr>
              <a:t>完善</a:t>
            </a:r>
            <a:r>
              <a:rPr kumimoji="0" lang="zh-CN" altLang="zh-CN"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新项目、新技术申请</a:t>
            </a:r>
            <a:r>
              <a:rPr kumimoji="0" lang="zh-CN" altLang="zh-CN" sz="1600" b="1" i="0" u="none" strike="noStrike" kern="1200" cap="none" spc="0" normalizeH="0" baseline="0" noProof="0">
                <a:ln>
                  <a:noFill/>
                </a:ln>
                <a:solidFill>
                  <a:srgbClr val="FF0000"/>
                </a:solidFill>
                <a:effectLst/>
                <a:uLnTx/>
                <a:uFillTx/>
                <a:latin typeface="微软雅黑" pitchFamily="34" charset="-122"/>
                <a:ea typeface="微软雅黑" pitchFamily="34" charset="-122"/>
                <a:cs typeface="+mn-cs"/>
              </a:rPr>
              <a:t>审批制度</a:t>
            </a:r>
            <a:r>
              <a:rPr kumimoji="0" lang="zh-CN" altLang="en-US"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a:t>
            </a:r>
            <a:endParaRPr kumimoji="0" lang="en-US" altLang="zh-CN"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endParaRPr>
          </a:p>
          <a:p>
            <a:pPr marL="0" marR="0" lvl="0" indent="0" algn="l" defTabSz="912813" rtl="0" eaLnBrk="1" fontAlgn="base" latinLnBrk="0" hangingPunct="1">
              <a:lnSpc>
                <a:spcPct val="15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       2</a:t>
            </a:r>
            <a:r>
              <a:rPr kumimoji="0" lang="zh-CN" altLang="en-US"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a:t>
            </a:r>
            <a:r>
              <a:rPr kumimoji="0" lang="zh-CN" altLang="zh-CN"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进一步</a:t>
            </a:r>
            <a:r>
              <a:rPr kumimoji="0" lang="zh-CN" altLang="zh-CN" sz="1600" b="1" i="0" u="none" strike="noStrike" kern="1200" cap="none" spc="0" normalizeH="0" baseline="0" noProof="0">
                <a:ln>
                  <a:noFill/>
                </a:ln>
                <a:solidFill>
                  <a:srgbClr val="FF0000"/>
                </a:solidFill>
                <a:effectLst/>
                <a:uLnTx/>
                <a:uFillTx/>
                <a:latin typeface="微软雅黑" pitchFamily="34" charset="-122"/>
                <a:ea typeface="微软雅黑" pitchFamily="34" charset="-122"/>
                <a:cs typeface="+mn-cs"/>
              </a:rPr>
              <a:t>完善医疗投诉和医疗纠纷的受理</a:t>
            </a:r>
            <a:r>
              <a:rPr kumimoji="0" lang="zh-CN" altLang="zh-CN"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、解决和处理程序，拟建立院、科两级医疗安全目标责任制，使各科室</a:t>
            </a:r>
            <a:r>
              <a:rPr kumimoji="0" lang="en-US" altLang="zh-CN"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a:t>
            </a:r>
            <a:r>
              <a:rPr kumimoji="0" lang="zh-CN" altLang="zh-CN"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部门</a:t>
            </a:r>
            <a:r>
              <a:rPr kumimoji="0" lang="en-US" altLang="zh-CN"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a:t>
            </a:r>
            <a:r>
              <a:rPr kumimoji="0" lang="zh-CN" altLang="zh-CN"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和各级医务人员做到</a:t>
            </a:r>
            <a:r>
              <a:rPr kumimoji="0" lang="zh-CN" altLang="zh-CN" sz="1600" b="1" i="0" u="none" strike="noStrike" kern="1200" cap="none" spc="0" normalizeH="0" baseline="0" noProof="0">
                <a:ln>
                  <a:noFill/>
                </a:ln>
                <a:solidFill>
                  <a:srgbClr val="FF0000"/>
                </a:solidFill>
                <a:effectLst/>
                <a:uLnTx/>
                <a:uFillTx/>
                <a:latin typeface="微软雅黑" pitchFamily="34" charset="-122"/>
                <a:ea typeface="微软雅黑" pitchFamily="34" charset="-122"/>
                <a:cs typeface="+mn-cs"/>
              </a:rPr>
              <a:t>层层对医疗安全负责</a:t>
            </a:r>
            <a:r>
              <a:rPr kumimoji="0" lang="zh-CN" altLang="zh-CN"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，责任制包括安全责任目标、实现目标的保障措施、检查考核办法、奖惩激励机制等等。</a:t>
            </a:r>
            <a:endParaRPr kumimoji="0" lang="en-US" altLang="zh-CN"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endParaRPr>
          </a:p>
          <a:p>
            <a:pPr marL="0" marR="0" lvl="0" indent="0" algn="l" defTabSz="912813" rtl="0" eaLnBrk="1" fontAlgn="base" latinLnBrk="0" hangingPunct="1">
              <a:lnSpc>
                <a:spcPct val="15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        3</a:t>
            </a:r>
            <a:r>
              <a:rPr kumimoji="0" lang="zh-CN" altLang="en-US"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a:t>
            </a:r>
            <a:r>
              <a:rPr kumimoji="0" lang="zh-CN" altLang="zh-CN"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建立</a:t>
            </a:r>
            <a:r>
              <a:rPr kumimoji="0" lang="zh-CN" altLang="zh-CN" sz="1600" b="1" i="0" u="none" strike="noStrike" kern="1200" cap="none" spc="0" normalizeH="0" baseline="0" noProof="0">
                <a:ln>
                  <a:noFill/>
                </a:ln>
                <a:solidFill>
                  <a:srgbClr val="FF0000"/>
                </a:solidFill>
                <a:effectLst/>
                <a:uLnTx/>
                <a:uFillTx/>
                <a:latin typeface="微软雅黑" pitchFamily="34" charset="-122"/>
                <a:ea typeface="微软雅黑" pitchFamily="34" charset="-122"/>
                <a:cs typeface="+mn-cs"/>
              </a:rPr>
              <a:t>健全电子医疗文书的应用制度</a:t>
            </a:r>
            <a:r>
              <a:rPr kumimoji="0" lang="zh-CN" altLang="zh-CN"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，规范电子医嘱、电子病历的书写保存，确保电子医疗文书的合法性。</a:t>
            </a:r>
            <a:endParaRPr kumimoji="0" lang="en-US" altLang="zh-CN"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endParaRPr>
          </a:p>
        </p:txBody>
      </p:sp>
      <p:pic>
        <p:nvPicPr>
          <p:cNvPr id="69635" name="Picture 2" descr="手提药箱的医生图片"/>
          <p:cNvPicPr>
            <a:picLocks noChangeAspect="1" noChangeArrowheads="1"/>
          </p:cNvPicPr>
          <p:nvPr/>
        </p:nvPicPr>
        <p:blipFill>
          <a:blip r:embed="rId2"/>
          <a:srcRect t="6776"/>
          <a:stretch>
            <a:fillRect/>
          </a:stretch>
        </p:blipFill>
        <p:spPr bwMode="auto">
          <a:xfrm>
            <a:off x="6943728" y="-4763"/>
            <a:ext cx="4887913" cy="6862763"/>
          </a:xfrm>
          <a:prstGeom prst="rect">
            <a:avLst/>
          </a:prstGeom>
          <a:noFill/>
          <a:ln w="9525">
            <a:noFill/>
            <a:miter lim="800000"/>
            <a:headEnd/>
            <a:tailEnd/>
          </a:ln>
        </p:spPr>
      </p:pic>
      <p:sp>
        <p:nvSpPr>
          <p:cNvPr id="9" name="矩形 8"/>
          <p:cNvSpPr/>
          <p:nvPr/>
        </p:nvSpPr>
        <p:spPr>
          <a:xfrm>
            <a:off x="663888" y="588966"/>
            <a:ext cx="4334841" cy="584775"/>
          </a:xfrm>
          <a:prstGeom prst="rect">
            <a:avLst/>
          </a:prstGeom>
        </p:spPr>
        <p:txBody>
          <a:bodyPr wrap="none">
            <a:spAutoFit/>
          </a:bodyPr>
          <a:lstStyle/>
          <a:p>
            <a:pPr marL="0" marR="0" lvl="0" indent="0" algn="ctr" defTabSz="913996"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679EE5"/>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2.2  </a:t>
            </a:r>
            <a:r>
              <a:rPr kumimoji="0" lang="zh-CN" altLang="en-US" sz="3200" b="1" i="0" u="none" strike="noStrike" kern="1200" cap="none" spc="0" normalizeH="0" baseline="0" noProof="0" dirty="0">
                <a:ln>
                  <a:noFill/>
                </a:ln>
                <a:solidFill>
                  <a:srgbClr val="679EE5"/>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医疗质量管理规划</a:t>
            </a:r>
          </a:p>
        </p:txBody>
      </p:sp>
    </p:spTree>
    <p:extLst>
      <p:ext uri="{BB962C8B-B14F-4D97-AF65-F5344CB8AC3E}">
        <p14:creationId xmlns:p14="http://schemas.microsoft.com/office/powerpoint/2010/main" val="34056161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extBox 6"/>
          <p:cNvSpPr txBox="1">
            <a:spLocks noChangeArrowheads="1"/>
          </p:cNvSpPr>
          <p:nvPr/>
        </p:nvSpPr>
        <p:spPr bwMode="auto">
          <a:xfrm>
            <a:off x="371475" y="1792288"/>
            <a:ext cx="5399088" cy="412384"/>
          </a:xfrm>
          <a:prstGeom prst="rect">
            <a:avLst/>
          </a:prstGeom>
          <a:noFill/>
          <a:ln w="9525">
            <a:noFill/>
            <a:miter lim="800000"/>
            <a:headEnd/>
            <a:tailEnd/>
          </a:ln>
        </p:spPr>
        <p:txBody>
          <a:bodyPr lIns="91403" tIns="45702" rIns="91403" bIns="45702">
            <a:spAutoFit/>
          </a:bodyPr>
          <a:lstStyle/>
          <a:p>
            <a:pPr marL="0" marR="0" lvl="0" indent="455613" algn="l" defTabSz="912813" rtl="0" eaLnBrk="1" fontAlgn="base" latinLnBrk="0" hangingPunct="1">
              <a:lnSpc>
                <a:spcPct val="130000"/>
              </a:lnSpc>
              <a:spcBef>
                <a:spcPct val="0"/>
              </a:spcBef>
              <a:spcAft>
                <a:spcPct val="0"/>
              </a:spcAft>
              <a:buClrTx/>
              <a:buSzTx/>
              <a:buFontTx/>
              <a:buNone/>
              <a:tabLst/>
              <a:defRPr/>
            </a:pPr>
            <a:r>
              <a:rPr kumimoji="0" lang="zh-CN" altLang="en-US" sz="1600" b="1" i="0" u="none" strike="noStrike" kern="1200" cap="none" spc="0" normalizeH="0" baseline="0" noProof="0">
                <a:ln>
                  <a:noFill/>
                </a:ln>
                <a:solidFill>
                  <a:srgbClr val="1F497D"/>
                </a:solidFill>
                <a:effectLst/>
                <a:uLnTx/>
                <a:uFillTx/>
                <a:latin typeface="微软雅黑" pitchFamily="34" charset="-122"/>
                <a:ea typeface="微软雅黑" pitchFamily="34" charset="-122"/>
                <a:cs typeface="+mn-cs"/>
              </a:rPr>
              <a:t>二、完善护理质量管理，保障护理工作安全。</a:t>
            </a:r>
            <a:endParaRPr kumimoji="0" lang="zh-CN" altLang="zh-CN" sz="1600" b="1" i="0" u="none" strike="noStrike" kern="1200" cap="none" spc="0" normalizeH="0" baseline="0" noProof="0">
              <a:ln>
                <a:noFill/>
              </a:ln>
              <a:solidFill>
                <a:srgbClr val="1F497D"/>
              </a:solidFill>
              <a:effectLst/>
              <a:uLnTx/>
              <a:uFillTx/>
              <a:latin typeface="微软雅黑" pitchFamily="34" charset="-122"/>
              <a:ea typeface="微软雅黑" pitchFamily="34" charset="-122"/>
              <a:cs typeface="+mn-cs"/>
            </a:endParaRPr>
          </a:p>
        </p:txBody>
      </p:sp>
      <p:sp>
        <p:nvSpPr>
          <p:cNvPr id="70658" name="TextBox 6"/>
          <p:cNvSpPr txBox="1">
            <a:spLocks noChangeArrowheads="1"/>
          </p:cNvSpPr>
          <p:nvPr/>
        </p:nvSpPr>
        <p:spPr bwMode="auto">
          <a:xfrm>
            <a:off x="841375" y="2357441"/>
            <a:ext cx="5614988" cy="3416283"/>
          </a:xfrm>
          <a:prstGeom prst="rect">
            <a:avLst/>
          </a:prstGeom>
          <a:noFill/>
          <a:ln w="9525">
            <a:noFill/>
            <a:miter lim="800000"/>
            <a:headEnd/>
            <a:tailEnd/>
          </a:ln>
        </p:spPr>
        <p:txBody>
          <a:bodyPr lIns="91403" tIns="45702" rIns="91403" bIns="45702">
            <a:spAutoFit/>
          </a:bodyPr>
          <a:lstStyle/>
          <a:p>
            <a:pPr marL="0" marR="0" lvl="0" indent="0" algn="l" defTabSz="912813" rtl="0" eaLnBrk="1" fontAlgn="base" latinLnBrk="0" hangingPunct="1">
              <a:lnSpc>
                <a:spcPct val="15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       1</a:t>
            </a:r>
            <a:r>
              <a:rPr kumimoji="0" lang="zh-CN" altLang="en-US"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、结合本院实际情况，全面落实卫生部</a:t>
            </a:r>
            <a:r>
              <a:rPr kumimoji="0" lang="en-US" altLang="zh-CN"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《xxxx</a:t>
            </a:r>
            <a:r>
              <a:rPr kumimoji="0" lang="zh-CN" altLang="en-US"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年患者安全目标</a:t>
            </a:r>
            <a:r>
              <a:rPr kumimoji="0" lang="en-US" altLang="zh-CN"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a:t>
            </a:r>
            <a:r>
              <a:rPr kumimoji="0" lang="zh-CN" altLang="en-US"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，不断</a:t>
            </a:r>
            <a:r>
              <a:rPr kumimoji="0" lang="zh-CN" altLang="en-US" sz="1600" b="1" i="0" u="none" strike="noStrike" kern="1200" cap="none" spc="0" normalizeH="0" baseline="0" noProof="0">
                <a:ln>
                  <a:noFill/>
                </a:ln>
                <a:solidFill>
                  <a:srgbClr val="FF0000"/>
                </a:solidFill>
                <a:effectLst/>
                <a:uLnTx/>
                <a:uFillTx/>
                <a:latin typeface="微软雅黑" pitchFamily="34" charset="-122"/>
                <a:ea typeface="微软雅黑" pitchFamily="34" charset="-122"/>
                <a:cs typeface="+mn-cs"/>
              </a:rPr>
              <a:t>排查</a:t>
            </a:r>
            <a:r>
              <a:rPr kumimoji="0" lang="zh-CN" altLang="en-US"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我院</a:t>
            </a:r>
            <a:r>
              <a:rPr kumimoji="0" lang="zh-CN" altLang="en-US" sz="1600" b="1" i="0" u="none" strike="noStrike" kern="1200" cap="none" spc="0" normalizeH="0" baseline="0" noProof="0">
                <a:ln>
                  <a:noFill/>
                </a:ln>
                <a:solidFill>
                  <a:srgbClr val="FF0000"/>
                </a:solidFill>
                <a:effectLst/>
                <a:uLnTx/>
                <a:uFillTx/>
                <a:latin typeface="微软雅黑" pitchFamily="34" charset="-122"/>
                <a:ea typeface="微软雅黑" pitchFamily="34" charset="-122"/>
                <a:cs typeface="+mn-cs"/>
              </a:rPr>
              <a:t>护理工作中存在的问题</a:t>
            </a:r>
            <a:r>
              <a:rPr kumimoji="0" lang="zh-CN" altLang="en-US"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，进一步改进护理质量与安全管理。</a:t>
            </a:r>
            <a:endParaRPr kumimoji="0" lang="en-US" altLang="zh-CN"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endParaRPr>
          </a:p>
          <a:p>
            <a:pPr marL="0" marR="0" lvl="0" indent="0" algn="l" defTabSz="912813" rtl="0" eaLnBrk="1" fontAlgn="base" latinLnBrk="0" hangingPunct="1">
              <a:lnSpc>
                <a:spcPct val="15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       2</a:t>
            </a:r>
            <a:r>
              <a:rPr kumimoji="0" lang="zh-CN" altLang="en-US"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、进一步落实“</a:t>
            </a:r>
            <a:r>
              <a:rPr kumimoji="0" lang="en-US" altLang="zh-CN"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XX</a:t>
            </a:r>
            <a:r>
              <a:rPr kumimoji="0" lang="zh-CN" altLang="en-US"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省护理事业发展规划中期评估”标准</a:t>
            </a:r>
            <a:r>
              <a:rPr kumimoji="0" lang="en-US" altLang="zh-CN"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 </a:t>
            </a:r>
            <a:r>
              <a:rPr kumimoji="0" lang="zh-CN" altLang="en-US"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重点抓好</a:t>
            </a:r>
            <a:r>
              <a:rPr kumimoji="0" lang="en-US" altLang="zh-CN"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《2015</a:t>
            </a:r>
            <a:r>
              <a:rPr kumimoji="0" lang="zh-CN" altLang="en-US"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年度</a:t>
            </a:r>
            <a:r>
              <a:rPr kumimoji="0" lang="en-US" altLang="zh-CN"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xxxx</a:t>
            </a:r>
            <a:r>
              <a:rPr kumimoji="0" lang="zh-CN" altLang="en-US"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省</a:t>
            </a:r>
            <a:r>
              <a:rPr kumimoji="0" lang="en-US" altLang="zh-CN"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11</a:t>
            </a:r>
            <a:r>
              <a:rPr kumimoji="0" lang="zh-CN" altLang="en-US"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个专科十大安全质量目标</a:t>
            </a:r>
            <a:r>
              <a:rPr kumimoji="0" lang="en-US" altLang="zh-CN"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a:t>
            </a:r>
            <a:r>
              <a:rPr kumimoji="0" lang="zh-CN" altLang="en-US"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的落实。</a:t>
            </a:r>
            <a:r>
              <a:rPr kumimoji="0" lang="en-US" altLang="zh-CN"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   </a:t>
            </a:r>
          </a:p>
          <a:p>
            <a:pPr marL="0" marR="0" lvl="0" indent="0" algn="l" defTabSz="912813" rtl="0" eaLnBrk="1" fontAlgn="base" latinLnBrk="0" hangingPunct="1">
              <a:lnSpc>
                <a:spcPct val="15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       3</a:t>
            </a:r>
            <a:r>
              <a:rPr kumimoji="0" lang="zh-CN" altLang="en-US"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、开展</a:t>
            </a:r>
            <a:r>
              <a:rPr kumimoji="0" lang="zh-CN" altLang="en-US" sz="1600" b="1" i="0" u="none" strike="noStrike" kern="1200" cap="none" spc="0" normalizeH="0" baseline="0" noProof="0">
                <a:ln>
                  <a:noFill/>
                </a:ln>
                <a:solidFill>
                  <a:srgbClr val="FF0000"/>
                </a:solidFill>
                <a:effectLst/>
                <a:uLnTx/>
                <a:uFillTx/>
                <a:latin typeface="微软雅黑" pitchFamily="34" charset="-122"/>
                <a:ea typeface="微软雅黑" pitchFamily="34" charset="-122"/>
                <a:cs typeface="+mn-cs"/>
              </a:rPr>
              <a:t>“护理安全伴我行</a:t>
            </a:r>
            <a:r>
              <a:rPr kumimoji="0" lang="en-US" altLang="zh-CN" sz="1600" b="1" i="0" u="none" strike="noStrike" kern="1200" cap="none" spc="0" normalizeH="0" baseline="0" noProof="0">
                <a:ln>
                  <a:noFill/>
                </a:ln>
                <a:solidFill>
                  <a:srgbClr val="FF0000"/>
                </a:solidFill>
                <a:effectLst/>
                <a:uLnTx/>
                <a:uFillTx/>
                <a:latin typeface="微软雅黑" pitchFamily="34" charset="-122"/>
                <a:ea typeface="微软雅黑" pitchFamily="34" charset="-122"/>
                <a:cs typeface="+mn-cs"/>
              </a:rPr>
              <a:t>---</a:t>
            </a:r>
            <a:r>
              <a:rPr kumimoji="0" lang="zh-CN" altLang="en-US" sz="1600" b="1" i="0" u="none" strike="noStrike" kern="1200" cap="none" spc="0" normalizeH="0" baseline="0" noProof="0">
                <a:ln>
                  <a:noFill/>
                </a:ln>
                <a:solidFill>
                  <a:srgbClr val="FF0000"/>
                </a:solidFill>
                <a:effectLst/>
                <a:uLnTx/>
                <a:uFillTx/>
                <a:latin typeface="微软雅黑" pitchFamily="34" charset="-122"/>
                <a:ea typeface="微软雅黑" pitchFamily="34" charset="-122"/>
                <a:cs typeface="+mn-cs"/>
              </a:rPr>
              <a:t>征集护理安全警示语活动”</a:t>
            </a:r>
            <a:r>
              <a:rPr kumimoji="0" lang="zh-CN" altLang="en-US"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，鼓励护理人员人人参与，共建患者安全质量保障体系为目标，</a:t>
            </a:r>
            <a:endParaRPr kumimoji="0" lang="en-US" altLang="zh-CN"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endParaRPr>
          </a:p>
        </p:txBody>
      </p:sp>
      <p:pic>
        <p:nvPicPr>
          <p:cNvPr id="70659" name="Picture 2" descr="自信的医生图片"/>
          <p:cNvPicPr>
            <a:picLocks noChangeAspect="1" noChangeArrowheads="1"/>
          </p:cNvPicPr>
          <p:nvPr/>
        </p:nvPicPr>
        <p:blipFill>
          <a:blip r:embed="rId2"/>
          <a:srcRect l="4311" t="3513" r="11208"/>
          <a:stretch>
            <a:fillRect/>
          </a:stretch>
        </p:blipFill>
        <p:spPr bwMode="auto">
          <a:xfrm>
            <a:off x="7389813" y="0"/>
            <a:ext cx="4167187" cy="6858000"/>
          </a:xfrm>
          <a:prstGeom prst="rect">
            <a:avLst/>
          </a:prstGeom>
          <a:noFill/>
          <a:ln w="9525">
            <a:noFill/>
            <a:miter lim="800000"/>
            <a:headEnd/>
            <a:tailEnd/>
          </a:ln>
        </p:spPr>
      </p:pic>
      <p:sp>
        <p:nvSpPr>
          <p:cNvPr id="10" name="矩形 9"/>
          <p:cNvSpPr/>
          <p:nvPr/>
        </p:nvSpPr>
        <p:spPr>
          <a:xfrm>
            <a:off x="840895" y="452441"/>
            <a:ext cx="4334841" cy="584775"/>
          </a:xfrm>
          <a:prstGeom prst="rect">
            <a:avLst/>
          </a:prstGeom>
        </p:spPr>
        <p:txBody>
          <a:bodyPr wrap="none">
            <a:spAutoFit/>
          </a:bodyPr>
          <a:lstStyle/>
          <a:p>
            <a:pPr marL="0" marR="0" lvl="0" indent="0" algn="ctr" defTabSz="913996"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679EE5"/>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2.2  </a:t>
            </a:r>
            <a:r>
              <a:rPr kumimoji="0" lang="zh-CN" altLang="en-US" sz="3200" b="1" i="0" u="none" strike="noStrike" kern="1200" cap="none" spc="0" normalizeH="0" baseline="0" noProof="0" dirty="0">
                <a:ln>
                  <a:noFill/>
                </a:ln>
                <a:solidFill>
                  <a:srgbClr val="679EE5"/>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医疗质量管理规划</a:t>
            </a:r>
          </a:p>
        </p:txBody>
      </p:sp>
    </p:spTree>
    <p:extLst>
      <p:ext uri="{BB962C8B-B14F-4D97-AF65-F5344CB8AC3E}">
        <p14:creationId xmlns:p14="http://schemas.microsoft.com/office/powerpoint/2010/main" val="20436114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1" name="Picture 2" descr="白板后面的医生图片"/>
          <p:cNvPicPr>
            <a:picLocks noChangeAspect="1" noChangeArrowheads="1"/>
          </p:cNvPicPr>
          <p:nvPr/>
        </p:nvPicPr>
        <p:blipFill>
          <a:blip r:embed="rId2"/>
          <a:srcRect/>
          <a:stretch>
            <a:fillRect/>
          </a:stretch>
        </p:blipFill>
        <p:spPr bwMode="auto">
          <a:xfrm>
            <a:off x="7080252" y="22225"/>
            <a:ext cx="4545013" cy="6835775"/>
          </a:xfrm>
          <a:prstGeom prst="rect">
            <a:avLst/>
          </a:prstGeom>
          <a:noFill/>
          <a:ln w="9525">
            <a:noFill/>
            <a:miter lim="800000"/>
            <a:headEnd/>
            <a:tailEnd/>
          </a:ln>
        </p:spPr>
      </p:pic>
      <p:sp>
        <p:nvSpPr>
          <p:cNvPr id="71682" name="TextBox 6"/>
          <p:cNvSpPr txBox="1">
            <a:spLocks noChangeArrowheads="1"/>
          </p:cNvSpPr>
          <p:nvPr/>
        </p:nvSpPr>
        <p:spPr bwMode="auto">
          <a:xfrm>
            <a:off x="265113" y="1806575"/>
            <a:ext cx="6046787" cy="412384"/>
          </a:xfrm>
          <a:prstGeom prst="rect">
            <a:avLst/>
          </a:prstGeom>
          <a:noFill/>
          <a:ln w="9525">
            <a:noFill/>
            <a:miter lim="800000"/>
            <a:headEnd/>
            <a:tailEnd/>
          </a:ln>
        </p:spPr>
        <p:txBody>
          <a:bodyPr lIns="91403" tIns="45702" rIns="91403" bIns="45702">
            <a:spAutoFit/>
          </a:bodyPr>
          <a:lstStyle/>
          <a:p>
            <a:pPr marL="0" marR="0" lvl="0" indent="455613" algn="l" defTabSz="912813" rtl="0" eaLnBrk="1" fontAlgn="base" latinLnBrk="0" hangingPunct="1">
              <a:lnSpc>
                <a:spcPct val="130000"/>
              </a:lnSpc>
              <a:spcBef>
                <a:spcPct val="0"/>
              </a:spcBef>
              <a:spcAft>
                <a:spcPct val="0"/>
              </a:spcAft>
              <a:buClrTx/>
              <a:buSzTx/>
              <a:buFontTx/>
              <a:buNone/>
              <a:tabLst/>
              <a:defRPr/>
            </a:pPr>
            <a:r>
              <a:rPr kumimoji="0" lang="zh-CN" altLang="en-US" sz="1600" b="1" i="0" u="none" strike="noStrike" kern="1200" cap="none" spc="0" normalizeH="0" baseline="0" noProof="0">
                <a:ln>
                  <a:noFill/>
                </a:ln>
                <a:solidFill>
                  <a:srgbClr val="1F497D"/>
                </a:solidFill>
                <a:effectLst/>
                <a:uLnTx/>
                <a:uFillTx/>
                <a:latin typeface="微软雅黑" pitchFamily="34" charset="-122"/>
                <a:ea typeface="微软雅黑" pitchFamily="34" charset="-122"/>
                <a:cs typeface="+mn-cs"/>
              </a:rPr>
              <a:t>三、进一步加强药事工作，规范合理用药，保障用药安全。</a:t>
            </a:r>
            <a:endParaRPr kumimoji="0" lang="zh-CN" altLang="zh-CN" sz="1600" b="1" i="0" u="none" strike="noStrike" kern="1200" cap="none" spc="0" normalizeH="0" baseline="0" noProof="0">
              <a:ln>
                <a:noFill/>
              </a:ln>
              <a:solidFill>
                <a:srgbClr val="1F497D"/>
              </a:solidFill>
              <a:effectLst/>
              <a:uLnTx/>
              <a:uFillTx/>
              <a:latin typeface="微软雅黑" pitchFamily="34" charset="-122"/>
              <a:ea typeface="微软雅黑" pitchFamily="34" charset="-122"/>
              <a:cs typeface="+mn-cs"/>
            </a:endParaRPr>
          </a:p>
        </p:txBody>
      </p:sp>
      <p:sp>
        <p:nvSpPr>
          <p:cNvPr id="71683" name="TextBox 6"/>
          <p:cNvSpPr txBox="1">
            <a:spLocks noChangeArrowheads="1"/>
          </p:cNvSpPr>
          <p:nvPr/>
        </p:nvSpPr>
        <p:spPr bwMode="auto">
          <a:xfrm>
            <a:off x="463553" y="2419352"/>
            <a:ext cx="7496175" cy="2308288"/>
          </a:xfrm>
          <a:prstGeom prst="rect">
            <a:avLst/>
          </a:prstGeom>
          <a:noFill/>
          <a:ln w="9525">
            <a:noFill/>
            <a:miter lim="800000"/>
            <a:headEnd/>
            <a:tailEnd/>
          </a:ln>
        </p:spPr>
        <p:txBody>
          <a:bodyPr lIns="91403" tIns="45702" rIns="91403" bIns="45702">
            <a:spAutoFit/>
          </a:bodyPr>
          <a:lstStyle/>
          <a:p>
            <a:pPr marL="0" marR="0" lvl="0" indent="0" algn="l" defTabSz="912813" rtl="0" eaLnBrk="1" fontAlgn="base" latinLnBrk="0" hangingPunct="1">
              <a:lnSpc>
                <a:spcPct val="15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       1</a:t>
            </a:r>
            <a:r>
              <a:rPr kumimoji="0" lang="zh-CN" altLang="en-US"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a:t>
            </a:r>
            <a:r>
              <a:rPr kumimoji="0" lang="zh-CN" altLang="en-US" sz="1600" b="1" i="0" u="none" strike="noStrike" kern="1200" cap="none" spc="0" normalizeH="0" baseline="0" noProof="0">
                <a:ln>
                  <a:noFill/>
                </a:ln>
                <a:solidFill>
                  <a:srgbClr val="FF0000"/>
                </a:solidFill>
                <a:effectLst/>
                <a:uLnTx/>
                <a:uFillTx/>
                <a:latin typeface="微软雅黑" pitchFamily="34" charset="-122"/>
                <a:ea typeface="微软雅黑" pitchFamily="34" charset="-122"/>
                <a:cs typeface="+mn-cs"/>
              </a:rPr>
              <a:t>加强药事工作管理。</a:t>
            </a:r>
            <a:r>
              <a:rPr kumimoji="0" lang="zh-CN" altLang="en-US"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认真贯彻执行</a:t>
            </a:r>
            <a:r>
              <a:rPr kumimoji="0" lang="en-US" altLang="zh-CN"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a:t>
            </a:r>
            <a:r>
              <a:rPr kumimoji="0" lang="zh-CN" altLang="en-US"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药品管理法</a:t>
            </a:r>
            <a:r>
              <a:rPr kumimoji="0" lang="en-US" altLang="zh-CN"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a:t>
            </a:r>
            <a:r>
              <a:rPr kumimoji="0" lang="zh-CN" altLang="en-US"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a:t>
            </a:r>
            <a:r>
              <a:rPr kumimoji="0" lang="en-US" altLang="zh-CN"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a:t>
            </a:r>
            <a:r>
              <a:rPr kumimoji="0" lang="zh-CN" altLang="en-US"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医疗机构药事管理暂行规定</a:t>
            </a:r>
            <a:r>
              <a:rPr kumimoji="0" lang="en-US" altLang="zh-CN"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a:t>
            </a:r>
            <a:r>
              <a:rPr kumimoji="0" lang="zh-CN" altLang="en-US"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和</a:t>
            </a:r>
            <a:r>
              <a:rPr kumimoji="0" lang="en-US" altLang="zh-CN"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a:t>
            </a:r>
            <a:r>
              <a:rPr kumimoji="0" lang="zh-CN" altLang="en-US"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处方管理办法</a:t>
            </a:r>
            <a:r>
              <a:rPr kumimoji="0" lang="en-US" altLang="zh-CN"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a:t>
            </a:r>
            <a:r>
              <a:rPr kumimoji="0" lang="zh-CN" altLang="en-US"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及有关法律法规。</a:t>
            </a:r>
            <a:r>
              <a:rPr kumimoji="0" lang="en-US" altLang="zh-CN"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   </a:t>
            </a:r>
          </a:p>
          <a:p>
            <a:pPr marL="0" marR="0" lvl="0" indent="0" algn="l" defTabSz="912813" rtl="0" eaLnBrk="1" fontAlgn="base" latinLnBrk="0" hangingPunct="1">
              <a:lnSpc>
                <a:spcPct val="150000"/>
              </a:lnSpc>
              <a:spcBef>
                <a:spcPct val="0"/>
              </a:spcBef>
              <a:spcAft>
                <a:spcPct val="0"/>
              </a:spcAft>
              <a:buClrTx/>
              <a:buSzTx/>
              <a:buFontTx/>
              <a:buNone/>
              <a:tabLst/>
              <a:defRPr/>
            </a:pPr>
            <a:r>
              <a:rPr kumimoji="0" lang="en-US" altLang="zh-CN"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      2</a:t>
            </a:r>
            <a:r>
              <a:rPr kumimoji="0" lang="zh-CN" altLang="en-US"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a:t>
            </a:r>
            <a:r>
              <a:rPr kumimoji="0" lang="zh-CN" altLang="en-US" sz="1600" b="1" i="0" u="none" strike="noStrike" kern="1200" cap="none" spc="0" normalizeH="0" baseline="0" noProof="0">
                <a:ln>
                  <a:noFill/>
                </a:ln>
                <a:solidFill>
                  <a:srgbClr val="FF0000"/>
                </a:solidFill>
                <a:effectLst/>
                <a:uLnTx/>
                <a:uFillTx/>
                <a:latin typeface="微软雅黑" pitchFamily="34" charset="-122"/>
                <a:ea typeface="微软雅黑" pitchFamily="34" charset="-122"/>
                <a:cs typeface="+mn-cs"/>
              </a:rPr>
              <a:t>加强临床用药监管。</a:t>
            </a:r>
            <a:r>
              <a:rPr kumimoji="0" lang="zh-CN" altLang="en-US"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包括继续开展处方点评公示制度、实行药物用量动态监测、实行药品分级管理制度、加强医院抗菌药物的临床应用管理和合理用药的技术干预和行政干预等等，在去年取得的药品管理成绩的基础上，进一步加强对药品的管理，加大对大处方的查处力度，加强对不合理用药的处罚力度。</a:t>
            </a:r>
            <a:endParaRPr kumimoji="0" lang="en-US" altLang="zh-CN" sz="16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endParaRPr>
          </a:p>
        </p:txBody>
      </p:sp>
      <p:sp>
        <p:nvSpPr>
          <p:cNvPr id="10" name="矩形 9"/>
          <p:cNvSpPr/>
          <p:nvPr/>
        </p:nvSpPr>
        <p:spPr>
          <a:xfrm>
            <a:off x="596420" y="636590"/>
            <a:ext cx="4334841" cy="584775"/>
          </a:xfrm>
          <a:prstGeom prst="rect">
            <a:avLst/>
          </a:prstGeom>
        </p:spPr>
        <p:txBody>
          <a:bodyPr wrap="none">
            <a:spAutoFit/>
          </a:bodyPr>
          <a:lstStyle/>
          <a:p>
            <a:pPr marL="0" marR="0" lvl="0" indent="0" algn="ctr" defTabSz="913996"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679EE5"/>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2.2  </a:t>
            </a:r>
            <a:r>
              <a:rPr kumimoji="0" lang="zh-CN" altLang="en-US" sz="3200" b="1" i="0" u="none" strike="noStrike" kern="1200" cap="none" spc="0" normalizeH="0" baseline="0" noProof="0" dirty="0">
                <a:ln>
                  <a:noFill/>
                </a:ln>
                <a:solidFill>
                  <a:srgbClr val="679EE5"/>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医疗质量管理规划</a:t>
            </a:r>
          </a:p>
        </p:txBody>
      </p:sp>
    </p:spTree>
    <p:extLst>
      <p:ext uri="{BB962C8B-B14F-4D97-AF65-F5344CB8AC3E}">
        <p14:creationId xmlns:p14="http://schemas.microsoft.com/office/powerpoint/2010/main" val="314447245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spAutoFit/>
      </a:bodyPr>
      <a:lstStyle>
        <a:defPPr indent="304800" algn="just">
          <a:lnSpc>
            <a:spcPct val="150000"/>
          </a:lnSpc>
          <a:spcAft>
            <a:spcPts val="0"/>
          </a:spcAft>
          <a:defRPr kern="100" dirty="0">
            <a:latin typeface="Times New Roman" panose="02020603050405020304" pitchFamily="18" charset="0"/>
            <a:ea typeface="微软雅黑" panose="020B0503020204020204" pitchFamily="34" charset="-122"/>
          </a:defRPr>
        </a:defPPr>
      </a:lstStyle>
    </a:spDef>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1792</Words>
  <Application>Microsoft Office PowerPoint</Application>
  <PresentationFormat>宽屏</PresentationFormat>
  <Paragraphs>165</Paragraphs>
  <Slides>29</Slides>
  <Notes>7</Notes>
  <HiddenSlides>0</HiddenSlides>
  <MMClips>0</MMClips>
  <ScaleCrop>false</ScaleCrop>
  <HeadingPairs>
    <vt:vector size="8" baseType="variant">
      <vt:variant>
        <vt:lpstr>已用的字体</vt:lpstr>
      </vt:variant>
      <vt:variant>
        <vt:i4>10</vt:i4>
      </vt:variant>
      <vt:variant>
        <vt:lpstr>主题</vt:lpstr>
      </vt:variant>
      <vt:variant>
        <vt:i4>3</vt:i4>
      </vt:variant>
      <vt:variant>
        <vt:lpstr>嵌入 OLE 服务器</vt:lpstr>
      </vt:variant>
      <vt:variant>
        <vt:i4>1</vt:i4>
      </vt:variant>
      <vt:variant>
        <vt:lpstr>幻灯片标题</vt:lpstr>
      </vt:variant>
      <vt:variant>
        <vt:i4>29</vt:i4>
      </vt:variant>
    </vt:vector>
  </HeadingPairs>
  <TitlesOfParts>
    <vt:vector size="43" baseType="lpstr">
      <vt:lpstr>Microsoft YaHei UI</vt:lpstr>
      <vt:lpstr>等线</vt:lpstr>
      <vt:lpstr>等线 Light</vt:lpstr>
      <vt:lpstr>方正大黑简体</vt:lpstr>
      <vt:lpstr>微软雅黑</vt:lpstr>
      <vt:lpstr>Arial</vt:lpstr>
      <vt:lpstr>Broadway</vt:lpstr>
      <vt:lpstr>Calibri</vt:lpstr>
      <vt:lpstr>Calibri Light</vt:lpstr>
      <vt:lpstr>Wingdings</vt:lpstr>
      <vt:lpstr>Office 主题​​</vt:lpstr>
      <vt:lpstr>第一PPT模板网-WWW.1PPT.COM</vt:lpstr>
      <vt:lpstr>2_Office 主题</vt:lpstr>
      <vt:lpstr>Microsoft Excel Chart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Administrator</cp:lastModifiedBy>
  <cp:revision>4</cp:revision>
  <dcterms:created xsi:type="dcterms:W3CDTF">2017-02-15T15:43:39Z</dcterms:created>
  <dcterms:modified xsi:type="dcterms:W3CDTF">2019-01-03T14:38:51Z</dcterms:modified>
  <cp:category>锐旗设计; https://9ppt.taobao.com</cp:category>
</cp:coreProperties>
</file>