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4"/>
    <p:sldMasterId id="2147483654" r:id="rId5"/>
  </p:sldMasterIdLst>
  <p:notesMasterIdLst>
    <p:notesMasterId r:id="rId6"/>
  </p:notesMasterIdLst>
  <p:sldIdLst>
    <p:sldId id="288" r:id="rId7"/>
    <p:sldId id="289" r:id="rId8"/>
    <p:sldId id="290" r:id="rId9"/>
    <p:sldId id="273" r:id="rId10"/>
    <p:sldId id="285" r:id="rId11"/>
    <p:sldId id="299" r:id="rId12"/>
    <p:sldId id="291" r:id="rId13"/>
    <p:sldId id="315" r:id="rId14"/>
    <p:sldId id="317" r:id="rId15"/>
    <p:sldId id="318" r:id="rId16"/>
    <p:sldId id="312" r:id="rId17"/>
    <p:sldId id="300" r:id="rId18"/>
    <p:sldId id="302" r:id="rId19"/>
    <p:sldId id="303" r:id="rId20"/>
    <p:sldId id="307" r:id="rId21"/>
    <p:sldId id="309" r:id="rId22"/>
    <p:sldId id="304" r:id="rId23"/>
    <p:sldId id="305" r:id="rId24"/>
    <p:sldId id="306" r:id="rId25"/>
    <p:sldId id="313" r:id="rId26"/>
    <p:sldId id="310" r:id="rId27"/>
    <p:sldId id="283" r:id="rId28"/>
    <p:sldId id="287" r:id="rId29"/>
    <p:sldId id="281" r:id="rId30"/>
    <p:sldId id="311" r:id="rId31"/>
    <p:sldId id="294" r:id="rId32"/>
    <p:sldId id="295" r:id="rId33"/>
    <p:sldId id="314" r:id="rId34"/>
    <p:sldId id="319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8985ECD8-D9A3-44FC-9CD5-AE00237FFAFF}">
          <p14:sldIdLst>
            <p14:sldId id="288"/>
            <p14:sldId id="289"/>
            <p14:sldId id="290"/>
            <p14:sldId id="273"/>
            <p14:sldId id="285"/>
            <p14:sldId id="299"/>
            <p14:sldId id="291"/>
            <p14:sldId id="315"/>
            <p14:sldId id="317"/>
            <p14:sldId id="318"/>
            <p14:sldId id="312"/>
            <p14:sldId id="300"/>
            <p14:sldId id="302"/>
            <p14:sldId id="303"/>
            <p14:sldId id="307"/>
            <p14:sldId id="309"/>
            <p14:sldId id="304"/>
            <p14:sldId id="305"/>
            <p14:sldId id="306"/>
            <p14:sldId id="313"/>
            <p14:sldId id="310"/>
            <p14:sldId id="283"/>
            <p14:sldId id="287"/>
            <p14:sldId id="281"/>
            <p14:sldId id="311"/>
          </p14:sldIdLst>
        </p14:section>
        <p14:section name="使用技巧" id="{09EE50E9-DD7E-41CE-AD7B-7E8DCAE7DC66}">
          <p14:sldIdLst>
            <p14:sldId id="294"/>
            <p14:sldId id="295"/>
            <p14:sldId id="314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2933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26" y="348"/>
      </p:cViewPr>
      <p:guideLst>
        <p:guide pos="3840"/>
        <p:guide pos="293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customXml" Target="../customXml/item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customXml" Target="../customXml/item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1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2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B8AF-B0E6-44E4-BA59-035E030CBB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951FB-FC33-454D-96F9-3C4F9B46618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5.sv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image" Target="../media/image10.png" /><Relationship Id="rId3" Type="http://schemas.openxmlformats.org/officeDocument/2006/relationships/image" Target="../media/image8.png" /><Relationship Id="rId4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gif" /><Relationship Id="rId2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矩形 43"/>
          <p:cNvSpPr/>
          <p:nvPr userDrawn="1"/>
        </p:nvSpPr>
        <p:spPr>
          <a:xfrm>
            <a:off x="0" y="1447025"/>
            <a:ext cx="12192000" cy="35067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1102354" y="1184558"/>
            <a:ext cx="9987292" cy="4107884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/>
          <p:cNvSpPr/>
          <p:nvPr userDrawn="1"/>
        </p:nvSpPr>
        <p:spPr>
          <a:xfrm>
            <a:off x="3013658" y="3250098"/>
            <a:ext cx="6164684" cy="29934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2002573" y="2566443"/>
            <a:ext cx="8186857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7200" b="1" spc="60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《</a:t>
            </a:r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物理课件模板</a:t>
            </a:r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》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59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5402474" y="4315691"/>
            <a:ext cx="1385957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28600" lvl="0" indent="-228600" algn="ctr"/>
            <a:r>
              <a:rPr lang="en-US" altLang="zh-CN" err="1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OfficePLUS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cxnSp>
        <p:nvCxnSpPr>
          <p:cNvPr id="3" name="直接连接符 2"/>
          <p:cNvCxnSpPr>
            <a:endCxn id="14" idx="2"/>
          </p:cNvCxnSpPr>
          <p:nvPr userDrawn="1"/>
        </p:nvCxnSpPr>
        <p:spPr>
          <a:xfrm flipV="1">
            <a:off x="1092830" y="5303555"/>
            <a:ext cx="4926966" cy="3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 flipV="1">
            <a:off x="6004560" y="1089958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 flipV="1">
            <a:off x="6073616" y="1128387"/>
            <a:ext cx="0" cy="1123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1102354" y="1184558"/>
            <a:ext cx="30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H="1" flipV="1">
            <a:off x="1102354" y="1184560"/>
            <a:ext cx="0" cy="41229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 userDrawn="1"/>
        </p:nvGrpSpPr>
        <p:grpSpPr>
          <a:xfrm>
            <a:off x="6019796" y="5227351"/>
            <a:ext cx="152408" cy="152408"/>
            <a:chOff x="5975351" y="5171794"/>
            <a:chExt cx="241298" cy="241298"/>
          </a:xfrm>
        </p:grpSpPr>
        <p:sp>
          <p:nvSpPr>
            <p:cNvPr id="14" name="椭圆 13"/>
            <p:cNvSpPr/>
            <p:nvPr userDrawn="1"/>
          </p:nvSpPr>
          <p:spPr>
            <a:xfrm>
              <a:off x="5975351" y="5171794"/>
              <a:ext cx="241298" cy="2412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 userDrawn="1"/>
          </p:nvCxnSpPr>
          <p:spPr>
            <a:xfrm>
              <a:off x="6002873" y="5207131"/>
              <a:ext cx="170624" cy="17062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 flipV="1">
              <a:off x="6002873" y="5207131"/>
              <a:ext cx="170624" cy="17062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直接连接符 57"/>
          <p:cNvCxnSpPr>
            <a:stCxn id="14" idx="6"/>
          </p:cNvCxnSpPr>
          <p:nvPr userDrawn="1"/>
        </p:nvCxnSpPr>
        <p:spPr>
          <a:xfrm>
            <a:off x="6172204" y="5303555"/>
            <a:ext cx="4917442" cy="39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 userDrawn="1"/>
        </p:nvCxnSpPr>
        <p:spPr>
          <a:xfrm>
            <a:off x="4396740" y="1184558"/>
            <a:ext cx="1607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 userDrawn="1"/>
        </p:nvCxnSpPr>
        <p:spPr>
          <a:xfrm flipH="1" flipV="1">
            <a:off x="11089646" y="1184560"/>
            <a:ext cx="0" cy="41229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 userDrawn="1"/>
        </p:nvSpPr>
        <p:spPr>
          <a:xfrm>
            <a:off x="4127495" y="1154167"/>
            <a:ext cx="4572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 flipV="1">
            <a:off x="4146854" y="940594"/>
            <a:ext cx="163207" cy="2439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 userDrawn="1"/>
        </p:nvSpPr>
        <p:spPr>
          <a:xfrm>
            <a:off x="7835905" y="1063770"/>
            <a:ext cx="241298" cy="24129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</a:rPr>
              <a:t>A</a:t>
            </a:r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69" name="直接连接符 68"/>
          <p:cNvCxnSpPr>
            <a:endCxn id="68" idx="2"/>
          </p:cNvCxnSpPr>
          <p:nvPr userDrawn="1"/>
        </p:nvCxnSpPr>
        <p:spPr>
          <a:xfrm flipV="1">
            <a:off x="6073616" y="1184419"/>
            <a:ext cx="1762289" cy="1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/>
        </p:nvCxnSpPr>
        <p:spPr>
          <a:xfrm flipV="1">
            <a:off x="8077202" y="1176856"/>
            <a:ext cx="3021968" cy="77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 userDrawn="1"/>
        </p:nvCxnSpPr>
        <p:spPr>
          <a:xfrm flipH="1" flipV="1">
            <a:off x="5592496" y="4995458"/>
            <a:ext cx="0" cy="3120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77" idx="2"/>
          </p:cNvCxnSpPr>
          <p:nvPr userDrawn="1"/>
        </p:nvCxnSpPr>
        <p:spPr>
          <a:xfrm flipH="1">
            <a:off x="5592496" y="5002459"/>
            <a:ext cx="38336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 userDrawn="1"/>
        </p:nvSpPr>
        <p:spPr>
          <a:xfrm>
            <a:off x="5975863" y="4881810"/>
            <a:ext cx="241298" cy="24129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tx1"/>
                </a:solidFill>
              </a:rPr>
              <a:t>V</a:t>
            </a:r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78" name="直接连接符 77"/>
          <p:cNvCxnSpPr/>
          <p:nvPr userDrawn="1"/>
        </p:nvCxnSpPr>
        <p:spPr>
          <a:xfrm flipH="1" flipV="1">
            <a:off x="6606610" y="4995458"/>
            <a:ext cx="0" cy="3120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endCxn id="77" idx="6"/>
          </p:cNvCxnSpPr>
          <p:nvPr userDrawn="1"/>
        </p:nvCxnSpPr>
        <p:spPr>
          <a:xfrm flipH="1">
            <a:off x="6217161" y="5002459"/>
            <a:ext cx="3833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 userDrawn="1"/>
        </p:nvSpPr>
        <p:spPr>
          <a:xfrm>
            <a:off x="5567151" y="5277113"/>
            <a:ext cx="4572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>
            <a:off x="6583750" y="5277113"/>
            <a:ext cx="4572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5131633" y="1990751"/>
            <a:ext cx="192873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2800" b="1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第一单元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>
              <a:defRPr/>
            </a:pPr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>
                <a:solidFill>
                  <a:prstClr val="black">
                    <a:lumMod val="75000"/>
                    <a:lumOff val="25000"/>
                  </a:prst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3</a:t>
            </a:r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>
              <a:defRPr/>
            </a:pPr>
            <a:r>
              <a:rPr kumimoji="1" lang="en-US" altLang="zh-CN" sz="1000">
                <a:solidFill>
                  <a:prstClr val="black">
                    <a:lumMod val="75000"/>
                    <a:lumOff val="25000"/>
                  </a:prst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black">
                  <a:lumMod val="75000"/>
                  <a:lumOff val="25000"/>
                </a:prst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431800" y="11742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/>
              </a:rPr>
              <a:t>设计规范</a:t>
            </a:r>
            <a:endParaRPr lang="en-US" sz="3200" b="1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32118" y="2593304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正文字体：   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18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号微软雅黑  黑色淡色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25%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2118" y="34401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小标题字体：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24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号微软雅黑  黑色淡色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25%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32118" y="30167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大标题字体：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28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号微软雅黑  黑色淡色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25%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2118" y="3863505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间距：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1.3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H="1">
            <a:off x="9310390" y="3615795"/>
            <a:ext cx="1929130" cy="1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11" name="文本框 10"/>
          <p:cNvSpPr txBox="1"/>
          <p:nvPr userDrawn="1"/>
        </p:nvSpPr>
        <p:spPr>
          <a:xfrm>
            <a:off x="6800853" y="1996509"/>
            <a:ext cx="1338828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统一规范：</a:t>
            </a:r>
            <a:endParaRPr lang="zh-CN" altLang="en-US" b="1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800853" y="2506328"/>
            <a:ext cx="354456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1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、序号之后的点，配色为主色。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804660" y="2972992"/>
            <a:ext cx="3313728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2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、强调色红色，透明度</a:t>
            </a: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50%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。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6800853" y="3383883"/>
            <a:ext cx="262123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3</a:t>
            </a:r>
            <a:r>
              <a:rPr lang="zh-CN" altLang="en-US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、使用虚线分割页面：</a:t>
            </a:r>
            <a:endParaRPr lang="zh-CN" altLang="en-US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432118" y="199650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字体：</a:t>
            </a:r>
            <a:endParaRPr lang="zh-CN" altLang="en-US" b="1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32118" y="456033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配色：</a:t>
            </a:r>
            <a:endParaRPr lang="zh-CN" altLang="en-US" b="1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9931677" y="3207868"/>
            <a:ext cx="373421" cy="0"/>
          </a:xfrm>
          <a:prstGeom prst="line">
            <a:avLst/>
          </a:prstGeom>
          <a:noFill/>
          <a:ln w="127000" cap="flat" cmpd="sng" algn="ctr">
            <a:solidFill>
              <a:srgbClr val="FF9999">
                <a:alpha val="50000"/>
              </a:srgbClr>
            </a:solidFill>
            <a:prstDash val="solid"/>
            <a:miter lim="800000"/>
          </a:ln>
          <a:effectLst/>
        </p:spPr>
      </p:cxnSp>
      <p:sp>
        <p:nvSpPr>
          <p:cNvPr id="18" name="矩形 17"/>
          <p:cNvSpPr/>
          <p:nvPr userDrawn="1"/>
        </p:nvSpPr>
        <p:spPr>
          <a:xfrm>
            <a:off x="533420" y="5155446"/>
            <a:ext cx="1316362" cy="528320"/>
          </a:xfrm>
          <a:prstGeom prst="rect">
            <a:avLst/>
          </a:prstGeom>
          <a:solidFill>
            <a:srgbClr val="33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1849782" y="5155446"/>
            <a:ext cx="644518" cy="528320"/>
          </a:xfrm>
          <a:prstGeom prst="rect">
            <a:avLst/>
          </a:prstGeom>
          <a:solidFill>
            <a:srgbClr val="FF9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/>
        </p:nvSpPr>
        <p:spPr>
          <a:xfrm>
            <a:off x="0" y="1439776"/>
            <a:ext cx="12192000" cy="3978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243006" y="1853711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  <a:endParaRPr lang="zh-CN" altLang="en-US" sz="6000" b="1" spc="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 useBgFill="1">
        <p:nvSpPr>
          <p:cNvPr id="17" name="矩形 16"/>
          <p:cNvSpPr/>
          <p:nvPr userDrawn="1"/>
        </p:nvSpPr>
        <p:spPr>
          <a:xfrm>
            <a:off x="127625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144658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 userDrawn="1"/>
        </p:nvSpPr>
        <p:spPr>
          <a:xfrm>
            <a:off x="388927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405960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 userDrawn="1"/>
        </p:nvSpPr>
        <p:spPr>
          <a:xfrm>
            <a:off x="650230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667263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 userDrawn="1"/>
        </p:nvSpPr>
        <p:spPr>
          <a:xfrm>
            <a:off x="911532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928565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1565333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8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188909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9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679548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80" name="文本占位符 56"/>
          <p:cNvSpPr>
            <a:spLocks noGrp="1"/>
          </p:cNvSpPr>
          <p:nvPr>
            <p:ph type="body" sz="quarter" idx="16" hasCustomPrompt="1"/>
          </p:nvPr>
        </p:nvSpPr>
        <p:spPr>
          <a:xfrm>
            <a:off x="941609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037120" y="3559513"/>
            <a:ext cx="316683" cy="257476"/>
            <a:chOff x="2037120" y="3559513"/>
            <a:chExt cx="316683" cy="257476"/>
          </a:xfrm>
        </p:grpSpPr>
        <p:sp>
          <p:nvSpPr>
            <p:cNvPr id="24" name="矩形: 圆角 23"/>
            <p:cNvSpPr/>
            <p:nvPr userDrawn="1"/>
          </p:nvSpPr>
          <p:spPr>
            <a:xfrm>
              <a:off x="2037120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 userDrawn="1"/>
          </p:nvGrpSpPr>
          <p:grpSpPr>
            <a:xfrm rot="1312566">
              <a:off x="2096149" y="3564774"/>
              <a:ext cx="243146" cy="246954"/>
              <a:chOff x="844463" y="5624427"/>
              <a:chExt cx="566220" cy="575088"/>
            </a:xfrm>
          </p:grpSpPr>
          <p:sp>
            <p:nvSpPr>
              <p:cNvPr id="48" name="任意多边形: 形状 47"/>
              <p:cNvSpPr/>
              <p:nvPr/>
            </p:nvSpPr>
            <p:spPr>
              <a:xfrm>
                <a:off x="1053884" y="5656580"/>
                <a:ext cx="20050" cy="2005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851033" y="5631942"/>
                <a:ext cx="475593" cy="56060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905236" y="5643440"/>
                <a:ext cx="368925" cy="373737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844463" y="6051605"/>
                <a:ext cx="566220" cy="147570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44463" y="5624474"/>
                <a:ext cx="493237" cy="575041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 userDrawn="1"/>
            </p:nvSpPr>
            <p:spPr>
              <a:xfrm>
                <a:off x="1224393" y="5624427"/>
                <a:ext cx="113561" cy="111895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1011179" y="6096775"/>
                <a:ext cx="274288" cy="56943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1273161" y="6051605"/>
                <a:ext cx="64161" cy="147570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3" name="图形 2" descr="磁体"/>
            <p:cNvPicPr>
              <a:picLocks noChangeAspect="1"/>
            </p:cNvPicPr>
            <p:nvPr userDrawn="1"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97129">
              <a:off x="2160852" y="3604514"/>
              <a:ext cx="105974" cy="105974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 userDrawn="1"/>
        </p:nvGrpSpPr>
        <p:grpSpPr>
          <a:xfrm>
            <a:off x="4661509" y="3559513"/>
            <a:ext cx="316683" cy="257476"/>
            <a:chOff x="2037120" y="3559513"/>
            <a:chExt cx="316683" cy="257476"/>
          </a:xfrm>
        </p:grpSpPr>
        <p:sp>
          <p:nvSpPr>
            <p:cNvPr id="82" name="矩形: 圆角 81"/>
            <p:cNvSpPr/>
            <p:nvPr userDrawn="1"/>
          </p:nvSpPr>
          <p:spPr>
            <a:xfrm>
              <a:off x="2037120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 userDrawn="1"/>
          </p:nvGrpSpPr>
          <p:grpSpPr>
            <a:xfrm rot="1312566">
              <a:off x="2096149" y="3564774"/>
              <a:ext cx="243146" cy="246954"/>
              <a:chOff x="844463" y="5624427"/>
              <a:chExt cx="566220" cy="575088"/>
            </a:xfrm>
          </p:grpSpPr>
          <p:sp>
            <p:nvSpPr>
              <p:cNvPr id="85" name="任意多边形: 形状 84"/>
              <p:cNvSpPr/>
              <p:nvPr/>
            </p:nvSpPr>
            <p:spPr>
              <a:xfrm>
                <a:off x="1053884" y="5656580"/>
                <a:ext cx="20050" cy="2005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851033" y="5631942"/>
                <a:ext cx="475593" cy="56060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05236" y="5643440"/>
                <a:ext cx="368925" cy="373737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44463" y="6051605"/>
                <a:ext cx="566220" cy="147570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44463" y="5624474"/>
                <a:ext cx="493237" cy="575041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 userDrawn="1"/>
            </p:nvSpPr>
            <p:spPr>
              <a:xfrm>
                <a:off x="1224393" y="5624427"/>
                <a:ext cx="113561" cy="111895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11179" y="6096775"/>
                <a:ext cx="274288" cy="56943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1273161" y="6051605"/>
                <a:ext cx="64161" cy="147570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84" name="图形 83" descr="磁体"/>
            <p:cNvPicPr>
              <a:picLocks noChangeAspect="1"/>
            </p:cNvPicPr>
            <p:nvPr userDrawn="1"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97129">
              <a:off x="2160852" y="3604514"/>
              <a:ext cx="105974" cy="105974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 userDrawn="1"/>
        </p:nvGrpSpPr>
        <p:grpSpPr>
          <a:xfrm>
            <a:off x="7263168" y="3559513"/>
            <a:ext cx="316683" cy="257476"/>
            <a:chOff x="2037120" y="3559513"/>
            <a:chExt cx="316683" cy="257476"/>
          </a:xfrm>
        </p:grpSpPr>
        <p:sp>
          <p:nvSpPr>
            <p:cNvPr id="94" name="矩形: 圆角 93"/>
            <p:cNvSpPr/>
            <p:nvPr userDrawn="1"/>
          </p:nvSpPr>
          <p:spPr>
            <a:xfrm>
              <a:off x="2037120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 userDrawn="1"/>
          </p:nvGrpSpPr>
          <p:grpSpPr>
            <a:xfrm rot="1312566">
              <a:off x="2096149" y="3564774"/>
              <a:ext cx="243146" cy="246954"/>
              <a:chOff x="844463" y="5624427"/>
              <a:chExt cx="566220" cy="575088"/>
            </a:xfrm>
          </p:grpSpPr>
          <p:sp>
            <p:nvSpPr>
              <p:cNvPr id="97" name="任意多边形: 形状 96"/>
              <p:cNvSpPr/>
              <p:nvPr/>
            </p:nvSpPr>
            <p:spPr>
              <a:xfrm>
                <a:off x="1053884" y="5656580"/>
                <a:ext cx="20050" cy="2005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851033" y="5631942"/>
                <a:ext cx="475593" cy="56060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905236" y="5643440"/>
                <a:ext cx="368925" cy="373737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844463" y="6051605"/>
                <a:ext cx="566220" cy="147570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44463" y="5624474"/>
                <a:ext cx="493237" cy="575041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 userDrawn="1"/>
            </p:nvSpPr>
            <p:spPr>
              <a:xfrm>
                <a:off x="1224393" y="5624427"/>
                <a:ext cx="113561" cy="111895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1011179" y="6096775"/>
                <a:ext cx="274288" cy="56943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1273161" y="6051605"/>
                <a:ext cx="64161" cy="147570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96" name="图形 95" descr="磁体"/>
            <p:cNvPicPr>
              <a:picLocks noChangeAspect="1"/>
            </p:cNvPicPr>
            <p:nvPr userDrawn="1"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97129">
              <a:off x="2160852" y="3604514"/>
              <a:ext cx="105974" cy="105974"/>
            </a:xfrm>
            <a:prstGeom prst="rect">
              <a:avLst/>
            </a:prstGeom>
          </p:spPr>
        </p:pic>
      </p:grpSp>
      <p:grpSp>
        <p:nvGrpSpPr>
          <p:cNvPr id="105" name="组合 104"/>
          <p:cNvGrpSpPr/>
          <p:nvPr userDrawn="1"/>
        </p:nvGrpSpPr>
        <p:grpSpPr>
          <a:xfrm>
            <a:off x="9876193" y="3559513"/>
            <a:ext cx="316683" cy="257476"/>
            <a:chOff x="2037120" y="3559513"/>
            <a:chExt cx="316683" cy="257476"/>
          </a:xfrm>
        </p:grpSpPr>
        <p:sp>
          <p:nvSpPr>
            <p:cNvPr id="106" name="矩形: 圆角 105"/>
            <p:cNvSpPr/>
            <p:nvPr userDrawn="1"/>
          </p:nvSpPr>
          <p:spPr>
            <a:xfrm>
              <a:off x="2037120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 userDrawn="1"/>
          </p:nvGrpSpPr>
          <p:grpSpPr>
            <a:xfrm rot="1312566">
              <a:off x="2096149" y="3564774"/>
              <a:ext cx="243146" cy="246954"/>
              <a:chOff x="844463" y="5624427"/>
              <a:chExt cx="566220" cy="575088"/>
            </a:xfrm>
          </p:grpSpPr>
          <p:sp>
            <p:nvSpPr>
              <p:cNvPr id="109" name="任意多边形: 形状 108"/>
              <p:cNvSpPr/>
              <p:nvPr/>
            </p:nvSpPr>
            <p:spPr>
              <a:xfrm>
                <a:off x="1053884" y="5656580"/>
                <a:ext cx="20050" cy="2005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51033" y="5631942"/>
                <a:ext cx="475593" cy="56060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905236" y="5643440"/>
                <a:ext cx="368925" cy="373737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44463" y="6051605"/>
                <a:ext cx="566220" cy="147570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44463" y="5624474"/>
                <a:ext cx="493237" cy="575041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 userDrawn="1"/>
            </p:nvSpPr>
            <p:spPr>
              <a:xfrm>
                <a:off x="1224393" y="5624427"/>
                <a:ext cx="113561" cy="111895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1011179" y="6096775"/>
                <a:ext cx="274288" cy="56943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1273161" y="6051605"/>
                <a:ext cx="64161" cy="147570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08" name="图形 107" descr="磁体"/>
            <p:cNvPicPr>
              <a:picLocks noChangeAspect="1"/>
            </p:cNvPicPr>
            <p:nvPr userDrawn="1"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97129">
              <a:off x="2160852" y="3604514"/>
              <a:ext cx="105974" cy="10597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4656138" y="549276"/>
            <a:ext cx="2878138" cy="5759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 userDrawn="1"/>
        </p:nvSpPr>
        <p:spPr>
          <a:xfrm>
            <a:off x="4962654" y="2552621"/>
            <a:ext cx="4629022" cy="1289553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 userDrawn="1"/>
        </p:nvSpPr>
        <p:spPr>
          <a:xfrm>
            <a:off x="5712642" y="3162473"/>
            <a:ext cx="450034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6441262" y="2928965"/>
            <a:ext cx="2185214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11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5596984" y="2673608"/>
            <a:ext cx="655949" cy="100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6600" b="1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zh-CN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1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8328025" y="3390900"/>
            <a:ext cx="1263651" cy="4512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 rot="20412532">
            <a:off x="8969375" y="3413125"/>
            <a:ext cx="314325" cy="13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 userDrawn="1"/>
        </p:nvCxnSpPr>
        <p:spPr>
          <a:xfrm flipH="1">
            <a:off x="9134475" y="3482975"/>
            <a:ext cx="0" cy="269875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 userDrawn="1"/>
        </p:nvCxnSpPr>
        <p:spPr>
          <a:xfrm flipH="1" flipV="1">
            <a:off x="9032875" y="3240176"/>
            <a:ext cx="101601" cy="242799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271065" y="6047072"/>
            <a:ext cx="436938" cy="436938"/>
            <a:chOff x="10449154" y="6275394"/>
            <a:chExt cx="436938" cy="436938"/>
          </a:xfrm>
        </p:grpSpPr>
        <p:sp>
          <p:nvSpPr>
            <p:cNvPr id="2" name="椭圆 1"/>
            <p:cNvSpPr/>
            <p:nvPr userDrawn="1"/>
          </p:nvSpPr>
          <p:spPr>
            <a:xfrm>
              <a:off x="10449154" y="6275394"/>
              <a:ext cx="436938" cy="43693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 rot="292451">
              <a:off x="10565874" y="6375339"/>
              <a:ext cx="243146" cy="246954"/>
              <a:chOff x="10956398" y="6404337"/>
              <a:chExt cx="243146" cy="246954"/>
            </a:xfrm>
          </p:grpSpPr>
          <p:grpSp>
            <p:nvGrpSpPr>
              <p:cNvPr id="12" name="组合 11"/>
              <p:cNvGrpSpPr/>
              <p:nvPr userDrawn="1"/>
            </p:nvGrpSpPr>
            <p:grpSpPr>
              <a:xfrm rot="21379200">
                <a:off x="10956398" y="6404337"/>
                <a:ext cx="243146" cy="246954"/>
                <a:chOff x="844463" y="5624427"/>
                <a:chExt cx="566220" cy="5750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1053884" y="5656580"/>
                  <a:ext cx="20050" cy="20050"/>
                </a:xfrm>
                <a:custGeom>
                  <a:gdLst>
                    <a:gd name="connsiteX0" fmla="*/ 0 w 46508"/>
                    <a:gd name="connsiteY0" fmla="*/ 0 h 46508"/>
                    <a:gd name="connsiteX1" fmla="*/ 47625 w 46508"/>
                    <a:gd name="connsiteY1" fmla="*/ 0 h 46508"/>
                    <a:gd name="connsiteX2" fmla="*/ 47625 w 46508"/>
                    <a:gd name="connsiteY2" fmla="*/ 47625 h 46508"/>
                    <a:gd name="connsiteX3" fmla="*/ 0 w 46508"/>
                    <a:gd name="connsiteY3" fmla="*/ 47625 h 46508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508" h="46508">
                      <a:moveTo>
                        <a:pt x="0" y="0"/>
                      </a:moveTo>
                      <a:lnTo>
                        <a:pt x="47625" y="0"/>
                      </a:lnTo>
                      <a:lnTo>
                        <a:pt x="47625" y="47625"/>
                      </a:lnTo>
                      <a:lnTo>
                        <a:pt x="0" y="476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51033" y="5631942"/>
                  <a:ext cx="475593" cy="560605"/>
                </a:xfrm>
                <a:custGeom>
                  <a:gdLst>
                    <a:gd name="connsiteX0" fmla="*/ 1007745 w 1103188"/>
                    <a:gd name="connsiteY0" fmla="*/ 1242060 h 1300385"/>
                    <a:gd name="connsiteX1" fmla="*/ 1026795 w 1103188"/>
                    <a:gd name="connsiteY1" fmla="*/ 1030605 h 1300385"/>
                    <a:gd name="connsiteX2" fmla="*/ 1104900 w 1103188"/>
                    <a:gd name="connsiteY2" fmla="*/ 1011555 h 1300385"/>
                    <a:gd name="connsiteX3" fmla="*/ 1104900 w 1103188"/>
                    <a:gd name="connsiteY3" fmla="*/ 0 h 1300385"/>
                    <a:gd name="connsiteX4" fmla="*/ 89535 w 1103188"/>
                    <a:gd name="connsiteY4" fmla="*/ 0 h 1300385"/>
                    <a:gd name="connsiteX5" fmla="*/ 100965 w 1103188"/>
                    <a:gd name="connsiteY5" fmla="*/ 11430 h 1300385"/>
                    <a:gd name="connsiteX6" fmla="*/ 11430 w 1103188"/>
                    <a:gd name="connsiteY6" fmla="*/ 100965 h 1300385"/>
                    <a:gd name="connsiteX7" fmla="*/ 0 w 1103188"/>
                    <a:gd name="connsiteY7" fmla="*/ 89535 h 1300385"/>
                    <a:gd name="connsiteX8" fmla="*/ 0 w 1103188"/>
                    <a:gd name="connsiteY8" fmla="*/ 1211580 h 1300385"/>
                    <a:gd name="connsiteX9" fmla="*/ 9525 w 1103188"/>
                    <a:gd name="connsiteY9" fmla="*/ 1202055 h 1300385"/>
                    <a:gd name="connsiteX10" fmla="*/ 99060 w 1103188"/>
                    <a:gd name="connsiteY10" fmla="*/ 1291590 h 1300385"/>
                    <a:gd name="connsiteX11" fmla="*/ 89535 w 1103188"/>
                    <a:gd name="connsiteY11" fmla="*/ 1301115 h 1300385"/>
                    <a:gd name="connsiteX12" fmla="*/ 1104900 w 1103188"/>
                    <a:gd name="connsiteY12" fmla="*/ 1301115 h 1300385"/>
                    <a:gd name="connsiteX13" fmla="*/ 1104900 w 1103188"/>
                    <a:gd name="connsiteY13" fmla="*/ 1280160 h 130038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03188" h="1300385">
                      <a:moveTo>
                        <a:pt x="1007745" y="1242060"/>
                      </a:moveTo>
                      <a:lnTo>
                        <a:pt x="1026795" y="1030605"/>
                      </a:lnTo>
                      <a:lnTo>
                        <a:pt x="1104900" y="1011555"/>
                      </a:lnTo>
                      <a:lnTo>
                        <a:pt x="1104900" y="0"/>
                      </a:lnTo>
                      <a:lnTo>
                        <a:pt x="89535" y="0"/>
                      </a:lnTo>
                      <a:lnTo>
                        <a:pt x="100965" y="11430"/>
                      </a:lnTo>
                      <a:lnTo>
                        <a:pt x="11430" y="100965"/>
                      </a:lnTo>
                      <a:lnTo>
                        <a:pt x="0" y="89535"/>
                      </a:lnTo>
                      <a:lnTo>
                        <a:pt x="0" y="1211580"/>
                      </a:lnTo>
                      <a:lnTo>
                        <a:pt x="9525" y="1202055"/>
                      </a:lnTo>
                      <a:lnTo>
                        <a:pt x="99060" y="1291590"/>
                      </a:lnTo>
                      <a:lnTo>
                        <a:pt x="89535" y="1301115"/>
                      </a:lnTo>
                      <a:lnTo>
                        <a:pt x="1104900" y="1301115"/>
                      </a:lnTo>
                      <a:lnTo>
                        <a:pt x="1104900" y="12801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905236" y="5643440"/>
                  <a:ext cx="368925" cy="373737"/>
                </a:xfrm>
                <a:custGeom>
                  <a:gdLst>
                    <a:gd name="connsiteX0" fmla="*/ 0 w 855761"/>
                    <a:gd name="connsiteY0" fmla="*/ 0 h 866923"/>
                    <a:gd name="connsiteX1" fmla="*/ 857250 w 855761"/>
                    <a:gd name="connsiteY1" fmla="*/ 0 h 866923"/>
                    <a:gd name="connsiteX2" fmla="*/ 857250 w 855761"/>
                    <a:gd name="connsiteY2" fmla="*/ 868680 h 866923"/>
                    <a:gd name="connsiteX3" fmla="*/ 0 w 855761"/>
                    <a:gd name="connsiteY3" fmla="*/ 868680 h 86692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761" h="866923">
                      <a:moveTo>
                        <a:pt x="0" y="0"/>
                      </a:moveTo>
                      <a:lnTo>
                        <a:pt x="857250" y="0"/>
                      </a:lnTo>
                      <a:lnTo>
                        <a:pt x="857250" y="868680"/>
                      </a:lnTo>
                      <a:lnTo>
                        <a:pt x="0" y="868680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844463" y="6051605"/>
                  <a:ext cx="566220" cy="147570"/>
                </a:xfrm>
                <a:custGeom>
                  <a:gdLst>
                    <a:gd name="connsiteX0" fmla="*/ 1314450 w 1313408"/>
                    <a:gd name="connsiteY0" fmla="*/ 169545 h 342304"/>
                    <a:gd name="connsiteX1" fmla="*/ 1314450 w 1313408"/>
                    <a:gd name="connsiteY1" fmla="*/ 169545 h 342304"/>
                    <a:gd name="connsiteX2" fmla="*/ 1143000 w 1313408"/>
                    <a:gd name="connsiteY2" fmla="*/ 295275 h 342304"/>
                    <a:gd name="connsiteX3" fmla="*/ 167640 w 1313408"/>
                    <a:gd name="connsiteY3" fmla="*/ 295275 h 342304"/>
                    <a:gd name="connsiteX4" fmla="*/ 53340 w 1313408"/>
                    <a:gd name="connsiteY4" fmla="*/ 180975 h 342304"/>
                    <a:gd name="connsiteX5" fmla="*/ 53340 w 1313408"/>
                    <a:gd name="connsiteY5" fmla="*/ 161925 h 342304"/>
                    <a:gd name="connsiteX6" fmla="*/ 167640 w 1313408"/>
                    <a:gd name="connsiteY6" fmla="*/ 47625 h 342304"/>
                    <a:gd name="connsiteX7" fmla="*/ 1143000 w 1313408"/>
                    <a:gd name="connsiteY7" fmla="*/ 47625 h 342304"/>
                    <a:gd name="connsiteX8" fmla="*/ 1143000 w 1313408"/>
                    <a:gd name="connsiteY8" fmla="*/ 0 h 342304"/>
                    <a:gd name="connsiteX9" fmla="*/ 171450 w 1313408"/>
                    <a:gd name="connsiteY9" fmla="*/ 0 h 342304"/>
                    <a:gd name="connsiteX10" fmla="*/ 0 w 1313408"/>
                    <a:gd name="connsiteY10" fmla="*/ 171450 h 342304"/>
                    <a:gd name="connsiteX11" fmla="*/ 171450 w 1313408"/>
                    <a:gd name="connsiteY11" fmla="*/ 342900 h 342304"/>
                    <a:gd name="connsiteX12" fmla="*/ 1143000 w 1313408"/>
                    <a:gd name="connsiteY12" fmla="*/ 342900 h 342304"/>
                    <a:gd name="connsiteX13" fmla="*/ 1143000 w 1313408"/>
                    <a:gd name="connsiteY13" fmla="*/ 295275 h 34230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3408" h="342304">
                      <a:moveTo>
                        <a:pt x="1314450" y="169545"/>
                      </a:moveTo>
                      <a:lnTo>
                        <a:pt x="1314450" y="169545"/>
                      </a:lnTo>
                      <a:close/>
                      <a:moveTo>
                        <a:pt x="1143000" y="295275"/>
                      </a:moveTo>
                      <a:lnTo>
                        <a:pt x="167640" y="295275"/>
                      </a:lnTo>
                      <a:cubicBezTo>
                        <a:pt x="104775" y="295275"/>
                        <a:pt x="53340" y="243840"/>
                        <a:pt x="53340" y="180975"/>
                      </a:cubicBezTo>
                      <a:lnTo>
                        <a:pt x="53340" y="161925"/>
                      </a:lnTo>
                      <a:cubicBezTo>
                        <a:pt x="53340" y="99060"/>
                        <a:pt x="104775" y="47625"/>
                        <a:pt x="167640" y="47625"/>
                      </a:cubicBezTo>
                      <a:lnTo>
                        <a:pt x="1143000" y="47625"/>
                      </a:lnTo>
                      <a:lnTo>
                        <a:pt x="1143000" y="0"/>
                      </a:lnTo>
                      <a:lnTo>
                        <a:pt x="171450" y="0"/>
                      </a:lnTo>
                      <a:cubicBezTo>
                        <a:pt x="76200" y="0"/>
                        <a:pt x="0" y="76200"/>
                        <a:pt x="0" y="171450"/>
                      </a:cubicBezTo>
                      <a:cubicBezTo>
                        <a:pt x="0" y="266700"/>
                        <a:pt x="76200" y="342900"/>
                        <a:pt x="171450" y="342900"/>
                      </a:cubicBezTo>
                      <a:lnTo>
                        <a:pt x="1143000" y="342900"/>
                      </a:lnTo>
                      <a:lnTo>
                        <a:pt x="1143000" y="295275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44463" y="5624474"/>
                  <a:ext cx="493237" cy="575041"/>
                </a:xfrm>
                <a:custGeom>
                  <a:gdLst>
                    <a:gd name="connsiteX0" fmla="*/ 190500 w 1144116"/>
                    <a:gd name="connsiteY0" fmla="*/ 45720 h 1333872"/>
                    <a:gd name="connsiteX1" fmla="*/ 882015 w 1144116"/>
                    <a:gd name="connsiteY1" fmla="*/ 45720 h 1333872"/>
                    <a:gd name="connsiteX2" fmla="*/ 882015 w 1144116"/>
                    <a:gd name="connsiteY2" fmla="*/ 0 h 1333872"/>
                    <a:gd name="connsiteX3" fmla="*/ 975360 w 1144116"/>
                    <a:gd name="connsiteY3" fmla="*/ 0 h 1333872"/>
                    <a:gd name="connsiteX4" fmla="*/ 173355 w 1144116"/>
                    <a:gd name="connsiteY4" fmla="*/ 0 h 1333872"/>
                    <a:gd name="connsiteX5" fmla="*/ 0 w 1144116"/>
                    <a:gd name="connsiteY5" fmla="*/ 173355 h 1333872"/>
                    <a:gd name="connsiteX6" fmla="*/ 0 w 1144116"/>
                    <a:gd name="connsiteY6" fmla="*/ 1162050 h 1333872"/>
                    <a:gd name="connsiteX7" fmla="*/ 173355 w 1144116"/>
                    <a:gd name="connsiteY7" fmla="*/ 1335405 h 1333872"/>
                    <a:gd name="connsiteX8" fmla="*/ 192405 w 1144116"/>
                    <a:gd name="connsiteY8" fmla="*/ 1335405 h 1333872"/>
                    <a:gd name="connsiteX9" fmla="*/ 47625 w 1144116"/>
                    <a:gd name="connsiteY9" fmla="*/ 1190625 h 1333872"/>
                    <a:gd name="connsiteX10" fmla="*/ 47625 w 1144116"/>
                    <a:gd name="connsiteY10" fmla="*/ 188595 h 1333872"/>
                    <a:gd name="connsiteX11" fmla="*/ 190500 w 1144116"/>
                    <a:gd name="connsiteY11" fmla="*/ 45720 h 1333872"/>
                    <a:gd name="connsiteX12" fmla="*/ 1097280 w 1144116"/>
                    <a:gd name="connsiteY12" fmla="*/ 255270 h 1333872"/>
                    <a:gd name="connsiteX13" fmla="*/ 1144905 w 1144116"/>
                    <a:gd name="connsiteY13" fmla="*/ 255270 h 1333872"/>
                    <a:gd name="connsiteX14" fmla="*/ 1144905 w 1144116"/>
                    <a:gd name="connsiteY14" fmla="*/ 1034415 h 1333872"/>
                    <a:gd name="connsiteX15" fmla="*/ 1097280 w 1144116"/>
                    <a:gd name="connsiteY15" fmla="*/ 1034415 h 133387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44116" h="1333872">
                      <a:moveTo>
                        <a:pt x="190500" y="45720"/>
                      </a:moveTo>
                      <a:lnTo>
                        <a:pt x="882015" y="45720"/>
                      </a:lnTo>
                      <a:lnTo>
                        <a:pt x="882015" y="0"/>
                      </a:lnTo>
                      <a:lnTo>
                        <a:pt x="975360" y="0"/>
                      </a:lnTo>
                      <a:lnTo>
                        <a:pt x="173355" y="0"/>
                      </a:lnTo>
                      <a:cubicBezTo>
                        <a:pt x="78105" y="0"/>
                        <a:pt x="0" y="78105"/>
                        <a:pt x="0" y="173355"/>
                      </a:cubicBezTo>
                      <a:lnTo>
                        <a:pt x="0" y="1162050"/>
                      </a:lnTo>
                      <a:cubicBezTo>
                        <a:pt x="0" y="1257300"/>
                        <a:pt x="78105" y="1335405"/>
                        <a:pt x="173355" y="1335405"/>
                      </a:cubicBezTo>
                      <a:lnTo>
                        <a:pt x="192405" y="1335405"/>
                      </a:lnTo>
                      <a:cubicBezTo>
                        <a:pt x="112395" y="1335405"/>
                        <a:pt x="47625" y="1270635"/>
                        <a:pt x="47625" y="1190625"/>
                      </a:cubicBezTo>
                      <a:lnTo>
                        <a:pt x="47625" y="188595"/>
                      </a:lnTo>
                      <a:cubicBezTo>
                        <a:pt x="45720" y="110490"/>
                        <a:pt x="112395" y="45720"/>
                        <a:pt x="190500" y="45720"/>
                      </a:cubicBezTo>
                      <a:close/>
                      <a:moveTo>
                        <a:pt x="1097280" y="255270"/>
                      </a:moveTo>
                      <a:lnTo>
                        <a:pt x="1144905" y="255270"/>
                      </a:lnTo>
                      <a:lnTo>
                        <a:pt x="1144905" y="1034415"/>
                      </a:lnTo>
                      <a:lnTo>
                        <a:pt x="1097280" y="1034415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 userDrawn="1"/>
              </p:nvSpPr>
              <p:spPr>
                <a:xfrm>
                  <a:off x="1224393" y="5624427"/>
                  <a:ext cx="113561" cy="111895"/>
                </a:xfrm>
                <a:custGeom>
                  <a:gdLst>
                    <a:gd name="connsiteX0" fmla="*/ 593 w 263416"/>
                    <a:gd name="connsiteY0" fmla="*/ 0 h 259549"/>
                    <a:gd name="connsiteX1" fmla="*/ 0 w 263416"/>
                    <a:gd name="connsiteY1" fmla="*/ 45845 h 259549"/>
                    <a:gd name="connsiteX2" fmla="*/ 216452 w 263416"/>
                    <a:gd name="connsiteY2" fmla="*/ 45251 h 259549"/>
                    <a:gd name="connsiteX3" fmla="*/ 216452 w 263416"/>
                    <a:gd name="connsiteY3" fmla="*/ 257175 h 259549"/>
                    <a:gd name="connsiteX4" fmla="*/ 263359 w 263416"/>
                    <a:gd name="connsiteY4" fmla="*/ 259549 h 259549"/>
                    <a:gd name="connsiteX5" fmla="*/ 263359 w 263416"/>
                    <a:gd name="connsiteY5" fmla="*/ 0 h 259549"/>
                    <a:gd name="connsiteX6" fmla="*/ 593 w 263416"/>
                    <a:gd name="connsiteY6" fmla="*/ 0 h 25954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3416" h="259549">
                      <a:moveTo>
                        <a:pt x="593" y="0"/>
                      </a:moveTo>
                      <a:cubicBezTo>
                        <a:pt x="198" y="14886"/>
                        <a:pt x="395" y="30959"/>
                        <a:pt x="0" y="45845"/>
                      </a:cubicBezTo>
                      <a:lnTo>
                        <a:pt x="216452" y="45251"/>
                      </a:lnTo>
                      <a:lnTo>
                        <a:pt x="216452" y="257175"/>
                      </a:lnTo>
                      <a:lnTo>
                        <a:pt x="263359" y="259549"/>
                      </a:lnTo>
                      <a:cubicBezTo>
                        <a:pt x="263161" y="173033"/>
                        <a:pt x="263557" y="86516"/>
                        <a:pt x="263359" y="0"/>
                      </a:cubicBezTo>
                      <a:lnTo>
                        <a:pt x="593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1011179" y="6096775"/>
                  <a:ext cx="274288" cy="56943"/>
                </a:xfrm>
                <a:custGeom>
                  <a:gdLst>
                    <a:gd name="connsiteX0" fmla="*/ 0 w 636240"/>
                    <a:gd name="connsiteY0" fmla="*/ 0 h 132084"/>
                    <a:gd name="connsiteX1" fmla="*/ 636270 w 636240"/>
                    <a:gd name="connsiteY1" fmla="*/ 0 h 132084"/>
                    <a:gd name="connsiteX2" fmla="*/ 636270 w 636240"/>
                    <a:gd name="connsiteY2" fmla="*/ 47625 h 132084"/>
                    <a:gd name="connsiteX3" fmla="*/ 0 w 636240"/>
                    <a:gd name="connsiteY3" fmla="*/ 47625 h 132084"/>
                    <a:gd name="connsiteX4" fmla="*/ 262890 w 636240"/>
                    <a:gd name="connsiteY4" fmla="*/ 85725 h 132084"/>
                    <a:gd name="connsiteX5" fmla="*/ 636270 w 636240"/>
                    <a:gd name="connsiteY5" fmla="*/ 85725 h 132084"/>
                    <a:gd name="connsiteX6" fmla="*/ 636270 w 636240"/>
                    <a:gd name="connsiteY6" fmla="*/ 133350 h 132084"/>
                    <a:gd name="connsiteX7" fmla="*/ 262890 w 636240"/>
                    <a:gd name="connsiteY7" fmla="*/ 133350 h 13208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6240" h="132084">
                      <a:moveTo>
                        <a:pt x="0" y="0"/>
                      </a:moveTo>
                      <a:lnTo>
                        <a:pt x="636270" y="0"/>
                      </a:lnTo>
                      <a:lnTo>
                        <a:pt x="636270" y="47625"/>
                      </a:lnTo>
                      <a:lnTo>
                        <a:pt x="0" y="47625"/>
                      </a:lnTo>
                      <a:close/>
                      <a:moveTo>
                        <a:pt x="262890" y="85725"/>
                      </a:moveTo>
                      <a:lnTo>
                        <a:pt x="636270" y="85725"/>
                      </a:lnTo>
                      <a:lnTo>
                        <a:pt x="636270" y="133350"/>
                      </a:lnTo>
                      <a:lnTo>
                        <a:pt x="262890" y="13335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1273161" y="6051605"/>
                  <a:ext cx="64161" cy="147570"/>
                </a:xfrm>
                <a:custGeom>
                  <a:gdLst>
                    <a:gd name="connsiteX0" fmla="*/ 40005 w 148828"/>
                    <a:gd name="connsiteY0" fmla="*/ 171450 h 342304"/>
                    <a:gd name="connsiteX1" fmla="*/ 150495 w 148828"/>
                    <a:gd name="connsiteY1" fmla="*/ 26670 h 342304"/>
                    <a:gd name="connsiteX2" fmla="*/ 150495 w 148828"/>
                    <a:gd name="connsiteY2" fmla="*/ 0 h 342304"/>
                    <a:gd name="connsiteX3" fmla="*/ 0 w 148828"/>
                    <a:gd name="connsiteY3" fmla="*/ 171450 h 342304"/>
                    <a:gd name="connsiteX4" fmla="*/ 150495 w 148828"/>
                    <a:gd name="connsiteY4" fmla="*/ 342900 h 342304"/>
                    <a:gd name="connsiteX5" fmla="*/ 150495 w 148828"/>
                    <a:gd name="connsiteY5" fmla="*/ 316230 h 342304"/>
                    <a:gd name="connsiteX6" fmla="*/ 40005 w 148828"/>
                    <a:gd name="connsiteY6" fmla="*/ 171450 h 34230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828" h="342304">
                      <a:moveTo>
                        <a:pt x="40005" y="171450"/>
                      </a:moveTo>
                      <a:cubicBezTo>
                        <a:pt x="40005" y="74295"/>
                        <a:pt x="104775" y="40005"/>
                        <a:pt x="150495" y="26670"/>
                      </a:cubicBezTo>
                      <a:lnTo>
                        <a:pt x="150495" y="0"/>
                      </a:lnTo>
                      <a:cubicBezTo>
                        <a:pt x="150495" y="0"/>
                        <a:pt x="0" y="7620"/>
                        <a:pt x="0" y="171450"/>
                      </a:cubicBezTo>
                      <a:cubicBezTo>
                        <a:pt x="0" y="337185"/>
                        <a:pt x="150495" y="342900"/>
                        <a:pt x="150495" y="342900"/>
                      </a:cubicBezTo>
                      <a:lnTo>
                        <a:pt x="150495" y="316230"/>
                      </a:lnTo>
                      <a:cubicBezTo>
                        <a:pt x="104775" y="302895"/>
                        <a:pt x="40005" y="268605"/>
                        <a:pt x="40005" y="17145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13" name="图形 12" descr="磁体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663762">
                <a:off x="11008216" y="6448761"/>
                <a:ext cx="105974" cy="1059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标注</a:t>
            </a:r>
            <a:endParaRPr lang="zh-CN" altLang="en-US" sz="18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行距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背景图片出处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声明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13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英文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Arial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中文 微软雅黑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1.3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err="1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cn.bing.com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prstClr val="white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3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431800" y="117423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轻松输入公式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318473" y="6074495"/>
            <a:ext cx="4423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spc="150">
                <a:latin typeface="微软雅黑" panose="020b0503020204020204" charset="-122"/>
                <a:ea typeface="微软雅黑"/>
              </a:defRPr>
            </a:lvl1pPr>
          </a:lstStyle>
          <a:p>
            <a:pPr lvl="0"/>
            <a:r>
              <a:rPr lang="en-US" altLang="zh-CN"/>
              <a:t>1</a:t>
            </a:r>
            <a:r>
              <a:rPr lang="zh-CN" altLang="en-US"/>
              <a:t>、插入</a:t>
            </a:r>
            <a:r>
              <a:rPr lang="en-US" altLang="zh-CN"/>
              <a:t>—</a:t>
            </a:r>
            <a:r>
              <a:rPr lang="zh-CN" altLang="en-US"/>
              <a:t>符号</a:t>
            </a:r>
            <a:r>
              <a:rPr lang="en-US" altLang="zh-CN"/>
              <a:t>/</a:t>
            </a:r>
            <a:r>
              <a:rPr lang="zh-CN" altLang="en-US"/>
              <a:t>公式</a:t>
            </a:r>
            <a:r>
              <a:rPr lang="en-US" altLang="zh-CN"/>
              <a:t>—</a:t>
            </a:r>
            <a:r>
              <a:rPr lang="zh-CN" altLang="en-US"/>
              <a:t>选择基本公式</a:t>
            </a:r>
            <a:r>
              <a:rPr lang="en-US" altLang="zh-CN"/>
              <a:t>or</a:t>
            </a:r>
            <a:r>
              <a:rPr lang="zh-CN" altLang="en-US"/>
              <a:t>墨迹公式</a:t>
            </a:r>
            <a:r>
              <a:rPr lang="en-US" altLang="zh-CN"/>
              <a:t>—</a:t>
            </a:r>
            <a:r>
              <a:rPr lang="zh-CN" altLang="en-US"/>
              <a:t>编辑</a:t>
            </a:r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150100" y="5683766"/>
            <a:ext cx="1882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播放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，可观看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GIF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演示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片 5" descr="图片包含 屏幕截图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27" y="2044054"/>
            <a:ext cx="6687246" cy="3847021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Layout" Target="../slideLayouts/slideLayout7.xml" /><Relationship Id="rId3" Type="http://schemas.openxmlformats.org/officeDocument/2006/relationships/slideLayout" Target="../slideLayouts/slideLayout8.xml" /><Relationship Id="rId4" Type="http://schemas.openxmlformats.org/officeDocument/2006/relationships/slideLayout" Target="../slideLayouts/slideLayout9.xml" /><Relationship Id="rId5" Type="http://schemas.openxmlformats.org/officeDocument/2006/relationships/slideLayout" Target="../slideLayouts/slideLayout10.xml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Relationship Id="rId3" Type="http://schemas.openxmlformats.org/officeDocument/2006/relationships/image" Target="../media/image19.svg" /><Relationship Id="rId4" Type="http://schemas.openxmlformats.org/officeDocument/2006/relationships/image" Target="../media/image20.png" /><Relationship Id="rId5" Type="http://schemas.openxmlformats.org/officeDocument/2006/relationships/image" Target="../media/image21.sv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《</a:t>
            </a:r>
            <a:r>
              <a:rPr lang="zh-CN" altLang="en-US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物理课件模板</a:t>
            </a:r>
            <a:r>
              <a:rPr lang="en-US" altLang="zh-CN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》</a:t>
            </a:r>
            <a:endParaRPr lang="zh-CN" alt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  <a:p>
            <a:endParaRPr lang="zh-CN" alt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5402474" y="4315691"/>
            <a:ext cx="646481" cy="347205"/>
          </a:xfrm>
        </p:spPr>
        <p:txBody>
          <a:bodyPr/>
          <a:lstStyle/>
          <a:p>
            <a:r>
              <a:rPr lang="en-US" altLang="zh-CN" err="1"/>
              <a:t>文库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5131636" y="1990751"/>
            <a:ext cx="1928733" cy="48013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题目解析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光的折射练习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8530" y="3533845"/>
            <a:ext cx="4820563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解析</a:t>
            </a:r>
            <a:r>
              <a:rPr lang="zh-CN" altLang="en-US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：</a:t>
            </a:r>
            <a:endParaRPr lang="en-US" altLang="zh-CN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分别连接玻璃砖两侧的大头针所在的点，并延长与玻璃砖边分别相交，标出传播方向，然后连接玻璃砖边界的两交点，即为光线在玻璃砖中传播的方向．光路如图所示．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172366" y="2460999"/>
            <a:ext cx="2894013" cy="2894513"/>
            <a:chOff x="7382678" y="2719299"/>
            <a:chExt cx="2894013" cy="2894513"/>
          </a:xfrm>
        </p:grpSpPr>
        <p:grpSp>
          <p:nvGrpSpPr>
            <p:cNvPr id="30" name="组合 29"/>
            <p:cNvGrpSpPr/>
            <p:nvPr/>
          </p:nvGrpSpPr>
          <p:grpSpPr>
            <a:xfrm>
              <a:off x="7382679" y="2719299"/>
              <a:ext cx="2894012" cy="2894513"/>
              <a:chOff x="3941064" y="549275"/>
              <a:chExt cx="5751576" cy="5752572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H="1">
                <a:off x="3941064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941064" y="549275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941064" y="1266696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941064" y="1984117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41064" y="2701538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941064" y="3418959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941064" y="4136380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941064" y="4853801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941064" y="5571222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941064" y="6288640"/>
                <a:ext cx="5751576" cy="6878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660011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5378958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6097905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6816852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535799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8254746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8973693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9692640" y="549275"/>
                <a:ext cx="0" cy="5752572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梯形 30"/>
            <p:cNvSpPr/>
            <p:nvPr/>
          </p:nvSpPr>
          <p:spPr>
            <a:xfrm>
              <a:off x="8041405" y="3805711"/>
              <a:ext cx="1576560" cy="721969"/>
            </a:xfrm>
            <a:prstGeom prst="trapezoid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382678" y="3080281"/>
              <a:ext cx="1085256" cy="71186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9164005" y="4527678"/>
              <a:ext cx="1112686" cy="7250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467933" y="3803982"/>
              <a:ext cx="696976" cy="72369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等腰三角形 39"/>
            <p:cNvSpPr/>
            <p:nvPr/>
          </p:nvSpPr>
          <p:spPr>
            <a:xfrm rot="7476694">
              <a:off x="7965557" y="3455225"/>
              <a:ext cx="84383" cy="727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7476694">
              <a:off x="9597789" y="4796907"/>
              <a:ext cx="84383" cy="727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8274897">
              <a:off x="8768711" y="4132563"/>
              <a:ext cx="84383" cy="727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7299572" y="2904832"/>
            <a:ext cx="45720" cy="45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374837" y="2169339"/>
            <a:ext cx="4721163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ea typeface="方正书宋_GBK" pitchFamily="65" charset="-122"/>
              </a:rPr>
              <a:t>在</a:t>
            </a:r>
            <a:r>
              <a:rPr lang="zh-CN" altLang="en-US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cs typeface="Times New Roman" panose="02020603050405020304" pitchFamily="18" charset="0"/>
              </a:rPr>
              <a:t>测定玻璃的折射率</a:t>
            </a:r>
            <a:r>
              <a:rPr lang="zh-CN" altLang="en-US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>
                <a:cs typeface="Times New Roman" panose="02020603050405020304" pitchFamily="18" charset="0"/>
              </a:rPr>
              <a:t>实验中，某同学经正确操作插好了</a:t>
            </a:r>
            <a:r>
              <a:rPr lang="en-US" altLang="zh-CN">
                <a:cs typeface="Times New Roman" panose="02020603050405020304" pitchFamily="18" charset="0"/>
              </a:rPr>
              <a:t>4</a:t>
            </a:r>
            <a:r>
              <a:rPr lang="zh-CN" altLang="en-US">
                <a:cs typeface="Times New Roman" panose="02020603050405020304" pitchFamily="18" charset="0"/>
              </a:rPr>
              <a:t>枚大头针。</a:t>
            </a:r>
            <a:endParaRPr lang="en-US" altLang="zh-CN"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、请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画出完整的光路图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993789" y="3351163"/>
            <a:ext cx="45720" cy="45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179325" y="4403943"/>
            <a:ext cx="45720" cy="45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816924" y="4827219"/>
            <a:ext cx="45720" cy="45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公式定义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193399" cy="553581"/>
          </a:xfrm>
        </p:spPr>
        <p:txBody>
          <a:bodyPr/>
          <a:lstStyle/>
          <a:p>
            <a:r>
              <a:rPr lang="zh-CN" altLang="en-US"/>
              <a:t>电功率定义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43263" y="3663245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物理学中，把电流所做的功与所用时间之比叫做电功率。</a:t>
            </a:r>
            <a:endParaRPr lang="zh-CN" altLang="en-US"/>
          </a:p>
        </p:txBody>
      </p:sp>
      <mc:AlternateContent>
        <mc:Choice Requires="a14">
          <p:sp>
            <p:nvSpPr>
              <p:cNvPr id="9" name="文本框 8"/>
              <p:cNvSpPr txBox="1"/>
              <p:nvPr/>
            </p:nvSpPr>
            <p:spPr>
              <a:xfrm>
                <a:off x="1708671" y="2437710"/>
                <a:ext cx="1097223" cy="741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r>
                        <m:rPr>
                          <m:sty m:val="bi"/>
                        </m:rPr>
                        <a:rPr lang="zh-CN" altLang="en-US" sz="2800" b="1" i="1" smtClean="0">
                          <a:latin typeface="Cambria Math" panose="02040503050406030204" pitchFamily="18" charset="0"/>
                        </a:rPr>
                        <m:t>𝑷</m:t>
                      </m:r>
                      <m:r>
                        <m:rPr>
                          <m:sty m:val="b"/>
                        </m:rPr>
                        <a:rPr lang="zh-CN" altLang="en-US" sz="2800" b="1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bar"/>
                          <m:ctrlPr>
                            <a:rPr lang="zh-CN" alt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bi"/>
                            </m:rPr>
                            <a:rPr lang="zh-CN" altLang="en-US" sz="2800" b="1" i="1">
                              <a:latin typeface="Cambria Math" panose="02040503050406030204" pitchFamily="18" charset="0"/>
                            </a:rPr>
                            <m:t>𝒘</m:t>
                          </m:r>
                        </m:num>
                        <m:den>
                          <m:r>
                            <m:rPr>
                              <m:sty m:val="bi"/>
                            </m:rPr>
                            <a:rPr lang="zh-CN" altLang="en-US" sz="28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zh-CN" altLang="en-US" sz="2800" b="1"/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671" y="2437710"/>
                <a:ext cx="1097223" cy="741293"/>
              </a:xfrm>
              <a:prstGeom prst="rect">
                <a:avLst/>
              </a:prstGeom>
              <a:blipFill rotWithShape="1">
                <a:blip r:embed="rId2"/>
                <a:stretch>
                  <a:fillRect l="-47" t="-78" r="-3951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>
        <mc:Choice Requires="a14">
          <p:sp>
            <p:nvSpPr>
              <p:cNvPr id="10" name="文本框 9"/>
              <p:cNvSpPr txBox="1"/>
              <p:nvPr/>
            </p:nvSpPr>
            <p:spPr>
              <a:xfrm>
                <a:off x="1708671" y="3417024"/>
                <a:ext cx="123187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r>
                        <m:rPr>
                          <m:sty m:val="bi"/>
                        </m:rPr>
                        <a:rPr lang="zh-CN" altLang="en-US" sz="2800" b="1" i="1" smtClean="0">
                          <a:latin typeface="Cambria Math" panose="02040503050406030204" pitchFamily="18" charset="0"/>
                        </a:rPr>
                        <m:t>𝑷</m:t>
                      </m:r>
                      <m:r>
                        <m:rPr>
                          <m:sty m:val="bi"/>
                        </m:rPr>
                        <a:rPr lang="zh-CN" alt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bi"/>
                        </m:rPr>
                        <a:rPr lang="zh-CN" altLang="en-US" sz="2800" b="1" i="1" smtClean="0">
                          <a:latin typeface="Cambria Math" panose="02040503050406030204" pitchFamily="18" charset="0"/>
                        </a:rPr>
                        <m:t>𝑼𝑰</m:t>
                      </m:r>
                    </m:oMath>
                  </m:oMathPara>
                </a14:m>
                <a:endParaRPr lang="zh-CN" altLang="en-US" sz="2800" b="1"/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671" y="3417024"/>
                <a:ext cx="1231876" cy="430887"/>
              </a:xfrm>
              <a:prstGeom prst="rect">
                <a:avLst/>
              </a:prstGeom>
              <a:blipFill rotWithShape="1">
                <a:blip r:embed="rId3"/>
                <a:stretch>
                  <a:fillRect l="-42" t="-21" r="-3465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1708671" y="4273075"/>
            <a:ext cx="1514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W-</a:t>
            </a:r>
            <a:r>
              <a:rPr lang="zh-CN" altLang="en-US">
                <a:solidFill>
                  <a:srgbClr val="000000"/>
                </a:solidFill>
              </a:rPr>
              <a:t>焦耳（</a:t>
            </a:r>
            <a:r>
              <a:rPr lang="en-US" altLang="zh-CN">
                <a:solidFill>
                  <a:srgbClr val="000000"/>
                </a:solidFill>
              </a:rPr>
              <a:t>J</a:t>
            </a:r>
            <a:r>
              <a:rPr lang="zh-CN" altLang="en-US">
                <a:solidFill>
                  <a:srgbClr val="000000"/>
                </a:solidFill>
              </a:rPr>
              <a:t>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708671" y="525567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t -</a:t>
            </a:r>
            <a:r>
              <a:rPr lang="zh-CN" altLang="en-US">
                <a:solidFill>
                  <a:srgbClr val="000000"/>
                </a:solidFill>
              </a:rPr>
              <a:t>秒（</a:t>
            </a:r>
            <a:r>
              <a:rPr lang="en-US" altLang="zh-CN">
                <a:solidFill>
                  <a:srgbClr val="000000"/>
                </a:solidFill>
              </a:rPr>
              <a:t>s</a:t>
            </a:r>
            <a:r>
              <a:rPr lang="zh-CN" altLang="en-US">
                <a:solidFill>
                  <a:srgbClr val="000000"/>
                </a:solidFill>
              </a:rPr>
              <a:t>）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708671" y="4741259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P-</a:t>
            </a:r>
            <a:r>
              <a:rPr lang="zh-CN" altLang="en-US">
                <a:solidFill>
                  <a:srgbClr val="000000"/>
                </a:solidFill>
              </a:rPr>
              <a:t>瓦特（</a:t>
            </a:r>
            <a:r>
              <a:rPr lang="en-US" altLang="zh-CN">
                <a:solidFill>
                  <a:srgbClr val="000000"/>
                </a:solidFill>
              </a:rPr>
              <a:t>W</a:t>
            </a:r>
            <a:r>
              <a:rPr lang="zh-CN" altLang="en-US">
                <a:solidFill>
                  <a:srgbClr val="000000"/>
                </a:solidFill>
              </a:rPr>
              <a:t>）</a:t>
            </a: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173416" y="2299772"/>
            <a:ext cx="0" cy="35852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名词解释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光的知识</a:t>
            </a: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7885641" y="2000251"/>
            <a:ext cx="0" cy="38957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963427" y="2842217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光源</a:t>
            </a:r>
            <a:endParaRPr lang="zh-CN" altLang="en-US" sz="24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3427" y="335287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能够发光的物体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17787" y="2842217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光线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417787" y="335287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表示光的传播方向的一条线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19218" y="2811271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光的折射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012945" y="3303882"/>
            <a:ext cx="3340551" cy="1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光从一种介质斜射入另一种介质时，传播方向发生改变，从而使光线在不同介质的交界处发生偏折。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 flipV="1">
            <a:off x="4290483" y="2000251"/>
            <a:ext cx="0" cy="38957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1047750" y="4255200"/>
            <a:ext cx="409575" cy="66675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4498469" y="4255200"/>
            <a:ext cx="409575" cy="66675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8109888" y="5104945"/>
            <a:ext cx="409575" cy="66675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47695" cy="258532"/>
          </a:xfrm>
        </p:spPr>
        <p:txBody>
          <a:bodyPr/>
          <a:lstStyle/>
          <a:p>
            <a:r>
              <a:rPr lang="zh-CN" altLang="en-US"/>
              <a:t>认识仪器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193399" cy="553581"/>
          </a:xfrm>
        </p:spPr>
        <p:txBody>
          <a:bodyPr/>
          <a:lstStyle/>
          <a:p>
            <a:r>
              <a:rPr lang="zh-CN" altLang="en-US"/>
              <a:t>认识电流表</a:t>
            </a:r>
            <a:endParaRPr lang="zh-CN" altLang="en-US"/>
          </a:p>
        </p:txBody>
      </p:sp>
      <p:pic>
        <p:nvPicPr>
          <p:cNvPr id="1026" name="Picture 2" descr="âçµæµè¡¨âçå¾çæç´¢ç»æ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1" t="4438"/>
          <a:stretch>
            <a:fillRect/>
          </a:stretch>
        </p:blipFill>
        <p:spPr bwMode="auto">
          <a:xfrm>
            <a:off x="1531883" y="2873375"/>
            <a:ext cx="2392472" cy="21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连接符: 肘形 4"/>
          <p:cNvCxnSpPr/>
          <p:nvPr/>
        </p:nvCxnSpPr>
        <p:spPr>
          <a:xfrm flipV="1">
            <a:off x="2980131" y="2197100"/>
            <a:ext cx="3171825" cy="1123950"/>
          </a:xfrm>
          <a:prstGeom prst="bentConnector3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151956" y="5174734"/>
            <a:ext cx="2969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量程：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即满刻度时的电流值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连接符: 肘形 7"/>
          <p:cNvCxnSpPr/>
          <p:nvPr/>
        </p:nvCxnSpPr>
        <p:spPr>
          <a:xfrm>
            <a:off x="3187700" y="4161631"/>
            <a:ext cx="2964256" cy="1197769"/>
          </a:xfrm>
          <a:prstGeom prst="bentConnector3">
            <a:avLst>
              <a:gd name="adj1" fmla="val 46144"/>
            </a:avLst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/>
          <p:cNvCxnSpPr>
            <a:endCxn id="15" idx="1"/>
          </p:cNvCxnSpPr>
          <p:nvPr/>
        </p:nvCxnSpPr>
        <p:spPr>
          <a:xfrm flipV="1">
            <a:off x="2728119" y="3334363"/>
            <a:ext cx="3423837" cy="305776"/>
          </a:xfrm>
          <a:prstGeom prst="bentConnector3">
            <a:avLst>
              <a:gd name="adj1" fmla="val 77820"/>
            </a:avLst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51956" y="2945859"/>
            <a:ext cx="4874819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单位：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直流电流表按量程可分为安培表、毫安表、微安表，分别以符号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mA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err="1">
                <a:solidFill>
                  <a:schemeClr val="tx1">
                    <a:lumMod val="75000"/>
                    <a:lumOff val="25000"/>
                  </a:schemeClr>
                </a:solidFill>
              </a:rPr>
              <a:t>uA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表示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1956" y="4264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刻度零点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连接符: 肘形 16"/>
          <p:cNvCxnSpPr>
            <a:endCxn id="16" idx="1"/>
          </p:cNvCxnSpPr>
          <p:nvPr/>
        </p:nvCxnSpPr>
        <p:spPr>
          <a:xfrm>
            <a:off x="2004219" y="3792430"/>
            <a:ext cx="4147737" cy="656370"/>
          </a:xfrm>
          <a:prstGeom prst="bentConnector3">
            <a:avLst>
              <a:gd name="adj1" fmla="val 81691"/>
            </a:avLst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151956" y="1989607"/>
            <a:ext cx="674294" cy="41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刻度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6261808" y="2711451"/>
            <a:ext cx="41169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261808" y="4006851"/>
            <a:ext cx="41169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261808" y="4857751"/>
            <a:ext cx="41169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人物介绍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法拉第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0" t="8110" r="8110" b="8110"/>
          <a:stretch>
            <a:fillRect/>
          </a:stretch>
        </p:blipFill>
        <p:spPr bwMode="auto">
          <a:xfrm>
            <a:off x="1363662" y="2256017"/>
            <a:ext cx="2615696" cy="338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 flipV="1">
            <a:off x="4290483" y="2000251"/>
            <a:ext cx="0" cy="38957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32338" y="1911603"/>
            <a:ext cx="2133918" cy="525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迈克尔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·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法拉第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2339" y="2588640"/>
            <a:ext cx="6418262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英国著名化学家戴维的学生和助手，他的发现奠定了电磁学的基础，是麦克斯韦的先导。由于他在电磁学方面做出了伟大贡献，被称为“电学之父”和“交流电之父”。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29541" y="2293091"/>
            <a:ext cx="1937972" cy="0"/>
          </a:xfrm>
          <a:prstGeom prst="line">
            <a:avLst/>
          </a:prstGeom>
          <a:ln w="1270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829541" y="4105275"/>
            <a:ext cx="61527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054600" y="7021957"/>
            <a:ext cx="7904728" cy="416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</a:rPr>
              <a:t>1831</a:t>
            </a:r>
            <a:r>
              <a:rPr lang="zh-CN" altLang="en-US">
                <a:solidFill>
                  <a:srgbClr val="000000"/>
                </a:solidFill>
              </a:rPr>
              <a:t>年</a:t>
            </a:r>
            <a:r>
              <a:rPr lang="en-US" altLang="zh-CN">
                <a:solidFill>
                  <a:srgbClr val="000000"/>
                </a:solidFill>
              </a:rPr>
              <a:t>10</a:t>
            </a:r>
            <a:r>
              <a:rPr lang="zh-CN" altLang="en-US">
                <a:solidFill>
                  <a:srgbClr val="000000"/>
                </a:solidFill>
              </a:rPr>
              <a:t>月</a:t>
            </a:r>
            <a:r>
              <a:rPr lang="en-US" altLang="zh-CN">
                <a:solidFill>
                  <a:srgbClr val="000000"/>
                </a:solidFill>
              </a:rPr>
              <a:t>28</a:t>
            </a:r>
            <a:r>
              <a:rPr lang="zh-CN" altLang="en-US">
                <a:solidFill>
                  <a:srgbClr val="000000"/>
                </a:solidFill>
              </a:rPr>
              <a:t>日法拉第发明了圆盘发电机，是人类创造出的第一个发电机。</a:t>
            </a: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29541" y="4190267"/>
            <a:ext cx="1903085" cy="416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1831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日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29541" y="4664666"/>
            <a:ext cx="2335372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法拉第首次发现电磁感应现象，并进而得到产生交流电的方法。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15666" y="4190267"/>
            <a:ext cx="1903085" cy="416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1831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28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日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15666" y="4664666"/>
            <a:ext cx="2335372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法拉第发明了圆盘发电机，是人类创造出的第一个发电机。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951429" y="4070302"/>
            <a:ext cx="72000" cy="7200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250000" y="4070302"/>
            <a:ext cx="72000" cy="7200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5596984" y="2673608"/>
            <a:ext cx="655949" cy="1006429"/>
          </a:xfrm>
        </p:spPr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5015" y="1817409"/>
            <a:ext cx="2300786" cy="131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题目解析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750" y="1852081"/>
            <a:ext cx="3780011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0768" y="18712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9374" y="25872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1218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69523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771218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69523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024128" y="3144357"/>
            <a:ext cx="99995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754790" y="25964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3132" y="32564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解析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28750" y="3601162"/>
            <a:ext cx="600532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 flipV="1">
            <a:off x="7524330" y="3256407"/>
            <a:ext cx="0" cy="271462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841654" y="3701791"/>
            <a:ext cx="7950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F=am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33658" y="37147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公式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33658" y="41935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知识点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42190" y="4195754"/>
            <a:ext cx="2281465" cy="106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428750" y="4562836"/>
            <a:ext cx="1421143" cy="113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I = U / R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  = 3V / 6 </a:t>
            </a:r>
            <a:r>
              <a:rPr lang="el-GR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Ω</a:t>
            </a:r>
            <a:endParaRPr lang="el-GR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  = </a:t>
            </a:r>
            <a:r>
              <a:rPr lang="el-GR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0.5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  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18755" y="4562836"/>
            <a:ext cx="4115316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又因为在串联电路中，电流处处相等所以流过小灯泡的电流也为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0.5A.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         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答：小灯泡的电流为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0.5A.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2451" y="18520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5425" y="18712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4031" y="25872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8583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38469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8583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38469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2451" y="3285468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5425" y="3304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4031" y="402064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583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938469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48583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38469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2451" y="46919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5425" y="47111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4031" y="54271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8583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938469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48583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38469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28750" y="31443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428750" y="45540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189447" y="25964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89447" y="403694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9447" y="54483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87049" y="2497303"/>
            <a:ext cx="1067166" cy="0"/>
          </a:xfrm>
          <a:prstGeom prst="line">
            <a:avLst/>
          </a:prstGeom>
          <a:ln w="1270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667642" y="4973803"/>
            <a:ext cx="1067166" cy="0"/>
          </a:xfrm>
          <a:prstGeom prst="line">
            <a:avLst/>
          </a:prstGeom>
          <a:ln w="1270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0185" y="1999872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3158" y="202993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0185" y="3366171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3158" y="339622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0185" y="4826339"/>
            <a:ext cx="929073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</a:t>
            </a:r>
            <a:r>
              <a:rPr lang="zh-CN" altLang="en-US" u="sng">
                <a:solidFill>
                  <a:schemeClr val="accent1"/>
                </a:solidFill>
              </a:rPr>
              <a:t>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3158" y="485639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28750" y="31443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28750" y="45540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59219" y="202993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9219" y="33853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59219" y="48455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答案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判断题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51351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5766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图形 6" descr="复选标记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65" y="2963335"/>
            <a:ext cx="729956" cy="729956"/>
          </a:xfrm>
          <a:prstGeom prst="rect">
            <a:avLst/>
          </a:prstGeom>
          <a:effectLst/>
        </p:spPr>
      </p:pic>
      <p:sp>
        <p:nvSpPr>
          <p:cNvPr id="8" name="文本框 7"/>
          <p:cNvSpPr txBox="1"/>
          <p:nvPr/>
        </p:nvSpPr>
        <p:spPr>
          <a:xfrm>
            <a:off x="6408275" y="4149200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82690" y="4149200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282" y="4902284"/>
            <a:ext cx="729956" cy="729956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6408275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2690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图形 51"/>
          <p:cNvSpPr/>
          <p:nvPr/>
        </p:nvSpPr>
        <p:spPr>
          <a:xfrm>
            <a:off x="10438089" y="3040086"/>
            <a:ext cx="532260" cy="532260"/>
          </a:xfrm>
          <a:custGeom>
            <a:gdLst>
              <a:gd name="connsiteX0" fmla="*/ 538343 w 532259"/>
              <a:gd name="connsiteY0" fmla="*/ 64632 h 532259"/>
              <a:gd name="connsiteX1" fmla="*/ 473711 w 532259"/>
              <a:gd name="connsiteY1" fmla="*/ 0 h 532259"/>
              <a:gd name="connsiteX2" fmla="*/ 269171 w 532259"/>
              <a:gd name="connsiteY2" fmla="*/ 204540 h 532259"/>
              <a:gd name="connsiteX3" fmla="*/ 64632 w 532259"/>
              <a:gd name="connsiteY3" fmla="*/ 0 h 532259"/>
              <a:gd name="connsiteX4" fmla="*/ 0 w 532259"/>
              <a:gd name="connsiteY4" fmla="*/ 64632 h 532259"/>
              <a:gd name="connsiteX5" fmla="*/ 204540 w 532259"/>
              <a:gd name="connsiteY5" fmla="*/ 269171 h 532259"/>
              <a:gd name="connsiteX6" fmla="*/ 0 w 532259"/>
              <a:gd name="connsiteY6" fmla="*/ 473711 h 532259"/>
              <a:gd name="connsiteX7" fmla="*/ 64632 w 532259"/>
              <a:gd name="connsiteY7" fmla="*/ 538343 h 532259"/>
              <a:gd name="connsiteX8" fmla="*/ 269171 w 532259"/>
              <a:gd name="connsiteY8" fmla="*/ 333803 h 532259"/>
              <a:gd name="connsiteX9" fmla="*/ 473711 w 532259"/>
              <a:gd name="connsiteY9" fmla="*/ 538343 h 532259"/>
              <a:gd name="connsiteX10" fmla="*/ 538343 w 532259"/>
              <a:gd name="connsiteY10" fmla="*/ 473711 h 532259"/>
              <a:gd name="connsiteX11" fmla="*/ 333803 w 532259"/>
              <a:gd name="connsiteY11" fmla="*/ 269171 h 532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59" h="532259">
                <a:moveTo>
                  <a:pt x="538343" y="64632"/>
                </a:moveTo>
                <a:lnTo>
                  <a:pt x="473711" y="0"/>
                </a:lnTo>
                <a:lnTo>
                  <a:pt x="269171" y="204540"/>
                </a:lnTo>
                <a:lnTo>
                  <a:pt x="64632" y="0"/>
                </a:lnTo>
                <a:lnTo>
                  <a:pt x="0" y="64632"/>
                </a:lnTo>
                <a:lnTo>
                  <a:pt x="204540" y="269171"/>
                </a:lnTo>
                <a:lnTo>
                  <a:pt x="0" y="473711"/>
                </a:lnTo>
                <a:lnTo>
                  <a:pt x="64632" y="538343"/>
                </a:lnTo>
                <a:lnTo>
                  <a:pt x="269171" y="333803"/>
                </a:lnTo>
                <a:lnTo>
                  <a:pt x="473711" y="538343"/>
                </a:lnTo>
                <a:lnTo>
                  <a:pt x="538343" y="473711"/>
                </a:lnTo>
                <a:lnTo>
                  <a:pt x="333803" y="269171"/>
                </a:lnTo>
                <a:close/>
              </a:path>
            </a:pathLst>
          </a:custGeom>
          <a:solidFill>
            <a:schemeClr val="accent2"/>
          </a:solidFill>
          <a:ln w="7541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20721" y="41492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95136" y="414920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图形 57" descr="复选标记"/>
          <p:cNvSpPr/>
          <p:nvPr/>
        </p:nvSpPr>
        <p:spPr>
          <a:xfrm>
            <a:off x="5074452" y="5023943"/>
            <a:ext cx="699541" cy="486637"/>
          </a:xfrm>
          <a:custGeom>
            <a:gdLst>
              <a:gd name="connsiteX0" fmla="*/ 640993 w 699541"/>
              <a:gd name="connsiteY0" fmla="*/ 0 h 486637"/>
              <a:gd name="connsiteX1" fmla="*/ 251683 w 699541"/>
              <a:gd name="connsiteY1" fmla="*/ 368019 h 486637"/>
              <a:gd name="connsiteX2" fmla="*/ 64632 w 699541"/>
              <a:gd name="connsiteY2" fmla="*/ 176406 h 486637"/>
              <a:gd name="connsiteX3" fmla="*/ 0 w 699541"/>
              <a:gd name="connsiteY3" fmla="*/ 237996 h 486637"/>
              <a:gd name="connsiteX4" fmla="*/ 248641 w 699541"/>
              <a:gd name="connsiteY4" fmla="*/ 493481 h 486637"/>
              <a:gd name="connsiteX5" fmla="*/ 314033 w 699541"/>
              <a:gd name="connsiteY5" fmla="*/ 432651 h 486637"/>
              <a:gd name="connsiteX6" fmla="*/ 702583 w 699541"/>
              <a:gd name="connsiteY6" fmla="*/ 63871 h 4866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541" h="486637">
                <a:moveTo>
                  <a:pt x="640993" y="0"/>
                </a:moveTo>
                <a:lnTo>
                  <a:pt x="251683" y="368019"/>
                </a:lnTo>
                <a:lnTo>
                  <a:pt x="64632" y="176406"/>
                </a:lnTo>
                <a:lnTo>
                  <a:pt x="0" y="237996"/>
                </a:lnTo>
                <a:lnTo>
                  <a:pt x="248641" y="493481"/>
                </a:lnTo>
                <a:lnTo>
                  <a:pt x="314033" y="432651"/>
                </a:lnTo>
                <a:lnTo>
                  <a:pt x="702583" y="63871"/>
                </a:lnTo>
                <a:close/>
              </a:path>
            </a:pathLst>
          </a:custGeom>
          <a:solidFill>
            <a:schemeClr val="accent1"/>
          </a:solidFill>
          <a:ln w="7541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本课重点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归纳要点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4161" y="2646551"/>
            <a:ext cx="5782094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4161" y="4043233"/>
            <a:ext cx="5782093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28094" y="268873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5043" y="4096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0142" y="3190562"/>
            <a:ext cx="2115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10142" y="4465972"/>
            <a:ext cx="2115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4303876" y="2533139"/>
            <a:ext cx="0" cy="26472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>
        <mc:Choice Requires="a14">
          <p:sp>
            <p:nvSpPr>
              <p:cNvPr id="12" name="文本框 11"/>
              <p:cNvSpPr txBox="1"/>
              <p:nvPr/>
            </p:nvSpPr>
            <p:spPr>
              <a:xfrm>
                <a:off x="2040675" y="3434086"/>
                <a:ext cx="1253933" cy="8472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r>
                        <m:rPr>
                          <m:sty m:val="bi"/>
                        </m:rPr>
                        <a:rPr lang="zh-CN" altLang="en-US" sz="3200" b="1" i="1" smtClean="0">
                          <a:latin typeface="Cambria Math" panose="02040503050406030204" pitchFamily="18" charset="0"/>
                        </a:rPr>
                        <m:t>𝑷</m:t>
                      </m:r>
                      <m:r>
                        <m:rPr>
                          <m:sty m:val="b"/>
                        </m:rPr>
                        <a:rPr lang="zh-CN" altLang="en-US" sz="3200" b="1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bar"/>
                          <m:ctrlPr>
                            <a:rPr lang="zh-CN" altLang="en-US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bi"/>
                            </m:rPr>
                            <a:rPr lang="zh-CN" altLang="en-US" sz="3200" b="1" i="1">
                              <a:latin typeface="Cambria Math" panose="02040503050406030204" pitchFamily="18" charset="0"/>
                            </a:rPr>
                            <m:t>𝒘</m:t>
                          </m:r>
                        </m:num>
                        <m:den>
                          <m:r>
                            <m:rPr>
                              <m:sty m:val="bi"/>
                            </m:rPr>
                            <a:rPr lang="zh-CN" altLang="en-US" sz="32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zh-CN" altLang="en-US" sz="3200" b="1"/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675" y="3434086"/>
                <a:ext cx="1253933" cy="847220"/>
              </a:xfrm>
              <a:prstGeom prst="rect">
                <a:avLst/>
              </a:prstGeom>
              <a:blipFill rotWithShape="1">
                <a:blip r:embed="rId2"/>
                <a:stretch>
                  <a:fillRect l="-33" t="-1" r="-398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7239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972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7239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9725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687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8529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1122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9964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096000" y="2533139"/>
            <a:ext cx="0" cy="282593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7485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398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485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3981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8896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37322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6647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55073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9172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作业三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1722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3421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9018476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本课重点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归纳要点</a:t>
            </a:r>
            <a:endParaRPr lang="zh-CN" altLang="en-US"/>
          </a:p>
        </p:txBody>
      </p:sp>
      <mc:AlternateContent>
        <mc:Choice Requires="a14">
          <p:sp>
            <p:nvSpPr>
              <p:cNvPr id="4" name="文本框 3"/>
              <p:cNvSpPr txBox="1"/>
              <p:nvPr/>
            </p:nvSpPr>
            <p:spPr>
              <a:xfrm>
                <a:off x="1610142" y="3546374"/>
                <a:ext cx="170194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r>
                        <m:rPr>
                          <m:sty m:val="bi"/>
                        </m:rPr>
                        <a:rPr lang="zh-CN" altLang="en-US" sz="3200" b="1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mbria Math" panose="02040503050406030204" pitchFamily="18" charset="0"/>
                        </a:rPr>
                        <m:t>𝒚</m:t>
                      </m:r>
                      <m:r>
                        <m:rPr>
                          <m:sty m:val="bi"/>
                        </m:rPr>
                        <a:rPr lang="zh-CN" altLang="en-US" sz="3200" b="1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bi"/>
                        </m:rPr>
                        <a:rPr lang="zh-CN" altLang="en-US" sz="3200" b="1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begChr m:val="("/>
                          <m:sepChr m:val="|"/>
                          <m:endChr m:val=")"/>
                          <m:grow m:val="on"/>
                          <m:shp m:val="centered"/>
                          <m:ctrlPr>
                            <a:rPr lang="zh-CN" altLang="en-US" sz="3200" b="1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bi"/>
                            </m:rPr>
                            <a:rPr lang="zh-CN" altLang="en-US" sz="3200" b="1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zh-CN" altLang="en-US" sz="3200" b="1" i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142" y="3546374"/>
                <a:ext cx="1701940" cy="492443"/>
              </a:xfrm>
              <a:prstGeom prst="rect">
                <a:avLst/>
              </a:prstGeom>
              <a:blipFill rotWithShape="1">
                <a:blip r:embed="rId2"/>
                <a:stretch>
                  <a:fillRect l="-25" t="-108" r="-287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924161" y="2646551"/>
            <a:ext cx="5782094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4161" y="4043233"/>
            <a:ext cx="5782093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28094" y="268873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5043" y="4096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0142" y="3190562"/>
            <a:ext cx="2115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10142" y="4465972"/>
            <a:ext cx="2115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4303876" y="2533139"/>
            <a:ext cx="0" cy="26472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《</a:t>
            </a:r>
            <a:r>
              <a:rPr lang="zh-CN" altLang="en-US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物理课件模板</a:t>
            </a:r>
            <a:r>
              <a:rPr lang="en-US" altLang="zh-CN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》</a:t>
            </a:r>
            <a:endParaRPr lang="zh-CN" alt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  <a:p>
            <a:endParaRPr lang="zh-CN" alt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err="1"/>
              <a:t>文库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5131636" y="1990751"/>
            <a:ext cx="1928733" cy="48013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ipe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ipe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5596984" y="2673608"/>
            <a:ext cx="655949" cy="1006429"/>
          </a:xfrm>
        </p:spPr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3365024" cy="553581"/>
          </a:xfrm>
        </p:spPr>
        <p:txBody>
          <a:bodyPr/>
          <a:lstStyle/>
          <a:p>
            <a:r>
              <a:rPr lang="zh-CN" altLang="en-US"/>
              <a:t>掌握牛顿三大定理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39373" y="211668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48548" y="4185429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237824" y="4185429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000189" y="196892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4154" y="399473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87973" y="3994738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459404" y="3752850"/>
            <a:ext cx="95342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096000" y="3994739"/>
            <a:ext cx="0" cy="16341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8238" y="2932386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37782" y="5023944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561601" y="5023944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3365024" cy="553581"/>
          </a:xfrm>
        </p:spPr>
        <p:txBody>
          <a:bodyPr/>
          <a:lstStyle/>
          <a:p>
            <a:r>
              <a:rPr lang="zh-CN" altLang="en-US"/>
              <a:t>掌握牛顿三大定理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60474" y="2375693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77239" y="446859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066515" y="4468597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221290" y="2227934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92845" y="4277906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16664" y="4277906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88095" y="4036018"/>
            <a:ext cx="95342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096000" y="1944766"/>
            <a:ext cx="0" cy="3684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066515" y="2375693"/>
            <a:ext cx="3755845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/>
              <a:t>本课题目的在于探究，</a:t>
            </a:r>
            <a:r>
              <a:rPr lang="en-US" altLang="zh-CN"/>
              <a:t>XX</a:t>
            </a:r>
            <a:r>
              <a:rPr lang="zh-CN" altLang="en-US"/>
              <a:t>问题在</a:t>
            </a:r>
            <a:r>
              <a:rPr lang="en-US" altLang="zh-CN"/>
              <a:t>XX</a:t>
            </a:r>
            <a:r>
              <a:rPr lang="zh-CN" altLang="en-US"/>
              <a:t>中的应用。标题数字等都可以通过点击和重新输入进行更改。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27331" y="2227934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66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288095" y="3205655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00959" y="3205655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88095" y="5286703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300959" y="5286703"/>
            <a:ext cx="582321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生活中的物理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462" y="1981918"/>
            <a:ext cx="2483025" cy="1396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03" y="1981918"/>
            <a:ext cx="2483025" cy="13967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2700" y="3523051"/>
            <a:ext cx="2262158" cy="525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生活中的情景</a:t>
            </a:r>
            <a:endParaRPr lang="zh-CN" altLang="en-US" sz="2400" spc="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1818" y="4241536"/>
            <a:ext cx="4289407" cy="1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05751" y="428371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45268" y="4241536"/>
            <a:ext cx="4289407" cy="1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49201" y="428371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44" y="1981918"/>
            <a:ext cx="2483025" cy="139670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 flipV="1">
            <a:off x="4400550" y="1953093"/>
            <a:ext cx="0" cy="156043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724775" y="1953093"/>
            <a:ext cx="0" cy="156043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708112" y="3810078"/>
            <a:ext cx="691005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782777" y="5623034"/>
            <a:ext cx="2932386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57757" y="4918841"/>
            <a:ext cx="2932386" cy="0"/>
          </a:xfrm>
          <a:prstGeom prst="line">
            <a:avLst/>
          </a:prstGeom>
          <a:ln w="88900" cap="rnd">
            <a:solidFill>
              <a:schemeClr val="accent2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6441262" y="2928965"/>
            <a:ext cx="2185214" cy="590931"/>
          </a:xfrm>
        </p:spPr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5596984" y="2673608"/>
            <a:ext cx="655949" cy="1006429"/>
          </a:xfrm>
        </p:spPr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两种力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/>
        </p:nvGraphicFramePr>
        <p:xfrm>
          <a:off x="967726" y="1536192"/>
          <a:ext cx="10256548" cy="4772532"/>
        </p:xfrm>
        <a:graphic>
          <a:graphicData uri="http://schemas.openxmlformats.org/drawingml/2006/table">
            <a:tbl>
              <a:tblPr/>
              <a:tblGrid>
                <a:gridCol w="1221292"/>
                <a:gridCol w="4338333"/>
                <a:gridCol w="4696923"/>
              </a:tblGrid>
              <a:tr h="325990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洛伦兹力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电场力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10929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产生条件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电荷处在磁场中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0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且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与 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B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不平行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电荷处在电场中，与 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无关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723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大小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1800" b="0" i="1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q</a:t>
                      </a:r>
                      <a:r>
                        <a:rPr kumimoji="0" lang="en-US" altLang="zh-CN" sz="1800" b="0" i="1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zh-CN" sz="1800" b="0" i="1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en-US" altLang="zh-CN" sz="18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sin</a:t>
                      </a:r>
                      <a:r>
                        <a:rPr kumimoji="0" lang="en-US" altLang="zh-CN" sz="1800" b="0" i="1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θ</a:t>
                      </a: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1800" b="0" i="1" u="none" strike="noStrike" cap="none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qE</a:t>
                      </a: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968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方向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⊥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B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⊥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并且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垂直于由 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B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与 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所决定的平面，可由左手定则判断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E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平行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同向或反向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994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特点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①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洛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永不做功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②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在匀强磁场中，运动电荷所受的洛伦兹力不一定是恒力，因为只要电荷的速度的大小或方向发生变化，洛伦兹力就变化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①</a:t>
                      </a:r>
                      <a:r>
                        <a:rPr kumimoji="0" lang="en-US" altLang="zh-CN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F</a:t>
                      </a:r>
                      <a:r>
                        <a:rPr kumimoji="0" lang="zh-CN" alt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电 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可以做正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负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Courier New" panose="02070309020205020404" pitchFamily="49" charset="0"/>
                        </a:rPr>
                        <a:t>)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功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②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在匀强电场中，电荷所受的电场力是恒力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977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做功情况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一定不做功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可能做正功，可能做负功，也可能不做功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小孔成像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662835" y="3355775"/>
            <a:ext cx="3705827" cy="885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这种现象说明了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光沿直线传播的性质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694378" y="2228261"/>
            <a:ext cx="5401924" cy="3346450"/>
            <a:chOff x="1429202" y="2228261"/>
            <a:chExt cx="5401924" cy="3346450"/>
          </a:xfrm>
        </p:grpSpPr>
        <p:grpSp>
          <p:nvGrpSpPr>
            <p:cNvPr id="33" name="组合 32"/>
            <p:cNvGrpSpPr/>
            <p:nvPr/>
          </p:nvGrpSpPr>
          <p:grpSpPr>
            <a:xfrm>
              <a:off x="1570768" y="2228261"/>
              <a:ext cx="5119588" cy="3346450"/>
              <a:chOff x="3527584" y="2484293"/>
              <a:chExt cx="5119588" cy="3346450"/>
            </a:xfrm>
          </p:grpSpPr>
          <p:grpSp>
            <p:nvGrpSpPr>
              <p:cNvPr id="6" name="Group 4"/>
              <p:cNvGrpSpPr/>
              <p:nvPr/>
            </p:nvGrpSpPr>
            <p:grpSpPr>
              <a:xfrm rot="21449640">
                <a:off x="4962525" y="2484293"/>
                <a:ext cx="2266950" cy="3346450"/>
                <a:chOff x="1728" y="1344"/>
                <a:chExt cx="1008" cy="1488"/>
              </a:xfrm>
            </p:grpSpPr>
            <p:sp>
              <p:nvSpPr>
                <p:cNvPr id="7" name="AutoShape 5"/>
                <p:cNvSpPr>
                  <a:spLocks noChangeArrowheads="1"/>
                </p:cNvSpPr>
                <p:nvPr/>
              </p:nvSpPr>
              <p:spPr bwMode="auto">
                <a:xfrm rot="1594680" flipH="1">
                  <a:off x="1728" y="1344"/>
                  <a:ext cx="1008" cy="1488"/>
                </a:xfrm>
                <a:prstGeom prst="parallelogram">
                  <a:avLst>
                    <a:gd name="adj" fmla="val 67431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Oval 6"/>
                <p:cNvSpPr>
                  <a:spLocks noChangeArrowheads="1"/>
                </p:cNvSpPr>
                <p:nvPr/>
              </p:nvSpPr>
              <p:spPr bwMode="auto">
                <a:xfrm>
                  <a:off x="2160" y="2064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" name="Line 13"/>
              <p:cNvSpPr>
                <a:spLocks noChangeShapeType="1"/>
              </p:cNvSpPr>
              <p:nvPr/>
            </p:nvSpPr>
            <p:spPr bwMode="auto">
              <a:xfrm>
                <a:off x="3695700" y="3550444"/>
                <a:ext cx="4800600" cy="140717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14"/>
              <p:cNvSpPr>
                <a:spLocks noChangeShapeType="1"/>
              </p:cNvSpPr>
              <p:nvPr/>
            </p:nvSpPr>
            <p:spPr bwMode="auto">
              <a:xfrm flipV="1">
                <a:off x="3695700" y="3357418"/>
                <a:ext cx="4800600" cy="17526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3527584" y="3610837"/>
                <a:ext cx="336232" cy="1417212"/>
                <a:chOff x="4326254" y="2628113"/>
                <a:chExt cx="136207" cy="574110"/>
              </a:xfrm>
            </p:grpSpPr>
            <p:sp>
              <p:nvSpPr>
                <p:cNvPr id="28" name="任意多边形: 形状 27"/>
                <p:cNvSpPr/>
                <p:nvPr/>
              </p:nvSpPr>
              <p:spPr>
                <a:xfrm>
                  <a:off x="4331971" y="2860524"/>
                  <a:ext cx="127635" cy="341699"/>
                </a:xfrm>
                <a:custGeom>
                  <a:gdLst>
                    <a:gd name="connsiteX0" fmla="*/ 63818 w 127635"/>
                    <a:gd name="connsiteY0" fmla="*/ 0 h 341699"/>
                    <a:gd name="connsiteX1" fmla="*/ 127635 w 127635"/>
                    <a:gd name="connsiteY1" fmla="*/ 26670 h 341699"/>
                    <a:gd name="connsiteX2" fmla="*/ 127635 w 127635"/>
                    <a:gd name="connsiteY2" fmla="*/ 341699 h 341699"/>
                    <a:gd name="connsiteX3" fmla="*/ 0 w 127635"/>
                    <a:gd name="connsiteY3" fmla="*/ 341699 h 341699"/>
                    <a:gd name="connsiteX4" fmla="*/ 0 w 127635"/>
                    <a:gd name="connsiteY4" fmla="*/ 26670 h 341699"/>
                    <a:gd name="connsiteX5" fmla="*/ 63818 w 127635"/>
                    <a:gd name="connsiteY5" fmla="*/ 0 h 34169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635" h="341699">
                      <a:moveTo>
                        <a:pt x="63818" y="0"/>
                      </a:moveTo>
                      <a:cubicBezTo>
                        <a:pt x="100013" y="0"/>
                        <a:pt x="127635" y="16193"/>
                        <a:pt x="127635" y="26670"/>
                      </a:cubicBezTo>
                      <a:lnTo>
                        <a:pt x="127635" y="341699"/>
                      </a:lnTo>
                      <a:lnTo>
                        <a:pt x="0" y="341699"/>
                      </a:lnTo>
                      <a:lnTo>
                        <a:pt x="0" y="26670"/>
                      </a:lnTo>
                      <a:cubicBezTo>
                        <a:pt x="0" y="16193"/>
                        <a:pt x="27622" y="0"/>
                        <a:pt x="638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4326254" y="2628113"/>
                  <a:ext cx="136207" cy="203835"/>
                </a:xfrm>
                <a:custGeom>
                  <a:gdLst>
                    <a:gd name="connsiteX0" fmla="*/ 68580 w 136207"/>
                    <a:gd name="connsiteY0" fmla="*/ 203835 h 203835"/>
                    <a:gd name="connsiteX1" fmla="*/ 136208 w 136207"/>
                    <a:gd name="connsiteY1" fmla="*/ 136208 h 203835"/>
                    <a:gd name="connsiteX2" fmla="*/ 68580 w 136207"/>
                    <a:gd name="connsiteY2" fmla="*/ 0 h 203835"/>
                    <a:gd name="connsiteX3" fmla="*/ 22860 w 136207"/>
                    <a:gd name="connsiteY3" fmla="*/ 90487 h 203835"/>
                    <a:gd name="connsiteX4" fmla="*/ 18098 w 136207"/>
                    <a:gd name="connsiteY4" fmla="*/ 95250 h 203835"/>
                    <a:gd name="connsiteX5" fmla="*/ 0 w 136207"/>
                    <a:gd name="connsiteY5" fmla="*/ 136208 h 203835"/>
                    <a:gd name="connsiteX6" fmla="*/ 68580 w 136207"/>
                    <a:gd name="connsiteY6" fmla="*/ 203835 h 2038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207" h="203835">
                      <a:moveTo>
                        <a:pt x="68580" y="203835"/>
                      </a:moveTo>
                      <a:cubicBezTo>
                        <a:pt x="106680" y="203835"/>
                        <a:pt x="136208" y="174308"/>
                        <a:pt x="136208" y="136208"/>
                      </a:cubicBezTo>
                      <a:cubicBezTo>
                        <a:pt x="136208" y="98108"/>
                        <a:pt x="106680" y="0"/>
                        <a:pt x="68580" y="0"/>
                      </a:cubicBezTo>
                      <a:cubicBezTo>
                        <a:pt x="30480" y="0"/>
                        <a:pt x="78105" y="45720"/>
                        <a:pt x="22860" y="90487"/>
                      </a:cubicBezTo>
                      <a:cubicBezTo>
                        <a:pt x="20955" y="92393"/>
                        <a:pt x="20955" y="92393"/>
                        <a:pt x="18098" y="95250"/>
                      </a:cubicBezTo>
                      <a:cubicBezTo>
                        <a:pt x="8573" y="106680"/>
                        <a:pt x="0" y="118110"/>
                        <a:pt x="0" y="136208"/>
                      </a:cubicBezTo>
                      <a:cubicBezTo>
                        <a:pt x="953" y="174308"/>
                        <a:pt x="30480" y="203835"/>
                        <a:pt x="68580" y="203835"/>
                      </a:cubicBezTo>
                      <a:close/>
                    </a:path>
                  </a:pathLst>
                </a:custGeom>
                <a:solidFill>
                  <a:schemeClr val="accent2">
                    <a:lumMod val="9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 flipV="1">
                <a:off x="8310940" y="3448912"/>
                <a:ext cx="336232" cy="1417212"/>
                <a:chOff x="4326254" y="2628113"/>
                <a:chExt cx="136207" cy="574110"/>
              </a:xfrm>
            </p:grpSpPr>
            <p:sp>
              <p:nvSpPr>
                <p:cNvPr id="31" name="任意多边形: 形状 30"/>
                <p:cNvSpPr/>
                <p:nvPr/>
              </p:nvSpPr>
              <p:spPr>
                <a:xfrm>
                  <a:off x="4331971" y="2860524"/>
                  <a:ext cx="127635" cy="341699"/>
                </a:xfrm>
                <a:custGeom>
                  <a:gdLst>
                    <a:gd name="connsiteX0" fmla="*/ 63818 w 127635"/>
                    <a:gd name="connsiteY0" fmla="*/ 0 h 341699"/>
                    <a:gd name="connsiteX1" fmla="*/ 127635 w 127635"/>
                    <a:gd name="connsiteY1" fmla="*/ 26670 h 341699"/>
                    <a:gd name="connsiteX2" fmla="*/ 127635 w 127635"/>
                    <a:gd name="connsiteY2" fmla="*/ 341699 h 341699"/>
                    <a:gd name="connsiteX3" fmla="*/ 0 w 127635"/>
                    <a:gd name="connsiteY3" fmla="*/ 341699 h 341699"/>
                    <a:gd name="connsiteX4" fmla="*/ 0 w 127635"/>
                    <a:gd name="connsiteY4" fmla="*/ 26670 h 341699"/>
                    <a:gd name="connsiteX5" fmla="*/ 63818 w 127635"/>
                    <a:gd name="connsiteY5" fmla="*/ 0 h 34169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635" h="341699">
                      <a:moveTo>
                        <a:pt x="63818" y="0"/>
                      </a:moveTo>
                      <a:cubicBezTo>
                        <a:pt x="100013" y="0"/>
                        <a:pt x="127635" y="16193"/>
                        <a:pt x="127635" y="26670"/>
                      </a:cubicBezTo>
                      <a:lnTo>
                        <a:pt x="127635" y="341699"/>
                      </a:lnTo>
                      <a:lnTo>
                        <a:pt x="0" y="341699"/>
                      </a:lnTo>
                      <a:lnTo>
                        <a:pt x="0" y="26670"/>
                      </a:lnTo>
                      <a:cubicBezTo>
                        <a:pt x="0" y="16193"/>
                        <a:pt x="27622" y="0"/>
                        <a:pt x="638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326254" y="2628113"/>
                  <a:ext cx="136207" cy="203835"/>
                </a:xfrm>
                <a:custGeom>
                  <a:gdLst>
                    <a:gd name="connsiteX0" fmla="*/ 68580 w 136207"/>
                    <a:gd name="connsiteY0" fmla="*/ 203835 h 203835"/>
                    <a:gd name="connsiteX1" fmla="*/ 136208 w 136207"/>
                    <a:gd name="connsiteY1" fmla="*/ 136208 h 203835"/>
                    <a:gd name="connsiteX2" fmla="*/ 68580 w 136207"/>
                    <a:gd name="connsiteY2" fmla="*/ 0 h 203835"/>
                    <a:gd name="connsiteX3" fmla="*/ 22860 w 136207"/>
                    <a:gd name="connsiteY3" fmla="*/ 90487 h 203835"/>
                    <a:gd name="connsiteX4" fmla="*/ 18098 w 136207"/>
                    <a:gd name="connsiteY4" fmla="*/ 95250 h 203835"/>
                    <a:gd name="connsiteX5" fmla="*/ 0 w 136207"/>
                    <a:gd name="connsiteY5" fmla="*/ 136208 h 203835"/>
                    <a:gd name="connsiteX6" fmla="*/ 68580 w 136207"/>
                    <a:gd name="connsiteY6" fmla="*/ 203835 h 20383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207" h="203835">
                      <a:moveTo>
                        <a:pt x="68580" y="203835"/>
                      </a:moveTo>
                      <a:cubicBezTo>
                        <a:pt x="106680" y="203835"/>
                        <a:pt x="136208" y="174308"/>
                        <a:pt x="136208" y="136208"/>
                      </a:cubicBezTo>
                      <a:cubicBezTo>
                        <a:pt x="136208" y="98108"/>
                        <a:pt x="106680" y="0"/>
                        <a:pt x="68580" y="0"/>
                      </a:cubicBezTo>
                      <a:cubicBezTo>
                        <a:pt x="30480" y="0"/>
                        <a:pt x="78105" y="45720"/>
                        <a:pt x="22860" y="90487"/>
                      </a:cubicBezTo>
                      <a:cubicBezTo>
                        <a:pt x="20955" y="92393"/>
                        <a:pt x="20955" y="92393"/>
                        <a:pt x="18098" y="95250"/>
                      </a:cubicBezTo>
                      <a:cubicBezTo>
                        <a:pt x="8573" y="106680"/>
                        <a:pt x="0" y="118110"/>
                        <a:pt x="0" y="136208"/>
                      </a:cubicBezTo>
                      <a:cubicBezTo>
                        <a:pt x="953" y="174308"/>
                        <a:pt x="30480" y="203835"/>
                        <a:pt x="68580" y="203835"/>
                      </a:cubicBezTo>
                      <a:close/>
                    </a:path>
                  </a:pathLst>
                </a:custGeom>
                <a:solidFill>
                  <a:schemeClr val="accent2">
                    <a:lumMod val="9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7" name="矩形 36"/>
            <p:cNvSpPr/>
            <p:nvPr/>
          </p:nvSpPr>
          <p:spPr>
            <a:xfrm>
              <a:off x="3764455" y="342900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小孔</a:t>
              </a:r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429202" y="2852255"/>
              <a:ext cx="65114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蜡烛</a:t>
              </a: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184795" y="2732054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倒影</a:t>
              </a:r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7763256" y="3257836"/>
            <a:ext cx="53949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15">
      <a:dk1>
        <a:srgbClr val="000000"/>
      </a:dk1>
      <a:lt1>
        <a:srgbClr val="FFFFFF"/>
      </a:lt1>
      <a:dk2>
        <a:srgbClr val="00284C"/>
      </a:dk2>
      <a:lt2>
        <a:srgbClr val="F0F0F0"/>
      </a:lt2>
      <a:accent1>
        <a:srgbClr val="33CCFF"/>
      </a:accent1>
      <a:accent2>
        <a:srgbClr val="FF9999"/>
      </a:accent2>
      <a:accent3>
        <a:srgbClr val="0094DC"/>
      </a:accent3>
      <a:accent4>
        <a:srgbClr val="FF7B2E"/>
      </a:accent4>
      <a:accent5>
        <a:srgbClr val="FB625D"/>
      </a:accent5>
      <a:accent6>
        <a:srgbClr val="1972A3"/>
      </a:accent6>
      <a:hlink>
        <a:srgbClr val="4472C4"/>
      </a:hlink>
      <a:folHlink>
        <a:srgbClr val="BFBFBF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5198"/>
      </a:accent1>
      <a:accent2>
        <a:srgbClr val="007FBD"/>
      </a:accent2>
      <a:accent3>
        <a:srgbClr val="0094DC"/>
      </a:accent3>
      <a:accent4>
        <a:srgbClr val="FF7B2E"/>
      </a:accent4>
      <a:accent5>
        <a:srgbClr val="FB625D"/>
      </a:accent5>
      <a:accent6>
        <a:srgbClr val="1972A3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5198"/>
    </a:accent1>
    <a:accent2>
      <a:srgbClr val="007FBD"/>
    </a:accent2>
    <a:accent3>
      <a:srgbClr val="0094DC"/>
    </a:accent3>
    <a:accent4>
      <a:srgbClr val="FF7B2E"/>
    </a:accent4>
    <a:accent5>
      <a:srgbClr val="FB625D"/>
    </a:accent5>
    <a:accent6>
      <a:srgbClr val="1972A3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5198"/>
    </a:accent1>
    <a:accent2>
      <a:srgbClr val="007FBD"/>
    </a:accent2>
    <a:accent3>
      <a:srgbClr val="0094DC"/>
    </a:accent3>
    <a:accent4>
      <a:srgbClr val="FF7B2E"/>
    </a:accent4>
    <a:accent5>
      <a:srgbClr val="FB625D"/>
    </a:accent5>
    <a:accent6>
      <a:srgbClr val="1972A3"/>
    </a:accent6>
    <a:hlink>
      <a:srgbClr val="4472C4"/>
    </a:hlink>
    <a:folHlink>
      <a:srgbClr val="BFBFBF"/>
    </a:folHlink>
  </a:clrScheme>
</a:themeOverrid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x m l   v e r s i o n = " 1 . 0 " ? > < c t : c o n t e n t T y p e S c h e m a   c t : _ = " "   m a : _ = " "   m a : c o n t e n t T y p e N a m e = " D o c u m e n t "   m a : c o n t e n t T y p e I D = " 0 x 0 1 0 1 0 0 4 D 5 2 0 B 0 6 2 1 0 2 2 B 4 C A 3 7 1 9 3 C E B 4 B D 4 0 0 6 "   m a : c o n t e n t T y p e V e r s i o n = " 1 3 "   m a : c o n t e n t T y p e D e s c r i p t i o n = " C r e a t e   a   n e w   d o c u m e n t . "   m a : c o n t e n t T y p e S c o p e = " "   m a : v e r s i o n I D = " c f e 9 e f 7 3 7 f b 2 a e 6 5 5 4 5 6 f e 4 7 0 e 3 d e 8 8 6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1 f 8 9 1 8 9 2 8 c 2 7 5 8 7 1 3 8 5 1 1 5 b 2 1 9 6 c 7 a 3 9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S h a r e d   W i t h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S h a r e d   W i t h   D e t a i l s 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L a s t   S h a r e d   B y   U s e r 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L a s t   S h a r e d   B y   T i m e 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C o n t e n t   T y p e 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2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3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Props1.xml><?xml version="1.0" encoding="utf-8"?>
<ds:datastoreItem xmlns:ds="http://schemas.openxmlformats.org/officeDocument/2006/customXml" ds:itemID="{790AEF30-D42D-4110-A7CF-CB4E9C29657B}">
  <ds:schemaRefs/>
</ds:datastoreItem>
</file>

<file path=customXml/itemProps2.xml><?xml version="1.0" encoding="utf-8"?>
<ds:datastoreItem xmlns:ds="http://schemas.openxmlformats.org/officeDocument/2006/customXml" ds:itemID="{97563139-CE62-4089-B6B6-A030EC1B246B}">
  <ds:schemaRefs/>
</ds:datastoreItem>
</file>

<file path=customXml/itemProps3.xml><?xml version="1.0" encoding="utf-8"?>
<ds:datastoreItem xmlns:ds="http://schemas.openxmlformats.org/officeDocument/2006/customXml" ds:itemID="{88EE33DF-39C7-4B81-96B3-52286B0F03A9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186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0">
      <vt:lpstr>Arial</vt:lpstr>
      <vt:lpstr>微软雅黑</vt:lpstr>
      <vt:lpstr>等线 Light</vt:lpstr>
      <vt:lpstr>等线</vt:lpstr>
      <vt:lpstr>Segoe UI Light</vt:lpstr>
      <vt:lpstr>Century Gothic</vt:lpstr>
      <vt:lpstr>宋体</vt:lpstr>
      <vt:lpstr>Times New Roman</vt:lpstr>
      <vt:lpstr>Courier New</vt:lpstr>
      <vt:lpstr>方正书宋_GBK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Weisheng Zhu</dc:creator>
  <cp:lastModifiedBy>明天 </cp:lastModifiedBy>
  <cp:revision>59</cp:revision>
  <dcterms:created xsi:type="dcterms:W3CDTF">2019-08-19T07:30:00Z</dcterms:created>
  <dcterms:modified xsi:type="dcterms:W3CDTF">2023-10-16T16:14:46Z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39E8DB4340C84496B091E8BB3253D258_12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423e1048-e9f6-4858-a025-37493a4162f5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t-weiszh@microsoft.com</vt:lpwstr>
  </property>
  <property fmtid="{D5CDD505-2E9C-101B-9397-08002B2CF9AE}" pid="11" name="MSIP_Label_f42aa342-8706-4288-bd11-ebb85995028c_SetDate">
    <vt:lpwstr>2019-08-19T08:41:05.1913746Z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