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</p:sldMasterIdLst>
  <p:notesMasterIdLst>
    <p:notesMasterId r:id="rId2"/>
  </p:notesMasterIdLst>
  <p:sldIdLst>
    <p:sldId id="256" r:id="rId3"/>
    <p:sldId id="257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0" r:id="rId14"/>
    <p:sldId id="271" r:id="rId15"/>
    <p:sldId id="261" r:id="rId16"/>
    <p:sldId id="272" r:id="rId17"/>
    <p:sldId id="273" r:id="rId18"/>
    <p:sldId id="274" r:id="rId19"/>
    <p:sldId id="262" r:id="rId20"/>
    <p:sldId id="275" r:id="rId21"/>
    <p:sldId id="258" r:id="rId22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876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99FEC-8ED6-4630-8E06-498485B4BAB6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A2747-95A9-4F8C-A1E9-5E84AAD6D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595586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67724642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35839992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51327891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0904342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865701928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69904799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55033940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59649241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5265609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8316605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89805845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8EA1A-08E2-418D-905E-937BAA9B0BF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CD8C7-0E71-402C-A0AB-7C6C790BF6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r="615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58313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0.png" /><Relationship Id="rId11" Type="http://schemas.openxmlformats.org/officeDocument/2006/relationships/image" Target="../media/image11.png" /><Relationship Id="rId12" Type="http://schemas.openxmlformats.org/officeDocument/2006/relationships/image" Target="../media/image12.png" /><Relationship Id="rId13" Type="http://schemas.openxmlformats.org/officeDocument/2006/relationships/image" Target="../media/image13.png" /><Relationship Id="rId14" Type="http://schemas.openxmlformats.org/officeDocument/2006/relationships/image" Target="../media/image14.png" /><Relationship Id="rId15" Type="http://schemas.openxmlformats.org/officeDocument/2006/relationships/image" Target="../media/image15.png" /><Relationship Id="rId16" Type="http://schemas.openxmlformats.org/officeDocument/2006/relationships/image" Target="../media/image16.png" /><Relationship Id="rId17" Type="http://schemas.openxmlformats.org/officeDocument/2006/relationships/image" Target="../media/image17.png" /><Relationship Id="rId18" Type="http://schemas.openxmlformats.org/officeDocument/2006/relationships/audio" Target="../media/media1.mp3" /><Relationship Id="rId19" Type="http://schemas.microsoft.com/office/2007/relationships/media" Target="../media/media1.mp3" TargetMode="Interna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6.png" /><Relationship Id="rId8" Type="http://schemas.microsoft.com/office/2007/relationships/hdphoto" Target="../media/image27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4.png" /><Relationship Id="rId8" Type="http://schemas.microsoft.com/office/2007/relationships/hdphoto" Target="../media/image25.wdp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image" Target="../media/image12.png" /><Relationship Id="rId12" Type="http://schemas.openxmlformats.org/officeDocument/2006/relationships/image" Target="../media/image13.png" /><Relationship Id="rId13" Type="http://schemas.openxmlformats.org/officeDocument/2006/relationships/image" Target="../media/image14.png" /><Relationship Id="rId14" Type="http://schemas.openxmlformats.org/officeDocument/2006/relationships/image" Target="../media/image15.png" /><Relationship Id="rId15" Type="http://schemas.openxmlformats.org/officeDocument/2006/relationships/image" Target="../media/image16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2.png" /><Relationship Id="rId7" Type="http://schemas.openxmlformats.org/officeDocument/2006/relationships/image" Target="../media/image19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image" Target="../media/image12.png" /><Relationship Id="rId12" Type="http://schemas.openxmlformats.org/officeDocument/2006/relationships/image" Target="../media/image13.png" /><Relationship Id="rId13" Type="http://schemas.openxmlformats.org/officeDocument/2006/relationships/image" Target="../media/image14.png" /><Relationship Id="rId14" Type="http://schemas.openxmlformats.org/officeDocument/2006/relationships/image" Target="../media/image15.png" /><Relationship Id="rId15" Type="http://schemas.openxmlformats.org/officeDocument/2006/relationships/image" Target="../media/image16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2.png" /><Relationship Id="rId7" Type="http://schemas.openxmlformats.org/officeDocument/2006/relationships/image" Target="../media/image19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image" Target="../media/image12.png" /><Relationship Id="rId12" Type="http://schemas.openxmlformats.org/officeDocument/2006/relationships/image" Target="../media/image13.png" /><Relationship Id="rId13" Type="http://schemas.openxmlformats.org/officeDocument/2006/relationships/image" Target="../media/image14.png" /><Relationship Id="rId14" Type="http://schemas.openxmlformats.org/officeDocument/2006/relationships/image" Target="../media/image15.png" /><Relationship Id="rId15" Type="http://schemas.openxmlformats.org/officeDocument/2006/relationships/image" Target="../media/image16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2.png" /><Relationship Id="rId7" Type="http://schemas.openxmlformats.org/officeDocument/2006/relationships/image" Target="../media/image19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3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2.png" /><Relationship Id="rId7" Type="http://schemas.openxmlformats.org/officeDocument/2006/relationships/image" Target="../media/image18.png" /><Relationship Id="rId8" Type="http://schemas.openxmlformats.org/officeDocument/2006/relationships/image" Target="../media/image19.png" /><Relationship Id="rId9" Type="http://schemas.openxmlformats.org/officeDocument/2006/relationships/image" Target="../media/image1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0.png" /><Relationship Id="rId11" Type="http://schemas.openxmlformats.org/officeDocument/2006/relationships/image" Target="../media/image11.png" /><Relationship Id="rId12" Type="http://schemas.openxmlformats.org/officeDocument/2006/relationships/image" Target="../media/image12.png" /><Relationship Id="rId13" Type="http://schemas.openxmlformats.org/officeDocument/2006/relationships/image" Target="../media/image13.png" /><Relationship Id="rId14" Type="http://schemas.openxmlformats.org/officeDocument/2006/relationships/image" Target="../media/image14.png" /><Relationship Id="rId15" Type="http://schemas.openxmlformats.org/officeDocument/2006/relationships/image" Target="../media/image15.png" /><Relationship Id="rId16" Type="http://schemas.openxmlformats.org/officeDocument/2006/relationships/image" Target="../media/image16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image" Target="../media/image12.png" /><Relationship Id="rId12" Type="http://schemas.openxmlformats.org/officeDocument/2006/relationships/image" Target="../media/image13.png" /><Relationship Id="rId13" Type="http://schemas.openxmlformats.org/officeDocument/2006/relationships/image" Target="../media/image14.png" /><Relationship Id="rId14" Type="http://schemas.openxmlformats.org/officeDocument/2006/relationships/image" Target="../media/image15.png" /><Relationship Id="rId15" Type="http://schemas.openxmlformats.org/officeDocument/2006/relationships/image" Target="../media/image16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2.png" /><Relationship Id="rId7" Type="http://schemas.openxmlformats.org/officeDocument/2006/relationships/image" Target="../media/image19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0.png" /><Relationship Id="rId8" Type="http://schemas.microsoft.com/office/2007/relationships/hdphoto" Target="../media/image21.wdp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0.png" /><Relationship Id="rId8" Type="http://schemas.microsoft.com/office/2007/relationships/hdphoto" Target="../media/image21.wdp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2.png" /><Relationship Id="rId8" Type="http://schemas.microsoft.com/office/2007/relationships/hdphoto" Target="../media/image23.wdp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7.png" /><Relationship Id="rId7" Type="http://schemas.openxmlformats.org/officeDocument/2006/relationships/image" Target="../media/image24.png" /><Relationship Id="rId8" Type="http://schemas.microsoft.com/office/2007/relationships/hdphoto" Target="../media/image25.wdp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96"/>
          <a:stretch>
            <a:fillRect/>
          </a:stretch>
        </p:blipFill>
        <p:spPr>
          <a:xfrm>
            <a:off x="0" y="3761097"/>
            <a:ext cx="1668544" cy="16545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4832021"/>
            <a:ext cx="3704734" cy="18523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281" y="1679338"/>
            <a:ext cx="6753425" cy="18171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79" y="1209717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802" y="3609213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13" y="1256723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187" y="2146482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223" y="1435415"/>
            <a:ext cx="557770" cy="56856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404244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13" y="3333499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135" y="1217872"/>
            <a:ext cx="390841" cy="43508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599468" y="2832268"/>
            <a:ext cx="4809241" cy="1654553"/>
            <a:chOff x="3599468" y="2832268"/>
            <a:chExt cx="4809241" cy="16545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89"/>
            <a:stretch>
              <a:fillRect/>
            </a:stretch>
          </p:blipFill>
          <p:spPr>
            <a:xfrm>
              <a:off x="3599468" y="2832268"/>
              <a:ext cx="4809241" cy="16545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矩形 18"/>
            <p:cNvSpPr/>
            <p:nvPr/>
          </p:nvSpPr>
          <p:spPr>
            <a:xfrm>
              <a:off x="3914265" y="3563106"/>
              <a:ext cx="432469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适用于 活动策划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圣诞节主题班会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计划报告等圣诞节主题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756866" y="4777695"/>
            <a:ext cx="4361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>
                <a:solidFill>
                  <a:schemeClr val="bg1"/>
                </a:solidFill>
                <a:latin typeface="+mn-ea"/>
              </a:rPr>
              <a:t>活动时间：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201X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26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日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活动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地点：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集会大厅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活动名称：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圣诞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新年晚会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参加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人员：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本校全体师生 活动形式：表演节目为主，互动游戏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为辅</a:t>
            </a:r>
            <a:endParaRPr lang="zh-CN" altLang="en-US" sz="1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56866" y="5386908"/>
            <a:ext cx="37309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>
                <a:solidFill>
                  <a:schemeClr val="bg1"/>
                </a:solidFill>
                <a:latin typeface="+mn-ea"/>
              </a:rPr>
              <a:t>主办单位：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某某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某英语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培训学校 赞助单位：花火英语公司</a:t>
            </a:r>
          </a:p>
        </p:txBody>
      </p:sp>
      <p:sp>
        <p:nvSpPr>
          <p:cNvPr id="24" name="矩形 23"/>
          <p:cNvSpPr/>
          <p:nvPr/>
        </p:nvSpPr>
        <p:spPr>
          <a:xfrm>
            <a:off x="3756866" y="3952155"/>
            <a:ext cx="46394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期待已久的圣诞，满载着梦想中的时尚、浪漫与无尽的厚礼</a:t>
            </a:r>
            <a:r>
              <a:rPr lang="zh-CN" altLang="en-US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登陆某某；</a:t>
            </a: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盼望已久的元旦假日，也正悄悄向我们走近，为我们送来了新年的欢乐。同时，今年是某某某英语培训学校成立</a:t>
            </a:r>
            <a:r>
              <a:rPr lang="en-US" altLang="zh-CN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周年，在这个特别的日子里，我们隆重举行圣诞晚会，庆祝我们共同的节日，释放我们所有的快乐！</a:t>
            </a:r>
          </a:p>
        </p:txBody>
      </p:sp>
      <p:pic>
        <p:nvPicPr>
          <p:cNvPr id="25" name="christmascheer">
            <a:hlinkClick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r:embed="rId1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66838" y="351934"/>
            <a:ext cx="609600" cy="6096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1896274390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2" grpId="0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3616" y="1124480"/>
            <a:ext cx="8070178" cy="112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（二）活动</a:t>
            </a:r>
            <a:r>
              <a:rPr lang="zh-CN" altLang="en-US" sz="2000" b="1" smtClean="0">
                <a:solidFill>
                  <a:schemeClr val="bg1"/>
                </a:solidFill>
              </a:rPr>
              <a:t>节目：</a:t>
            </a:r>
            <a:r>
              <a:rPr lang="zh-CN" altLang="en-US" sz="2000" b="1">
                <a:solidFill>
                  <a:schemeClr val="bg1"/>
                </a:solidFill>
              </a:rPr>
              <a:t>活动时间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日晚</a:t>
            </a:r>
            <a:r>
              <a:rPr lang="en-US" altLang="zh-CN" sz="2000" b="1">
                <a:solidFill>
                  <a:schemeClr val="bg1"/>
                </a:solidFill>
              </a:rPr>
              <a:t>6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30-9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                                                                第三</a:t>
            </a:r>
            <a:r>
              <a:rPr lang="zh-CN" altLang="en-US">
                <a:solidFill>
                  <a:schemeClr val="bg1"/>
                </a:solidFill>
              </a:rPr>
              <a:t>环节：辉煌</a:t>
            </a:r>
            <a:r>
              <a:rPr lang="en-US" altLang="zh-CN" smtClean="0">
                <a:solidFill>
                  <a:schemeClr val="bg1"/>
                </a:solidFill>
              </a:rPr>
              <a:t>201X</a:t>
            </a:r>
          </a:p>
        </p:txBody>
      </p:sp>
      <p:sp>
        <p:nvSpPr>
          <p:cNvPr id="8" name="矩形 7"/>
          <p:cNvSpPr/>
          <p:nvPr/>
        </p:nvSpPr>
        <p:spPr>
          <a:xfrm>
            <a:off x="6004629" y="2135811"/>
            <a:ext cx="3725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457200" algn="just">
              <a:buAutoNum type="arabicPeriod"/>
            </a:pPr>
            <a:r>
              <a:rPr lang="zh-CN" altLang="en-US" smtClean="0">
                <a:solidFill>
                  <a:schemeClr val="bg1"/>
                </a:solidFill>
              </a:rPr>
              <a:t>英语</a:t>
            </a:r>
            <a:r>
              <a:rPr lang="zh-CN" altLang="en-US">
                <a:solidFill>
                  <a:schemeClr val="bg1"/>
                </a:solidFill>
              </a:rPr>
              <a:t>学校</a:t>
            </a:r>
            <a:r>
              <a:rPr lang="zh-CN" altLang="en-US" smtClean="0">
                <a:solidFill>
                  <a:schemeClr val="bg1"/>
                </a:solidFill>
              </a:rPr>
              <a:t>教师节</a:t>
            </a:r>
            <a:endParaRPr lang="en-US" altLang="zh-CN" smtClean="0">
              <a:solidFill>
                <a:schemeClr val="bg1"/>
              </a:solidFill>
            </a:endParaRPr>
          </a:p>
          <a:p>
            <a:pPr marL="342900" indent="457200" algn="just">
              <a:buAutoNum type="arabicPeriod" startAt="2"/>
            </a:pPr>
            <a:r>
              <a:rPr lang="zh-CN" altLang="en-US" smtClean="0">
                <a:solidFill>
                  <a:schemeClr val="bg1"/>
                </a:solidFill>
              </a:rPr>
              <a:t>学员</a:t>
            </a:r>
            <a:r>
              <a:rPr lang="zh-CN" altLang="en-US">
                <a:solidFill>
                  <a:schemeClr val="bg1"/>
                </a:solidFill>
              </a:rPr>
              <a:t>团体</a:t>
            </a:r>
            <a:r>
              <a:rPr lang="zh-CN" altLang="en-US" smtClean="0">
                <a:solidFill>
                  <a:schemeClr val="bg1"/>
                </a:solidFill>
              </a:rPr>
              <a:t>节目</a:t>
            </a:r>
            <a:endParaRPr lang="en-US" altLang="zh-CN" smtClean="0">
              <a:solidFill>
                <a:schemeClr val="bg1"/>
              </a:solidFill>
            </a:endParaRPr>
          </a:p>
          <a:p>
            <a:pPr marL="685800" indent="-342900" algn="just">
              <a:buAutoNum type="arabicPeriod" startAt="3"/>
            </a:pPr>
            <a:r>
              <a:rPr lang="zh-CN" altLang="en-US" smtClean="0">
                <a:solidFill>
                  <a:schemeClr val="bg1"/>
                </a:solidFill>
              </a:rPr>
              <a:t>  赞助单位节目</a:t>
            </a:r>
            <a:endParaRPr lang="en-US" altLang="zh-CN" smtClean="0">
              <a:solidFill>
                <a:schemeClr val="bg1"/>
              </a:solidFill>
            </a:endParaRPr>
          </a:p>
          <a:p>
            <a:pPr marL="685800" indent="-342900" algn="just">
              <a:buAutoNum type="arabicPeriod" startAt="3"/>
            </a:pPr>
            <a:r>
              <a:rPr lang="zh-CN" altLang="en-US">
                <a:solidFill>
                  <a:schemeClr val="bg1"/>
                </a:solidFill>
              </a:rPr>
              <a:t>互动游戏竖</a:t>
            </a:r>
            <a:r>
              <a:rPr lang="zh-CN" altLang="en-US" smtClean="0">
                <a:solidFill>
                  <a:schemeClr val="bg1"/>
                </a:solidFill>
              </a:rPr>
              <a:t>铅笔</a:t>
            </a:r>
            <a:r>
              <a:rPr lang="en-US" altLang="zh-CN" smtClean="0">
                <a:solidFill>
                  <a:schemeClr val="bg1"/>
                </a:solidFill>
              </a:rPr>
              <a:t>:</a:t>
            </a:r>
          </a:p>
          <a:p>
            <a:pPr marL="342900" indent="457200" algn="just"/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）在规定时间内，参加队员用鼻子或者嘴唇将横放在桌面的铅笔竖起，不得用手接触铅笔；</a:t>
            </a:r>
          </a:p>
          <a:p>
            <a:pPr marL="342900" indent="457200" algn="just"/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）规定时间内，竖起数量最多者胜利。</a:t>
            </a:r>
          </a:p>
          <a:p>
            <a:pPr marL="342900" algn="just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7284" y="1701266"/>
            <a:ext cx="1943678" cy="3353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4165955663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9545" y="956583"/>
            <a:ext cx="8070178" cy="112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（二）活动</a:t>
            </a:r>
            <a:r>
              <a:rPr lang="zh-CN" altLang="en-US" sz="2000" b="1" smtClean="0">
                <a:solidFill>
                  <a:schemeClr val="bg1"/>
                </a:solidFill>
              </a:rPr>
              <a:t>节目：</a:t>
            </a:r>
            <a:r>
              <a:rPr lang="zh-CN" altLang="en-US" sz="2000" b="1">
                <a:solidFill>
                  <a:schemeClr val="bg1"/>
                </a:solidFill>
              </a:rPr>
              <a:t>活动时间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日晚</a:t>
            </a:r>
            <a:r>
              <a:rPr lang="en-US" altLang="zh-CN" sz="2000" b="1">
                <a:solidFill>
                  <a:schemeClr val="bg1"/>
                </a:solidFill>
              </a:rPr>
              <a:t>6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30-9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第三环节：辉煌</a:t>
            </a:r>
            <a:r>
              <a:rPr lang="en-US" altLang="zh-CN" smtClean="0">
                <a:solidFill>
                  <a:schemeClr val="bg1"/>
                </a:solidFill>
              </a:rPr>
              <a:t>201X</a:t>
            </a:r>
          </a:p>
        </p:txBody>
      </p:sp>
      <p:sp>
        <p:nvSpPr>
          <p:cNvPr id="8" name="矩形 7"/>
          <p:cNvSpPr/>
          <p:nvPr/>
        </p:nvSpPr>
        <p:spPr>
          <a:xfrm>
            <a:off x="1911806" y="1967914"/>
            <a:ext cx="37259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just"/>
            <a:r>
              <a:rPr lang="en-US" altLang="zh-CN" smtClean="0">
                <a:solidFill>
                  <a:schemeClr val="bg1"/>
                </a:solidFill>
              </a:rPr>
              <a:t>5.</a:t>
            </a:r>
            <a:r>
              <a:rPr lang="zh-CN" altLang="en-US">
                <a:solidFill>
                  <a:schemeClr val="bg1"/>
                </a:solidFill>
              </a:rPr>
              <a:t>抽奖</a:t>
            </a:r>
            <a:r>
              <a:rPr lang="zh-CN" altLang="en-US" smtClean="0">
                <a:solidFill>
                  <a:schemeClr val="bg1"/>
                </a:solidFill>
              </a:rPr>
              <a:t>环节</a:t>
            </a:r>
            <a:endParaRPr lang="en-US" altLang="zh-CN" smtClean="0">
              <a:solidFill>
                <a:schemeClr val="bg1"/>
              </a:solidFill>
            </a:endParaRPr>
          </a:p>
          <a:p>
            <a:pPr marL="342900" algn="just"/>
            <a:r>
              <a:rPr lang="zh-CN" altLang="en-US">
                <a:solidFill>
                  <a:schemeClr val="bg1"/>
                </a:solidFill>
              </a:rPr>
              <a:t>即时惊喜抽奖：参加晚会者，全部参加即时惊喜抽奖节日，请来宾保留好自己的号码，即抽即送，惊喜带给您！　</a:t>
            </a:r>
          </a:p>
          <a:p>
            <a:pPr marL="3429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）此活动仅限活动当晚</a:t>
            </a:r>
            <a:r>
              <a:rPr lang="zh-CN" altLang="en-US" smtClean="0">
                <a:solidFill>
                  <a:schemeClr val="bg1"/>
                </a:solidFill>
              </a:rPr>
              <a:t>有效</a:t>
            </a:r>
            <a:endParaRPr lang="zh-CN" altLang="en-US">
              <a:solidFill>
                <a:schemeClr val="bg1"/>
              </a:solidFill>
            </a:endParaRPr>
          </a:p>
          <a:p>
            <a:pPr marL="3429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）每人当晚中奖仅限一</a:t>
            </a:r>
            <a:r>
              <a:rPr lang="zh-CN" altLang="en-US" smtClean="0">
                <a:solidFill>
                  <a:schemeClr val="bg1"/>
                </a:solidFill>
              </a:rPr>
              <a:t>次重复</a:t>
            </a:r>
            <a:r>
              <a:rPr lang="zh-CN" altLang="en-US">
                <a:solidFill>
                  <a:schemeClr val="bg1"/>
                </a:solidFill>
              </a:rPr>
              <a:t>中奖取最大；</a:t>
            </a:r>
          </a:p>
          <a:p>
            <a:pPr marL="3429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）制作彩票箱一只，来宾入场券（分正副券），入场时发放，留下副券。</a:t>
            </a:r>
          </a:p>
          <a:p>
            <a:pPr marL="342900" algn="just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323" y="2064296"/>
            <a:ext cx="4251203" cy="2834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362620475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5" y="5107603"/>
            <a:ext cx="3367301" cy="144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315" y="1572213"/>
            <a:ext cx="6628544" cy="3314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0055" y="723718"/>
            <a:ext cx="5162395" cy="4244208"/>
            <a:chOff x="757142" y="2632174"/>
            <a:chExt cx="2756536" cy="22662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68029" y="32463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活动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准备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72116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02" y="4299857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189" y="1295335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19" y="1248710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426" y="1326923"/>
            <a:ext cx="627345" cy="6394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83" y="972952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11" y="3673294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52" y="1256865"/>
            <a:ext cx="390841" cy="4350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862744017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2246" y="1093509"/>
            <a:ext cx="8070178" cy="956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晚会所需准备物品</a:t>
            </a:r>
            <a:endParaRPr lang="en-US" altLang="zh-CN" sz="2800" b="1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endParaRPr lang="en-US" altLang="zh-CN" sz="240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1796" y="1675392"/>
            <a:ext cx="77806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所需物品到位：晚会其他物如品奖品、纪念品、礼物等由专人负责，于晚会开始前两小时到位。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 altLang="en-US">
                <a:solidFill>
                  <a:schemeClr val="bg1"/>
                </a:solidFill>
              </a:rPr>
              <a:t>圣诞树、彩灯、圣诞树挂件、圣诞节小礼物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2. </a:t>
            </a:r>
            <a:r>
              <a:rPr lang="zh-CN" altLang="en-US">
                <a:solidFill>
                  <a:schemeClr val="bg1"/>
                </a:solidFill>
              </a:rPr>
              <a:t>圣诞老人服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套、圣诞老人大头贴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3. </a:t>
            </a:r>
            <a:r>
              <a:rPr lang="zh-CN" altLang="en-US">
                <a:solidFill>
                  <a:schemeClr val="bg1"/>
                </a:solidFill>
              </a:rPr>
              <a:t>气球、礼花、彩喷、彩带、彩条、荧光棒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4. </a:t>
            </a:r>
            <a:r>
              <a:rPr lang="zh-CN" altLang="en-US">
                <a:solidFill>
                  <a:schemeClr val="bg1"/>
                </a:solidFill>
              </a:rPr>
              <a:t>水果、瓜子、水果糖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8. </a:t>
            </a:r>
            <a:r>
              <a:rPr lang="zh-CN" altLang="en-US">
                <a:solidFill>
                  <a:schemeClr val="bg1"/>
                </a:solidFill>
              </a:rPr>
              <a:t>纸杯 、铅笔、乒乓球、吸管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9</a:t>
            </a:r>
            <a:r>
              <a:rPr lang="zh-CN" altLang="en-US">
                <a:solidFill>
                  <a:schemeClr val="bg1"/>
                </a:solidFill>
              </a:rPr>
              <a:t>、礼品类：文具（笔、本、文具盒）、水杯、财富本、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52270885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5" y="5107603"/>
            <a:ext cx="3367301" cy="144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315" y="1572213"/>
            <a:ext cx="6628544" cy="3314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0055" y="723718"/>
            <a:ext cx="5162395" cy="4244208"/>
            <a:chOff x="757142" y="2632174"/>
            <a:chExt cx="2756536" cy="22662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68029" y="32463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执行方案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72116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02" y="4299857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189" y="1295335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19" y="1248710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426" y="1326923"/>
            <a:ext cx="627345" cy="6394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83" y="972952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11" y="3673294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52" y="1256865"/>
            <a:ext cx="390841" cy="4350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51357620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2763" y="960030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（一）活动策划组</a:t>
            </a:r>
            <a:endParaRPr lang="en-US" altLang="zh-CN" b="1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2294" y="1442131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组长</a:t>
            </a:r>
            <a:r>
              <a:rPr lang="zh-CN" altLang="en-US" smtClean="0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/>
                </a:solidFill>
              </a:rPr>
              <a:t>某某某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副组长</a:t>
            </a:r>
            <a:r>
              <a:rPr lang="zh-CN" altLang="en-US" smtClean="0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/>
                </a:solidFill>
              </a:rPr>
              <a:t>某某某</a:t>
            </a:r>
            <a:r>
              <a:rPr lang="zh-CN" altLang="en-US" smtClean="0">
                <a:solidFill>
                  <a:schemeClr val="bg1"/>
                </a:solidFill>
              </a:rPr>
              <a:t>、</a:t>
            </a:r>
            <a:r>
              <a:rPr lang="zh-CN" altLang="en-US">
                <a:solidFill>
                  <a:schemeClr val="bg1"/>
                </a:solidFill>
              </a:rPr>
              <a:t>某某</a:t>
            </a:r>
            <a:r>
              <a:rPr lang="zh-CN" altLang="en-US" smtClean="0">
                <a:solidFill>
                  <a:schemeClr val="bg1"/>
                </a:solidFill>
              </a:rPr>
              <a:t>某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组员：</a:t>
            </a:r>
            <a:r>
              <a:rPr lang="zh-CN" altLang="en-US">
                <a:solidFill>
                  <a:schemeClr val="bg1"/>
                </a:solidFill>
              </a:rPr>
              <a:t>某某某</a:t>
            </a:r>
            <a:r>
              <a:rPr lang="zh-CN" altLang="en-US" smtClean="0">
                <a:solidFill>
                  <a:schemeClr val="bg1"/>
                </a:solidFill>
              </a:rPr>
              <a:t>学校</a:t>
            </a:r>
            <a:r>
              <a:rPr lang="zh-CN" altLang="en-US">
                <a:solidFill>
                  <a:schemeClr val="bg1"/>
                </a:solidFill>
              </a:rPr>
              <a:t>全体工作人员和教师</a:t>
            </a:r>
          </a:p>
        </p:txBody>
      </p:sp>
      <p:sp>
        <p:nvSpPr>
          <p:cNvPr id="9" name="矩形 8"/>
          <p:cNvSpPr/>
          <p:nvPr/>
        </p:nvSpPr>
        <p:spPr>
          <a:xfrm>
            <a:off x="2632763" y="2887303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（二）第一项目组：节目组</a:t>
            </a:r>
            <a:endParaRPr lang="en-US" altLang="zh-CN" b="1" smtClea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2294" y="3261521"/>
            <a:ext cx="6096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组长</a:t>
            </a:r>
            <a:r>
              <a:rPr lang="zh-CN" altLang="en-US" smtClean="0">
                <a:solidFill>
                  <a:schemeClr val="bg1"/>
                </a:solidFill>
              </a:rPr>
              <a:t>：某某某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任务：负责排练圣诞晚会的所有节目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1.</a:t>
            </a:r>
            <a:r>
              <a:rPr lang="zh-CN" altLang="en-US">
                <a:solidFill>
                  <a:schemeClr val="bg1"/>
                </a:solidFill>
              </a:rPr>
              <a:t>完成节目收集、筛选以及节目后期的排练、彩排工作。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2.</a:t>
            </a:r>
            <a:r>
              <a:rPr lang="zh-CN" altLang="en-US">
                <a:solidFill>
                  <a:schemeClr val="bg1"/>
                </a:solidFill>
              </a:rPr>
              <a:t>负责节目的编排以及晚会全流程的衔接。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3.</a:t>
            </a:r>
            <a:r>
              <a:rPr lang="zh-CN" altLang="en-US">
                <a:solidFill>
                  <a:schemeClr val="bg1"/>
                </a:solidFill>
              </a:rPr>
              <a:t>准备好晚会需要的一切服装和道具。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4217741173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9069" y="1091535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（二）第一项目组：节目组</a:t>
            </a:r>
            <a:endParaRPr lang="en-US" altLang="zh-CN" b="1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8600" y="14657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4.</a:t>
            </a:r>
            <a:r>
              <a:rPr lang="zh-CN" altLang="en-US">
                <a:solidFill>
                  <a:schemeClr val="bg1"/>
                </a:solidFill>
              </a:rPr>
              <a:t>负责晚会台词，晚会主题设计。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5.</a:t>
            </a:r>
            <a:r>
              <a:rPr lang="zh-CN" altLang="en-US">
                <a:solidFill>
                  <a:schemeClr val="bg1"/>
                </a:solidFill>
              </a:rPr>
              <a:t>负责晚会节目单制作。</a:t>
            </a:r>
          </a:p>
        </p:txBody>
      </p:sp>
      <p:sp>
        <p:nvSpPr>
          <p:cNvPr id="9" name="矩形 8"/>
          <p:cNvSpPr/>
          <p:nvPr/>
        </p:nvSpPr>
        <p:spPr>
          <a:xfrm>
            <a:off x="2529069" y="2429050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（三）第二项目组：舞台设计（场地设计）、宣传组</a:t>
            </a:r>
            <a:endParaRPr lang="en-US" altLang="zh-CN" b="1" smtClea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8600" y="2803268"/>
            <a:ext cx="6096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组长</a:t>
            </a:r>
            <a:r>
              <a:rPr lang="zh-CN" altLang="en-US" smtClean="0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/>
                </a:solidFill>
              </a:rPr>
              <a:t>某某某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任务：圣诞晚会的宣传及场地布置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、利用海报横幅、网络、传单等方式开展宣传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、现场摄影及ＤＶ摄像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、协调工作人员的舞台设计、布置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、负责晚会音响的安排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5</a:t>
            </a:r>
            <a:r>
              <a:rPr lang="zh-CN" altLang="en-US">
                <a:solidFill>
                  <a:schemeClr val="bg1"/>
                </a:solidFill>
              </a:rPr>
              <a:t>、负责晚会现场的布置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6</a:t>
            </a:r>
            <a:r>
              <a:rPr lang="zh-CN" altLang="en-US">
                <a:solidFill>
                  <a:schemeClr val="bg1"/>
                </a:solidFill>
              </a:rPr>
              <a:t>、负责晚会结束后的善后工作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83871987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2300" y="848463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（三）第二项目组：舞台设计（场地设计）、宣传组</a:t>
            </a:r>
          </a:p>
        </p:txBody>
      </p:sp>
      <p:sp>
        <p:nvSpPr>
          <p:cNvPr id="8" name="矩形 7"/>
          <p:cNvSpPr/>
          <p:nvPr/>
        </p:nvSpPr>
        <p:spPr>
          <a:xfrm>
            <a:off x="2881831" y="122268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场地布置</a:t>
            </a:r>
            <a:r>
              <a:rPr lang="zh-CN" altLang="en-US" smtClean="0">
                <a:solidFill>
                  <a:schemeClr val="bg1"/>
                </a:solidFill>
              </a:rPr>
              <a:t>：</a:t>
            </a: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．舞台建设，圣诞树、气球、彩带，花等能表现圣诞气氛的装饰品为辅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．气球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彩条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彩纸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彩灯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彩带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．背景灯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横幅</a:t>
            </a:r>
            <a:r>
              <a:rPr lang="en-US" altLang="zh-CN">
                <a:solidFill>
                  <a:schemeClr val="bg1"/>
                </a:solidFill>
              </a:rPr>
              <a:t>+</a:t>
            </a:r>
            <a:r>
              <a:rPr lang="zh-CN" altLang="en-US">
                <a:solidFill>
                  <a:schemeClr val="bg1"/>
                </a:solidFill>
              </a:rPr>
              <a:t>霓红灯</a:t>
            </a:r>
          </a:p>
          <a:p>
            <a:pPr indent="457200">
              <a:lnSpc>
                <a:spcPct val="150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52300" y="3287106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（四）第三项目组：后勤组</a:t>
            </a:r>
            <a:endParaRPr lang="en-US" altLang="zh-CN" b="1" smtClea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1831" y="366132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组长</a:t>
            </a:r>
            <a:r>
              <a:rPr lang="zh-CN" altLang="en-US" smtClean="0">
                <a:solidFill>
                  <a:schemeClr val="bg1"/>
                </a:solidFill>
              </a:rPr>
              <a:t>：某某某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任务：晚会期间，负责会场纪律维持、学员签到、报名收款以及会场后勤保障。 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、专人看管晚会硬件</a:t>
            </a:r>
            <a:r>
              <a:rPr lang="zh-CN" altLang="en-US" smtClean="0">
                <a:solidFill>
                  <a:schemeClr val="bg1"/>
                </a:solidFill>
              </a:rPr>
              <a:t>物品        </a:t>
            </a:r>
            <a:r>
              <a:rPr lang="en-US" altLang="zh-CN" smtClean="0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、负责桌椅的搬送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、负责横幅的悬挂、</a:t>
            </a:r>
            <a:r>
              <a:rPr lang="zh-CN" altLang="en-US" smtClean="0">
                <a:solidFill>
                  <a:schemeClr val="bg1"/>
                </a:solidFill>
              </a:rPr>
              <a:t>回收        </a:t>
            </a:r>
            <a:r>
              <a:rPr lang="en-US" altLang="zh-CN" smtClean="0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、负责其它相关后勤事宜 　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43474890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5" y="5107603"/>
            <a:ext cx="3367301" cy="144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315" y="1572213"/>
            <a:ext cx="6628544" cy="3314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0055" y="723718"/>
            <a:ext cx="5162395" cy="4244208"/>
            <a:chOff x="757142" y="2632174"/>
            <a:chExt cx="2756536" cy="22662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68029" y="32463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注意事项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72116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02" y="4299857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189" y="1295335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19" y="1248710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426" y="1326923"/>
            <a:ext cx="627345" cy="6394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83" y="972952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11" y="3673294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52" y="1256865"/>
            <a:ext cx="390841" cy="4350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420172577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8562" y="1813958"/>
            <a:ext cx="753222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1. </a:t>
            </a:r>
            <a:r>
              <a:rPr lang="zh-CN" altLang="en-US">
                <a:solidFill>
                  <a:schemeClr val="bg1"/>
                </a:solidFill>
              </a:rPr>
              <a:t>晚会结束后，各工作人员按照会前安排的相应工作进行收场工作。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2. </a:t>
            </a:r>
            <a:r>
              <a:rPr lang="zh-CN" altLang="en-US">
                <a:solidFill>
                  <a:schemeClr val="bg1"/>
                </a:solidFill>
              </a:rPr>
              <a:t>各工作组在尚未开展自己的工作或完成自己的工作时，请自觉参加其他工作组的工作以加快整体工作进程。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3. </a:t>
            </a:r>
            <a:r>
              <a:rPr lang="zh-CN" altLang="en-US">
                <a:solidFill>
                  <a:schemeClr val="bg1"/>
                </a:solidFill>
              </a:rPr>
              <a:t>晚会结束后立即开展清理会场工作，各负责人完成自己的工作即可离开会场 。</a:t>
            </a:r>
          </a:p>
        </p:txBody>
      </p:sp>
      <p:sp>
        <p:nvSpPr>
          <p:cNvPr id="8" name="矩形 7"/>
          <p:cNvSpPr/>
          <p:nvPr/>
        </p:nvSpPr>
        <p:spPr>
          <a:xfrm>
            <a:off x="1945601" y="1242118"/>
            <a:ext cx="807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注意事项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40790729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4832021"/>
            <a:ext cx="3704734" cy="1852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533264" y="376975"/>
            <a:ext cx="3125472" cy="2566381"/>
            <a:chOff x="2439611" y="910330"/>
            <a:chExt cx="3684269" cy="302521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439611" y="910330"/>
              <a:ext cx="3684269" cy="3025219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013200" y="2628900"/>
              <a:ext cx="1282700" cy="545556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645543" y="174312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目录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12684" y="2705229"/>
            <a:ext cx="2756536" cy="2266257"/>
            <a:chOff x="757142" y="2632174"/>
            <a:chExt cx="2756536" cy="226625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04154" y="2705229"/>
            <a:ext cx="2756536" cy="2266257"/>
            <a:chOff x="757142" y="2632174"/>
            <a:chExt cx="2756536" cy="226625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95624" y="2705229"/>
            <a:ext cx="2756536" cy="2266257"/>
            <a:chOff x="757142" y="2632174"/>
            <a:chExt cx="2756536" cy="226625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73464" y="2705229"/>
            <a:ext cx="2756536" cy="2266257"/>
            <a:chOff x="757142" y="2632174"/>
            <a:chExt cx="2756536" cy="226625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890899" y="402454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活动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</a:rPr>
              <a:t>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4506206" y="402454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</a:rPr>
              <a:t>活动准备</a:t>
            </a:r>
          </a:p>
        </p:txBody>
      </p:sp>
      <p:sp>
        <p:nvSpPr>
          <p:cNvPr id="28" name="矩形 27"/>
          <p:cNvSpPr/>
          <p:nvPr/>
        </p:nvSpPr>
        <p:spPr>
          <a:xfrm>
            <a:off x="7094416" y="402454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</a:rPr>
              <a:t>执行方案</a:t>
            </a:r>
          </a:p>
        </p:txBody>
      </p:sp>
      <p:sp>
        <p:nvSpPr>
          <p:cNvPr id="29" name="矩形 28"/>
          <p:cNvSpPr/>
          <p:nvPr/>
        </p:nvSpPr>
        <p:spPr>
          <a:xfrm>
            <a:off x="9585786" y="402454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</a:rPr>
              <a:t>注意事项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04" y="879392"/>
            <a:ext cx="719424" cy="7058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387" y="879392"/>
            <a:ext cx="692448" cy="70585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116079246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1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2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503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3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4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504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/>
      <p:bldP spid="29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96"/>
          <a:stretch>
            <a:fillRect/>
          </a:stretch>
        </p:blipFill>
        <p:spPr>
          <a:xfrm>
            <a:off x="0" y="3761097"/>
            <a:ext cx="1668544" cy="16545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4832021"/>
            <a:ext cx="3704734" cy="18523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281" y="1679338"/>
            <a:ext cx="6753425" cy="18171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79" y="1209717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802" y="3609213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13" y="1256723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187" y="2146482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223" y="1435415"/>
            <a:ext cx="557770" cy="56856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37" y="404244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13" y="3333499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135" y="1217872"/>
            <a:ext cx="390841" cy="43508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599468" y="2832268"/>
            <a:ext cx="4809241" cy="1654553"/>
            <a:chOff x="3599468" y="2832268"/>
            <a:chExt cx="4809241" cy="16545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89"/>
            <a:stretch>
              <a:fillRect/>
            </a:stretch>
          </p:blipFill>
          <p:spPr>
            <a:xfrm>
              <a:off x="3599468" y="2832268"/>
              <a:ext cx="4809241" cy="16545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矩形 18"/>
            <p:cNvSpPr/>
            <p:nvPr/>
          </p:nvSpPr>
          <p:spPr>
            <a:xfrm>
              <a:off x="3914265" y="3563106"/>
              <a:ext cx="432469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感谢观看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756866" y="4777695"/>
            <a:ext cx="4361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>
                <a:solidFill>
                  <a:schemeClr val="bg1"/>
                </a:solidFill>
                <a:latin typeface="+mn-ea"/>
              </a:rPr>
              <a:t>活动时间：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201X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000" b="1">
                <a:solidFill>
                  <a:schemeClr val="bg1"/>
                </a:solidFill>
                <a:latin typeface="+mn-ea"/>
              </a:rPr>
              <a:t>26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日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活动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地点：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集会大厅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活动名称：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圣诞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新年晚会 </a:t>
            </a:r>
            <a:endParaRPr lang="en-US" altLang="zh-CN" sz="1000" b="1" smtClean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zh-CN" altLang="en-US" sz="1000" smtClean="0">
                <a:solidFill>
                  <a:schemeClr val="bg1"/>
                </a:solidFill>
                <a:latin typeface="+mn-ea"/>
              </a:rPr>
              <a:t>参加</a:t>
            </a:r>
            <a:r>
              <a:rPr lang="zh-CN" altLang="en-US" sz="1000">
                <a:solidFill>
                  <a:schemeClr val="bg1"/>
                </a:solidFill>
                <a:latin typeface="+mn-ea"/>
              </a:rPr>
              <a:t>人员：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本校全体师生 活动形式：表演节目为主，互动游戏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为辅</a:t>
            </a:r>
            <a:endParaRPr lang="zh-CN" altLang="en-US" sz="1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56866" y="5386908"/>
            <a:ext cx="37309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>
                <a:solidFill>
                  <a:schemeClr val="bg1"/>
                </a:solidFill>
                <a:latin typeface="+mn-ea"/>
              </a:rPr>
              <a:t>主办单位：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某某</a:t>
            </a:r>
            <a:r>
              <a:rPr lang="zh-CN" altLang="en-US" sz="1000" b="1" smtClean="0">
                <a:solidFill>
                  <a:schemeClr val="bg1"/>
                </a:solidFill>
                <a:latin typeface="+mn-ea"/>
              </a:rPr>
              <a:t>某英语</a:t>
            </a:r>
            <a:r>
              <a:rPr lang="zh-CN" altLang="en-US" sz="1000" b="1">
                <a:solidFill>
                  <a:schemeClr val="bg1"/>
                </a:solidFill>
                <a:latin typeface="+mn-ea"/>
              </a:rPr>
              <a:t>培训学校 赞助单位：花火英语公司</a:t>
            </a:r>
          </a:p>
        </p:txBody>
      </p:sp>
      <p:sp>
        <p:nvSpPr>
          <p:cNvPr id="24" name="矩形 23"/>
          <p:cNvSpPr/>
          <p:nvPr/>
        </p:nvSpPr>
        <p:spPr>
          <a:xfrm>
            <a:off x="3756866" y="3952155"/>
            <a:ext cx="46394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期待已久的圣诞，满载着梦想中的时尚、浪漫与无尽的厚礼</a:t>
            </a:r>
            <a:r>
              <a:rPr lang="zh-CN" altLang="en-US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登陆某某；</a:t>
            </a: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盼望已久的元旦假日，也正悄悄向我们走近，为我们送来了新年的欢乐。同时，今年是某某某英语培训学校成立</a:t>
            </a:r>
            <a:r>
              <a:rPr lang="en-US" altLang="zh-CN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周年，在这个特别的日子里，我们隆重举行圣诞晚会，庆祝我们共同的节日，释放我们所有的快乐！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19281236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5" y="5107603"/>
            <a:ext cx="3367301" cy="144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315" y="1572213"/>
            <a:ext cx="6628544" cy="3314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0055" y="723718"/>
            <a:ext cx="5162395" cy="4244208"/>
            <a:chOff x="757142" y="2632174"/>
            <a:chExt cx="2756536" cy="22662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42" y="2632174"/>
              <a:ext cx="2756536" cy="226625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739900" y="3924300"/>
              <a:ext cx="774700" cy="381000"/>
            </a:xfrm>
            <a:prstGeom prst="rect">
              <a:avLst/>
            </a:prstGeom>
            <a:solidFill>
              <a:srgbClr val="E2D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68029" y="32463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活动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内容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72116"/>
            <a:ext cx="390841" cy="438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02" y="4299857"/>
            <a:ext cx="449835" cy="51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189" y="1295335"/>
            <a:ext cx="719424" cy="70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19" y="1248710"/>
            <a:ext cx="1504950" cy="1504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426" y="1326923"/>
            <a:ext cx="627345" cy="6394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83" y="972952"/>
            <a:ext cx="298661" cy="2839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11" y="3673294"/>
            <a:ext cx="379779" cy="438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52" y="1256865"/>
            <a:ext cx="390841" cy="4350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86020685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7994" y="969141"/>
            <a:ext cx="8070178" cy="211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（一）活动现场装饰：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日下午</a:t>
            </a:r>
            <a:r>
              <a:rPr lang="en-US" altLang="zh-CN" sz="2000" b="1">
                <a:solidFill>
                  <a:schemeClr val="bg1"/>
                </a:solidFill>
              </a:rPr>
              <a:t>4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  <a:r>
              <a:rPr lang="zh-CN" altLang="en-US" sz="2000" b="1">
                <a:solidFill>
                  <a:schemeClr val="bg1"/>
                </a:solidFill>
              </a:rPr>
              <a:t>之前准备</a:t>
            </a:r>
            <a:r>
              <a:rPr lang="zh-CN" altLang="en-US" sz="2000" b="1" smtClean="0">
                <a:solidFill>
                  <a:schemeClr val="bg1"/>
                </a:solidFill>
              </a:rPr>
              <a:t>完毕</a:t>
            </a:r>
            <a:endParaRPr lang="en-US" altLang="zh-CN" sz="2000" b="1" smtClean="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场地与物品准备：晚会前一小时所需舞台设备（灯光、扩音设备、话筒）</a:t>
            </a:r>
            <a:r>
              <a:rPr lang="en-US" altLang="zh-CN">
                <a:solidFill>
                  <a:schemeClr val="bg1"/>
                </a:solidFill>
              </a:rPr>
              <a:t>,</a:t>
            </a:r>
            <a:r>
              <a:rPr lang="zh-CN" altLang="en-US">
                <a:solidFill>
                  <a:schemeClr val="bg1"/>
                </a:solidFill>
              </a:rPr>
              <a:t>所有节目所需道具全部到位</a:t>
            </a:r>
            <a:r>
              <a:rPr lang="en-US" altLang="zh-CN">
                <a:solidFill>
                  <a:schemeClr val="bg1"/>
                </a:solidFill>
              </a:rPr>
              <a:t>. </a:t>
            </a:r>
            <a:r>
              <a:rPr lang="zh-CN" altLang="en-US">
                <a:solidFill>
                  <a:schemeClr val="bg1"/>
                </a:solidFill>
              </a:rPr>
              <a:t>灯光、音响等器械布置由专人负责（待定，熟悉灯光音响控制），在活动开始前将器械布置并调试好，整个活动期间还负责灯光音响的调控以及保护，活动结束后负责将器械运回原位</a:t>
            </a:r>
            <a:r>
              <a:rPr lang="en-US" altLang="zh-CN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2217994" y="2965672"/>
            <a:ext cx="759335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、气氛定位：轻松活泼，雅致亲切，突出节日气氛；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、晚会现场总体布局不变，以增添装饰物为手段，突出节日的欢欣氛围；新建各种标志，方便来宾快速适应环境；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、舞台部分做主要的装饰，突出节日气氛； 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、员工的服装统一，对参加晚会者做到热情服务；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5</a:t>
            </a:r>
            <a:r>
              <a:rPr lang="zh-CN" altLang="en-US">
                <a:solidFill>
                  <a:schemeClr val="bg1"/>
                </a:solidFill>
              </a:rPr>
              <a:t>、晚会开始前，播放圣诞歌曲，等候区放置糖果提高节日氛围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07323219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11654" y="991017"/>
            <a:ext cx="6516326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（二）活动</a:t>
            </a:r>
            <a:r>
              <a:rPr lang="zh-CN" altLang="en-US" sz="2000" b="1" smtClean="0">
                <a:solidFill>
                  <a:schemeClr val="bg1"/>
                </a:solidFill>
              </a:rPr>
              <a:t>节目：</a:t>
            </a:r>
            <a:r>
              <a:rPr lang="zh-CN" altLang="en-US" sz="2000" b="1">
                <a:solidFill>
                  <a:schemeClr val="bg1"/>
                </a:solidFill>
              </a:rPr>
              <a:t>活动时间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日晚</a:t>
            </a:r>
            <a:r>
              <a:rPr lang="en-US" altLang="zh-CN" sz="2000" b="1">
                <a:solidFill>
                  <a:schemeClr val="bg1"/>
                </a:solidFill>
              </a:rPr>
              <a:t>6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30-9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第一</a:t>
            </a:r>
            <a:r>
              <a:rPr lang="zh-CN" altLang="en-US">
                <a:solidFill>
                  <a:schemeClr val="bg1"/>
                </a:solidFill>
              </a:rPr>
              <a:t>环节：圣诞快乐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1.</a:t>
            </a:r>
            <a:r>
              <a:rPr lang="zh-CN" altLang="en-US">
                <a:solidFill>
                  <a:schemeClr val="bg1"/>
                </a:solidFill>
              </a:rPr>
              <a:t>开场舞：由赞助单位提供，节目正在审核；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2.</a:t>
            </a:r>
            <a:r>
              <a:rPr lang="zh-CN" altLang="en-US">
                <a:solidFill>
                  <a:schemeClr val="bg1"/>
                </a:solidFill>
              </a:rPr>
              <a:t>主持人出场：四位主持人（两男两女、两大两小）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3.</a:t>
            </a:r>
            <a:r>
              <a:rPr lang="zh-CN" altLang="en-US">
                <a:solidFill>
                  <a:schemeClr val="bg1"/>
                </a:solidFill>
              </a:rPr>
              <a:t>外教节目：由</a:t>
            </a:r>
            <a:r>
              <a:rPr lang="en-US" altLang="zh-CN">
                <a:solidFill>
                  <a:schemeClr val="bg1"/>
                </a:solidFill>
              </a:rPr>
              <a:t>※※※</a:t>
            </a:r>
            <a:r>
              <a:rPr lang="zh-CN" altLang="en-US">
                <a:solidFill>
                  <a:schemeClr val="bg1"/>
                </a:solidFill>
              </a:rPr>
              <a:t>老师负责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4.</a:t>
            </a:r>
            <a:r>
              <a:rPr lang="zh-CN" altLang="en-US">
                <a:solidFill>
                  <a:schemeClr val="bg1"/>
                </a:solidFill>
              </a:rPr>
              <a:t>学员团体节目（吉他独奏）：</a:t>
            </a:r>
            <a:r>
              <a:rPr lang="en-US" altLang="zh-CN">
                <a:solidFill>
                  <a:schemeClr val="bg1"/>
                </a:solidFill>
              </a:rPr>
              <a:t>※※※</a:t>
            </a:r>
            <a:r>
              <a:rPr lang="zh-CN" altLang="en-US">
                <a:solidFill>
                  <a:schemeClr val="bg1"/>
                </a:solidFill>
              </a:rPr>
              <a:t>老师平时班全体学员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5.</a:t>
            </a:r>
            <a:r>
              <a:rPr lang="zh-CN" altLang="en-US">
                <a:solidFill>
                  <a:schemeClr val="bg1"/>
                </a:solidFill>
              </a:rPr>
              <a:t>赞助单位节目：花火英语</a:t>
            </a:r>
            <a:r>
              <a:rPr lang="zh-CN" altLang="en-US" smtClean="0">
                <a:solidFill>
                  <a:schemeClr val="bg1"/>
                </a:solidFill>
              </a:rPr>
              <a:t>公司</a:t>
            </a: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6.</a:t>
            </a:r>
            <a:r>
              <a:rPr lang="zh-CN" altLang="en-US" smtClean="0">
                <a:solidFill>
                  <a:schemeClr val="bg1"/>
                </a:solidFill>
              </a:rPr>
              <a:t>互动游戏顶气球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9768952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0878" y="932868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6.</a:t>
            </a:r>
            <a:r>
              <a:rPr lang="zh-CN" altLang="en-US" sz="2000" b="1" smtClean="0">
                <a:solidFill>
                  <a:schemeClr val="bg1"/>
                </a:solidFill>
              </a:rPr>
              <a:t>互动游戏</a:t>
            </a:r>
            <a:r>
              <a:rPr lang="zh-CN" altLang="en-US" sz="2000" b="1">
                <a:solidFill>
                  <a:schemeClr val="bg1"/>
                </a:solidFill>
              </a:rPr>
              <a:t>顶气球</a:t>
            </a:r>
            <a:r>
              <a:rPr lang="zh-CN" altLang="en-US" sz="2000" b="1" smtClean="0">
                <a:solidFill>
                  <a:schemeClr val="bg1"/>
                </a:solidFill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734" r="18143"/>
          <a:stretch>
            <a:fillRect/>
          </a:stretch>
        </p:blipFill>
        <p:spPr>
          <a:xfrm>
            <a:off x="7697177" y="1404365"/>
            <a:ext cx="2295526" cy="3727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1798826" y="1263792"/>
            <a:ext cx="5256000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</a:rPr>
              <a:t>规则</a:t>
            </a:r>
            <a:r>
              <a:rPr lang="en-US" altLang="zh-CN" smtClean="0">
                <a:solidFill>
                  <a:schemeClr val="bg1"/>
                </a:solidFill>
              </a:rPr>
              <a:t>:</a:t>
            </a:r>
          </a:p>
          <a:p>
            <a:pPr indent="457200" algn="just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1</a:t>
            </a:r>
            <a:r>
              <a:rPr lang="en-US" altLang="zh-CN">
                <a:solidFill>
                  <a:schemeClr val="bg1"/>
                </a:solidFill>
              </a:rPr>
              <a:t>)</a:t>
            </a:r>
            <a:r>
              <a:rPr lang="zh-CN" altLang="en-US">
                <a:solidFill>
                  <a:schemeClr val="bg1"/>
                </a:solidFill>
              </a:rPr>
              <a:t>、赛制：比赛分</a:t>
            </a:r>
            <a:r>
              <a:rPr lang="en-US" altLang="zh-CN">
                <a:solidFill>
                  <a:schemeClr val="bg1"/>
                </a:solidFill>
              </a:rPr>
              <a:t>6</a:t>
            </a:r>
            <a:r>
              <a:rPr lang="zh-CN" altLang="en-US">
                <a:solidFill>
                  <a:schemeClr val="bg1"/>
                </a:solidFill>
              </a:rPr>
              <a:t>队进行单淘汰制。经过抽签每两个队之间进行比赛，胜队进入第二轮，负队淘汰。每场比赛每队上场</a:t>
            </a:r>
            <a:r>
              <a:rPr lang="en-US" altLang="zh-CN">
                <a:solidFill>
                  <a:schemeClr val="bg1"/>
                </a:solidFill>
              </a:rPr>
              <a:t>4</a:t>
            </a:r>
            <a:r>
              <a:rPr lang="zh-CN" altLang="en-US">
                <a:solidFill>
                  <a:schemeClr val="bg1"/>
                </a:solidFill>
              </a:rPr>
              <a:t>人，至少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名女队员。 </a:t>
            </a:r>
          </a:p>
          <a:p>
            <a:pPr indent="457200" algn="just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2)</a:t>
            </a:r>
            <a:r>
              <a:rPr lang="zh-CN" altLang="en-US">
                <a:solidFill>
                  <a:schemeClr val="bg1"/>
                </a:solidFill>
              </a:rPr>
              <a:t>、开球：裁判中线抛球，球飘往那方场内，由那一方首先接球。 </a:t>
            </a:r>
          </a:p>
          <a:p>
            <a:pPr indent="457200" algn="just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3)</a:t>
            </a:r>
            <a:r>
              <a:rPr lang="zh-CN" altLang="en-US">
                <a:solidFill>
                  <a:schemeClr val="bg1"/>
                </a:solidFill>
              </a:rPr>
              <a:t>、接球：队员只能用头顶球，头部以外任意部位触球，视为违例</a:t>
            </a:r>
            <a:r>
              <a:rPr lang="zh-CN" altLang="en-US" smtClean="0">
                <a:solidFill>
                  <a:schemeClr val="bg1"/>
                </a:solidFill>
              </a:rPr>
              <a:t>；</a:t>
            </a:r>
            <a:endParaRPr lang="en-US" altLang="zh-CN" smtClean="0">
              <a:solidFill>
                <a:schemeClr val="bg1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4)</a:t>
            </a:r>
            <a:r>
              <a:rPr lang="zh-CN" altLang="en-US">
                <a:solidFill>
                  <a:schemeClr val="bg1"/>
                </a:solidFill>
              </a:rPr>
              <a:t>、得分： </a:t>
            </a:r>
          </a:p>
          <a:p>
            <a:pPr indent="457200"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Ａ球在本方区域内（以中线为界分割）触及地面，对方得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分； </a:t>
            </a:r>
          </a:p>
          <a:p>
            <a:pPr indent="457200" algn="just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74771637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0878" y="947132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6.</a:t>
            </a:r>
            <a:r>
              <a:rPr lang="zh-CN" altLang="en-US" sz="2000" b="1" smtClean="0">
                <a:solidFill>
                  <a:schemeClr val="bg1"/>
                </a:solidFill>
              </a:rPr>
              <a:t>互动游戏</a:t>
            </a:r>
            <a:r>
              <a:rPr lang="zh-CN" altLang="en-US" sz="2000" b="1">
                <a:solidFill>
                  <a:schemeClr val="bg1"/>
                </a:solidFill>
              </a:rPr>
              <a:t>顶气球</a:t>
            </a:r>
            <a:r>
              <a:rPr lang="zh-CN" altLang="en-US" sz="2000" b="1" smtClean="0">
                <a:solidFill>
                  <a:schemeClr val="bg1"/>
                </a:solidFill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734" r="18143"/>
          <a:stretch>
            <a:fillRect/>
          </a:stretch>
        </p:blipFill>
        <p:spPr>
          <a:xfrm>
            <a:off x="7636839" y="1378187"/>
            <a:ext cx="2295526" cy="3727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1750774" y="1390939"/>
            <a:ext cx="5256000" cy="361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</a:rPr>
              <a:t>规则</a:t>
            </a:r>
            <a:r>
              <a:rPr lang="en-US" altLang="zh-CN" smtClean="0">
                <a:solidFill>
                  <a:schemeClr val="bg1"/>
                </a:solidFill>
              </a:rPr>
              <a:t>:</a:t>
            </a:r>
          </a:p>
          <a:p>
            <a:pPr indent="457200" algn="just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Ｂ</a:t>
            </a:r>
            <a:r>
              <a:rPr lang="zh-CN" altLang="en-US">
                <a:solidFill>
                  <a:schemeClr val="bg1"/>
                </a:solidFill>
              </a:rPr>
              <a:t>球在本方场区从中线下面进入对方场区，对方得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分； </a:t>
            </a:r>
          </a:p>
          <a:p>
            <a:pPr indent="457200"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Ｃ对方队员违例一次，本方得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分。 </a:t>
            </a:r>
          </a:p>
          <a:p>
            <a:pPr indent="457200" algn="just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5)</a:t>
            </a:r>
            <a:r>
              <a:rPr lang="zh-CN" altLang="en-US">
                <a:solidFill>
                  <a:schemeClr val="bg1"/>
                </a:solidFill>
              </a:rPr>
              <a:t>、胜负：在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分钟内，率先获得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分的球队获胜。如在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分钟内没有一个队获得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分，加发“点球”。 </a:t>
            </a:r>
          </a:p>
          <a:p>
            <a:pPr indent="457200" algn="just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6)</a:t>
            </a:r>
            <a:r>
              <a:rPr lang="zh-CN" altLang="en-US">
                <a:solidFill>
                  <a:schemeClr val="bg1"/>
                </a:solidFill>
              </a:rPr>
              <a:t>、点球：由裁判在中线向上抛球，双方队员用口吹气（不得用身体任意部分触球），球一旦进入一方场区触及场区任何东西，则对方获得胜利。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58207760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6543" y="926707"/>
            <a:ext cx="8070178" cy="2920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（二）活动</a:t>
            </a:r>
            <a:r>
              <a:rPr lang="zh-CN" altLang="en-US" sz="2000" b="1" smtClean="0">
                <a:solidFill>
                  <a:schemeClr val="bg1"/>
                </a:solidFill>
              </a:rPr>
              <a:t>节目：</a:t>
            </a:r>
            <a:r>
              <a:rPr lang="zh-CN" altLang="en-US" sz="2000" b="1">
                <a:solidFill>
                  <a:schemeClr val="bg1"/>
                </a:solidFill>
              </a:rPr>
              <a:t>活动时间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日晚</a:t>
            </a:r>
            <a:r>
              <a:rPr lang="en-US" altLang="zh-CN" sz="2000" b="1">
                <a:solidFill>
                  <a:schemeClr val="bg1"/>
                </a:solidFill>
              </a:rPr>
              <a:t>6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30-9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第二环节：重温快乐</a:t>
            </a:r>
            <a:r>
              <a:rPr lang="zh-CN" altLang="en-US" smtClean="0">
                <a:solidFill>
                  <a:schemeClr val="bg1"/>
                </a:solidFill>
              </a:rPr>
              <a:t>学习</a:t>
            </a:r>
            <a:endParaRPr lang="en-US" altLang="zh-CN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1.   </a:t>
            </a:r>
            <a:r>
              <a:rPr lang="zh-CN" altLang="en-US">
                <a:solidFill>
                  <a:schemeClr val="bg1"/>
                </a:solidFill>
              </a:rPr>
              <a:t>演讲比赛</a:t>
            </a:r>
            <a:r>
              <a:rPr lang="zh-CN" altLang="en-US" smtClean="0">
                <a:solidFill>
                  <a:schemeClr val="bg1"/>
                </a:solidFill>
              </a:rPr>
              <a:t>：圣诞新年新思考</a:t>
            </a:r>
            <a:endParaRPr lang="zh-CN" altLang="en-US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2.   </a:t>
            </a:r>
            <a:r>
              <a:rPr lang="zh-CN" altLang="en-US">
                <a:solidFill>
                  <a:schemeClr val="bg1"/>
                </a:solidFill>
              </a:rPr>
              <a:t>学员经典节目重现、赞助单位节目</a:t>
            </a:r>
          </a:p>
          <a:p>
            <a:pPr indent="457200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3.    </a:t>
            </a:r>
            <a:r>
              <a:rPr lang="zh-CN" altLang="en-US">
                <a:solidFill>
                  <a:schemeClr val="bg1"/>
                </a:solidFill>
              </a:rPr>
              <a:t>互动游戏二：</a:t>
            </a:r>
          </a:p>
          <a:p>
            <a:pPr indent="457200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</a:rPr>
              <a:t>乒乓接力游戏规则：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3367" y="3372273"/>
            <a:ext cx="35293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）每组</a:t>
            </a:r>
            <a:r>
              <a:rPr lang="en-US" altLang="zh-CN">
                <a:solidFill>
                  <a:schemeClr val="bg1"/>
                </a:solidFill>
              </a:rPr>
              <a:t>4-5</a:t>
            </a:r>
            <a:r>
              <a:rPr lang="zh-CN" altLang="en-US">
                <a:solidFill>
                  <a:schemeClr val="bg1"/>
                </a:solidFill>
              </a:rPr>
              <a:t>人，共分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组；</a:t>
            </a:r>
          </a:p>
          <a:p>
            <a:pPr algn="just"/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）参加活动队员用吸管将乒乓球从</a:t>
            </a:r>
            <a:r>
              <a:rPr lang="en-US" altLang="zh-CN">
                <a:solidFill>
                  <a:schemeClr val="bg1"/>
                </a:solidFill>
              </a:rPr>
              <a:t>A</a:t>
            </a:r>
            <a:r>
              <a:rPr lang="zh-CN" altLang="en-US">
                <a:solidFill>
                  <a:schemeClr val="bg1"/>
                </a:solidFill>
              </a:rPr>
              <a:t>箱吸出，依次传递（不得用手接触乒乓球，违者视为此次传递失败），到达</a:t>
            </a:r>
            <a:r>
              <a:rPr lang="en-US" altLang="zh-CN">
                <a:solidFill>
                  <a:schemeClr val="bg1"/>
                </a:solidFill>
              </a:rPr>
              <a:t>B</a:t>
            </a:r>
            <a:r>
              <a:rPr lang="zh-CN" altLang="en-US">
                <a:solidFill>
                  <a:schemeClr val="bg1"/>
                </a:solidFill>
              </a:rPr>
              <a:t>箱，规定时间内传递乒乓球数量多者获胜。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81"/>
          <a:stretch>
            <a:fillRect/>
          </a:stretch>
        </p:blipFill>
        <p:spPr>
          <a:xfrm>
            <a:off x="6259069" y="2132390"/>
            <a:ext cx="4317806" cy="2811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04900404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042"/>
            <a:ext cx="12192000" cy="1785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7"/>
          <a:stretch>
            <a:fillRect/>
          </a:stretch>
        </p:blipFill>
        <p:spPr>
          <a:xfrm>
            <a:off x="0" y="0"/>
            <a:ext cx="12192000" cy="68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72" y="5443152"/>
            <a:ext cx="3367301" cy="144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33" y="3832781"/>
            <a:ext cx="1645158" cy="2851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" y="5218595"/>
            <a:ext cx="2931584" cy="1465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1318" y="1076131"/>
            <a:ext cx="8070178" cy="148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（二）活动</a:t>
            </a:r>
            <a:r>
              <a:rPr lang="zh-CN" altLang="en-US" sz="2000" b="1" smtClean="0">
                <a:solidFill>
                  <a:schemeClr val="bg1"/>
                </a:solidFill>
              </a:rPr>
              <a:t>节目：</a:t>
            </a:r>
            <a:r>
              <a:rPr lang="zh-CN" altLang="en-US" sz="2000" b="1">
                <a:solidFill>
                  <a:schemeClr val="bg1"/>
                </a:solidFill>
              </a:rPr>
              <a:t>活动时间</a:t>
            </a:r>
            <a:r>
              <a:rPr lang="en-US" altLang="zh-CN" sz="2000" b="1">
                <a:solidFill>
                  <a:schemeClr val="bg1"/>
                </a:solidFill>
              </a:rPr>
              <a:t>26</a:t>
            </a:r>
            <a:r>
              <a:rPr lang="zh-CN" altLang="en-US" sz="2000" b="1">
                <a:solidFill>
                  <a:schemeClr val="bg1"/>
                </a:solidFill>
              </a:rPr>
              <a:t>日晚</a:t>
            </a:r>
            <a:r>
              <a:rPr lang="en-US" altLang="zh-CN" sz="2000" b="1">
                <a:solidFill>
                  <a:schemeClr val="bg1"/>
                </a:solidFill>
              </a:rPr>
              <a:t>6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30-9</a:t>
            </a:r>
            <a:r>
              <a:rPr lang="zh-CN" altLang="en-US" sz="2000" b="1">
                <a:solidFill>
                  <a:schemeClr val="bg1"/>
                </a:solidFill>
              </a:rPr>
              <a:t>：</a:t>
            </a:r>
            <a:r>
              <a:rPr lang="en-US" altLang="zh-CN" sz="2000" b="1">
                <a:solidFill>
                  <a:schemeClr val="bg1"/>
                </a:solidFill>
              </a:rPr>
              <a:t>00</a:t>
            </a: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                                                                    第二</a:t>
            </a:r>
            <a:r>
              <a:rPr lang="zh-CN" altLang="en-US">
                <a:solidFill>
                  <a:schemeClr val="bg1"/>
                </a:solidFill>
              </a:rPr>
              <a:t>环节：重温快乐</a:t>
            </a:r>
            <a:r>
              <a:rPr lang="zh-CN" altLang="en-US" smtClean="0">
                <a:solidFill>
                  <a:schemeClr val="bg1"/>
                </a:solidFill>
              </a:rPr>
              <a:t>学习</a:t>
            </a:r>
            <a:endParaRPr lang="en-US" altLang="zh-CN">
              <a:solidFill>
                <a:schemeClr val="bg1"/>
              </a:solidFill>
            </a:endParaRPr>
          </a:p>
          <a:p>
            <a:pPr indent="457200">
              <a:lnSpc>
                <a:spcPct val="130000"/>
              </a:lnSpc>
            </a:pPr>
            <a:endParaRPr lang="en-US" altLang="zh-CN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6460" y="2087462"/>
            <a:ext cx="41883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altLang="zh-CN">
                <a:solidFill>
                  <a:schemeClr val="bg1"/>
                </a:solidFill>
              </a:rPr>
              <a:t>4.    </a:t>
            </a:r>
            <a:r>
              <a:rPr lang="zh-CN" altLang="en-US">
                <a:solidFill>
                  <a:schemeClr val="bg1"/>
                </a:solidFill>
              </a:rPr>
              <a:t>抽奖环节一：</a:t>
            </a:r>
          </a:p>
          <a:p>
            <a:pPr indent="457200" algn="just"/>
            <a:r>
              <a:rPr lang="zh-CN" altLang="en-US">
                <a:solidFill>
                  <a:schemeClr val="bg1"/>
                </a:solidFill>
              </a:rPr>
              <a:t>即时惊喜抽奖：参加晚会</a:t>
            </a:r>
            <a:r>
              <a:rPr lang="zh-CN" altLang="en-US" smtClean="0">
                <a:solidFill>
                  <a:schemeClr val="bg1"/>
                </a:solidFill>
              </a:rPr>
              <a:t>者全部</a:t>
            </a:r>
            <a:r>
              <a:rPr lang="zh-CN" altLang="en-US">
                <a:solidFill>
                  <a:schemeClr val="bg1"/>
                </a:solidFill>
              </a:rPr>
              <a:t>参加即时惊喜抽奖节日，请来宾保留好自己的号码，即抽即送，惊喜带给您！　</a:t>
            </a:r>
          </a:p>
          <a:p>
            <a:pPr indent="4572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）此活动仅限活动当晚有效；</a:t>
            </a:r>
          </a:p>
          <a:p>
            <a:pPr indent="4572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2</a:t>
            </a:r>
            <a:r>
              <a:rPr lang="zh-CN" altLang="en-US">
                <a:solidFill>
                  <a:schemeClr val="bg1"/>
                </a:solidFill>
              </a:rPr>
              <a:t>）每人当晚中奖仅限一</a:t>
            </a:r>
            <a:r>
              <a:rPr lang="zh-CN" altLang="en-US" smtClean="0">
                <a:solidFill>
                  <a:schemeClr val="bg1"/>
                </a:solidFill>
              </a:rPr>
              <a:t>次重复</a:t>
            </a:r>
            <a:r>
              <a:rPr lang="zh-CN" altLang="en-US">
                <a:solidFill>
                  <a:schemeClr val="bg1"/>
                </a:solidFill>
              </a:rPr>
              <a:t>中奖取最大；</a:t>
            </a:r>
          </a:p>
          <a:p>
            <a:pPr indent="457200" algn="just"/>
            <a:r>
              <a:rPr lang="zh-CN" altLang="en-US">
                <a:solidFill>
                  <a:schemeClr val="bg1"/>
                </a:solidFill>
              </a:rPr>
              <a:t>（</a:t>
            </a:r>
            <a:r>
              <a:rPr lang="en-US" altLang="zh-CN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）制作彩票箱一只，来宾入场券（分正副券），入场时发放，留下副券。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79" y="2087462"/>
            <a:ext cx="3868210" cy="2578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692598694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  <p:tag name="ISPRING_PRESENTATION_TITLE" val="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146</Paragraphs>
  <Slides>20</Slides>
  <Notes>0</Notes>
  <TotalTime>76</TotalTime>
  <HiddenSlides>0</HiddenSlides>
  <MMClips>1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5">
      <vt:lpstr>Arial</vt:lpstr>
      <vt:lpstr>微软雅黑</vt:lpstr>
      <vt:lpstr>等线 Light</vt:lpstr>
      <vt:lpstr>等线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2</dc:title>
  <dc:creator>acer1</dc:creator>
  <cp:lastModifiedBy>acer1</cp:lastModifiedBy>
  <cp:revision>57</cp:revision>
  <dcterms:created xsi:type="dcterms:W3CDTF">2017-11-01T02:21:17Z</dcterms:created>
  <dcterms:modified xsi:type="dcterms:W3CDTF">2023-10-15T16:55:49Z</dcterms:modified>
</cp:coreProperties>
</file>