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18" r:id="rId2"/>
    <p:sldId id="320" r:id="rId3"/>
    <p:sldId id="321" r:id="rId4"/>
    <p:sldId id="312" r:id="rId5"/>
    <p:sldId id="304" r:id="rId6"/>
    <p:sldId id="308" r:id="rId7"/>
    <p:sldId id="322" r:id="rId8"/>
    <p:sldId id="307" r:id="rId9"/>
    <p:sldId id="306" r:id="rId10"/>
    <p:sldId id="309" r:id="rId11"/>
    <p:sldId id="323" r:id="rId12"/>
    <p:sldId id="310" r:id="rId13"/>
    <p:sldId id="305" r:id="rId14"/>
    <p:sldId id="303" r:id="rId15"/>
    <p:sldId id="324" r:id="rId16"/>
    <p:sldId id="301" r:id="rId17"/>
    <p:sldId id="327" r:id="rId18"/>
    <p:sldId id="325" r:id="rId19"/>
    <p:sldId id="326" r:id="rId20"/>
  </p:sldIdLst>
  <p:sldSz cx="12192000" cy="6858000"/>
  <p:notesSz cx="6858000" cy="9144000"/>
  <p:embeddedFontLst>
    <p:embeddedFont>
      <p:font typeface="汉仪中黑S"/>
      <p:regular r:id="rId23"/>
    </p:embeddedFont>
    <p:embeddedFont>
      <p:font typeface="汉仪中宋S" panose="00020600040101010101"/>
      <p:regular r:id="rId24"/>
    </p:embeddedFont>
    <p:embeddedFont>
      <p:font typeface="华文宋体" panose="02010600040101010101" pitchFamily="2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EBF"/>
    <a:srgbClr val="ACB394"/>
    <a:srgbClr val="D8CFC0"/>
    <a:srgbClr val="F0CB8D"/>
    <a:srgbClr val="D8A99B"/>
    <a:srgbClr val="D5CBBB"/>
    <a:srgbClr val="D19B8C"/>
    <a:srgbClr val="A6AF8B"/>
    <a:srgbClr val="D5A294"/>
    <a:srgbClr val="D3B3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54" y="594"/>
      </p:cViewPr>
      <p:guideLst>
        <p:guide orient="horz" pos="2171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10800000" flipH="1">
            <a:off x="10095621" y="6594437"/>
            <a:ext cx="2096378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flipV="1">
            <a:off x="0" y="-5263"/>
            <a:ext cx="1985007" cy="2474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 rot="18626426">
            <a:off x="11084317" y="-1223575"/>
            <a:ext cx="2215365" cy="1828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15250299">
            <a:off x="11855999" y="413495"/>
            <a:ext cx="751743" cy="55289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8544898">
            <a:off x="10412291" y="-506140"/>
            <a:ext cx="899101" cy="7769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10800000" flipH="1">
            <a:off x="10095621" y="6594437"/>
            <a:ext cx="2096378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flipV="1">
            <a:off x="0" y="-5263"/>
            <a:ext cx="1985007" cy="2474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 rot="18626426">
            <a:off x="11084317" y="-1223575"/>
            <a:ext cx="2215365" cy="1828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15250299">
            <a:off x="11855999" y="413495"/>
            <a:ext cx="751743" cy="55289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8544898">
            <a:off x="10412291" y="-506140"/>
            <a:ext cx="899101" cy="7769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10800000" flipH="1">
            <a:off x="10095621" y="6594437"/>
            <a:ext cx="2096378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flipV="1">
            <a:off x="0" y="-5263"/>
            <a:ext cx="1985007" cy="2474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 rot="18626426">
            <a:off x="11084317" y="-1223575"/>
            <a:ext cx="2215365" cy="1828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15250299">
            <a:off x="11855999" y="413495"/>
            <a:ext cx="751743" cy="55289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8544898">
            <a:off x="10412291" y="-506140"/>
            <a:ext cx="899101" cy="7769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10800000" flipH="1">
            <a:off x="10095621" y="6594437"/>
            <a:ext cx="2096378" cy="2743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flipV="1">
            <a:off x="0" y="-5263"/>
            <a:ext cx="1985007" cy="24742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 rot="18626426">
            <a:off x="11084317" y="-1223575"/>
            <a:ext cx="2215365" cy="18287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15250299">
            <a:off x="11855999" y="413495"/>
            <a:ext cx="751743" cy="55289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8544898">
            <a:off x="10412291" y="-506140"/>
            <a:ext cx="899101" cy="7769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C3974-DABA-448A-869B-865DDCA6E6FF}" type="datetimeFigureOut">
              <a:rPr lang="zh-CN" altLang="en-US" smtClean="0"/>
              <a:t>2024/11/7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F553-6A72-4FE5-9462-C3C4BE613C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C3974-DABA-448A-869B-865DDCA6E6FF}" type="datetimeFigureOut">
              <a:rPr lang="zh-CN" altLang="en-US" smtClean="0"/>
              <a:t>2024/11/7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FF553-6A72-4FE5-9462-C3C4BE613C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8.png"/><Relationship Id="rId12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19.png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8.png"/><Relationship Id="rId12" Type="http://schemas.openxmlformats.org/officeDocument/2006/relationships/image" Target="../media/image6.pn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9.png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7.png"/><Relationship Id="rId12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8.png"/><Relationship Id="rId12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8.xml"/><Relationship Id="rId7" Type="http://schemas.openxmlformats.org/officeDocument/2006/relationships/image" Target="../media/image20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8.png"/><Relationship Id="rId12" Type="http://schemas.openxmlformats.org/officeDocument/2006/relationships/image" Target="../media/image6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9.png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>
            <a:off x="1" y="5693434"/>
            <a:ext cx="3450566" cy="116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0230" y="4785365"/>
            <a:ext cx="4174066" cy="20898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>
            <a:off x="7358332" y="0"/>
            <a:ext cx="4833668" cy="14061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>
            <a:off x="9609825" y="127159"/>
            <a:ext cx="1578635" cy="1161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>
            <a:off x="0" y="-177799"/>
            <a:ext cx="1557866" cy="1346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21352" r="67971" b="59982"/>
          <a:stretch>
            <a:fillRect/>
          </a:stretch>
        </p:blipFill>
        <p:spPr>
          <a:xfrm>
            <a:off x="4067" y="1"/>
            <a:ext cx="587604" cy="12801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72797" y="2261693"/>
            <a:ext cx="9447601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经典圆体简" panose="02010609000101010101" pitchFamily="49" charset="-122"/>
                <a:sym typeface="华文宋体" panose="02010600040101010101" charset="-122"/>
              </a:rPr>
              <a:t>大学生职业生涯规划</a:t>
            </a:r>
          </a:p>
        </p:txBody>
      </p:sp>
      <p:sp>
        <p:nvSpPr>
          <p:cNvPr id="13" name="矩形 12"/>
          <p:cNvSpPr/>
          <p:nvPr/>
        </p:nvSpPr>
        <p:spPr>
          <a:xfrm>
            <a:off x="3666140" y="1761864"/>
            <a:ext cx="48766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pc="300" noProof="0" dirty="0">
                <a:solidFill>
                  <a:srgbClr val="C59765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Career Planning for College Students</a:t>
            </a:r>
            <a:endParaRPr kumimoji="0" lang="zh-CN" altLang="en-US" i="0" u="none" strike="noStrike" kern="1200" cap="none" spc="300" normalizeH="0" baseline="0" noProof="0" dirty="0">
              <a:ln>
                <a:noFill/>
              </a:ln>
              <a:solidFill>
                <a:srgbClr val="C59765"/>
              </a:solidFill>
              <a:uLnTx/>
              <a:uFillTx/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764134" y="4525352"/>
            <a:ext cx="1656184" cy="199926"/>
          </a:xfrm>
          <a:prstGeom prst="roundRect">
            <a:avLst/>
          </a:prstGeom>
          <a:solidFill>
            <a:srgbClr val="D8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7CDBD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806469" y="4488328"/>
            <a:ext cx="1584286" cy="27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规划人：布丁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-427951" y="4768172"/>
            <a:ext cx="835817" cy="1063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6" t="53639" r="47699" b="6698"/>
          <a:stretch>
            <a:fillRect/>
          </a:stretch>
        </p:blipFill>
        <p:spPr>
          <a:xfrm>
            <a:off x="-1" y="3206840"/>
            <a:ext cx="1604169" cy="2720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-560925" y="5170336"/>
            <a:ext cx="3368854" cy="27809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6423901" y="5018751"/>
            <a:ext cx="611731" cy="612559"/>
          </a:xfrm>
          <a:prstGeom prst="ellipse">
            <a:avLst/>
          </a:prstGeom>
          <a:solidFill>
            <a:srgbClr val="D8A99B"/>
          </a:solidFill>
          <a:ln w="9525">
            <a:noFill/>
            <a:round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000">
              <a:solidFill>
                <a:srgbClr val="9A7954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988002" y="5008851"/>
            <a:ext cx="611731" cy="612559"/>
          </a:xfrm>
          <a:prstGeom prst="ellipse">
            <a:avLst/>
          </a:prstGeom>
          <a:solidFill>
            <a:srgbClr val="F0CB8D"/>
          </a:solidFill>
          <a:ln w="9525">
            <a:noFill/>
            <a:round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1000" dirty="0">
              <a:solidFill>
                <a:srgbClr val="9A7954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7939" y="5181455"/>
            <a:ext cx="4291179" cy="6001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defTabSz="1217930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18712" y="4775028"/>
            <a:ext cx="1931872" cy="460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143923" y="5173299"/>
            <a:ext cx="4291179" cy="60016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lvl="0" defTabSz="1217930"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144696" y="4766872"/>
            <a:ext cx="1931872" cy="460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868802" y="5006504"/>
            <a:ext cx="829938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65</a:t>
            </a:r>
            <a:r>
              <a:rPr lang="en-US" altLang="zh-CN" sz="10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%</a:t>
            </a:r>
            <a:endParaRPr lang="zh-CN" altLang="en-US" sz="10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4797" y="5006504"/>
            <a:ext cx="829938" cy="55399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86</a:t>
            </a:r>
            <a:r>
              <a:rPr lang="en-US" altLang="zh-CN" sz="10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Calibri Light" panose="020F0302020204030204" pitchFamily="34" charset="0"/>
                <a:sym typeface="华文宋体" panose="02010600040101010101" charset="-122"/>
              </a:rPr>
              <a:t>%</a:t>
            </a:r>
            <a:endParaRPr lang="zh-CN" altLang="en-US" sz="10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09210" y="1458454"/>
            <a:ext cx="5037534" cy="3106825"/>
          </a:xfrm>
          <a:prstGeom prst="rect">
            <a:avLst/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7713F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73044" y="1458454"/>
            <a:ext cx="5037534" cy="3106825"/>
          </a:xfrm>
          <a:prstGeom prst="rect">
            <a:avLst/>
          </a:prstGeom>
          <a:solidFill>
            <a:srgbClr val="F0C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7713F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09210" y="1349555"/>
            <a:ext cx="5037534" cy="3106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7713F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8284" y="1349555"/>
            <a:ext cx="5037534" cy="310682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7713F"/>
              </a:solidFill>
              <a:latin typeface="华文宋体" panose="02010600040101010101" charset="-122"/>
              <a:ea typeface="华文宋体" panose="02010600040101010101" charset="-122"/>
              <a:cs typeface="Calibri Light" panose="020F0302020204030204" pitchFamily="34" charset="0"/>
              <a:sym typeface="华文宋体" panose="02010600040101010101" charset="-122"/>
            </a:endParaRPr>
          </a:p>
        </p:txBody>
      </p:sp>
      <p:cxnSp>
        <p:nvCxnSpPr>
          <p:cNvPr id="2" name="直接连接符 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rot="13068237" flipH="1">
            <a:off x="108990" y="5954866"/>
            <a:ext cx="2011142" cy="226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5400000">
            <a:off x="9288332" y="3953204"/>
            <a:ext cx="4833668" cy="97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rot="16200000" flipV="1">
            <a:off x="-886249" y="5068781"/>
            <a:ext cx="2675467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5832096"/>
            <a:ext cx="4174066" cy="10259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10146079" y="5430666"/>
            <a:ext cx="2215365" cy="1828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5400000">
            <a:off x="322393" y="6348141"/>
            <a:ext cx="751743" cy="552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9156158">
            <a:off x="9580307" y="6468402"/>
            <a:ext cx="899101" cy="7769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flipH="1">
            <a:off x="-1175016" y="2495572"/>
            <a:ext cx="2011142" cy="2264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660068" y="6248715"/>
            <a:ext cx="835817" cy="1063925"/>
          </a:xfrm>
          <a:prstGeom prst="rect">
            <a:avLst/>
          </a:prstGeom>
        </p:spPr>
      </p:pic>
      <p:sp>
        <p:nvSpPr>
          <p:cNvPr id="13" name="矩形 8"/>
          <p:cNvSpPr/>
          <p:nvPr>
            <p:custDataLst>
              <p:tags r:id="rId1"/>
            </p:custDataLst>
          </p:nvPr>
        </p:nvSpPr>
        <p:spPr>
          <a:xfrm>
            <a:off x="4920846" y="1536513"/>
            <a:ext cx="23755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40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sym typeface="华文宋体" panose="02010600040101010101" charset="-122"/>
              </a:rPr>
              <a:t>第三章</a:t>
            </a:r>
            <a:endParaRPr lang="en-US" altLang="zh-CN" sz="4000" b="1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4" name="矩形 8"/>
          <p:cNvSpPr/>
          <p:nvPr>
            <p:custDataLst>
              <p:tags r:id="rId2"/>
            </p:custDataLst>
          </p:nvPr>
        </p:nvSpPr>
        <p:spPr>
          <a:xfrm>
            <a:off x="5221645" y="2093650"/>
            <a:ext cx="1777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200" kern="0" dirty="0">
                <a:solidFill>
                  <a:srgbClr val="936B43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PART THREE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667170" y="2336862"/>
            <a:ext cx="884238" cy="0"/>
          </a:xfrm>
          <a:prstGeom prst="line">
            <a:avLst/>
          </a:prstGeom>
          <a:ln w="12700">
            <a:solidFill>
              <a:srgbClr val="97713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729318" y="2564545"/>
            <a:ext cx="47548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zh-CN" altLang="en-US" sz="72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计划与实施</a:t>
            </a:r>
            <a:endParaRPr kumimoji="1" lang="zh-CN" altLang="en-US" sz="7200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cs typeface="+mn-ea"/>
              <a:sym typeface="华文宋体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88939" y="3849546"/>
            <a:ext cx="2840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kern="0" dirty="0">
                <a:solidFill>
                  <a:schemeClr val="bg1">
                    <a:lumMod val="6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Planning and Implementation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1" y="1622413"/>
            <a:ext cx="12188825" cy="2968547"/>
          </a:xfrm>
          <a:prstGeom prst="rect">
            <a:avLst/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59932" y="5156173"/>
            <a:ext cx="588056" cy="588056"/>
          </a:xfrm>
          <a:prstGeom prst="ellipse">
            <a:avLst/>
          </a:prstGeom>
          <a:solidFill>
            <a:srgbClr val="F0C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539462" y="5170235"/>
            <a:ext cx="588056" cy="588056"/>
          </a:xfrm>
          <a:prstGeom prst="ellipse">
            <a:avLst/>
          </a:prstGeom>
          <a:solidFill>
            <a:srgbClr val="D8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15769" y="5048817"/>
            <a:ext cx="43659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Arial" panose="020B0604020202020204" pitchFamily="34" charset="0"/>
              <a:sym typeface="华文宋体" panose="0201060004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95299" y="5081408"/>
            <a:ext cx="43659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20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altLang="zh-CN" sz="1400" kern="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Arial" panose="020B0604020202020204" pitchFamily="34" charset="0"/>
              <a:sym typeface="华文宋体" panose="0201060004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680431" y="5273909"/>
            <a:ext cx="261167" cy="38070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34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3" tIns="25393" rIns="25393" bIns="25393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35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3" tIns="25393" rIns="25393" bIns="25393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800902" y="5297143"/>
            <a:ext cx="306114" cy="306114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7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3" tIns="25393" rIns="25393" bIns="25393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38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3" tIns="25393" rIns="25393" bIns="25393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913958" y="2089028"/>
            <a:ext cx="548914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5924718" y="2710436"/>
            <a:ext cx="58118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为了完整的框架模块的设计和用户使用方便，各模块一般放在母版里面编辑，编辑的步骤参考“三”。在退出母版后，若哪张幻灯片要应用某个模块的样式，则选中此幻灯片→单击“开始”选项卡→单击“版式”→在下拉列表中选择你需要的某个模块所在的母版版式即可应用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0" y="1440148"/>
            <a:ext cx="5706941" cy="3350779"/>
          </a:xfrm>
          <a:prstGeom prst="rect">
            <a:avLst/>
          </a:prstGeom>
        </p:spPr>
      </p:pic>
      <p:pic>
        <p:nvPicPr>
          <p:cNvPr id="28" name="图片 27" descr="D:\图片素材\办公\markus-winkler-Ber3q-zEhd4-unsplash.jpgmarkus-winkler-Ber3q-zEhd4-unsplash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06805" y="1611630"/>
            <a:ext cx="4286250" cy="2809875"/>
          </a:xfrm>
          <a:prstGeom prst="rect">
            <a:avLst/>
          </a:prstGeom>
        </p:spPr>
      </p:pic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73850" y="1575317"/>
            <a:ext cx="2856371" cy="3927510"/>
            <a:chOff x="609600" y="1293091"/>
            <a:chExt cx="2142836" cy="2946400"/>
          </a:xfrm>
        </p:grpSpPr>
        <p:sp>
          <p:nvSpPr>
            <p:cNvPr id="22" name="矩形 21"/>
            <p:cNvSpPr/>
            <p:nvPr/>
          </p:nvSpPr>
          <p:spPr>
            <a:xfrm>
              <a:off x="609600" y="1293091"/>
              <a:ext cx="2142836" cy="294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09600" y="4091709"/>
              <a:ext cx="2142836" cy="147782"/>
            </a:xfrm>
            <a:prstGeom prst="rect">
              <a:avLst/>
            </a:prstGeom>
            <a:solidFill>
              <a:srgbClr val="D19B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76737" y="1543768"/>
            <a:ext cx="2856371" cy="3927510"/>
            <a:chOff x="609600" y="1293091"/>
            <a:chExt cx="2142836" cy="2946400"/>
          </a:xfrm>
        </p:grpSpPr>
        <p:sp>
          <p:nvSpPr>
            <p:cNvPr id="25" name="矩形 24"/>
            <p:cNvSpPr/>
            <p:nvPr/>
          </p:nvSpPr>
          <p:spPr>
            <a:xfrm>
              <a:off x="609600" y="1293091"/>
              <a:ext cx="2142836" cy="294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600" y="4091709"/>
              <a:ext cx="2142836" cy="147782"/>
            </a:xfrm>
            <a:prstGeom prst="rect">
              <a:avLst/>
            </a:prstGeom>
            <a:solidFill>
              <a:srgbClr val="F0CB8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79623" y="1575317"/>
            <a:ext cx="2856371" cy="3927510"/>
            <a:chOff x="609600" y="1293091"/>
            <a:chExt cx="2142836" cy="2946400"/>
          </a:xfrm>
        </p:grpSpPr>
        <p:sp>
          <p:nvSpPr>
            <p:cNvPr id="28" name="矩形 27"/>
            <p:cNvSpPr/>
            <p:nvPr/>
          </p:nvSpPr>
          <p:spPr>
            <a:xfrm>
              <a:off x="609600" y="1293091"/>
              <a:ext cx="2142836" cy="294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09600" y="4091709"/>
              <a:ext cx="2142836" cy="147782"/>
            </a:xfrm>
            <a:prstGeom prst="rect">
              <a:avLst/>
            </a:prstGeom>
            <a:solidFill>
              <a:srgbClr val="D5CBB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sp>
        <p:nvSpPr>
          <p:cNvPr id="30" name="文本框 29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 txBox="1"/>
          <p:nvPr/>
        </p:nvSpPr>
        <p:spPr>
          <a:xfrm>
            <a:off x="1498775" y="1779411"/>
            <a:ext cx="14065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1083782" y="2338395"/>
            <a:ext cx="226370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32" name="文本框 31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 txBox="1"/>
          <p:nvPr/>
        </p:nvSpPr>
        <p:spPr>
          <a:xfrm>
            <a:off x="5401659" y="1779411"/>
            <a:ext cx="14065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3" name="文本框 32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 txBox="1"/>
          <p:nvPr/>
        </p:nvSpPr>
        <p:spPr>
          <a:xfrm>
            <a:off x="9304544" y="1779411"/>
            <a:ext cx="14065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4969979" y="2338395"/>
            <a:ext cx="226370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8889552" y="2364058"/>
            <a:ext cx="226370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cxnSp>
        <p:nvCxnSpPr>
          <p:cNvPr id="2" name="直接连接符 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6333" y="1638153"/>
            <a:ext cx="7076018" cy="396240"/>
          </a:xfrm>
          <a:prstGeom prst="rect">
            <a:avLst/>
          </a:prstGeom>
          <a:solidFill>
            <a:srgbClr val="B9A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7595" y="2324100"/>
            <a:ext cx="579628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阿里巴巴普惠体 R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9333" y="1516900"/>
            <a:ext cx="40576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grpSp>
        <p:nvGrpSpPr>
          <p:cNvPr id="19" name="组合"/>
          <p:cNvGrpSpPr/>
          <p:nvPr/>
        </p:nvGrpSpPr>
        <p:grpSpPr>
          <a:xfrm>
            <a:off x="8295061" y="2558467"/>
            <a:ext cx="2887290" cy="2167653"/>
            <a:chOff x="669925" y="1758275"/>
            <a:chExt cx="3112651" cy="2336846"/>
          </a:xfrm>
        </p:grpSpPr>
        <p:sp>
          <p:nvSpPr>
            <p:cNvPr id="20" name="文本框"/>
            <p:cNvSpPr txBox="1"/>
            <p:nvPr/>
          </p:nvSpPr>
          <p:spPr>
            <a:xfrm>
              <a:off x="669925" y="2205040"/>
              <a:ext cx="3112651" cy="18900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1100" spc="20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 panose="020F0502020204030204" charset="0"/>
                  <a:ea typeface="微软雅黑" panose="020B0503020204020204" charset="-122"/>
                  <a:cs typeface="+mn-ea"/>
                </a:defRPr>
              </a:lvl1pPr>
            </a:lstStyle>
            <a:p>
              <a:pPr algn="l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华文宋体" panose="02010600040101010101" charset="-122"/>
                </a:rPr>
                <a:t>保留文字的格式和动画效果不变，请不要删除文本框，直接把文本框中的文字替换即可。保留文字的格式和动画效果不变，请不要删除文本框，直接把文本框中的文字替换即可。</a:t>
              </a:r>
            </a:p>
          </p:txBody>
        </p:sp>
        <p:sp>
          <p:nvSpPr>
            <p:cNvPr id="21" name="文本框"/>
            <p:cNvSpPr/>
            <p:nvPr/>
          </p:nvSpPr>
          <p:spPr>
            <a:xfrm>
              <a:off x="669925" y="1758275"/>
              <a:ext cx="3112651" cy="446763"/>
            </a:xfrm>
            <a:prstGeom prst="rect">
              <a:avLst/>
            </a:prstGeom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342900" lvl="0" indent="-342900">
                <a:buFont typeface="Wingdings" panose="05000000000000000000" pitchFamily="2" charset="2"/>
                <a:buChar char="n"/>
              </a:pP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华文宋体" panose="02010600040101010101" charset="-122"/>
                </a:rPr>
                <a:t>小标题</a:t>
              </a:r>
            </a:p>
          </p:txBody>
        </p:sp>
      </p:grpSp>
      <p:pic>
        <p:nvPicPr>
          <p:cNvPr id="2" name="图片 1" descr="bruno-emmanuelle--WksXpMO-Ao-unsplash"/>
          <p:cNvPicPr>
            <a:picLocks noChangeAspect="1"/>
          </p:cNvPicPr>
          <p:nvPr/>
        </p:nvPicPr>
        <p:blipFill>
          <a:blip r:embed="rId3"/>
          <a:srcRect t="55920"/>
          <a:stretch>
            <a:fillRect/>
          </a:stretch>
        </p:blipFill>
        <p:spPr>
          <a:xfrm>
            <a:off x="1174115" y="3503295"/>
            <a:ext cx="6042660" cy="1778000"/>
          </a:xfrm>
          <a:prstGeom prst="rect">
            <a:avLst/>
          </a:prstGeom>
        </p:spPr>
      </p:pic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rot="13068237" flipH="1">
            <a:off x="108990" y="5954866"/>
            <a:ext cx="2011142" cy="226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5400000">
            <a:off x="9288332" y="3953204"/>
            <a:ext cx="4833668" cy="97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rot="16200000" flipV="1">
            <a:off x="-886249" y="5068781"/>
            <a:ext cx="2675467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5832096"/>
            <a:ext cx="4174066" cy="10259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10146079" y="5430666"/>
            <a:ext cx="2215365" cy="1828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5400000">
            <a:off x="322393" y="6348141"/>
            <a:ext cx="751743" cy="552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9156158">
            <a:off x="9580307" y="6468402"/>
            <a:ext cx="899101" cy="7769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flipH="1">
            <a:off x="-1175016" y="2495572"/>
            <a:ext cx="2011142" cy="2264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660068" y="6248715"/>
            <a:ext cx="835817" cy="1063925"/>
          </a:xfrm>
          <a:prstGeom prst="rect">
            <a:avLst/>
          </a:prstGeom>
        </p:spPr>
      </p:pic>
      <p:sp>
        <p:nvSpPr>
          <p:cNvPr id="13" name="矩形 8"/>
          <p:cNvSpPr/>
          <p:nvPr>
            <p:custDataLst>
              <p:tags r:id="rId1"/>
            </p:custDataLst>
          </p:nvPr>
        </p:nvSpPr>
        <p:spPr>
          <a:xfrm>
            <a:off x="4920846" y="1536513"/>
            <a:ext cx="23755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40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sym typeface="华文宋体" panose="02010600040101010101" charset="-122"/>
              </a:rPr>
              <a:t>第四章</a:t>
            </a:r>
            <a:endParaRPr lang="en-US" altLang="zh-CN" sz="4000" b="1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4" name="矩形 8"/>
          <p:cNvSpPr/>
          <p:nvPr>
            <p:custDataLst>
              <p:tags r:id="rId2"/>
            </p:custDataLst>
          </p:nvPr>
        </p:nvSpPr>
        <p:spPr>
          <a:xfrm>
            <a:off x="5221645" y="2093650"/>
            <a:ext cx="1777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200" kern="0" dirty="0">
                <a:solidFill>
                  <a:srgbClr val="936B43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PART FOUR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667170" y="2336862"/>
            <a:ext cx="884238" cy="0"/>
          </a:xfrm>
          <a:prstGeom prst="line">
            <a:avLst/>
          </a:prstGeom>
          <a:ln w="12700">
            <a:solidFill>
              <a:srgbClr val="97713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706101" y="2564545"/>
            <a:ext cx="48013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zh-CN" altLang="en-US" sz="72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评估与调整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820385" y="3849546"/>
            <a:ext cx="2577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kern="0" dirty="0">
                <a:solidFill>
                  <a:schemeClr val="bg1">
                    <a:lumMod val="6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Evaluation and adjustment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202176" y="1394108"/>
            <a:ext cx="6584709" cy="439578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296" y="1394108"/>
            <a:ext cx="2374900" cy="4395788"/>
          </a:xfrm>
          <a:prstGeom prst="rect">
            <a:avLst/>
          </a:prstGeom>
          <a:solidFill>
            <a:srgbClr val="D8A99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2634" y="3342274"/>
            <a:ext cx="375664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保留图片的格式和动画效果不变，请不要直接删除图片，只将图片替换就可以</a:t>
            </a:r>
          </a:p>
        </p:txBody>
      </p:sp>
      <p:sp>
        <p:nvSpPr>
          <p:cNvPr id="21" name="矩形 20"/>
          <p:cNvSpPr/>
          <p:nvPr/>
        </p:nvSpPr>
        <p:spPr>
          <a:xfrm>
            <a:off x="1102634" y="4258468"/>
            <a:ext cx="375664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保留图片的格式和动画效果不变，请不要直接删除图片，只将图片替换就可以。  情况</a:t>
            </a:r>
            <a:r>
              <a:rPr lang="en-US" altLang="zh-CN" sz="13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1</a:t>
            </a:r>
            <a:r>
              <a:rPr lang="zh-CN" altLang="en-US" sz="13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：若是直接插入的图  片：则右击图片→选择“更改图片”→在弹出的对话框窗口中重新选择你需要插入的图片即可。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7126" y="3253753"/>
            <a:ext cx="749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938177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1</a:t>
            </a:r>
            <a:endParaRPr lang="zh-CN" altLang="en-US" sz="4400" dirty="0">
              <a:solidFill>
                <a:srgbClr val="938177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7126" y="4169947"/>
            <a:ext cx="749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938177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2</a:t>
            </a:r>
            <a:endParaRPr lang="zh-CN" altLang="en-US" sz="4400" dirty="0">
              <a:solidFill>
                <a:srgbClr val="938177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209392" y="1957702"/>
            <a:ext cx="798195" cy="16154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9348224" y="1838320"/>
            <a:ext cx="1071062" cy="380609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solidFill>
                  <a:schemeClr val="bg1">
                    <a:alpha val="7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保留图片的格式和动画效果不变，请不要直接删除图片，只将图片替换就可以。  情况</a:t>
            </a:r>
            <a:r>
              <a:rPr lang="en-US" altLang="zh-CN" sz="1200" kern="100" dirty="0">
                <a:solidFill>
                  <a:schemeClr val="bg1">
                    <a:alpha val="7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1</a:t>
            </a:r>
            <a:r>
              <a:rPr lang="zh-CN" altLang="en-US" sz="1200" kern="100" dirty="0">
                <a:solidFill>
                  <a:schemeClr val="bg1">
                    <a:alpha val="7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：若是直接插入的图  片：则右击图片→选择“更改图片”→在弹出的对话框窗口中重新选择你需要插入的图片即可。</a:t>
            </a:r>
          </a:p>
        </p:txBody>
      </p:sp>
      <p:cxnSp>
        <p:nvCxnSpPr>
          <p:cNvPr id="2" name="直接连接符 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1059296" y="3523056"/>
            <a:ext cx="10073409" cy="58220"/>
          </a:xfrm>
          <a:prstGeom prst="rect">
            <a:avLst/>
          </a:prstGeom>
          <a:solidFill>
            <a:srgbClr val="D8CFC0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3" name="Oval 5"/>
          <p:cNvSpPr>
            <a:spLocks noChangeAspect="1"/>
          </p:cNvSpPr>
          <p:nvPr/>
        </p:nvSpPr>
        <p:spPr>
          <a:xfrm>
            <a:off x="1703512" y="3126908"/>
            <a:ext cx="792088" cy="792295"/>
          </a:xfrm>
          <a:prstGeom prst="ellipse">
            <a:avLst/>
          </a:prstGeom>
          <a:solidFill>
            <a:srgbClr val="D8A99B"/>
          </a:solidFill>
          <a:ln w="38100" cmpd="sng">
            <a:solidFill>
              <a:srgbClr val="D8CF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1</a:t>
            </a:r>
          </a:p>
        </p:txBody>
      </p:sp>
      <p:sp>
        <p:nvSpPr>
          <p:cNvPr id="14" name="TextBox 61"/>
          <p:cNvSpPr txBox="1"/>
          <p:nvPr/>
        </p:nvSpPr>
        <p:spPr>
          <a:xfrm>
            <a:off x="1212789" y="2323320"/>
            <a:ext cx="4061944" cy="48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Clear Sans Light" panose="020B0303030202020304" pitchFamily="34" charset="0"/>
              <a:sym typeface="华文宋体" panose="02010600040101010101" charset="-122"/>
            </a:endParaRPr>
          </a:p>
        </p:txBody>
      </p:sp>
      <p:sp>
        <p:nvSpPr>
          <p:cNvPr id="15" name="TextBox 62"/>
          <p:cNvSpPr txBox="1"/>
          <p:nvPr/>
        </p:nvSpPr>
        <p:spPr>
          <a:xfrm>
            <a:off x="1212789" y="1882937"/>
            <a:ext cx="2565621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lear Sans" panose="020B05030302020203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16" name="TextBox 61"/>
          <p:cNvSpPr txBox="1"/>
          <p:nvPr/>
        </p:nvSpPr>
        <p:spPr>
          <a:xfrm>
            <a:off x="1677634" y="4637294"/>
            <a:ext cx="4061944" cy="48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Clear Sans Light" panose="020B0303030202020304" pitchFamily="34" charset="0"/>
              <a:sym typeface="华文宋体" panose="02010600040101010101" charset="-122"/>
            </a:endParaRPr>
          </a:p>
        </p:txBody>
      </p:sp>
      <p:sp>
        <p:nvSpPr>
          <p:cNvPr id="25" name="TextBox 61"/>
          <p:cNvSpPr txBox="1"/>
          <p:nvPr/>
        </p:nvSpPr>
        <p:spPr>
          <a:xfrm>
            <a:off x="6745685" y="2323320"/>
            <a:ext cx="4061944" cy="48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Clear Sans Light" panose="020B0303030202020304" pitchFamily="34" charset="0"/>
              <a:sym typeface="华文宋体" panose="02010600040101010101" charset="-122"/>
            </a:endParaRPr>
          </a:p>
        </p:txBody>
      </p:sp>
      <p:sp>
        <p:nvSpPr>
          <p:cNvPr id="28" name="TextBox 61"/>
          <p:cNvSpPr txBox="1"/>
          <p:nvPr/>
        </p:nvSpPr>
        <p:spPr>
          <a:xfrm>
            <a:off x="7162649" y="4637294"/>
            <a:ext cx="4061944" cy="484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defRPr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保留文字的格式和动画效果不变，请不要删除文本框，直接把文本框中的文字替换即可。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cs typeface="Clear Sans Light" panose="020B0303030202020304" pitchFamily="34" charset="0"/>
              <a:sym typeface="华文宋体" panose="02010600040101010101" charset="-122"/>
            </a:endParaRPr>
          </a:p>
        </p:txBody>
      </p:sp>
      <p:sp>
        <p:nvSpPr>
          <p:cNvPr id="29" name="TextBox 62"/>
          <p:cNvSpPr txBox="1"/>
          <p:nvPr/>
        </p:nvSpPr>
        <p:spPr>
          <a:xfrm>
            <a:off x="6733153" y="1882937"/>
            <a:ext cx="2565621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lear Sans" panose="020B05030302020203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0" name="TextBox 62"/>
          <p:cNvSpPr txBox="1"/>
          <p:nvPr/>
        </p:nvSpPr>
        <p:spPr>
          <a:xfrm>
            <a:off x="3864223" y="4224832"/>
            <a:ext cx="2565621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lear Sans" panose="020B05030302020203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1" name="TextBox 62"/>
          <p:cNvSpPr txBox="1"/>
          <p:nvPr/>
        </p:nvSpPr>
        <p:spPr>
          <a:xfrm>
            <a:off x="9382286" y="4224832"/>
            <a:ext cx="2565621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Clear Sans" panose="020B05030302020203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32" name="Oval 5"/>
          <p:cNvSpPr>
            <a:spLocks noChangeAspect="1"/>
          </p:cNvSpPr>
          <p:nvPr/>
        </p:nvSpPr>
        <p:spPr>
          <a:xfrm>
            <a:off x="4343805" y="3126908"/>
            <a:ext cx="792088" cy="792295"/>
          </a:xfrm>
          <a:prstGeom prst="ellipse">
            <a:avLst/>
          </a:prstGeom>
          <a:solidFill>
            <a:srgbClr val="F0CB8D"/>
          </a:solidFill>
          <a:ln w="38100" cmpd="sng">
            <a:solidFill>
              <a:srgbClr val="D8CF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2</a:t>
            </a:r>
          </a:p>
        </p:txBody>
      </p:sp>
      <p:sp>
        <p:nvSpPr>
          <p:cNvPr id="33" name="Oval 5"/>
          <p:cNvSpPr>
            <a:spLocks noChangeAspect="1"/>
          </p:cNvSpPr>
          <p:nvPr/>
        </p:nvSpPr>
        <p:spPr>
          <a:xfrm>
            <a:off x="6984098" y="3126908"/>
            <a:ext cx="792088" cy="792295"/>
          </a:xfrm>
          <a:prstGeom prst="ellipse">
            <a:avLst/>
          </a:prstGeom>
          <a:solidFill>
            <a:srgbClr val="D8A99B"/>
          </a:solidFill>
          <a:ln w="38100" cmpd="sng">
            <a:solidFill>
              <a:srgbClr val="D8CF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3</a:t>
            </a:r>
          </a:p>
        </p:txBody>
      </p:sp>
      <p:sp>
        <p:nvSpPr>
          <p:cNvPr id="34" name="Oval 5"/>
          <p:cNvSpPr>
            <a:spLocks noChangeAspect="1"/>
          </p:cNvSpPr>
          <p:nvPr/>
        </p:nvSpPr>
        <p:spPr>
          <a:xfrm>
            <a:off x="9624392" y="3126908"/>
            <a:ext cx="792088" cy="792295"/>
          </a:xfrm>
          <a:prstGeom prst="ellipse">
            <a:avLst/>
          </a:prstGeom>
          <a:solidFill>
            <a:srgbClr val="F0CB8D"/>
          </a:solidFill>
          <a:ln w="38100" cmpd="sng">
            <a:solidFill>
              <a:srgbClr val="D8CF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50" rIns="121899" bIns="60950" rtlCol="0" anchor="ctr"/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4</a:t>
            </a: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10"/>
          <p:cNvSpPr/>
          <p:nvPr/>
        </p:nvSpPr>
        <p:spPr>
          <a:xfrm>
            <a:off x="1334484" y="2015220"/>
            <a:ext cx="3867957" cy="1253194"/>
          </a:xfrm>
          <a:prstGeom prst="roundRect">
            <a:avLst>
              <a:gd name="adj" fmla="val 10733"/>
            </a:avLst>
          </a:prstGeom>
          <a:noFill/>
          <a:ln>
            <a:solidFill>
              <a:srgbClr val="849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21897" y="2243929"/>
            <a:ext cx="3702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为了完整的框架模块的设计和用户使用方便，各模块一般放在母版里面编辑，编辑的步骤参考“三”。在退出母版后，若哪张幻灯片要应用某个模块的样式</a:t>
            </a:r>
          </a:p>
        </p:txBody>
      </p:sp>
      <p:sp>
        <p:nvSpPr>
          <p:cNvPr id="44" name="矩形: 圆角 16"/>
          <p:cNvSpPr/>
          <p:nvPr/>
        </p:nvSpPr>
        <p:spPr>
          <a:xfrm>
            <a:off x="1334484" y="4346219"/>
            <a:ext cx="3867957" cy="1253194"/>
          </a:xfrm>
          <a:prstGeom prst="roundRect">
            <a:avLst>
              <a:gd name="adj" fmla="val 10733"/>
            </a:avLst>
          </a:prstGeom>
          <a:noFill/>
          <a:ln>
            <a:solidFill>
              <a:srgbClr val="849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21897" y="4574928"/>
            <a:ext cx="3702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为了完整的框架模块的设计和用户使用方便，各模块一般放在母版里面编辑，编辑的步骤参考“三”。在退出母版后，若哪张幻灯片要应用某个模块的样式</a:t>
            </a:r>
          </a:p>
        </p:txBody>
      </p:sp>
      <p:sp>
        <p:nvSpPr>
          <p:cNvPr id="46" name="矩形: 圆角 20"/>
          <p:cNvSpPr/>
          <p:nvPr/>
        </p:nvSpPr>
        <p:spPr>
          <a:xfrm>
            <a:off x="6989561" y="2015220"/>
            <a:ext cx="3867957" cy="1253194"/>
          </a:xfrm>
          <a:prstGeom prst="roundRect">
            <a:avLst>
              <a:gd name="adj" fmla="val 10733"/>
            </a:avLst>
          </a:prstGeom>
          <a:noFill/>
          <a:ln>
            <a:solidFill>
              <a:srgbClr val="849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76974" y="2243929"/>
            <a:ext cx="3702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为了完整的框架模块的设计和用户使用方便，各模块一般放在母版里面编辑，编辑的步骤参考“三”。在退出母版后，若哪张幻灯片要应用某个模块的样式</a:t>
            </a:r>
          </a:p>
        </p:txBody>
      </p:sp>
      <p:sp>
        <p:nvSpPr>
          <p:cNvPr id="48" name="矩形: 圆角 24"/>
          <p:cNvSpPr/>
          <p:nvPr/>
        </p:nvSpPr>
        <p:spPr>
          <a:xfrm>
            <a:off x="6989561" y="4346219"/>
            <a:ext cx="3867957" cy="1253194"/>
          </a:xfrm>
          <a:prstGeom prst="roundRect">
            <a:avLst>
              <a:gd name="adj" fmla="val 10733"/>
            </a:avLst>
          </a:prstGeom>
          <a:noFill/>
          <a:ln>
            <a:solidFill>
              <a:srgbClr val="8496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76974" y="4574928"/>
            <a:ext cx="3702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为了完整的框架模块的设计和用户使用方便，各模块一般放在母版里面编辑，编辑的步骤参考“三”。在退出母版后，若哪张幻灯片要应用某个模块的样式</a:t>
            </a:r>
          </a:p>
        </p:txBody>
      </p:sp>
      <p:sp>
        <p:nvSpPr>
          <p:cNvPr id="50" name="椭圆 49"/>
          <p:cNvSpPr/>
          <p:nvPr/>
        </p:nvSpPr>
        <p:spPr>
          <a:xfrm>
            <a:off x="5431256" y="3016731"/>
            <a:ext cx="1330799" cy="1330799"/>
          </a:xfrm>
          <a:prstGeom prst="ellipse">
            <a:avLst/>
          </a:prstGeom>
          <a:solidFill>
            <a:srgbClr val="F0C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pic>
        <p:nvPicPr>
          <p:cNvPr id="51" name="图片 50" descr="图片包含 游戏机&#10;&#10;描述已自动生成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0" t="45557" r="11781" b="47910"/>
          <a:stretch>
            <a:fillRect/>
          </a:stretch>
        </p:blipFill>
        <p:spPr>
          <a:xfrm>
            <a:off x="1459707" y="3270905"/>
            <a:ext cx="3702764" cy="205701"/>
          </a:xfrm>
          <a:prstGeom prst="rect">
            <a:avLst/>
          </a:prstGeom>
        </p:spPr>
      </p:pic>
      <p:pic>
        <p:nvPicPr>
          <p:cNvPr id="52" name="图片 51" descr="图片包含 游戏机&#10;&#10;描述已自动生成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0" t="45557" r="11781" b="47910"/>
          <a:stretch>
            <a:fillRect/>
          </a:stretch>
        </p:blipFill>
        <p:spPr>
          <a:xfrm>
            <a:off x="1459707" y="5595944"/>
            <a:ext cx="3702764" cy="205701"/>
          </a:xfrm>
          <a:prstGeom prst="rect">
            <a:avLst/>
          </a:prstGeom>
        </p:spPr>
      </p:pic>
      <p:pic>
        <p:nvPicPr>
          <p:cNvPr id="53" name="图片 52" descr="图片包含 游戏机&#10;&#10;描述已自动生成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0" t="45557" r="11781" b="47910"/>
          <a:stretch>
            <a:fillRect/>
          </a:stretch>
        </p:blipFill>
        <p:spPr>
          <a:xfrm>
            <a:off x="7112003" y="3270905"/>
            <a:ext cx="3702764" cy="205701"/>
          </a:xfrm>
          <a:prstGeom prst="rect">
            <a:avLst/>
          </a:prstGeom>
        </p:spPr>
      </p:pic>
      <p:pic>
        <p:nvPicPr>
          <p:cNvPr id="54" name="图片 53" descr="图片包含 游戏机&#10;&#10;描述已自动生成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0" t="45557" r="11781" b="47910"/>
          <a:stretch>
            <a:fillRect/>
          </a:stretch>
        </p:blipFill>
        <p:spPr>
          <a:xfrm>
            <a:off x="7112003" y="5595944"/>
            <a:ext cx="3702764" cy="205701"/>
          </a:xfrm>
          <a:prstGeom prst="rect">
            <a:avLst/>
          </a:prstGeom>
        </p:spPr>
      </p:pic>
      <p:sp>
        <p:nvSpPr>
          <p:cNvPr id="56" name="矩形: 圆角 1"/>
          <p:cNvSpPr/>
          <p:nvPr/>
        </p:nvSpPr>
        <p:spPr>
          <a:xfrm>
            <a:off x="1909562" y="1763537"/>
            <a:ext cx="2717800" cy="447876"/>
          </a:xfrm>
          <a:prstGeom prst="roundRect">
            <a:avLst>
              <a:gd name="adj" fmla="val 50000"/>
            </a:avLst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331627" y="1763291"/>
            <a:ext cx="192673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58" name="矩形: 圆角 15"/>
          <p:cNvSpPr/>
          <p:nvPr/>
        </p:nvSpPr>
        <p:spPr>
          <a:xfrm>
            <a:off x="1909562" y="4094536"/>
            <a:ext cx="2717800" cy="447876"/>
          </a:xfrm>
          <a:prstGeom prst="roundRect">
            <a:avLst>
              <a:gd name="adj" fmla="val 50000"/>
            </a:avLst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331627" y="4094290"/>
            <a:ext cx="192673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60" name="矩形: 圆角 19"/>
          <p:cNvSpPr/>
          <p:nvPr/>
        </p:nvSpPr>
        <p:spPr>
          <a:xfrm>
            <a:off x="7564639" y="1763537"/>
            <a:ext cx="2717800" cy="447876"/>
          </a:xfrm>
          <a:prstGeom prst="roundRect">
            <a:avLst>
              <a:gd name="adj" fmla="val 50000"/>
            </a:avLst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986704" y="1763291"/>
            <a:ext cx="192673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62" name="矩形: 圆角 23"/>
          <p:cNvSpPr/>
          <p:nvPr/>
        </p:nvSpPr>
        <p:spPr>
          <a:xfrm>
            <a:off x="7564639" y="4094536"/>
            <a:ext cx="2717800" cy="447876"/>
          </a:xfrm>
          <a:prstGeom prst="roundRect">
            <a:avLst>
              <a:gd name="adj" fmla="val 50000"/>
            </a:avLst>
          </a:prstGeom>
          <a:solidFill>
            <a:srgbClr val="D8A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986704" y="4094290"/>
            <a:ext cx="192673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cs typeface="Arial" panose="020B0604020202020204" pitchFamily="34" charset="0"/>
                <a:sym typeface="华文宋体" panose="02010600040101010101" charset="-122"/>
              </a:rPr>
              <a:t>小标题</a:t>
            </a:r>
          </a:p>
        </p:txBody>
      </p:sp>
      <p:sp>
        <p:nvSpPr>
          <p:cNvPr id="64" name="Freeform 181"/>
          <p:cNvSpPr>
            <a:spLocks noEditPoints="1"/>
          </p:cNvSpPr>
          <p:nvPr/>
        </p:nvSpPr>
        <p:spPr bwMode="auto">
          <a:xfrm>
            <a:off x="5711416" y="3255203"/>
            <a:ext cx="757397" cy="757399"/>
          </a:xfrm>
          <a:custGeom>
            <a:avLst/>
            <a:gdLst>
              <a:gd name="T0" fmla="*/ 124 w 132"/>
              <a:gd name="T1" fmla="*/ 129 h 132"/>
              <a:gd name="T2" fmla="*/ 59 w 132"/>
              <a:gd name="T3" fmla="*/ 130 h 132"/>
              <a:gd name="T4" fmla="*/ 55 w 132"/>
              <a:gd name="T5" fmla="*/ 132 h 132"/>
              <a:gd name="T6" fmla="*/ 14 w 132"/>
              <a:gd name="T7" fmla="*/ 80 h 132"/>
              <a:gd name="T8" fmla="*/ 2 w 132"/>
              <a:gd name="T9" fmla="*/ 82 h 132"/>
              <a:gd name="T10" fmla="*/ 5 w 132"/>
              <a:gd name="T11" fmla="*/ 52 h 132"/>
              <a:gd name="T12" fmla="*/ 30 w 132"/>
              <a:gd name="T13" fmla="*/ 69 h 132"/>
              <a:gd name="T14" fmla="*/ 55 w 132"/>
              <a:gd name="T15" fmla="*/ 118 h 132"/>
              <a:gd name="T16" fmla="*/ 93 w 132"/>
              <a:gd name="T17" fmla="*/ 77 h 132"/>
              <a:gd name="T18" fmla="*/ 132 w 132"/>
              <a:gd name="T19" fmla="*/ 123 h 132"/>
              <a:gd name="T20" fmla="*/ 37 w 132"/>
              <a:gd name="T21" fmla="*/ 37 h 132"/>
              <a:gd name="T22" fmla="*/ 46 w 132"/>
              <a:gd name="T23" fmla="*/ 7 h 132"/>
              <a:gd name="T24" fmla="*/ 116 w 132"/>
              <a:gd name="T25" fmla="*/ 12 h 132"/>
              <a:gd name="T26" fmla="*/ 123 w 132"/>
              <a:gd name="T27" fmla="*/ 105 h 132"/>
              <a:gd name="T28" fmla="*/ 111 w 132"/>
              <a:gd name="T29" fmla="*/ 0 h 132"/>
              <a:gd name="T30" fmla="*/ 9 w 132"/>
              <a:gd name="T31" fmla="*/ 37 h 132"/>
              <a:gd name="T32" fmla="*/ 16 w 132"/>
              <a:gd name="T33" fmla="*/ 53 h 132"/>
              <a:gd name="T34" fmla="*/ 43 w 132"/>
              <a:gd name="T35" fmla="*/ 125 h 132"/>
              <a:gd name="T36" fmla="*/ 16 w 132"/>
              <a:gd name="T37" fmla="*/ 120 h 132"/>
              <a:gd name="T38" fmla="*/ 13 w 132"/>
              <a:gd name="T39" fmla="*/ 85 h 132"/>
              <a:gd name="T40" fmla="*/ 9 w 132"/>
              <a:gd name="T41" fmla="*/ 88 h 132"/>
              <a:gd name="T42" fmla="*/ 21 w 132"/>
              <a:gd name="T43" fmla="*/ 132 h 132"/>
              <a:gd name="T44" fmla="*/ 48 w 132"/>
              <a:gd name="T45" fmla="*/ 132 h 132"/>
              <a:gd name="T46" fmla="*/ 111 w 132"/>
              <a:gd name="T47" fmla="*/ 125 h 132"/>
              <a:gd name="T48" fmla="*/ 62 w 132"/>
              <a:gd name="T49" fmla="*/ 132 h 132"/>
              <a:gd name="T50" fmla="*/ 119 w 132"/>
              <a:gd name="T51" fmla="*/ 129 h 132"/>
              <a:gd name="T52" fmla="*/ 111 w 132"/>
              <a:gd name="T53" fmla="*/ 125 h 132"/>
              <a:gd name="T54" fmla="*/ 51 w 132"/>
              <a:gd name="T55" fmla="*/ 19 h 132"/>
              <a:gd name="T56" fmla="*/ 102 w 132"/>
              <a:gd name="T57" fmla="*/ 24 h 132"/>
              <a:gd name="T58" fmla="*/ 102 w 132"/>
              <a:gd name="T59" fmla="*/ 19 h 132"/>
              <a:gd name="T60" fmla="*/ 51 w 132"/>
              <a:gd name="T61" fmla="*/ 35 h 132"/>
              <a:gd name="T62" fmla="*/ 102 w 132"/>
              <a:gd name="T63" fmla="*/ 41 h 132"/>
              <a:gd name="T64" fmla="*/ 102 w 132"/>
              <a:gd name="T65" fmla="*/ 35 h 132"/>
              <a:gd name="T66" fmla="*/ 32 w 132"/>
              <a:gd name="T67" fmla="*/ 52 h 132"/>
              <a:gd name="T68" fmla="*/ 32 w 132"/>
              <a:gd name="T69" fmla="*/ 57 h 132"/>
              <a:gd name="T70" fmla="*/ 105 w 132"/>
              <a:gd name="T71" fmla="*/ 55 h 132"/>
              <a:gd name="T72" fmla="*/ 102 w 132"/>
              <a:gd name="T73" fmla="*/ 69 h 132"/>
              <a:gd name="T74" fmla="*/ 32 w 132"/>
              <a:gd name="T75" fmla="*/ 74 h 132"/>
              <a:gd name="T76" fmla="*/ 105 w 132"/>
              <a:gd name="T77" fmla="*/ 7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132">
                <a:moveTo>
                  <a:pt x="132" y="123"/>
                </a:moveTo>
                <a:cubicBezTo>
                  <a:pt x="124" y="129"/>
                  <a:pt x="124" y="129"/>
                  <a:pt x="124" y="129"/>
                </a:cubicBezTo>
                <a:cubicBezTo>
                  <a:pt x="93" y="91"/>
                  <a:pt x="93" y="91"/>
                  <a:pt x="93" y="91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8" y="131"/>
                  <a:pt x="57" y="132"/>
                  <a:pt x="55" y="132"/>
                </a:cubicBezTo>
                <a:cubicBezTo>
                  <a:pt x="55" y="132"/>
                  <a:pt x="55" y="132"/>
                  <a:pt x="55" y="132"/>
                </a:cubicBezTo>
                <a:cubicBezTo>
                  <a:pt x="53" y="132"/>
                  <a:pt x="52" y="131"/>
                  <a:pt x="51" y="130"/>
                </a:cubicBezTo>
                <a:cubicBezTo>
                  <a:pt x="14" y="80"/>
                  <a:pt x="14" y="80"/>
                  <a:pt x="14" y="80"/>
                </a:cubicBezTo>
                <a:cubicBezTo>
                  <a:pt x="7" y="85"/>
                  <a:pt x="7" y="85"/>
                  <a:pt x="7" y="85"/>
                </a:cubicBezTo>
                <a:cubicBezTo>
                  <a:pt x="5" y="86"/>
                  <a:pt x="2" y="85"/>
                  <a:pt x="2" y="8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2"/>
                  <a:pt x="2" y="50"/>
                  <a:pt x="5" y="52"/>
                </a:cubicBezTo>
                <a:cubicBezTo>
                  <a:pt x="29" y="63"/>
                  <a:pt x="29" y="63"/>
                  <a:pt x="29" y="63"/>
                </a:cubicBezTo>
                <a:cubicBezTo>
                  <a:pt x="32" y="65"/>
                  <a:pt x="32" y="68"/>
                  <a:pt x="30" y="69"/>
                </a:cubicBezTo>
                <a:cubicBezTo>
                  <a:pt x="23" y="74"/>
                  <a:pt x="23" y="74"/>
                  <a:pt x="23" y="74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89" y="79"/>
                  <a:pt x="89" y="79"/>
                  <a:pt x="89" y="79"/>
                </a:cubicBezTo>
                <a:cubicBezTo>
                  <a:pt x="90" y="78"/>
                  <a:pt x="91" y="77"/>
                  <a:pt x="93" y="77"/>
                </a:cubicBezTo>
                <a:cubicBezTo>
                  <a:pt x="95" y="77"/>
                  <a:pt x="96" y="78"/>
                  <a:pt x="97" y="79"/>
                </a:cubicBezTo>
                <a:lnTo>
                  <a:pt x="132" y="123"/>
                </a:lnTo>
                <a:close/>
                <a:moveTo>
                  <a:pt x="16" y="37"/>
                </a:moveTo>
                <a:cubicBezTo>
                  <a:pt x="37" y="37"/>
                  <a:pt x="37" y="37"/>
                  <a:pt x="37" y="37"/>
                </a:cubicBezTo>
                <a:cubicBezTo>
                  <a:pt x="42" y="37"/>
                  <a:pt x="46" y="33"/>
                  <a:pt x="46" y="28"/>
                </a:cubicBezTo>
                <a:cubicBezTo>
                  <a:pt x="46" y="7"/>
                  <a:pt x="46" y="7"/>
                  <a:pt x="46" y="7"/>
                </a:cubicBezTo>
                <a:cubicBezTo>
                  <a:pt x="111" y="7"/>
                  <a:pt x="111" y="7"/>
                  <a:pt x="111" y="7"/>
                </a:cubicBezTo>
                <a:cubicBezTo>
                  <a:pt x="114" y="7"/>
                  <a:pt x="116" y="9"/>
                  <a:pt x="116" y="12"/>
                </a:cubicBezTo>
                <a:cubicBezTo>
                  <a:pt x="116" y="97"/>
                  <a:pt x="116" y="97"/>
                  <a:pt x="116" y="97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7" y="0"/>
                  <a:pt x="11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50"/>
                  <a:pt x="9" y="50"/>
                  <a:pt x="9" y="50"/>
                </a:cubicBezTo>
                <a:cubicBezTo>
                  <a:pt x="16" y="53"/>
                  <a:pt x="16" y="53"/>
                  <a:pt x="16" y="53"/>
                </a:cubicBezTo>
                <a:lnTo>
                  <a:pt x="16" y="37"/>
                </a:lnTo>
                <a:close/>
                <a:moveTo>
                  <a:pt x="43" y="125"/>
                </a:moveTo>
                <a:cubicBezTo>
                  <a:pt x="21" y="125"/>
                  <a:pt x="21" y="125"/>
                  <a:pt x="21" y="125"/>
                </a:cubicBezTo>
                <a:cubicBezTo>
                  <a:pt x="18" y="125"/>
                  <a:pt x="16" y="123"/>
                  <a:pt x="16" y="120"/>
                </a:cubicBezTo>
                <a:cubicBezTo>
                  <a:pt x="16" y="89"/>
                  <a:pt x="16" y="89"/>
                  <a:pt x="16" y="89"/>
                </a:cubicBezTo>
                <a:cubicBezTo>
                  <a:pt x="13" y="85"/>
                  <a:pt x="13" y="85"/>
                  <a:pt x="13" y="85"/>
                </a:cubicBezTo>
                <a:cubicBezTo>
                  <a:pt x="9" y="88"/>
                  <a:pt x="9" y="88"/>
                  <a:pt x="9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27"/>
                  <a:pt x="14" y="132"/>
                  <a:pt x="21" y="132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2"/>
                  <a:pt x="48" y="132"/>
                  <a:pt x="48" y="132"/>
                </a:cubicBezTo>
                <a:lnTo>
                  <a:pt x="43" y="125"/>
                </a:lnTo>
                <a:close/>
                <a:moveTo>
                  <a:pt x="111" y="125"/>
                </a:moveTo>
                <a:cubicBezTo>
                  <a:pt x="68" y="125"/>
                  <a:pt x="68" y="125"/>
                  <a:pt x="68" y="12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111" y="132"/>
                  <a:pt x="111" y="132"/>
                  <a:pt x="111" y="132"/>
                </a:cubicBezTo>
                <a:cubicBezTo>
                  <a:pt x="114" y="132"/>
                  <a:pt x="117" y="131"/>
                  <a:pt x="119" y="129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13" y="125"/>
                  <a:pt x="112" y="125"/>
                  <a:pt x="111" y="125"/>
                </a:cubicBezTo>
                <a:close/>
                <a:moveTo>
                  <a:pt x="102" y="19"/>
                </a:moveTo>
                <a:cubicBezTo>
                  <a:pt x="51" y="19"/>
                  <a:pt x="51" y="19"/>
                  <a:pt x="51" y="19"/>
                </a:cubicBezTo>
                <a:cubicBezTo>
                  <a:pt x="51" y="24"/>
                  <a:pt x="51" y="24"/>
                  <a:pt x="51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3" y="24"/>
                  <a:pt x="105" y="23"/>
                  <a:pt x="105" y="21"/>
                </a:cubicBezTo>
                <a:cubicBezTo>
                  <a:pt x="105" y="20"/>
                  <a:pt x="103" y="19"/>
                  <a:pt x="102" y="19"/>
                </a:cubicBezTo>
                <a:close/>
                <a:moveTo>
                  <a:pt x="102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0" y="38"/>
                  <a:pt x="49" y="40"/>
                  <a:pt x="47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3" y="41"/>
                  <a:pt x="105" y="40"/>
                  <a:pt x="105" y="38"/>
                </a:cubicBezTo>
                <a:cubicBezTo>
                  <a:pt x="105" y="37"/>
                  <a:pt x="103" y="35"/>
                  <a:pt x="102" y="35"/>
                </a:cubicBezTo>
                <a:close/>
                <a:moveTo>
                  <a:pt x="102" y="52"/>
                </a:moveTo>
                <a:cubicBezTo>
                  <a:pt x="32" y="52"/>
                  <a:pt x="32" y="52"/>
                  <a:pt x="32" y="52"/>
                </a:cubicBezTo>
                <a:cubicBezTo>
                  <a:pt x="30" y="52"/>
                  <a:pt x="29" y="53"/>
                  <a:pt x="29" y="55"/>
                </a:cubicBezTo>
                <a:cubicBezTo>
                  <a:pt x="29" y="56"/>
                  <a:pt x="30" y="57"/>
                  <a:pt x="32" y="57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3" y="57"/>
                  <a:pt x="105" y="56"/>
                  <a:pt x="105" y="55"/>
                </a:cubicBezTo>
                <a:cubicBezTo>
                  <a:pt x="105" y="53"/>
                  <a:pt x="103" y="52"/>
                  <a:pt x="102" y="52"/>
                </a:cubicBezTo>
                <a:close/>
                <a:moveTo>
                  <a:pt x="102" y="69"/>
                </a:moveTo>
                <a:cubicBezTo>
                  <a:pt x="38" y="69"/>
                  <a:pt x="38" y="69"/>
                  <a:pt x="38" y="69"/>
                </a:cubicBezTo>
                <a:cubicBezTo>
                  <a:pt x="32" y="74"/>
                  <a:pt x="32" y="74"/>
                  <a:pt x="32" y="74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3" y="74"/>
                  <a:pt x="105" y="73"/>
                  <a:pt x="105" y="71"/>
                </a:cubicBezTo>
                <a:cubicBezTo>
                  <a:pt x="105" y="70"/>
                  <a:pt x="103" y="69"/>
                  <a:pt x="102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请输入标题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>
            <a:off x="1" y="5693434"/>
            <a:ext cx="3450566" cy="11645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4768172"/>
            <a:ext cx="4174066" cy="20898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>
            <a:off x="7358332" y="0"/>
            <a:ext cx="4833668" cy="14061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>
            <a:off x="9609825" y="127159"/>
            <a:ext cx="1578635" cy="1161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>
            <a:off x="0" y="-177799"/>
            <a:ext cx="1557866" cy="1346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21352" r="67971" b="59982"/>
          <a:stretch>
            <a:fillRect/>
          </a:stretch>
        </p:blipFill>
        <p:spPr>
          <a:xfrm>
            <a:off x="4067" y="1"/>
            <a:ext cx="587604" cy="128016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34558" y="2126467"/>
            <a:ext cx="61408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经典圆体简" panose="02010609000101010101" pitchFamily="49" charset="-122"/>
                <a:sym typeface="华文宋体" panose="02010600040101010101" charset="-122"/>
              </a:rPr>
              <a:t>谢谢大家</a:t>
            </a:r>
          </a:p>
        </p:txBody>
      </p:sp>
      <p:sp>
        <p:nvSpPr>
          <p:cNvPr id="13" name="矩形 12"/>
          <p:cNvSpPr/>
          <p:nvPr/>
        </p:nvSpPr>
        <p:spPr>
          <a:xfrm>
            <a:off x="4140627" y="1708073"/>
            <a:ext cx="39276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100" dirty="0">
                <a:solidFill>
                  <a:srgbClr val="D8CFC0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Thank you for your leadership and colleagues help and attention</a:t>
            </a:r>
            <a:endParaRPr kumimoji="0" lang="zh-CN" altLang="en-US" sz="1100" i="0" u="none" strike="noStrike" kern="1200" cap="none" normalizeH="0" baseline="0" noProof="0" dirty="0">
              <a:ln>
                <a:noFill/>
              </a:ln>
              <a:solidFill>
                <a:srgbClr val="D8CFC0"/>
              </a:solidFill>
              <a:uLnTx/>
              <a:uFillTx/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-427951" y="4768172"/>
            <a:ext cx="835817" cy="10639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6" t="53639" r="47699" b="6698"/>
          <a:stretch>
            <a:fillRect/>
          </a:stretch>
        </p:blipFill>
        <p:spPr>
          <a:xfrm>
            <a:off x="-1" y="3206840"/>
            <a:ext cx="1604169" cy="27200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-560925" y="5170336"/>
            <a:ext cx="3368854" cy="2780956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6344585" y="4450043"/>
            <a:ext cx="1656184" cy="199926"/>
          </a:xfrm>
          <a:prstGeom prst="roundRect">
            <a:avLst/>
          </a:prstGeom>
          <a:solidFill>
            <a:srgbClr val="D8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7CDBD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386920" y="4413019"/>
            <a:ext cx="1584286" cy="27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规划人：布丁</a:t>
            </a:r>
            <a:endParaRPr lang="en-US" altLang="zh-CN" sz="1200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rot="16200000" flipV="1">
            <a:off x="-886249" y="5068781"/>
            <a:ext cx="2675467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5832096"/>
            <a:ext cx="4174066" cy="10259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>
            <a:off x="7358332" y="0"/>
            <a:ext cx="4833668" cy="9736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10146079" y="5430666"/>
            <a:ext cx="2215365" cy="1828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5400000">
            <a:off x="322393" y="6348141"/>
            <a:ext cx="751743" cy="552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9156158">
            <a:off x="9580307" y="6468402"/>
            <a:ext cx="899101" cy="7769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72879" r="52943" b="6698"/>
          <a:stretch>
            <a:fillRect/>
          </a:stretch>
        </p:blipFill>
        <p:spPr>
          <a:xfrm flipH="1">
            <a:off x="-1" y="0"/>
            <a:ext cx="1571424" cy="10838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-624123" y="551930"/>
            <a:ext cx="835817" cy="1063925"/>
          </a:xfrm>
          <a:prstGeom prst="rect">
            <a:avLst/>
          </a:prstGeom>
        </p:spPr>
      </p:pic>
      <p:sp>
        <p:nvSpPr>
          <p:cNvPr id="13" name="矩形 8"/>
          <p:cNvSpPr/>
          <p:nvPr>
            <p:custDataLst>
              <p:tags r:id="rId1"/>
            </p:custDataLst>
          </p:nvPr>
        </p:nvSpPr>
        <p:spPr>
          <a:xfrm>
            <a:off x="4920846" y="1159996"/>
            <a:ext cx="23755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48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sym typeface="华文宋体" panose="02010600040101010101" charset="-122"/>
              </a:rPr>
              <a:t>目 录</a:t>
            </a:r>
            <a:endParaRPr lang="en-US" altLang="zh-CN" sz="4800" b="1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4" name="矩形 8"/>
          <p:cNvSpPr/>
          <p:nvPr>
            <p:custDataLst>
              <p:tags r:id="rId2"/>
            </p:custDataLst>
          </p:nvPr>
        </p:nvSpPr>
        <p:spPr>
          <a:xfrm>
            <a:off x="5232403" y="1889254"/>
            <a:ext cx="1777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 defTabSz="685800">
              <a:defRPr/>
            </a:pPr>
            <a:r>
              <a:rPr lang="en-US" altLang="zh-CN" sz="1200" kern="0" dirty="0">
                <a:solidFill>
                  <a:srgbClr val="936B43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CONTENTS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333682" y="2132466"/>
            <a:ext cx="1571367" cy="0"/>
          </a:xfrm>
          <a:prstGeom prst="line">
            <a:avLst/>
          </a:prstGeom>
          <a:ln w="12700">
            <a:solidFill>
              <a:srgbClr val="97713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175209" y="2548134"/>
            <a:ext cx="262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609600">
              <a:defRPr/>
            </a:pPr>
            <a:r>
              <a:rPr kumimoji="1" lang="en-US" altLang="zh-CN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01.</a:t>
            </a:r>
            <a:r>
              <a:rPr kumimoji="1" lang="zh-CN" altLang="en-US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自我认知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175209" y="3847154"/>
            <a:ext cx="3080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 defTabSz="609600">
              <a:defRPr/>
            </a:pPr>
            <a:r>
              <a:rPr kumimoji="1" lang="en-US" altLang="zh-CN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03.</a:t>
            </a:r>
            <a:r>
              <a:rPr kumimoji="1" lang="zh-CN" altLang="en-US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计划与实施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587091" y="2549051"/>
            <a:ext cx="262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 defTabSz="609600">
              <a:defRPr/>
            </a:pPr>
            <a:r>
              <a:rPr kumimoji="1" lang="en-US" altLang="zh-CN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02.</a:t>
            </a:r>
            <a:r>
              <a:rPr kumimoji="1" lang="zh-CN" altLang="en-US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环境分析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587091" y="3848071"/>
            <a:ext cx="3080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 defTabSz="609600">
              <a:defRPr/>
            </a:pPr>
            <a:r>
              <a:rPr kumimoji="1" lang="en-US" altLang="zh-CN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04.</a:t>
            </a:r>
            <a:r>
              <a:rPr kumimoji="1" lang="zh-CN" altLang="en-US" sz="36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评估与调整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rot="13068237" flipH="1">
            <a:off x="108990" y="5954866"/>
            <a:ext cx="2011142" cy="226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5400000">
            <a:off x="9288332" y="3953204"/>
            <a:ext cx="4833668" cy="97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rot="16200000" flipV="1">
            <a:off x="-886249" y="5068781"/>
            <a:ext cx="2675467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5832096"/>
            <a:ext cx="4174066" cy="10259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10146079" y="5430666"/>
            <a:ext cx="2215365" cy="1828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5400000">
            <a:off x="322393" y="6348141"/>
            <a:ext cx="751743" cy="552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9156158">
            <a:off x="9580307" y="6468402"/>
            <a:ext cx="899101" cy="7769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flipH="1">
            <a:off x="-1175016" y="2495572"/>
            <a:ext cx="2011142" cy="2264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660068" y="6248715"/>
            <a:ext cx="835817" cy="1063925"/>
          </a:xfrm>
          <a:prstGeom prst="rect">
            <a:avLst/>
          </a:prstGeom>
        </p:spPr>
      </p:pic>
      <p:sp>
        <p:nvSpPr>
          <p:cNvPr id="13" name="矩形 8"/>
          <p:cNvSpPr/>
          <p:nvPr>
            <p:custDataLst>
              <p:tags r:id="rId1"/>
            </p:custDataLst>
          </p:nvPr>
        </p:nvSpPr>
        <p:spPr>
          <a:xfrm>
            <a:off x="4920846" y="1536513"/>
            <a:ext cx="23755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40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sym typeface="华文宋体" panose="02010600040101010101" charset="-122"/>
              </a:rPr>
              <a:t>第一章</a:t>
            </a:r>
            <a:endParaRPr lang="en-US" altLang="zh-CN" sz="4000" b="1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4" name="矩形 8"/>
          <p:cNvSpPr/>
          <p:nvPr>
            <p:custDataLst>
              <p:tags r:id="rId2"/>
            </p:custDataLst>
          </p:nvPr>
        </p:nvSpPr>
        <p:spPr>
          <a:xfrm>
            <a:off x="5221645" y="2093650"/>
            <a:ext cx="1777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200" kern="0" dirty="0">
                <a:solidFill>
                  <a:srgbClr val="936B43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PART ONE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667170" y="2336862"/>
            <a:ext cx="884238" cy="0"/>
          </a:xfrm>
          <a:prstGeom prst="line">
            <a:avLst/>
          </a:prstGeom>
          <a:ln w="12700">
            <a:solidFill>
              <a:srgbClr val="97713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186518" y="2564545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zh-CN" altLang="en-US" sz="72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自我认知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65406" y="3849546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kern="0" dirty="0">
                <a:solidFill>
                  <a:schemeClr val="bg1">
                    <a:lumMod val="6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Self-awareness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6040524" y="1497701"/>
            <a:ext cx="2427872" cy="263403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40523" y="4207933"/>
            <a:ext cx="5130709" cy="1655928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743361" y="1510019"/>
            <a:ext cx="2427872" cy="2634032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267199" y="4937146"/>
            <a:ext cx="846340" cy="846340"/>
            <a:chOff x="3413979" y="5100583"/>
            <a:chExt cx="853440" cy="853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3413979" y="5100583"/>
              <a:ext cx="853440" cy="853440"/>
            </a:xfrm>
            <a:prstGeom prst="ellipse">
              <a:avLst/>
            </a:prstGeom>
            <a:solidFill>
              <a:srgbClr val="D8CF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52" name="Freeform 81"/>
            <p:cNvSpPr>
              <a:spLocks noChangeArrowheads="1"/>
            </p:cNvSpPr>
            <p:nvPr/>
          </p:nvSpPr>
          <p:spPr bwMode="auto">
            <a:xfrm>
              <a:off x="3622424" y="5333118"/>
              <a:ext cx="436550" cy="335206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746060" y="4937146"/>
            <a:ext cx="846340" cy="846340"/>
            <a:chOff x="2111412" y="5100583"/>
            <a:chExt cx="853440" cy="853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椭圆 53"/>
            <p:cNvSpPr/>
            <p:nvPr/>
          </p:nvSpPr>
          <p:spPr>
            <a:xfrm>
              <a:off x="2111412" y="5100583"/>
              <a:ext cx="853440" cy="853440"/>
            </a:xfrm>
            <a:prstGeom prst="ellipse">
              <a:avLst/>
            </a:prstGeom>
            <a:solidFill>
              <a:srgbClr val="F0CB8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55" name="Freeform 158"/>
            <p:cNvSpPr>
              <a:spLocks noChangeArrowheads="1"/>
            </p:cNvSpPr>
            <p:nvPr/>
          </p:nvSpPr>
          <p:spPr bwMode="auto">
            <a:xfrm>
              <a:off x="2309464" y="5329515"/>
              <a:ext cx="457336" cy="418360"/>
            </a:xfrm>
            <a:custGeom>
              <a:avLst/>
              <a:gdLst>
                <a:gd name="T0" fmla="*/ 184545 w 649"/>
                <a:gd name="T1" fmla="*/ 26677 h 590"/>
                <a:gd name="T2" fmla="*/ 184545 w 649"/>
                <a:gd name="T3" fmla="*/ 26677 h 590"/>
                <a:gd name="T4" fmla="*/ 158386 w 649"/>
                <a:gd name="T5" fmla="*/ 0 h 590"/>
                <a:gd name="T6" fmla="*/ 73818 w 649"/>
                <a:gd name="T7" fmla="*/ 0 h 590"/>
                <a:gd name="T8" fmla="*/ 47659 w 649"/>
                <a:gd name="T9" fmla="*/ 26677 h 590"/>
                <a:gd name="T10" fmla="*/ 5375 w 649"/>
                <a:gd name="T11" fmla="*/ 58402 h 590"/>
                <a:gd name="T12" fmla="*/ 47659 w 649"/>
                <a:gd name="T13" fmla="*/ 100941 h 590"/>
                <a:gd name="T14" fmla="*/ 52676 w 649"/>
                <a:gd name="T15" fmla="*/ 100941 h 590"/>
                <a:gd name="T16" fmla="*/ 110727 w 649"/>
                <a:gd name="T17" fmla="*/ 153935 h 590"/>
                <a:gd name="T18" fmla="*/ 110727 w 649"/>
                <a:gd name="T19" fmla="*/ 196474 h 590"/>
                <a:gd name="T20" fmla="*/ 89585 w 649"/>
                <a:gd name="T21" fmla="*/ 196474 h 590"/>
                <a:gd name="T22" fmla="*/ 79193 w 649"/>
                <a:gd name="T23" fmla="*/ 206929 h 590"/>
                <a:gd name="T24" fmla="*/ 89585 w 649"/>
                <a:gd name="T25" fmla="*/ 212336 h 590"/>
                <a:gd name="T26" fmla="*/ 142261 w 649"/>
                <a:gd name="T27" fmla="*/ 212336 h 590"/>
                <a:gd name="T28" fmla="*/ 153011 w 649"/>
                <a:gd name="T29" fmla="*/ 206929 h 590"/>
                <a:gd name="T30" fmla="*/ 142261 w 649"/>
                <a:gd name="T31" fmla="*/ 196474 h 590"/>
                <a:gd name="T32" fmla="*/ 121477 w 649"/>
                <a:gd name="T33" fmla="*/ 196474 h 590"/>
                <a:gd name="T34" fmla="*/ 121477 w 649"/>
                <a:gd name="T35" fmla="*/ 153935 h 590"/>
                <a:gd name="T36" fmla="*/ 179528 w 649"/>
                <a:gd name="T37" fmla="*/ 100941 h 590"/>
                <a:gd name="T38" fmla="*/ 184545 w 649"/>
                <a:gd name="T39" fmla="*/ 100941 h 590"/>
                <a:gd name="T40" fmla="*/ 226829 w 649"/>
                <a:gd name="T41" fmla="*/ 58402 h 590"/>
                <a:gd name="T42" fmla="*/ 184545 w 649"/>
                <a:gd name="T43" fmla="*/ 26677 h 590"/>
                <a:gd name="T44" fmla="*/ 47659 w 649"/>
                <a:gd name="T45" fmla="*/ 85079 h 590"/>
                <a:gd name="T46" fmla="*/ 47659 w 649"/>
                <a:gd name="T47" fmla="*/ 85079 h 590"/>
                <a:gd name="T48" fmla="*/ 15767 w 649"/>
                <a:gd name="T49" fmla="*/ 58402 h 590"/>
                <a:gd name="T50" fmla="*/ 47659 w 649"/>
                <a:gd name="T51" fmla="*/ 42539 h 590"/>
                <a:gd name="T52" fmla="*/ 47659 w 649"/>
                <a:gd name="T53" fmla="*/ 85079 h 590"/>
                <a:gd name="T54" fmla="*/ 174153 w 649"/>
                <a:gd name="T55" fmla="*/ 68856 h 590"/>
                <a:gd name="T56" fmla="*/ 174153 w 649"/>
                <a:gd name="T57" fmla="*/ 68856 h 590"/>
                <a:gd name="T58" fmla="*/ 116102 w 649"/>
                <a:gd name="T59" fmla="*/ 143480 h 590"/>
                <a:gd name="T60" fmla="*/ 58051 w 649"/>
                <a:gd name="T61" fmla="*/ 68856 h 590"/>
                <a:gd name="T62" fmla="*/ 58051 w 649"/>
                <a:gd name="T63" fmla="*/ 26677 h 590"/>
                <a:gd name="T64" fmla="*/ 73818 w 649"/>
                <a:gd name="T65" fmla="*/ 15862 h 590"/>
                <a:gd name="T66" fmla="*/ 158386 w 649"/>
                <a:gd name="T67" fmla="*/ 15862 h 590"/>
                <a:gd name="T68" fmla="*/ 174153 w 649"/>
                <a:gd name="T69" fmla="*/ 26677 h 590"/>
                <a:gd name="T70" fmla="*/ 174153 w 649"/>
                <a:gd name="T71" fmla="*/ 68856 h 590"/>
                <a:gd name="T72" fmla="*/ 184545 w 649"/>
                <a:gd name="T73" fmla="*/ 85079 h 590"/>
                <a:gd name="T74" fmla="*/ 184545 w 649"/>
                <a:gd name="T75" fmla="*/ 85079 h 590"/>
                <a:gd name="T76" fmla="*/ 184545 w 649"/>
                <a:gd name="T77" fmla="*/ 42539 h 590"/>
                <a:gd name="T78" fmla="*/ 216437 w 649"/>
                <a:gd name="T79" fmla="*/ 58402 h 590"/>
                <a:gd name="T80" fmla="*/ 184545 w 649"/>
                <a:gd name="T81" fmla="*/ 85079 h 59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9" h="590">
                  <a:moveTo>
                    <a:pt x="515" y="74"/>
                  </a:moveTo>
                  <a:lnTo>
                    <a:pt x="515" y="74"/>
                  </a:lnTo>
                  <a:cubicBezTo>
                    <a:pt x="515" y="30"/>
                    <a:pt x="486" y="0"/>
                    <a:pt x="442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162" y="0"/>
                    <a:pt x="133" y="30"/>
                    <a:pt x="133" y="74"/>
                  </a:cubicBezTo>
                  <a:cubicBezTo>
                    <a:pt x="0" y="74"/>
                    <a:pt x="15" y="74"/>
                    <a:pt x="15" y="162"/>
                  </a:cubicBezTo>
                  <a:cubicBezTo>
                    <a:pt x="15" y="221"/>
                    <a:pt x="59" y="280"/>
                    <a:pt x="133" y="280"/>
                  </a:cubicBezTo>
                  <a:cubicBezTo>
                    <a:pt x="133" y="280"/>
                    <a:pt x="133" y="280"/>
                    <a:pt x="147" y="280"/>
                  </a:cubicBezTo>
                  <a:cubicBezTo>
                    <a:pt x="162" y="353"/>
                    <a:pt x="236" y="427"/>
                    <a:pt x="309" y="427"/>
                  </a:cubicBezTo>
                  <a:cubicBezTo>
                    <a:pt x="309" y="545"/>
                    <a:pt x="309" y="545"/>
                    <a:pt x="309" y="545"/>
                  </a:cubicBezTo>
                  <a:cubicBezTo>
                    <a:pt x="250" y="545"/>
                    <a:pt x="250" y="545"/>
                    <a:pt x="250" y="545"/>
                  </a:cubicBezTo>
                  <a:cubicBezTo>
                    <a:pt x="236" y="545"/>
                    <a:pt x="221" y="560"/>
                    <a:pt x="221" y="574"/>
                  </a:cubicBezTo>
                  <a:cubicBezTo>
                    <a:pt x="221" y="574"/>
                    <a:pt x="236" y="589"/>
                    <a:pt x="250" y="589"/>
                  </a:cubicBezTo>
                  <a:cubicBezTo>
                    <a:pt x="397" y="589"/>
                    <a:pt x="397" y="589"/>
                    <a:pt x="397" y="589"/>
                  </a:cubicBezTo>
                  <a:cubicBezTo>
                    <a:pt x="413" y="589"/>
                    <a:pt x="427" y="574"/>
                    <a:pt x="427" y="574"/>
                  </a:cubicBezTo>
                  <a:cubicBezTo>
                    <a:pt x="427" y="560"/>
                    <a:pt x="413" y="545"/>
                    <a:pt x="397" y="545"/>
                  </a:cubicBezTo>
                  <a:cubicBezTo>
                    <a:pt x="339" y="545"/>
                    <a:pt x="339" y="545"/>
                    <a:pt x="339" y="545"/>
                  </a:cubicBezTo>
                  <a:cubicBezTo>
                    <a:pt x="339" y="427"/>
                    <a:pt x="339" y="427"/>
                    <a:pt x="339" y="427"/>
                  </a:cubicBezTo>
                  <a:cubicBezTo>
                    <a:pt x="413" y="427"/>
                    <a:pt x="486" y="353"/>
                    <a:pt x="501" y="280"/>
                  </a:cubicBezTo>
                  <a:cubicBezTo>
                    <a:pt x="515" y="280"/>
                    <a:pt x="515" y="280"/>
                    <a:pt x="515" y="280"/>
                  </a:cubicBezTo>
                  <a:cubicBezTo>
                    <a:pt x="589" y="280"/>
                    <a:pt x="633" y="221"/>
                    <a:pt x="633" y="162"/>
                  </a:cubicBezTo>
                  <a:cubicBezTo>
                    <a:pt x="633" y="74"/>
                    <a:pt x="648" y="74"/>
                    <a:pt x="515" y="74"/>
                  </a:cubicBezTo>
                  <a:close/>
                  <a:moveTo>
                    <a:pt x="133" y="236"/>
                  </a:moveTo>
                  <a:lnTo>
                    <a:pt x="133" y="236"/>
                  </a:lnTo>
                  <a:cubicBezTo>
                    <a:pt x="88" y="236"/>
                    <a:pt x="44" y="206"/>
                    <a:pt x="44" y="162"/>
                  </a:cubicBezTo>
                  <a:cubicBezTo>
                    <a:pt x="44" y="118"/>
                    <a:pt x="44" y="118"/>
                    <a:pt x="133" y="118"/>
                  </a:cubicBezTo>
                  <a:lnTo>
                    <a:pt x="133" y="236"/>
                  </a:lnTo>
                  <a:close/>
                  <a:moveTo>
                    <a:pt x="486" y="191"/>
                  </a:moveTo>
                  <a:lnTo>
                    <a:pt x="486" y="191"/>
                  </a:lnTo>
                  <a:cubicBezTo>
                    <a:pt x="486" y="280"/>
                    <a:pt x="413" y="398"/>
                    <a:pt x="324" y="398"/>
                  </a:cubicBezTo>
                  <a:cubicBezTo>
                    <a:pt x="236" y="398"/>
                    <a:pt x="162" y="280"/>
                    <a:pt x="162" y="191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59"/>
                    <a:pt x="192" y="44"/>
                    <a:pt x="206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56" y="44"/>
                    <a:pt x="486" y="59"/>
                    <a:pt x="486" y="74"/>
                  </a:cubicBezTo>
                  <a:lnTo>
                    <a:pt x="486" y="191"/>
                  </a:lnTo>
                  <a:close/>
                  <a:moveTo>
                    <a:pt x="515" y="236"/>
                  </a:moveTo>
                  <a:lnTo>
                    <a:pt x="515" y="236"/>
                  </a:lnTo>
                  <a:cubicBezTo>
                    <a:pt x="515" y="118"/>
                    <a:pt x="515" y="118"/>
                    <a:pt x="515" y="118"/>
                  </a:cubicBezTo>
                  <a:cubicBezTo>
                    <a:pt x="604" y="118"/>
                    <a:pt x="604" y="118"/>
                    <a:pt x="604" y="162"/>
                  </a:cubicBezTo>
                  <a:cubicBezTo>
                    <a:pt x="604" y="206"/>
                    <a:pt x="560" y="236"/>
                    <a:pt x="515" y="2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24921" y="4937146"/>
            <a:ext cx="846340" cy="846340"/>
            <a:chOff x="808845" y="5100583"/>
            <a:chExt cx="853440" cy="8534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椭圆 56"/>
            <p:cNvSpPr/>
            <p:nvPr/>
          </p:nvSpPr>
          <p:spPr>
            <a:xfrm>
              <a:off x="808845" y="5100583"/>
              <a:ext cx="853440" cy="853440"/>
            </a:xfrm>
            <a:prstGeom prst="ellipse">
              <a:avLst/>
            </a:prstGeom>
            <a:solidFill>
              <a:srgbClr val="D8A99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  <p:sp>
          <p:nvSpPr>
            <p:cNvPr id="58" name="Freeform 159"/>
            <p:cNvSpPr>
              <a:spLocks noChangeArrowheads="1"/>
            </p:cNvSpPr>
            <p:nvPr/>
          </p:nvSpPr>
          <p:spPr bwMode="auto">
            <a:xfrm>
              <a:off x="1010795" y="5309030"/>
              <a:ext cx="449540" cy="43654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endParaRPr>
            </a:p>
          </p:txBody>
        </p:sp>
      </p:grpSp>
      <p:sp>
        <p:nvSpPr>
          <p:cNvPr id="59" name="Rectangle 2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24921" y="1628124"/>
            <a:ext cx="3114960" cy="4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性格</a:t>
            </a:r>
          </a:p>
        </p:txBody>
      </p:sp>
      <p:sp>
        <p:nvSpPr>
          <p:cNvPr id="60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82670" y="2709302"/>
            <a:ext cx="47203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乐观开朗，积极向上，对生活充满热情</a:t>
            </a:r>
          </a:p>
        </p:txBody>
      </p:sp>
      <p:sp>
        <p:nvSpPr>
          <p:cNvPr id="61" name="Rectangle 2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82670" y="3089721"/>
            <a:ext cx="4540639" cy="487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兴趣</a:t>
            </a:r>
          </a:p>
        </p:txBody>
      </p:sp>
      <p:sp>
        <p:nvSpPr>
          <p:cNvPr id="62" name="Rectangle 2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24921" y="3511015"/>
            <a:ext cx="369592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平常喜欢听音乐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旅游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交朋友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还喜欢上网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看小说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喜欢看各种杂志类书籍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对辩论方面的知识也很想去了解</a:t>
            </a:r>
            <a:r>
              <a:rPr lang="en-US" altLang="zh-CN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.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想成为全方面人才</a:t>
            </a: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5"/>
            </p:custDataLst>
          </p:nvPr>
        </p:nvSpPr>
        <p:spPr>
          <a:xfrm>
            <a:off x="4920846" y="245595"/>
            <a:ext cx="2375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自我认知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4607" y="2374603"/>
            <a:ext cx="35735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2">
                    <a:lumMod val="7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有责任感，面对困难不会轻言放弃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单角的矩形 2"/>
          <p:cNvSpPr/>
          <p:nvPr>
            <p:custDataLst>
              <p:tags r:id="rId1"/>
            </p:custDataLst>
          </p:nvPr>
        </p:nvSpPr>
        <p:spPr>
          <a:xfrm>
            <a:off x="6237286" y="1415934"/>
            <a:ext cx="5545137" cy="3492500"/>
          </a:xfrm>
          <a:prstGeom prst="snip1Rect">
            <a:avLst>
              <a:gd name="adj" fmla="val 25810"/>
            </a:avLst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237286" y="4186825"/>
            <a:ext cx="5545137" cy="721609"/>
          </a:xfrm>
          <a:prstGeom prst="rect">
            <a:avLst/>
          </a:prstGeom>
          <a:solidFill>
            <a:srgbClr val="F0CB8D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207214" y="4293341"/>
            <a:ext cx="1605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能力分析</a:t>
            </a:r>
          </a:p>
        </p:txBody>
      </p:sp>
      <p:sp>
        <p:nvSpPr>
          <p:cNvPr id="9" name="直角三角形 8"/>
          <p:cNvSpPr/>
          <p:nvPr>
            <p:custDataLst>
              <p:tags r:id="rId4"/>
            </p:custDataLst>
          </p:nvPr>
        </p:nvSpPr>
        <p:spPr>
          <a:xfrm flipH="1" flipV="1">
            <a:off x="11055349" y="1415933"/>
            <a:ext cx="727073" cy="727073"/>
          </a:xfrm>
          <a:prstGeom prst="rtTriangle">
            <a:avLst/>
          </a:prstGeom>
          <a:solidFill>
            <a:srgbClr val="F8E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507365" y="1557020"/>
            <a:ext cx="4581525" cy="4451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kern="100" dirty="0">
                <a:ln/>
                <a:solidFill>
                  <a:schemeClr val="accent4"/>
                </a:solidFill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华文宋体" panose="02010600040101010101" charset="-122"/>
              </a:rPr>
              <a:t>.</a:t>
            </a: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6"/>
            </p:custDataLst>
          </p:nvPr>
        </p:nvSpPr>
        <p:spPr>
          <a:xfrm>
            <a:off x="4920846" y="245595"/>
            <a:ext cx="2375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能力分析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7364" y="1945386"/>
            <a:ext cx="406400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8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01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7364" y="4075580"/>
            <a:ext cx="406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</a:rPr>
              <a:t>02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812030" y="5753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E93D546-AD20-A608-F25A-53DB00164920}"/>
              </a:ext>
            </a:extLst>
          </p:cNvPr>
          <p:cNvSpPr/>
          <p:nvPr/>
        </p:nvSpPr>
        <p:spPr>
          <a:xfrm>
            <a:off x="1551042" y="1727378"/>
            <a:ext cx="4403673" cy="12702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√纪律性强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工作积极配合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BE060AA-AC5C-3572-2F0C-C56C582711ED}"/>
              </a:ext>
            </a:extLst>
          </p:cNvPr>
          <p:cNvSpPr/>
          <p:nvPr/>
        </p:nvSpPr>
        <p:spPr>
          <a:xfrm>
            <a:off x="1692327" y="3856834"/>
            <a:ext cx="4403673" cy="12702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AB35004-67C1-B588-53AE-33FA3337FEF5}"/>
              </a:ext>
            </a:extLst>
          </p:cNvPr>
          <p:cNvSpPr txBox="1"/>
          <p:nvPr/>
        </p:nvSpPr>
        <p:spPr>
          <a:xfrm>
            <a:off x="1615493" y="1776490"/>
            <a:ext cx="68072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√很强的组织能力和团队协作精神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41A79F6-7152-7374-2982-7D1915282718}"/>
              </a:ext>
            </a:extLst>
          </p:cNvPr>
          <p:cNvSpPr txBox="1"/>
          <p:nvPr/>
        </p:nvSpPr>
        <p:spPr>
          <a:xfrm>
            <a:off x="1615493" y="2540114"/>
            <a:ext cx="6807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√具有较强的适应能力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419FCB4-0CBC-ED37-F4FC-7A13D42F1008}"/>
              </a:ext>
            </a:extLst>
          </p:cNvPr>
          <p:cNvSpPr txBox="1"/>
          <p:nvPr/>
        </p:nvSpPr>
        <p:spPr>
          <a:xfrm>
            <a:off x="1758951" y="3950265"/>
            <a:ext cx="6807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√电子商务专业知识扎实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5219F56-B796-ADF1-44BC-B80B20CF7E06}"/>
              </a:ext>
            </a:extLst>
          </p:cNvPr>
          <p:cNvSpPr txBox="1"/>
          <p:nvPr/>
        </p:nvSpPr>
        <p:spPr>
          <a:xfrm>
            <a:off x="1768474" y="4350849"/>
            <a:ext cx="6807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√有天马行空的思维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B3939A6-9260-8361-B3A2-EE8862B3ADB0}"/>
              </a:ext>
            </a:extLst>
          </p:cNvPr>
          <p:cNvSpPr txBox="1"/>
          <p:nvPr/>
        </p:nvSpPr>
        <p:spPr>
          <a:xfrm>
            <a:off x="1768474" y="4720859"/>
            <a:ext cx="6807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√写作方面比较擅长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070341" y="1609954"/>
            <a:ext cx="2477770" cy="201290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64626" y="3646677"/>
            <a:ext cx="2477770" cy="201290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9625" y="3656376"/>
            <a:ext cx="2477770" cy="201290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9625" y="1602929"/>
            <a:ext cx="2477770" cy="201290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169985" y="2721871"/>
            <a:ext cx="1781810" cy="1781810"/>
          </a:xfrm>
          <a:prstGeom prst="ellipse">
            <a:avLst/>
          </a:prstGeom>
          <a:solidFill>
            <a:schemeClr val="bg1"/>
          </a:solidFill>
          <a:ln w="1873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169985" y="2721871"/>
            <a:ext cx="1781810" cy="1781810"/>
          </a:xfrm>
          <a:prstGeom prst="ellipse">
            <a:avLst/>
          </a:prstGeom>
          <a:noFill/>
          <a:ln w="187325">
            <a:solidFill>
              <a:srgbClr val="D8A9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26145" y="3097477"/>
            <a:ext cx="1644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分析</a:t>
            </a:r>
            <a:endParaRPr lang="en-US" altLang="zh-CN" sz="3200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  <a:p>
            <a:pPr algn="ctr"/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小节</a:t>
            </a: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分析小节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8265A6B-09BA-3793-C42D-788B1BBB7480}"/>
              </a:ext>
            </a:extLst>
          </p:cNvPr>
          <p:cNvSpPr/>
          <p:nvPr/>
        </p:nvSpPr>
        <p:spPr>
          <a:xfrm>
            <a:off x="317407" y="1913405"/>
            <a:ext cx="57912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通过对自我的分析让我对自己有个更好的认识，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知道自己的优点和缺点，在以后的学习生活中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和社会实践中能够查漏补缺，能更好的发挥自己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的优点，弥补自己的不足，在适合自己的岗位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上更好的工作</a:t>
            </a:r>
          </a:p>
        </p:txBody>
      </p:sp>
      <p:sp>
        <p:nvSpPr>
          <p:cNvPr id="7" name="L 形 6">
            <a:extLst>
              <a:ext uri="{FF2B5EF4-FFF2-40B4-BE49-F238E27FC236}">
                <a16:creationId xmlns:a16="http://schemas.microsoft.com/office/drawing/2014/main" id="{AC832437-B2BF-AAA1-21CD-0249F076CF9D}"/>
              </a:ext>
            </a:extLst>
          </p:cNvPr>
          <p:cNvSpPr/>
          <p:nvPr/>
        </p:nvSpPr>
        <p:spPr>
          <a:xfrm rot="5400000">
            <a:off x="274332" y="1943827"/>
            <a:ext cx="410059" cy="349216"/>
          </a:xfrm>
          <a:prstGeom prst="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36184125-9D28-C502-AA1F-C7B1F12EF691}"/>
              </a:ext>
            </a:extLst>
          </p:cNvPr>
          <p:cNvSpPr/>
          <p:nvPr/>
        </p:nvSpPr>
        <p:spPr>
          <a:xfrm rot="16200000">
            <a:off x="5728970" y="3686797"/>
            <a:ext cx="410059" cy="349216"/>
          </a:xfrm>
          <a:prstGeom prst="corner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" t="865" r="657" b="444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rot="13068237" flipH="1">
            <a:off x="108990" y="5954866"/>
            <a:ext cx="2011142" cy="226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05" t="9259" r="10059" b="70238"/>
          <a:stretch>
            <a:fillRect/>
          </a:stretch>
        </p:blipFill>
        <p:spPr>
          <a:xfrm rot="5400000">
            <a:off x="9288332" y="3953204"/>
            <a:ext cx="4833668" cy="973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t="68575" r="63706" b="14444"/>
          <a:stretch>
            <a:fillRect/>
          </a:stretch>
        </p:blipFill>
        <p:spPr>
          <a:xfrm rot="16200000" flipV="1">
            <a:off x="-886249" y="5068781"/>
            <a:ext cx="2675467" cy="902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3" t="51481" r="10059" b="14444"/>
          <a:stretch>
            <a:fillRect/>
          </a:stretch>
        </p:blipFill>
        <p:spPr>
          <a:xfrm>
            <a:off x="8017934" y="5832096"/>
            <a:ext cx="4174066" cy="10259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11" t="45679" r="11823" b="2346"/>
          <a:stretch>
            <a:fillRect/>
          </a:stretch>
        </p:blipFill>
        <p:spPr>
          <a:xfrm>
            <a:off x="10146079" y="5430666"/>
            <a:ext cx="2215365" cy="18287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52" t="23934" r="23109" b="59136"/>
          <a:stretch>
            <a:fillRect/>
          </a:stretch>
        </p:blipFill>
        <p:spPr>
          <a:xfrm rot="5400000">
            <a:off x="322393" y="6348141"/>
            <a:ext cx="751743" cy="5528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18148" r="72660" b="62222"/>
          <a:stretch>
            <a:fillRect/>
          </a:stretch>
        </p:blipFill>
        <p:spPr>
          <a:xfrm rot="9156158">
            <a:off x="9580307" y="6468402"/>
            <a:ext cx="899101" cy="7769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0" t="50627" r="47026" b="6697"/>
          <a:stretch>
            <a:fillRect/>
          </a:stretch>
        </p:blipFill>
        <p:spPr>
          <a:xfrm flipH="1">
            <a:off x="-1175016" y="2495572"/>
            <a:ext cx="2011142" cy="2264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90" t="21351" r="6806" b="63135"/>
          <a:stretch>
            <a:fillRect/>
          </a:stretch>
        </p:blipFill>
        <p:spPr>
          <a:xfrm>
            <a:off x="660068" y="6248715"/>
            <a:ext cx="835817" cy="1063925"/>
          </a:xfrm>
          <a:prstGeom prst="rect">
            <a:avLst/>
          </a:prstGeom>
        </p:spPr>
      </p:pic>
      <p:sp>
        <p:nvSpPr>
          <p:cNvPr id="13" name="矩形 8"/>
          <p:cNvSpPr/>
          <p:nvPr>
            <p:custDataLst>
              <p:tags r:id="rId1"/>
            </p:custDataLst>
          </p:nvPr>
        </p:nvSpPr>
        <p:spPr>
          <a:xfrm>
            <a:off x="4920846" y="1536513"/>
            <a:ext cx="23755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4000" b="1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sym typeface="华文宋体" panose="02010600040101010101" charset="-122"/>
              </a:rPr>
              <a:t>第二章</a:t>
            </a:r>
            <a:endParaRPr lang="en-US" altLang="zh-CN" sz="4000" b="1" kern="0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汉仪中宋S" panose="00020600040101010101" pitchFamily="18" charset="-122"/>
              <a:ea typeface="汉仪中宋S" panose="00020600040101010101" pitchFamily="18" charset="-122"/>
              <a:sym typeface="华文宋体" panose="02010600040101010101" charset="-122"/>
            </a:endParaRPr>
          </a:p>
        </p:txBody>
      </p:sp>
      <p:sp>
        <p:nvSpPr>
          <p:cNvPr id="14" name="矩形 8"/>
          <p:cNvSpPr/>
          <p:nvPr>
            <p:custDataLst>
              <p:tags r:id="rId2"/>
            </p:custDataLst>
          </p:nvPr>
        </p:nvSpPr>
        <p:spPr>
          <a:xfrm>
            <a:off x="5221645" y="2093650"/>
            <a:ext cx="177712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en-US" altLang="zh-CN" sz="1200" kern="0" dirty="0">
                <a:solidFill>
                  <a:srgbClr val="936B43"/>
                </a:solidFill>
                <a:latin typeface="华文宋体" panose="02010600040101010101" charset="-122"/>
                <a:ea typeface="华文宋体" panose="02010600040101010101" charset="-122"/>
                <a:sym typeface="华文宋体" panose="02010600040101010101" charset="-122"/>
              </a:rPr>
              <a:t>PART TWO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5667170" y="2336862"/>
            <a:ext cx="884238" cy="0"/>
          </a:xfrm>
          <a:prstGeom prst="line">
            <a:avLst/>
          </a:prstGeom>
          <a:ln w="12700">
            <a:solidFill>
              <a:srgbClr val="97713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186518" y="2564545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zh-CN" altLang="en-US" sz="72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  <a:cs typeface="+mn-ea"/>
                <a:sym typeface="华文宋体" panose="02010600040101010101" charset="-122"/>
              </a:rPr>
              <a:t>环境分析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78282" y="384954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609600">
              <a:defRPr/>
            </a:pPr>
            <a:r>
              <a:rPr kumimoji="1" lang="en-US" altLang="zh-CN" kern="0" dirty="0">
                <a:solidFill>
                  <a:schemeClr val="bg1">
                    <a:lumMod val="6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华文宋体" panose="02010600040101010101" charset="-122"/>
              </a:rPr>
              <a:t>Environmental analysis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家庭环境分析</a:t>
            </a: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0A801990-9D0A-287B-1046-96390D5D7257}"/>
              </a:ext>
            </a:extLst>
          </p:cNvPr>
          <p:cNvSpPr/>
          <p:nvPr/>
        </p:nvSpPr>
        <p:spPr>
          <a:xfrm>
            <a:off x="696396" y="2146300"/>
            <a:ext cx="2949032" cy="4254500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1C7BBEE8-9628-65F6-226D-4C0CEA324E66}"/>
              </a:ext>
            </a:extLst>
          </p:cNvPr>
          <p:cNvSpPr/>
          <p:nvPr/>
        </p:nvSpPr>
        <p:spPr>
          <a:xfrm>
            <a:off x="4634091" y="2146299"/>
            <a:ext cx="2949031" cy="4133849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对角圆角 34">
            <a:extLst>
              <a:ext uri="{FF2B5EF4-FFF2-40B4-BE49-F238E27FC236}">
                <a16:creationId xmlns:a16="http://schemas.microsoft.com/office/drawing/2014/main" id="{674713EE-FAFA-7996-43D8-B6DD5B7EF127}"/>
              </a:ext>
            </a:extLst>
          </p:cNvPr>
          <p:cNvSpPr/>
          <p:nvPr/>
        </p:nvSpPr>
        <p:spPr>
          <a:xfrm>
            <a:off x="8431106" y="2146299"/>
            <a:ext cx="2949030" cy="4133848"/>
          </a:xfrm>
          <a:prstGeom prst="round2Diag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对话气泡: 圆角矩形 36">
            <a:extLst>
              <a:ext uri="{FF2B5EF4-FFF2-40B4-BE49-F238E27FC236}">
                <a16:creationId xmlns:a16="http://schemas.microsoft.com/office/drawing/2014/main" id="{ED0F959D-5F88-7AF9-1784-7E48A7CB21E4}"/>
              </a:ext>
            </a:extLst>
          </p:cNvPr>
          <p:cNvSpPr/>
          <p:nvPr/>
        </p:nvSpPr>
        <p:spPr>
          <a:xfrm>
            <a:off x="1435318" y="1079500"/>
            <a:ext cx="1815882" cy="660400"/>
          </a:xfrm>
          <a:prstGeom prst="wedgeRoundRectCallou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经济状况</a:t>
            </a:r>
          </a:p>
        </p:txBody>
      </p:sp>
      <p:sp>
        <p:nvSpPr>
          <p:cNvPr id="40" name="对话气泡: 圆角矩形 39">
            <a:extLst>
              <a:ext uri="{FF2B5EF4-FFF2-40B4-BE49-F238E27FC236}">
                <a16:creationId xmlns:a16="http://schemas.microsoft.com/office/drawing/2014/main" id="{CC0B5DED-464B-ECB6-D53C-D9EE4C94672C}"/>
              </a:ext>
            </a:extLst>
          </p:cNvPr>
          <p:cNvSpPr/>
          <p:nvPr/>
        </p:nvSpPr>
        <p:spPr>
          <a:xfrm>
            <a:off x="5200666" y="1079500"/>
            <a:ext cx="1815882" cy="660400"/>
          </a:xfrm>
          <a:prstGeom prst="wedgeRound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家人期望</a:t>
            </a:r>
          </a:p>
        </p:txBody>
      </p:sp>
      <p:sp>
        <p:nvSpPr>
          <p:cNvPr id="41" name="对话气泡: 圆角矩形 40">
            <a:extLst>
              <a:ext uri="{FF2B5EF4-FFF2-40B4-BE49-F238E27FC236}">
                <a16:creationId xmlns:a16="http://schemas.microsoft.com/office/drawing/2014/main" id="{7D32FD91-27BF-00FD-0941-17A8A0C08221}"/>
              </a:ext>
            </a:extLst>
          </p:cNvPr>
          <p:cNvSpPr/>
          <p:nvPr/>
        </p:nvSpPr>
        <p:spPr>
          <a:xfrm>
            <a:off x="8816992" y="1079500"/>
            <a:ext cx="1815882" cy="660400"/>
          </a:xfrm>
          <a:prstGeom prst="wedgeRoundRect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2">
                    <a:lumMod val="75000"/>
                  </a:schemeClr>
                </a:solidFill>
              </a:rPr>
              <a:t>家族文化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E6B80FD0-AEBB-8B0C-55BF-13638027D9C9}"/>
              </a:ext>
            </a:extLst>
          </p:cNvPr>
          <p:cNvSpPr txBox="1"/>
          <p:nvPr/>
        </p:nvSpPr>
        <p:spPr>
          <a:xfrm>
            <a:off x="811864" y="2402563"/>
            <a:ext cx="272382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经济状况是在对影响职业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选择的元素中占了很大的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比例，对于我来说家庭很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普通，没有任何社会资源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占有量，所以我希望自己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能找到一个比较稳定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工作的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BFAEFCD-0487-B0B9-9F09-6213000D72E2}"/>
              </a:ext>
            </a:extLst>
          </p:cNvPr>
          <p:cNvSpPr txBox="1"/>
          <p:nvPr/>
        </p:nvSpPr>
        <p:spPr>
          <a:xfrm>
            <a:off x="4731307" y="2413337"/>
            <a:ext cx="295465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我的父母在职业上并不是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很优秀，所以他们会把希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望寄托在身上，希望我尽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可能学习好，规划好，以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便将来工作好，身为儿女，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自然会努力去达到家人的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期望选择一个适合我自己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发展并能实现家人期望的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职业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B179469-6C46-CAF6-367A-54B890E61C71}"/>
              </a:ext>
            </a:extLst>
          </p:cNvPr>
          <p:cNvSpPr txBox="1"/>
          <p:nvPr/>
        </p:nvSpPr>
        <p:spPr>
          <a:xfrm>
            <a:off x="8571785" y="2402563"/>
            <a:ext cx="295465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浓厚的家族文化是通过世、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代积累下来的，所谓的耳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濡目染自然会对职业的选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择造成很大的影响但家人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对我的支持与鼓励，也成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了我努力的主要动力，为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了那些期待眼神，我也一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定要努力拼搏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"/>
          <p:cNvSpPr/>
          <p:nvPr/>
        </p:nvSpPr>
        <p:spPr>
          <a:xfrm>
            <a:off x="1530471" y="1695080"/>
            <a:ext cx="3724923" cy="269403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828800" rtl="0"/>
            <a:endParaRPr lang="en-US" kern="1200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华文宋体" panose="02010600040101010101" charset="-122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5653835" y="768446"/>
            <a:ext cx="884238" cy="0"/>
          </a:xfrm>
          <a:prstGeom prst="line">
            <a:avLst/>
          </a:prstGeom>
          <a:ln w="12700">
            <a:solidFill>
              <a:srgbClr val="D3B397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8"/>
          <p:cNvSpPr/>
          <p:nvPr userDrawn="1">
            <p:custDataLst>
              <p:tags r:id="rId1"/>
            </p:custDataLst>
          </p:nvPr>
        </p:nvSpPr>
        <p:spPr>
          <a:xfrm>
            <a:off x="4920846" y="245595"/>
            <a:ext cx="237552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85800">
              <a:defRPr/>
            </a:pPr>
            <a:r>
              <a:rPr lang="zh-CN" altLang="en-US" sz="2800" kern="0" dirty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汉仪中宋S" panose="00020600040101010101" pitchFamily="18" charset="-122"/>
                <a:ea typeface="汉仪中宋S" panose="00020600040101010101" pitchFamily="18" charset="-122"/>
              </a:rPr>
              <a:t>学校环境分析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13731C-9AB0-704A-B553-AFEF47DE08AE}"/>
              </a:ext>
            </a:extLst>
          </p:cNvPr>
          <p:cNvSpPr txBox="1"/>
          <p:nvPr/>
        </p:nvSpPr>
        <p:spPr>
          <a:xfrm>
            <a:off x="5854700" y="2003089"/>
            <a:ext cx="6807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01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D83E50E-C217-D7C5-59F3-D3D449787E7A}"/>
              </a:ext>
            </a:extLst>
          </p:cNvPr>
          <p:cNvSpPr/>
          <p:nvPr/>
        </p:nvSpPr>
        <p:spPr>
          <a:xfrm>
            <a:off x="6686696" y="1847276"/>
            <a:ext cx="4757742" cy="114618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372A93-0061-7DF4-D66F-859B77BE4B49}"/>
              </a:ext>
            </a:extLst>
          </p:cNvPr>
          <p:cNvSpPr txBox="1"/>
          <p:nvPr/>
        </p:nvSpPr>
        <p:spPr>
          <a:xfrm>
            <a:off x="5856840" y="3945617"/>
            <a:ext cx="68050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02</a:t>
            </a:r>
            <a:endParaRPr lang="zh-CN" altLang="en-US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ADDC2C8-6102-04FE-46E4-C13F26BB0999}"/>
              </a:ext>
            </a:extLst>
          </p:cNvPr>
          <p:cNvSpPr/>
          <p:nvPr/>
        </p:nvSpPr>
        <p:spPr>
          <a:xfrm>
            <a:off x="6686696" y="3726469"/>
            <a:ext cx="4757742" cy="114618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88F3D7-E931-BB63-2BFA-7572F6D34E53}"/>
              </a:ext>
            </a:extLst>
          </p:cNvPr>
          <p:cNvSpPr txBox="1"/>
          <p:nvPr/>
        </p:nvSpPr>
        <p:spPr>
          <a:xfrm>
            <a:off x="6857643" y="2002207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师资力量雄厚，教学经验丰富，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2A96BD0-F0B1-1BFD-0682-FD4E21A23202}"/>
              </a:ext>
            </a:extLst>
          </p:cNvPr>
          <p:cNvSpPr txBox="1"/>
          <p:nvPr/>
        </p:nvSpPr>
        <p:spPr>
          <a:xfrm>
            <a:off x="6857643" y="2420447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着力培养高素质适用性人才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WJmMjg2MjFlZWNiNTJmNjhlOGI4MTFiMzhhY2I1MT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9.2779527559054,&quot;left&quot;:30.12488188976378,&quot;top&quot;:111.4907874015748,&quot;width&quot;:897.62496062992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9.2779527559054,&quot;left&quot;:30.12488188976378,&quot;top&quot;:111.4907874015748,&quot;width&quot;:897.62496062992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9.2779527559054,&quot;left&quot;:30.12488188976378,&quot;top&quot;:111.4907874015748,&quot;width&quot;:897.62496062992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9.2779527559054,&quot;left&quot;:30.12488188976378,&quot;top&quot;:111.4907874015748,&quot;width&quot;:897.62496062992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9.2779527559054,&quot;left&quot;:30.12488188976378,&quot;top&quot;:111.4907874015748,&quot;width&quot;:897.62496062992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2.9899212598425,&quot;left&quot;:96.45047244094488,&quot;top&quot;:128.19874015748033,&quot;width&quot;:371.682834645669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2.9899212598425,&quot;left&quot;:96.45047244094488,&quot;top&quot;:128.19874015748033,&quot;width&quot;:371.682834645669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2.9899212598425,&quot;left&quot;:96.45047244094488,&quot;top&quot;:128.19874015748033,&quot;width&quot;:371.682834645669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92.9899212598425,&quot;left&quot;:96.45047244094488,&quot;top&quot;:128.19874015748033,&quot;width&quot;:371.682834645669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汉仪中黑S"/>
        <a:ea typeface="汉仪中黑S"/>
        <a:cs typeface=""/>
      </a:majorFont>
      <a:minorFont>
        <a:latin typeface="汉仪中黑S"/>
        <a:ea typeface="汉仪中黑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稻壳儿.RIVER原创</Template>
  <TotalTime>124</TotalTime>
  <Words>1529</Words>
  <Application>Microsoft Office PowerPoint</Application>
  <PresentationFormat>宽屏</PresentationFormat>
  <Paragraphs>140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华文宋体</vt:lpstr>
      <vt:lpstr>Calibri</vt:lpstr>
      <vt:lpstr>汉仪中黑S</vt:lpstr>
      <vt:lpstr>Arial</vt:lpstr>
      <vt:lpstr>Wingdings</vt:lpstr>
      <vt:lpstr>汉仪中宋S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RIVER</Manager>
  <LinksUpToDate>false</LinksUpToDate>
  <SharedDoc>false</SharedDoc>
  <HyperlinkBase>https://www.docer.com/designer/detail/254494219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PPT原创模板</dc:subject>
  <dc:creator>RIVER</dc:creator>
  <cp:keywords>稻壳儿RIVER</cp:keywords>
  <dc:description>稻壳儿原创PPT模板,RIVER制作。_x000d_
https://www.docer.com/designer/detail/254494219</dc:description>
  <cp:lastModifiedBy>huiyi bai</cp:lastModifiedBy>
  <cp:revision>188</cp:revision>
  <dcterms:created xsi:type="dcterms:W3CDTF">2020-06-12T01:04:00Z</dcterms:created>
  <dcterms:modified xsi:type="dcterms:W3CDTF">2024-11-07T13:12:52Z</dcterms:modified>
  <cp:category>PPT模板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6ACC1DB1DF5C4BCCA74FFB7FAFAFF5C0</vt:lpwstr>
  </property>
</Properties>
</file>