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9" r:id="rId1"/>
  </p:sldMasterIdLst>
  <p:notesMasterIdLst>
    <p:notesMasterId r:id="rId2"/>
  </p:notesMasterIdLst>
  <p:sldIdLst>
    <p:sldId id="353" r:id="rId3"/>
    <p:sldId id="298" r:id="rId4"/>
    <p:sldId id="294" r:id="rId5"/>
    <p:sldId id="321" r:id="rId6"/>
    <p:sldId id="330" r:id="rId7"/>
    <p:sldId id="331" r:id="rId8"/>
    <p:sldId id="332" r:id="rId9"/>
    <p:sldId id="295" r:id="rId10"/>
    <p:sldId id="333" r:id="rId11"/>
    <p:sldId id="334" r:id="rId12"/>
    <p:sldId id="335" r:id="rId13"/>
    <p:sldId id="296" r:id="rId14"/>
    <p:sldId id="336" r:id="rId15"/>
    <p:sldId id="342" r:id="rId16"/>
    <p:sldId id="343" r:id="rId17"/>
    <p:sldId id="297" r:id="rId18"/>
    <p:sldId id="344" r:id="rId19"/>
    <p:sldId id="352" r:id="rId20"/>
    <p:sldId id="345" r:id="rId21"/>
    <p:sldId id="346" r:id="rId22"/>
    <p:sldId id="348" r:id="rId23"/>
    <p:sldId id="350" r:id="rId24"/>
    <p:sldId id="351" r:id="rId25"/>
    <p:sldId id="354" r:id="rId26"/>
    <p:sldId id="358" r:id="rId27"/>
  </p:sldIdLst>
  <p:sldSz cx="9144000" cy="5145088"/>
  <p:notesSz cx="6858000" cy="9144000"/>
  <p:embeddedFontLst>
    <p:embeddedFont>
      <p:font typeface="叶根友行书繁" panose="02010600030101010101" charset="-122"/>
      <p:regular r:id="rId29"/>
    </p:embeddedFont>
    <p:embeddedFont>
      <p:font typeface="叶根友毛笔行书" panose="02010600030101010101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等线" panose="02010600030101010101" pitchFamily="2" charset="-122"/>
      <p:regular r:id="rId35"/>
      <p:bold r:id="rId36"/>
    </p:embeddedFont>
    <p:embeddedFont>
      <p:font typeface="华文隶书" panose="02010800040101010101" pitchFamily="2" charset="-122"/>
      <p:regular r:id="rId37"/>
    </p:embeddedFont>
  </p:embeddedFontLst>
  <p:custDataLst>
    <p:tags r:id="rId2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440">
          <p15:clr>
            <a:srgbClr val="A4A3A4"/>
          </p15:clr>
        </p15:guide>
        <p15:guide id="4" orient="horz" pos="2119">
          <p15:clr>
            <a:srgbClr val="A4A3A4"/>
          </p15:clr>
        </p15:guide>
        <p15:guide id="5" orient="horz" pos="259">
          <p15:clr>
            <a:srgbClr val="A4A3A4"/>
          </p15:clr>
        </p15:guide>
        <p15:guide id="6" pos="1474">
          <p15:clr>
            <a:srgbClr val="A4A3A4"/>
          </p15:clr>
        </p15:guide>
        <p15:guide id="7" pos="2880">
          <p15:clr>
            <a:srgbClr val="A4A3A4"/>
          </p15:clr>
        </p15:guide>
        <p15:guide id="8" pos="4377">
          <p15:clr>
            <a:srgbClr val="A4A3A4"/>
          </p15:clr>
        </p15:guide>
        <p15:guide id="9" pos="3016">
          <p15:clr>
            <a:srgbClr val="A4A3A4"/>
          </p15:clr>
        </p15:guide>
        <p15:guide id="10" pos="2154">
          <p15:clr>
            <a:srgbClr val="A4A3A4"/>
          </p15:clr>
        </p15:guide>
        <p15:guide id="11" pos="5148">
          <p15:clr>
            <a:srgbClr val="A4A3A4"/>
          </p15:clr>
        </p15:guide>
        <p15:guide id="12" pos="566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02"/>
      </p:cViewPr>
      <p:guideLst>
        <p:guide orient="horz" pos="1620"/>
        <p:guide orient="horz" pos="2482"/>
        <p:guide orient="horz" pos="440"/>
        <p:guide orient="horz" pos="2119"/>
        <p:guide orient="horz" pos="259"/>
        <p:guide pos="1474"/>
        <p:guide pos="2880"/>
        <p:guide pos="4377"/>
        <p:guide pos="3016"/>
        <p:guide pos="2154"/>
        <p:guide pos="5148"/>
        <p:guide pos="56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font" Target="fonts/font1.fntdata" /><Relationship Id="rId3" Type="http://schemas.openxmlformats.org/officeDocument/2006/relationships/slide" Target="slides/slide1.xml" /><Relationship Id="rId30" Type="http://schemas.openxmlformats.org/officeDocument/2006/relationships/font" Target="fonts/font2.fntdata" /><Relationship Id="rId31" Type="http://schemas.openxmlformats.org/officeDocument/2006/relationships/font" Target="fonts/font3.fntdata" /><Relationship Id="rId32" Type="http://schemas.openxmlformats.org/officeDocument/2006/relationships/font" Target="fonts/font4.fntdata" /><Relationship Id="rId33" Type="http://schemas.openxmlformats.org/officeDocument/2006/relationships/font" Target="fonts/font5.fntdata" /><Relationship Id="rId34" Type="http://schemas.openxmlformats.org/officeDocument/2006/relationships/font" Target="fonts/font6.fntdata" /><Relationship Id="rId35" Type="http://schemas.openxmlformats.org/officeDocument/2006/relationships/font" Target="fonts/font7.fntdata" /><Relationship Id="rId36" Type="http://schemas.openxmlformats.org/officeDocument/2006/relationships/font" Target="fonts/font8.fntdata" /><Relationship Id="rId37" Type="http://schemas.openxmlformats.org/officeDocument/2006/relationships/font" Target="fonts/font9.fntdata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2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页眉占位符 1">
            <a:extLst>
              <a:ext uri="{FF2B5EF4-FFF2-40B4-BE49-F238E27FC236}">
                <a16:creationId xmlns:a16="http://schemas.microsoft.com/office/drawing/2014/main" id="{ACCF9F9D-4AFE-454B-9ABD-954DDE68A1D4}"/>
              </a:ext>
            </a:extLst>
          </p:cNvPr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>
            <a:extLst>
              <a:ext uri="{FF2B5EF4-FFF2-40B4-BE49-F238E27FC236}">
                <a16:creationId xmlns:a16="http://schemas.microsoft.com/office/drawing/2014/main" id="{F3B4C182-B56A-499F-926F-4B0AE059D0E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BA2DD45A-9B8F-40C1-9A1C-74F1E2B00AEC}" type="datetime1">
              <a:rPr lang="zh-CN" altLang="en-US"/>
              <a:pPr>
                <a:defRPr/>
              </a:pPr>
              <a:t>2018/7/18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>
            <a:extLst>
              <a:ext uri="{FF2B5EF4-FFF2-40B4-BE49-F238E27FC236}">
                <a16:creationId xmlns:a16="http://schemas.microsoft.com/office/drawing/2014/main" id="{9F1130DF-D205-4F3C-BCC9-0BD33763A17E}"/>
              </a:ext>
            </a:extLst>
          </p:cNvPr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zh-CN" b="0"/>
              <a:t>单击此处编辑母版文本样式</a:t>
            </a:r>
          </a:p>
          <a:p>
            <a:pPr>
              <a:defRPr/>
            </a:pPr>
            <a:r>
              <a:rPr lang="zh-CN" altLang="zh-CN" b="0"/>
              <a:t>第二级</a:t>
            </a:r>
          </a:p>
          <a:p>
            <a:pPr>
              <a:defRPr/>
            </a:pPr>
            <a:r>
              <a:rPr lang="zh-CN" altLang="zh-CN" b="0"/>
              <a:t>第三级</a:t>
            </a:r>
          </a:p>
          <a:p>
            <a:pPr>
              <a:defRPr/>
            </a:pPr>
            <a:r>
              <a:rPr lang="zh-CN" altLang="zh-CN" b="0"/>
              <a:t>第四级</a:t>
            </a:r>
          </a:p>
          <a:p>
            <a:pPr>
              <a:defRPr/>
            </a:pPr>
            <a:r>
              <a:rPr lang="zh-CN" altLang="zh-CN" b="0"/>
              <a:t>第五级</a:t>
            </a:r>
          </a:p>
        </p:txBody>
      </p:sp>
      <p:sp>
        <p:nvSpPr>
          <p:cNvPr id="2054" name="页脚占位符 5">
            <a:extLst>
              <a:ext uri="{FF2B5EF4-FFF2-40B4-BE49-F238E27FC236}">
                <a16:creationId xmlns:a16="http://schemas.microsoft.com/office/drawing/2014/main" id="{9559CC39-D246-4061-87A5-F359B6B63E6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>
            <a:extLst>
              <a:ext uri="{FF2B5EF4-FFF2-40B4-BE49-F238E27FC236}">
                <a16:creationId xmlns:a16="http://schemas.microsoft.com/office/drawing/2014/main" id="{0753E35F-C81F-4814-840F-9054CF152A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C459F6CD-3CE3-4EFA-BA3D-E5963FEC4A9C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val="67381065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C3E7C3-11ED-4375-90A8-288AA2810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228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1311732-2DE7-41A8-B3E3-B62866F3C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3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FE5F9-9B9F-4F4E-808A-0FDCE0E62102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4022223797"/>
      </p:ext>
    </p:extLst>
  </p:cSld>
  <p:clrMapOvr>
    <a:masterClrMapping/>
  </p:clrMapOvr>
  <p:transition>
    <p:fade thruBlk="1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D6E14-66C4-4DFD-8BC5-F40D62BEE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813275-031F-4AF3-9990-95B2EF0B7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4AB5E-967B-4A8F-9634-F146A8B85D1E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1568129473"/>
      </p:ext>
    </p:extLst>
  </p:cSld>
  <p:clrMapOvr>
    <a:masterClrMapping/>
  </p:clrMapOvr>
  <p:transition>
    <p:fade thruBlk="1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00463B2-5C58-45EA-A4EB-7BD717E027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DED78A1-8522-4861-A2D6-7809AA8C9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4254E-0D1C-468F-8317-82310034C1BB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815719939"/>
      </p:ext>
    </p:extLst>
  </p:cSld>
  <p:clrMapOvr>
    <a:masterClrMapping/>
  </p:clrMapOvr>
  <p:transition>
    <p:fade thruBlk="1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619374-2E62-450A-A9E6-907DDE027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4D71A-64FF-492B-BCF3-9B3D5EE1CED4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1287426106"/>
      </p:ext>
    </p:extLst>
  </p:cSld>
  <p:clrMapOvr>
    <a:masterClrMapping/>
  </p:clrMapOvr>
  <p:transition>
    <p:fade thruBlk="1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4E7548-6571-489E-85D9-16CE1CB9E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33E2DE-ED4A-43D0-8B43-80EF32975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B1429-B1AA-4983-948E-6ECC086B8C23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1047580988"/>
      </p:ext>
    </p:extLst>
  </p:cSld>
  <p:clrMapOvr>
    <a:masterClrMapping/>
  </p:clrMapOvr>
  <p:transition>
    <p:fade thruBlk="1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36B7AC-3D58-412D-9FE5-9239C888E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54220C-031E-41AF-9718-FFCB22945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3288"/>
            <a:ext cx="7886700" cy="11255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8E842-900C-41B2-90BA-35066BA9C11A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3411216151"/>
      </p:ext>
    </p:extLst>
  </p:cSld>
  <p:clrMapOvr>
    <a:masterClrMapping/>
  </p:clrMapOvr>
  <p:transition>
    <p:fade thruBlk="1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F02EA4-A5E7-42B3-AABE-BA27BDE8F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CE1EA2-9425-40F4-93F3-9D99924CFC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303973-D3E8-42D7-9D4D-0D340D6B75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56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5E4A3-C50A-45FB-8AEE-45F203318620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3310978821"/>
      </p:ext>
    </p:extLst>
  </p:cSld>
  <p:clrMapOvr>
    <a:masterClrMapping/>
  </p:clrMapOvr>
  <p:transition>
    <p:fade thruBlk="1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144300-79BA-408E-B3B4-8A2964FB2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3EB1F0-6BEC-4AA3-B7C8-686E45EBB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265CBA6-EBF9-4337-87B8-6CF3699A4C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38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D5390E-414D-4072-8CDB-F11DA41EE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DD496C-0E1C-475A-AB96-D923AC61D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38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25DE2-D4D6-4A74-9DFA-3DE603E0C074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328260140"/>
      </p:ext>
    </p:extLst>
  </p:cSld>
  <p:clrMapOvr>
    <a:masterClrMapping/>
  </p:clrMapOvr>
  <p:transition>
    <p:fade thruBlk="1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49B75C-1F26-4D67-9DBD-460EFCADD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637F5-9115-4FE6-B5E8-36FDF8A49952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2824968290"/>
      </p:ext>
    </p:extLst>
  </p:cSld>
  <p:clrMapOvr>
    <a:masterClrMapping/>
  </p:clrMapOvr>
  <p:transition>
    <p:fade thruBlk="1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A0385-2770-4E45-B6DF-984267DAC594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1472678587"/>
      </p:ext>
    </p:extLst>
  </p:cSld>
  <p:clrMapOvr>
    <a:masterClrMapping/>
  </p:clrMapOvr>
  <p:transition>
    <p:fade thruBlk="1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13D383-7668-406E-9B25-69DD32E91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EC0D412-7618-4C29-B21E-E6501EE89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60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586AA43-C3E5-45DB-95AB-8DEBD0B19F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606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30AED-70D6-45B0-950F-3F1BFE502B5E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3071505517"/>
      </p:ext>
    </p:extLst>
  </p:cSld>
  <p:clrMapOvr>
    <a:masterClrMapping/>
  </p:clrMapOvr>
  <p:transition>
    <p:fade thruBlk="1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65934-E9C7-4A00-9F87-D8898983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88E260F-15B7-419F-ABC1-8D588C403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6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48C2DF-EA3B-4492-8475-F86B5D8009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606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1F889-B8DC-45BC-AB7C-2CD1AB9B1595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</p:spTree>
    <p:extLst>
      <p:ext uri="{BB962C8B-B14F-4D97-AF65-F5344CB8AC3E}">
        <p14:creationId val="4078773257"/>
      </p:ext>
    </p:extLst>
  </p:cSld>
  <p:clrMapOvr>
    <a:masterClrMapping/>
  </p:clrMapOvr>
  <p:transition>
    <p:fade thruBlk="1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ext Box 22"/>
          <p:cNvSpPr>
            <a:spLocks noChangeArrowheads="1"/>
          </p:cNvSpPr>
          <p:nvPr/>
        </p:nvSpPr>
        <p:spPr bwMode="auto">
          <a:xfrm>
            <a:off x="5657850" y="4910138"/>
            <a:ext cx="28892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00" b="0">
                <a:solidFill>
                  <a:srgbClr val="000000"/>
                </a:solidFill>
                <a:sym typeface="Arial" panose="020b0604020202020204" pitchFamily="34" charset="0"/>
              </a:rPr>
              <a:t>青衣</a:t>
            </a:r>
            <a:r>
              <a:rPr lang="en-US" altLang="zh-CN" sz="100" b="0">
                <a:solidFill>
                  <a:srgbClr val="000000"/>
                </a:solidFill>
                <a:sym typeface="Arial" panose="020b0604020202020204" pitchFamily="34" charset="0"/>
              </a:rPr>
              <a:t>2011.08.29</a:t>
            </a:r>
            <a:endParaRPr lang="zh-CN" alt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9" name="Rectangle 4">
            <a:extLst>
              <a:ext uri="{FF2B5EF4-FFF2-40B4-BE49-F238E27FC236}">
                <a16:creationId xmlns:a16="http://schemas.microsoft.com/office/drawing/2014/main" id="{86EC2F87-FDF2-40AB-9040-3BB9A7E8DB8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400" b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5">
            <a:extLst>
              <a:ext uri="{FF2B5EF4-FFF2-40B4-BE49-F238E27FC236}">
                <a16:creationId xmlns:a16="http://schemas.microsoft.com/office/drawing/2014/main" id="{BD475358-7AC2-45CD-8730-3282114E7F6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400" b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1" name="Rectangle 6">
            <a:extLst>
              <a:ext uri="{FF2B5EF4-FFF2-40B4-BE49-F238E27FC236}">
                <a16:creationId xmlns:a16="http://schemas.microsoft.com/office/drawing/2014/main" id="{91C2CE2C-27A2-4355-8237-10EC48A0129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b="0" smtClean="0"/>
            </a:lvl1pPr>
          </a:lstStyle>
          <a:p>
            <a:pPr>
              <a:defRPr/>
            </a:pPr>
            <a:fld id="{3BBA4E2A-DB69-4DD0-8AC0-735495F33480}" type="slidenum">
              <a:rPr lang="zh-CN" altLang="en-US"/>
              <a:pPr>
                <a:defRPr/>
              </a:pPr>
              <a:t>‹#›</a:t>
            </a:fld>
            <a:endParaRPr lang="en-US" altLang="zh-CN" sz="1800" b="1"/>
          </a:p>
        </p:txBody>
      </p:sp>
      <p:pic>
        <p:nvPicPr>
          <p:cNvPr id="1032" name="Picture 2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082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>
    <p:fade thruBlk="1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hyperlink" Target="http://www.1ppt.com/powerpoint/" TargetMode="External" /><Relationship Id="rId11" Type="http://schemas.openxmlformats.org/officeDocument/2006/relationships/hyperlink" Target="http://www.1ppt.com/word/" TargetMode="External" /><Relationship Id="rId12" Type="http://schemas.openxmlformats.org/officeDocument/2006/relationships/hyperlink" Target="http://www.1ppt.com/excel/" TargetMode="External" /><Relationship Id="rId13" Type="http://schemas.openxmlformats.org/officeDocument/2006/relationships/hyperlink" Target="http://www.1ppt.com/ziliao/" TargetMode="External" /><Relationship Id="rId14" Type="http://schemas.openxmlformats.org/officeDocument/2006/relationships/hyperlink" Target="http://www.1ppt.com/kejian/" TargetMode="External" /><Relationship Id="rId15" Type="http://schemas.openxmlformats.org/officeDocument/2006/relationships/hyperlink" Target="http://www.1ppt.com/fanwen/" TargetMode="External" /><Relationship Id="rId16" Type="http://schemas.openxmlformats.org/officeDocument/2006/relationships/hyperlink" Target="http://www.1ppt.com/shiti/" TargetMode="External" /><Relationship Id="rId17" Type="http://schemas.openxmlformats.org/officeDocument/2006/relationships/hyperlink" Target="http://www.1ppt.com/jiaoan/" TargetMode="External" /><Relationship Id="rId18" Type="http://schemas.openxmlformats.org/officeDocument/2006/relationships/image" Target="../media/image3.png" /><Relationship Id="rId2" Type="http://schemas.openxmlformats.org/officeDocument/2006/relationships/image" Target="../media/image2.png" /><Relationship Id="rId3" Type="http://schemas.openxmlformats.org/officeDocument/2006/relationships/hyperlink" Target="http://www.1ppt.com/moban/" TargetMode="External" /><Relationship Id="rId4" Type="http://schemas.openxmlformats.org/officeDocument/2006/relationships/hyperlink" Target="http://www.1ppt.com/hangye/" TargetMode="External" /><Relationship Id="rId5" Type="http://schemas.openxmlformats.org/officeDocument/2006/relationships/hyperlink" Target="http://www.1ppt.com/jieri/" TargetMode="External" /><Relationship Id="rId6" Type="http://schemas.openxmlformats.org/officeDocument/2006/relationships/hyperlink" Target="http://www.1ppt.com/sucai/" TargetMode="External" /><Relationship Id="rId7" Type="http://schemas.openxmlformats.org/officeDocument/2006/relationships/hyperlink" Target="http://www.1ppt.com/beijing/" TargetMode="External" /><Relationship Id="rId8" Type="http://schemas.openxmlformats.org/officeDocument/2006/relationships/hyperlink" Target="http://www.1ppt.com/tubiao/" TargetMode="External" /><Relationship Id="rId9" Type="http://schemas.openxmlformats.org/officeDocument/2006/relationships/hyperlink" Target="http://www.1ppt.com/xiazai/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image" Target="../media/image1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image" Target="../media/image1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2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2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2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2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2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image" Target="../media/image1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grpSp>
        <p:nvGrpSpPr>
          <p:cNvPr id="3075" name="组合 1"/>
          <p:cNvGrpSpPr/>
          <p:nvPr/>
        </p:nvGrpSpPr>
        <p:grpSpPr>
          <a:xfrm>
            <a:off x="5130800" y="-790575"/>
            <a:ext cx="3978275" cy="6289675"/>
            <a:chExt cx="3978695" cy="6290640"/>
          </a:xfrm>
        </p:grpSpPr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1457249" y="3436820"/>
              <a:ext cx="648071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模板下载：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3"/>
                </a:rPr>
                <a:t>www.1ppt.com/moban/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行业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模板：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4"/>
                </a:rPr>
                <a:t>www.1ppt.com/hangye/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节日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模板：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5"/>
                </a:rPr>
                <a:t>www.1ppt.com/jieri/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     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素材下载：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6"/>
                </a:rPr>
                <a:t>www.1ppt.com/sucai/</a:t>
              </a:r>
              <a:endParaRPr lang="en-US" altLang="zh-CN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背景图片：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7"/>
                </a:rPr>
                <a:t>www.1ppt.com/beijing/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图表下载：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8"/>
                </a:rPr>
                <a:t>www.1ppt.com/tubiao/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优秀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9"/>
                </a:rPr>
                <a:t>www.1ppt.com/xiazai/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  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教程： 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0"/>
                </a:rPr>
                <a:t>www.1ppt.com/powerpoint/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Word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教程： 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1"/>
                </a:rPr>
                <a:t>www.1ppt.com/word/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        Excel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教程：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2"/>
                </a:rPr>
                <a:t>www.1ppt.com/excel/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资料下载：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3"/>
                </a:rPr>
                <a:t>www.1ppt.com/ziliao/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          PPT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课件下载：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4"/>
                </a:rPr>
                <a:t>www.1ppt.com/kejian/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范文下载：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5"/>
                </a:rPr>
                <a:t>www.1ppt.com/fanwen/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           </a:t>
              </a:r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试卷下载：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6"/>
                </a:rPr>
                <a:t>www.1ppt.com/shiti/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zh-CN" altLang="en-US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教案下载：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  <a:hlinkClick r:id="rId17"/>
                </a:rPr>
                <a:t>www.1ppt.com/jiaoan/</a:t>
              </a:r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pPr eaLnBrk="1" hangingPunct="1"/>
              <a:r>
                <a:rPr lang="en-US" altLang="zh-CN" sz="100" b="0" i="1">
                  <a:solidFill>
                    <a:srgbClr val="494429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  </a:t>
              </a:r>
              <a:endParaRPr lang="zh-CN" altLang="en-US" sz="100" b="0" i="1">
                <a:solidFill>
                  <a:srgbClr val="494429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3083" name="Picture 2" descr="D:\My Documents\My Pictures\人物剪影\马上人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3978695" cy="6290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6" name="Group 36"/>
          <p:cNvGrpSpPr/>
          <p:nvPr/>
        </p:nvGrpSpPr>
        <p:grpSpPr>
          <a:xfrm>
            <a:off x="2176463" y="839788"/>
            <a:ext cx="1655762" cy="1585912"/>
            <a:chExt cx="1043" cy="999"/>
          </a:xfrm>
        </p:grpSpPr>
        <p:sp>
          <p:nvSpPr>
            <p:cNvPr id="3080" name="Oval 37"/>
            <p:cNvSpPr>
              <a:spLocks noChangeArrowheads="1"/>
            </p:cNvSpPr>
            <p:nvPr/>
          </p:nvSpPr>
          <p:spPr bwMode="auto">
            <a:xfrm>
              <a:off x="0" y="0"/>
              <a:ext cx="954" cy="954"/>
            </a:xfrm>
            <a:prstGeom prst="ellipse">
              <a:avLst/>
            </a:prstGeom>
            <a:solidFill>
              <a:srgbClr val="000000">
                <a:alpha val="705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81" name="Oval 38"/>
            <p:cNvSpPr>
              <a:spLocks noChangeArrowheads="1"/>
            </p:cNvSpPr>
            <p:nvPr/>
          </p:nvSpPr>
          <p:spPr bwMode="auto">
            <a:xfrm>
              <a:off x="680" y="636"/>
              <a:ext cx="363" cy="363"/>
            </a:xfrm>
            <a:prstGeom prst="ellipse">
              <a:avLst/>
            </a:prstGeom>
            <a:solidFill>
              <a:srgbClr val="000000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077" name="Rectangle 42"/>
          <p:cNvSpPr>
            <a:spLocks noChangeArrowheads="1"/>
          </p:cNvSpPr>
          <p:nvPr/>
        </p:nvSpPr>
        <p:spPr bwMode="auto">
          <a:xfrm>
            <a:off x="963613" y="288925"/>
            <a:ext cx="1016000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5400" b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hakuyoxingshu7000" panose="02000600000000000000" pitchFamily="2" charset="-122"/>
              </a:rPr>
              <a:t>职业化四项</a:t>
            </a:r>
          </a:p>
        </p:txBody>
      </p:sp>
      <p:sp>
        <p:nvSpPr>
          <p:cNvPr id="3078" name="TextBox 7"/>
          <p:cNvSpPr>
            <a:spLocks noChangeArrowheads="1"/>
          </p:cNvSpPr>
          <p:nvPr/>
        </p:nvSpPr>
        <p:spPr bwMode="auto">
          <a:xfrm>
            <a:off x="1941513" y="247650"/>
            <a:ext cx="18716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600" b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hakuyoxingshu7000" panose="02000600000000000000" pitchFamily="2" charset="-122"/>
              </a:rPr>
              <a:t>修</a:t>
            </a:r>
          </a:p>
        </p:txBody>
      </p:sp>
      <p:sp>
        <p:nvSpPr>
          <p:cNvPr id="3079" name="TextBox 8"/>
          <p:cNvSpPr>
            <a:spLocks noChangeArrowheads="1"/>
          </p:cNvSpPr>
          <p:nvPr/>
        </p:nvSpPr>
        <p:spPr bwMode="auto">
          <a:xfrm>
            <a:off x="3108325" y="1874838"/>
            <a:ext cx="1223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hakuyoxingshu7000" panose="02000600000000000000" pitchFamily="2" charset="-122"/>
              </a:rPr>
              <a:t>炼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7CB61F5-4E57-4799-8E90-08937C093E3C}" type="slidenum">
              <a:rPr lang="zh-CN" altLang="en-US" b="0"/>
              <a:t>10</a:t>
            </a:fld>
            <a:endParaRPr lang="en-US" altLang="zh-CN" sz="1800"/>
          </a:p>
        </p:txBody>
      </p:sp>
      <p:pic>
        <p:nvPicPr>
          <p:cNvPr id="16387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6388" name="图片 2" descr="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0" t="66251" r="41405"/>
          <a:stretch>
            <a:fillRect/>
          </a:stretch>
        </p:blipFill>
        <p:spPr bwMode="auto">
          <a:xfrm>
            <a:off x="1935163" y="4032250"/>
            <a:ext cx="1557337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6389" name="图片 3" descr="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05"/>
          <a:stretch>
            <a:fillRect/>
          </a:stretch>
        </p:blipFill>
        <p:spPr bwMode="auto">
          <a:xfrm>
            <a:off x="1588" y="2571750"/>
            <a:ext cx="2105025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6390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6"/>
          <p:cNvSpPr>
            <a:spLocks noChangeArrowheads="1"/>
          </p:cNvSpPr>
          <p:nvPr/>
        </p:nvSpPr>
        <p:spPr bwMode="auto">
          <a:xfrm>
            <a:off x="179388" y="-449263"/>
            <a:ext cx="2376487" cy="3768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3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中</a:t>
            </a:r>
          </a:p>
        </p:txBody>
      </p:sp>
      <p:sp>
        <p:nvSpPr>
          <p:cNvPr id="16392" name="TextBox 7"/>
          <p:cNvSpPr>
            <a:spLocks noChangeArrowheads="1"/>
          </p:cNvSpPr>
          <p:nvPr/>
        </p:nvSpPr>
        <p:spPr bwMode="auto">
          <a:xfrm>
            <a:off x="4572000" y="404813"/>
            <a:ext cx="39243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主动  双赢 </a:t>
            </a:r>
          </a:p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协作  关心 </a:t>
            </a:r>
          </a:p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谦让  体谅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CBE43D1-E4F5-49F9-8765-D473E59FB193}" type="slidenum">
              <a:rPr lang="zh-CN" altLang="en-US" b="0"/>
              <a:t>11</a:t>
            </a:fld>
            <a:endParaRPr lang="en-US" altLang="zh-CN" sz="1800"/>
          </a:p>
        </p:txBody>
      </p:sp>
      <p:pic>
        <p:nvPicPr>
          <p:cNvPr id="18435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36" name="图片 2" descr="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0" t="66251" r="41405"/>
          <a:stretch>
            <a:fillRect/>
          </a:stretch>
        </p:blipFill>
        <p:spPr bwMode="auto">
          <a:xfrm>
            <a:off x="1935163" y="4032250"/>
            <a:ext cx="1557337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37" name="图片 3" descr="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05"/>
          <a:stretch>
            <a:fillRect/>
          </a:stretch>
        </p:blipFill>
        <p:spPr bwMode="auto">
          <a:xfrm>
            <a:off x="1588" y="2571750"/>
            <a:ext cx="2105025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38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6"/>
          <p:cNvSpPr>
            <a:spLocks noChangeArrowheads="1"/>
          </p:cNvSpPr>
          <p:nvPr/>
        </p:nvSpPr>
        <p:spPr bwMode="auto">
          <a:xfrm>
            <a:off x="179388" y="-376238"/>
            <a:ext cx="237648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3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下</a:t>
            </a:r>
          </a:p>
        </p:txBody>
      </p:sp>
      <p:sp>
        <p:nvSpPr>
          <p:cNvPr id="18440" name="TextBox 7"/>
          <p:cNvSpPr>
            <a:spLocks noChangeArrowheads="1"/>
          </p:cNvSpPr>
          <p:nvPr/>
        </p:nvSpPr>
        <p:spPr bwMode="auto">
          <a:xfrm>
            <a:off x="4586288" y="412750"/>
            <a:ext cx="35083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布置任务   倾听心声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给予指导   激励工作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心悦诚服   促进成长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化解分歧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22C5101-9CBF-4D5D-9FA8-9044503F645D}" type="slidenum">
              <a:rPr lang="zh-CN" altLang="en-US" b="0"/>
              <a:t>12</a:t>
            </a:fld>
            <a:endParaRPr lang="en-US" altLang="zh-CN" sz="1800"/>
          </a:p>
        </p:txBody>
      </p:sp>
      <p:pic>
        <p:nvPicPr>
          <p:cNvPr id="2048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0484" name="直接连接符 6"/>
          <p:cNvSpPr>
            <a:spLocks noChangeShapeType="1"/>
          </p:cNvSpPr>
          <p:nvPr/>
        </p:nvSpPr>
        <p:spPr bwMode="auto">
          <a:xfrm flipH="1">
            <a:off x="4572000" y="771525"/>
            <a:ext cx="0" cy="3241675"/>
          </a:xfrm>
          <a:prstGeom prst="line">
            <a:avLst/>
          </a:prstGeom>
          <a:noFill/>
          <a:ln w="571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文本占位符 2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0" y="1600200"/>
            <a:ext cx="4572000" cy="19446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zh-CN" altLang="zh-CN" sz="11500">
                <a:latin typeface="叶根友毛笔行书" pitchFamily="2" charset="-122"/>
                <a:ea typeface="叶根友毛笔行书" pitchFamily="2" charset="-122"/>
              </a:rPr>
              <a:t>执行</a:t>
            </a:r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125" y="628650"/>
            <a:ext cx="3430588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1507" name="图片 1" descr="1.png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54567" b="12166"/>
          <a:stretch>
            <a:fillRect/>
          </a:stretch>
        </p:blipFill>
        <p:spPr bwMode="auto">
          <a:xfrm>
            <a:off x="0" y="2292350"/>
            <a:ext cx="3419475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1508" name="Picture 5" descr="E:\Downloads\Downloads\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>
            <a:fillRect/>
          </a:stretch>
        </p:blipFill>
        <p:spPr bwMode="auto">
          <a:xfrm>
            <a:off x="1187450" y="2844800"/>
            <a:ext cx="23082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E:\Downloads\Downloads\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6" t="62411"/>
          <a:stretch>
            <a:fillRect/>
          </a:stretch>
        </p:blipFill>
        <p:spPr bwMode="auto">
          <a:xfrm>
            <a:off x="2590800" y="4175125"/>
            <a:ext cx="512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12"/>
          <p:cNvSpPr>
            <a:spLocks noChangeArrowheads="1"/>
          </p:cNvSpPr>
          <p:nvPr/>
        </p:nvSpPr>
        <p:spPr bwMode="auto">
          <a:xfrm>
            <a:off x="468313" y="-147638"/>
            <a:ext cx="2376487" cy="315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诺</a:t>
            </a:r>
          </a:p>
        </p:txBody>
      </p:sp>
      <p:sp>
        <p:nvSpPr>
          <p:cNvPr id="21512" name="TextBox 13"/>
          <p:cNvSpPr>
            <a:spLocks noChangeArrowheads="1"/>
          </p:cNvSpPr>
          <p:nvPr/>
        </p:nvSpPr>
        <p:spPr bwMode="auto">
          <a:xfrm>
            <a:off x="4591050" y="404813"/>
            <a:ext cx="35083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史记</a:t>
            </a:r>
            <a:r>
              <a:rPr lang="en-US" altLang="zh-CN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·</a:t>
            </a: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季布栾布列传</a:t>
            </a:r>
            <a:endParaRPr lang="zh-CN" altLang="en-US" sz="66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得黄金百</a:t>
            </a:r>
            <a:endParaRPr lang="en-US" altLang="zh-CN" sz="54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不如得季布诺</a:t>
            </a:r>
            <a:endParaRPr lang="en-US" altLang="zh-CN" sz="54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3555" name="图片 1" descr="1.png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54567" b="12166"/>
          <a:stretch>
            <a:fillRect/>
          </a:stretch>
        </p:blipFill>
        <p:spPr bwMode="auto">
          <a:xfrm>
            <a:off x="0" y="2292350"/>
            <a:ext cx="3419475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3556" name="Picture 5" descr="E:\Downloads\Downloads\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>
            <a:fillRect/>
          </a:stretch>
        </p:blipFill>
        <p:spPr bwMode="auto">
          <a:xfrm>
            <a:off x="1187450" y="2844800"/>
            <a:ext cx="23082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E:\Downloads\Downloads\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6" t="62411"/>
          <a:stretch>
            <a:fillRect/>
          </a:stretch>
        </p:blipFill>
        <p:spPr bwMode="auto">
          <a:xfrm>
            <a:off x="2590800" y="4175125"/>
            <a:ext cx="512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Box 12"/>
          <p:cNvSpPr>
            <a:spLocks noChangeArrowheads="1"/>
          </p:cNvSpPr>
          <p:nvPr/>
        </p:nvSpPr>
        <p:spPr bwMode="auto">
          <a:xfrm>
            <a:off x="539750" y="-220663"/>
            <a:ext cx="23764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细</a:t>
            </a:r>
          </a:p>
        </p:txBody>
      </p:sp>
      <p:sp>
        <p:nvSpPr>
          <p:cNvPr id="23560" name="TextBox 6"/>
          <p:cNvSpPr>
            <a:spLocks noChangeArrowheads="1"/>
          </p:cNvSpPr>
          <p:nvPr/>
        </p:nvSpPr>
        <p:spPr bwMode="auto">
          <a:xfrm>
            <a:off x="4572000" y="404813"/>
            <a:ext cx="39243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老子曰</a:t>
            </a:r>
            <a:endParaRPr lang="en-US" altLang="zh-CN" sz="54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天下大事</a:t>
            </a:r>
            <a:endParaRPr lang="en-US" altLang="zh-CN" sz="54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必作于细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4579" name="图片 1" descr="1.png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54567" b="12166"/>
          <a:stretch>
            <a:fillRect/>
          </a:stretch>
        </p:blipFill>
        <p:spPr bwMode="auto">
          <a:xfrm>
            <a:off x="0" y="2292350"/>
            <a:ext cx="3419475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4580" name="Picture 5" descr="E:\Downloads\Downloads\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>
            <a:fillRect/>
          </a:stretch>
        </p:blipFill>
        <p:spPr bwMode="auto">
          <a:xfrm>
            <a:off x="1187450" y="2844800"/>
            <a:ext cx="23082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E:\Downloads\Downloads\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6" t="62411"/>
          <a:stretch>
            <a:fillRect/>
          </a:stretch>
        </p:blipFill>
        <p:spPr bwMode="auto">
          <a:xfrm>
            <a:off x="2590800" y="4175125"/>
            <a:ext cx="512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Box 12"/>
          <p:cNvSpPr>
            <a:spLocks noChangeArrowheads="1"/>
          </p:cNvSpPr>
          <p:nvPr/>
        </p:nvSpPr>
        <p:spPr bwMode="auto">
          <a:xfrm>
            <a:off x="684213" y="-147638"/>
            <a:ext cx="2376487" cy="315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果</a:t>
            </a:r>
          </a:p>
        </p:txBody>
      </p:sp>
      <p:sp>
        <p:nvSpPr>
          <p:cNvPr id="24584" name="TextBox 6"/>
          <p:cNvSpPr>
            <a:spLocks noChangeArrowheads="1"/>
          </p:cNvSpPr>
          <p:nvPr/>
        </p:nvSpPr>
        <p:spPr bwMode="auto">
          <a:xfrm>
            <a:off x="4572000" y="404813"/>
            <a:ext cx="43402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如果没有结果，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那么所有的理由都</a:t>
            </a:r>
            <a:endParaRPr lang="en-US" altLang="zh-CN" sz="36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没有价值，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因为执行的目的要的就是结果！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F6D3185-A8B6-4513-A883-AA3398B66ADB}" type="slidenum">
              <a:rPr lang="zh-CN" altLang="en-US" b="0"/>
              <a:t>16</a:t>
            </a:fld>
            <a:endParaRPr lang="en-US" altLang="zh-CN" sz="1800"/>
          </a:p>
        </p:txBody>
      </p:sp>
      <p:pic>
        <p:nvPicPr>
          <p:cNvPr id="266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6628" name="直接连接符 6"/>
          <p:cNvSpPr>
            <a:spLocks noChangeShapeType="1"/>
          </p:cNvSpPr>
          <p:nvPr/>
        </p:nvSpPr>
        <p:spPr bwMode="auto">
          <a:xfrm flipH="1">
            <a:off x="4572000" y="771525"/>
            <a:ext cx="0" cy="3241675"/>
          </a:xfrm>
          <a:prstGeom prst="line">
            <a:avLst/>
          </a:prstGeom>
          <a:noFill/>
          <a:ln w="571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文本占位符 2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0" y="1600200"/>
            <a:ext cx="4572000" cy="19446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zh-CN" altLang="zh-CN" sz="11500">
                <a:latin typeface="叶根友毛笔行书" pitchFamily="2" charset="-122"/>
                <a:ea typeface="叶根友毛笔行书" pitchFamily="2" charset="-122"/>
              </a:rPr>
              <a:t>时间</a:t>
            </a:r>
          </a:p>
        </p:txBody>
      </p:sp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113" y="628650"/>
            <a:ext cx="3354387" cy="33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7651" name="Line 130"/>
          <p:cNvSpPr>
            <a:spLocks noChangeShapeType="1"/>
          </p:cNvSpPr>
          <p:nvPr/>
        </p:nvSpPr>
        <p:spPr bwMode="auto">
          <a:xfrm flipH="1">
            <a:off x="774700" y="1985963"/>
            <a:ext cx="0" cy="3429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7652" name="TextBox 15"/>
          <p:cNvSpPr>
            <a:spLocks noChangeArrowheads="1"/>
          </p:cNvSpPr>
          <p:nvPr/>
        </p:nvSpPr>
        <p:spPr bwMode="auto">
          <a:xfrm>
            <a:off x="2339975" y="1131888"/>
            <a:ext cx="18319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孔子</a:t>
            </a:r>
            <a:endParaRPr lang="zh-CN" altLang="en-US"/>
          </a:p>
        </p:txBody>
      </p:sp>
      <p:sp>
        <p:nvSpPr>
          <p:cNvPr id="27653" name="TextBox 16"/>
          <p:cNvSpPr>
            <a:spLocks noChangeArrowheads="1"/>
          </p:cNvSpPr>
          <p:nvPr/>
        </p:nvSpPr>
        <p:spPr bwMode="auto">
          <a:xfrm>
            <a:off x="2339975" y="2617788"/>
            <a:ext cx="18319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庄子</a:t>
            </a:r>
            <a:endParaRPr lang="zh-CN" altLang="en-US"/>
          </a:p>
        </p:txBody>
      </p:sp>
      <p:sp>
        <p:nvSpPr>
          <p:cNvPr id="27654" name="直接连接符 19"/>
          <p:cNvSpPr>
            <a:spLocks noChangeShapeType="1"/>
          </p:cNvSpPr>
          <p:nvPr/>
        </p:nvSpPr>
        <p:spPr bwMode="auto">
          <a:xfrm>
            <a:off x="4357688" y="1230313"/>
            <a:ext cx="1587" cy="890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直接连接符 20"/>
          <p:cNvSpPr>
            <a:spLocks noChangeShapeType="1"/>
          </p:cNvSpPr>
          <p:nvPr/>
        </p:nvSpPr>
        <p:spPr bwMode="auto">
          <a:xfrm>
            <a:off x="4357688" y="2716213"/>
            <a:ext cx="1587" cy="890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矩形 4"/>
          <p:cNvSpPr>
            <a:spLocks noChangeArrowheads="1"/>
          </p:cNvSpPr>
          <p:nvPr/>
        </p:nvSpPr>
        <p:spPr bwMode="auto">
          <a:xfrm>
            <a:off x="4567238" y="1247775"/>
            <a:ext cx="4846637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zh-CN" altLang="en-US" sz="2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逝者如斯夫，不舍昼夜</a:t>
            </a:r>
            <a:endParaRPr lang="en-US" altLang="zh-CN" sz="24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  <p:sp>
        <p:nvSpPr>
          <p:cNvPr id="27657" name="矩形 4"/>
          <p:cNvSpPr>
            <a:spLocks noChangeArrowheads="1"/>
          </p:cNvSpPr>
          <p:nvPr/>
        </p:nvSpPr>
        <p:spPr bwMode="auto">
          <a:xfrm>
            <a:off x="4567238" y="2733675"/>
            <a:ext cx="4846637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zh-CN" altLang="en-US" sz="24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人生若白驹之过隙，忽然而已</a:t>
            </a:r>
            <a:endParaRPr lang="en-US" altLang="zh-CN" sz="24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8675" name="Freeform 27"/>
          <p:cNvSpPr/>
          <p:nvPr/>
        </p:nvSpPr>
        <p:spPr bwMode="auto">
          <a:xfrm rot="10800000" flipH="1" flipV="1">
            <a:off x="5581650" y="1136650"/>
            <a:ext cx="727075" cy="150813"/>
          </a:xfrm>
          <a:custGeom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grpSp>
        <p:nvGrpSpPr>
          <p:cNvPr id="28676" name="组合 25"/>
          <p:cNvGrpSpPr/>
          <p:nvPr/>
        </p:nvGrpSpPr>
        <p:grpSpPr>
          <a:xfrm>
            <a:off x="2903538" y="930275"/>
            <a:ext cx="3351212" cy="3314700"/>
            <a:chExt cx="4468688" cy="4417640"/>
          </a:xfrm>
        </p:grpSpPr>
        <p:sp>
          <p:nvSpPr>
            <p:cNvPr id="28697" name="Freeform 9"/>
            <p:cNvSpPr>
              <a:spLocks noChangeArrowheads="1"/>
            </p:cNvSpPr>
            <p:nvPr/>
          </p:nvSpPr>
          <p:spPr bwMode="auto">
            <a:xfrm flipH="1" flipV="1">
              <a:off x="2308688" y="2257640"/>
              <a:ext cx="2160000" cy="2160000"/>
            </a:xfrm>
            <a:custGeom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00000"/>
              </a:solidFill>
              <a:beve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98" name="Freeform 9"/>
            <p:cNvSpPr>
              <a:spLocks noChangeArrowheads="1"/>
            </p:cNvSpPr>
            <p:nvPr/>
          </p:nvSpPr>
          <p:spPr bwMode="auto">
            <a:xfrm flipV="1">
              <a:off x="0" y="2257640"/>
              <a:ext cx="2160000" cy="2160000"/>
            </a:xfrm>
            <a:custGeom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00000"/>
              </a:solidFill>
              <a:beve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99" name="Freeform 9"/>
            <p:cNvSpPr>
              <a:spLocks noChangeArrowheads="1"/>
            </p:cNvSpPr>
            <p:nvPr/>
          </p:nvSpPr>
          <p:spPr bwMode="auto">
            <a:xfrm flipH="1">
              <a:off x="2304767" y="0"/>
              <a:ext cx="2160000" cy="2160000"/>
            </a:xfrm>
            <a:custGeom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00000"/>
              </a:solidFill>
              <a:beve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0" name="Freeform 9"/>
            <p:cNvSpPr>
              <a:spLocks noChangeArrowheads="1"/>
            </p:cNvSpPr>
            <p:nvPr/>
          </p:nvSpPr>
          <p:spPr bwMode="auto">
            <a:xfrm>
              <a:off x="0" y="0"/>
              <a:ext cx="2160000" cy="2160000"/>
            </a:xfrm>
            <a:custGeom>
              <a:gdLst>
                <a:gd name="T0" fmla="*/ 2147483646 w 177"/>
                <a:gd name="T1" fmla="*/ 0 h 177"/>
                <a:gd name="T2" fmla="*/ 0 w 177"/>
                <a:gd name="T3" fmla="*/ 2147483646 h 177"/>
                <a:gd name="T4" fmla="*/ 2147483646 w 177"/>
                <a:gd name="T5" fmla="*/ 2147483646 h 177"/>
                <a:gd name="T6" fmla="*/ 2147483646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00000"/>
              </a:solidFill>
              <a:beve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77" name="Line 10"/>
          <p:cNvSpPr>
            <a:spLocks noChangeShapeType="1"/>
          </p:cNvSpPr>
          <p:nvPr/>
        </p:nvSpPr>
        <p:spPr bwMode="auto">
          <a:xfrm rot="5400000" flipH="1" flipV="1">
            <a:off x="4588669" y="37306"/>
            <a:ext cx="1588" cy="5108575"/>
          </a:xfrm>
          <a:prstGeom prst="line">
            <a:avLst/>
          </a:prstGeom>
          <a:noFill/>
          <a:ln w="25400">
            <a:solidFill>
              <a:srgbClr val="000000"/>
            </a:solidFill>
            <a:bevel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8678" name="Rectangle 17"/>
          <p:cNvSpPr>
            <a:spLocks noChangeArrowheads="1"/>
          </p:cNvSpPr>
          <p:nvPr/>
        </p:nvSpPr>
        <p:spPr bwMode="auto">
          <a:xfrm>
            <a:off x="6281738" y="2282825"/>
            <a:ext cx="6000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紧急</a:t>
            </a:r>
          </a:p>
        </p:txBody>
      </p:sp>
      <p:sp>
        <p:nvSpPr>
          <p:cNvPr id="28679" name="Rectangle 19"/>
          <p:cNvSpPr>
            <a:spLocks noChangeArrowheads="1"/>
          </p:cNvSpPr>
          <p:nvPr/>
        </p:nvSpPr>
        <p:spPr bwMode="auto">
          <a:xfrm>
            <a:off x="4067175" y="642938"/>
            <a:ext cx="6000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重要</a:t>
            </a:r>
            <a:endParaRPr lang="zh-CN" altLang="en-US"/>
          </a:p>
        </p:txBody>
      </p:sp>
      <p:sp>
        <p:nvSpPr>
          <p:cNvPr id="28680" name="Rectangle 36"/>
          <p:cNvSpPr>
            <a:spLocks noChangeArrowheads="1"/>
          </p:cNvSpPr>
          <p:nvPr/>
        </p:nvSpPr>
        <p:spPr bwMode="auto">
          <a:xfrm>
            <a:off x="2922588" y="2663825"/>
            <a:ext cx="1544637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等待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闲聊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闲逛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看热闹无谓的会议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应酬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嗜好沉迷（游戏）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新闻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微博</a:t>
            </a:r>
            <a:endParaRPr lang="zh-CN" altLang="en-US"/>
          </a:p>
        </p:txBody>
      </p:sp>
      <p:sp>
        <p:nvSpPr>
          <p:cNvPr id="28681" name="Rectangle 37"/>
          <p:cNvSpPr>
            <a:spLocks noChangeArrowheads="1"/>
          </p:cNvSpPr>
          <p:nvPr/>
        </p:nvSpPr>
        <p:spPr bwMode="auto">
          <a:xfrm>
            <a:off x="4649788" y="2663825"/>
            <a:ext cx="1539875" cy="106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任何非预约事项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干扰电话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/@@/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魏姓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下属请示与报告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日常文件批阅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别人求帮忙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  <p:sp>
        <p:nvSpPr>
          <p:cNvPr id="28682" name="Rectangle 38"/>
          <p:cNvSpPr>
            <a:spLocks noChangeArrowheads="1"/>
          </p:cNvSpPr>
          <p:nvPr/>
        </p:nvSpPr>
        <p:spPr bwMode="auto">
          <a:xfrm>
            <a:off x="2976563" y="1427163"/>
            <a:ext cx="1544637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目标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计划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各种沟通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培训工作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培养下属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知识管理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技能提升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防患未然（锻炼、防火）</a:t>
            </a:r>
            <a:endParaRPr lang="zh-CN" altLang="en-US"/>
          </a:p>
        </p:txBody>
      </p:sp>
      <p:sp>
        <p:nvSpPr>
          <p:cNvPr id="28683" name="Rectangle 39"/>
          <p:cNvSpPr>
            <a:spLocks noChangeArrowheads="1"/>
          </p:cNvSpPr>
          <p:nvPr/>
        </p:nvSpPr>
        <p:spPr bwMode="auto">
          <a:xfrm>
            <a:off x="4649788" y="1814513"/>
            <a:ext cx="15398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二象限转过来</a:t>
            </a:r>
            <a:endParaRPr lang="en-US" altLang="zh-CN" sz="11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燃眉之急的问题</a:t>
            </a:r>
            <a:r>
              <a:rPr lang="en-US" altLang="zh-CN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任务</a:t>
            </a:r>
          </a:p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危机（看病、救火）</a:t>
            </a:r>
            <a:endParaRPr lang="zh-CN" altLang="en-US"/>
          </a:p>
        </p:txBody>
      </p:sp>
      <p:sp>
        <p:nvSpPr>
          <p:cNvPr id="28684" name="Line 11"/>
          <p:cNvSpPr>
            <a:spLocks noChangeShapeType="1"/>
          </p:cNvSpPr>
          <p:nvPr/>
        </p:nvSpPr>
        <p:spPr bwMode="auto">
          <a:xfrm flipH="1" flipV="1">
            <a:off x="4576763" y="561975"/>
            <a:ext cx="0" cy="4054475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8685" name="Freeform 27"/>
          <p:cNvSpPr/>
          <p:nvPr/>
        </p:nvSpPr>
        <p:spPr bwMode="auto">
          <a:xfrm rot="10800000" flipV="1">
            <a:off x="2787650" y="1109663"/>
            <a:ext cx="669925" cy="204787"/>
          </a:xfrm>
          <a:custGeom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8686" name="Text Box 28"/>
          <p:cNvSpPr>
            <a:spLocks noChangeArrowheads="1"/>
          </p:cNvSpPr>
          <p:nvPr/>
        </p:nvSpPr>
        <p:spPr bwMode="auto">
          <a:xfrm>
            <a:off x="836613" y="812800"/>
            <a:ext cx="184308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450"/>
              </a:spcBef>
              <a:buFontTx/>
              <a:buNone/>
            </a:pPr>
            <a:r>
              <a:rPr lang="zh-CN" altLang="en-US" sz="12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定出时间待会做</a:t>
            </a:r>
            <a:endParaRPr lang="en-US" altLang="zh-CN" sz="12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淡定从容</a:t>
            </a:r>
            <a:endParaRPr lang="en-US" altLang="zh-CN" sz="30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  <p:sp>
        <p:nvSpPr>
          <p:cNvPr id="28687" name="直接连接符 40"/>
          <p:cNvSpPr>
            <a:spLocks noChangeShapeType="1"/>
          </p:cNvSpPr>
          <p:nvPr/>
        </p:nvSpPr>
        <p:spPr bwMode="auto">
          <a:xfrm flipH="1">
            <a:off x="2787650" y="881063"/>
            <a:ext cx="0" cy="661987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Freeform 27"/>
          <p:cNvSpPr/>
          <p:nvPr/>
        </p:nvSpPr>
        <p:spPr bwMode="auto">
          <a:xfrm rot="10800000">
            <a:off x="2773363" y="3752850"/>
            <a:ext cx="582612" cy="220663"/>
          </a:xfrm>
          <a:custGeom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8689" name="Text Box 28"/>
          <p:cNvSpPr>
            <a:spLocks noChangeArrowheads="1"/>
          </p:cNvSpPr>
          <p:nvPr/>
        </p:nvSpPr>
        <p:spPr bwMode="auto">
          <a:xfrm>
            <a:off x="836613" y="3392488"/>
            <a:ext cx="1828800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450"/>
              </a:spcBef>
              <a:buFontTx/>
              <a:buNone/>
            </a:pPr>
            <a:r>
              <a:rPr lang="zh-CN" altLang="en-US" sz="12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打发时间时做</a:t>
            </a:r>
            <a:endParaRPr lang="en-US" altLang="zh-CN" sz="12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浪费生命</a:t>
            </a:r>
            <a:endParaRPr lang="en-US" altLang="zh-CN" sz="30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  <p:sp>
        <p:nvSpPr>
          <p:cNvPr id="28690" name="直接连接符 65"/>
          <p:cNvSpPr>
            <a:spLocks noChangeShapeType="1"/>
          </p:cNvSpPr>
          <p:nvPr/>
        </p:nvSpPr>
        <p:spPr bwMode="auto">
          <a:xfrm>
            <a:off x="2773363" y="3527425"/>
            <a:ext cx="1587" cy="704850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1" name="Text Box 28"/>
          <p:cNvSpPr>
            <a:spLocks noChangeArrowheads="1"/>
          </p:cNvSpPr>
          <p:nvPr/>
        </p:nvSpPr>
        <p:spPr bwMode="auto">
          <a:xfrm>
            <a:off x="6403975" y="787400"/>
            <a:ext cx="18351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buFontTx/>
              <a:buNone/>
            </a:pPr>
            <a:r>
              <a:rPr lang="zh-CN" altLang="en-US" sz="12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立即去做</a:t>
            </a:r>
            <a:endParaRPr lang="en-US" altLang="zh-CN" sz="12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压力山大</a:t>
            </a:r>
            <a:endParaRPr lang="en-US" altLang="zh-CN" sz="30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  <p:sp>
        <p:nvSpPr>
          <p:cNvPr id="28692" name="直接连接符 68"/>
          <p:cNvSpPr>
            <a:spLocks noChangeShapeType="1"/>
          </p:cNvSpPr>
          <p:nvPr/>
        </p:nvSpPr>
        <p:spPr bwMode="auto">
          <a:xfrm flipH="1">
            <a:off x="6337300" y="822325"/>
            <a:ext cx="0" cy="781050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Freeform 27"/>
          <p:cNvSpPr/>
          <p:nvPr/>
        </p:nvSpPr>
        <p:spPr bwMode="auto">
          <a:xfrm rot="10800000" flipH="1">
            <a:off x="5784850" y="3722688"/>
            <a:ext cx="619125" cy="250825"/>
          </a:xfrm>
          <a:custGeom>
            <a:gdLst>
              <a:gd name="T0" fmla="*/ 0 w 1905"/>
              <a:gd name="T1" fmla="*/ 2147483646 h 136"/>
              <a:gd name="T2" fmla="*/ 2147483646 w 1905"/>
              <a:gd name="T3" fmla="*/ 0 h 136"/>
              <a:gd name="T4" fmla="*/ 2147483646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A5A5A5"/>
            </a:solidFill>
            <a:prstDash val="sys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8694" name="Text Box 28"/>
          <p:cNvSpPr>
            <a:spLocks noChangeArrowheads="1"/>
          </p:cNvSpPr>
          <p:nvPr/>
        </p:nvSpPr>
        <p:spPr bwMode="auto">
          <a:xfrm>
            <a:off x="6505575" y="3392488"/>
            <a:ext cx="1931988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buFontTx/>
              <a:buNone/>
            </a:pPr>
            <a:r>
              <a:rPr lang="zh-CN" altLang="en-US" sz="12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授权或另约时间</a:t>
            </a:r>
            <a:endParaRPr lang="en-US" altLang="zh-CN" sz="12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忙且盲目</a:t>
            </a:r>
            <a:endParaRPr lang="en-US" altLang="zh-CN" sz="30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  <p:sp>
        <p:nvSpPr>
          <p:cNvPr id="28695" name="直接连接符 71"/>
          <p:cNvSpPr>
            <a:spLocks noChangeShapeType="1"/>
          </p:cNvSpPr>
          <p:nvPr/>
        </p:nvSpPr>
        <p:spPr bwMode="auto">
          <a:xfrm flipH="1">
            <a:off x="6438900" y="3489325"/>
            <a:ext cx="0" cy="768350"/>
          </a:xfrm>
          <a:prstGeom prst="line">
            <a:avLst/>
          </a:prstGeom>
          <a:noFill/>
          <a:ln w="9525">
            <a:solidFill>
              <a:srgbClr val="A5A5A5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Text Box 28"/>
          <p:cNvSpPr>
            <a:spLocks noChangeArrowheads="1"/>
          </p:cNvSpPr>
          <p:nvPr/>
        </p:nvSpPr>
        <p:spPr bwMode="auto">
          <a:xfrm>
            <a:off x="3589338" y="3559175"/>
            <a:ext cx="18303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450"/>
              </a:spcBef>
              <a:buFontTx/>
              <a:buNone/>
            </a:pPr>
            <a:r>
              <a:rPr lang="zh-CN" altLang="en-US" sz="3000"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时间杀手</a:t>
            </a:r>
            <a:endParaRPr lang="en-US" altLang="zh-CN" sz="3000"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9699" name="矩形 3"/>
          <p:cNvSpPr>
            <a:spLocks noChangeArrowheads="1"/>
          </p:cNvSpPr>
          <p:nvPr/>
        </p:nvSpPr>
        <p:spPr bwMode="auto">
          <a:xfrm>
            <a:off x="900113" y="3579813"/>
            <a:ext cx="5486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工具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】Notebook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、记事本、公司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OA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系统；</a:t>
            </a:r>
            <a:endParaRPr lang="zh-CN" altLang="en-US"/>
          </a:p>
        </p:txBody>
      </p:sp>
      <p:sp>
        <p:nvSpPr>
          <p:cNvPr id="29700" name="矩形 5"/>
          <p:cNvSpPr>
            <a:spLocks noChangeArrowheads="1"/>
          </p:cNvSpPr>
          <p:nvPr/>
        </p:nvSpPr>
        <p:spPr bwMode="auto">
          <a:xfrm>
            <a:off x="914400" y="531813"/>
            <a:ext cx="401796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en-US" altLang="zh-CN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、事项清单的来源</a:t>
            </a:r>
            <a:endParaRPr lang="zh-CN" altLang="en-US"/>
          </a:p>
        </p:txBody>
      </p:sp>
      <p:pic>
        <p:nvPicPr>
          <p:cNvPr id="29701" name="Picture 2" descr="http://www.icosky.com/icon/png/Object/NoteBooks/Red%20NoteBook.png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8488" y="2420938"/>
            <a:ext cx="1916112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矩形 9"/>
          <p:cNvSpPr>
            <a:spLocks noChangeArrowheads="1"/>
          </p:cNvSpPr>
          <p:nvPr/>
        </p:nvSpPr>
        <p:spPr bwMode="auto">
          <a:xfrm>
            <a:off x="900113" y="2073275"/>
            <a:ext cx="4465637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每天上班第一件事，</a:t>
            </a:r>
            <a:endParaRPr lang="en-US" altLang="zh-CN" sz="2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罗列“待完成”事项清单。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463"/>
            <a:ext cx="45720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-17463"/>
            <a:ext cx="45720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509838"/>
            <a:ext cx="4572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509838"/>
            <a:ext cx="4572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723900" y="3598863"/>
            <a:ext cx="5599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工具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】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台历或手机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电脑日历、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Notebook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、记事本；</a:t>
            </a:r>
            <a:endParaRPr lang="zh-CN" altLang="en-US"/>
          </a:p>
        </p:txBody>
      </p:sp>
      <p:sp>
        <p:nvSpPr>
          <p:cNvPr id="30724" name="矩形 5"/>
          <p:cNvSpPr>
            <a:spLocks noChangeArrowheads="1"/>
          </p:cNvSpPr>
          <p:nvPr/>
        </p:nvSpPr>
        <p:spPr bwMode="auto">
          <a:xfrm>
            <a:off x="338138" y="531813"/>
            <a:ext cx="6629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en-US" altLang="zh-CN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2</a:t>
            </a: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、临时插单或预约的处理和提醒</a:t>
            </a:r>
            <a:endParaRPr lang="zh-CN" altLang="en-US"/>
          </a:p>
        </p:txBody>
      </p:sp>
      <p:pic>
        <p:nvPicPr>
          <p:cNvPr id="30725" name="Picture 2" descr="http://www.iconpng.com/png/office2/calendar-selection-day.png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8963" y="74295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矩形 7"/>
          <p:cNvSpPr>
            <a:spLocks noChangeArrowheads="1"/>
          </p:cNvSpPr>
          <p:nvPr/>
        </p:nvSpPr>
        <p:spPr bwMode="auto">
          <a:xfrm>
            <a:off x="900113" y="2293938"/>
            <a:ext cx="7189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700"/>
              </a:spcBef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随时记录，避免事项的遗漏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900113" y="3292475"/>
            <a:ext cx="80645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将已经排序的事项，进行时间分配（即</a:t>
            </a:r>
            <a:r>
              <a:rPr lang="en-US" altLang="zh-CN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Deadline</a:t>
            </a: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）</a:t>
            </a:r>
          </a:p>
        </p:txBody>
      </p:sp>
      <p:sp>
        <p:nvSpPr>
          <p:cNvPr id="31748" name="矩形 8"/>
          <p:cNvSpPr>
            <a:spLocks noChangeArrowheads="1"/>
          </p:cNvSpPr>
          <p:nvPr/>
        </p:nvSpPr>
        <p:spPr bwMode="auto">
          <a:xfrm>
            <a:off x="900113" y="4330700"/>
            <a:ext cx="5599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工具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】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每日事项安排表（同上）；</a:t>
            </a:r>
            <a:endParaRPr lang="zh-CN" altLang="en-US"/>
          </a:p>
        </p:txBody>
      </p:sp>
      <p:sp>
        <p:nvSpPr>
          <p:cNvPr id="31749" name="矩形 10"/>
          <p:cNvSpPr>
            <a:spLocks noChangeArrowheads="1"/>
          </p:cNvSpPr>
          <p:nvPr/>
        </p:nvSpPr>
        <p:spPr bwMode="auto">
          <a:xfrm>
            <a:off x="900113" y="531813"/>
            <a:ext cx="39893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en-US" altLang="zh-CN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、时间安排</a:t>
            </a:r>
            <a:endParaRPr lang="zh-CN" altLang="en-US"/>
          </a:p>
        </p:txBody>
      </p:sp>
      <p:pic>
        <p:nvPicPr>
          <p:cNvPr id="31750" name="图片 11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1538" y="260350"/>
            <a:ext cx="3851275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2771" name="矩形 6"/>
          <p:cNvSpPr>
            <a:spLocks noChangeArrowheads="1"/>
          </p:cNvSpPr>
          <p:nvPr/>
        </p:nvSpPr>
        <p:spPr bwMode="auto">
          <a:xfrm>
            <a:off x="900113" y="2320925"/>
            <a:ext cx="666273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当天工作按照效能四象限归类；</a:t>
            </a:r>
            <a:endParaRPr lang="en-US" altLang="zh-CN" sz="2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  <p:sp>
        <p:nvSpPr>
          <p:cNvPr id="32772" name="矩形 8"/>
          <p:cNvSpPr>
            <a:spLocks noChangeArrowheads="1"/>
          </p:cNvSpPr>
          <p:nvPr/>
        </p:nvSpPr>
        <p:spPr bwMode="auto">
          <a:xfrm>
            <a:off x="900113" y="3584575"/>
            <a:ext cx="5599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工具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】A4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纸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白板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标签纸；</a:t>
            </a:r>
            <a:endParaRPr lang="zh-CN" altLang="en-US"/>
          </a:p>
        </p:txBody>
      </p:sp>
      <p:sp>
        <p:nvSpPr>
          <p:cNvPr id="32773" name="矩形 10"/>
          <p:cNvSpPr>
            <a:spLocks noChangeArrowheads="1"/>
          </p:cNvSpPr>
          <p:nvPr/>
        </p:nvSpPr>
        <p:spPr bwMode="auto">
          <a:xfrm>
            <a:off x="900113" y="531813"/>
            <a:ext cx="35575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en-US" altLang="zh-CN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4</a:t>
            </a: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、效果检视</a:t>
            </a:r>
            <a:endParaRPr lang="zh-CN" altLang="en-US"/>
          </a:p>
        </p:txBody>
      </p:sp>
      <p:pic>
        <p:nvPicPr>
          <p:cNvPr id="32774" name="Picture 2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625" y="450850"/>
            <a:ext cx="316865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3795" name="矩形 10"/>
          <p:cNvSpPr>
            <a:spLocks noChangeArrowheads="1"/>
          </p:cNvSpPr>
          <p:nvPr/>
        </p:nvSpPr>
        <p:spPr bwMode="auto">
          <a:xfrm>
            <a:off x="900113" y="531813"/>
            <a:ext cx="43497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en-US" altLang="zh-CN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5</a:t>
            </a: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、清单整理</a:t>
            </a:r>
            <a:endParaRPr lang="zh-CN" altLang="en-US"/>
          </a:p>
        </p:txBody>
      </p:sp>
      <p:pic>
        <p:nvPicPr>
          <p:cNvPr id="33796" name="Picture 11" descr="http://www.pennoni.com/images/uploads/awards/list.png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325" y="776288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矩形 21"/>
          <p:cNvSpPr>
            <a:spLocks noChangeArrowheads="1"/>
          </p:cNvSpPr>
          <p:nvPr/>
        </p:nvSpPr>
        <p:spPr bwMode="auto">
          <a:xfrm>
            <a:off x="900113" y="2260600"/>
            <a:ext cx="666273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每天晚上</a:t>
            </a:r>
            <a:r>
              <a:rPr lang="en-US" altLang="zh-CN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每周结束时整理</a:t>
            </a:r>
          </a:p>
        </p:txBody>
      </p:sp>
      <p:sp>
        <p:nvSpPr>
          <p:cNvPr id="33798" name="矩形 22"/>
          <p:cNvSpPr>
            <a:spLocks noChangeArrowheads="1"/>
          </p:cNvSpPr>
          <p:nvPr/>
        </p:nvSpPr>
        <p:spPr bwMode="auto">
          <a:xfrm>
            <a:off x="900113" y="3621088"/>
            <a:ext cx="5599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工具</a:t>
            </a:r>
            <a:r>
              <a:rPr lang="en-US" altLang="zh-CN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】 Notebook</a:t>
            </a:r>
            <a:r>
              <a:rPr lang="zh-CN" altLang="en-US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、记事本、各种日历；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3095625" y="1627188"/>
            <a:ext cx="2952750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zh-CN" altLang="en-US" sz="8800" b="0">
                <a:solidFill>
                  <a:srgbClr val="000000"/>
                </a:solidFill>
                <a:latin typeface="叶根友行书繁" pitchFamily="2" charset="-122"/>
                <a:ea typeface="叶根友行书繁" pitchFamily="2" charset="-122"/>
                <a:sym typeface="叶根友行书繁" pitchFamily="2" charset="-122"/>
              </a:rPr>
              <a:t>问题</a:t>
            </a:r>
            <a:r>
              <a:rPr lang="en-US" altLang="zh-CN" sz="8800" b="0">
                <a:solidFill>
                  <a:srgbClr val="000000"/>
                </a:solidFill>
                <a:latin typeface="叶根友行书繁" pitchFamily="2" charset="-122"/>
                <a:ea typeface="叶根友行书繁" pitchFamily="2" charset="-122"/>
                <a:sym typeface="叶根友行书繁" pitchFamily="2" charset="-122"/>
              </a:rPr>
              <a:t>?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5843" name="矩形 1"/>
          <p:cNvSpPr>
            <a:spLocks noChangeArrowheads="1"/>
          </p:cNvSpPr>
          <p:nvPr/>
        </p:nvSpPr>
        <p:spPr bwMode="auto">
          <a:xfrm>
            <a:off x="2141538" y="1522413"/>
            <a:ext cx="4860925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50"/>
              </a:spcBef>
              <a:spcAft>
                <a:spcPts val="50"/>
              </a:spcAft>
            </a:pPr>
            <a:r>
              <a:rPr lang="zh-CN" altLang="en-US" sz="8800" b="0">
                <a:solidFill>
                  <a:srgbClr val="000000"/>
                </a:solidFill>
                <a:latin typeface="叶根友行书繁" pitchFamily="2" charset="-122"/>
                <a:ea typeface="叶根友行书繁" pitchFamily="2" charset="-122"/>
                <a:sym typeface="叶根友行书繁" pitchFamily="2" charset="-122"/>
              </a:rPr>
              <a:t>谢谢观看！</a:t>
            </a:r>
            <a:endParaRPr lang="en-US" altLang="zh-CN" sz="8800" b="0">
              <a:solidFill>
                <a:srgbClr val="000000"/>
              </a:solidFill>
              <a:latin typeface="叶根友行书繁" pitchFamily="2" charset="-122"/>
              <a:ea typeface="叶根友行书繁" pitchFamily="2" charset="-122"/>
              <a:sym typeface="叶根友行书繁" pitchFamily="2" charset="-122"/>
            </a:endParaRPr>
          </a:p>
        </p:txBody>
      </p:sp>
    </p:spTree>
  </p:cSld>
  <p:clrMapOvr>
    <a:masterClrMapping/>
  </p:clrMapOvr>
  <p:transition>
    <p:fade thruBlk="1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5123" name="直接连接符 6"/>
          <p:cNvSpPr>
            <a:spLocks noChangeShapeType="1"/>
          </p:cNvSpPr>
          <p:nvPr/>
        </p:nvSpPr>
        <p:spPr bwMode="auto">
          <a:xfrm flipH="1">
            <a:off x="4572000" y="771525"/>
            <a:ext cx="0" cy="3241675"/>
          </a:xfrm>
          <a:prstGeom prst="line">
            <a:avLst/>
          </a:prstGeom>
          <a:noFill/>
          <a:ln w="571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5" y="866775"/>
            <a:ext cx="2833688" cy="341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文本占位符 2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0" y="1600200"/>
            <a:ext cx="4572000" cy="19446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zh-CN" altLang="zh-CN" sz="11500">
                <a:latin typeface="叶根友毛笔行书" pitchFamily="2" charset="-122"/>
                <a:ea typeface="叶根友毛笔行书" pitchFamily="2" charset="-122"/>
              </a:rPr>
              <a:t>心态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6147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" y="2362200"/>
            <a:ext cx="4195763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6"/>
          <p:cNvSpPr>
            <a:spLocks noChangeArrowheads="1"/>
          </p:cNvSpPr>
          <p:nvPr/>
        </p:nvSpPr>
        <p:spPr bwMode="auto">
          <a:xfrm>
            <a:off x="323850" y="-665163"/>
            <a:ext cx="2374900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3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正</a:t>
            </a:r>
            <a:endParaRPr lang="zh-CN" altLang="en-US"/>
          </a:p>
        </p:txBody>
      </p:sp>
      <p:sp>
        <p:nvSpPr>
          <p:cNvPr id="6150" name="TextBox 8"/>
          <p:cNvSpPr>
            <a:spLocks noChangeArrowheads="1"/>
          </p:cNvSpPr>
          <p:nvPr/>
        </p:nvSpPr>
        <p:spPr bwMode="auto">
          <a:xfrm>
            <a:off x="4594225" y="411163"/>
            <a:ext cx="35083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4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子曰</a:t>
            </a:r>
            <a:endParaRPr lang="en-US" altLang="zh-CN" sz="4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人之生也直</a:t>
            </a:r>
            <a:endParaRPr lang="en-US" altLang="zh-CN" sz="4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罔之生也幸而免</a:t>
            </a:r>
            <a:endParaRPr lang="zh-CN" altLang="en-US" sz="4800" b="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4EB50C9-1707-451A-9779-21277ABAC493}" type="slidenum">
              <a:rPr lang="zh-CN" altLang="en-US" b="0"/>
              <a:t>5</a:t>
            </a:fld>
            <a:endParaRPr lang="en-US" altLang="zh-CN" sz="1800"/>
          </a:p>
        </p:txBody>
      </p:sp>
      <p:pic>
        <p:nvPicPr>
          <p:cNvPr id="8195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8196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" y="2362200"/>
            <a:ext cx="4195763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Box 2"/>
          <p:cNvSpPr>
            <a:spLocks noChangeArrowheads="1"/>
          </p:cNvSpPr>
          <p:nvPr/>
        </p:nvSpPr>
        <p:spPr bwMode="auto">
          <a:xfrm>
            <a:off x="4594225" y="411163"/>
            <a:ext cx="35083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4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挑战自我</a:t>
            </a:r>
          </a:p>
          <a:p>
            <a:pPr fontAlgn="t">
              <a:lnSpc>
                <a:spcPct val="150000"/>
              </a:lnSpc>
            </a:pPr>
            <a:r>
              <a:rPr lang="zh-CN" altLang="en-US" sz="4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自我扬弃</a:t>
            </a:r>
          </a:p>
          <a:p>
            <a:pPr fontAlgn="t">
              <a:lnSpc>
                <a:spcPct val="150000"/>
              </a:lnSpc>
            </a:pPr>
            <a:r>
              <a:rPr lang="zh-CN" altLang="en-US" sz="4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与时俱进</a:t>
            </a:r>
            <a:endParaRPr lang="zh-CN" altLang="en-US"/>
          </a:p>
        </p:txBody>
      </p:sp>
      <p:sp>
        <p:nvSpPr>
          <p:cNvPr id="8199" name="TextBox 6"/>
          <p:cNvSpPr>
            <a:spLocks noChangeArrowheads="1"/>
          </p:cNvSpPr>
          <p:nvPr/>
        </p:nvSpPr>
        <p:spPr bwMode="auto">
          <a:xfrm>
            <a:off x="539750" y="-220663"/>
            <a:ext cx="23764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空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B1E834F-A43B-419A-93D4-A268A2DAB784}" type="slidenum">
              <a:rPr lang="zh-CN" altLang="en-US" b="0"/>
              <a:t>6</a:t>
            </a:fld>
            <a:endParaRPr lang="en-US" altLang="zh-CN" sz="1800"/>
          </a:p>
        </p:txBody>
      </p:sp>
      <p:pic>
        <p:nvPicPr>
          <p:cNvPr id="10243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024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" y="2362200"/>
            <a:ext cx="4195763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2"/>
          <p:cNvSpPr>
            <a:spLocks noChangeArrowheads="1"/>
          </p:cNvSpPr>
          <p:nvPr/>
        </p:nvSpPr>
        <p:spPr bwMode="auto">
          <a:xfrm>
            <a:off x="4572000" y="411163"/>
            <a:ext cx="34163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子曰：参乎！吾道一以贯之</a:t>
            </a:r>
            <a:endParaRPr lang="en-US" altLang="zh-CN" sz="2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曾子曰：唯。</a:t>
            </a:r>
            <a:endParaRPr lang="en-US" altLang="zh-CN" sz="2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子出，门 人问曰：何谓也？</a:t>
            </a:r>
            <a:endParaRPr lang="en-US" altLang="zh-CN" sz="2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曾子曰：</a:t>
            </a:r>
            <a:endParaRPr lang="en-US" altLang="zh-CN" sz="28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夫子之道，忠恕而已矣。</a:t>
            </a:r>
          </a:p>
        </p:txBody>
      </p:sp>
      <p:sp>
        <p:nvSpPr>
          <p:cNvPr id="10247" name="TextBox 6"/>
          <p:cNvSpPr>
            <a:spLocks noChangeArrowheads="1"/>
          </p:cNvSpPr>
          <p:nvPr/>
        </p:nvSpPr>
        <p:spPr bwMode="auto">
          <a:xfrm>
            <a:off x="682625" y="-292100"/>
            <a:ext cx="2376488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忠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2AEA038-C639-4FCB-8FB4-DA18AEC330D0}" type="slidenum">
              <a:rPr lang="zh-CN" altLang="en-US" b="0"/>
              <a:t>7</a:t>
            </a:fld>
            <a:endParaRPr lang="en-US" altLang="zh-CN" sz="1800"/>
          </a:p>
        </p:txBody>
      </p:sp>
      <p:pic>
        <p:nvPicPr>
          <p:cNvPr id="12291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229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" y="2362200"/>
            <a:ext cx="4195763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2"/>
          <p:cNvSpPr>
            <a:spLocks noChangeArrowheads="1"/>
          </p:cNvSpPr>
          <p:nvPr/>
        </p:nvSpPr>
        <p:spPr bwMode="auto">
          <a:xfrm>
            <a:off x="4595813" y="411163"/>
            <a:ext cx="48006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40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共同目标</a:t>
            </a:r>
          </a:p>
          <a:p>
            <a:pPr fontAlgn="t">
              <a:lnSpc>
                <a:spcPct val="150000"/>
              </a:lnSpc>
            </a:pPr>
            <a:r>
              <a:rPr lang="zh-CN" altLang="en-US" sz="40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      相互信任</a:t>
            </a:r>
            <a:endParaRPr lang="en-US" altLang="zh-CN" sz="40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一致承诺</a:t>
            </a:r>
          </a:p>
          <a:p>
            <a:pPr fontAlgn="t">
              <a:lnSpc>
                <a:spcPct val="150000"/>
              </a:lnSpc>
            </a:pPr>
            <a:r>
              <a:rPr lang="zh-CN" altLang="en-US" sz="40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       开放沟通</a:t>
            </a:r>
          </a:p>
          <a:p>
            <a:pPr fontAlgn="t">
              <a:lnSpc>
                <a:spcPct val="150000"/>
              </a:lnSpc>
            </a:pPr>
            <a:r>
              <a:rPr lang="zh-CN" altLang="en-US" sz="40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分享成果</a:t>
            </a:r>
            <a:endParaRPr lang="zh-CN" altLang="en-US"/>
          </a:p>
        </p:txBody>
      </p:sp>
      <p:sp>
        <p:nvSpPr>
          <p:cNvPr id="12295" name="TextBox 6"/>
          <p:cNvSpPr>
            <a:spLocks noChangeArrowheads="1"/>
          </p:cNvSpPr>
          <p:nvPr/>
        </p:nvSpPr>
        <p:spPr bwMode="auto">
          <a:xfrm>
            <a:off x="466725" y="-376238"/>
            <a:ext cx="2376488" cy="31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团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07D85AF-0591-498C-A82A-DF278531AF6C}" type="slidenum">
              <a:rPr lang="zh-CN" altLang="en-US" b="0"/>
              <a:t>8</a:t>
            </a:fld>
            <a:endParaRPr lang="en-US" altLang="zh-CN" sz="1800"/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3316" name="直接连接符 6"/>
          <p:cNvSpPr>
            <a:spLocks noChangeShapeType="1"/>
          </p:cNvSpPr>
          <p:nvPr/>
        </p:nvSpPr>
        <p:spPr bwMode="auto">
          <a:xfrm flipH="1">
            <a:off x="4572000" y="771525"/>
            <a:ext cx="0" cy="3241675"/>
          </a:xfrm>
          <a:prstGeom prst="line">
            <a:avLst/>
          </a:prstGeom>
          <a:noFill/>
          <a:ln w="571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288" y="825500"/>
            <a:ext cx="3116262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占位符 2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0" y="1600200"/>
            <a:ext cx="4572000" cy="19446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zh-CN" altLang="zh-CN" sz="11500">
                <a:latin typeface="叶根友毛笔行书" pitchFamily="2" charset="-122"/>
                <a:ea typeface="叶根友毛笔行书" pitchFamily="2" charset="-122"/>
              </a:rPr>
              <a:t>沟通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7" descr="未标题11-1"/>
          <p:cNvPicPr>
            <a:picLocks noChangeAspect="1" noChangeArrowheads="1"/>
          </p:cNvPicPr>
          <p:nvPr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4339" name="图片 2" descr="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0" t="66251" r="41405"/>
          <a:stretch>
            <a:fillRect/>
          </a:stretch>
        </p:blipFill>
        <p:spPr bwMode="auto">
          <a:xfrm>
            <a:off x="1935163" y="4032250"/>
            <a:ext cx="1557337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4340" name="图片 3" descr="6.png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05"/>
          <a:stretch>
            <a:fillRect/>
          </a:stretch>
        </p:blipFill>
        <p:spPr bwMode="auto">
          <a:xfrm>
            <a:off x="1588" y="2571750"/>
            <a:ext cx="2105025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4341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185316">
            <a:off x="324644" y="54768"/>
            <a:ext cx="3133726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6"/>
          <p:cNvSpPr>
            <a:spLocks noChangeArrowheads="1"/>
          </p:cNvSpPr>
          <p:nvPr/>
        </p:nvSpPr>
        <p:spPr bwMode="auto">
          <a:xfrm>
            <a:off x="179388" y="-908050"/>
            <a:ext cx="2376487" cy="376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3900">
                <a:solidFill>
                  <a:srgbClr val="0C0C0C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hakuyoxingshu7000" panose="02000600000000000000" pitchFamily="2" charset="-122"/>
              </a:rPr>
              <a:t>上</a:t>
            </a:r>
          </a:p>
        </p:txBody>
      </p:sp>
      <p:sp>
        <p:nvSpPr>
          <p:cNvPr id="14343" name="TextBox 7"/>
          <p:cNvSpPr>
            <a:spLocks noChangeArrowheads="1"/>
          </p:cNvSpPr>
          <p:nvPr/>
        </p:nvSpPr>
        <p:spPr bwMode="auto">
          <a:xfrm>
            <a:off x="4572000" y="411163"/>
            <a:ext cx="461645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倾听要求 </a:t>
            </a:r>
          </a:p>
          <a:p>
            <a:pPr fontAlgn="t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       请教问题</a:t>
            </a:r>
            <a:endParaRPr lang="en-US" altLang="zh-CN" sz="32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汇报工作 </a:t>
            </a:r>
            <a:endParaRPr lang="en-US" altLang="zh-CN" sz="32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       获取支持</a:t>
            </a:r>
            <a:endParaRPr lang="en-US" altLang="zh-CN" sz="32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化解分歧</a:t>
            </a:r>
            <a:endParaRPr lang="en-US" altLang="zh-CN" sz="3200">
              <a:solidFill>
                <a:srgbClr val="000000"/>
              </a:solidFill>
              <a:latin typeface="叶根友毛笔行书" pitchFamily="2" charset="-122"/>
              <a:ea typeface="叶根友毛笔行书" pitchFamily="2" charset="-122"/>
              <a:sym typeface="叶根友毛笔行书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叶根友毛笔行书" pitchFamily="2" charset="-122"/>
                <a:ea typeface="叶根友毛笔行书" pitchFamily="2" charset="-122"/>
                <a:sym typeface="叶根友毛笔行书" pitchFamily="2" charset="-122"/>
              </a:rPr>
              <a:t>       赞美领导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122</Paragraphs>
  <Slides>25</Slides>
  <Notes>0</Notes>
  <TotalTime>2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5">
      <vt:lpstr>Arial</vt:lpstr>
      <vt:lpstr>宋体</vt:lpstr>
      <vt:lpstr>等线 Light</vt:lpstr>
      <vt:lpstr>等线</vt:lpstr>
      <vt:lpstr>Calibri</vt:lpstr>
      <vt:lpstr>华文隶书</vt:lpstr>
      <vt:lpstr>hakuyoxingshu7000</vt:lpstr>
      <vt:lpstr>叶根友毛笔行书</vt:lpstr>
      <vt:lpstr>叶根友行书繁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152</cp:revision>
  <dcterms:created xsi:type="dcterms:W3CDTF">2011-08-29T06:09:00Z</dcterms:created>
  <dcterms:modified xsi:type="dcterms:W3CDTF">2023-10-16T16:01:55Z</dcterms:modified>
</cp:coreProperties>
</file>