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5" r:id="rId7"/>
    <p:sldId id="260" r:id="rId8"/>
    <p:sldId id="261" r:id="rId9"/>
    <p:sldId id="266" r:id="rId10"/>
    <p:sldId id="264" r:id="rId11"/>
    <p:sldId id="267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5143500" type="screen16x9"/>
  <p:notesSz cx="6858000" cy="9144000"/>
  <p:embeddedFontLst>
    <p:embeddedFont>
      <p:font typeface="TypeLand 儀鳳寫經體" charset="-120"/>
      <p:regular r:id="rId20"/>
    </p:embeddedFont>
    <p:embeddedFont>
      <p:font typeface="方正大标宋简体" panose="02010600030101010101" charset="-122"/>
      <p:regular r:id="rId21"/>
    </p:embeddedFont>
    <p:embeddedFont>
      <p:font typeface="方正仿宋繁体" panose="02010600030101010101" charset="-122"/>
      <p:regular r:id="rId22"/>
    </p:embeddedFont>
    <p:embeddedFont>
      <p:font typeface="方正字迹－曾正国行楷简体" panose="02010600030101010101" charset="-122"/>
      <p:regular r:id="rId23"/>
    </p:embeddedFont>
    <p:embeddedFont>
      <p:font typeface="文悦古体仿宋 (非商业用途)" panose="02010600030101010101" charset="-122"/>
      <p:regular r:id="rId24"/>
    </p:embeddedFont>
    <p:embeddedFont>
      <p:font typeface="字酷堂清楷体" panose="02010600030101010101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兰亭细黑_GBK_M" panose="02010600030101010101" charset="2"/>
      <p:regular r:id="rId30"/>
    </p:embeddedFont>
    <p:embeddedFont>
      <p:font typeface="黑体" panose="02010609060101010101" pitchFamily="49" charset="-122"/>
      <p:regular r:id="rId31"/>
    </p:embeddedFont>
    <p:embeddedFont>
      <p:font typeface="微软雅黑" panose="020B0503020204020204" pitchFamily="34" charset="-122"/>
      <p:regular r:id="rId32"/>
      <p:bold r:id="rId33"/>
    </p:embeddedFont>
  </p:embeddedFontLst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0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324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10" cy="7201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tags" Target="tags/tag17.xml" /><Relationship Id="rId2" Type="http://schemas.openxmlformats.org/officeDocument/2006/relationships/notesMaster" Target="notesMasters/notesMaster1.xml" /><Relationship Id="rId20" Type="http://schemas.openxmlformats.org/officeDocument/2006/relationships/font" Target="fonts/font1.fntdata" /><Relationship Id="rId21" Type="http://schemas.openxmlformats.org/officeDocument/2006/relationships/font" Target="fonts/font2.fntdata" /><Relationship Id="rId22" Type="http://schemas.openxmlformats.org/officeDocument/2006/relationships/font" Target="fonts/font3.fntdata" /><Relationship Id="rId23" Type="http://schemas.openxmlformats.org/officeDocument/2006/relationships/font" Target="fonts/font4.fntdata" /><Relationship Id="rId24" Type="http://schemas.openxmlformats.org/officeDocument/2006/relationships/font" Target="fonts/font5.fntdata" /><Relationship Id="rId25" Type="http://schemas.openxmlformats.org/officeDocument/2006/relationships/font" Target="fonts/font6.fntdata" /><Relationship Id="rId26" Type="http://schemas.openxmlformats.org/officeDocument/2006/relationships/font" Target="fonts/font7.fntdata" /><Relationship Id="rId27" Type="http://schemas.openxmlformats.org/officeDocument/2006/relationships/font" Target="fonts/font8.fntdata" /><Relationship Id="rId28" Type="http://schemas.openxmlformats.org/officeDocument/2006/relationships/font" Target="fonts/font9.fntdata" /><Relationship Id="rId29" Type="http://schemas.openxmlformats.org/officeDocument/2006/relationships/font" Target="fonts/font10.fntdata" /><Relationship Id="rId3" Type="http://schemas.openxmlformats.org/officeDocument/2006/relationships/slide" Target="slides/slide1.xml" /><Relationship Id="rId30" Type="http://schemas.openxmlformats.org/officeDocument/2006/relationships/font" Target="fonts/font11.fntdata" /><Relationship Id="rId31" Type="http://schemas.openxmlformats.org/officeDocument/2006/relationships/font" Target="fonts/font12.fntdata" /><Relationship Id="rId32" Type="http://schemas.openxmlformats.org/officeDocument/2006/relationships/font" Target="fonts/font13.fntdata" /><Relationship Id="rId33" Type="http://schemas.openxmlformats.org/officeDocument/2006/relationships/font" Target="fonts/font14.fntdata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CF6C3A-77D9-43A9-A42F-32304F9E71B8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20A70-0CFE-472F-A550-9013954059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179529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4225582457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857556183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jpeg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F:\0PPT素材\背景及图片\81a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3341916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Relationship Id="rId6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.jpeg" /><Relationship Id="rId4" Type="http://schemas.openxmlformats.org/officeDocument/2006/relationships/image" Target="../media/image12.png" /><Relationship Id="rId5" Type="http://schemas.openxmlformats.org/officeDocument/2006/relationships/tags" Target="../tags/tag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tags" Target="../tags/tag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Relationship Id="rId4" Type="http://schemas.openxmlformats.org/officeDocument/2006/relationships/tags" Target="../tags/tag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.jpeg" /><Relationship Id="rId4" Type="http://schemas.openxmlformats.org/officeDocument/2006/relationships/image" Target="../media/image12.png" /><Relationship Id="rId5" Type="http://schemas.openxmlformats.org/officeDocument/2006/relationships/tags" Target="../tags/tag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tags" Target="../tags/tag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Relationship Id="rId3" Type="http://schemas.openxmlformats.org/officeDocument/2006/relationships/image" Target="../media/image1.jpeg" /><Relationship Id="rId4" Type="http://schemas.openxmlformats.org/officeDocument/2006/relationships/image" Target="../media/image12.png" /><Relationship Id="rId5" Type="http://schemas.openxmlformats.org/officeDocument/2006/relationships/tags" Target="../tags/tag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tags" Target="../tags/tag1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tags" Target="../tags/tag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tags" Target="../tags/tag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Relationship Id="rId4" Type="http://schemas.openxmlformats.org/officeDocument/2006/relationships/image" Target="../media/image10.png" /><Relationship Id="rId5" Type="http://schemas.openxmlformats.org/officeDocument/2006/relationships/tags" Target="../tags/tag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tags" Target="../tags/tag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Relationship Id="rId4" Type="http://schemas.openxmlformats.org/officeDocument/2006/relationships/tags" Target="../tags/tag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Relationship Id="rId3" Type="http://schemas.openxmlformats.org/officeDocument/2006/relationships/image" Target="../media/image1.jpeg" /><Relationship Id="rId4" Type="http://schemas.openxmlformats.org/officeDocument/2006/relationships/image" Target="../media/image12.png" /><Relationship Id="rId5" Type="http://schemas.openxmlformats.org/officeDocument/2006/relationships/tags" Target="../tags/tag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tags" Target="../tags/tag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tags" Target="../tags/tag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8" name="Picture 4" descr="F:\0PPT素材\背景及图片\812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3966706" y="1003300"/>
            <a:ext cx="1210588" cy="2340570"/>
            <a:chOff x="3966706" y="1003300"/>
            <a:chExt cx="1210588" cy="2340570"/>
          </a:xfrm>
        </p:grpSpPr>
        <p:sp>
          <p:nvSpPr>
            <p:cNvPr id="4" name="TextBox 3"/>
            <p:cNvSpPr txBox="1"/>
            <p:nvPr/>
          </p:nvSpPr>
          <p:spPr>
            <a:xfrm>
              <a:off x="3966706" y="1003300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>
                  <a:latin typeface="方正字迹－曾正国行楷简体" pitchFamily="2" charset="-122"/>
                  <a:ea typeface="方正字迹－曾正国行楷简体" pitchFamily="2" charset="-122"/>
                </a:rPr>
                <a:t>自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966706" y="2020431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>
                  <a:latin typeface="方正字迹－曾正国行楷简体" pitchFamily="2" charset="-122"/>
                  <a:ea typeface="方正字迹－曾正国行楷简体" pitchFamily="2" charset="-122"/>
                </a:rPr>
                <a:t>荐</a:t>
              </a:r>
              <a:endParaRPr lang="zh-CN" altLang="en-US" sz="80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05092" y="992352"/>
            <a:ext cx="1333817" cy="2370891"/>
            <a:chOff x="3746183" y="418112"/>
            <a:chExt cx="1656873" cy="2945131"/>
          </a:xfrm>
        </p:grpSpPr>
        <p:sp>
          <p:nvSpPr>
            <p:cNvPr id="7" name="矩形 6"/>
            <p:cNvSpPr/>
            <p:nvPr/>
          </p:nvSpPr>
          <p:spPr>
            <a:xfrm>
              <a:off x="3752850" y="420018"/>
              <a:ext cx="1638300" cy="2943225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803219" y="474788"/>
              <a:ext cx="1537563" cy="2833685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3847091" y="524793"/>
              <a:ext cx="1449819" cy="2733675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46183" y="422875"/>
              <a:ext cx="106680" cy="1066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296376" y="418112"/>
              <a:ext cx="106680" cy="1066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760471" y="3258468"/>
              <a:ext cx="90010" cy="10239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293520" y="3257039"/>
              <a:ext cx="90010" cy="10239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3755231" y="1992817"/>
            <a:ext cx="388388" cy="353943"/>
            <a:chOff x="3755231" y="1967417"/>
            <a:chExt cx="388388" cy="353943"/>
          </a:xfrm>
        </p:grpSpPr>
        <p:grpSp>
          <p:nvGrpSpPr>
            <p:cNvPr id="20" name="组合 19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19" name="六边形 18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六边形 23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3755231" y="1967417"/>
              <a:ext cx="388143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书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  <p:pic>
        <p:nvPicPr>
          <p:cNvPr id="3" name="云水禅心 古筝曲.mp3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81500" y="6057900"/>
            <a:ext cx="609600" cy="609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30184" y="3524036"/>
            <a:ext cx="529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汇报人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办公资源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汇报时间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:XX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年ＸＸ月</a:t>
            </a:r>
          </a:p>
        </p:txBody>
      </p:sp>
    </p:spTree>
    <p:custDataLst>
      <p:tags r:id="rId6"/>
    </p:custDataLst>
    <p:extLst>
      <p:ext uri="{BB962C8B-B14F-4D97-AF65-F5344CB8AC3E}">
        <p14:creationId val="1614199125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7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F:\0PPT素材\背景及图片\81agf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:\0PPT素材\背景及图片\8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7200900" y="0"/>
            <a:ext cx="19431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11621" y="2063919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责任义务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694968" y="1711968"/>
            <a:ext cx="694970" cy="1719565"/>
            <a:chOff x="8139468" y="1192968"/>
            <a:chExt cx="694970" cy="1719565"/>
          </a:xfrm>
        </p:grpSpPr>
        <p:sp>
          <p:nvSpPr>
            <p:cNvPr id="6" name="矩形 5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sp>
          <p:nvSpPr>
            <p:cNvPr id="8" name="矩形 7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763907" y="0"/>
            <a:ext cx="43543" cy="5143500"/>
            <a:chOff x="3403600" y="0"/>
            <a:chExt cx="43543" cy="5143500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5207" y="2422129"/>
            <a:ext cx="299243" cy="29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F:\0PPT素材\背景及图片\8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07"/>
          <a:stretch>
            <a:fillRect/>
          </a:stretch>
        </p:blipFill>
        <p:spPr bwMode="auto">
          <a:xfrm>
            <a:off x="4165600" y="0"/>
            <a:ext cx="227148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365601" y="448092"/>
            <a:ext cx="1846659" cy="42473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企事业内部的组织机构健全、合理；各个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部门的职权范围明确，分工合理；具有与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其承担责任相适应的经济权力，人员的配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置和使用适合工作要求。企事业的信息网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络健全而具有功效，信息的收集和利用有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针对性、系统性、时效性和经济性。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5"/>
    </p:custDataLst>
    <p:extLst>
      <p:ext uri="{BB962C8B-B14F-4D97-AF65-F5344CB8AC3E}">
        <p14:creationId val="2750982704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3845561" y="993886"/>
            <a:ext cx="1452879" cy="2369357"/>
            <a:chOff x="3905092" y="993886"/>
            <a:chExt cx="1452879" cy="2369357"/>
          </a:xfrm>
        </p:grpSpPr>
        <p:grpSp>
          <p:nvGrpSpPr>
            <p:cNvPr id="30" name="组合 29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694024" y="1992817"/>
            <a:ext cx="388388" cy="353943"/>
            <a:chOff x="3755231" y="1967417"/>
            <a:chExt cx="388388" cy="353943"/>
          </a:xfrm>
        </p:grpSpPr>
        <p:grpSp>
          <p:nvGrpSpPr>
            <p:cNvPr id="17" name="组合 16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19" name="六边形 18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六边形 19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755231" y="1967417"/>
              <a:ext cx="388143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肆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64169" y="1350718"/>
            <a:ext cx="1015663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能力卷</a:t>
            </a:r>
            <a:endParaRPr lang="en-US" altLang="zh-CN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天生我材必有用</a:t>
            </a:r>
            <a:endParaRPr lang="en-US" altLang="zh-CN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千金散尽还复来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3"/>
    </p:custDataLst>
    <p:extLst>
      <p:ext uri="{BB962C8B-B14F-4D97-AF65-F5344CB8AC3E}">
        <p14:creationId val="2942575552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1" name="Picture 3" descr="F:\0PPT素材\背景及图片\18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4" r="2"/>
          <a:stretch>
            <a:fillRect/>
          </a:stretch>
        </p:blipFill>
        <p:spPr bwMode="auto">
          <a:xfrm>
            <a:off x="1663700" y="0"/>
            <a:ext cx="252773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466752" y="0"/>
            <a:ext cx="43543" cy="5143500"/>
            <a:chOff x="3403600" y="0"/>
            <a:chExt cx="43543" cy="5143500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8959" y="2422129"/>
            <a:ext cx="299243" cy="29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8027521" y="2063919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团队合作</a:t>
            </a:r>
          </a:p>
        </p:txBody>
      </p:sp>
      <p:grpSp>
        <p:nvGrpSpPr>
          <p:cNvPr id="2048" name="组合 2047"/>
          <p:cNvGrpSpPr/>
          <p:nvPr/>
        </p:nvGrpSpPr>
        <p:grpSpPr>
          <a:xfrm>
            <a:off x="7910868" y="1711968"/>
            <a:ext cx="694970" cy="1719565"/>
            <a:chOff x="8139468" y="1192968"/>
            <a:chExt cx="694970" cy="1719565"/>
          </a:xfrm>
        </p:grpSpPr>
        <p:sp>
          <p:nvSpPr>
            <p:cNvPr id="8" name="矩形 7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sp>
          <p:nvSpPr>
            <p:cNvPr id="10" name="矩形 9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3" name="Picture 5" descr="F:\0PPT素材\背景及图片\18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r="75069" b="1703"/>
          <a:stretch>
            <a:fillRect/>
          </a:stretch>
        </p:blipFill>
        <p:spPr bwMode="auto">
          <a:xfrm>
            <a:off x="6883400" y="-1"/>
            <a:ext cx="597699" cy="51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4932880" y="563508"/>
            <a:ext cx="1569660" cy="40164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建立在团队的基础之上，发挥团队精神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互补互助以达到团队最大工作效率的能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力。对于团队的成员来说，不仅要有个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人能力，更需要有在不同的位置上各尽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所能、与其他成员协调合作的能力。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0538" y="827305"/>
            <a:ext cx="461665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</a:rPr>
              <a:t>宽容与合作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43048" y="827305"/>
            <a:ext cx="461665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</a:rPr>
              <a:t>表达与沟通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43048" y="3164105"/>
            <a:ext cx="461665" cy="13154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</a:rPr>
              <a:t>敬业的品质 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30538" y="3164105"/>
            <a:ext cx="461665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</a:rPr>
              <a:t>全局的观念</a:t>
            </a:r>
          </a:p>
        </p:txBody>
      </p:sp>
      <p:sp>
        <p:nvSpPr>
          <p:cNvPr id="59" name="矩形 58"/>
          <p:cNvSpPr/>
          <p:nvPr/>
        </p:nvSpPr>
        <p:spPr>
          <a:xfrm rot="16200000">
            <a:off x="1159480" y="618794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60" name="矩形 59"/>
          <p:cNvSpPr/>
          <p:nvPr/>
        </p:nvSpPr>
        <p:spPr>
          <a:xfrm rot="16200000">
            <a:off x="1159480" y="2955594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61" name="矩形 60"/>
          <p:cNvSpPr/>
          <p:nvPr/>
        </p:nvSpPr>
        <p:spPr>
          <a:xfrm rot="16200000">
            <a:off x="546970" y="618794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63" name="矩形 62"/>
          <p:cNvSpPr/>
          <p:nvPr/>
        </p:nvSpPr>
        <p:spPr>
          <a:xfrm rot="16200000">
            <a:off x="546970" y="2955594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26" name="TextBox 25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4"/>
    </p:custDataLst>
    <p:extLst>
      <p:ext uri="{BB962C8B-B14F-4D97-AF65-F5344CB8AC3E}">
        <p14:creationId val="1507728711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4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54" grpId="0"/>
      <p:bldP spid="55" grpId="0"/>
      <p:bldP spid="56" grpId="0"/>
      <p:bldP spid="58" grpId="0"/>
      <p:bldP spid="59" grpId="0" animBg="1"/>
      <p:bldP spid="60" grpId="0" animBg="1"/>
      <p:bldP spid="61" grpId="0" animBg="1"/>
      <p:bldP spid="63" grpId="0" animBg="1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F:\0PPT素材\背景及图片\81agf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F:\0PPT素材\背景及图片\8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7200900" y="0"/>
            <a:ext cx="19431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11621" y="2063919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专业技能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694968" y="1711968"/>
            <a:ext cx="694970" cy="1719565"/>
            <a:chOff x="8139468" y="1192968"/>
            <a:chExt cx="694970" cy="1719565"/>
          </a:xfrm>
        </p:grpSpPr>
        <p:sp>
          <p:nvSpPr>
            <p:cNvPr id="6" name="矩形 5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sp>
          <p:nvSpPr>
            <p:cNvPr id="8" name="矩形 7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763907" y="0"/>
            <a:ext cx="43543" cy="5143500"/>
            <a:chOff x="3403600" y="0"/>
            <a:chExt cx="43543" cy="5143500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5207" y="2422129"/>
            <a:ext cx="299243" cy="29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F:\0PPT素材\背景及图片\8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9"/>
          <a:stretch>
            <a:fillRect/>
          </a:stretch>
        </p:blipFill>
        <p:spPr bwMode="auto">
          <a:xfrm>
            <a:off x="2931887" y="0"/>
            <a:ext cx="350519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170521" y="380766"/>
            <a:ext cx="2954655" cy="43819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永远要对你的工作保持热爱和熟悉，不然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你会错过很多机会的。比尔盖茨的</a:t>
            </a:r>
            <a:r>
              <a:rPr lang="en-US" altLang="zh-CN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10</a:t>
            </a:r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大优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秀员工准则中的第</a:t>
            </a:r>
            <a:r>
              <a:rPr lang="en-US" altLang="zh-CN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5</a:t>
            </a:r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条是：具有远见卓识，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并提高专业知识和技能。对周围的事物要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有高度的洞察力。吃老本是最可怕的 不断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学习提高自己的工作能力。掌握新知识新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技能，以适应未来的工作 做勇于创新的新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型员工。可见无论你现在从事什么职业，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专业知识是你成为一个职业化人士的基本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条件。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5"/>
    </p:custDataLst>
    <p:extLst>
      <p:ext uri="{BB962C8B-B14F-4D97-AF65-F5344CB8AC3E}">
        <p14:creationId val="1463231666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3845561" y="993886"/>
            <a:ext cx="1452879" cy="2369357"/>
            <a:chOff x="3905092" y="993886"/>
            <a:chExt cx="1452879" cy="2369357"/>
          </a:xfrm>
        </p:grpSpPr>
        <p:grpSp>
          <p:nvGrpSpPr>
            <p:cNvPr id="30" name="组合 29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694024" y="1992817"/>
            <a:ext cx="388388" cy="353943"/>
            <a:chOff x="3755231" y="1967417"/>
            <a:chExt cx="388388" cy="353943"/>
          </a:xfrm>
        </p:grpSpPr>
        <p:grpSp>
          <p:nvGrpSpPr>
            <p:cNvPr id="17" name="组合 16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19" name="六边形 18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六边形 19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755231" y="1967417"/>
              <a:ext cx="388143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伍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64169" y="1350718"/>
            <a:ext cx="1015663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目标卷</a:t>
            </a:r>
            <a:endParaRPr lang="en-US" altLang="zh-CN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孩儿立志出乡关</a:t>
            </a:r>
            <a:endParaRPr lang="en-US" altLang="zh-CN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学不成名誓不还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3"/>
    </p:custDataLst>
    <p:extLst>
      <p:ext uri="{BB962C8B-B14F-4D97-AF65-F5344CB8AC3E}">
        <p14:creationId val="1513819062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5" name="Picture 3" descr="F:\0PPT素材\背景及图片\81anv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0PPT素材\背景及图片\8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7200900" y="0"/>
            <a:ext cx="19431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811621" y="2063919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目标规划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694968" y="1711968"/>
            <a:ext cx="694970" cy="1719565"/>
            <a:chOff x="8139468" y="1192968"/>
            <a:chExt cx="694970" cy="1719565"/>
          </a:xfrm>
        </p:grpSpPr>
        <p:sp>
          <p:nvSpPr>
            <p:cNvPr id="21" name="矩形 20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8763907" y="0"/>
            <a:ext cx="43543" cy="5143500"/>
            <a:chOff x="3403600" y="0"/>
            <a:chExt cx="43543" cy="5143500"/>
          </a:xfrm>
        </p:grpSpPr>
        <p:cxnSp>
          <p:nvCxnSpPr>
            <p:cNvPr id="29" name="直接连接符 28"/>
            <p:cNvCxnSpPr/>
            <p:nvPr/>
          </p:nvCxnSpPr>
          <p:spPr>
            <a:xfrm flipH="1"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5207" y="2422129"/>
            <a:ext cx="299243" cy="29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8919" y="448092"/>
            <a:ext cx="2400657" cy="42473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目标规划是对多目标或相互矛盾的多重目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标进行择优的一种方法。目标规划是以线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性规划为基础而发展起来的，但在运用中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由于要求不同，有不同于线性规划之处。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目标规划可用一般线性规划求解，也可用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备解法求解，还可用单体法求解，或者先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用线性规划或备解法求解后，再用单体法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验证有无错误。</a:t>
            </a:r>
            <a:endParaRPr lang="zh-CN" altLang="en-US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5"/>
    </p:custDataLst>
    <p:extLst>
      <p:ext uri="{BB962C8B-B14F-4D97-AF65-F5344CB8AC3E}">
        <p14:creationId val="3247115464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F:\0PPT素材\背景及图片\未标题323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517592" y="1235075"/>
            <a:ext cx="4108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613D23"/>
                </a:solidFill>
                <a:latin typeface="字酷堂清楷体" pitchFamily="2" charset="-122"/>
                <a:ea typeface="字酷堂清楷体" pitchFamily="2" charset="-122"/>
              </a:rPr>
              <a:t>小生顿首 静候佳音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543514" y="20208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613D23"/>
                </a:solidFill>
                <a:latin typeface="方正大标宋简体" pitchFamily="2" charset="-122"/>
                <a:ea typeface="方正大标宋简体" pitchFamily="2" charset="-122"/>
              </a:rPr>
              <a:t>谢谢观赏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3"/>
    </p:custDataLst>
    <p:extLst>
      <p:ext uri="{BB962C8B-B14F-4D97-AF65-F5344CB8AC3E}">
        <p14:creationId val="3026783077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F:\0PPT素材\背景及图片\未标题323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0382" y="392112"/>
            <a:ext cx="446087" cy="44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2772665" y="905226"/>
            <a:ext cx="3598670" cy="307975"/>
            <a:chOff x="2774348" y="1171926"/>
            <a:chExt cx="3598670" cy="307975"/>
          </a:xfrm>
        </p:grpSpPr>
        <p:pic>
          <p:nvPicPr>
            <p:cNvPr id="2053" name="Picture 5" descr="F:\0PPT素材\背景及图片\未标题23232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65043" y="1171926"/>
              <a:ext cx="307975" cy="307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" name="组合 15"/>
            <p:cNvGrpSpPr/>
            <p:nvPr/>
          </p:nvGrpSpPr>
          <p:grpSpPr>
            <a:xfrm>
              <a:off x="3048000" y="1282700"/>
              <a:ext cx="3048000" cy="84926"/>
              <a:chOff x="3048000" y="1282700"/>
              <a:chExt cx="3048000" cy="84926"/>
            </a:xfrm>
            <a:solidFill>
              <a:srgbClr val="613D23"/>
            </a:solidFill>
          </p:grpSpPr>
          <p:sp>
            <p:nvSpPr>
              <p:cNvPr id="9" name="矩形 8"/>
              <p:cNvSpPr/>
              <p:nvPr/>
            </p:nvSpPr>
            <p:spPr>
              <a:xfrm rot="16200000">
                <a:off x="4530980" y="924971"/>
                <a:ext cx="82041" cy="803269"/>
              </a:xfrm>
              <a:prstGeom prst="rect">
                <a:avLst/>
              </a:prstGeom>
              <a:grpFill/>
              <a:ln w="9525">
                <a:solidFill>
                  <a:srgbClr val="613D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>
                <a:off x="3048000" y="1282700"/>
                <a:ext cx="3048000" cy="0"/>
              </a:xfrm>
              <a:prstGeom prst="line">
                <a:avLst/>
              </a:prstGeom>
              <a:grpFill/>
              <a:ln w="6350">
                <a:solidFill>
                  <a:srgbClr val="613D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048000" y="1365252"/>
                <a:ext cx="3048000" cy="0"/>
              </a:xfrm>
              <a:prstGeom prst="line">
                <a:avLst/>
              </a:prstGeom>
              <a:grpFill/>
              <a:ln w="6350">
                <a:solidFill>
                  <a:srgbClr val="613D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Picture 5" descr="F:\0PPT素材\背景及图片\未标题23232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2774348" y="1171926"/>
              <a:ext cx="307975" cy="307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3883025" y="320675"/>
            <a:ext cx="1441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613D23"/>
                </a:solidFill>
                <a:latin typeface="TypeLand 儀鳳寫經體" pitchFamily="50" charset="-120"/>
                <a:ea typeface="TypeLand 儀鳳寫經體" pitchFamily="50" charset="-120"/>
              </a:rPr>
              <a:t>目     次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64490" y="801694"/>
            <a:ext cx="10150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>
                <a:solidFill>
                  <a:srgbClr val="613D23"/>
                </a:solidFill>
                <a:latin typeface="方正大标宋简体" pitchFamily="2" charset="-122"/>
                <a:ea typeface="方正大标宋简体" pitchFamily="2" charset="-122"/>
              </a:rPr>
              <a:t>CONTENTS</a:t>
            </a:r>
            <a:endParaRPr lang="zh-CN" altLang="en-US" sz="1100">
              <a:solidFill>
                <a:srgbClr val="613D23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73816" y="1558110"/>
            <a:ext cx="430887" cy="823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spc="300">
                <a:solidFill>
                  <a:srgbClr val="613D23"/>
                </a:solidFill>
                <a:latin typeface="方正仿宋繁体" pitchFamily="65" charset="-122"/>
                <a:ea typeface="文鼎CS长美黑繁" pitchFamily="49" charset="-122"/>
              </a:rPr>
              <a:t>信息卷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26904" y="1558110"/>
            <a:ext cx="430887" cy="823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spc="300">
                <a:solidFill>
                  <a:srgbClr val="613D23"/>
                </a:solidFill>
                <a:latin typeface="方正仿宋繁体" pitchFamily="65" charset="-122"/>
                <a:ea typeface="文鼎CS长美黑繁" pitchFamily="49" charset="-122"/>
              </a:rPr>
              <a:t>经历卷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354592" y="1558110"/>
            <a:ext cx="430887" cy="823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spc="300">
                <a:solidFill>
                  <a:srgbClr val="613D23"/>
                </a:solidFill>
                <a:latin typeface="方正仿宋繁体" pitchFamily="65" charset="-122"/>
                <a:ea typeface="文鼎CS长美黑繁" pitchFamily="49" charset="-122"/>
              </a:rPr>
              <a:t>认知卷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33080" y="1558110"/>
            <a:ext cx="430887" cy="823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spc="300">
                <a:solidFill>
                  <a:srgbClr val="613D23"/>
                </a:solidFill>
                <a:latin typeface="方正仿宋繁体" pitchFamily="65" charset="-122"/>
                <a:ea typeface="文鼎CS长美黑繁" pitchFamily="49" charset="-122"/>
              </a:rPr>
              <a:t>能力卷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73468" y="1558110"/>
            <a:ext cx="430887" cy="82330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spc="300">
                <a:solidFill>
                  <a:srgbClr val="613D23"/>
                </a:solidFill>
                <a:latin typeface="方正仿宋繁体" pitchFamily="65" charset="-122"/>
                <a:ea typeface="文鼎CS长美黑繁" pitchFamily="49" charset="-122"/>
              </a:rPr>
              <a:t>目标卷</a:t>
            </a:r>
          </a:p>
        </p:txBody>
      </p:sp>
      <p:sp>
        <p:nvSpPr>
          <p:cNvPr id="39" name="矩形 38"/>
          <p:cNvSpPr/>
          <p:nvPr/>
        </p:nvSpPr>
        <p:spPr>
          <a:xfrm rot="16200000">
            <a:off x="6471858" y="1420098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43" name="矩形 42"/>
          <p:cNvSpPr/>
          <p:nvPr/>
        </p:nvSpPr>
        <p:spPr>
          <a:xfrm rot="16200000">
            <a:off x="2689234" y="1420098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44" name="矩形 43"/>
          <p:cNvSpPr/>
          <p:nvPr/>
        </p:nvSpPr>
        <p:spPr>
          <a:xfrm rot="16200000">
            <a:off x="3634890" y="1420098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45" name="矩形 44"/>
          <p:cNvSpPr/>
          <p:nvPr/>
        </p:nvSpPr>
        <p:spPr>
          <a:xfrm rot="16200000">
            <a:off x="4555146" y="1420098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46" name="矩形 45"/>
          <p:cNvSpPr/>
          <p:nvPr/>
        </p:nvSpPr>
        <p:spPr>
          <a:xfrm rot="16200000">
            <a:off x="5526202" y="1420098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25" name="TextBox 24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5"/>
    </p:custDataLst>
    <p:extLst>
      <p:ext uri="{BB962C8B-B14F-4D97-AF65-F5344CB8AC3E}">
        <p14:creationId val="3385826091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30" grpId="0"/>
      <p:bldP spid="31" grpId="0"/>
      <p:bldP spid="32" grpId="0"/>
      <p:bldP spid="33" grpId="0"/>
      <p:bldP spid="39" grpId="0" animBg="1"/>
      <p:bldP spid="43" grpId="0" animBg="1"/>
      <p:bldP spid="44" grpId="0" animBg="1"/>
      <p:bldP spid="45" grpId="0" animBg="1"/>
      <p:bldP spid="46" grpId="0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3845561" y="993886"/>
            <a:ext cx="1452879" cy="2369357"/>
            <a:chOff x="3905092" y="993886"/>
            <a:chExt cx="1452879" cy="2369357"/>
          </a:xfrm>
        </p:grpSpPr>
        <p:grpSp>
          <p:nvGrpSpPr>
            <p:cNvPr id="30" name="组合 29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694024" y="1992817"/>
            <a:ext cx="388388" cy="353943"/>
            <a:chOff x="3755231" y="1967417"/>
            <a:chExt cx="388388" cy="353943"/>
          </a:xfrm>
        </p:grpSpPr>
        <p:grpSp>
          <p:nvGrpSpPr>
            <p:cNvPr id="17" name="组合 16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19" name="六边形 18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六边形 19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755231" y="1967417"/>
              <a:ext cx="388143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壹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64169" y="1350718"/>
            <a:ext cx="1015663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信息卷</a:t>
            </a:r>
            <a:endParaRPr lang="en-US" altLang="zh-CN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仰天大笑出门去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我辈岂是蓬蒿人</a:t>
            </a:r>
            <a:endParaRPr lang="en-US" altLang="zh-CN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3"/>
    </p:custDataLst>
    <p:extLst>
      <p:ext uri="{BB962C8B-B14F-4D97-AF65-F5344CB8AC3E}">
        <p14:creationId val="2527590707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 descr="F:\0PPT素材\背景及图片\81a3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Documents and Settings\Administrator\桌面\360截图201501222152583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99274" y="1208692"/>
            <a:ext cx="1890033" cy="237778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3345648" y="1137561"/>
            <a:ext cx="3508653" cy="26314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姓名：毕程功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性别：男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年龄：二十八岁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民族：汉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体重：七十公斤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身高：一百七十五公分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籍贯：上海市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学历：本科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婚姻：未娶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政治：党员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联系：二三九九八八八八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住址：ＸＸＸＸ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</p:txBody>
      </p:sp>
      <p:pic>
        <p:nvPicPr>
          <p:cNvPr id="1028" name="Picture 4" descr="E:\中国元素\竹子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7"/>
          <a:stretch>
            <a:fillRect/>
          </a:stretch>
        </p:blipFill>
        <p:spPr bwMode="auto">
          <a:xfrm>
            <a:off x="0" y="0"/>
            <a:ext cx="32131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5"/>
    </p:custDataLst>
    <p:extLst>
      <p:ext uri="{BB962C8B-B14F-4D97-AF65-F5344CB8AC3E}">
        <p14:creationId val="1021302518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3845561" y="993886"/>
            <a:ext cx="1452879" cy="2369357"/>
            <a:chOff x="3905092" y="993886"/>
            <a:chExt cx="1452879" cy="2369357"/>
          </a:xfrm>
        </p:grpSpPr>
        <p:grpSp>
          <p:nvGrpSpPr>
            <p:cNvPr id="30" name="组合 29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694024" y="1992817"/>
            <a:ext cx="388388" cy="353943"/>
            <a:chOff x="3755231" y="1967417"/>
            <a:chExt cx="388388" cy="353943"/>
          </a:xfrm>
        </p:grpSpPr>
        <p:grpSp>
          <p:nvGrpSpPr>
            <p:cNvPr id="17" name="组合 16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19" name="六边形 18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六边形 19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755231" y="1967417"/>
              <a:ext cx="388143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贰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64169" y="1350718"/>
            <a:ext cx="1015663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经历卷</a:t>
            </a:r>
            <a:endParaRPr lang="en-US" altLang="zh-CN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学艺发奋几春秋</a:t>
            </a:r>
            <a:endParaRPr lang="en-US" altLang="zh-CN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精益求精苦衷求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3"/>
    </p:custDataLst>
    <p:extLst>
      <p:ext uri="{BB962C8B-B14F-4D97-AF65-F5344CB8AC3E}">
        <p14:creationId val="2655111047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1" name="Picture 3" descr="F:\0PPT素材\背景及图片\18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324802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479800" y="0"/>
            <a:ext cx="43543" cy="5143500"/>
            <a:chOff x="3403600" y="0"/>
            <a:chExt cx="43543" cy="5143500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52007" y="2422129"/>
            <a:ext cx="299243" cy="29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8027521" y="2063919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求学之路</a:t>
            </a:r>
          </a:p>
        </p:txBody>
      </p:sp>
      <p:grpSp>
        <p:nvGrpSpPr>
          <p:cNvPr id="2048" name="组合 2047"/>
          <p:cNvGrpSpPr/>
          <p:nvPr/>
        </p:nvGrpSpPr>
        <p:grpSpPr>
          <a:xfrm>
            <a:off x="7910868" y="1711968"/>
            <a:ext cx="694970" cy="1719565"/>
            <a:chOff x="8139468" y="1192968"/>
            <a:chExt cx="694970" cy="1719565"/>
          </a:xfrm>
        </p:grpSpPr>
        <p:sp>
          <p:nvSpPr>
            <p:cNvPr id="8" name="矩形 7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sp>
          <p:nvSpPr>
            <p:cNvPr id="10" name="矩形 9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3" name="Picture 5" descr="F:\0PPT素材\背景及图片\18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1" t="28698" r="36533" b="21078"/>
          <a:stretch>
            <a:fillRect/>
          </a:stretch>
        </p:blipFill>
        <p:spPr bwMode="auto">
          <a:xfrm>
            <a:off x="6937729" y="2560320"/>
            <a:ext cx="514350" cy="25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/>
          <p:cNvCxnSpPr/>
          <p:nvPr/>
        </p:nvCxnSpPr>
        <p:spPr>
          <a:xfrm flipH="1">
            <a:off x="6936746" y="0"/>
            <a:ext cx="0" cy="5143500"/>
          </a:xfrm>
          <a:prstGeom prst="line">
            <a:avLst/>
          </a:prstGeom>
          <a:ln w="12700">
            <a:solidFill>
              <a:srgbClr val="A994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452632" y="0"/>
            <a:ext cx="0" cy="5143500"/>
          </a:xfrm>
          <a:prstGeom prst="line">
            <a:avLst/>
          </a:prstGeom>
          <a:ln w="12700">
            <a:solidFill>
              <a:srgbClr val="A994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 rot="16200000">
            <a:off x="6177807" y="652765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42" name="矩形 41"/>
          <p:cNvSpPr/>
          <p:nvPr/>
        </p:nvSpPr>
        <p:spPr>
          <a:xfrm rot="16200000">
            <a:off x="5546246" y="652765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43" name="矩形 42"/>
          <p:cNvSpPr/>
          <p:nvPr/>
        </p:nvSpPr>
        <p:spPr>
          <a:xfrm rot="16200000">
            <a:off x="4912304" y="652765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44" name="矩形 43"/>
          <p:cNvSpPr/>
          <p:nvPr/>
        </p:nvSpPr>
        <p:spPr>
          <a:xfrm rot="16200000">
            <a:off x="4275981" y="652765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grpSp>
        <p:nvGrpSpPr>
          <p:cNvPr id="2049" name="组合 2048"/>
          <p:cNvGrpSpPr/>
          <p:nvPr/>
        </p:nvGrpSpPr>
        <p:grpSpPr>
          <a:xfrm>
            <a:off x="5957208" y="845461"/>
            <a:ext cx="474365" cy="3401725"/>
            <a:chOff x="5957208" y="845461"/>
            <a:chExt cx="474365" cy="3401725"/>
          </a:xfrm>
        </p:grpSpPr>
        <p:sp>
          <p:nvSpPr>
            <p:cNvPr id="37" name="TextBox 36"/>
            <p:cNvSpPr txBox="1"/>
            <p:nvPr/>
          </p:nvSpPr>
          <p:spPr>
            <a:xfrm>
              <a:off x="5957208" y="2077361"/>
              <a:ext cx="461665" cy="216982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>
                  <a:solidFill>
                    <a:srgbClr val="613D23"/>
                  </a:solidFill>
                  <a:ea typeface="文鼎CS长美黑繁" pitchFamily="49" charset="-122"/>
                </a:rPr>
                <a:t>北京市南礼士路初中</a:t>
              </a:r>
              <a:endParaRPr lang="en-US" altLang="zh-CN">
                <a:solidFill>
                  <a:srgbClr val="613D23"/>
                </a:solidFill>
                <a:ea typeface="文鼎CS长美黑繁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969908" y="845461"/>
              <a:ext cx="461665" cy="10829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>
                  <a:solidFill>
                    <a:srgbClr val="613D23"/>
                  </a:solidFill>
                  <a:latin typeface="TypeLand 儀鳳寫經體" pitchFamily="50" charset="-120"/>
                  <a:ea typeface="TypeLand 儀鳳寫經體" pitchFamily="50" charset="-120"/>
                </a:rPr>
                <a:t>1992-1995</a:t>
              </a:r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5322208" y="845461"/>
            <a:ext cx="474365" cy="3401725"/>
            <a:chOff x="5322208" y="845461"/>
            <a:chExt cx="474365" cy="3401725"/>
          </a:xfrm>
        </p:grpSpPr>
        <p:sp>
          <p:nvSpPr>
            <p:cNvPr id="39" name="TextBox 38"/>
            <p:cNvSpPr txBox="1"/>
            <p:nvPr/>
          </p:nvSpPr>
          <p:spPr>
            <a:xfrm>
              <a:off x="5322208" y="2077361"/>
              <a:ext cx="461665" cy="216982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>
                  <a:solidFill>
                    <a:srgbClr val="613D23"/>
                  </a:solidFill>
                  <a:ea typeface="文鼎CS长美黑繁" pitchFamily="49" charset="-122"/>
                </a:rPr>
                <a:t>北京市南礼士路高中</a:t>
              </a:r>
              <a:endParaRPr lang="en-US" altLang="zh-CN">
                <a:solidFill>
                  <a:srgbClr val="613D23"/>
                </a:solidFill>
                <a:ea typeface="文鼎CS长美黑繁" pitchFamily="49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334908" y="845461"/>
              <a:ext cx="461665" cy="10829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>
                  <a:solidFill>
                    <a:srgbClr val="613D23"/>
                  </a:solidFill>
                  <a:latin typeface="TypeLand 儀鳳寫經體" pitchFamily="50" charset="-120"/>
                  <a:ea typeface="TypeLand 儀鳳寫經體" pitchFamily="50" charset="-120"/>
                </a:rPr>
                <a:t>1995-1998</a:t>
              </a:r>
            </a:p>
          </p:txBody>
        </p:sp>
      </p:grpSp>
      <p:grpSp>
        <p:nvGrpSpPr>
          <p:cNvPr id="2055" name="组合 2054"/>
          <p:cNvGrpSpPr/>
          <p:nvPr/>
        </p:nvGrpSpPr>
        <p:grpSpPr>
          <a:xfrm>
            <a:off x="4687208" y="845461"/>
            <a:ext cx="474365" cy="3632557"/>
            <a:chOff x="4687208" y="845461"/>
            <a:chExt cx="474365" cy="3632557"/>
          </a:xfrm>
        </p:grpSpPr>
        <p:sp>
          <p:nvSpPr>
            <p:cNvPr id="40" name="TextBox 39"/>
            <p:cNvSpPr txBox="1"/>
            <p:nvPr/>
          </p:nvSpPr>
          <p:spPr>
            <a:xfrm>
              <a:off x="4687208" y="2077361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>
                  <a:solidFill>
                    <a:srgbClr val="613D23"/>
                  </a:solidFill>
                  <a:ea typeface="文鼎CS长美黑繁" pitchFamily="49" charset="-122"/>
                </a:rPr>
                <a:t>北京大学工商管理专业</a:t>
              </a:r>
              <a:endParaRPr lang="en-US" altLang="zh-CN">
                <a:solidFill>
                  <a:srgbClr val="613D23"/>
                </a:solidFill>
                <a:ea typeface="文鼎CS长美黑繁" pitchFamily="49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699908" y="845461"/>
              <a:ext cx="461665" cy="10829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>
                  <a:solidFill>
                    <a:srgbClr val="613D23"/>
                  </a:solidFill>
                  <a:latin typeface="TypeLand 儀鳳寫經體" pitchFamily="50" charset="-120"/>
                  <a:ea typeface="TypeLand 儀鳳寫經體" pitchFamily="50" charset="-120"/>
                </a:rPr>
                <a:t>1998-2001</a:t>
              </a:r>
            </a:p>
          </p:txBody>
        </p:sp>
      </p:grpSp>
      <p:grpSp>
        <p:nvGrpSpPr>
          <p:cNvPr id="2056" name="组合 2055"/>
          <p:cNvGrpSpPr/>
          <p:nvPr/>
        </p:nvGrpSpPr>
        <p:grpSpPr>
          <a:xfrm>
            <a:off x="4052208" y="845461"/>
            <a:ext cx="474365" cy="3863390"/>
            <a:chOff x="4052208" y="845461"/>
            <a:chExt cx="474365" cy="3863390"/>
          </a:xfrm>
        </p:grpSpPr>
        <p:sp>
          <p:nvSpPr>
            <p:cNvPr id="41" name="TextBox 40"/>
            <p:cNvSpPr txBox="1"/>
            <p:nvPr/>
          </p:nvSpPr>
          <p:spPr>
            <a:xfrm>
              <a:off x="4052208" y="2077361"/>
              <a:ext cx="461665" cy="263149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>
                  <a:solidFill>
                    <a:srgbClr val="613D23"/>
                  </a:solidFill>
                  <a:ea typeface="文鼎CS长美黑繁" pitchFamily="49" charset="-122"/>
                </a:rPr>
                <a:t>芝加哥大学工商管理硕士</a:t>
              </a:r>
              <a:endParaRPr lang="en-US" altLang="zh-CN">
                <a:solidFill>
                  <a:srgbClr val="613D23"/>
                </a:solidFill>
                <a:ea typeface="文鼎CS长美黑繁" pitchFamily="49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64908" y="845461"/>
              <a:ext cx="461665" cy="10829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>
                  <a:solidFill>
                    <a:srgbClr val="613D23"/>
                  </a:solidFill>
                  <a:latin typeface="TypeLand 儀鳳寫經體" pitchFamily="50" charset="-120"/>
                  <a:ea typeface="TypeLand 儀鳳寫經體" pitchFamily="50" charset="-120"/>
                </a:rPr>
                <a:t>2001-2003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4"/>
    </p:custDataLst>
    <p:extLst>
      <p:ext uri="{BB962C8B-B14F-4D97-AF65-F5344CB8AC3E}">
        <p14:creationId val="1541468253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4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11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 animBg="1"/>
      <p:bldP spid="42" grpId="0" animBg="1"/>
      <p:bldP spid="43" grpId="0" animBg="1"/>
      <p:bldP spid="4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5" name="Picture 3" descr="F:\0PPT素材\背景及图片\81anv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rot="16200000">
            <a:off x="2996796" y="718370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11" name="矩形 10"/>
          <p:cNvSpPr/>
          <p:nvPr/>
        </p:nvSpPr>
        <p:spPr>
          <a:xfrm rot="16200000">
            <a:off x="2362854" y="718370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12" name="矩形 11"/>
          <p:cNvSpPr/>
          <p:nvPr/>
        </p:nvSpPr>
        <p:spPr>
          <a:xfrm rot="16200000">
            <a:off x="1728912" y="718370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13" name="矩形 12"/>
          <p:cNvSpPr/>
          <p:nvPr/>
        </p:nvSpPr>
        <p:spPr>
          <a:xfrm rot="16200000">
            <a:off x="1094970" y="718370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grpSp>
        <p:nvGrpSpPr>
          <p:cNvPr id="4" name="组合 3"/>
          <p:cNvGrpSpPr/>
          <p:nvPr/>
        </p:nvGrpSpPr>
        <p:grpSpPr>
          <a:xfrm>
            <a:off x="2778578" y="932547"/>
            <a:ext cx="474365" cy="3401725"/>
            <a:chOff x="2778578" y="874490"/>
            <a:chExt cx="474365" cy="3401725"/>
          </a:xfrm>
        </p:grpSpPr>
        <p:sp>
          <p:nvSpPr>
            <p:cNvPr id="6" name="TextBox 5"/>
            <p:cNvSpPr txBox="1"/>
            <p:nvPr/>
          </p:nvSpPr>
          <p:spPr>
            <a:xfrm>
              <a:off x="2778578" y="2106390"/>
              <a:ext cx="461665" cy="216982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>
                  <a:solidFill>
                    <a:srgbClr val="613D23"/>
                  </a:solidFill>
                  <a:ea typeface="文鼎CS长美黑繁" pitchFamily="49" charset="-122"/>
                </a:rPr>
                <a:t>北京市书画艺术协会</a:t>
              </a:r>
              <a:endParaRPr lang="en-US" altLang="zh-CN">
                <a:solidFill>
                  <a:srgbClr val="613D23"/>
                </a:solidFill>
                <a:ea typeface="文鼎CS长美黑繁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791278" y="874490"/>
              <a:ext cx="461665" cy="10829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>
                  <a:solidFill>
                    <a:srgbClr val="613D23"/>
                  </a:solidFill>
                  <a:latin typeface="TypeLand 儀鳳寫經體" pitchFamily="50" charset="-120"/>
                  <a:ea typeface="TypeLand 儀鳳寫經體" pitchFamily="50" charset="-120"/>
                </a:rPr>
                <a:t>2000-2006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43578" y="932547"/>
            <a:ext cx="474365" cy="3170892"/>
            <a:chOff x="2143578" y="874490"/>
            <a:chExt cx="474365" cy="3170892"/>
          </a:xfrm>
        </p:grpSpPr>
        <p:sp>
          <p:nvSpPr>
            <p:cNvPr id="8" name="TextBox 7"/>
            <p:cNvSpPr txBox="1"/>
            <p:nvPr/>
          </p:nvSpPr>
          <p:spPr>
            <a:xfrm>
              <a:off x="2143578" y="2106390"/>
              <a:ext cx="461665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>
                  <a:solidFill>
                    <a:srgbClr val="613D23"/>
                  </a:solidFill>
                  <a:ea typeface="文鼎CS长美黑繁" pitchFamily="49" charset="-122"/>
                </a:rPr>
                <a:t>北京市古文化中心</a:t>
              </a:r>
              <a:endParaRPr lang="en-US" altLang="zh-CN">
                <a:solidFill>
                  <a:srgbClr val="613D23"/>
                </a:solidFill>
                <a:ea typeface="文鼎CS长美黑繁" pitchFamily="49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56278" y="874490"/>
              <a:ext cx="461665" cy="10829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>
                  <a:solidFill>
                    <a:srgbClr val="613D23"/>
                  </a:solidFill>
                  <a:latin typeface="TypeLand 儀鳳寫經體" pitchFamily="50" charset="-120"/>
                  <a:ea typeface="TypeLand 儀鳳寫經體" pitchFamily="50" charset="-120"/>
                </a:rPr>
                <a:t>2006-2008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08578" y="932547"/>
            <a:ext cx="474365" cy="3170892"/>
            <a:chOff x="1508578" y="874490"/>
            <a:chExt cx="474365" cy="3170892"/>
          </a:xfrm>
        </p:grpSpPr>
        <p:sp>
          <p:nvSpPr>
            <p:cNvPr id="9" name="TextBox 8"/>
            <p:cNvSpPr txBox="1"/>
            <p:nvPr/>
          </p:nvSpPr>
          <p:spPr>
            <a:xfrm>
              <a:off x="1508578" y="2106390"/>
              <a:ext cx="461665" cy="193899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>
                  <a:solidFill>
                    <a:srgbClr val="613D23"/>
                  </a:solidFill>
                  <a:ea typeface="文鼎CS长美黑繁" pitchFamily="49" charset="-122"/>
                </a:rPr>
                <a:t>北京书画拍卖公司</a:t>
              </a:r>
              <a:endParaRPr lang="en-US" altLang="zh-CN">
                <a:solidFill>
                  <a:srgbClr val="613D23"/>
                </a:solidFill>
                <a:ea typeface="文鼎CS长美黑繁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521278" y="874490"/>
              <a:ext cx="461665" cy="10829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>
                  <a:solidFill>
                    <a:srgbClr val="613D23"/>
                  </a:solidFill>
                  <a:latin typeface="TypeLand 儀鳳寫經體" pitchFamily="50" charset="-120"/>
                  <a:ea typeface="TypeLand 儀鳳寫經體" pitchFamily="50" charset="-120"/>
                </a:rPr>
                <a:t>2008-2013</a:t>
              </a:r>
            </a:p>
          </p:txBody>
        </p:sp>
      </p:grpSp>
      <p:grpSp>
        <p:nvGrpSpPr>
          <p:cNvPr id="3072" name="组合 3071"/>
          <p:cNvGrpSpPr/>
          <p:nvPr/>
        </p:nvGrpSpPr>
        <p:grpSpPr>
          <a:xfrm>
            <a:off x="873578" y="932547"/>
            <a:ext cx="474365" cy="2940060"/>
            <a:chOff x="873578" y="874490"/>
            <a:chExt cx="474365" cy="2940060"/>
          </a:xfrm>
        </p:grpSpPr>
        <p:sp>
          <p:nvSpPr>
            <p:cNvPr id="10" name="TextBox 9"/>
            <p:cNvSpPr txBox="1"/>
            <p:nvPr/>
          </p:nvSpPr>
          <p:spPr>
            <a:xfrm>
              <a:off x="873578" y="2106390"/>
              <a:ext cx="461665" cy="170816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>
                  <a:solidFill>
                    <a:srgbClr val="613D23"/>
                  </a:solidFill>
                  <a:ea typeface="文鼎CS长美黑繁" pitchFamily="49" charset="-122"/>
                </a:rPr>
                <a:t>佳士得拍卖公司</a:t>
              </a:r>
              <a:endParaRPr lang="en-US" altLang="zh-CN">
                <a:solidFill>
                  <a:srgbClr val="613D23"/>
                </a:solidFill>
                <a:ea typeface="文鼎CS长美黑繁" pitchFamily="49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6278" y="874490"/>
              <a:ext cx="461665" cy="108298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>
                  <a:solidFill>
                    <a:srgbClr val="613D23"/>
                  </a:solidFill>
                  <a:latin typeface="TypeLand 儀鳳寫經體" pitchFamily="50" charset="-120"/>
                  <a:ea typeface="TypeLand 儀鳳寫經體" pitchFamily="50" charset="-120"/>
                </a:rPr>
                <a:t>2013-2016</a:t>
              </a:r>
            </a:p>
          </p:txBody>
        </p:sp>
      </p:grpSp>
      <p:pic>
        <p:nvPicPr>
          <p:cNvPr id="3076" name="Picture 4" descr="F:\0PPT素材\背景及图片\81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28"/>
          <a:stretch>
            <a:fillRect/>
          </a:stretch>
        </p:blipFill>
        <p:spPr bwMode="auto">
          <a:xfrm>
            <a:off x="7200900" y="0"/>
            <a:ext cx="19431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811621" y="2063919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历次任职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694968" y="1711968"/>
            <a:ext cx="694970" cy="1719565"/>
            <a:chOff x="8139468" y="1192968"/>
            <a:chExt cx="694970" cy="1719565"/>
          </a:xfrm>
        </p:grpSpPr>
        <p:sp>
          <p:nvSpPr>
            <p:cNvPr id="21" name="矩形 20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8763907" y="0"/>
            <a:ext cx="43543" cy="5143500"/>
            <a:chOff x="3403600" y="0"/>
            <a:chExt cx="43543" cy="5143500"/>
          </a:xfrm>
        </p:grpSpPr>
        <p:cxnSp>
          <p:nvCxnSpPr>
            <p:cNvPr id="29" name="直接连接符 28"/>
            <p:cNvCxnSpPr/>
            <p:nvPr/>
          </p:nvCxnSpPr>
          <p:spPr>
            <a:xfrm flipH="1">
              <a:off x="3403600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3447143" y="0"/>
              <a:ext cx="0" cy="5143500"/>
            </a:xfrm>
            <a:prstGeom prst="line">
              <a:avLst/>
            </a:prstGeom>
            <a:ln w="12700"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Picture 3" descr="F:\0PPT素材\背景及图片\未标题454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5207" y="2422129"/>
            <a:ext cx="299243" cy="29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5"/>
    </p:custDataLst>
    <p:extLst>
      <p:ext uri="{BB962C8B-B14F-4D97-AF65-F5344CB8AC3E}">
        <p14:creationId val="3105340053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9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5" name="Picture 3" descr="F:\0PPT素材\背景及图片\81a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3845561" y="993886"/>
            <a:ext cx="1452879" cy="2369357"/>
            <a:chOff x="3905092" y="993886"/>
            <a:chExt cx="1452879" cy="2369357"/>
          </a:xfrm>
        </p:grpSpPr>
        <p:grpSp>
          <p:nvGrpSpPr>
            <p:cNvPr id="30" name="组合 29"/>
            <p:cNvGrpSpPr/>
            <p:nvPr/>
          </p:nvGrpSpPr>
          <p:grpSpPr>
            <a:xfrm>
              <a:off x="3910458" y="993886"/>
              <a:ext cx="1442591" cy="2369357"/>
              <a:chOff x="3910458" y="993886"/>
              <a:chExt cx="1442591" cy="236935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910458" y="993886"/>
                <a:ext cx="1442591" cy="2369357"/>
              </a:xfrm>
              <a:prstGeom prst="rect">
                <a:avLst/>
              </a:prstGeom>
              <a:noFill/>
              <a:ln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950972" y="1037977"/>
                <a:ext cx="1361563" cy="2281175"/>
              </a:xfrm>
              <a:prstGeom prst="rect">
                <a:avLst/>
              </a:prstGeom>
              <a:noFill/>
              <a:ln w="1587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86490" y="1078232"/>
                <a:ext cx="1290526" cy="2200665"/>
              </a:xfrm>
              <a:prstGeom prst="rect">
                <a:avLst/>
              </a:prstGeom>
              <a:noFill/>
              <a:ln w="9525">
                <a:solidFill>
                  <a:srgbClr val="A994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aseline="-2500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905092" y="996186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272091" y="997114"/>
              <a:ext cx="85880" cy="8588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3916594" y="3278897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272174" y="3272984"/>
              <a:ext cx="72460" cy="8242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694024" y="1992817"/>
            <a:ext cx="388388" cy="353943"/>
            <a:chOff x="3755231" y="1967417"/>
            <a:chExt cx="388388" cy="353943"/>
          </a:xfrm>
        </p:grpSpPr>
        <p:grpSp>
          <p:nvGrpSpPr>
            <p:cNvPr id="17" name="组合 16"/>
            <p:cNvGrpSpPr/>
            <p:nvPr/>
          </p:nvGrpSpPr>
          <p:grpSpPr>
            <a:xfrm>
              <a:off x="3771009" y="1987987"/>
              <a:ext cx="372610" cy="321215"/>
              <a:chOff x="3285234" y="1873687"/>
              <a:chExt cx="372610" cy="321215"/>
            </a:xfrm>
          </p:grpSpPr>
          <p:sp>
            <p:nvSpPr>
              <p:cNvPr id="19" name="六边形 18"/>
              <p:cNvSpPr/>
              <p:nvPr/>
            </p:nvSpPr>
            <p:spPr>
              <a:xfrm rot="1800000">
                <a:off x="3299175" y="1885704"/>
                <a:ext cx="344729" cy="297180"/>
              </a:xfrm>
              <a:prstGeom prst="hexagon">
                <a:avLst>
                  <a:gd name="adj" fmla="val 28499"/>
                  <a:gd name="vf" fmla="val 115470"/>
                </a:avLst>
              </a:prstGeom>
              <a:solidFill>
                <a:srgbClr val="B029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六边形 19"/>
              <p:cNvSpPr/>
              <p:nvPr/>
            </p:nvSpPr>
            <p:spPr>
              <a:xfrm rot="1800000">
                <a:off x="3285234" y="1873687"/>
                <a:ext cx="372610" cy="321215"/>
              </a:xfrm>
              <a:prstGeom prst="hexagon">
                <a:avLst>
                  <a:gd name="adj" fmla="val 28499"/>
                  <a:gd name="vf" fmla="val 115470"/>
                </a:avLst>
              </a:prstGeom>
              <a:noFill/>
              <a:ln w="3175">
                <a:solidFill>
                  <a:srgbClr val="B029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755231" y="1967417"/>
              <a:ext cx="388143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00">
                  <a:solidFill>
                    <a:schemeClr val="bg1"/>
                  </a:solidFill>
                  <a:latin typeface="文悦古体仿宋 (非商业用途)" pitchFamily="50" charset="-122"/>
                  <a:ea typeface="文悦古体仿宋 (非商业用途)" pitchFamily="50" charset="-122"/>
                </a:rPr>
                <a:t>叁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064169" y="1350718"/>
            <a:ext cx="1015663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认知卷</a:t>
            </a:r>
            <a:endParaRPr lang="en-US" altLang="zh-CN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千淘万漉虽辛苦</a:t>
            </a:r>
            <a:endParaRPr lang="en-US" altLang="zh-CN">
              <a:solidFill>
                <a:srgbClr val="613D23"/>
              </a:solidFill>
              <a:ea typeface="文鼎CS长美黑繁" pitchFamily="49" charset="-122"/>
            </a:endParaRPr>
          </a:p>
          <a:p>
            <a:r>
              <a:rPr lang="zh-CN" altLang="en-US">
                <a:solidFill>
                  <a:srgbClr val="613D23"/>
                </a:solidFill>
                <a:ea typeface="文鼎CS长美黑繁" pitchFamily="49" charset="-122"/>
              </a:rPr>
              <a:t>吹尽狂沙始到金</a:t>
            </a:r>
            <a:endParaRPr lang="zh-CN" altLang="en-US">
              <a:solidFill>
                <a:srgbClr val="613D23"/>
              </a:solidFill>
              <a:latin typeface="方正大标宋简体" pitchFamily="2" charset="-122"/>
              <a:ea typeface="文鼎CS长美黑繁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3"/>
    </p:custDataLst>
    <p:extLst>
      <p:ext uri="{BB962C8B-B14F-4D97-AF65-F5344CB8AC3E}">
        <p14:creationId val="3239352481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9" name="Picture 3" descr="F:\0PPT素材\背景及图片\81ajj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91018" y="1219202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专业的知识与技能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71904" y="1219202"/>
            <a:ext cx="461665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人力资源管理意识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81462" y="1219202"/>
            <a:ext cx="4616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持之以恒的毅力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9686" y="1219202"/>
            <a:ext cx="461665" cy="12464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良好的心态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00574" y="1219202"/>
            <a:ext cx="461665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全面的知识结构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10130" y="1219202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微软雅黑" pitchFamily="34" charset="-122"/>
                <a:ea typeface="文鼎CS长美黑繁" pitchFamily="49" charset="-122"/>
                <a:cs typeface="方正兰亭细黑_GBK_M" pitchFamily="2" charset="2"/>
              </a:rPr>
              <a:t>人文素质修养</a:t>
            </a:r>
            <a:endParaRPr lang="en-US" altLang="zh-CN">
              <a:solidFill>
                <a:srgbClr val="613D23"/>
              </a:solidFill>
              <a:latin typeface="微软雅黑" pitchFamily="34" charset="-122"/>
              <a:ea typeface="文鼎CS长美黑繁" pitchFamily="49" charset="-122"/>
              <a:cs typeface="方正兰亭细黑_GBK_M" pitchFamily="2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43765" y="1643013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>
                <a:solidFill>
                  <a:srgbClr val="613D23"/>
                </a:solidFill>
                <a:latin typeface="方正大标宋简体" pitchFamily="2" charset="-122"/>
                <a:ea typeface="文鼎CS长美黑繁" pitchFamily="49" charset="-122"/>
              </a:rPr>
              <a:t>知识技能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127112" y="1291062"/>
            <a:ext cx="694970" cy="1719565"/>
            <a:chOff x="8139468" y="1192968"/>
            <a:chExt cx="694970" cy="1719565"/>
          </a:xfrm>
        </p:grpSpPr>
        <p:sp>
          <p:nvSpPr>
            <p:cNvPr id="21" name="矩形 20"/>
            <p:cNvSpPr/>
            <p:nvPr/>
          </p:nvSpPr>
          <p:spPr>
            <a:xfrm>
              <a:off x="8140164" y="1196975"/>
              <a:ext cx="689511" cy="1715558"/>
            </a:xfrm>
            <a:prstGeom prst="rect">
              <a:avLst/>
            </a:prstGeom>
            <a:noFill/>
            <a:ln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179704" y="1230820"/>
              <a:ext cx="611717" cy="1647868"/>
            </a:xfrm>
            <a:prstGeom prst="rect">
              <a:avLst/>
            </a:prstGeom>
            <a:noFill/>
            <a:ln w="1587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8210744" y="1260653"/>
              <a:ext cx="549637" cy="1588202"/>
            </a:xfrm>
            <a:prstGeom prst="rect">
              <a:avLst/>
            </a:prstGeom>
            <a:noFill/>
            <a:ln w="9525">
              <a:solidFill>
                <a:srgbClr val="A994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139468" y="1192968"/>
              <a:ext cx="68701" cy="66713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759293" y="2844669"/>
              <a:ext cx="75145" cy="67600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8756213" y="1204913"/>
              <a:ext cx="68700" cy="58738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141494" y="2842553"/>
              <a:ext cx="72458" cy="69716"/>
            </a:xfrm>
            <a:prstGeom prst="line">
              <a:avLst/>
            </a:prstGeom>
            <a:ln>
              <a:solidFill>
                <a:srgbClr val="A994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 rot="16200000">
            <a:off x="5703349" y="1010691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29" name="矩形 28"/>
          <p:cNvSpPr/>
          <p:nvPr/>
        </p:nvSpPr>
        <p:spPr>
          <a:xfrm rot="16200000">
            <a:off x="5099887" y="1010691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30" name="矩形 29"/>
          <p:cNvSpPr/>
          <p:nvPr/>
        </p:nvSpPr>
        <p:spPr>
          <a:xfrm rot="16200000">
            <a:off x="4511665" y="1010691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31" name="矩形 30"/>
          <p:cNvSpPr/>
          <p:nvPr/>
        </p:nvSpPr>
        <p:spPr>
          <a:xfrm rot="16200000">
            <a:off x="3923443" y="1010691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32" name="矩形 31"/>
          <p:cNvSpPr/>
          <p:nvPr/>
        </p:nvSpPr>
        <p:spPr>
          <a:xfrm rot="16200000">
            <a:off x="3345103" y="1010691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33" name="矩形 32"/>
          <p:cNvSpPr/>
          <p:nvPr/>
        </p:nvSpPr>
        <p:spPr>
          <a:xfrm rot="16200000">
            <a:off x="2756881" y="1010691"/>
            <a:ext cx="28800" cy="167219"/>
          </a:xfrm>
          <a:prstGeom prst="rect">
            <a:avLst/>
          </a:prstGeom>
          <a:solidFill>
            <a:srgbClr val="613D23"/>
          </a:solidFill>
          <a:ln w="9525">
            <a:solidFill>
              <a:srgbClr val="613D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/>
          </a:p>
        </p:txBody>
      </p:sp>
      <p:sp>
        <p:nvSpPr>
          <p:cNvPr id="34" name="TextBox 33"/>
          <p:cNvSpPr txBox="1"/>
          <p:nvPr/>
        </p:nvSpPr>
        <p:spPr>
          <a:xfrm>
            <a:off x="9804400" y="5740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延时符</a:t>
            </a:r>
          </a:p>
        </p:txBody>
      </p:sp>
    </p:spTree>
    <p:custDataLst>
      <p:tags r:id="rId3"/>
    </p:custDataLst>
    <p:extLst>
      <p:ext uri="{BB962C8B-B14F-4D97-AF65-F5344CB8AC3E}">
        <p14:creationId val="824081874"/>
      </p:ext>
    </p:extLst>
  </p:cSld>
  <p:clrMapOvr>
    <a:masterClrMapping/>
  </p:clrMapOvr>
  <mc:AlternateContent>
    <mc:Choice xmlns:p14="http://schemas.microsoft.com/office/powerpoint/2010/main" Requires="p14">
      <p:transition advTm="1000" p14:dur="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  <p:bldP spid="16" grpId="0"/>
      <p:bldP spid="17" grpId="0"/>
      <p:bldP spid="18" grpId="0"/>
      <p:bldP spid="19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</p:bldLst>
  </p:timing>
</p:sld>
</file>

<file path=ppt/tags/tag1.xml><?xml version="1.0" encoding="utf-8"?>
<p:tagLst xmlns:p="http://schemas.openxmlformats.org/presentationml/2006/main">
  <p:tag name="SELECTED" val="True"/>
</p:tagLst>
</file>

<file path=ppt/tags/tag10.xml><?xml version="1.0" encoding="utf-8"?>
<p:tagLst xmlns:p="http://schemas.openxmlformats.org/presentationml/2006/main">
  <p:tag name="SELECTED" val="True"/>
</p:tagLst>
</file>

<file path=ppt/tags/tag11.xml><?xml version="1.0" encoding="utf-8"?>
<p:tagLst xmlns:p="http://schemas.openxmlformats.org/presentationml/2006/main">
  <p:tag name="SELECTED" val="True"/>
</p:tagLst>
</file>

<file path=ppt/tags/tag12.xml><?xml version="1.0" encoding="utf-8"?>
<p:tagLst xmlns:p="http://schemas.openxmlformats.org/presentationml/2006/main">
  <p:tag name="SELECTED" val="True"/>
</p:tagLst>
</file>

<file path=ppt/tags/tag13.xml><?xml version="1.0" encoding="utf-8"?>
<p:tagLst xmlns:p="http://schemas.openxmlformats.org/presentationml/2006/main">
  <p:tag name="SELECTED" val="True"/>
</p:tagLst>
</file>

<file path=ppt/tags/tag14.xml><?xml version="1.0" encoding="utf-8"?>
<p:tagLst xmlns:p="http://schemas.openxmlformats.org/presentationml/2006/main">
  <p:tag name="SELECTED" val="True"/>
</p:tagLst>
</file>

<file path=ppt/tags/tag15.xml><?xml version="1.0" encoding="utf-8"?>
<p:tagLst xmlns:p="http://schemas.openxmlformats.org/presentationml/2006/main">
  <p:tag name="SELECTED" val="True"/>
</p:tagLst>
</file>

<file path=ppt/tags/tag16.xml><?xml version="1.0" encoding="utf-8"?>
<p:tagLst xmlns:p="http://schemas.openxmlformats.org/presentationml/2006/main">
  <p:tag name="SELECTED" val="True"/>
</p:tagLst>
</file>

<file path=ppt/tags/tag1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中国风—65"/>
</p:tagLst>
</file>

<file path=ppt/tags/tag2.xml><?xml version="1.0" encoding="utf-8"?>
<p:tagLst xmlns:p="http://schemas.openxmlformats.org/presentationml/2006/main">
  <p:tag name="SELECTED" val="True"/>
</p:tagLst>
</file>

<file path=ppt/tags/tag3.xml><?xml version="1.0" encoding="utf-8"?>
<p:tagLst xmlns:p="http://schemas.openxmlformats.org/presentationml/2006/main">
  <p:tag name="SELECTED" val="True"/>
</p:tagLst>
</file>

<file path=ppt/tags/tag4.xml><?xml version="1.0" encoding="utf-8"?>
<p:tagLst xmlns:p="http://schemas.openxmlformats.org/presentationml/2006/main">
  <p:tag name="SELECTED" val="True"/>
</p:tagLst>
</file>

<file path=ppt/tags/tag5.xml><?xml version="1.0" encoding="utf-8"?>
<p:tagLst xmlns:p="http://schemas.openxmlformats.org/presentationml/2006/main">
  <p:tag name="SELECTED" val="True"/>
</p:tagLst>
</file>

<file path=ppt/tags/tag6.xml><?xml version="1.0" encoding="utf-8"?>
<p:tagLst xmlns:p="http://schemas.openxmlformats.org/presentationml/2006/main">
  <p:tag name="SELECTED" val="True"/>
</p:tagLst>
</file>

<file path=ppt/tags/tag7.xml><?xml version="1.0" encoding="utf-8"?>
<p:tagLst xmlns:p="http://schemas.openxmlformats.org/presentationml/2006/main">
  <p:tag name="SELECTED" val="True"/>
</p:tagLst>
</file>

<file path=ppt/tags/tag8.xml><?xml version="1.0" encoding="utf-8"?>
<p:tagLst xmlns:p="http://schemas.openxmlformats.org/presentationml/2006/main">
  <p:tag name="SELECTED" val="True"/>
</p:tagLst>
</file>

<file path=ppt/tags/tag9.xml><?xml version="1.0" encoding="utf-8"?>
<p:tagLst xmlns:p="http://schemas.openxmlformats.org/presentationml/2006/main">
  <p:tag name="SELECTED" val="True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123</Paragraphs>
  <Slides>16</Slides>
  <Notes>0</Notes>
  <TotalTime>1010</TotalTime>
  <HiddenSlides>0</HiddenSlides>
  <MMClips>1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30">
      <vt:lpstr>Arial</vt:lpstr>
      <vt:lpstr>Calibri</vt:lpstr>
      <vt:lpstr>宋体</vt:lpstr>
      <vt:lpstr>方正字迹－曾正国行楷简体</vt:lpstr>
      <vt:lpstr>文悦古体仿宋 (非商业用途)</vt:lpstr>
      <vt:lpstr>黑体</vt:lpstr>
      <vt:lpstr>TypeLand 儀鳳寫經體</vt:lpstr>
      <vt:lpstr>方正大标宋简体</vt:lpstr>
      <vt:lpstr>方正仿宋繁体</vt:lpstr>
      <vt:lpstr>文鼎CS长美黑繁</vt:lpstr>
      <vt:lpstr>微软雅黑</vt:lpstr>
      <vt:lpstr>方正兰亭细黑_GBK_M</vt:lpstr>
      <vt:lpstr>字酷堂清楷体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contentStatus>https:/shop410307923.taobao.com;</cp:contentStatus>
  <cp:lastModifiedBy>Mloong</cp:lastModifiedBy>
  <cp:revision>60</cp:revision>
  <dcterms:created xsi:type="dcterms:W3CDTF">2015-04-12T05:05:39Z</dcterms:created>
  <dcterms:modified xsi:type="dcterms:W3CDTF">2023-10-16T16:20:51Z</dcterms:modified>
</cp:coreProperties>
</file>