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5"/>
  </p:notesMasterIdLst>
  <p:sldIdLst>
    <p:sldId id="273" r:id="rId3"/>
    <p:sldId id="272" r:id="rId4"/>
    <p:sldId id="268" r:id="rId5"/>
    <p:sldId id="296" r:id="rId6"/>
    <p:sldId id="284" r:id="rId7"/>
    <p:sldId id="266" r:id="rId8"/>
    <p:sldId id="260" r:id="rId9"/>
    <p:sldId id="293" r:id="rId10"/>
    <p:sldId id="257" r:id="rId11"/>
    <p:sldId id="297" r:id="rId12"/>
    <p:sldId id="294" r:id="rId13"/>
    <p:sldId id="274" r:id="rId14"/>
    <p:sldId id="291" r:id="rId15"/>
    <p:sldId id="270" r:id="rId16"/>
    <p:sldId id="285" r:id="rId17"/>
    <p:sldId id="295" r:id="rId18"/>
    <p:sldId id="281" r:id="rId19"/>
    <p:sldId id="286" r:id="rId20"/>
    <p:sldId id="290" r:id="rId21"/>
    <p:sldId id="283" r:id="rId22"/>
    <p:sldId id="292" r:id="rId23"/>
    <p:sldId id="279" r:id="rId24"/>
    <p:sldId id="288" r:id="rId25"/>
    <p:sldId id="265" r:id="rId26"/>
    <p:sldId id="264" r:id="rId27"/>
    <p:sldId id="287" r:id="rId28"/>
    <p:sldId id="261" r:id="rId29"/>
    <p:sldId id="276" r:id="rId30"/>
    <p:sldId id="277" r:id="rId31"/>
    <p:sldId id="298" r:id="rId32"/>
    <p:sldId id="1723" r:id="rId33"/>
    <p:sldId id="172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EBAE0"/>
    <a:srgbClr val="B4C2EE"/>
    <a:srgbClr val="A9A4D6"/>
    <a:srgbClr val="9148C8"/>
    <a:srgbClr val="9DC3E6"/>
    <a:srgbClr val="03155D"/>
    <a:srgbClr val="D3DDF5"/>
    <a:srgbClr val="849AE4"/>
    <a:srgbClr val="BF8BF3"/>
    <a:srgbClr val="CD89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32" autoAdjust="0"/>
    <p:restoredTop sz="94598" autoAdjust="0"/>
  </p:normalViewPr>
  <p:slideViewPr>
    <p:cSldViewPr snapToGrid="0">
      <p:cViewPr>
        <p:scale>
          <a:sx n="75" d="100"/>
          <a:sy n="75" d="100"/>
        </p:scale>
        <p:origin x="54" y="252"/>
      </p:cViewPr>
      <p:guideLst>
        <p:guide orient="horz" pos="2137"/>
        <p:guide pos="3840"/>
      </p:guideLst>
    </p:cSldViewPr>
  </p:slideViewPr>
  <p:notesTextViewPr>
    <p:cViewPr>
      <p:scale>
        <a:sx n="1" d="1"/>
        <a:sy n="1" d="1"/>
      </p:scale>
      <p:origin x="0" y="0"/>
    </p:cViewPr>
  </p:notesTextViewPr>
  <p:notesViewPr>
    <p:cSldViewPr snapToGrid="0">
      <p:cViewPr varScale="1">
        <p:scale>
          <a:sx n="83" d="100"/>
          <a:sy n="83" d="100"/>
        </p:scale>
        <p:origin x="223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6573835869059098E-2"/>
          <c:y val="1.75463635255124E-2"/>
          <c:w val="0.94342616413094105"/>
          <c:h val="0.83199711417306799"/>
        </c:manualLayout>
      </c:layout>
      <c:barChart>
        <c:barDir val="col"/>
        <c:grouping val="clustered"/>
        <c:varyColors val="0"/>
        <c:ser>
          <c:idx val="0"/>
          <c:order val="0"/>
          <c:tx>
            <c:strRef>
              <c:f>Sheet1!$B$1</c:f>
              <c:strCache>
                <c:ptCount val="1"/>
                <c:pt idx="0">
                  <c:v>系列 1</c:v>
                </c:pt>
              </c:strCache>
            </c:strRef>
          </c:tx>
          <c:spPr>
            <a:solidFill>
              <a:srgbClr val="A9A4D6"/>
            </a:solidFill>
            <a:ln>
              <a:noFill/>
            </a:ln>
            <a:effectLst/>
          </c:spPr>
          <c:invertIfNegative val="0"/>
          <c:dPt>
            <c:idx val="0"/>
            <c:invertIfNegative val="0"/>
            <c:bubble3D val="0"/>
            <c:spPr>
              <a:solidFill>
                <a:srgbClr val="A9A4D6"/>
              </a:solidFill>
              <a:ln>
                <a:noFill/>
              </a:ln>
              <a:effectLst/>
            </c:spPr>
            <c:extLst>
              <c:ext xmlns:c16="http://schemas.microsoft.com/office/drawing/2014/chart" uri="{C3380CC4-5D6E-409C-BE32-E72D297353CC}">
                <c16:uniqueId val="{00000001-716E-43D1-9F45-5898BCE6AD4F}"/>
              </c:ext>
            </c:extLst>
          </c:dPt>
          <c:dPt>
            <c:idx val="1"/>
            <c:invertIfNegative val="0"/>
            <c:bubble3D val="0"/>
            <c:spPr>
              <a:solidFill>
                <a:srgbClr val="A9A4D6"/>
              </a:solidFill>
              <a:ln>
                <a:noFill/>
              </a:ln>
              <a:effectLst/>
            </c:spPr>
            <c:extLst>
              <c:ext xmlns:c16="http://schemas.microsoft.com/office/drawing/2014/chart" uri="{C3380CC4-5D6E-409C-BE32-E72D297353CC}">
                <c16:uniqueId val="{00000003-716E-43D1-9F45-5898BCE6AD4F}"/>
              </c:ext>
            </c:extLst>
          </c:dPt>
          <c:dPt>
            <c:idx val="2"/>
            <c:invertIfNegative val="0"/>
            <c:bubble3D val="0"/>
            <c:spPr>
              <a:solidFill>
                <a:srgbClr val="A9A4D6"/>
              </a:solidFill>
              <a:ln>
                <a:noFill/>
              </a:ln>
              <a:effectLst/>
            </c:spPr>
            <c:extLst>
              <c:ext xmlns:c16="http://schemas.microsoft.com/office/drawing/2014/chart" uri="{C3380CC4-5D6E-409C-BE32-E72D297353CC}">
                <c16:uniqueId val="{00000005-716E-43D1-9F45-5898BCE6AD4F}"/>
              </c:ext>
            </c:extLst>
          </c:dPt>
          <c:dPt>
            <c:idx val="3"/>
            <c:invertIfNegative val="0"/>
            <c:bubble3D val="0"/>
            <c:spPr>
              <a:solidFill>
                <a:srgbClr val="A9A4D6"/>
              </a:solidFill>
              <a:ln>
                <a:noFill/>
              </a:ln>
              <a:effectLst/>
            </c:spPr>
            <c:extLst>
              <c:ext xmlns:c16="http://schemas.microsoft.com/office/drawing/2014/chart" uri="{C3380CC4-5D6E-409C-BE32-E72D297353CC}">
                <c16:uniqueId val="{00000007-716E-43D1-9F45-5898BCE6AD4F}"/>
              </c:ext>
            </c:extLst>
          </c:dPt>
          <c:trendline>
            <c:spPr>
              <a:ln w="34925" cap="rnd">
                <a:noFill/>
                <a:prstDash val="solid"/>
              </a:ln>
              <a:effectLst/>
            </c:spPr>
            <c:trendlineType val="poly"/>
            <c:order val="2"/>
            <c:dispRSqr val="0"/>
            <c:dispEq val="0"/>
          </c:trendline>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9-716E-43D1-9F45-5898BCE6AD4F}"/>
            </c:ext>
          </c:extLst>
        </c:ser>
        <c:ser>
          <c:idx val="1"/>
          <c:order val="1"/>
          <c:tx>
            <c:strRef>
              <c:f>Sheet1!$C$1</c:f>
              <c:strCache>
                <c:ptCount val="1"/>
                <c:pt idx="0">
                  <c:v>系列 2</c:v>
                </c:pt>
              </c:strCache>
            </c:strRef>
          </c:tx>
          <c:spPr>
            <a:solidFill>
              <a:srgbClr val="5B9BD5">
                <a:lumMod val="75000"/>
              </a:srgbClr>
            </a:solidFill>
            <a:ln>
              <a:noFill/>
            </a:ln>
            <a:effectLst/>
          </c:spPr>
          <c:invertIfNegative val="0"/>
          <c:trendline>
            <c:spPr>
              <a:ln w="28575" cap="rnd" cmpd="sng">
                <a:noFill/>
                <a:prstDash val="solid"/>
              </a:ln>
              <a:effectLst/>
            </c:spPr>
            <c:trendlineType val="poly"/>
            <c:order val="2"/>
            <c:dispRSqr val="0"/>
            <c:dispEq val="0"/>
          </c:trendline>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B-716E-43D1-9F45-5898BCE6AD4F}"/>
            </c:ext>
          </c:extLst>
        </c:ser>
        <c:dLbls>
          <c:showLegendKey val="0"/>
          <c:showVal val="0"/>
          <c:showCatName val="0"/>
          <c:showSerName val="0"/>
          <c:showPercent val="0"/>
          <c:showBubbleSize val="0"/>
        </c:dLbls>
        <c:gapWidth val="219"/>
        <c:overlap val="-27"/>
        <c:axId val="441774632"/>
        <c:axId val="441775024"/>
      </c:barChart>
      <c:catAx>
        <c:axId val="441774632"/>
        <c:scaling>
          <c:orientation val="minMax"/>
        </c:scaling>
        <c:delete val="0"/>
        <c:axPos val="b"/>
        <c:numFmt formatCode="General" sourceLinked="1"/>
        <c:majorTickMark val="none"/>
        <c:minorTickMark val="none"/>
        <c:tickLblPos val="nextTo"/>
        <c:spPr>
          <a:noFill/>
          <a:ln w="9525" cap="flat" cmpd="sng" algn="ctr">
            <a:solidFill>
              <a:sysClr val="windowText" lastClr="000000">
                <a:lumMod val="50000"/>
                <a:lumOff val="50000"/>
              </a:sysClr>
            </a:solidFill>
            <a:round/>
            <a:tailEnd type="stealth"/>
          </a:ln>
          <a:effectLst/>
        </c:spPr>
        <c:txPr>
          <a:bodyPr rot="-60000000" spcFirstLastPara="1" vertOverflow="ellipsis" vert="horz" wrap="square" anchor="ctr" anchorCtr="1"/>
          <a:lstStyle/>
          <a:p>
            <a:pPr>
              <a:defRPr lang="zh-CN" sz="1600" b="0" i="0" u="none" strike="noStrike" kern="1200" baseline="0">
                <a:solidFill>
                  <a:schemeClr val="tx1"/>
                </a:solidFill>
                <a:latin typeface="等线" panose="02010600030101010101" pitchFamily="2" charset="-122"/>
                <a:ea typeface="等线" panose="02010600030101010101" pitchFamily="2" charset="-122"/>
                <a:cs typeface="+mn-cs"/>
              </a:defRPr>
            </a:pPr>
            <a:endParaRPr lang="zh-CN"/>
          </a:p>
        </c:txPr>
        <c:crossAx val="441775024"/>
        <c:crosses val="autoZero"/>
        <c:auto val="1"/>
        <c:lblAlgn val="ctr"/>
        <c:lblOffset val="100"/>
        <c:noMultiLvlLbl val="0"/>
      </c:catAx>
      <c:valAx>
        <c:axId val="441775024"/>
        <c:scaling>
          <c:orientation val="minMax"/>
        </c:scaling>
        <c:delete val="0"/>
        <c:axPos val="l"/>
        <c:majorGridlines>
          <c:spPr>
            <a:ln w="9525" cap="flat" cmpd="sng" algn="ctr">
              <a:noFill/>
              <a:round/>
            </a:ln>
            <a:effectLst/>
          </c:spPr>
        </c:majorGridlines>
        <c:numFmt formatCode="General" sourceLinked="1"/>
        <c:majorTickMark val="none"/>
        <c:minorTickMark val="none"/>
        <c:tickLblPos val="nextTo"/>
        <c:spPr>
          <a:noFill/>
          <a:ln>
            <a:solidFill>
              <a:sysClr val="windowText" lastClr="000000">
                <a:lumMod val="50000"/>
                <a:lumOff val="50000"/>
              </a:sysClr>
            </a:solidFill>
            <a:headEnd type="none"/>
            <a:tailEnd type="stealth"/>
          </a:ln>
          <a:effectLst/>
        </c:spPr>
        <c:txPr>
          <a:bodyPr rot="-60000000" spcFirstLastPara="1" vertOverflow="ellipsis" vert="horz" wrap="square" anchor="ctr" anchorCtr="1"/>
          <a:lstStyle/>
          <a:p>
            <a:pPr>
              <a:defRPr lang="zh-CN" sz="1195" b="0" i="0" u="none" strike="noStrike" kern="1200" baseline="0">
                <a:solidFill>
                  <a:schemeClr val="tx1"/>
                </a:solidFill>
                <a:latin typeface="+mj-ea"/>
                <a:ea typeface="+mj-ea"/>
                <a:cs typeface="+mn-cs"/>
              </a:defRPr>
            </a:pPr>
            <a:endParaRPr lang="zh-CN"/>
          </a:p>
        </c:txPr>
        <c:crossAx val="441774632"/>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solidFill>
            <a:srgbClr val="577831"/>
          </a:solidFill>
          <a:latin typeface="汉仪南宫体简" panose="02010609000101010101" pitchFamily="49" charset="-122"/>
          <a:ea typeface="汉仪南宫体简" panose="02010609000101010101" pitchFamily="49" charset="-122"/>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explosion val="8"/>
            <c:spPr>
              <a:solidFill>
                <a:schemeClr val="bg1">
                  <a:lumMod val="85000"/>
                </a:schemeClr>
              </a:solidFill>
            </c:spPr>
            <c:extLst>
              <c:ext xmlns:c16="http://schemas.microsoft.com/office/drawing/2014/chart" uri="{C3380CC4-5D6E-409C-BE32-E72D297353CC}">
                <c16:uniqueId val="{00000001-416D-41B8-939D-0D43BB1F8A33}"/>
              </c:ext>
            </c:extLst>
          </c:dPt>
          <c:dPt>
            <c:idx val="1"/>
            <c:bubble3D val="0"/>
            <c:spPr>
              <a:solidFill>
                <a:srgbClr val="A9A4D6"/>
              </a:solidFill>
            </c:spPr>
            <c:extLst>
              <c:ext xmlns:c16="http://schemas.microsoft.com/office/drawing/2014/chart" uri="{C3380CC4-5D6E-409C-BE32-E72D297353CC}">
                <c16:uniqueId val="{00000003-416D-41B8-939D-0D43BB1F8A33}"/>
              </c:ext>
            </c:extLst>
          </c:dPt>
          <c:dLbls>
            <c:spPr>
              <a:noFill/>
              <a:ln>
                <a:noFill/>
              </a:ln>
              <a:effectLst/>
            </c:spPr>
            <c:txPr>
              <a:bodyPr wrap="square" lIns="38100" tIns="19050" rIns="38100" bIns="19050" anchor="ctr">
                <a:spAutoFit/>
              </a:bodyPr>
              <a:lstStyle/>
              <a:p>
                <a:pPr>
                  <a:defRPr sz="1800" b="1">
                    <a:solidFill>
                      <a:schemeClr val="bg1"/>
                    </a:solidFill>
                  </a:defRPr>
                </a:pPr>
                <a:endParaRPr lang="zh-CN"/>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5</c:v>
                </c:pt>
                <c:pt idx="1">
                  <c:v>8</c:v>
                </c:pt>
              </c:numCache>
            </c:numRef>
          </c:val>
          <c:extLst>
            <c:ext xmlns:c16="http://schemas.microsoft.com/office/drawing/2014/chart" uri="{C3380CC4-5D6E-409C-BE32-E72D297353CC}">
              <c16:uniqueId val="{00000004-416D-41B8-939D-0D43BB1F8A33}"/>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txPr>
    <a:bodyPr/>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explosion val="7"/>
            <c:spPr>
              <a:solidFill>
                <a:srgbClr val="D7D7D7"/>
              </a:solidFill>
            </c:spPr>
            <c:extLst>
              <c:ext xmlns:c16="http://schemas.microsoft.com/office/drawing/2014/chart" uri="{C3380CC4-5D6E-409C-BE32-E72D297353CC}">
                <c16:uniqueId val="{00000001-D729-46F6-9286-13053C0B9E71}"/>
              </c:ext>
            </c:extLst>
          </c:dPt>
          <c:dPt>
            <c:idx val="1"/>
            <c:bubble3D val="0"/>
            <c:spPr>
              <a:solidFill>
                <a:srgbClr val="B4C2EE"/>
              </a:solidFill>
            </c:spPr>
            <c:extLst>
              <c:ext xmlns:c16="http://schemas.microsoft.com/office/drawing/2014/chart" uri="{C3380CC4-5D6E-409C-BE32-E72D297353CC}">
                <c16:uniqueId val="{00000003-D729-46F6-9286-13053C0B9E71}"/>
              </c:ext>
            </c:extLst>
          </c:dPt>
          <c:dLbls>
            <c:spPr>
              <a:noFill/>
              <a:ln>
                <a:noFill/>
              </a:ln>
              <a:effectLst/>
            </c:spPr>
            <c:txPr>
              <a:bodyPr wrap="square" lIns="38100" tIns="19050" rIns="38100" bIns="19050" anchor="ctr">
                <a:spAutoFit/>
              </a:bodyPr>
              <a:lstStyle/>
              <a:p>
                <a:pPr>
                  <a:defRPr b="1">
                    <a:solidFill>
                      <a:schemeClr val="bg1"/>
                    </a:solidFill>
                  </a:defRPr>
                </a:pPr>
                <a:endParaRPr lang="zh-CN"/>
              </a:p>
            </c:txPr>
            <c:dLblPos val="ctr"/>
            <c:showLegendKey val="1"/>
            <c:showVal val="0"/>
            <c:showCatName val="0"/>
            <c:showSerName val="0"/>
            <c:showPercent val="1"/>
            <c:showBubbleSize val="0"/>
            <c:showLeaderLines val="1"/>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4</c:v>
                </c:pt>
                <c:pt idx="1">
                  <c:v>5</c:v>
                </c:pt>
              </c:numCache>
            </c:numRef>
          </c:val>
          <c:extLst>
            <c:ext xmlns:c16="http://schemas.microsoft.com/office/drawing/2014/chart" uri="{C3380CC4-5D6E-409C-BE32-E72D297353CC}">
              <c16:uniqueId val="{00000004-D729-46F6-9286-13053C0B9E7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zero"/>
    <c:showDLblsOverMax val="0"/>
  </c:chart>
  <c:txPr>
    <a:bodyPr/>
    <a:lstStyle/>
    <a:p>
      <a:pPr>
        <a:defRPr lang="zh-CN"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lumMod val="60000"/>
                  <a:lumOff val="40000"/>
                </a:schemeClr>
              </a:solidFill>
            </c:spPr>
            <c:extLst>
              <c:ext xmlns:c16="http://schemas.microsoft.com/office/drawing/2014/chart" uri="{C3380CC4-5D6E-409C-BE32-E72D297353CC}">
                <c16:uniqueId val="{00000001-1B68-4385-AB50-3C3483D9790B}"/>
              </c:ext>
            </c:extLst>
          </c:dPt>
          <c:dPt>
            <c:idx val="1"/>
            <c:bubble3D val="0"/>
            <c:explosion val="10"/>
            <c:spPr>
              <a:solidFill>
                <a:srgbClr val="D7D7D7"/>
              </a:solidFill>
            </c:spPr>
            <c:extLst>
              <c:ext xmlns:c16="http://schemas.microsoft.com/office/drawing/2014/chart" uri="{C3380CC4-5D6E-409C-BE32-E72D297353CC}">
                <c16:uniqueId val="{00000003-1B68-4385-AB50-3C3483D9790B}"/>
              </c:ext>
            </c:extLst>
          </c:dPt>
          <c:dLbls>
            <c:spPr>
              <a:noFill/>
              <a:ln>
                <a:noFill/>
              </a:ln>
              <a:effectLst/>
            </c:spPr>
            <c:txPr>
              <a:bodyPr wrap="square" lIns="38100" tIns="19050" rIns="38100" bIns="19050" anchor="ctr">
                <a:spAutoFit/>
              </a:bodyPr>
              <a:lstStyle/>
              <a:p>
                <a:pPr>
                  <a:defRPr>
                    <a:solidFill>
                      <a:schemeClr val="bg1"/>
                    </a:solidFill>
                  </a:defRPr>
                </a:pPr>
                <a:endParaRPr lang="zh-CN"/>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16</c:v>
                </c:pt>
                <c:pt idx="1">
                  <c:v>8</c:v>
                </c:pt>
              </c:numCache>
            </c:numRef>
          </c:val>
          <c:extLst>
            <c:ext xmlns:c16="http://schemas.microsoft.com/office/drawing/2014/chart" uri="{C3380CC4-5D6E-409C-BE32-E72D297353CC}">
              <c16:uniqueId val="{00000004-1B68-4385-AB50-3C3483D9790B}"/>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zero"/>
    <c:showDLblsOverMax val="0"/>
  </c:chart>
  <c:txPr>
    <a:bodyPr/>
    <a:lstStyle/>
    <a:p>
      <a:pPr>
        <a:defRPr lang="zh-CN" sz="1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DFE1EC-4216-4DA3-BCD8-102DBBC45AC3}"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C82C10-7E47-4B86-9F5E-B4D6F122DF6F}" type="slidenum">
              <a:rPr lang="zh-CN" altLang="en-US" smtClean="0"/>
              <a:t>‹#›</a:t>
            </a:fld>
            <a:endParaRPr lang="zh-CN" altLang="en-US"/>
          </a:p>
        </p:txBody>
      </p:sp>
    </p:spTree>
    <p:extLst>
      <p:ext uri="{BB962C8B-B14F-4D97-AF65-F5344CB8AC3E}">
        <p14:creationId xmlns:p14="http://schemas.microsoft.com/office/powerpoint/2010/main" val="1774613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5C82C10-7E47-4B86-9F5E-B4D6F122DF6F}" type="slidenum">
              <a:rPr lang="zh-CN" altLang="en-US" smtClean="0"/>
              <a:t>1</a:t>
            </a:fld>
            <a:endParaRPr lang="zh-CN" altLang="en-US"/>
          </a:p>
        </p:txBody>
      </p:sp>
    </p:spTree>
    <p:extLst>
      <p:ext uri="{BB962C8B-B14F-4D97-AF65-F5344CB8AC3E}">
        <p14:creationId xmlns:p14="http://schemas.microsoft.com/office/powerpoint/2010/main" val="1825275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5C82C10-7E47-4B86-9F5E-B4D6F122DF6F}" type="slidenum">
              <a:rPr lang="zh-CN" altLang="en-US" smtClean="0"/>
              <a:t>26</a:t>
            </a:fld>
            <a:endParaRPr lang="zh-CN" altLang="en-US"/>
          </a:p>
        </p:txBody>
      </p:sp>
    </p:spTree>
    <p:extLst>
      <p:ext uri="{BB962C8B-B14F-4D97-AF65-F5344CB8AC3E}">
        <p14:creationId xmlns:p14="http://schemas.microsoft.com/office/powerpoint/2010/main" val="886049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2302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085000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2019/4/13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2019/4/13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157311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5.png"/><Relationship Id="rId5" Type="http://schemas.microsoft.com/office/2007/relationships/hdphoto" Target="../media/hdphoto4.wdp"/><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Layer>
                </a14:imgProps>
              </a:ext>
            </a:extLst>
          </a:blip>
          <a:stretch>
            <a:fillRect/>
          </a:stretch>
        </p:blipFill>
        <p:spPr>
          <a:xfrm>
            <a:off x="-1" y="1376624"/>
            <a:ext cx="12192001" cy="4280599"/>
          </a:xfrm>
          <a:prstGeom prst="rect">
            <a:avLst/>
          </a:prstGeom>
        </p:spPr>
      </p:pic>
      <p:sp>
        <p:nvSpPr>
          <p:cNvPr id="2" name="矩形 1"/>
          <p:cNvSpPr/>
          <p:nvPr/>
        </p:nvSpPr>
        <p:spPr>
          <a:xfrm>
            <a:off x="-9558" y="1376625"/>
            <a:ext cx="12201558" cy="4280598"/>
          </a:xfrm>
          <a:prstGeom prst="rect">
            <a:avLst/>
          </a:prstGeom>
          <a:gradFill>
            <a:gsLst>
              <a:gs pos="100000">
                <a:srgbClr val="7030A0"/>
              </a:gs>
              <a:gs pos="59000">
                <a:schemeClr val="accent1">
                  <a:lumMod val="5000"/>
                  <a:lumOff val="95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图文框 20"/>
          <p:cNvSpPr/>
          <p:nvPr/>
        </p:nvSpPr>
        <p:spPr>
          <a:xfrm>
            <a:off x="1029963" y="1144713"/>
            <a:ext cx="10112958" cy="4790541"/>
          </a:xfrm>
          <a:prstGeom prst="frame">
            <a:avLst>
              <a:gd name="adj1" fmla="val 460"/>
            </a:avLst>
          </a:prstGeom>
          <a:gradFill>
            <a:gsLst>
              <a:gs pos="0">
                <a:srgbClr val="7030A0">
                  <a:alpha val="80000"/>
                </a:srgbClr>
              </a:gs>
              <a:gs pos="69000">
                <a:schemeClr val="accent1">
                  <a:lumMod val="45000"/>
                  <a:lumOff val="55000"/>
                </a:schemeClr>
              </a:gs>
              <a:gs pos="99000">
                <a:schemeClr val="accent1">
                  <a:lumMod val="45000"/>
                  <a:lumOff val="5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文本框 8"/>
          <p:cNvSpPr txBox="1"/>
          <p:nvPr/>
        </p:nvSpPr>
        <p:spPr>
          <a:xfrm>
            <a:off x="4075286" y="3098468"/>
            <a:ext cx="6037245" cy="646331"/>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600" b="1" dirty="0">
                <a:solidFill>
                  <a:schemeClr val="bg1"/>
                </a:solidFill>
                <a:latin typeface="方正兰亭超细黑简体" panose="02000000000000000000" pitchFamily="2" charset="-122"/>
                <a:ea typeface="方正兰亭超细黑简体" panose="02000000000000000000" pitchFamily="2" charset="-122"/>
              </a:rPr>
              <a:t>毕业论文</a:t>
            </a:r>
            <a:r>
              <a:rPr lang="en-US" altLang="zh-CN" sz="3600" b="1" dirty="0">
                <a:solidFill>
                  <a:schemeClr val="bg1"/>
                </a:solidFill>
                <a:latin typeface="方正兰亭超细黑简体" panose="02000000000000000000" pitchFamily="2" charset="-122"/>
                <a:ea typeface="方正兰亭超细黑简体" panose="02000000000000000000" pitchFamily="2" charset="-122"/>
              </a:rPr>
              <a:t>/</a:t>
            </a:r>
            <a:r>
              <a:rPr lang="zh-CN" altLang="en-US" sz="3600" b="1" dirty="0">
                <a:solidFill>
                  <a:schemeClr val="bg1"/>
                </a:solidFill>
                <a:latin typeface="方正兰亭超细黑简体" panose="02000000000000000000" pitchFamily="2" charset="-122"/>
                <a:ea typeface="方正兰亭超细黑简体" panose="02000000000000000000" pitchFamily="2" charset="-122"/>
              </a:rPr>
              <a:t>课题展示</a:t>
            </a:r>
            <a:endParaRPr lang="zh-HK" altLang="en-US" sz="3600"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6" name="文本框 13"/>
          <p:cNvSpPr txBox="1"/>
          <p:nvPr/>
        </p:nvSpPr>
        <p:spPr>
          <a:xfrm>
            <a:off x="6463863" y="4839412"/>
            <a:ext cx="4264388"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1600" dirty="0">
                <a:solidFill>
                  <a:schemeClr val="bg1"/>
                </a:solidFill>
                <a:latin typeface="微软雅黑" panose="020B0503020204020204" pitchFamily="34" charset="-122"/>
                <a:ea typeface="微软雅黑" panose="020B0503020204020204" pitchFamily="34" charset="-122"/>
              </a:rPr>
              <a:t>姓名</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学院</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专业</a:t>
            </a:r>
          </a:p>
        </p:txBody>
      </p:sp>
      <p:sp>
        <p:nvSpPr>
          <p:cNvPr id="7" name="文本框 10"/>
          <p:cNvSpPr txBox="1"/>
          <p:nvPr/>
        </p:nvSpPr>
        <p:spPr>
          <a:xfrm>
            <a:off x="1020405" y="2891437"/>
            <a:ext cx="2536938"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600" dirty="0">
                <a:gradFill>
                  <a:gsLst>
                    <a:gs pos="37000">
                      <a:srgbClr val="7030A0"/>
                    </a:gs>
                    <a:gs pos="67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Impact" panose="020B0806030902050204" pitchFamily="34" charset="0"/>
                <a:ea typeface="微软雅黑" panose="020B0503020204020204" pitchFamily="34" charset="-122"/>
              </a:rPr>
              <a:t>2019 </a:t>
            </a:r>
            <a:endParaRPr lang="zh-CN" altLang="en-US" sz="6600" b="1" dirty="0">
              <a:gradFill>
                <a:gsLst>
                  <a:gs pos="37000">
                    <a:srgbClr val="7030A0"/>
                  </a:gs>
                  <a:gs pos="67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Impact" panose="020B0806030902050204" pitchFamily="34" charset="0"/>
              <a:ea typeface="微软雅黑" panose="020B0503020204020204" pitchFamily="34" charset="-122"/>
            </a:endParaRPr>
          </a:p>
        </p:txBody>
      </p:sp>
      <p:cxnSp>
        <p:nvCxnSpPr>
          <p:cNvPr id="16" name="直接连接符 15"/>
          <p:cNvCxnSpPr/>
          <p:nvPr/>
        </p:nvCxnSpPr>
        <p:spPr>
          <a:xfrm>
            <a:off x="3544944" y="3098468"/>
            <a:ext cx="7111134" cy="0"/>
          </a:xfrm>
          <a:prstGeom prst="line">
            <a:avLst/>
          </a:prstGeom>
          <a:ln>
            <a:solidFill>
              <a:srgbClr val="715EA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544944" y="3751592"/>
            <a:ext cx="7111134" cy="0"/>
          </a:xfrm>
          <a:prstGeom prst="line">
            <a:avLst/>
          </a:prstGeom>
          <a:ln>
            <a:solidFill>
              <a:srgbClr val="715EA3"/>
            </a:solidFill>
          </a:ln>
        </p:spPr>
        <p:style>
          <a:lnRef idx="1">
            <a:schemeClr val="accent1"/>
          </a:lnRef>
          <a:fillRef idx="0">
            <a:schemeClr val="accent1"/>
          </a:fillRef>
          <a:effectRef idx="0">
            <a:schemeClr val="accent1"/>
          </a:effectRef>
          <a:fontRef idx="minor">
            <a:schemeClr val="tx1"/>
          </a:fontRef>
        </p:style>
      </p:cxnSp>
      <p:sp>
        <p:nvSpPr>
          <p:cNvPr id="28" name="文本框 13"/>
          <p:cNvSpPr txBox="1"/>
          <p:nvPr/>
        </p:nvSpPr>
        <p:spPr>
          <a:xfrm>
            <a:off x="6463863" y="4512524"/>
            <a:ext cx="441749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dirty="0">
                <a:solidFill>
                  <a:schemeClr val="bg1"/>
                </a:solidFill>
                <a:latin typeface="微软雅黑" panose="020B0503020204020204" pitchFamily="34" charset="-122"/>
                <a:ea typeface="微软雅黑" panose="020B0503020204020204" pitchFamily="34" charset="-122"/>
              </a:rPr>
              <a:t>论文题目</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厦大七年 一场青春</a:t>
            </a:r>
            <a:r>
              <a:rPr lang="en-US" altLang="zh-CN" dirty="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rot="5400000">
            <a:off x="233816" y="-233816"/>
            <a:ext cx="1813203" cy="2280835"/>
            <a:chOff x="-10" y="830"/>
            <a:chExt cx="1986" cy="2498"/>
          </a:xfrm>
        </p:grpSpPr>
        <p:sp>
          <p:nvSpPr>
            <p:cNvPr id="15" name="流程图: 合并 14"/>
            <p:cNvSpPr/>
            <p:nvPr/>
          </p:nvSpPr>
          <p:spPr>
            <a:xfrm rot="5400000" flipV="1">
              <a:off x="-176" y="1908"/>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流程图: 合并 16"/>
            <p:cNvSpPr/>
            <p:nvPr/>
          </p:nvSpPr>
          <p:spPr>
            <a:xfrm rot="5400000" flipV="1">
              <a:off x="45" y="1233"/>
              <a:ext cx="1760" cy="1390"/>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流程图: 合并 17"/>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流程图: 合并 18"/>
          <p:cNvSpPr/>
          <p:nvPr/>
        </p:nvSpPr>
        <p:spPr>
          <a:xfrm rot="10800000">
            <a:off x="10881360" y="5813349"/>
            <a:ext cx="1310640" cy="1035685"/>
          </a:xfrm>
          <a:prstGeom prst="flowChartMerge">
            <a:avLst/>
          </a:prstGeom>
          <a:gradFill flip="none" rotWithShape="1">
            <a:gsLst>
              <a:gs pos="80000">
                <a:schemeClr val="accent1">
                  <a:lumMod val="40000"/>
                  <a:lumOff val="60000"/>
                </a:schemeClr>
              </a:gs>
              <a:gs pos="11000">
                <a:schemeClr val="accent3">
                  <a:lumMod val="5000"/>
                  <a:lumOff val="95000"/>
                </a:schemeClr>
              </a:gs>
              <a:gs pos="100000">
                <a:schemeClr val="accent3">
                  <a:lumMod val="30000"/>
                  <a:lumOff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流程图: 合并 21"/>
          <p:cNvSpPr/>
          <p:nvPr/>
        </p:nvSpPr>
        <p:spPr>
          <a:xfrm flipV="1">
            <a:off x="9357431" y="5813348"/>
            <a:ext cx="1168400" cy="922020"/>
          </a:xfrm>
          <a:prstGeom prst="flowChartMerge">
            <a:avLst/>
          </a:prstGeom>
          <a:gradFill>
            <a:gsLst>
              <a:gs pos="5000">
                <a:schemeClr val="accent1">
                  <a:lumMod val="20000"/>
                  <a:lumOff val="80000"/>
                  <a:alpha val="70000"/>
                </a:schemeClr>
              </a:gs>
              <a:gs pos="70000">
                <a:schemeClr val="accent3">
                  <a:lumMod val="45000"/>
                  <a:lumOff val="55000"/>
                </a:schemeClr>
              </a:gs>
              <a:gs pos="94000">
                <a:schemeClr val="accent3">
                  <a:lumMod val="45000"/>
                  <a:lumOff val="55000"/>
                </a:schemeClr>
              </a:gs>
              <a:gs pos="100000">
                <a:schemeClr val="accent3">
                  <a:lumMod val="30000"/>
                  <a:lumOff val="70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流程图: 合并 23"/>
          <p:cNvSpPr/>
          <p:nvPr/>
        </p:nvSpPr>
        <p:spPr>
          <a:xfrm flipV="1">
            <a:off x="10158412" y="5534980"/>
            <a:ext cx="1445895" cy="922020"/>
          </a:xfrm>
          <a:prstGeom prst="flowChartMerge">
            <a:avLst/>
          </a:prstGeom>
          <a:gradFill>
            <a:gsLst>
              <a:gs pos="0">
                <a:schemeClr val="accent1"/>
              </a:gs>
              <a:gs pos="74000">
                <a:srgbClr val="CD89F7"/>
              </a:gs>
              <a:gs pos="100000">
                <a:schemeClr val="accent3">
                  <a:lumMod val="30000"/>
                  <a:lumOff val="70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流程图: 合并 24"/>
          <p:cNvSpPr/>
          <p:nvPr/>
        </p:nvSpPr>
        <p:spPr>
          <a:xfrm rot="10800000">
            <a:off x="11305169" y="5261746"/>
            <a:ext cx="654667" cy="517667"/>
          </a:xfrm>
          <a:prstGeom prst="flowChartMerge">
            <a:avLst/>
          </a:prstGeom>
          <a:gradFill flip="none" rotWithShape="1">
            <a:gsLst>
              <a:gs pos="32000">
                <a:srgbClr val="FFC000"/>
              </a:gs>
              <a:gs pos="94000">
                <a:schemeClr val="accent3">
                  <a:lumMod val="45000"/>
                  <a:lumOff val="55000"/>
                </a:schemeClr>
              </a:gs>
              <a:gs pos="83000">
                <a:schemeClr val="accent3">
                  <a:lumMod val="45000"/>
                  <a:lumOff val="55000"/>
                </a:schemeClr>
              </a:gs>
              <a:gs pos="100000">
                <a:schemeClr val="accent3">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6" name="图片 25"/>
          <p:cNvPicPr>
            <a:picLocks noChangeAspect="1"/>
          </p:cNvPicPr>
          <p:nvPr/>
        </p:nvPicPr>
        <p:blipFill>
          <a:blip r:embed="rId5"/>
          <a:stretch>
            <a:fillRect/>
          </a:stretch>
        </p:blipFill>
        <p:spPr>
          <a:xfrm>
            <a:off x="9591642" y="44385"/>
            <a:ext cx="2590800" cy="819149"/>
          </a:xfrm>
          <a:prstGeom prst="rect">
            <a:avLst/>
          </a:prstGeom>
        </p:spPr>
      </p:pic>
    </p:spTree>
    <p:extLst>
      <p:ext uri="{BB962C8B-B14F-4D97-AF65-F5344CB8AC3E}">
        <p14:creationId xmlns:p14="http://schemas.microsoft.com/office/powerpoint/2010/main" val="1132521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colorTemperature colorTemp="5300"/>
                    </a14:imgEffect>
                  </a14:imgLayer>
                </a14:imgProps>
              </a:ext>
            </a:extLst>
          </a:blip>
          <a:stretch>
            <a:fillRect/>
          </a:stretch>
        </p:blipFill>
        <p:spPr>
          <a:xfrm>
            <a:off x="468873" y="1761362"/>
            <a:ext cx="11254253" cy="4178139"/>
          </a:xfrm>
          <a:prstGeom prst="rect">
            <a:avLst/>
          </a:prstGeom>
        </p:spPr>
      </p:pic>
      <p:sp>
        <p:nvSpPr>
          <p:cNvPr id="13" name="矩形 12"/>
          <p:cNvSpPr/>
          <p:nvPr/>
        </p:nvSpPr>
        <p:spPr>
          <a:xfrm>
            <a:off x="468873" y="3731587"/>
            <a:ext cx="11254253" cy="166071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feld 78"/>
          <p:cNvSpPr txBox="1"/>
          <p:nvPr/>
        </p:nvSpPr>
        <p:spPr>
          <a:xfrm>
            <a:off x="7492703" y="4136214"/>
            <a:ext cx="3010733"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lnSpc>
                <a:spcPct val="150000"/>
              </a:lnSpc>
            </a:pPr>
            <a:r>
              <a:rPr lang="en-US" altLang="zh-CN" sz="1600" b="1" dirty="0">
                <a:solidFill>
                  <a:schemeClr val="bg1"/>
                </a:solidFill>
                <a:latin typeface="+mn-ea"/>
                <a:cs typeface="+mn-ea"/>
                <a:sym typeface="+mn-lt"/>
              </a:rPr>
              <a:t>2.1 </a:t>
            </a:r>
            <a:r>
              <a:rPr lang="zh-CN" altLang="en-US" sz="1600" b="1" dirty="0">
                <a:solidFill>
                  <a:schemeClr val="bg1"/>
                </a:solidFill>
                <a:latin typeface="+mn-ea"/>
                <a:cs typeface="+mn-ea"/>
                <a:sym typeface="+mn-lt"/>
              </a:rPr>
              <a:t>单击此处插入标题</a:t>
            </a:r>
            <a:endParaRPr lang="en-US" altLang="zh-CN" sz="1600" b="1" dirty="0">
              <a:solidFill>
                <a:schemeClr val="bg1"/>
              </a:solidFill>
              <a:latin typeface="+mn-ea"/>
              <a:cs typeface="+mn-ea"/>
              <a:sym typeface="+mn-lt"/>
            </a:endParaRPr>
          </a:p>
          <a:p>
            <a:pPr defTabSz="228600">
              <a:lnSpc>
                <a:spcPct val="150000"/>
              </a:lnSpc>
            </a:pPr>
            <a:r>
              <a:rPr lang="en-US" altLang="zh-CN" sz="1600" b="1" dirty="0">
                <a:solidFill>
                  <a:schemeClr val="bg1"/>
                </a:solidFill>
                <a:latin typeface="+mn-ea"/>
                <a:cs typeface="+mn-ea"/>
                <a:sym typeface="+mn-lt"/>
              </a:rPr>
              <a:t>2.2 </a:t>
            </a:r>
            <a:r>
              <a:rPr lang="zh-CN" altLang="en-US" sz="1600" b="1" dirty="0">
                <a:solidFill>
                  <a:schemeClr val="bg1"/>
                </a:solidFill>
                <a:latin typeface="+mn-ea"/>
                <a:cs typeface="+mn-ea"/>
                <a:sym typeface="+mn-lt"/>
              </a:rPr>
              <a:t>单击此处插入标题</a:t>
            </a:r>
            <a:endParaRPr lang="en-US" altLang="zh-CN" sz="1600" dirty="0">
              <a:solidFill>
                <a:schemeClr val="bg2"/>
              </a:solidFill>
              <a:latin typeface="+mn-ea"/>
              <a:cs typeface="+mn-ea"/>
              <a:sym typeface="+mn-lt"/>
            </a:endParaRPr>
          </a:p>
          <a:p>
            <a:pPr defTabSz="228600">
              <a:lnSpc>
                <a:spcPct val="150000"/>
              </a:lnSpc>
            </a:pPr>
            <a:endParaRPr lang="en-US" altLang="zh-CN" sz="1600" dirty="0">
              <a:solidFill>
                <a:schemeClr val="bg2"/>
              </a:solidFill>
              <a:latin typeface="+mn-ea"/>
              <a:cs typeface="+mn-ea"/>
              <a:sym typeface="+mn-lt"/>
            </a:endParaRPr>
          </a:p>
        </p:txBody>
      </p:sp>
      <p:pic>
        <p:nvPicPr>
          <p:cNvPr id="14" name="图片 13"/>
          <p:cNvPicPr>
            <a:picLocks noChangeAspect="1"/>
          </p:cNvPicPr>
          <p:nvPr/>
        </p:nvPicPr>
        <p:blipFill>
          <a:blip r:embed="rId4"/>
          <a:stretch>
            <a:fillRect/>
          </a:stretch>
        </p:blipFill>
        <p:spPr>
          <a:xfrm>
            <a:off x="9429750" y="171450"/>
            <a:ext cx="2590800" cy="819149"/>
          </a:xfrm>
          <a:prstGeom prst="rect">
            <a:avLst/>
          </a:prstGeom>
        </p:spPr>
      </p:pic>
      <p:sp>
        <p:nvSpPr>
          <p:cNvPr id="10" name="等腰三角形 9"/>
          <p:cNvSpPr/>
          <p:nvPr/>
        </p:nvSpPr>
        <p:spPr>
          <a:xfrm>
            <a:off x="2030164" y="1129029"/>
            <a:ext cx="193994" cy="153986"/>
          </a:xfrm>
          <a:prstGeom prst="triangle">
            <a:avLst>
              <a:gd name="adj" fmla="val 19462"/>
            </a:avLst>
          </a:prstGeom>
          <a:gradFill>
            <a:gsLst>
              <a:gs pos="3000">
                <a:schemeClr val="tx1">
                  <a:lumMod val="75000"/>
                  <a:lumOff val="25000"/>
                </a:schemeClr>
              </a:gs>
              <a:gs pos="100000">
                <a:srgbClr val="6A9BAC"/>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流程图: 手动输入 14"/>
          <p:cNvSpPr/>
          <p:nvPr/>
        </p:nvSpPr>
        <p:spPr>
          <a:xfrm rot="5400000" flipH="1">
            <a:off x="804863" y="1054030"/>
            <a:ext cx="1189988" cy="1339986"/>
          </a:xfrm>
          <a:prstGeom prst="flowChartManualInput">
            <a:avLst/>
          </a:prstGeom>
          <a:gradFill flip="none" rotWithShape="1">
            <a:gsLst>
              <a:gs pos="63000">
                <a:srgbClr val="A9A4D6"/>
              </a:gs>
              <a:gs pos="6000">
                <a:schemeClr val="accent1">
                  <a:lumMod val="100000"/>
                </a:schemeClr>
              </a:gs>
            </a:gsLst>
            <a:lin ang="2700000" scaled="1"/>
            <a:tileRect/>
          </a:gradFill>
          <a:ln>
            <a:noFill/>
          </a:ln>
          <a:effectLst>
            <a:outerShdw blurRad="431800" dist="50800" dir="2940000" sx="80000" sy="80000" algn="ctr" rotWithShape="0">
              <a:srgbClr val="000000">
                <a:alpha val="8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文本框 38"/>
          <p:cNvSpPr txBox="1"/>
          <p:nvPr/>
        </p:nvSpPr>
        <p:spPr>
          <a:xfrm>
            <a:off x="714580" y="1911892"/>
            <a:ext cx="716030" cy="400110"/>
          </a:xfrm>
          <a:prstGeom prst="rect">
            <a:avLst/>
          </a:prstGeom>
          <a:noFill/>
          <a:effectLst>
            <a:outerShdw dist="50800" sx="1000" sy="1000" algn="ctr" rotWithShape="0">
              <a:srgbClr val="000000"/>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b="1" dirty="0">
                <a:solidFill>
                  <a:schemeClr val="bg1"/>
                </a:solidFill>
                <a:latin typeface="微软雅黑" panose="020B0503020204020204" charset="-122"/>
                <a:ea typeface="微软雅黑" panose="020B0503020204020204" charset="-122"/>
              </a:rPr>
              <a:t>Part</a:t>
            </a:r>
            <a:endParaRPr lang="zh-CN" altLang="en-US" sz="2000" b="1" dirty="0">
              <a:solidFill>
                <a:schemeClr val="bg1"/>
              </a:solidFill>
              <a:latin typeface="微软雅黑" panose="020B0503020204020204" charset="-122"/>
              <a:ea typeface="微软雅黑" panose="020B0503020204020204" charset="-122"/>
            </a:endParaRPr>
          </a:p>
        </p:txBody>
      </p:sp>
      <p:sp>
        <p:nvSpPr>
          <p:cNvPr id="19" name="文本框 39"/>
          <p:cNvSpPr txBox="1"/>
          <p:nvPr/>
        </p:nvSpPr>
        <p:spPr>
          <a:xfrm>
            <a:off x="1260656" y="1246374"/>
            <a:ext cx="647934" cy="1200329"/>
          </a:xfrm>
          <a:prstGeom prst="rect">
            <a:avLst/>
          </a:prstGeom>
          <a:noFill/>
          <a:effectLst>
            <a:outerShdw blurRad="215900" dist="50800" dir="5400000" sx="1000" sy="1000" algn="ctr" rotWithShape="0">
              <a:srgbClr val="000000"/>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7200" dirty="0">
                <a:solidFill>
                  <a:schemeClr val="bg1"/>
                </a:solidFill>
                <a:latin typeface="Impact" panose="020B0806030902050204" pitchFamily="34" charset="0"/>
                <a:ea typeface="微软雅黑" panose="020B0503020204020204" charset="-122"/>
              </a:rPr>
              <a:t>2</a:t>
            </a:r>
            <a:endParaRPr lang="zh-CN" altLang="en-US" sz="7200" dirty="0">
              <a:solidFill>
                <a:schemeClr val="bg1"/>
              </a:solidFill>
              <a:latin typeface="Impact" panose="020B0806030902050204" pitchFamily="34" charset="0"/>
              <a:ea typeface="微软雅黑" panose="020B0503020204020204" charset="-122"/>
            </a:endParaRPr>
          </a:p>
        </p:txBody>
      </p:sp>
      <p:sp>
        <p:nvSpPr>
          <p:cNvPr id="20" name="直角三角形 19"/>
          <p:cNvSpPr/>
          <p:nvPr/>
        </p:nvSpPr>
        <p:spPr>
          <a:xfrm flipH="1">
            <a:off x="10737161" y="5183123"/>
            <a:ext cx="1016000" cy="793717"/>
          </a:xfrm>
          <a:prstGeom prst="rtTriangle">
            <a:avLst/>
          </a:prstGeom>
          <a:gradFill>
            <a:gsLst>
              <a:gs pos="63000">
                <a:srgbClr val="A9A4D6"/>
              </a:gs>
              <a:gs pos="6000">
                <a:schemeClr val="accent1">
                  <a:lumMod val="100000"/>
                </a:schemeClr>
              </a:gs>
            </a:gsLst>
            <a:lin ang="2700000" scaled="1"/>
          </a:gradFill>
          <a:ln>
            <a:noFill/>
          </a:ln>
          <a:effectLst>
            <a:outerShdw blurRad="50800" dist="50800" dir="9600000" algn="ctr" rotWithShape="0">
              <a:srgbClr val="000000">
                <a:alpha val="8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cxnSp>
        <p:nvCxnSpPr>
          <p:cNvPr id="21" name="直接连接符 20"/>
          <p:cNvCxnSpPr/>
          <p:nvPr/>
        </p:nvCxnSpPr>
        <p:spPr>
          <a:xfrm flipV="1">
            <a:off x="10877814" y="5293069"/>
            <a:ext cx="852487" cy="653291"/>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069851" y="1177625"/>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spTree>
    <p:extLst>
      <p:ext uri="{BB962C8B-B14F-4D97-AF65-F5344CB8AC3E}">
        <p14:creationId xmlns:p14="http://schemas.microsoft.com/office/powerpoint/2010/main" val="89482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rcRect l="35418" t="10186" r="19118" b="21618"/>
          <a:stretch>
            <a:fillRect/>
          </a:stretch>
        </p:blipFill>
        <p:spPr>
          <a:xfrm>
            <a:off x="1628775" y="2062093"/>
            <a:ext cx="1784582" cy="1784582"/>
          </a:xfrm>
          <a:custGeom>
            <a:avLst/>
            <a:gdLst>
              <a:gd name="connsiteX0" fmla="*/ 1494000 w 2988000"/>
              <a:gd name="connsiteY0" fmla="*/ 0 h 2988000"/>
              <a:gd name="connsiteX1" fmla="*/ 2988000 w 2988000"/>
              <a:gd name="connsiteY1" fmla="*/ 1494000 h 2988000"/>
              <a:gd name="connsiteX2" fmla="*/ 1494000 w 2988000"/>
              <a:gd name="connsiteY2" fmla="*/ 2988000 h 2988000"/>
              <a:gd name="connsiteX3" fmla="*/ 0 w 2988000"/>
              <a:gd name="connsiteY3" fmla="*/ 1494000 h 2988000"/>
              <a:gd name="connsiteX4" fmla="*/ 1494000 w 2988000"/>
              <a:gd name="connsiteY4" fmla="*/ 0 h 29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000" h="2988000">
                <a:moveTo>
                  <a:pt x="1494000" y="0"/>
                </a:moveTo>
                <a:cubicBezTo>
                  <a:pt x="2319113" y="0"/>
                  <a:pt x="2988000" y="668887"/>
                  <a:pt x="2988000" y="1494000"/>
                </a:cubicBezTo>
                <a:cubicBezTo>
                  <a:pt x="2988000" y="2319113"/>
                  <a:pt x="2319113" y="2988000"/>
                  <a:pt x="1494000" y="2988000"/>
                </a:cubicBezTo>
                <a:cubicBezTo>
                  <a:pt x="668887" y="2988000"/>
                  <a:pt x="0" y="2319113"/>
                  <a:pt x="0" y="1494000"/>
                </a:cubicBezTo>
                <a:cubicBezTo>
                  <a:pt x="0" y="668887"/>
                  <a:pt x="668887" y="0"/>
                  <a:pt x="1494000" y="0"/>
                </a:cubicBezTo>
                <a:close/>
              </a:path>
            </a:pathLst>
          </a:custGeom>
        </p:spPr>
      </p:pic>
      <p:pic>
        <p:nvPicPr>
          <p:cNvPr id="3" name="图片 2"/>
          <p:cNvPicPr>
            <a:picLocks noChangeAspect="1"/>
          </p:cNvPicPr>
          <p:nvPr/>
        </p:nvPicPr>
        <p:blipFill>
          <a:blip r:embed="rId3"/>
          <a:srcRect l="28331" t="19200" r="6315" b="37230"/>
          <a:stretch>
            <a:fillRect/>
          </a:stretch>
        </p:blipFill>
        <p:spPr>
          <a:xfrm>
            <a:off x="8762999" y="2062093"/>
            <a:ext cx="1784582" cy="1784403"/>
          </a:xfrm>
          <a:custGeom>
            <a:avLst/>
            <a:gdLst>
              <a:gd name="connsiteX0" fmla="*/ 1494000 w 2988000"/>
              <a:gd name="connsiteY0" fmla="*/ 0 h 2988000"/>
              <a:gd name="connsiteX1" fmla="*/ 2988000 w 2988000"/>
              <a:gd name="connsiteY1" fmla="*/ 1494000 h 2988000"/>
              <a:gd name="connsiteX2" fmla="*/ 1494000 w 2988000"/>
              <a:gd name="connsiteY2" fmla="*/ 2988000 h 2988000"/>
              <a:gd name="connsiteX3" fmla="*/ 0 w 2988000"/>
              <a:gd name="connsiteY3" fmla="*/ 1494000 h 2988000"/>
              <a:gd name="connsiteX4" fmla="*/ 1494000 w 2988000"/>
              <a:gd name="connsiteY4" fmla="*/ 0 h 29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000" h="2988000">
                <a:moveTo>
                  <a:pt x="1494000" y="0"/>
                </a:moveTo>
                <a:cubicBezTo>
                  <a:pt x="2319113" y="0"/>
                  <a:pt x="2988000" y="668887"/>
                  <a:pt x="2988000" y="1494000"/>
                </a:cubicBezTo>
                <a:cubicBezTo>
                  <a:pt x="2988000" y="2319113"/>
                  <a:pt x="2319113" y="2988000"/>
                  <a:pt x="1494000" y="2988000"/>
                </a:cubicBezTo>
                <a:cubicBezTo>
                  <a:pt x="668887" y="2988000"/>
                  <a:pt x="0" y="2319113"/>
                  <a:pt x="0" y="1494000"/>
                </a:cubicBezTo>
                <a:cubicBezTo>
                  <a:pt x="0" y="668887"/>
                  <a:pt x="668887" y="0"/>
                  <a:pt x="1494000" y="0"/>
                </a:cubicBezTo>
                <a:close/>
              </a:path>
            </a:pathLst>
          </a:custGeom>
        </p:spPr>
      </p:pic>
      <p:pic>
        <p:nvPicPr>
          <p:cNvPr id="5" name="图片 4"/>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5900"/>
                    </a14:imgEffect>
                  </a14:imgLayer>
                </a14:imgProps>
              </a:ext>
              <a:ext uri="{28A0092B-C50C-407E-A947-70E740481C1C}">
                <a14:useLocalDpi xmlns:a14="http://schemas.microsoft.com/office/drawing/2010/main" val="0"/>
              </a:ext>
            </a:extLst>
          </a:blip>
          <a:srcRect l="32053" t="22655" r="32053" b="23464"/>
          <a:stretch>
            <a:fillRect/>
          </a:stretch>
        </p:blipFill>
        <p:spPr>
          <a:xfrm>
            <a:off x="5195887" y="2062093"/>
            <a:ext cx="1784582" cy="1784582"/>
          </a:xfrm>
          <a:custGeom>
            <a:avLst/>
            <a:gdLst>
              <a:gd name="connsiteX0" fmla="*/ 1494000 w 2988000"/>
              <a:gd name="connsiteY0" fmla="*/ 0 h 2988000"/>
              <a:gd name="connsiteX1" fmla="*/ 2988000 w 2988000"/>
              <a:gd name="connsiteY1" fmla="*/ 1494000 h 2988000"/>
              <a:gd name="connsiteX2" fmla="*/ 1494000 w 2988000"/>
              <a:gd name="connsiteY2" fmla="*/ 2988000 h 2988000"/>
              <a:gd name="connsiteX3" fmla="*/ 0 w 2988000"/>
              <a:gd name="connsiteY3" fmla="*/ 1494000 h 2988000"/>
              <a:gd name="connsiteX4" fmla="*/ 1494000 w 2988000"/>
              <a:gd name="connsiteY4" fmla="*/ 0 h 29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8000" h="2988000">
                <a:moveTo>
                  <a:pt x="1494000" y="0"/>
                </a:moveTo>
                <a:cubicBezTo>
                  <a:pt x="2319113" y="0"/>
                  <a:pt x="2988000" y="668887"/>
                  <a:pt x="2988000" y="1494000"/>
                </a:cubicBezTo>
                <a:cubicBezTo>
                  <a:pt x="2988000" y="2319113"/>
                  <a:pt x="2319113" y="2988000"/>
                  <a:pt x="1494000" y="2988000"/>
                </a:cubicBezTo>
                <a:cubicBezTo>
                  <a:pt x="668887" y="2988000"/>
                  <a:pt x="0" y="2319113"/>
                  <a:pt x="0" y="1494000"/>
                </a:cubicBezTo>
                <a:cubicBezTo>
                  <a:pt x="0" y="668887"/>
                  <a:pt x="668887" y="0"/>
                  <a:pt x="1494000" y="0"/>
                </a:cubicBezTo>
                <a:close/>
              </a:path>
            </a:pathLst>
          </a:custGeom>
        </p:spPr>
      </p:pic>
      <p:sp>
        <p:nvSpPr>
          <p:cNvPr id="8" name="Text Placeholder 32"/>
          <p:cNvSpPr txBox="1"/>
          <p:nvPr/>
        </p:nvSpPr>
        <p:spPr>
          <a:xfrm>
            <a:off x="1159148" y="4847177"/>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endParaRPr lang="en-US" sz="1400" dirty="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6"/>
          <a:stretch>
            <a:fillRect/>
          </a:stretch>
        </p:blipFill>
        <p:spPr>
          <a:xfrm>
            <a:off x="9429750" y="171450"/>
            <a:ext cx="2590800" cy="819149"/>
          </a:xfrm>
          <a:prstGeom prst="rect">
            <a:avLst/>
          </a:prstGeom>
        </p:spPr>
      </p:pic>
      <p:grpSp>
        <p:nvGrpSpPr>
          <p:cNvPr id="19" name="组合 18"/>
          <p:cNvGrpSpPr/>
          <p:nvPr/>
        </p:nvGrpSpPr>
        <p:grpSpPr>
          <a:xfrm>
            <a:off x="-167429" y="137054"/>
            <a:ext cx="1530175" cy="2110091"/>
            <a:chOff x="300" y="830"/>
            <a:chExt cx="1676" cy="2311"/>
          </a:xfrm>
        </p:grpSpPr>
        <p:sp>
          <p:nvSpPr>
            <p:cNvPr id="20" name="流程图: 合并 19"/>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流程图: 合并 20"/>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流程图: 合并 21"/>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24" name="直接连接符 23"/>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
        <p:nvSpPr>
          <p:cNvPr id="4" name="矩形 3"/>
          <p:cNvSpPr/>
          <p:nvPr/>
        </p:nvSpPr>
        <p:spPr>
          <a:xfrm>
            <a:off x="1521550" y="4763825"/>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25" name="稻壳儿小白白(http://dwz.cn/Wu2UP)"/>
          <p:cNvSpPr txBox="1">
            <a:spLocks noChangeArrowheads="1"/>
          </p:cNvSpPr>
          <p:nvPr/>
        </p:nvSpPr>
        <p:spPr bwMode="auto">
          <a:xfrm>
            <a:off x="1969048" y="451776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6" name="Text Placeholder 32"/>
          <p:cNvSpPr txBox="1"/>
          <p:nvPr/>
        </p:nvSpPr>
        <p:spPr>
          <a:xfrm>
            <a:off x="4697005" y="4763825"/>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endParaRPr lang="en-US" sz="1400" dirty="0">
              <a:latin typeface="微软雅黑" panose="020B0503020204020204" pitchFamily="34" charset="-122"/>
              <a:ea typeface="微软雅黑" panose="020B0503020204020204" pitchFamily="34" charset="-122"/>
            </a:endParaRPr>
          </a:p>
        </p:txBody>
      </p:sp>
      <p:sp>
        <p:nvSpPr>
          <p:cNvPr id="27" name="矩形 26"/>
          <p:cNvSpPr/>
          <p:nvPr/>
        </p:nvSpPr>
        <p:spPr>
          <a:xfrm>
            <a:off x="5059407" y="4680473"/>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28" name="稻壳儿小白白(http://dwz.cn/Wu2UP)"/>
          <p:cNvSpPr txBox="1">
            <a:spLocks noChangeArrowheads="1"/>
          </p:cNvSpPr>
          <p:nvPr/>
        </p:nvSpPr>
        <p:spPr bwMode="auto">
          <a:xfrm>
            <a:off x="5506905" y="443441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9" name="Text Placeholder 32"/>
          <p:cNvSpPr txBox="1"/>
          <p:nvPr/>
        </p:nvSpPr>
        <p:spPr>
          <a:xfrm>
            <a:off x="8272784" y="4763825"/>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endParaRPr lang="en-US" sz="1400" dirty="0">
              <a:latin typeface="微软雅黑" panose="020B0503020204020204" pitchFamily="34" charset="-122"/>
              <a:ea typeface="微软雅黑" panose="020B0503020204020204" pitchFamily="34" charset="-122"/>
            </a:endParaRPr>
          </a:p>
        </p:txBody>
      </p:sp>
      <p:sp>
        <p:nvSpPr>
          <p:cNvPr id="30" name="矩形 29"/>
          <p:cNvSpPr/>
          <p:nvPr/>
        </p:nvSpPr>
        <p:spPr>
          <a:xfrm>
            <a:off x="8635186" y="4680473"/>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31" name="稻壳儿小白白(http://dwz.cn/Wu2UP)"/>
          <p:cNvSpPr txBox="1">
            <a:spLocks noChangeArrowheads="1"/>
          </p:cNvSpPr>
          <p:nvPr/>
        </p:nvSpPr>
        <p:spPr bwMode="auto">
          <a:xfrm>
            <a:off x="9082684" y="443441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08899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06"/>
          <p:cNvGrpSpPr/>
          <p:nvPr/>
        </p:nvGrpSpPr>
        <p:grpSpPr bwMode="auto">
          <a:xfrm>
            <a:off x="1553704" y="1998989"/>
            <a:ext cx="7659660" cy="3192440"/>
            <a:chOff x="927" y="528"/>
            <a:chExt cx="6322" cy="2635"/>
          </a:xfrm>
        </p:grpSpPr>
        <p:sp>
          <p:nvSpPr>
            <p:cNvPr id="880" name="Freeform 7"/>
            <p:cNvSpPr/>
            <p:nvPr/>
          </p:nvSpPr>
          <p:spPr bwMode="auto">
            <a:xfrm>
              <a:off x="2559" y="528"/>
              <a:ext cx="68" cy="34"/>
            </a:xfrm>
            <a:custGeom>
              <a:avLst/>
              <a:gdLst>
                <a:gd name="T0" fmla="*/ 34 w 34"/>
                <a:gd name="T1" fmla="*/ 13 h 17"/>
                <a:gd name="T2" fmla="*/ 0 w 34"/>
                <a:gd name="T3" fmla="*/ 13 h 17"/>
                <a:gd name="T4" fmla="*/ 34 w 34"/>
                <a:gd name="T5" fmla="*/ 13 h 17"/>
                <a:gd name="T6" fmla="*/ 0 60000 65536"/>
                <a:gd name="T7" fmla="*/ 0 60000 65536"/>
                <a:gd name="T8" fmla="*/ 0 60000 65536"/>
                <a:gd name="T9" fmla="*/ 0 w 34"/>
                <a:gd name="T10" fmla="*/ 0 h 17"/>
                <a:gd name="T11" fmla="*/ 34 w 34"/>
                <a:gd name="T12" fmla="*/ 17 h 17"/>
              </a:gdLst>
              <a:ahLst/>
              <a:cxnLst>
                <a:cxn ang="T6">
                  <a:pos x="T0" y="T1"/>
                </a:cxn>
                <a:cxn ang="T7">
                  <a:pos x="T2" y="T3"/>
                </a:cxn>
                <a:cxn ang="T8">
                  <a:pos x="T4" y="T5"/>
                </a:cxn>
              </a:cxnLst>
              <a:rect l="T9" t="T10" r="T11" b="T12"/>
              <a:pathLst>
                <a:path w="34" h="17">
                  <a:moveTo>
                    <a:pt x="34" y="13"/>
                  </a:moveTo>
                  <a:cubicBezTo>
                    <a:pt x="28" y="17"/>
                    <a:pt x="7" y="17"/>
                    <a:pt x="0" y="13"/>
                  </a:cubicBezTo>
                  <a:cubicBezTo>
                    <a:pt x="1" y="0"/>
                    <a:pt x="32" y="7"/>
                    <a:pt x="34" y="1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1" name="Freeform 8"/>
            <p:cNvSpPr/>
            <p:nvPr/>
          </p:nvSpPr>
          <p:spPr bwMode="auto">
            <a:xfrm>
              <a:off x="6572" y="550"/>
              <a:ext cx="106" cy="61"/>
            </a:xfrm>
            <a:custGeom>
              <a:avLst/>
              <a:gdLst>
                <a:gd name="T0" fmla="*/ 53 w 53"/>
                <a:gd name="T1" fmla="*/ 11 h 30"/>
                <a:gd name="T2" fmla="*/ 6 w 53"/>
                <a:gd name="T3" fmla="*/ 27 h 30"/>
                <a:gd name="T4" fmla="*/ 53 w 53"/>
                <a:gd name="T5" fmla="*/ 11 h 30"/>
                <a:gd name="T6" fmla="*/ 0 60000 65536"/>
                <a:gd name="T7" fmla="*/ 0 60000 65536"/>
                <a:gd name="T8" fmla="*/ 0 60000 65536"/>
                <a:gd name="T9" fmla="*/ 0 w 53"/>
                <a:gd name="T10" fmla="*/ 0 h 30"/>
                <a:gd name="T11" fmla="*/ 53 w 53"/>
                <a:gd name="T12" fmla="*/ 30 h 30"/>
              </a:gdLst>
              <a:ahLst/>
              <a:cxnLst>
                <a:cxn ang="T6">
                  <a:pos x="T0" y="T1"/>
                </a:cxn>
                <a:cxn ang="T7">
                  <a:pos x="T2" y="T3"/>
                </a:cxn>
                <a:cxn ang="T8">
                  <a:pos x="T4" y="T5"/>
                </a:cxn>
              </a:cxnLst>
              <a:rect l="T9" t="T10" r="T11" b="T12"/>
              <a:pathLst>
                <a:path w="53" h="30">
                  <a:moveTo>
                    <a:pt x="53" y="11"/>
                  </a:moveTo>
                  <a:cubicBezTo>
                    <a:pt x="50" y="30"/>
                    <a:pt x="28" y="28"/>
                    <a:pt x="6" y="27"/>
                  </a:cubicBezTo>
                  <a:cubicBezTo>
                    <a:pt x="0" y="0"/>
                    <a:pt x="36" y="15"/>
                    <a:pt x="53" y="1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2" name="Freeform 9"/>
            <p:cNvSpPr>
              <a:spLocks noEditPoints="1"/>
            </p:cNvSpPr>
            <p:nvPr/>
          </p:nvSpPr>
          <p:spPr bwMode="auto">
            <a:xfrm>
              <a:off x="3479" y="572"/>
              <a:ext cx="80" cy="39"/>
            </a:xfrm>
            <a:custGeom>
              <a:avLst/>
              <a:gdLst>
                <a:gd name="T0" fmla="*/ 0 w 40"/>
                <a:gd name="T1" fmla="*/ 3 h 19"/>
                <a:gd name="T2" fmla="*/ 40 w 40"/>
                <a:gd name="T3" fmla="*/ 5 h 19"/>
                <a:gd name="T4" fmla="*/ 40 w 40"/>
                <a:gd name="T5" fmla="*/ 9 h 19"/>
                <a:gd name="T6" fmla="*/ 0 w 40"/>
                <a:gd name="T7" fmla="*/ 14 h 19"/>
                <a:gd name="T8" fmla="*/ 0 w 40"/>
                <a:gd name="T9" fmla="*/ 3 h 19"/>
                <a:gd name="T10" fmla="*/ 2 w 40"/>
                <a:gd name="T11" fmla="*/ 9 h 19"/>
                <a:gd name="T12" fmla="*/ 38 w 40"/>
                <a:gd name="T13" fmla="*/ 7 h 19"/>
                <a:gd name="T14" fmla="*/ 2 w 40"/>
                <a:gd name="T15" fmla="*/ 9 h 19"/>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19"/>
                <a:gd name="T26" fmla="*/ 40 w 40"/>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19">
                  <a:moveTo>
                    <a:pt x="0" y="3"/>
                  </a:moveTo>
                  <a:cubicBezTo>
                    <a:pt x="12" y="4"/>
                    <a:pt x="31" y="0"/>
                    <a:pt x="40" y="5"/>
                  </a:cubicBezTo>
                  <a:cubicBezTo>
                    <a:pt x="40" y="6"/>
                    <a:pt x="40" y="8"/>
                    <a:pt x="40" y="9"/>
                  </a:cubicBezTo>
                  <a:cubicBezTo>
                    <a:pt x="35" y="19"/>
                    <a:pt x="12" y="11"/>
                    <a:pt x="0" y="14"/>
                  </a:cubicBezTo>
                  <a:cubicBezTo>
                    <a:pt x="0" y="10"/>
                    <a:pt x="0" y="6"/>
                    <a:pt x="0" y="3"/>
                  </a:cubicBezTo>
                  <a:close/>
                  <a:moveTo>
                    <a:pt x="2" y="9"/>
                  </a:moveTo>
                  <a:cubicBezTo>
                    <a:pt x="8" y="12"/>
                    <a:pt x="35" y="16"/>
                    <a:pt x="38" y="7"/>
                  </a:cubicBezTo>
                  <a:cubicBezTo>
                    <a:pt x="31" y="5"/>
                    <a:pt x="5" y="1"/>
                    <a:pt x="2" y="9"/>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3" name="Freeform 10"/>
            <p:cNvSpPr>
              <a:spLocks noEditPoints="1"/>
            </p:cNvSpPr>
            <p:nvPr/>
          </p:nvSpPr>
          <p:spPr bwMode="auto">
            <a:xfrm>
              <a:off x="4148" y="570"/>
              <a:ext cx="58" cy="39"/>
            </a:xfrm>
            <a:custGeom>
              <a:avLst/>
              <a:gdLst>
                <a:gd name="T0" fmla="*/ 29 w 29"/>
                <a:gd name="T1" fmla="*/ 6 h 19"/>
                <a:gd name="T2" fmla="*/ 29 w 29"/>
                <a:gd name="T3" fmla="*/ 10 h 19"/>
                <a:gd name="T4" fmla="*/ 0 w 29"/>
                <a:gd name="T5" fmla="*/ 13 h 19"/>
                <a:gd name="T6" fmla="*/ 0 w 29"/>
                <a:gd name="T7" fmla="*/ 8 h 19"/>
                <a:gd name="T8" fmla="*/ 29 w 29"/>
                <a:gd name="T9" fmla="*/ 6 h 19"/>
                <a:gd name="T10" fmla="*/ 2 w 29"/>
                <a:gd name="T11" fmla="*/ 10 h 19"/>
                <a:gd name="T12" fmla="*/ 27 w 29"/>
                <a:gd name="T13" fmla="*/ 8 h 19"/>
                <a:gd name="T14" fmla="*/ 2 w 29"/>
                <a:gd name="T15" fmla="*/ 10 h 19"/>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19"/>
                <a:gd name="T26" fmla="*/ 29 w 29"/>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19">
                  <a:moveTo>
                    <a:pt x="29" y="6"/>
                  </a:moveTo>
                  <a:cubicBezTo>
                    <a:pt x="29" y="7"/>
                    <a:pt x="29" y="9"/>
                    <a:pt x="29" y="10"/>
                  </a:cubicBezTo>
                  <a:cubicBezTo>
                    <a:pt x="28" y="19"/>
                    <a:pt x="4" y="15"/>
                    <a:pt x="0" y="13"/>
                  </a:cubicBezTo>
                  <a:cubicBezTo>
                    <a:pt x="0" y="11"/>
                    <a:pt x="0" y="10"/>
                    <a:pt x="0" y="8"/>
                  </a:cubicBezTo>
                  <a:cubicBezTo>
                    <a:pt x="1" y="0"/>
                    <a:pt x="25" y="3"/>
                    <a:pt x="29" y="6"/>
                  </a:cubicBezTo>
                  <a:close/>
                  <a:moveTo>
                    <a:pt x="2" y="10"/>
                  </a:moveTo>
                  <a:cubicBezTo>
                    <a:pt x="5" y="13"/>
                    <a:pt x="27" y="16"/>
                    <a:pt x="27" y="8"/>
                  </a:cubicBezTo>
                  <a:cubicBezTo>
                    <a:pt x="24" y="5"/>
                    <a:pt x="2" y="2"/>
                    <a:pt x="2" y="1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4" name="Freeform 11"/>
            <p:cNvSpPr/>
            <p:nvPr/>
          </p:nvSpPr>
          <p:spPr bwMode="auto">
            <a:xfrm>
              <a:off x="3483" y="574"/>
              <a:ext cx="72" cy="31"/>
            </a:xfrm>
            <a:custGeom>
              <a:avLst/>
              <a:gdLst>
                <a:gd name="T0" fmla="*/ 36 w 36"/>
                <a:gd name="T1" fmla="*/ 6 h 15"/>
                <a:gd name="T2" fmla="*/ 0 w 36"/>
                <a:gd name="T3" fmla="*/ 8 h 15"/>
                <a:gd name="T4" fmla="*/ 36 w 36"/>
                <a:gd name="T5" fmla="*/ 6 h 15"/>
                <a:gd name="T6" fmla="*/ 0 60000 65536"/>
                <a:gd name="T7" fmla="*/ 0 60000 65536"/>
                <a:gd name="T8" fmla="*/ 0 60000 65536"/>
                <a:gd name="T9" fmla="*/ 0 w 36"/>
                <a:gd name="T10" fmla="*/ 0 h 15"/>
                <a:gd name="T11" fmla="*/ 36 w 36"/>
                <a:gd name="T12" fmla="*/ 15 h 15"/>
              </a:gdLst>
              <a:ahLst/>
              <a:cxnLst>
                <a:cxn ang="T6">
                  <a:pos x="T0" y="T1"/>
                </a:cxn>
                <a:cxn ang="T7">
                  <a:pos x="T2" y="T3"/>
                </a:cxn>
                <a:cxn ang="T8">
                  <a:pos x="T4" y="T5"/>
                </a:cxn>
              </a:cxnLst>
              <a:rect l="T9" t="T10" r="T11" b="T12"/>
              <a:pathLst>
                <a:path w="36" h="15">
                  <a:moveTo>
                    <a:pt x="36" y="6"/>
                  </a:moveTo>
                  <a:cubicBezTo>
                    <a:pt x="33" y="15"/>
                    <a:pt x="6" y="11"/>
                    <a:pt x="0" y="8"/>
                  </a:cubicBezTo>
                  <a:cubicBezTo>
                    <a:pt x="3" y="0"/>
                    <a:pt x="29" y="4"/>
                    <a:pt x="36" y="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5" name="Freeform 12"/>
            <p:cNvSpPr/>
            <p:nvPr/>
          </p:nvSpPr>
          <p:spPr bwMode="auto">
            <a:xfrm>
              <a:off x="4152" y="574"/>
              <a:ext cx="50" cy="28"/>
            </a:xfrm>
            <a:custGeom>
              <a:avLst/>
              <a:gdLst>
                <a:gd name="T0" fmla="*/ 25 w 25"/>
                <a:gd name="T1" fmla="*/ 6 h 14"/>
                <a:gd name="T2" fmla="*/ 0 w 25"/>
                <a:gd name="T3" fmla="*/ 8 h 14"/>
                <a:gd name="T4" fmla="*/ 25 w 25"/>
                <a:gd name="T5" fmla="*/ 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25" y="6"/>
                  </a:moveTo>
                  <a:cubicBezTo>
                    <a:pt x="25" y="14"/>
                    <a:pt x="3" y="11"/>
                    <a:pt x="0" y="8"/>
                  </a:cubicBezTo>
                  <a:cubicBezTo>
                    <a:pt x="0" y="0"/>
                    <a:pt x="22" y="3"/>
                    <a:pt x="25" y="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6" name="Freeform 13"/>
            <p:cNvSpPr/>
            <p:nvPr/>
          </p:nvSpPr>
          <p:spPr bwMode="auto">
            <a:xfrm>
              <a:off x="3341" y="586"/>
              <a:ext cx="122" cy="63"/>
            </a:xfrm>
            <a:custGeom>
              <a:avLst/>
              <a:gdLst>
                <a:gd name="T0" fmla="*/ 0 w 61"/>
                <a:gd name="T1" fmla="*/ 22 h 31"/>
                <a:gd name="T2" fmla="*/ 0 w 61"/>
                <a:gd name="T3" fmla="*/ 11 h 31"/>
                <a:gd name="T4" fmla="*/ 22 w 61"/>
                <a:gd name="T5" fmla="*/ 0 h 31"/>
                <a:gd name="T6" fmla="*/ 55 w 61"/>
                <a:gd name="T7" fmla="*/ 0 h 31"/>
                <a:gd name="T8" fmla="*/ 0 w 61"/>
                <a:gd name="T9" fmla="*/ 22 h 31"/>
                <a:gd name="T10" fmla="*/ 0 60000 65536"/>
                <a:gd name="T11" fmla="*/ 0 60000 65536"/>
                <a:gd name="T12" fmla="*/ 0 60000 65536"/>
                <a:gd name="T13" fmla="*/ 0 60000 65536"/>
                <a:gd name="T14" fmla="*/ 0 60000 65536"/>
                <a:gd name="T15" fmla="*/ 0 w 61"/>
                <a:gd name="T16" fmla="*/ 0 h 31"/>
                <a:gd name="T17" fmla="*/ 61 w 61"/>
                <a:gd name="T18" fmla="*/ 31 h 31"/>
              </a:gdLst>
              <a:ahLst/>
              <a:cxnLst>
                <a:cxn ang="T10">
                  <a:pos x="T0" y="T1"/>
                </a:cxn>
                <a:cxn ang="T11">
                  <a:pos x="T2" y="T3"/>
                </a:cxn>
                <a:cxn ang="T12">
                  <a:pos x="T4" y="T5"/>
                </a:cxn>
                <a:cxn ang="T13">
                  <a:pos x="T6" y="T7"/>
                </a:cxn>
                <a:cxn ang="T14">
                  <a:pos x="T8" y="T9"/>
                </a:cxn>
              </a:cxnLst>
              <a:rect l="T15" t="T16" r="T17" b="T18"/>
              <a:pathLst>
                <a:path w="61" h="31">
                  <a:moveTo>
                    <a:pt x="0" y="22"/>
                  </a:moveTo>
                  <a:cubicBezTo>
                    <a:pt x="0" y="19"/>
                    <a:pt x="0" y="15"/>
                    <a:pt x="0" y="11"/>
                  </a:cubicBezTo>
                  <a:cubicBezTo>
                    <a:pt x="10" y="11"/>
                    <a:pt x="26" y="15"/>
                    <a:pt x="22" y="0"/>
                  </a:cubicBezTo>
                  <a:cubicBezTo>
                    <a:pt x="33" y="0"/>
                    <a:pt x="44" y="0"/>
                    <a:pt x="55" y="0"/>
                  </a:cubicBezTo>
                  <a:cubicBezTo>
                    <a:pt x="61" y="31"/>
                    <a:pt x="24" y="21"/>
                    <a:pt x="0" y="2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7" name="Freeform 14"/>
            <p:cNvSpPr>
              <a:spLocks noEditPoints="1"/>
            </p:cNvSpPr>
            <p:nvPr/>
          </p:nvSpPr>
          <p:spPr bwMode="auto">
            <a:xfrm>
              <a:off x="2579" y="582"/>
              <a:ext cx="124" cy="31"/>
            </a:xfrm>
            <a:custGeom>
              <a:avLst/>
              <a:gdLst>
                <a:gd name="T0" fmla="*/ 62 w 62"/>
                <a:gd name="T1" fmla="*/ 7 h 15"/>
                <a:gd name="T2" fmla="*/ 17 w 62"/>
                <a:gd name="T3" fmla="*/ 9 h 15"/>
                <a:gd name="T4" fmla="*/ 62 w 62"/>
                <a:gd name="T5" fmla="*/ 7 h 15"/>
                <a:gd name="T6" fmla="*/ 40 w 62"/>
                <a:gd name="T7" fmla="*/ 7 h 15"/>
                <a:gd name="T8" fmla="*/ 60 w 62"/>
                <a:gd name="T9" fmla="*/ 7 h 15"/>
                <a:gd name="T10" fmla="*/ 40 w 62"/>
                <a:gd name="T11" fmla="*/ 7 h 15"/>
                <a:gd name="T12" fmla="*/ 0 60000 65536"/>
                <a:gd name="T13" fmla="*/ 0 60000 65536"/>
                <a:gd name="T14" fmla="*/ 0 60000 65536"/>
                <a:gd name="T15" fmla="*/ 0 60000 65536"/>
                <a:gd name="T16" fmla="*/ 0 60000 65536"/>
                <a:gd name="T17" fmla="*/ 0 60000 65536"/>
                <a:gd name="T18" fmla="*/ 0 w 62"/>
                <a:gd name="T19" fmla="*/ 0 h 15"/>
                <a:gd name="T20" fmla="*/ 62 w 62"/>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62" h="15">
                  <a:moveTo>
                    <a:pt x="62" y="7"/>
                  </a:moveTo>
                  <a:cubicBezTo>
                    <a:pt x="56" y="15"/>
                    <a:pt x="26" y="11"/>
                    <a:pt x="17" y="9"/>
                  </a:cubicBezTo>
                  <a:cubicBezTo>
                    <a:pt x="23" y="0"/>
                    <a:pt x="53" y="4"/>
                    <a:pt x="62" y="7"/>
                  </a:cubicBezTo>
                  <a:close/>
                  <a:moveTo>
                    <a:pt x="40" y="7"/>
                  </a:moveTo>
                  <a:cubicBezTo>
                    <a:pt x="0" y="7"/>
                    <a:pt x="40" y="12"/>
                    <a:pt x="60" y="7"/>
                  </a:cubicBezTo>
                  <a:cubicBezTo>
                    <a:pt x="53" y="7"/>
                    <a:pt x="47" y="6"/>
                    <a:pt x="40" y="7"/>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8" name="Freeform 15"/>
            <p:cNvSpPr>
              <a:spLocks noEditPoints="1"/>
            </p:cNvSpPr>
            <p:nvPr/>
          </p:nvSpPr>
          <p:spPr bwMode="auto">
            <a:xfrm>
              <a:off x="2721" y="582"/>
              <a:ext cx="66" cy="31"/>
            </a:xfrm>
            <a:custGeom>
              <a:avLst/>
              <a:gdLst>
                <a:gd name="T0" fmla="*/ 33 w 33"/>
                <a:gd name="T1" fmla="*/ 7 h 15"/>
                <a:gd name="T2" fmla="*/ 0 w 33"/>
                <a:gd name="T3" fmla="*/ 9 h 15"/>
                <a:gd name="T4" fmla="*/ 33 w 33"/>
                <a:gd name="T5" fmla="*/ 7 h 15"/>
                <a:gd name="T6" fmla="*/ 31 w 33"/>
                <a:gd name="T7" fmla="*/ 7 h 15"/>
                <a:gd name="T8" fmla="*/ 2 w 33"/>
                <a:gd name="T9" fmla="*/ 9 h 15"/>
                <a:gd name="T10" fmla="*/ 31 w 33"/>
                <a:gd name="T11" fmla="*/ 7 h 15"/>
                <a:gd name="T12" fmla="*/ 0 60000 65536"/>
                <a:gd name="T13" fmla="*/ 0 60000 65536"/>
                <a:gd name="T14" fmla="*/ 0 60000 65536"/>
                <a:gd name="T15" fmla="*/ 0 60000 65536"/>
                <a:gd name="T16" fmla="*/ 0 60000 65536"/>
                <a:gd name="T17" fmla="*/ 0 60000 65536"/>
                <a:gd name="T18" fmla="*/ 0 w 33"/>
                <a:gd name="T19" fmla="*/ 0 h 15"/>
                <a:gd name="T20" fmla="*/ 33 w 33"/>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3" h="15">
                  <a:moveTo>
                    <a:pt x="33" y="7"/>
                  </a:moveTo>
                  <a:cubicBezTo>
                    <a:pt x="31" y="15"/>
                    <a:pt x="5" y="11"/>
                    <a:pt x="0" y="9"/>
                  </a:cubicBezTo>
                  <a:cubicBezTo>
                    <a:pt x="2" y="0"/>
                    <a:pt x="28" y="4"/>
                    <a:pt x="33" y="7"/>
                  </a:cubicBezTo>
                  <a:close/>
                  <a:moveTo>
                    <a:pt x="31" y="7"/>
                  </a:moveTo>
                  <a:cubicBezTo>
                    <a:pt x="22" y="8"/>
                    <a:pt x="7" y="4"/>
                    <a:pt x="2" y="9"/>
                  </a:cubicBezTo>
                  <a:cubicBezTo>
                    <a:pt x="11" y="7"/>
                    <a:pt x="26" y="12"/>
                    <a:pt x="31" y="7"/>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9" name="Freeform 16"/>
            <p:cNvSpPr/>
            <p:nvPr/>
          </p:nvSpPr>
          <p:spPr bwMode="auto">
            <a:xfrm>
              <a:off x="2579" y="594"/>
              <a:ext cx="120" cy="13"/>
            </a:xfrm>
            <a:custGeom>
              <a:avLst/>
              <a:gdLst>
                <a:gd name="T0" fmla="*/ 60 w 60"/>
                <a:gd name="T1" fmla="*/ 1 h 6"/>
                <a:gd name="T2" fmla="*/ 40 w 60"/>
                <a:gd name="T3" fmla="*/ 1 h 6"/>
                <a:gd name="T4" fmla="*/ 60 w 60"/>
                <a:gd name="T5" fmla="*/ 1 h 6"/>
                <a:gd name="T6" fmla="*/ 0 60000 65536"/>
                <a:gd name="T7" fmla="*/ 0 60000 65536"/>
                <a:gd name="T8" fmla="*/ 0 60000 65536"/>
                <a:gd name="T9" fmla="*/ 0 w 60"/>
                <a:gd name="T10" fmla="*/ 0 h 6"/>
                <a:gd name="T11" fmla="*/ 60 w 60"/>
                <a:gd name="T12" fmla="*/ 6 h 6"/>
              </a:gdLst>
              <a:ahLst/>
              <a:cxnLst>
                <a:cxn ang="T6">
                  <a:pos x="T0" y="T1"/>
                </a:cxn>
                <a:cxn ang="T7">
                  <a:pos x="T2" y="T3"/>
                </a:cxn>
                <a:cxn ang="T8">
                  <a:pos x="T4" y="T5"/>
                </a:cxn>
              </a:cxnLst>
              <a:rect l="T9" t="T10" r="T11" b="T12"/>
              <a:pathLst>
                <a:path w="60" h="6">
                  <a:moveTo>
                    <a:pt x="60" y="1"/>
                  </a:moveTo>
                  <a:cubicBezTo>
                    <a:pt x="40" y="6"/>
                    <a:pt x="0" y="1"/>
                    <a:pt x="40" y="1"/>
                  </a:cubicBezTo>
                  <a:cubicBezTo>
                    <a:pt x="47" y="0"/>
                    <a:pt x="53" y="1"/>
                    <a:pt x="60" y="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0" name="Freeform 17"/>
            <p:cNvSpPr/>
            <p:nvPr/>
          </p:nvSpPr>
          <p:spPr bwMode="auto">
            <a:xfrm>
              <a:off x="2725" y="590"/>
              <a:ext cx="58" cy="17"/>
            </a:xfrm>
            <a:custGeom>
              <a:avLst/>
              <a:gdLst>
                <a:gd name="T0" fmla="*/ 0 w 29"/>
                <a:gd name="T1" fmla="*/ 5 h 8"/>
                <a:gd name="T2" fmla="*/ 29 w 29"/>
                <a:gd name="T3" fmla="*/ 3 h 8"/>
                <a:gd name="T4" fmla="*/ 0 w 29"/>
                <a:gd name="T5" fmla="*/ 5 h 8"/>
                <a:gd name="T6" fmla="*/ 0 60000 65536"/>
                <a:gd name="T7" fmla="*/ 0 60000 65536"/>
                <a:gd name="T8" fmla="*/ 0 60000 65536"/>
                <a:gd name="T9" fmla="*/ 0 w 29"/>
                <a:gd name="T10" fmla="*/ 0 h 8"/>
                <a:gd name="T11" fmla="*/ 29 w 29"/>
                <a:gd name="T12" fmla="*/ 8 h 8"/>
              </a:gdLst>
              <a:ahLst/>
              <a:cxnLst>
                <a:cxn ang="T6">
                  <a:pos x="T0" y="T1"/>
                </a:cxn>
                <a:cxn ang="T7">
                  <a:pos x="T2" y="T3"/>
                </a:cxn>
                <a:cxn ang="T8">
                  <a:pos x="T4" y="T5"/>
                </a:cxn>
              </a:cxnLst>
              <a:rect l="T9" t="T10" r="T11" b="T12"/>
              <a:pathLst>
                <a:path w="29" h="8">
                  <a:moveTo>
                    <a:pt x="0" y="5"/>
                  </a:moveTo>
                  <a:cubicBezTo>
                    <a:pt x="5" y="0"/>
                    <a:pt x="20" y="4"/>
                    <a:pt x="29" y="3"/>
                  </a:cubicBezTo>
                  <a:cubicBezTo>
                    <a:pt x="24" y="8"/>
                    <a:pt x="9" y="3"/>
                    <a:pt x="0" y="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1" name="Freeform 18"/>
            <p:cNvSpPr/>
            <p:nvPr/>
          </p:nvSpPr>
          <p:spPr bwMode="auto">
            <a:xfrm>
              <a:off x="6642" y="609"/>
              <a:ext cx="62" cy="40"/>
            </a:xfrm>
            <a:custGeom>
              <a:avLst/>
              <a:gdLst>
                <a:gd name="T0" fmla="*/ 31 w 31"/>
                <a:gd name="T1" fmla="*/ 2 h 20"/>
                <a:gd name="T2" fmla="*/ 31 w 31"/>
                <a:gd name="T3" fmla="*/ 20 h 20"/>
                <a:gd name="T4" fmla="*/ 0 w 31"/>
                <a:gd name="T5" fmla="*/ 20 h 20"/>
                <a:gd name="T6" fmla="*/ 31 w 31"/>
                <a:gd name="T7" fmla="*/ 2 h 20"/>
                <a:gd name="T8" fmla="*/ 0 60000 65536"/>
                <a:gd name="T9" fmla="*/ 0 60000 65536"/>
                <a:gd name="T10" fmla="*/ 0 60000 65536"/>
                <a:gd name="T11" fmla="*/ 0 60000 65536"/>
                <a:gd name="T12" fmla="*/ 0 w 31"/>
                <a:gd name="T13" fmla="*/ 0 h 20"/>
                <a:gd name="T14" fmla="*/ 31 w 31"/>
                <a:gd name="T15" fmla="*/ 20 h 20"/>
              </a:gdLst>
              <a:ahLst/>
              <a:cxnLst>
                <a:cxn ang="T8">
                  <a:pos x="T0" y="T1"/>
                </a:cxn>
                <a:cxn ang="T9">
                  <a:pos x="T2" y="T3"/>
                </a:cxn>
                <a:cxn ang="T10">
                  <a:pos x="T4" y="T5"/>
                </a:cxn>
                <a:cxn ang="T11">
                  <a:pos x="T6" y="T7"/>
                </a:cxn>
              </a:cxnLst>
              <a:rect l="T12" t="T13" r="T14" b="T15"/>
              <a:pathLst>
                <a:path w="31" h="20">
                  <a:moveTo>
                    <a:pt x="31" y="2"/>
                  </a:moveTo>
                  <a:cubicBezTo>
                    <a:pt x="31" y="8"/>
                    <a:pt x="31" y="14"/>
                    <a:pt x="31" y="20"/>
                  </a:cubicBezTo>
                  <a:cubicBezTo>
                    <a:pt x="21" y="20"/>
                    <a:pt x="11" y="20"/>
                    <a:pt x="0" y="20"/>
                  </a:cubicBezTo>
                  <a:cubicBezTo>
                    <a:pt x="5" y="9"/>
                    <a:pt x="12" y="0"/>
                    <a:pt x="31"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2" name="Freeform 19"/>
            <p:cNvSpPr/>
            <p:nvPr/>
          </p:nvSpPr>
          <p:spPr bwMode="auto">
            <a:xfrm>
              <a:off x="6740" y="623"/>
              <a:ext cx="32" cy="30"/>
            </a:xfrm>
            <a:custGeom>
              <a:avLst/>
              <a:gdLst>
                <a:gd name="T0" fmla="*/ 0 w 16"/>
                <a:gd name="T1" fmla="*/ 0 h 15"/>
                <a:gd name="T2" fmla="*/ 14 w 16"/>
                <a:gd name="T3" fmla="*/ 0 h 15"/>
                <a:gd name="T4" fmla="*/ 0 w 16"/>
                <a:gd name="T5" fmla="*/ 13 h 15"/>
                <a:gd name="T6" fmla="*/ 0 w 16"/>
                <a:gd name="T7" fmla="*/ 0 h 15"/>
                <a:gd name="T8" fmla="*/ 0 60000 65536"/>
                <a:gd name="T9" fmla="*/ 0 60000 65536"/>
                <a:gd name="T10" fmla="*/ 0 60000 65536"/>
                <a:gd name="T11" fmla="*/ 0 60000 65536"/>
                <a:gd name="T12" fmla="*/ 0 w 16"/>
                <a:gd name="T13" fmla="*/ 0 h 15"/>
                <a:gd name="T14" fmla="*/ 16 w 16"/>
                <a:gd name="T15" fmla="*/ 15 h 15"/>
              </a:gdLst>
              <a:ahLst/>
              <a:cxnLst>
                <a:cxn ang="T8">
                  <a:pos x="T0" y="T1"/>
                </a:cxn>
                <a:cxn ang="T9">
                  <a:pos x="T2" y="T3"/>
                </a:cxn>
                <a:cxn ang="T10">
                  <a:pos x="T4" y="T5"/>
                </a:cxn>
                <a:cxn ang="T11">
                  <a:pos x="T6" y="T7"/>
                </a:cxn>
              </a:cxnLst>
              <a:rect l="T12" t="T13" r="T14" b="T15"/>
              <a:pathLst>
                <a:path w="16" h="15">
                  <a:moveTo>
                    <a:pt x="0" y="0"/>
                  </a:moveTo>
                  <a:cubicBezTo>
                    <a:pt x="5" y="0"/>
                    <a:pt x="9" y="0"/>
                    <a:pt x="14" y="0"/>
                  </a:cubicBezTo>
                  <a:cubicBezTo>
                    <a:pt x="16" y="11"/>
                    <a:pt x="11" y="15"/>
                    <a:pt x="0" y="13"/>
                  </a:cubicBezTo>
                  <a:cubicBezTo>
                    <a:pt x="0" y="9"/>
                    <a:pt x="0" y="4"/>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3" name="Freeform 20"/>
            <p:cNvSpPr/>
            <p:nvPr/>
          </p:nvSpPr>
          <p:spPr bwMode="auto">
            <a:xfrm>
              <a:off x="1826" y="635"/>
              <a:ext cx="2692" cy="1058"/>
            </a:xfrm>
            <a:custGeom>
              <a:avLst/>
              <a:gdLst>
                <a:gd name="T0" fmla="*/ 556 w 1345"/>
                <a:gd name="T1" fmla="*/ 63 h 528"/>
                <a:gd name="T2" fmla="*/ 609 w 1345"/>
                <a:gd name="T3" fmla="*/ 38 h 528"/>
                <a:gd name="T4" fmla="*/ 705 w 1345"/>
                <a:gd name="T5" fmla="*/ 34 h 528"/>
                <a:gd name="T6" fmla="*/ 797 w 1345"/>
                <a:gd name="T7" fmla="*/ 43 h 528"/>
                <a:gd name="T8" fmla="*/ 841 w 1345"/>
                <a:gd name="T9" fmla="*/ 23 h 528"/>
                <a:gd name="T10" fmla="*/ 1042 w 1345"/>
                <a:gd name="T11" fmla="*/ 41 h 528"/>
                <a:gd name="T12" fmla="*/ 1131 w 1345"/>
                <a:gd name="T13" fmla="*/ 16 h 528"/>
                <a:gd name="T14" fmla="*/ 1307 w 1345"/>
                <a:gd name="T15" fmla="*/ 36 h 528"/>
                <a:gd name="T16" fmla="*/ 1345 w 1345"/>
                <a:gd name="T17" fmla="*/ 45 h 528"/>
                <a:gd name="T18" fmla="*/ 1276 w 1345"/>
                <a:gd name="T19" fmla="*/ 54 h 528"/>
                <a:gd name="T20" fmla="*/ 1256 w 1345"/>
                <a:gd name="T21" fmla="*/ 74 h 528"/>
                <a:gd name="T22" fmla="*/ 1231 w 1345"/>
                <a:gd name="T23" fmla="*/ 137 h 528"/>
                <a:gd name="T24" fmla="*/ 1263 w 1345"/>
                <a:gd name="T25" fmla="*/ 279 h 528"/>
                <a:gd name="T26" fmla="*/ 1205 w 1345"/>
                <a:gd name="T27" fmla="*/ 226 h 528"/>
                <a:gd name="T28" fmla="*/ 1182 w 1345"/>
                <a:gd name="T29" fmla="*/ 114 h 528"/>
                <a:gd name="T30" fmla="*/ 1173 w 1345"/>
                <a:gd name="T31" fmla="*/ 130 h 528"/>
                <a:gd name="T32" fmla="*/ 1140 w 1345"/>
                <a:gd name="T33" fmla="*/ 188 h 528"/>
                <a:gd name="T34" fmla="*/ 1024 w 1345"/>
                <a:gd name="T35" fmla="*/ 219 h 528"/>
                <a:gd name="T36" fmla="*/ 1111 w 1345"/>
                <a:gd name="T37" fmla="*/ 319 h 528"/>
                <a:gd name="T38" fmla="*/ 1080 w 1345"/>
                <a:gd name="T39" fmla="*/ 442 h 528"/>
                <a:gd name="T40" fmla="*/ 944 w 1345"/>
                <a:gd name="T41" fmla="*/ 302 h 528"/>
                <a:gd name="T42" fmla="*/ 899 w 1345"/>
                <a:gd name="T43" fmla="*/ 355 h 528"/>
                <a:gd name="T44" fmla="*/ 786 w 1345"/>
                <a:gd name="T45" fmla="*/ 355 h 528"/>
                <a:gd name="T46" fmla="*/ 694 w 1345"/>
                <a:gd name="T47" fmla="*/ 348 h 528"/>
                <a:gd name="T48" fmla="*/ 641 w 1345"/>
                <a:gd name="T49" fmla="*/ 355 h 528"/>
                <a:gd name="T50" fmla="*/ 563 w 1345"/>
                <a:gd name="T51" fmla="*/ 375 h 528"/>
                <a:gd name="T52" fmla="*/ 473 w 1345"/>
                <a:gd name="T53" fmla="*/ 333 h 528"/>
                <a:gd name="T54" fmla="*/ 387 w 1345"/>
                <a:gd name="T55" fmla="*/ 328 h 528"/>
                <a:gd name="T56" fmla="*/ 315 w 1345"/>
                <a:gd name="T57" fmla="*/ 366 h 528"/>
                <a:gd name="T58" fmla="*/ 273 w 1345"/>
                <a:gd name="T59" fmla="*/ 397 h 528"/>
                <a:gd name="T60" fmla="*/ 186 w 1345"/>
                <a:gd name="T61" fmla="*/ 431 h 528"/>
                <a:gd name="T62" fmla="*/ 228 w 1345"/>
                <a:gd name="T63" fmla="*/ 524 h 528"/>
                <a:gd name="T64" fmla="*/ 119 w 1345"/>
                <a:gd name="T65" fmla="*/ 487 h 528"/>
                <a:gd name="T66" fmla="*/ 132 w 1345"/>
                <a:gd name="T67" fmla="*/ 453 h 528"/>
                <a:gd name="T68" fmla="*/ 103 w 1345"/>
                <a:gd name="T69" fmla="*/ 409 h 528"/>
                <a:gd name="T70" fmla="*/ 17 w 1345"/>
                <a:gd name="T71" fmla="*/ 326 h 528"/>
                <a:gd name="T72" fmla="*/ 30 w 1345"/>
                <a:gd name="T73" fmla="*/ 293 h 528"/>
                <a:gd name="T74" fmla="*/ 14 w 1345"/>
                <a:gd name="T75" fmla="*/ 277 h 528"/>
                <a:gd name="T76" fmla="*/ 3 w 1345"/>
                <a:gd name="T77" fmla="*/ 179 h 528"/>
                <a:gd name="T78" fmla="*/ 39 w 1345"/>
                <a:gd name="T79" fmla="*/ 168 h 528"/>
                <a:gd name="T80" fmla="*/ 34 w 1345"/>
                <a:gd name="T81" fmla="*/ 195 h 528"/>
                <a:gd name="T82" fmla="*/ 130 w 1345"/>
                <a:gd name="T83" fmla="*/ 163 h 528"/>
                <a:gd name="T84" fmla="*/ 177 w 1345"/>
                <a:gd name="T85" fmla="*/ 163 h 528"/>
                <a:gd name="T86" fmla="*/ 257 w 1345"/>
                <a:gd name="T87" fmla="*/ 148 h 528"/>
                <a:gd name="T88" fmla="*/ 295 w 1345"/>
                <a:gd name="T89" fmla="*/ 119 h 528"/>
                <a:gd name="T90" fmla="*/ 322 w 1345"/>
                <a:gd name="T91" fmla="*/ 94 h 528"/>
                <a:gd name="T92" fmla="*/ 333 w 1345"/>
                <a:gd name="T93" fmla="*/ 168 h 528"/>
                <a:gd name="T94" fmla="*/ 371 w 1345"/>
                <a:gd name="T95" fmla="*/ 188 h 528"/>
                <a:gd name="T96" fmla="*/ 393 w 1345"/>
                <a:gd name="T97" fmla="*/ 163 h 528"/>
                <a:gd name="T98" fmla="*/ 355 w 1345"/>
                <a:gd name="T99" fmla="*/ 121 h 528"/>
                <a:gd name="T100" fmla="*/ 384 w 1345"/>
                <a:gd name="T101" fmla="*/ 101 h 528"/>
                <a:gd name="T102" fmla="*/ 413 w 1345"/>
                <a:gd name="T103" fmla="*/ 114 h 528"/>
                <a:gd name="T104" fmla="*/ 391 w 1345"/>
                <a:gd name="T105" fmla="*/ 76 h 528"/>
                <a:gd name="T106" fmla="*/ 409 w 1345"/>
                <a:gd name="T107" fmla="*/ 41 h 528"/>
                <a:gd name="T108" fmla="*/ 491 w 1345"/>
                <a:gd name="T109" fmla="*/ 1 h 528"/>
                <a:gd name="T110" fmla="*/ 580 w 1345"/>
                <a:gd name="T111" fmla="*/ 10 h 52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45"/>
                <a:gd name="T169" fmla="*/ 0 h 528"/>
                <a:gd name="T170" fmla="*/ 1345 w 1345"/>
                <a:gd name="T171" fmla="*/ 528 h 52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45" h="528">
                  <a:moveTo>
                    <a:pt x="592" y="23"/>
                  </a:moveTo>
                  <a:cubicBezTo>
                    <a:pt x="583" y="40"/>
                    <a:pt x="566" y="48"/>
                    <a:pt x="556" y="63"/>
                  </a:cubicBezTo>
                  <a:cubicBezTo>
                    <a:pt x="560" y="67"/>
                    <a:pt x="562" y="73"/>
                    <a:pt x="567" y="76"/>
                  </a:cubicBezTo>
                  <a:cubicBezTo>
                    <a:pt x="584" y="66"/>
                    <a:pt x="591" y="47"/>
                    <a:pt x="609" y="38"/>
                  </a:cubicBezTo>
                  <a:cubicBezTo>
                    <a:pt x="621" y="61"/>
                    <a:pt x="672" y="45"/>
                    <a:pt x="701" y="50"/>
                  </a:cubicBezTo>
                  <a:cubicBezTo>
                    <a:pt x="707" y="49"/>
                    <a:pt x="705" y="40"/>
                    <a:pt x="705" y="34"/>
                  </a:cubicBezTo>
                  <a:cubicBezTo>
                    <a:pt x="757" y="24"/>
                    <a:pt x="770" y="52"/>
                    <a:pt x="792" y="72"/>
                  </a:cubicBezTo>
                  <a:cubicBezTo>
                    <a:pt x="801" y="69"/>
                    <a:pt x="795" y="52"/>
                    <a:pt x="797" y="43"/>
                  </a:cubicBezTo>
                  <a:cubicBezTo>
                    <a:pt x="811" y="43"/>
                    <a:pt x="825" y="43"/>
                    <a:pt x="839" y="43"/>
                  </a:cubicBezTo>
                  <a:cubicBezTo>
                    <a:pt x="843" y="39"/>
                    <a:pt x="841" y="30"/>
                    <a:pt x="841" y="23"/>
                  </a:cubicBezTo>
                  <a:cubicBezTo>
                    <a:pt x="893" y="33"/>
                    <a:pt x="975" y="9"/>
                    <a:pt x="1022" y="23"/>
                  </a:cubicBezTo>
                  <a:cubicBezTo>
                    <a:pt x="1032" y="26"/>
                    <a:pt x="1035" y="35"/>
                    <a:pt x="1042" y="41"/>
                  </a:cubicBezTo>
                  <a:cubicBezTo>
                    <a:pt x="1077" y="39"/>
                    <a:pt x="1118" y="44"/>
                    <a:pt x="1149" y="38"/>
                  </a:cubicBezTo>
                  <a:cubicBezTo>
                    <a:pt x="1147" y="29"/>
                    <a:pt x="1128" y="24"/>
                    <a:pt x="1131" y="16"/>
                  </a:cubicBezTo>
                  <a:cubicBezTo>
                    <a:pt x="1175" y="24"/>
                    <a:pt x="1246" y="5"/>
                    <a:pt x="1285" y="16"/>
                  </a:cubicBezTo>
                  <a:cubicBezTo>
                    <a:pt x="1296" y="19"/>
                    <a:pt x="1300" y="31"/>
                    <a:pt x="1307" y="36"/>
                  </a:cubicBezTo>
                  <a:cubicBezTo>
                    <a:pt x="1316" y="37"/>
                    <a:pt x="1308" y="21"/>
                    <a:pt x="1314" y="18"/>
                  </a:cubicBezTo>
                  <a:cubicBezTo>
                    <a:pt x="1330" y="21"/>
                    <a:pt x="1343" y="28"/>
                    <a:pt x="1345" y="45"/>
                  </a:cubicBezTo>
                  <a:cubicBezTo>
                    <a:pt x="1313" y="49"/>
                    <a:pt x="1293" y="41"/>
                    <a:pt x="1269" y="36"/>
                  </a:cubicBezTo>
                  <a:cubicBezTo>
                    <a:pt x="1261" y="44"/>
                    <a:pt x="1282" y="50"/>
                    <a:pt x="1276" y="54"/>
                  </a:cubicBezTo>
                  <a:cubicBezTo>
                    <a:pt x="1269" y="55"/>
                    <a:pt x="1260" y="53"/>
                    <a:pt x="1256" y="56"/>
                  </a:cubicBezTo>
                  <a:cubicBezTo>
                    <a:pt x="1256" y="62"/>
                    <a:pt x="1256" y="68"/>
                    <a:pt x="1256" y="74"/>
                  </a:cubicBezTo>
                  <a:cubicBezTo>
                    <a:pt x="1280" y="75"/>
                    <a:pt x="1296" y="83"/>
                    <a:pt x="1303" y="101"/>
                  </a:cubicBezTo>
                  <a:cubicBezTo>
                    <a:pt x="1282" y="116"/>
                    <a:pt x="1275" y="145"/>
                    <a:pt x="1231" y="137"/>
                  </a:cubicBezTo>
                  <a:cubicBezTo>
                    <a:pt x="1227" y="147"/>
                    <a:pt x="1230" y="167"/>
                    <a:pt x="1229" y="181"/>
                  </a:cubicBezTo>
                  <a:cubicBezTo>
                    <a:pt x="1255" y="199"/>
                    <a:pt x="1270" y="228"/>
                    <a:pt x="1263" y="279"/>
                  </a:cubicBezTo>
                  <a:cubicBezTo>
                    <a:pt x="1255" y="281"/>
                    <a:pt x="1243" y="266"/>
                    <a:pt x="1234" y="257"/>
                  </a:cubicBezTo>
                  <a:cubicBezTo>
                    <a:pt x="1223" y="246"/>
                    <a:pt x="1213" y="234"/>
                    <a:pt x="1205" y="226"/>
                  </a:cubicBezTo>
                  <a:cubicBezTo>
                    <a:pt x="1205" y="189"/>
                    <a:pt x="1205" y="153"/>
                    <a:pt x="1205" y="117"/>
                  </a:cubicBezTo>
                  <a:cubicBezTo>
                    <a:pt x="1200" y="113"/>
                    <a:pt x="1190" y="115"/>
                    <a:pt x="1182" y="114"/>
                  </a:cubicBezTo>
                  <a:cubicBezTo>
                    <a:pt x="1178" y="121"/>
                    <a:pt x="1181" y="135"/>
                    <a:pt x="1180" y="145"/>
                  </a:cubicBezTo>
                  <a:cubicBezTo>
                    <a:pt x="1171" y="147"/>
                    <a:pt x="1179" y="132"/>
                    <a:pt x="1173" y="130"/>
                  </a:cubicBezTo>
                  <a:cubicBezTo>
                    <a:pt x="1163" y="130"/>
                    <a:pt x="1153" y="130"/>
                    <a:pt x="1142" y="130"/>
                  </a:cubicBezTo>
                  <a:cubicBezTo>
                    <a:pt x="1137" y="145"/>
                    <a:pt x="1141" y="169"/>
                    <a:pt x="1140" y="188"/>
                  </a:cubicBezTo>
                  <a:cubicBezTo>
                    <a:pt x="1113" y="188"/>
                    <a:pt x="1085" y="188"/>
                    <a:pt x="1058" y="188"/>
                  </a:cubicBezTo>
                  <a:cubicBezTo>
                    <a:pt x="1045" y="196"/>
                    <a:pt x="1037" y="210"/>
                    <a:pt x="1024" y="219"/>
                  </a:cubicBezTo>
                  <a:cubicBezTo>
                    <a:pt x="1024" y="238"/>
                    <a:pt x="1024" y="258"/>
                    <a:pt x="1024" y="277"/>
                  </a:cubicBezTo>
                  <a:cubicBezTo>
                    <a:pt x="1073" y="272"/>
                    <a:pt x="1091" y="295"/>
                    <a:pt x="1111" y="319"/>
                  </a:cubicBezTo>
                  <a:cubicBezTo>
                    <a:pt x="1111" y="360"/>
                    <a:pt x="1111" y="401"/>
                    <a:pt x="1111" y="442"/>
                  </a:cubicBezTo>
                  <a:cubicBezTo>
                    <a:pt x="1101" y="442"/>
                    <a:pt x="1090" y="442"/>
                    <a:pt x="1080" y="442"/>
                  </a:cubicBezTo>
                  <a:cubicBezTo>
                    <a:pt x="1076" y="412"/>
                    <a:pt x="1090" y="365"/>
                    <a:pt x="1066" y="355"/>
                  </a:cubicBezTo>
                  <a:cubicBezTo>
                    <a:pt x="1010" y="397"/>
                    <a:pt x="974" y="323"/>
                    <a:pt x="944" y="302"/>
                  </a:cubicBezTo>
                  <a:cubicBezTo>
                    <a:pt x="930" y="302"/>
                    <a:pt x="916" y="302"/>
                    <a:pt x="901" y="302"/>
                  </a:cubicBezTo>
                  <a:cubicBezTo>
                    <a:pt x="897" y="315"/>
                    <a:pt x="901" y="338"/>
                    <a:pt x="899" y="355"/>
                  </a:cubicBezTo>
                  <a:cubicBezTo>
                    <a:pt x="854" y="338"/>
                    <a:pt x="845" y="385"/>
                    <a:pt x="815" y="380"/>
                  </a:cubicBezTo>
                  <a:cubicBezTo>
                    <a:pt x="800" y="377"/>
                    <a:pt x="801" y="364"/>
                    <a:pt x="786" y="355"/>
                  </a:cubicBezTo>
                  <a:cubicBezTo>
                    <a:pt x="769" y="379"/>
                    <a:pt x="738" y="369"/>
                    <a:pt x="725" y="348"/>
                  </a:cubicBezTo>
                  <a:cubicBezTo>
                    <a:pt x="715" y="348"/>
                    <a:pt x="705" y="348"/>
                    <a:pt x="694" y="348"/>
                  </a:cubicBezTo>
                  <a:cubicBezTo>
                    <a:pt x="690" y="356"/>
                    <a:pt x="693" y="371"/>
                    <a:pt x="692" y="382"/>
                  </a:cubicBezTo>
                  <a:cubicBezTo>
                    <a:pt x="660" y="388"/>
                    <a:pt x="657" y="365"/>
                    <a:pt x="641" y="355"/>
                  </a:cubicBezTo>
                  <a:cubicBezTo>
                    <a:pt x="617" y="358"/>
                    <a:pt x="616" y="397"/>
                    <a:pt x="592" y="397"/>
                  </a:cubicBezTo>
                  <a:cubicBezTo>
                    <a:pt x="580" y="398"/>
                    <a:pt x="576" y="379"/>
                    <a:pt x="563" y="375"/>
                  </a:cubicBezTo>
                  <a:cubicBezTo>
                    <a:pt x="548" y="371"/>
                    <a:pt x="532" y="378"/>
                    <a:pt x="520" y="375"/>
                  </a:cubicBezTo>
                  <a:cubicBezTo>
                    <a:pt x="497" y="369"/>
                    <a:pt x="488" y="336"/>
                    <a:pt x="473" y="333"/>
                  </a:cubicBezTo>
                  <a:cubicBezTo>
                    <a:pt x="455" y="346"/>
                    <a:pt x="449" y="354"/>
                    <a:pt x="427" y="348"/>
                  </a:cubicBezTo>
                  <a:cubicBezTo>
                    <a:pt x="407" y="343"/>
                    <a:pt x="407" y="325"/>
                    <a:pt x="387" y="328"/>
                  </a:cubicBezTo>
                  <a:cubicBezTo>
                    <a:pt x="375" y="330"/>
                    <a:pt x="374" y="342"/>
                    <a:pt x="362" y="348"/>
                  </a:cubicBezTo>
                  <a:cubicBezTo>
                    <a:pt x="339" y="346"/>
                    <a:pt x="319" y="348"/>
                    <a:pt x="315" y="366"/>
                  </a:cubicBezTo>
                  <a:cubicBezTo>
                    <a:pt x="328" y="367"/>
                    <a:pt x="327" y="394"/>
                    <a:pt x="331" y="397"/>
                  </a:cubicBezTo>
                  <a:cubicBezTo>
                    <a:pt x="310" y="395"/>
                    <a:pt x="292" y="401"/>
                    <a:pt x="273" y="397"/>
                  </a:cubicBezTo>
                  <a:cubicBezTo>
                    <a:pt x="263" y="396"/>
                    <a:pt x="252" y="383"/>
                    <a:pt x="231" y="388"/>
                  </a:cubicBezTo>
                  <a:cubicBezTo>
                    <a:pt x="209" y="394"/>
                    <a:pt x="204" y="419"/>
                    <a:pt x="186" y="431"/>
                  </a:cubicBezTo>
                  <a:cubicBezTo>
                    <a:pt x="198" y="445"/>
                    <a:pt x="212" y="459"/>
                    <a:pt x="226" y="471"/>
                  </a:cubicBezTo>
                  <a:cubicBezTo>
                    <a:pt x="216" y="490"/>
                    <a:pt x="233" y="518"/>
                    <a:pt x="228" y="524"/>
                  </a:cubicBezTo>
                  <a:cubicBezTo>
                    <a:pt x="213" y="528"/>
                    <a:pt x="212" y="503"/>
                    <a:pt x="195" y="498"/>
                  </a:cubicBezTo>
                  <a:cubicBezTo>
                    <a:pt x="169" y="490"/>
                    <a:pt x="133" y="510"/>
                    <a:pt x="119" y="487"/>
                  </a:cubicBezTo>
                  <a:cubicBezTo>
                    <a:pt x="123" y="474"/>
                    <a:pt x="136" y="470"/>
                    <a:pt x="141" y="460"/>
                  </a:cubicBezTo>
                  <a:cubicBezTo>
                    <a:pt x="142" y="454"/>
                    <a:pt x="138" y="452"/>
                    <a:pt x="132" y="453"/>
                  </a:cubicBezTo>
                  <a:cubicBezTo>
                    <a:pt x="142" y="444"/>
                    <a:pt x="152" y="434"/>
                    <a:pt x="148" y="411"/>
                  </a:cubicBezTo>
                  <a:cubicBezTo>
                    <a:pt x="132" y="404"/>
                    <a:pt x="115" y="412"/>
                    <a:pt x="103" y="409"/>
                  </a:cubicBezTo>
                  <a:cubicBezTo>
                    <a:pt x="84" y="403"/>
                    <a:pt x="80" y="373"/>
                    <a:pt x="52" y="380"/>
                  </a:cubicBezTo>
                  <a:cubicBezTo>
                    <a:pt x="57" y="345"/>
                    <a:pt x="34" y="339"/>
                    <a:pt x="17" y="326"/>
                  </a:cubicBezTo>
                  <a:cubicBezTo>
                    <a:pt x="17" y="316"/>
                    <a:pt x="17" y="307"/>
                    <a:pt x="17" y="297"/>
                  </a:cubicBezTo>
                  <a:cubicBezTo>
                    <a:pt x="22" y="297"/>
                    <a:pt x="30" y="298"/>
                    <a:pt x="30" y="293"/>
                  </a:cubicBezTo>
                  <a:cubicBezTo>
                    <a:pt x="30" y="290"/>
                    <a:pt x="30" y="287"/>
                    <a:pt x="30" y="284"/>
                  </a:cubicBezTo>
                  <a:cubicBezTo>
                    <a:pt x="31" y="275"/>
                    <a:pt x="21" y="277"/>
                    <a:pt x="14" y="277"/>
                  </a:cubicBezTo>
                  <a:cubicBezTo>
                    <a:pt x="29" y="260"/>
                    <a:pt x="36" y="236"/>
                    <a:pt x="28" y="208"/>
                  </a:cubicBezTo>
                  <a:cubicBezTo>
                    <a:pt x="24" y="194"/>
                    <a:pt x="5" y="189"/>
                    <a:pt x="3" y="179"/>
                  </a:cubicBezTo>
                  <a:cubicBezTo>
                    <a:pt x="0" y="161"/>
                    <a:pt x="12" y="159"/>
                    <a:pt x="19" y="148"/>
                  </a:cubicBezTo>
                  <a:cubicBezTo>
                    <a:pt x="27" y="153"/>
                    <a:pt x="32" y="162"/>
                    <a:pt x="39" y="168"/>
                  </a:cubicBezTo>
                  <a:cubicBezTo>
                    <a:pt x="69" y="165"/>
                    <a:pt x="93" y="169"/>
                    <a:pt x="99" y="190"/>
                  </a:cubicBezTo>
                  <a:cubicBezTo>
                    <a:pt x="82" y="196"/>
                    <a:pt x="51" y="188"/>
                    <a:pt x="34" y="195"/>
                  </a:cubicBezTo>
                  <a:cubicBezTo>
                    <a:pt x="48" y="210"/>
                    <a:pt x="54" y="233"/>
                    <a:pt x="88" y="228"/>
                  </a:cubicBezTo>
                  <a:cubicBezTo>
                    <a:pt x="100" y="204"/>
                    <a:pt x="134" y="203"/>
                    <a:pt x="130" y="163"/>
                  </a:cubicBezTo>
                  <a:cubicBezTo>
                    <a:pt x="140" y="162"/>
                    <a:pt x="131" y="181"/>
                    <a:pt x="137" y="183"/>
                  </a:cubicBezTo>
                  <a:cubicBezTo>
                    <a:pt x="163" y="189"/>
                    <a:pt x="164" y="171"/>
                    <a:pt x="177" y="163"/>
                  </a:cubicBezTo>
                  <a:cubicBezTo>
                    <a:pt x="202" y="163"/>
                    <a:pt x="228" y="163"/>
                    <a:pt x="253" y="163"/>
                  </a:cubicBezTo>
                  <a:cubicBezTo>
                    <a:pt x="259" y="163"/>
                    <a:pt x="257" y="154"/>
                    <a:pt x="257" y="148"/>
                  </a:cubicBezTo>
                  <a:cubicBezTo>
                    <a:pt x="286" y="146"/>
                    <a:pt x="315" y="145"/>
                    <a:pt x="322" y="166"/>
                  </a:cubicBezTo>
                  <a:cubicBezTo>
                    <a:pt x="335" y="145"/>
                    <a:pt x="318" y="118"/>
                    <a:pt x="295" y="119"/>
                  </a:cubicBezTo>
                  <a:cubicBezTo>
                    <a:pt x="295" y="111"/>
                    <a:pt x="295" y="102"/>
                    <a:pt x="295" y="94"/>
                  </a:cubicBezTo>
                  <a:cubicBezTo>
                    <a:pt x="304" y="94"/>
                    <a:pt x="313" y="94"/>
                    <a:pt x="322" y="94"/>
                  </a:cubicBezTo>
                  <a:cubicBezTo>
                    <a:pt x="316" y="133"/>
                    <a:pt x="359" y="123"/>
                    <a:pt x="349" y="166"/>
                  </a:cubicBezTo>
                  <a:cubicBezTo>
                    <a:pt x="343" y="166"/>
                    <a:pt x="336" y="165"/>
                    <a:pt x="333" y="168"/>
                  </a:cubicBezTo>
                  <a:cubicBezTo>
                    <a:pt x="333" y="174"/>
                    <a:pt x="333" y="180"/>
                    <a:pt x="333" y="186"/>
                  </a:cubicBezTo>
                  <a:cubicBezTo>
                    <a:pt x="342" y="190"/>
                    <a:pt x="359" y="187"/>
                    <a:pt x="371" y="188"/>
                  </a:cubicBezTo>
                  <a:cubicBezTo>
                    <a:pt x="377" y="179"/>
                    <a:pt x="369" y="156"/>
                    <a:pt x="375" y="148"/>
                  </a:cubicBezTo>
                  <a:cubicBezTo>
                    <a:pt x="394" y="141"/>
                    <a:pt x="380" y="165"/>
                    <a:pt x="393" y="163"/>
                  </a:cubicBezTo>
                  <a:cubicBezTo>
                    <a:pt x="409" y="166"/>
                    <a:pt x="400" y="143"/>
                    <a:pt x="402" y="132"/>
                  </a:cubicBezTo>
                  <a:cubicBezTo>
                    <a:pt x="388" y="127"/>
                    <a:pt x="361" y="135"/>
                    <a:pt x="355" y="121"/>
                  </a:cubicBezTo>
                  <a:cubicBezTo>
                    <a:pt x="360" y="116"/>
                    <a:pt x="374" y="120"/>
                    <a:pt x="382" y="119"/>
                  </a:cubicBezTo>
                  <a:cubicBezTo>
                    <a:pt x="388" y="115"/>
                    <a:pt x="381" y="101"/>
                    <a:pt x="384" y="101"/>
                  </a:cubicBezTo>
                  <a:cubicBezTo>
                    <a:pt x="388" y="101"/>
                    <a:pt x="392" y="101"/>
                    <a:pt x="395" y="101"/>
                  </a:cubicBezTo>
                  <a:cubicBezTo>
                    <a:pt x="404" y="103"/>
                    <a:pt x="397" y="120"/>
                    <a:pt x="413" y="114"/>
                  </a:cubicBezTo>
                  <a:cubicBezTo>
                    <a:pt x="422" y="111"/>
                    <a:pt x="416" y="92"/>
                    <a:pt x="418" y="81"/>
                  </a:cubicBezTo>
                  <a:cubicBezTo>
                    <a:pt x="413" y="75"/>
                    <a:pt x="395" y="82"/>
                    <a:pt x="391" y="76"/>
                  </a:cubicBezTo>
                  <a:cubicBezTo>
                    <a:pt x="392" y="66"/>
                    <a:pt x="415" y="77"/>
                    <a:pt x="420" y="70"/>
                  </a:cubicBezTo>
                  <a:cubicBezTo>
                    <a:pt x="416" y="60"/>
                    <a:pt x="404" y="58"/>
                    <a:pt x="409" y="41"/>
                  </a:cubicBezTo>
                  <a:cubicBezTo>
                    <a:pt x="435" y="41"/>
                    <a:pt x="461" y="41"/>
                    <a:pt x="487" y="41"/>
                  </a:cubicBezTo>
                  <a:cubicBezTo>
                    <a:pt x="493" y="32"/>
                    <a:pt x="485" y="9"/>
                    <a:pt x="491" y="1"/>
                  </a:cubicBezTo>
                  <a:cubicBezTo>
                    <a:pt x="495" y="1"/>
                    <a:pt x="500" y="0"/>
                    <a:pt x="500" y="3"/>
                  </a:cubicBezTo>
                  <a:cubicBezTo>
                    <a:pt x="514" y="18"/>
                    <a:pt x="555" y="6"/>
                    <a:pt x="580" y="10"/>
                  </a:cubicBezTo>
                  <a:cubicBezTo>
                    <a:pt x="583" y="15"/>
                    <a:pt x="589" y="17"/>
                    <a:pt x="592" y="23"/>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4" name="Freeform 21"/>
            <p:cNvSpPr/>
            <p:nvPr/>
          </p:nvSpPr>
          <p:spPr bwMode="auto">
            <a:xfrm>
              <a:off x="5215" y="641"/>
              <a:ext cx="799" cy="473"/>
            </a:xfrm>
            <a:custGeom>
              <a:avLst/>
              <a:gdLst>
                <a:gd name="T0" fmla="*/ 187 w 399"/>
                <a:gd name="T1" fmla="*/ 0 h 236"/>
                <a:gd name="T2" fmla="*/ 339 w 399"/>
                <a:gd name="T3" fmla="*/ 0 h 236"/>
                <a:gd name="T4" fmla="*/ 339 w 399"/>
                <a:gd name="T5" fmla="*/ 18 h 236"/>
                <a:gd name="T6" fmla="*/ 399 w 399"/>
                <a:gd name="T7" fmla="*/ 20 h 236"/>
                <a:gd name="T8" fmla="*/ 281 w 399"/>
                <a:gd name="T9" fmla="*/ 142 h 236"/>
                <a:gd name="T10" fmla="*/ 281 w 399"/>
                <a:gd name="T11" fmla="*/ 171 h 236"/>
                <a:gd name="T12" fmla="*/ 305 w 399"/>
                <a:gd name="T13" fmla="*/ 174 h 236"/>
                <a:gd name="T14" fmla="*/ 303 w 399"/>
                <a:gd name="T15" fmla="*/ 236 h 236"/>
                <a:gd name="T16" fmla="*/ 301 w 399"/>
                <a:gd name="T17" fmla="*/ 192 h 236"/>
                <a:gd name="T18" fmla="*/ 270 w 399"/>
                <a:gd name="T19" fmla="*/ 189 h 236"/>
                <a:gd name="T20" fmla="*/ 270 w 399"/>
                <a:gd name="T21" fmla="*/ 156 h 236"/>
                <a:gd name="T22" fmla="*/ 234 w 399"/>
                <a:gd name="T23" fmla="*/ 154 h 236"/>
                <a:gd name="T24" fmla="*/ 234 w 399"/>
                <a:gd name="T25" fmla="*/ 131 h 236"/>
                <a:gd name="T26" fmla="*/ 178 w 399"/>
                <a:gd name="T27" fmla="*/ 163 h 236"/>
                <a:gd name="T28" fmla="*/ 205 w 399"/>
                <a:gd name="T29" fmla="*/ 129 h 236"/>
                <a:gd name="T30" fmla="*/ 200 w 399"/>
                <a:gd name="T31" fmla="*/ 120 h 236"/>
                <a:gd name="T32" fmla="*/ 169 w 399"/>
                <a:gd name="T33" fmla="*/ 147 h 236"/>
                <a:gd name="T34" fmla="*/ 120 w 399"/>
                <a:gd name="T35" fmla="*/ 147 h 236"/>
                <a:gd name="T36" fmla="*/ 82 w 399"/>
                <a:gd name="T37" fmla="*/ 183 h 236"/>
                <a:gd name="T38" fmla="*/ 0 w 399"/>
                <a:gd name="T39" fmla="*/ 180 h 236"/>
                <a:gd name="T40" fmla="*/ 60 w 399"/>
                <a:gd name="T41" fmla="*/ 176 h 236"/>
                <a:gd name="T42" fmla="*/ 96 w 399"/>
                <a:gd name="T43" fmla="*/ 140 h 236"/>
                <a:gd name="T44" fmla="*/ 67 w 399"/>
                <a:gd name="T45" fmla="*/ 138 h 236"/>
                <a:gd name="T46" fmla="*/ 85 w 399"/>
                <a:gd name="T47" fmla="*/ 116 h 236"/>
                <a:gd name="T48" fmla="*/ 64 w 399"/>
                <a:gd name="T49" fmla="*/ 114 h 236"/>
                <a:gd name="T50" fmla="*/ 98 w 399"/>
                <a:gd name="T51" fmla="*/ 78 h 236"/>
                <a:gd name="T52" fmla="*/ 151 w 399"/>
                <a:gd name="T53" fmla="*/ 78 h 236"/>
                <a:gd name="T54" fmla="*/ 171 w 399"/>
                <a:gd name="T55" fmla="*/ 60 h 236"/>
                <a:gd name="T56" fmla="*/ 120 w 399"/>
                <a:gd name="T57" fmla="*/ 58 h 236"/>
                <a:gd name="T58" fmla="*/ 185 w 399"/>
                <a:gd name="T59" fmla="*/ 31 h 236"/>
                <a:gd name="T60" fmla="*/ 187 w 399"/>
                <a:gd name="T61" fmla="*/ 0 h 2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9"/>
                <a:gd name="T94" fmla="*/ 0 h 236"/>
                <a:gd name="T95" fmla="*/ 399 w 399"/>
                <a:gd name="T96" fmla="*/ 236 h 2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9" h="236">
                  <a:moveTo>
                    <a:pt x="187" y="0"/>
                  </a:moveTo>
                  <a:cubicBezTo>
                    <a:pt x="238" y="0"/>
                    <a:pt x="288" y="0"/>
                    <a:pt x="339" y="0"/>
                  </a:cubicBezTo>
                  <a:cubicBezTo>
                    <a:pt x="339" y="6"/>
                    <a:pt x="339" y="12"/>
                    <a:pt x="339" y="18"/>
                  </a:cubicBezTo>
                  <a:cubicBezTo>
                    <a:pt x="358" y="19"/>
                    <a:pt x="383" y="15"/>
                    <a:pt x="399" y="20"/>
                  </a:cubicBezTo>
                  <a:cubicBezTo>
                    <a:pt x="363" y="64"/>
                    <a:pt x="318" y="100"/>
                    <a:pt x="281" y="142"/>
                  </a:cubicBezTo>
                  <a:cubicBezTo>
                    <a:pt x="281" y="152"/>
                    <a:pt x="281" y="162"/>
                    <a:pt x="281" y="171"/>
                  </a:cubicBezTo>
                  <a:cubicBezTo>
                    <a:pt x="285" y="177"/>
                    <a:pt x="298" y="172"/>
                    <a:pt x="305" y="174"/>
                  </a:cubicBezTo>
                  <a:cubicBezTo>
                    <a:pt x="304" y="194"/>
                    <a:pt x="308" y="220"/>
                    <a:pt x="303" y="236"/>
                  </a:cubicBezTo>
                  <a:cubicBezTo>
                    <a:pt x="298" y="226"/>
                    <a:pt x="302" y="206"/>
                    <a:pt x="301" y="192"/>
                  </a:cubicBezTo>
                  <a:cubicBezTo>
                    <a:pt x="295" y="186"/>
                    <a:pt x="279" y="191"/>
                    <a:pt x="270" y="189"/>
                  </a:cubicBezTo>
                  <a:cubicBezTo>
                    <a:pt x="270" y="178"/>
                    <a:pt x="270" y="167"/>
                    <a:pt x="270" y="156"/>
                  </a:cubicBezTo>
                  <a:cubicBezTo>
                    <a:pt x="262" y="151"/>
                    <a:pt x="245" y="155"/>
                    <a:pt x="234" y="154"/>
                  </a:cubicBezTo>
                  <a:cubicBezTo>
                    <a:pt x="234" y="146"/>
                    <a:pt x="234" y="139"/>
                    <a:pt x="234" y="131"/>
                  </a:cubicBezTo>
                  <a:cubicBezTo>
                    <a:pt x="199" y="126"/>
                    <a:pt x="203" y="158"/>
                    <a:pt x="178" y="163"/>
                  </a:cubicBezTo>
                  <a:cubicBezTo>
                    <a:pt x="176" y="148"/>
                    <a:pt x="197" y="140"/>
                    <a:pt x="205" y="129"/>
                  </a:cubicBezTo>
                  <a:cubicBezTo>
                    <a:pt x="205" y="125"/>
                    <a:pt x="199" y="126"/>
                    <a:pt x="200" y="120"/>
                  </a:cubicBezTo>
                  <a:cubicBezTo>
                    <a:pt x="186" y="125"/>
                    <a:pt x="182" y="140"/>
                    <a:pt x="169" y="147"/>
                  </a:cubicBezTo>
                  <a:cubicBezTo>
                    <a:pt x="153" y="147"/>
                    <a:pt x="137" y="147"/>
                    <a:pt x="120" y="147"/>
                  </a:cubicBezTo>
                  <a:cubicBezTo>
                    <a:pt x="106" y="157"/>
                    <a:pt x="96" y="172"/>
                    <a:pt x="82" y="183"/>
                  </a:cubicBezTo>
                  <a:cubicBezTo>
                    <a:pt x="56" y="181"/>
                    <a:pt x="23" y="186"/>
                    <a:pt x="0" y="180"/>
                  </a:cubicBezTo>
                  <a:cubicBezTo>
                    <a:pt x="11" y="170"/>
                    <a:pt x="41" y="179"/>
                    <a:pt x="60" y="176"/>
                  </a:cubicBezTo>
                  <a:cubicBezTo>
                    <a:pt x="73" y="165"/>
                    <a:pt x="85" y="153"/>
                    <a:pt x="96" y="140"/>
                  </a:cubicBezTo>
                  <a:cubicBezTo>
                    <a:pt x="90" y="135"/>
                    <a:pt x="76" y="139"/>
                    <a:pt x="67" y="138"/>
                  </a:cubicBezTo>
                  <a:cubicBezTo>
                    <a:pt x="69" y="127"/>
                    <a:pt x="80" y="125"/>
                    <a:pt x="85" y="116"/>
                  </a:cubicBezTo>
                  <a:cubicBezTo>
                    <a:pt x="82" y="111"/>
                    <a:pt x="71" y="115"/>
                    <a:pt x="64" y="114"/>
                  </a:cubicBezTo>
                  <a:cubicBezTo>
                    <a:pt x="73" y="98"/>
                    <a:pt x="86" y="89"/>
                    <a:pt x="98" y="78"/>
                  </a:cubicBezTo>
                  <a:cubicBezTo>
                    <a:pt x="116" y="78"/>
                    <a:pt x="134" y="78"/>
                    <a:pt x="151" y="78"/>
                  </a:cubicBezTo>
                  <a:cubicBezTo>
                    <a:pt x="160" y="74"/>
                    <a:pt x="163" y="65"/>
                    <a:pt x="171" y="60"/>
                  </a:cubicBezTo>
                  <a:cubicBezTo>
                    <a:pt x="159" y="55"/>
                    <a:pt x="137" y="59"/>
                    <a:pt x="120" y="58"/>
                  </a:cubicBezTo>
                  <a:cubicBezTo>
                    <a:pt x="129" y="36"/>
                    <a:pt x="150" y="26"/>
                    <a:pt x="185" y="31"/>
                  </a:cubicBezTo>
                  <a:cubicBezTo>
                    <a:pt x="190" y="25"/>
                    <a:pt x="186" y="10"/>
                    <a:pt x="187" y="0"/>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5" name="Freeform 22"/>
            <p:cNvSpPr/>
            <p:nvPr/>
          </p:nvSpPr>
          <p:spPr bwMode="auto">
            <a:xfrm>
              <a:off x="6360" y="613"/>
              <a:ext cx="194" cy="122"/>
            </a:xfrm>
            <a:custGeom>
              <a:avLst/>
              <a:gdLst>
                <a:gd name="T0" fmla="*/ 97 w 97"/>
                <a:gd name="T1" fmla="*/ 29 h 61"/>
                <a:gd name="T2" fmla="*/ 12 w 97"/>
                <a:gd name="T3" fmla="*/ 54 h 61"/>
                <a:gd name="T4" fmla="*/ 97 w 97"/>
                <a:gd name="T5" fmla="*/ 29 h 61"/>
                <a:gd name="T6" fmla="*/ 0 60000 65536"/>
                <a:gd name="T7" fmla="*/ 0 60000 65536"/>
                <a:gd name="T8" fmla="*/ 0 60000 65536"/>
                <a:gd name="T9" fmla="*/ 0 w 97"/>
                <a:gd name="T10" fmla="*/ 0 h 61"/>
                <a:gd name="T11" fmla="*/ 97 w 97"/>
                <a:gd name="T12" fmla="*/ 61 h 61"/>
              </a:gdLst>
              <a:ahLst/>
              <a:cxnLst>
                <a:cxn ang="T6">
                  <a:pos x="T0" y="T1"/>
                </a:cxn>
                <a:cxn ang="T7">
                  <a:pos x="T2" y="T3"/>
                </a:cxn>
                <a:cxn ang="T8">
                  <a:pos x="T4" y="T5"/>
                </a:cxn>
              </a:cxnLst>
              <a:rect l="T9" t="T10" r="T11" b="T12"/>
              <a:pathLst>
                <a:path w="97" h="61">
                  <a:moveTo>
                    <a:pt x="97" y="29"/>
                  </a:moveTo>
                  <a:cubicBezTo>
                    <a:pt x="48" y="17"/>
                    <a:pt x="56" y="61"/>
                    <a:pt x="12" y="54"/>
                  </a:cubicBezTo>
                  <a:cubicBezTo>
                    <a:pt x="0" y="8"/>
                    <a:pt x="82" y="0"/>
                    <a:pt x="97" y="29"/>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6" name="Freeform 23"/>
            <p:cNvSpPr/>
            <p:nvPr/>
          </p:nvSpPr>
          <p:spPr bwMode="auto">
            <a:xfrm>
              <a:off x="3469" y="635"/>
              <a:ext cx="42" cy="20"/>
            </a:xfrm>
            <a:custGeom>
              <a:avLst/>
              <a:gdLst>
                <a:gd name="T0" fmla="*/ 0 w 21"/>
                <a:gd name="T1" fmla="*/ 5 h 10"/>
                <a:gd name="T2" fmla="*/ 20 w 21"/>
                <a:gd name="T3" fmla="*/ 10 h 10"/>
                <a:gd name="T4" fmla="*/ 0 w 21"/>
                <a:gd name="T5" fmla="*/ 10 h 10"/>
                <a:gd name="T6" fmla="*/ 0 w 21"/>
                <a:gd name="T7" fmla="*/ 5 h 10"/>
                <a:gd name="T8" fmla="*/ 0 60000 65536"/>
                <a:gd name="T9" fmla="*/ 0 60000 65536"/>
                <a:gd name="T10" fmla="*/ 0 60000 65536"/>
                <a:gd name="T11" fmla="*/ 0 60000 65536"/>
                <a:gd name="T12" fmla="*/ 0 w 21"/>
                <a:gd name="T13" fmla="*/ 0 h 10"/>
                <a:gd name="T14" fmla="*/ 21 w 21"/>
                <a:gd name="T15" fmla="*/ 10 h 10"/>
              </a:gdLst>
              <a:ahLst/>
              <a:cxnLst>
                <a:cxn ang="T8">
                  <a:pos x="T0" y="T1"/>
                </a:cxn>
                <a:cxn ang="T9">
                  <a:pos x="T2" y="T3"/>
                </a:cxn>
                <a:cxn ang="T10">
                  <a:pos x="T4" y="T5"/>
                </a:cxn>
                <a:cxn ang="T11">
                  <a:pos x="T6" y="T7"/>
                </a:cxn>
              </a:cxnLst>
              <a:rect l="T12" t="T13" r="T14" b="T15"/>
              <a:pathLst>
                <a:path w="21" h="10">
                  <a:moveTo>
                    <a:pt x="0" y="5"/>
                  </a:moveTo>
                  <a:cubicBezTo>
                    <a:pt x="6" y="7"/>
                    <a:pt x="21" y="0"/>
                    <a:pt x="20" y="10"/>
                  </a:cubicBezTo>
                  <a:cubicBezTo>
                    <a:pt x="14" y="10"/>
                    <a:pt x="7" y="10"/>
                    <a:pt x="0" y="10"/>
                  </a:cubicBezTo>
                  <a:cubicBezTo>
                    <a:pt x="0" y="8"/>
                    <a:pt x="0" y="7"/>
                    <a:pt x="0" y="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7" name="Freeform 24"/>
            <p:cNvSpPr/>
            <p:nvPr/>
          </p:nvSpPr>
          <p:spPr bwMode="auto">
            <a:xfrm>
              <a:off x="6842" y="641"/>
              <a:ext cx="64" cy="40"/>
            </a:xfrm>
            <a:custGeom>
              <a:avLst/>
              <a:gdLst>
                <a:gd name="T0" fmla="*/ 32 w 32"/>
                <a:gd name="T1" fmla="*/ 2 h 20"/>
                <a:gd name="T2" fmla="*/ 0 w 32"/>
                <a:gd name="T3" fmla="*/ 18 h 20"/>
                <a:gd name="T4" fmla="*/ 32 w 32"/>
                <a:gd name="T5" fmla="*/ 2 h 20"/>
                <a:gd name="T6" fmla="*/ 0 60000 65536"/>
                <a:gd name="T7" fmla="*/ 0 60000 65536"/>
                <a:gd name="T8" fmla="*/ 0 60000 65536"/>
                <a:gd name="T9" fmla="*/ 0 w 32"/>
                <a:gd name="T10" fmla="*/ 0 h 20"/>
                <a:gd name="T11" fmla="*/ 32 w 32"/>
                <a:gd name="T12" fmla="*/ 20 h 20"/>
              </a:gdLst>
              <a:ahLst/>
              <a:cxnLst>
                <a:cxn ang="T6">
                  <a:pos x="T0" y="T1"/>
                </a:cxn>
                <a:cxn ang="T7">
                  <a:pos x="T2" y="T3"/>
                </a:cxn>
                <a:cxn ang="T8">
                  <a:pos x="T4" y="T5"/>
                </a:cxn>
              </a:cxnLst>
              <a:rect l="T9" t="T10" r="T11" b="T12"/>
              <a:pathLst>
                <a:path w="32" h="20">
                  <a:moveTo>
                    <a:pt x="32" y="2"/>
                  </a:moveTo>
                  <a:cubicBezTo>
                    <a:pt x="28" y="14"/>
                    <a:pt x="18" y="20"/>
                    <a:pt x="0" y="18"/>
                  </a:cubicBezTo>
                  <a:cubicBezTo>
                    <a:pt x="4" y="5"/>
                    <a:pt x="14" y="0"/>
                    <a:pt x="32"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8" name="Freeform 25"/>
            <p:cNvSpPr/>
            <p:nvPr/>
          </p:nvSpPr>
          <p:spPr bwMode="auto">
            <a:xfrm>
              <a:off x="6952" y="635"/>
              <a:ext cx="181" cy="88"/>
            </a:xfrm>
            <a:custGeom>
              <a:avLst/>
              <a:gdLst>
                <a:gd name="T0" fmla="*/ 1 w 90"/>
                <a:gd name="T1" fmla="*/ 5 h 44"/>
                <a:gd name="T2" fmla="*/ 39 w 90"/>
                <a:gd name="T3" fmla="*/ 10 h 44"/>
                <a:gd name="T4" fmla="*/ 24 w 90"/>
                <a:gd name="T5" fmla="*/ 16 h 44"/>
                <a:gd name="T6" fmla="*/ 24 w 90"/>
                <a:gd name="T7" fmla="*/ 27 h 44"/>
                <a:gd name="T8" fmla="*/ 90 w 90"/>
                <a:gd name="T9" fmla="*/ 36 h 44"/>
                <a:gd name="T10" fmla="*/ 6 w 90"/>
                <a:gd name="T11" fmla="*/ 32 h 44"/>
                <a:gd name="T12" fmla="*/ 24 w 90"/>
                <a:gd name="T13" fmla="*/ 12 h 44"/>
                <a:gd name="T14" fmla="*/ 1 w 90"/>
                <a:gd name="T15" fmla="*/ 5 h 44"/>
                <a:gd name="T16" fmla="*/ 0 60000 65536"/>
                <a:gd name="T17" fmla="*/ 0 60000 65536"/>
                <a:gd name="T18" fmla="*/ 0 60000 65536"/>
                <a:gd name="T19" fmla="*/ 0 60000 65536"/>
                <a:gd name="T20" fmla="*/ 0 60000 65536"/>
                <a:gd name="T21" fmla="*/ 0 60000 65536"/>
                <a:gd name="T22" fmla="*/ 0 60000 65536"/>
                <a:gd name="T23" fmla="*/ 0 60000 65536"/>
                <a:gd name="T24" fmla="*/ 0 w 90"/>
                <a:gd name="T25" fmla="*/ 0 h 44"/>
                <a:gd name="T26" fmla="*/ 90 w 90"/>
                <a:gd name="T27" fmla="*/ 44 h 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0" h="44">
                  <a:moveTo>
                    <a:pt x="1" y="5"/>
                  </a:moveTo>
                  <a:cubicBezTo>
                    <a:pt x="13" y="7"/>
                    <a:pt x="34" y="0"/>
                    <a:pt x="39" y="10"/>
                  </a:cubicBezTo>
                  <a:cubicBezTo>
                    <a:pt x="41" y="18"/>
                    <a:pt x="31" y="16"/>
                    <a:pt x="24" y="16"/>
                  </a:cubicBezTo>
                  <a:cubicBezTo>
                    <a:pt x="24" y="20"/>
                    <a:pt x="24" y="24"/>
                    <a:pt x="24" y="27"/>
                  </a:cubicBezTo>
                  <a:cubicBezTo>
                    <a:pt x="40" y="36"/>
                    <a:pt x="81" y="20"/>
                    <a:pt x="90" y="36"/>
                  </a:cubicBezTo>
                  <a:cubicBezTo>
                    <a:pt x="67" y="38"/>
                    <a:pt x="22" y="44"/>
                    <a:pt x="6" y="32"/>
                  </a:cubicBezTo>
                  <a:cubicBezTo>
                    <a:pt x="8" y="22"/>
                    <a:pt x="17" y="18"/>
                    <a:pt x="24" y="12"/>
                  </a:cubicBezTo>
                  <a:cubicBezTo>
                    <a:pt x="21" y="4"/>
                    <a:pt x="0" y="16"/>
                    <a:pt x="1" y="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9" name="Freeform 26"/>
            <p:cNvSpPr/>
            <p:nvPr/>
          </p:nvSpPr>
          <p:spPr bwMode="auto">
            <a:xfrm>
              <a:off x="6910" y="675"/>
              <a:ext cx="32" cy="20"/>
            </a:xfrm>
            <a:custGeom>
              <a:avLst/>
              <a:gdLst>
                <a:gd name="T0" fmla="*/ 16 w 16"/>
                <a:gd name="T1" fmla="*/ 1 h 10"/>
                <a:gd name="T2" fmla="*/ 0 w 16"/>
                <a:gd name="T3" fmla="*/ 10 h 10"/>
                <a:gd name="T4" fmla="*/ 16 w 16"/>
                <a:gd name="T5" fmla="*/ 1 h 10"/>
                <a:gd name="T6" fmla="*/ 0 60000 65536"/>
                <a:gd name="T7" fmla="*/ 0 60000 65536"/>
                <a:gd name="T8" fmla="*/ 0 60000 65536"/>
                <a:gd name="T9" fmla="*/ 0 w 16"/>
                <a:gd name="T10" fmla="*/ 0 h 10"/>
                <a:gd name="T11" fmla="*/ 16 w 16"/>
                <a:gd name="T12" fmla="*/ 10 h 10"/>
              </a:gdLst>
              <a:ahLst/>
              <a:cxnLst>
                <a:cxn ang="T6">
                  <a:pos x="T0" y="T1"/>
                </a:cxn>
                <a:cxn ang="T7">
                  <a:pos x="T2" y="T3"/>
                </a:cxn>
                <a:cxn ang="T8">
                  <a:pos x="T4" y="T5"/>
                </a:cxn>
              </a:cxnLst>
              <a:rect l="T9" t="T10" r="T11" b="T12"/>
              <a:pathLst>
                <a:path w="16" h="10">
                  <a:moveTo>
                    <a:pt x="16" y="1"/>
                  </a:moveTo>
                  <a:cubicBezTo>
                    <a:pt x="15" y="9"/>
                    <a:pt x="9" y="10"/>
                    <a:pt x="0" y="10"/>
                  </a:cubicBezTo>
                  <a:cubicBezTo>
                    <a:pt x="0" y="1"/>
                    <a:pt x="6" y="0"/>
                    <a:pt x="16"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0" name="Freeform 27"/>
            <p:cNvSpPr/>
            <p:nvPr/>
          </p:nvSpPr>
          <p:spPr bwMode="auto">
            <a:xfrm>
              <a:off x="5777" y="695"/>
              <a:ext cx="1400" cy="950"/>
            </a:xfrm>
            <a:custGeom>
              <a:avLst/>
              <a:gdLst>
                <a:gd name="T0" fmla="*/ 151 w 699"/>
                <a:gd name="T1" fmla="*/ 29 h 474"/>
                <a:gd name="T2" fmla="*/ 265 w 699"/>
                <a:gd name="T3" fmla="*/ 29 h 474"/>
                <a:gd name="T4" fmla="*/ 318 w 699"/>
                <a:gd name="T5" fmla="*/ 80 h 474"/>
                <a:gd name="T6" fmla="*/ 417 w 699"/>
                <a:gd name="T7" fmla="*/ 98 h 474"/>
                <a:gd name="T8" fmla="*/ 472 w 699"/>
                <a:gd name="T9" fmla="*/ 98 h 474"/>
                <a:gd name="T10" fmla="*/ 528 w 699"/>
                <a:gd name="T11" fmla="*/ 53 h 474"/>
                <a:gd name="T12" fmla="*/ 530 w 699"/>
                <a:gd name="T13" fmla="*/ 113 h 474"/>
                <a:gd name="T14" fmla="*/ 573 w 699"/>
                <a:gd name="T15" fmla="*/ 89 h 474"/>
                <a:gd name="T16" fmla="*/ 544 w 699"/>
                <a:gd name="T17" fmla="*/ 129 h 474"/>
                <a:gd name="T18" fmla="*/ 497 w 699"/>
                <a:gd name="T19" fmla="*/ 129 h 474"/>
                <a:gd name="T20" fmla="*/ 434 w 699"/>
                <a:gd name="T21" fmla="*/ 165 h 474"/>
                <a:gd name="T22" fmla="*/ 390 w 699"/>
                <a:gd name="T23" fmla="*/ 207 h 474"/>
                <a:gd name="T24" fmla="*/ 463 w 699"/>
                <a:gd name="T25" fmla="*/ 285 h 474"/>
                <a:gd name="T26" fmla="*/ 463 w 699"/>
                <a:gd name="T27" fmla="*/ 336 h 474"/>
                <a:gd name="T28" fmla="*/ 486 w 699"/>
                <a:gd name="T29" fmla="*/ 338 h 474"/>
                <a:gd name="T30" fmla="*/ 486 w 699"/>
                <a:gd name="T31" fmla="*/ 292 h 474"/>
                <a:gd name="T32" fmla="*/ 535 w 699"/>
                <a:gd name="T33" fmla="*/ 267 h 474"/>
                <a:gd name="T34" fmla="*/ 553 w 699"/>
                <a:gd name="T35" fmla="*/ 218 h 474"/>
                <a:gd name="T36" fmla="*/ 561 w 699"/>
                <a:gd name="T37" fmla="*/ 185 h 474"/>
                <a:gd name="T38" fmla="*/ 628 w 699"/>
                <a:gd name="T39" fmla="*/ 218 h 474"/>
                <a:gd name="T40" fmla="*/ 599 w 699"/>
                <a:gd name="T41" fmla="*/ 243 h 474"/>
                <a:gd name="T42" fmla="*/ 622 w 699"/>
                <a:gd name="T43" fmla="*/ 269 h 474"/>
                <a:gd name="T44" fmla="*/ 664 w 699"/>
                <a:gd name="T45" fmla="*/ 231 h 474"/>
                <a:gd name="T46" fmla="*/ 671 w 699"/>
                <a:gd name="T47" fmla="*/ 303 h 474"/>
                <a:gd name="T48" fmla="*/ 695 w 699"/>
                <a:gd name="T49" fmla="*/ 305 h 474"/>
                <a:gd name="T50" fmla="*/ 660 w 699"/>
                <a:gd name="T51" fmla="*/ 361 h 474"/>
                <a:gd name="T52" fmla="*/ 568 w 699"/>
                <a:gd name="T53" fmla="*/ 361 h 474"/>
                <a:gd name="T54" fmla="*/ 541 w 699"/>
                <a:gd name="T55" fmla="*/ 401 h 474"/>
                <a:gd name="T56" fmla="*/ 599 w 699"/>
                <a:gd name="T57" fmla="*/ 385 h 474"/>
                <a:gd name="T58" fmla="*/ 590 w 699"/>
                <a:gd name="T59" fmla="*/ 401 h 474"/>
                <a:gd name="T60" fmla="*/ 611 w 699"/>
                <a:gd name="T61" fmla="*/ 436 h 474"/>
                <a:gd name="T62" fmla="*/ 570 w 699"/>
                <a:gd name="T63" fmla="*/ 457 h 474"/>
                <a:gd name="T64" fmla="*/ 590 w 699"/>
                <a:gd name="T65" fmla="*/ 428 h 474"/>
                <a:gd name="T66" fmla="*/ 584 w 699"/>
                <a:gd name="T67" fmla="*/ 416 h 474"/>
                <a:gd name="T68" fmla="*/ 559 w 699"/>
                <a:gd name="T69" fmla="*/ 434 h 474"/>
                <a:gd name="T70" fmla="*/ 559 w 699"/>
                <a:gd name="T71" fmla="*/ 408 h 474"/>
                <a:gd name="T72" fmla="*/ 519 w 699"/>
                <a:gd name="T73" fmla="*/ 421 h 474"/>
                <a:gd name="T74" fmla="*/ 466 w 699"/>
                <a:gd name="T75" fmla="*/ 421 h 474"/>
                <a:gd name="T76" fmla="*/ 425 w 699"/>
                <a:gd name="T77" fmla="*/ 434 h 474"/>
                <a:gd name="T78" fmla="*/ 399 w 699"/>
                <a:gd name="T79" fmla="*/ 457 h 474"/>
                <a:gd name="T80" fmla="*/ 352 w 699"/>
                <a:gd name="T81" fmla="*/ 374 h 474"/>
                <a:gd name="T82" fmla="*/ 287 w 699"/>
                <a:gd name="T83" fmla="*/ 314 h 474"/>
                <a:gd name="T84" fmla="*/ 38 w 699"/>
                <a:gd name="T85" fmla="*/ 314 h 474"/>
                <a:gd name="T86" fmla="*/ 20 w 699"/>
                <a:gd name="T87" fmla="*/ 280 h 474"/>
                <a:gd name="T88" fmla="*/ 29 w 699"/>
                <a:gd name="T89" fmla="*/ 144 h 474"/>
                <a:gd name="T90" fmla="*/ 4 w 699"/>
                <a:gd name="T91" fmla="*/ 142 h 474"/>
                <a:gd name="T92" fmla="*/ 60 w 699"/>
                <a:gd name="T93" fmla="*/ 62 h 474"/>
                <a:gd name="T94" fmla="*/ 120 w 699"/>
                <a:gd name="T95" fmla="*/ 0 h 474"/>
                <a:gd name="T96" fmla="*/ 151 w 699"/>
                <a:gd name="T97" fmla="*/ 29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99"/>
                <a:gd name="T148" fmla="*/ 0 h 474"/>
                <a:gd name="T149" fmla="*/ 699 w 699"/>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99" h="474">
                  <a:moveTo>
                    <a:pt x="151" y="29"/>
                  </a:moveTo>
                  <a:cubicBezTo>
                    <a:pt x="194" y="35"/>
                    <a:pt x="231" y="19"/>
                    <a:pt x="265" y="29"/>
                  </a:cubicBezTo>
                  <a:cubicBezTo>
                    <a:pt x="290" y="35"/>
                    <a:pt x="299" y="69"/>
                    <a:pt x="318" y="80"/>
                  </a:cubicBezTo>
                  <a:cubicBezTo>
                    <a:pt x="354" y="83"/>
                    <a:pt x="406" y="69"/>
                    <a:pt x="417" y="98"/>
                  </a:cubicBezTo>
                  <a:cubicBezTo>
                    <a:pt x="435" y="98"/>
                    <a:pt x="454" y="98"/>
                    <a:pt x="472" y="98"/>
                  </a:cubicBezTo>
                  <a:cubicBezTo>
                    <a:pt x="493" y="85"/>
                    <a:pt x="500" y="58"/>
                    <a:pt x="528" y="53"/>
                  </a:cubicBezTo>
                  <a:cubicBezTo>
                    <a:pt x="533" y="69"/>
                    <a:pt x="529" y="94"/>
                    <a:pt x="530" y="113"/>
                  </a:cubicBezTo>
                  <a:cubicBezTo>
                    <a:pt x="554" y="116"/>
                    <a:pt x="554" y="84"/>
                    <a:pt x="573" y="89"/>
                  </a:cubicBezTo>
                  <a:cubicBezTo>
                    <a:pt x="581" y="105"/>
                    <a:pt x="553" y="117"/>
                    <a:pt x="544" y="129"/>
                  </a:cubicBezTo>
                  <a:cubicBezTo>
                    <a:pt x="528" y="129"/>
                    <a:pt x="512" y="129"/>
                    <a:pt x="497" y="129"/>
                  </a:cubicBezTo>
                  <a:cubicBezTo>
                    <a:pt x="476" y="141"/>
                    <a:pt x="473" y="171"/>
                    <a:pt x="434" y="165"/>
                  </a:cubicBezTo>
                  <a:cubicBezTo>
                    <a:pt x="418" y="177"/>
                    <a:pt x="406" y="194"/>
                    <a:pt x="390" y="207"/>
                  </a:cubicBezTo>
                  <a:cubicBezTo>
                    <a:pt x="411" y="236"/>
                    <a:pt x="441" y="257"/>
                    <a:pt x="463" y="285"/>
                  </a:cubicBezTo>
                  <a:cubicBezTo>
                    <a:pt x="463" y="302"/>
                    <a:pt x="463" y="319"/>
                    <a:pt x="463" y="336"/>
                  </a:cubicBezTo>
                  <a:cubicBezTo>
                    <a:pt x="466" y="341"/>
                    <a:pt x="479" y="337"/>
                    <a:pt x="486" y="338"/>
                  </a:cubicBezTo>
                  <a:cubicBezTo>
                    <a:pt x="486" y="323"/>
                    <a:pt x="486" y="307"/>
                    <a:pt x="486" y="292"/>
                  </a:cubicBezTo>
                  <a:cubicBezTo>
                    <a:pt x="516" y="298"/>
                    <a:pt x="520" y="277"/>
                    <a:pt x="535" y="267"/>
                  </a:cubicBezTo>
                  <a:cubicBezTo>
                    <a:pt x="525" y="239"/>
                    <a:pt x="547" y="233"/>
                    <a:pt x="553" y="218"/>
                  </a:cubicBezTo>
                  <a:cubicBezTo>
                    <a:pt x="558" y="205"/>
                    <a:pt x="548" y="192"/>
                    <a:pt x="561" y="185"/>
                  </a:cubicBezTo>
                  <a:cubicBezTo>
                    <a:pt x="601" y="178"/>
                    <a:pt x="615" y="198"/>
                    <a:pt x="628" y="218"/>
                  </a:cubicBezTo>
                  <a:cubicBezTo>
                    <a:pt x="617" y="225"/>
                    <a:pt x="613" y="238"/>
                    <a:pt x="599" y="243"/>
                  </a:cubicBezTo>
                  <a:cubicBezTo>
                    <a:pt x="604" y="255"/>
                    <a:pt x="616" y="259"/>
                    <a:pt x="622" y="269"/>
                  </a:cubicBezTo>
                  <a:cubicBezTo>
                    <a:pt x="636" y="257"/>
                    <a:pt x="645" y="239"/>
                    <a:pt x="664" y="231"/>
                  </a:cubicBezTo>
                  <a:cubicBezTo>
                    <a:pt x="677" y="244"/>
                    <a:pt x="668" y="279"/>
                    <a:pt x="671" y="303"/>
                  </a:cubicBezTo>
                  <a:cubicBezTo>
                    <a:pt x="675" y="308"/>
                    <a:pt x="688" y="304"/>
                    <a:pt x="695" y="305"/>
                  </a:cubicBezTo>
                  <a:cubicBezTo>
                    <a:pt x="699" y="339"/>
                    <a:pt x="673" y="344"/>
                    <a:pt x="660" y="361"/>
                  </a:cubicBezTo>
                  <a:cubicBezTo>
                    <a:pt x="629" y="361"/>
                    <a:pt x="599" y="361"/>
                    <a:pt x="568" y="361"/>
                  </a:cubicBezTo>
                  <a:cubicBezTo>
                    <a:pt x="559" y="373"/>
                    <a:pt x="532" y="383"/>
                    <a:pt x="541" y="401"/>
                  </a:cubicBezTo>
                  <a:cubicBezTo>
                    <a:pt x="553" y="390"/>
                    <a:pt x="574" y="375"/>
                    <a:pt x="599" y="385"/>
                  </a:cubicBezTo>
                  <a:cubicBezTo>
                    <a:pt x="604" y="398"/>
                    <a:pt x="591" y="393"/>
                    <a:pt x="590" y="401"/>
                  </a:cubicBezTo>
                  <a:cubicBezTo>
                    <a:pt x="587" y="423"/>
                    <a:pt x="607" y="421"/>
                    <a:pt x="611" y="436"/>
                  </a:cubicBezTo>
                  <a:cubicBezTo>
                    <a:pt x="597" y="442"/>
                    <a:pt x="587" y="474"/>
                    <a:pt x="570" y="457"/>
                  </a:cubicBezTo>
                  <a:cubicBezTo>
                    <a:pt x="566" y="444"/>
                    <a:pt x="586" y="439"/>
                    <a:pt x="590" y="428"/>
                  </a:cubicBezTo>
                  <a:cubicBezTo>
                    <a:pt x="590" y="422"/>
                    <a:pt x="583" y="423"/>
                    <a:pt x="584" y="416"/>
                  </a:cubicBezTo>
                  <a:cubicBezTo>
                    <a:pt x="571" y="418"/>
                    <a:pt x="572" y="433"/>
                    <a:pt x="559" y="434"/>
                  </a:cubicBezTo>
                  <a:cubicBezTo>
                    <a:pt x="559" y="425"/>
                    <a:pt x="559" y="416"/>
                    <a:pt x="559" y="408"/>
                  </a:cubicBezTo>
                  <a:cubicBezTo>
                    <a:pt x="538" y="404"/>
                    <a:pt x="527" y="411"/>
                    <a:pt x="519" y="421"/>
                  </a:cubicBezTo>
                  <a:cubicBezTo>
                    <a:pt x="501" y="421"/>
                    <a:pt x="483" y="421"/>
                    <a:pt x="466" y="421"/>
                  </a:cubicBezTo>
                  <a:cubicBezTo>
                    <a:pt x="457" y="430"/>
                    <a:pt x="447" y="438"/>
                    <a:pt x="425" y="434"/>
                  </a:cubicBezTo>
                  <a:cubicBezTo>
                    <a:pt x="414" y="439"/>
                    <a:pt x="412" y="453"/>
                    <a:pt x="399" y="457"/>
                  </a:cubicBezTo>
                  <a:cubicBezTo>
                    <a:pt x="401" y="411"/>
                    <a:pt x="401" y="368"/>
                    <a:pt x="352" y="374"/>
                  </a:cubicBezTo>
                  <a:cubicBezTo>
                    <a:pt x="327" y="358"/>
                    <a:pt x="310" y="332"/>
                    <a:pt x="287" y="314"/>
                  </a:cubicBezTo>
                  <a:cubicBezTo>
                    <a:pt x="204" y="314"/>
                    <a:pt x="121" y="314"/>
                    <a:pt x="38" y="314"/>
                  </a:cubicBezTo>
                  <a:cubicBezTo>
                    <a:pt x="42" y="292"/>
                    <a:pt x="25" y="292"/>
                    <a:pt x="20" y="280"/>
                  </a:cubicBezTo>
                  <a:cubicBezTo>
                    <a:pt x="14" y="227"/>
                    <a:pt x="35" y="199"/>
                    <a:pt x="29" y="144"/>
                  </a:cubicBezTo>
                  <a:cubicBezTo>
                    <a:pt x="25" y="139"/>
                    <a:pt x="12" y="144"/>
                    <a:pt x="4" y="142"/>
                  </a:cubicBezTo>
                  <a:cubicBezTo>
                    <a:pt x="0" y="104"/>
                    <a:pt x="37" y="85"/>
                    <a:pt x="60" y="62"/>
                  </a:cubicBezTo>
                  <a:cubicBezTo>
                    <a:pt x="85" y="37"/>
                    <a:pt x="102" y="18"/>
                    <a:pt x="120" y="0"/>
                  </a:cubicBezTo>
                  <a:cubicBezTo>
                    <a:pt x="134" y="6"/>
                    <a:pt x="141" y="19"/>
                    <a:pt x="151" y="29"/>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1" name="Freeform 28"/>
            <p:cNvSpPr/>
            <p:nvPr/>
          </p:nvSpPr>
          <p:spPr bwMode="auto">
            <a:xfrm>
              <a:off x="2194" y="693"/>
              <a:ext cx="146" cy="120"/>
            </a:xfrm>
            <a:custGeom>
              <a:avLst/>
              <a:gdLst>
                <a:gd name="T0" fmla="*/ 73 w 73"/>
                <a:gd name="T1" fmla="*/ 5 h 60"/>
                <a:gd name="T2" fmla="*/ 73 w 73"/>
                <a:gd name="T3" fmla="*/ 21 h 60"/>
                <a:gd name="T4" fmla="*/ 0 w 73"/>
                <a:gd name="T5" fmla="*/ 59 h 60"/>
                <a:gd name="T6" fmla="*/ 29 w 73"/>
                <a:gd name="T7" fmla="*/ 30 h 60"/>
                <a:gd name="T8" fmla="*/ 73 w 73"/>
                <a:gd name="T9" fmla="*/ 5 h 60"/>
                <a:gd name="T10" fmla="*/ 0 60000 65536"/>
                <a:gd name="T11" fmla="*/ 0 60000 65536"/>
                <a:gd name="T12" fmla="*/ 0 60000 65536"/>
                <a:gd name="T13" fmla="*/ 0 60000 65536"/>
                <a:gd name="T14" fmla="*/ 0 60000 65536"/>
                <a:gd name="T15" fmla="*/ 0 w 73"/>
                <a:gd name="T16" fmla="*/ 0 h 60"/>
                <a:gd name="T17" fmla="*/ 73 w 73"/>
                <a:gd name="T18" fmla="*/ 60 h 60"/>
              </a:gdLst>
              <a:ahLst/>
              <a:cxnLst>
                <a:cxn ang="T10">
                  <a:pos x="T0" y="T1"/>
                </a:cxn>
                <a:cxn ang="T11">
                  <a:pos x="T2" y="T3"/>
                </a:cxn>
                <a:cxn ang="T12">
                  <a:pos x="T4" y="T5"/>
                </a:cxn>
                <a:cxn ang="T13">
                  <a:pos x="T6" y="T7"/>
                </a:cxn>
                <a:cxn ang="T14">
                  <a:pos x="T8" y="T9"/>
                </a:cxn>
              </a:cxnLst>
              <a:rect l="T15" t="T16" r="T17" b="T18"/>
              <a:pathLst>
                <a:path w="73" h="60">
                  <a:moveTo>
                    <a:pt x="73" y="5"/>
                  </a:moveTo>
                  <a:cubicBezTo>
                    <a:pt x="73" y="10"/>
                    <a:pt x="73" y="15"/>
                    <a:pt x="73" y="21"/>
                  </a:cubicBezTo>
                  <a:cubicBezTo>
                    <a:pt x="29" y="14"/>
                    <a:pt x="39" y="60"/>
                    <a:pt x="0" y="59"/>
                  </a:cubicBezTo>
                  <a:cubicBezTo>
                    <a:pt x="1" y="40"/>
                    <a:pt x="9" y="29"/>
                    <a:pt x="29" y="30"/>
                  </a:cubicBezTo>
                  <a:cubicBezTo>
                    <a:pt x="41" y="19"/>
                    <a:pt x="45" y="0"/>
                    <a:pt x="73" y="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2" name="Freeform 29"/>
            <p:cNvSpPr/>
            <p:nvPr/>
          </p:nvSpPr>
          <p:spPr bwMode="auto">
            <a:xfrm>
              <a:off x="6746" y="695"/>
              <a:ext cx="92" cy="84"/>
            </a:xfrm>
            <a:custGeom>
              <a:avLst/>
              <a:gdLst>
                <a:gd name="T0" fmla="*/ 46 w 46"/>
                <a:gd name="T1" fmla="*/ 4 h 42"/>
                <a:gd name="T2" fmla="*/ 4 w 46"/>
                <a:gd name="T3" fmla="*/ 42 h 42"/>
                <a:gd name="T4" fmla="*/ 2 w 46"/>
                <a:gd name="T5" fmla="*/ 22 h 42"/>
                <a:gd name="T6" fmla="*/ 46 w 46"/>
                <a:gd name="T7" fmla="*/ 4 h 42"/>
                <a:gd name="T8" fmla="*/ 0 60000 65536"/>
                <a:gd name="T9" fmla="*/ 0 60000 65536"/>
                <a:gd name="T10" fmla="*/ 0 60000 65536"/>
                <a:gd name="T11" fmla="*/ 0 60000 65536"/>
                <a:gd name="T12" fmla="*/ 0 w 46"/>
                <a:gd name="T13" fmla="*/ 0 h 42"/>
                <a:gd name="T14" fmla="*/ 46 w 46"/>
                <a:gd name="T15" fmla="*/ 42 h 42"/>
              </a:gdLst>
              <a:ahLst/>
              <a:cxnLst>
                <a:cxn ang="T8">
                  <a:pos x="T0" y="T1"/>
                </a:cxn>
                <a:cxn ang="T9">
                  <a:pos x="T2" y="T3"/>
                </a:cxn>
                <a:cxn ang="T10">
                  <a:pos x="T4" y="T5"/>
                </a:cxn>
                <a:cxn ang="T11">
                  <a:pos x="T6" y="T7"/>
                </a:cxn>
              </a:cxnLst>
              <a:rect l="T12" t="T13" r="T14" b="T15"/>
              <a:pathLst>
                <a:path w="46" h="42">
                  <a:moveTo>
                    <a:pt x="46" y="4"/>
                  </a:moveTo>
                  <a:cubicBezTo>
                    <a:pt x="34" y="19"/>
                    <a:pt x="25" y="36"/>
                    <a:pt x="4" y="42"/>
                  </a:cubicBezTo>
                  <a:cubicBezTo>
                    <a:pt x="0" y="38"/>
                    <a:pt x="2" y="29"/>
                    <a:pt x="2" y="22"/>
                  </a:cubicBezTo>
                  <a:cubicBezTo>
                    <a:pt x="24" y="24"/>
                    <a:pt x="22" y="0"/>
                    <a:pt x="46" y="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3" name="Freeform 30"/>
            <p:cNvSpPr/>
            <p:nvPr/>
          </p:nvSpPr>
          <p:spPr bwMode="auto">
            <a:xfrm>
              <a:off x="6432" y="703"/>
              <a:ext cx="266" cy="148"/>
            </a:xfrm>
            <a:custGeom>
              <a:avLst/>
              <a:gdLst>
                <a:gd name="T0" fmla="*/ 96 w 133"/>
                <a:gd name="T1" fmla="*/ 18 h 74"/>
                <a:gd name="T2" fmla="*/ 121 w 133"/>
                <a:gd name="T3" fmla="*/ 4 h 74"/>
                <a:gd name="T4" fmla="*/ 94 w 133"/>
                <a:gd name="T5" fmla="*/ 74 h 74"/>
                <a:gd name="T6" fmla="*/ 74 w 133"/>
                <a:gd name="T7" fmla="*/ 56 h 74"/>
                <a:gd name="T8" fmla="*/ 0 w 133"/>
                <a:gd name="T9" fmla="*/ 54 h 74"/>
                <a:gd name="T10" fmla="*/ 81 w 133"/>
                <a:gd name="T11" fmla="*/ 4 h 74"/>
                <a:gd name="T12" fmla="*/ 96 w 133"/>
                <a:gd name="T13" fmla="*/ 18 h 74"/>
                <a:gd name="T14" fmla="*/ 0 60000 65536"/>
                <a:gd name="T15" fmla="*/ 0 60000 65536"/>
                <a:gd name="T16" fmla="*/ 0 60000 65536"/>
                <a:gd name="T17" fmla="*/ 0 60000 65536"/>
                <a:gd name="T18" fmla="*/ 0 60000 65536"/>
                <a:gd name="T19" fmla="*/ 0 60000 65536"/>
                <a:gd name="T20" fmla="*/ 0 60000 65536"/>
                <a:gd name="T21" fmla="*/ 0 w 133"/>
                <a:gd name="T22" fmla="*/ 0 h 74"/>
                <a:gd name="T23" fmla="*/ 133 w 133"/>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 h="74">
                  <a:moveTo>
                    <a:pt x="96" y="18"/>
                  </a:moveTo>
                  <a:cubicBezTo>
                    <a:pt x="106" y="15"/>
                    <a:pt x="105" y="1"/>
                    <a:pt x="121" y="4"/>
                  </a:cubicBezTo>
                  <a:cubicBezTo>
                    <a:pt x="133" y="40"/>
                    <a:pt x="109" y="58"/>
                    <a:pt x="94" y="74"/>
                  </a:cubicBezTo>
                  <a:cubicBezTo>
                    <a:pt x="84" y="71"/>
                    <a:pt x="81" y="62"/>
                    <a:pt x="74" y="56"/>
                  </a:cubicBezTo>
                  <a:cubicBezTo>
                    <a:pt x="50" y="54"/>
                    <a:pt x="21" y="59"/>
                    <a:pt x="0" y="54"/>
                  </a:cubicBezTo>
                  <a:cubicBezTo>
                    <a:pt x="2" y="12"/>
                    <a:pt x="33" y="0"/>
                    <a:pt x="81" y="4"/>
                  </a:cubicBezTo>
                  <a:cubicBezTo>
                    <a:pt x="89" y="5"/>
                    <a:pt x="91" y="14"/>
                    <a:pt x="96" y="1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4" name="Freeform 31"/>
            <p:cNvSpPr/>
            <p:nvPr/>
          </p:nvSpPr>
          <p:spPr bwMode="auto">
            <a:xfrm>
              <a:off x="6694" y="709"/>
              <a:ext cx="20" cy="20"/>
            </a:xfrm>
            <a:custGeom>
              <a:avLst/>
              <a:gdLst>
                <a:gd name="T0" fmla="*/ 10 w 10"/>
                <a:gd name="T1" fmla="*/ 1 h 10"/>
                <a:gd name="T2" fmla="*/ 1 w 10"/>
                <a:gd name="T3" fmla="*/ 10 h 10"/>
                <a:gd name="T4" fmla="*/ 10 w 10"/>
                <a:gd name="T5" fmla="*/ 1 h 10"/>
                <a:gd name="T6" fmla="*/ 0 60000 65536"/>
                <a:gd name="T7" fmla="*/ 0 60000 65536"/>
                <a:gd name="T8" fmla="*/ 0 60000 65536"/>
                <a:gd name="T9" fmla="*/ 0 w 10"/>
                <a:gd name="T10" fmla="*/ 0 h 10"/>
                <a:gd name="T11" fmla="*/ 10 w 10"/>
                <a:gd name="T12" fmla="*/ 10 h 10"/>
              </a:gdLst>
              <a:ahLst/>
              <a:cxnLst>
                <a:cxn ang="T6">
                  <a:pos x="T0" y="T1"/>
                </a:cxn>
                <a:cxn ang="T7">
                  <a:pos x="T2" y="T3"/>
                </a:cxn>
                <a:cxn ang="T8">
                  <a:pos x="T4" y="T5"/>
                </a:cxn>
              </a:cxnLst>
              <a:rect l="T9" t="T10" r="T11" b="T12"/>
              <a:pathLst>
                <a:path w="10" h="10">
                  <a:moveTo>
                    <a:pt x="10" y="1"/>
                  </a:moveTo>
                  <a:cubicBezTo>
                    <a:pt x="10" y="7"/>
                    <a:pt x="7" y="10"/>
                    <a:pt x="1" y="10"/>
                  </a:cubicBezTo>
                  <a:cubicBezTo>
                    <a:pt x="0" y="3"/>
                    <a:pt x="3" y="0"/>
                    <a:pt x="10"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5" name="Freeform 32"/>
            <p:cNvSpPr/>
            <p:nvPr/>
          </p:nvSpPr>
          <p:spPr bwMode="auto">
            <a:xfrm>
              <a:off x="6834" y="715"/>
              <a:ext cx="104" cy="52"/>
            </a:xfrm>
            <a:custGeom>
              <a:avLst/>
              <a:gdLst>
                <a:gd name="T0" fmla="*/ 51 w 52"/>
                <a:gd name="T1" fmla="*/ 3 h 26"/>
                <a:gd name="T2" fmla="*/ 31 w 52"/>
                <a:gd name="T3" fmla="*/ 7 h 26"/>
                <a:gd name="T4" fmla="*/ 0 w 52"/>
                <a:gd name="T5" fmla="*/ 23 h 26"/>
                <a:gd name="T6" fmla="*/ 51 w 52"/>
                <a:gd name="T7" fmla="*/ 3 h 26"/>
                <a:gd name="T8" fmla="*/ 0 60000 65536"/>
                <a:gd name="T9" fmla="*/ 0 60000 65536"/>
                <a:gd name="T10" fmla="*/ 0 60000 65536"/>
                <a:gd name="T11" fmla="*/ 0 60000 65536"/>
                <a:gd name="T12" fmla="*/ 0 w 52"/>
                <a:gd name="T13" fmla="*/ 0 h 26"/>
                <a:gd name="T14" fmla="*/ 52 w 52"/>
                <a:gd name="T15" fmla="*/ 26 h 26"/>
              </a:gdLst>
              <a:ahLst/>
              <a:cxnLst>
                <a:cxn ang="T8">
                  <a:pos x="T0" y="T1"/>
                </a:cxn>
                <a:cxn ang="T9">
                  <a:pos x="T2" y="T3"/>
                </a:cxn>
                <a:cxn ang="T10">
                  <a:pos x="T4" y="T5"/>
                </a:cxn>
                <a:cxn ang="T11">
                  <a:pos x="T6" y="T7"/>
                </a:cxn>
              </a:cxnLst>
              <a:rect l="T12" t="T13" r="T14" b="T15"/>
              <a:pathLst>
                <a:path w="52" h="26">
                  <a:moveTo>
                    <a:pt x="51" y="3"/>
                  </a:moveTo>
                  <a:cubicBezTo>
                    <a:pt x="52" y="12"/>
                    <a:pt x="37" y="5"/>
                    <a:pt x="31" y="7"/>
                  </a:cubicBezTo>
                  <a:cubicBezTo>
                    <a:pt x="24" y="16"/>
                    <a:pt x="19" y="26"/>
                    <a:pt x="0" y="23"/>
                  </a:cubicBezTo>
                  <a:cubicBezTo>
                    <a:pt x="5" y="4"/>
                    <a:pt x="25" y="0"/>
                    <a:pt x="51" y="3"/>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6" name="Freeform 33"/>
            <p:cNvSpPr/>
            <p:nvPr/>
          </p:nvSpPr>
          <p:spPr bwMode="auto">
            <a:xfrm>
              <a:off x="6896" y="731"/>
              <a:ext cx="353" cy="379"/>
            </a:xfrm>
            <a:custGeom>
              <a:avLst/>
              <a:gdLst>
                <a:gd name="T0" fmla="*/ 43 w 176"/>
                <a:gd name="T1" fmla="*/ 2 h 189"/>
                <a:gd name="T2" fmla="*/ 18 w 176"/>
                <a:gd name="T3" fmla="*/ 31 h 189"/>
                <a:gd name="T4" fmla="*/ 31 w 176"/>
                <a:gd name="T5" fmla="*/ 44 h 189"/>
                <a:gd name="T6" fmla="*/ 87 w 176"/>
                <a:gd name="T7" fmla="*/ 6 h 189"/>
                <a:gd name="T8" fmla="*/ 69 w 176"/>
                <a:gd name="T9" fmla="*/ 26 h 189"/>
                <a:gd name="T10" fmla="*/ 125 w 176"/>
                <a:gd name="T11" fmla="*/ 28 h 189"/>
                <a:gd name="T12" fmla="*/ 112 w 176"/>
                <a:gd name="T13" fmla="*/ 44 h 189"/>
                <a:gd name="T14" fmla="*/ 136 w 176"/>
                <a:gd name="T15" fmla="*/ 46 h 189"/>
                <a:gd name="T16" fmla="*/ 138 w 176"/>
                <a:gd name="T17" fmla="*/ 64 h 189"/>
                <a:gd name="T18" fmla="*/ 161 w 176"/>
                <a:gd name="T19" fmla="*/ 64 h 189"/>
                <a:gd name="T20" fmla="*/ 143 w 176"/>
                <a:gd name="T21" fmla="*/ 84 h 189"/>
                <a:gd name="T22" fmla="*/ 156 w 176"/>
                <a:gd name="T23" fmla="*/ 113 h 189"/>
                <a:gd name="T24" fmla="*/ 176 w 176"/>
                <a:gd name="T25" fmla="*/ 115 h 189"/>
                <a:gd name="T26" fmla="*/ 152 w 176"/>
                <a:gd name="T27" fmla="*/ 140 h 189"/>
                <a:gd name="T28" fmla="*/ 152 w 176"/>
                <a:gd name="T29" fmla="*/ 120 h 189"/>
                <a:gd name="T30" fmla="*/ 114 w 176"/>
                <a:gd name="T31" fmla="*/ 120 h 189"/>
                <a:gd name="T32" fmla="*/ 123 w 176"/>
                <a:gd name="T33" fmla="*/ 173 h 189"/>
                <a:gd name="T34" fmla="*/ 103 w 176"/>
                <a:gd name="T35" fmla="*/ 155 h 189"/>
                <a:gd name="T36" fmla="*/ 92 w 176"/>
                <a:gd name="T37" fmla="*/ 164 h 189"/>
                <a:gd name="T38" fmla="*/ 109 w 176"/>
                <a:gd name="T39" fmla="*/ 189 h 189"/>
                <a:gd name="T40" fmla="*/ 58 w 176"/>
                <a:gd name="T41" fmla="*/ 144 h 189"/>
                <a:gd name="T42" fmla="*/ 29 w 176"/>
                <a:gd name="T43" fmla="*/ 144 h 189"/>
                <a:gd name="T44" fmla="*/ 29 w 176"/>
                <a:gd name="T45" fmla="*/ 131 h 189"/>
                <a:gd name="T46" fmla="*/ 67 w 176"/>
                <a:gd name="T47" fmla="*/ 131 h 189"/>
                <a:gd name="T48" fmla="*/ 101 w 176"/>
                <a:gd name="T49" fmla="*/ 97 h 189"/>
                <a:gd name="T50" fmla="*/ 60 w 176"/>
                <a:gd name="T51" fmla="*/ 51 h 189"/>
                <a:gd name="T52" fmla="*/ 0 w 176"/>
                <a:gd name="T53" fmla="*/ 48 h 189"/>
                <a:gd name="T54" fmla="*/ 43 w 176"/>
                <a:gd name="T55" fmla="*/ 2 h 18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6"/>
                <a:gd name="T85" fmla="*/ 0 h 189"/>
                <a:gd name="T86" fmla="*/ 176 w 176"/>
                <a:gd name="T87" fmla="*/ 189 h 18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6" h="189">
                  <a:moveTo>
                    <a:pt x="43" y="2"/>
                  </a:moveTo>
                  <a:cubicBezTo>
                    <a:pt x="38" y="15"/>
                    <a:pt x="25" y="19"/>
                    <a:pt x="18" y="31"/>
                  </a:cubicBezTo>
                  <a:cubicBezTo>
                    <a:pt x="23" y="34"/>
                    <a:pt x="28" y="39"/>
                    <a:pt x="31" y="44"/>
                  </a:cubicBezTo>
                  <a:cubicBezTo>
                    <a:pt x="52" y="34"/>
                    <a:pt x="58" y="0"/>
                    <a:pt x="87" y="6"/>
                  </a:cubicBezTo>
                  <a:cubicBezTo>
                    <a:pt x="85" y="16"/>
                    <a:pt x="75" y="20"/>
                    <a:pt x="69" y="26"/>
                  </a:cubicBezTo>
                  <a:cubicBezTo>
                    <a:pt x="83" y="31"/>
                    <a:pt x="107" y="27"/>
                    <a:pt x="125" y="28"/>
                  </a:cubicBezTo>
                  <a:cubicBezTo>
                    <a:pt x="124" y="37"/>
                    <a:pt x="116" y="39"/>
                    <a:pt x="112" y="44"/>
                  </a:cubicBezTo>
                  <a:cubicBezTo>
                    <a:pt x="116" y="49"/>
                    <a:pt x="129" y="45"/>
                    <a:pt x="136" y="46"/>
                  </a:cubicBezTo>
                  <a:cubicBezTo>
                    <a:pt x="140" y="49"/>
                    <a:pt x="138" y="58"/>
                    <a:pt x="138" y="64"/>
                  </a:cubicBezTo>
                  <a:cubicBezTo>
                    <a:pt x="146" y="64"/>
                    <a:pt x="153" y="64"/>
                    <a:pt x="161" y="64"/>
                  </a:cubicBezTo>
                  <a:cubicBezTo>
                    <a:pt x="158" y="74"/>
                    <a:pt x="149" y="78"/>
                    <a:pt x="143" y="84"/>
                  </a:cubicBezTo>
                  <a:cubicBezTo>
                    <a:pt x="145" y="96"/>
                    <a:pt x="160" y="95"/>
                    <a:pt x="156" y="113"/>
                  </a:cubicBezTo>
                  <a:cubicBezTo>
                    <a:pt x="159" y="118"/>
                    <a:pt x="170" y="114"/>
                    <a:pt x="176" y="115"/>
                  </a:cubicBezTo>
                  <a:cubicBezTo>
                    <a:pt x="171" y="126"/>
                    <a:pt x="163" y="134"/>
                    <a:pt x="152" y="140"/>
                  </a:cubicBezTo>
                  <a:cubicBezTo>
                    <a:pt x="152" y="133"/>
                    <a:pt x="152" y="126"/>
                    <a:pt x="152" y="120"/>
                  </a:cubicBezTo>
                  <a:cubicBezTo>
                    <a:pt x="139" y="120"/>
                    <a:pt x="127" y="120"/>
                    <a:pt x="114" y="120"/>
                  </a:cubicBezTo>
                  <a:cubicBezTo>
                    <a:pt x="115" y="139"/>
                    <a:pt x="143" y="153"/>
                    <a:pt x="123" y="173"/>
                  </a:cubicBezTo>
                  <a:cubicBezTo>
                    <a:pt x="113" y="171"/>
                    <a:pt x="109" y="162"/>
                    <a:pt x="103" y="155"/>
                  </a:cubicBezTo>
                  <a:cubicBezTo>
                    <a:pt x="98" y="158"/>
                    <a:pt x="99" y="165"/>
                    <a:pt x="92" y="164"/>
                  </a:cubicBezTo>
                  <a:cubicBezTo>
                    <a:pt x="94" y="176"/>
                    <a:pt x="107" y="177"/>
                    <a:pt x="109" y="189"/>
                  </a:cubicBezTo>
                  <a:cubicBezTo>
                    <a:pt x="83" y="183"/>
                    <a:pt x="73" y="161"/>
                    <a:pt x="58" y="144"/>
                  </a:cubicBezTo>
                  <a:cubicBezTo>
                    <a:pt x="49" y="144"/>
                    <a:pt x="39" y="144"/>
                    <a:pt x="29" y="144"/>
                  </a:cubicBezTo>
                  <a:cubicBezTo>
                    <a:pt x="29" y="140"/>
                    <a:pt x="29" y="135"/>
                    <a:pt x="29" y="131"/>
                  </a:cubicBezTo>
                  <a:cubicBezTo>
                    <a:pt x="42" y="131"/>
                    <a:pt x="54" y="131"/>
                    <a:pt x="67" y="131"/>
                  </a:cubicBezTo>
                  <a:cubicBezTo>
                    <a:pt x="77" y="119"/>
                    <a:pt x="88" y="108"/>
                    <a:pt x="101" y="97"/>
                  </a:cubicBezTo>
                  <a:cubicBezTo>
                    <a:pt x="91" y="78"/>
                    <a:pt x="70" y="70"/>
                    <a:pt x="60" y="51"/>
                  </a:cubicBezTo>
                  <a:cubicBezTo>
                    <a:pt x="41" y="49"/>
                    <a:pt x="16" y="53"/>
                    <a:pt x="0" y="48"/>
                  </a:cubicBezTo>
                  <a:cubicBezTo>
                    <a:pt x="3" y="21"/>
                    <a:pt x="20" y="9"/>
                    <a:pt x="43"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7" name="Freeform 34"/>
            <p:cNvSpPr/>
            <p:nvPr/>
          </p:nvSpPr>
          <p:spPr bwMode="auto">
            <a:xfrm>
              <a:off x="7099" y="747"/>
              <a:ext cx="34" cy="24"/>
            </a:xfrm>
            <a:custGeom>
              <a:avLst/>
              <a:gdLst>
                <a:gd name="T0" fmla="*/ 17 w 17"/>
                <a:gd name="T1" fmla="*/ 5 h 12"/>
                <a:gd name="T2" fmla="*/ 0 w 17"/>
                <a:gd name="T3" fmla="*/ 7 h 12"/>
                <a:gd name="T4" fmla="*/ 17 w 17"/>
                <a:gd name="T5" fmla="*/ 5 h 12"/>
                <a:gd name="T6" fmla="*/ 0 60000 65536"/>
                <a:gd name="T7" fmla="*/ 0 60000 65536"/>
                <a:gd name="T8" fmla="*/ 0 60000 65536"/>
                <a:gd name="T9" fmla="*/ 0 w 17"/>
                <a:gd name="T10" fmla="*/ 0 h 12"/>
                <a:gd name="T11" fmla="*/ 17 w 17"/>
                <a:gd name="T12" fmla="*/ 12 h 12"/>
              </a:gdLst>
              <a:ahLst/>
              <a:cxnLst>
                <a:cxn ang="T6">
                  <a:pos x="T0" y="T1"/>
                </a:cxn>
                <a:cxn ang="T7">
                  <a:pos x="T2" y="T3"/>
                </a:cxn>
                <a:cxn ang="T8">
                  <a:pos x="T4" y="T5"/>
                </a:cxn>
              </a:cxnLst>
              <a:rect l="T9" t="T10" r="T11" b="T12"/>
              <a:pathLst>
                <a:path w="17" h="12">
                  <a:moveTo>
                    <a:pt x="17" y="5"/>
                  </a:moveTo>
                  <a:cubicBezTo>
                    <a:pt x="17" y="12"/>
                    <a:pt x="3" y="10"/>
                    <a:pt x="0" y="7"/>
                  </a:cubicBezTo>
                  <a:cubicBezTo>
                    <a:pt x="0" y="0"/>
                    <a:pt x="14" y="2"/>
                    <a:pt x="17" y="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8" name="Freeform 35"/>
            <p:cNvSpPr/>
            <p:nvPr/>
          </p:nvSpPr>
          <p:spPr bwMode="auto">
            <a:xfrm>
              <a:off x="2504" y="811"/>
              <a:ext cx="30" cy="48"/>
            </a:xfrm>
            <a:custGeom>
              <a:avLst/>
              <a:gdLst>
                <a:gd name="T0" fmla="*/ 5 w 15"/>
                <a:gd name="T1" fmla="*/ 0 h 24"/>
                <a:gd name="T2" fmla="*/ 10 w 15"/>
                <a:gd name="T3" fmla="*/ 24 h 24"/>
                <a:gd name="T4" fmla="*/ 5 w 15"/>
                <a:gd name="T5" fmla="*/ 0 h 24"/>
                <a:gd name="T6" fmla="*/ 0 60000 65536"/>
                <a:gd name="T7" fmla="*/ 0 60000 65536"/>
                <a:gd name="T8" fmla="*/ 0 60000 65536"/>
                <a:gd name="T9" fmla="*/ 0 w 15"/>
                <a:gd name="T10" fmla="*/ 0 h 24"/>
                <a:gd name="T11" fmla="*/ 15 w 15"/>
                <a:gd name="T12" fmla="*/ 24 h 24"/>
              </a:gdLst>
              <a:ahLst/>
              <a:cxnLst>
                <a:cxn ang="T6">
                  <a:pos x="T0" y="T1"/>
                </a:cxn>
                <a:cxn ang="T7">
                  <a:pos x="T2" y="T3"/>
                </a:cxn>
                <a:cxn ang="T8">
                  <a:pos x="T4" y="T5"/>
                </a:cxn>
              </a:cxnLst>
              <a:rect l="T9" t="T10" r="T11" b="T12"/>
              <a:pathLst>
                <a:path w="15" h="24">
                  <a:moveTo>
                    <a:pt x="5" y="0"/>
                  </a:moveTo>
                  <a:cubicBezTo>
                    <a:pt x="15" y="0"/>
                    <a:pt x="7" y="17"/>
                    <a:pt x="10" y="24"/>
                  </a:cubicBezTo>
                  <a:cubicBezTo>
                    <a:pt x="3" y="23"/>
                    <a:pt x="0" y="5"/>
                    <a:pt x="5"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9" name="Freeform 36"/>
            <p:cNvSpPr/>
            <p:nvPr/>
          </p:nvSpPr>
          <p:spPr bwMode="auto">
            <a:xfrm>
              <a:off x="6674" y="811"/>
              <a:ext cx="58" cy="40"/>
            </a:xfrm>
            <a:custGeom>
              <a:avLst/>
              <a:gdLst>
                <a:gd name="T0" fmla="*/ 29 w 29"/>
                <a:gd name="T1" fmla="*/ 6 h 20"/>
                <a:gd name="T2" fmla="*/ 29 w 29"/>
                <a:gd name="T3" fmla="*/ 15 h 20"/>
                <a:gd name="T4" fmla="*/ 0 w 29"/>
                <a:gd name="T5" fmla="*/ 17 h 20"/>
                <a:gd name="T6" fmla="*/ 29 w 29"/>
                <a:gd name="T7" fmla="*/ 6 h 20"/>
                <a:gd name="T8" fmla="*/ 0 60000 65536"/>
                <a:gd name="T9" fmla="*/ 0 60000 65536"/>
                <a:gd name="T10" fmla="*/ 0 60000 65536"/>
                <a:gd name="T11" fmla="*/ 0 60000 65536"/>
                <a:gd name="T12" fmla="*/ 0 w 29"/>
                <a:gd name="T13" fmla="*/ 0 h 20"/>
                <a:gd name="T14" fmla="*/ 29 w 29"/>
                <a:gd name="T15" fmla="*/ 20 h 20"/>
              </a:gdLst>
              <a:ahLst/>
              <a:cxnLst>
                <a:cxn ang="T8">
                  <a:pos x="T0" y="T1"/>
                </a:cxn>
                <a:cxn ang="T9">
                  <a:pos x="T2" y="T3"/>
                </a:cxn>
                <a:cxn ang="T10">
                  <a:pos x="T4" y="T5"/>
                </a:cxn>
                <a:cxn ang="T11">
                  <a:pos x="T6" y="T7"/>
                </a:cxn>
              </a:cxnLst>
              <a:rect l="T12" t="T13" r="T14" b="T15"/>
              <a:pathLst>
                <a:path w="29" h="20">
                  <a:moveTo>
                    <a:pt x="29" y="6"/>
                  </a:moveTo>
                  <a:cubicBezTo>
                    <a:pt x="29" y="9"/>
                    <a:pt x="29" y="12"/>
                    <a:pt x="29" y="15"/>
                  </a:cubicBezTo>
                  <a:cubicBezTo>
                    <a:pt x="23" y="20"/>
                    <a:pt x="9" y="16"/>
                    <a:pt x="0" y="17"/>
                  </a:cubicBezTo>
                  <a:cubicBezTo>
                    <a:pt x="0" y="6"/>
                    <a:pt x="17" y="0"/>
                    <a:pt x="29" y="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0" name="Freeform 37"/>
            <p:cNvSpPr/>
            <p:nvPr/>
          </p:nvSpPr>
          <p:spPr bwMode="auto">
            <a:xfrm>
              <a:off x="2168" y="833"/>
              <a:ext cx="92" cy="76"/>
            </a:xfrm>
            <a:custGeom>
              <a:avLst/>
              <a:gdLst>
                <a:gd name="T0" fmla="*/ 46 w 46"/>
                <a:gd name="T1" fmla="*/ 26 h 38"/>
                <a:gd name="T2" fmla="*/ 17 w 46"/>
                <a:gd name="T3" fmla="*/ 2 h 38"/>
                <a:gd name="T4" fmla="*/ 22 w 46"/>
                <a:gd name="T5" fmla="*/ 18 h 38"/>
                <a:gd name="T6" fmla="*/ 46 w 46"/>
                <a:gd name="T7" fmla="*/ 26 h 38"/>
                <a:gd name="T8" fmla="*/ 0 60000 65536"/>
                <a:gd name="T9" fmla="*/ 0 60000 65536"/>
                <a:gd name="T10" fmla="*/ 0 60000 65536"/>
                <a:gd name="T11" fmla="*/ 0 60000 65536"/>
                <a:gd name="T12" fmla="*/ 0 w 46"/>
                <a:gd name="T13" fmla="*/ 0 h 38"/>
                <a:gd name="T14" fmla="*/ 46 w 46"/>
                <a:gd name="T15" fmla="*/ 38 h 38"/>
              </a:gdLst>
              <a:ahLst/>
              <a:cxnLst>
                <a:cxn ang="T8">
                  <a:pos x="T0" y="T1"/>
                </a:cxn>
                <a:cxn ang="T9">
                  <a:pos x="T2" y="T3"/>
                </a:cxn>
                <a:cxn ang="T10">
                  <a:pos x="T4" y="T5"/>
                </a:cxn>
                <a:cxn ang="T11">
                  <a:pos x="T6" y="T7"/>
                </a:cxn>
              </a:cxnLst>
              <a:rect l="T12" t="T13" r="T14" b="T15"/>
              <a:pathLst>
                <a:path w="46" h="38">
                  <a:moveTo>
                    <a:pt x="46" y="26"/>
                  </a:moveTo>
                  <a:cubicBezTo>
                    <a:pt x="28" y="38"/>
                    <a:pt x="0" y="18"/>
                    <a:pt x="17" y="2"/>
                  </a:cubicBezTo>
                  <a:cubicBezTo>
                    <a:pt x="26" y="0"/>
                    <a:pt x="20" y="12"/>
                    <a:pt x="22" y="18"/>
                  </a:cubicBezTo>
                  <a:cubicBezTo>
                    <a:pt x="29" y="21"/>
                    <a:pt x="42" y="19"/>
                    <a:pt x="46" y="2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1" name="Freeform 38"/>
            <p:cNvSpPr/>
            <p:nvPr/>
          </p:nvSpPr>
          <p:spPr bwMode="auto">
            <a:xfrm>
              <a:off x="7002" y="903"/>
              <a:ext cx="28" cy="28"/>
            </a:xfrm>
            <a:custGeom>
              <a:avLst/>
              <a:gdLst>
                <a:gd name="T0" fmla="*/ 3 w 14"/>
                <a:gd name="T1" fmla="*/ 0 h 14"/>
                <a:gd name="T2" fmla="*/ 14 w 14"/>
                <a:gd name="T3" fmla="*/ 3 h 14"/>
                <a:gd name="T4" fmla="*/ 14 w 14"/>
                <a:gd name="T5" fmla="*/ 14 h 14"/>
                <a:gd name="T6" fmla="*/ 1 w 14"/>
                <a:gd name="T7" fmla="*/ 14 h 14"/>
                <a:gd name="T8" fmla="*/ 3 w 14"/>
                <a:gd name="T9" fmla="*/ 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3" y="0"/>
                  </a:moveTo>
                  <a:cubicBezTo>
                    <a:pt x="8" y="0"/>
                    <a:pt x="12" y="1"/>
                    <a:pt x="14" y="3"/>
                  </a:cubicBezTo>
                  <a:cubicBezTo>
                    <a:pt x="14" y="6"/>
                    <a:pt x="14" y="10"/>
                    <a:pt x="14" y="14"/>
                  </a:cubicBezTo>
                  <a:cubicBezTo>
                    <a:pt x="10" y="14"/>
                    <a:pt x="5" y="14"/>
                    <a:pt x="1" y="14"/>
                  </a:cubicBezTo>
                  <a:cubicBezTo>
                    <a:pt x="0" y="8"/>
                    <a:pt x="0" y="3"/>
                    <a:pt x="3"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2" name="Freeform 39"/>
            <p:cNvSpPr/>
            <p:nvPr/>
          </p:nvSpPr>
          <p:spPr bwMode="auto">
            <a:xfrm>
              <a:off x="2148" y="925"/>
              <a:ext cx="14" cy="10"/>
            </a:xfrm>
            <a:custGeom>
              <a:avLst/>
              <a:gdLst>
                <a:gd name="T0" fmla="*/ 7 w 7"/>
                <a:gd name="T1" fmla="*/ 0 h 5"/>
                <a:gd name="T2" fmla="*/ 0 w 7"/>
                <a:gd name="T3" fmla="*/ 5 h 5"/>
                <a:gd name="T4" fmla="*/ 7 w 7"/>
                <a:gd name="T5" fmla="*/ 0 h 5"/>
                <a:gd name="T6" fmla="*/ 0 60000 65536"/>
                <a:gd name="T7" fmla="*/ 0 60000 65536"/>
                <a:gd name="T8" fmla="*/ 0 60000 65536"/>
                <a:gd name="T9" fmla="*/ 0 w 7"/>
                <a:gd name="T10" fmla="*/ 0 h 5"/>
                <a:gd name="T11" fmla="*/ 7 w 7"/>
                <a:gd name="T12" fmla="*/ 5 h 5"/>
              </a:gdLst>
              <a:ahLst/>
              <a:cxnLst>
                <a:cxn ang="T6">
                  <a:pos x="T0" y="T1"/>
                </a:cxn>
                <a:cxn ang="T7">
                  <a:pos x="T2" y="T3"/>
                </a:cxn>
                <a:cxn ang="T8">
                  <a:pos x="T4" y="T5"/>
                </a:cxn>
              </a:cxnLst>
              <a:rect l="T9" t="T10" r="T11" b="T12"/>
              <a:pathLst>
                <a:path w="7" h="5">
                  <a:moveTo>
                    <a:pt x="7" y="0"/>
                  </a:moveTo>
                  <a:cubicBezTo>
                    <a:pt x="6" y="3"/>
                    <a:pt x="4" y="5"/>
                    <a:pt x="0" y="5"/>
                  </a:cubicBezTo>
                  <a:cubicBezTo>
                    <a:pt x="1" y="2"/>
                    <a:pt x="3" y="0"/>
                    <a:pt x="7"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3" name="Freeform 40"/>
            <p:cNvSpPr/>
            <p:nvPr/>
          </p:nvSpPr>
          <p:spPr bwMode="auto">
            <a:xfrm>
              <a:off x="1690" y="941"/>
              <a:ext cx="36" cy="8"/>
            </a:xfrm>
            <a:custGeom>
              <a:avLst/>
              <a:gdLst>
                <a:gd name="T0" fmla="*/ 0 w 18"/>
                <a:gd name="T1" fmla="*/ 4 h 4"/>
                <a:gd name="T2" fmla="*/ 18 w 18"/>
                <a:gd name="T3" fmla="*/ 4 h 4"/>
                <a:gd name="T4" fmla="*/ 0 w 18"/>
                <a:gd name="T5" fmla="*/ 4 h 4"/>
                <a:gd name="T6" fmla="*/ 0 60000 65536"/>
                <a:gd name="T7" fmla="*/ 0 60000 65536"/>
                <a:gd name="T8" fmla="*/ 0 60000 65536"/>
                <a:gd name="T9" fmla="*/ 0 w 18"/>
                <a:gd name="T10" fmla="*/ 0 h 4"/>
                <a:gd name="T11" fmla="*/ 18 w 18"/>
                <a:gd name="T12" fmla="*/ 4 h 4"/>
              </a:gdLst>
              <a:ahLst/>
              <a:cxnLst>
                <a:cxn ang="T6">
                  <a:pos x="T0" y="T1"/>
                </a:cxn>
                <a:cxn ang="T7">
                  <a:pos x="T2" y="T3"/>
                </a:cxn>
                <a:cxn ang="T8">
                  <a:pos x="T4" y="T5"/>
                </a:cxn>
              </a:cxnLst>
              <a:rect l="T9" t="T10" r="T11" b="T12"/>
              <a:pathLst>
                <a:path w="18" h="4">
                  <a:moveTo>
                    <a:pt x="0" y="4"/>
                  </a:moveTo>
                  <a:cubicBezTo>
                    <a:pt x="1" y="0"/>
                    <a:pt x="17" y="0"/>
                    <a:pt x="18" y="4"/>
                  </a:cubicBezTo>
                  <a:cubicBezTo>
                    <a:pt x="12" y="4"/>
                    <a:pt x="6" y="4"/>
                    <a:pt x="0" y="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4" name="Freeform 41"/>
            <p:cNvSpPr/>
            <p:nvPr/>
          </p:nvSpPr>
          <p:spPr bwMode="auto">
            <a:xfrm>
              <a:off x="4318" y="959"/>
              <a:ext cx="14" cy="36"/>
            </a:xfrm>
            <a:custGeom>
              <a:avLst/>
              <a:gdLst>
                <a:gd name="T0" fmla="*/ 0 w 7"/>
                <a:gd name="T1" fmla="*/ 4 h 18"/>
                <a:gd name="T2" fmla="*/ 0 w 7"/>
                <a:gd name="T3" fmla="*/ 15 h 18"/>
                <a:gd name="T4" fmla="*/ 0 w 7"/>
                <a:gd name="T5" fmla="*/ 4 h 18"/>
                <a:gd name="T6" fmla="*/ 0 60000 65536"/>
                <a:gd name="T7" fmla="*/ 0 60000 65536"/>
                <a:gd name="T8" fmla="*/ 0 60000 65536"/>
                <a:gd name="T9" fmla="*/ 0 w 7"/>
                <a:gd name="T10" fmla="*/ 0 h 18"/>
                <a:gd name="T11" fmla="*/ 7 w 7"/>
                <a:gd name="T12" fmla="*/ 18 h 18"/>
              </a:gdLst>
              <a:ahLst/>
              <a:cxnLst>
                <a:cxn ang="T6">
                  <a:pos x="T0" y="T1"/>
                </a:cxn>
                <a:cxn ang="T7">
                  <a:pos x="T2" y="T3"/>
                </a:cxn>
                <a:cxn ang="T8">
                  <a:pos x="T4" y="T5"/>
                </a:cxn>
              </a:cxnLst>
              <a:rect l="T9" t="T10" r="T11" b="T12"/>
              <a:pathLst>
                <a:path w="7" h="18">
                  <a:moveTo>
                    <a:pt x="0" y="4"/>
                  </a:moveTo>
                  <a:cubicBezTo>
                    <a:pt x="7" y="0"/>
                    <a:pt x="7" y="18"/>
                    <a:pt x="0" y="15"/>
                  </a:cubicBezTo>
                  <a:cubicBezTo>
                    <a:pt x="0" y="11"/>
                    <a:pt x="0" y="7"/>
                    <a:pt x="0" y="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5" name="Freeform 42"/>
            <p:cNvSpPr/>
            <p:nvPr/>
          </p:nvSpPr>
          <p:spPr bwMode="auto">
            <a:xfrm>
              <a:off x="6790" y="951"/>
              <a:ext cx="94" cy="65"/>
            </a:xfrm>
            <a:custGeom>
              <a:avLst/>
              <a:gdLst>
                <a:gd name="T0" fmla="*/ 47 w 47"/>
                <a:gd name="T1" fmla="*/ 32 h 32"/>
                <a:gd name="T2" fmla="*/ 2 w 47"/>
                <a:gd name="T3" fmla="*/ 32 h 32"/>
                <a:gd name="T4" fmla="*/ 47 w 47"/>
                <a:gd name="T5" fmla="*/ 32 h 32"/>
                <a:gd name="T6" fmla="*/ 0 60000 65536"/>
                <a:gd name="T7" fmla="*/ 0 60000 65536"/>
                <a:gd name="T8" fmla="*/ 0 60000 65536"/>
                <a:gd name="T9" fmla="*/ 0 w 47"/>
                <a:gd name="T10" fmla="*/ 0 h 32"/>
                <a:gd name="T11" fmla="*/ 47 w 47"/>
                <a:gd name="T12" fmla="*/ 32 h 32"/>
              </a:gdLst>
              <a:ahLst/>
              <a:cxnLst>
                <a:cxn ang="T6">
                  <a:pos x="T0" y="T1"/>
                </a:cxn>
                <a:cxn ang="T7">
                  <a:pos x="T2" y="T3"/>
                </a:cxn>
                <a:cxn ang="T8">
                  <a:pos x="T4" y="T5"/>
                </a:cxn>
              </a:cxnLst>
              <a:rect l="T9" t="T10" r="T11" b="T12"/>
              <a:pathLst>
                <a:path w="47" h="32">
                  <a:moveTo>
                    <a:pt x="47" y="32"/>
                  </a:moveTo>
                  <a:cubicBezTo>
                    <a:pt x="32" y="32"/>
                    <a:pt x="17" y="32"/>
                    <a:pt x="2" y="32"/>
                  </a:cubicBezTo>
                  <a:cubicBezTo>
                    <a:pt x="0" y="0"/>
                    <a:pt x="45" y="12"/>
                    <a:pt x="47" y="3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6" name="Freeform 43"/>
            <p:cNvSpPr/>
            <p:nvPr/>
          </p:nvSpPr>
          <p:spPr bwMode="auto">
            <a:xfrm>
              <a:off x="1618" y="979"/>
              <a:ext cx="18" cy="4"/>
            </a:xfrm>
            <a:custGeom>
              <a:avLst/>
              <a:gdLst>
                <a:gd name="T0" fmla="*/ 0 w 9"/>
                <a:gd name="T1" fmla="*/ 2 h 2"/>
                <a:gd name="T2" fmla="*/ 0 w 9"/>
                <a:gd name="T3" fmla="*/ 0 h 2"/>
                <a:gd name="T4" fmla="*/ 9 w 9"/>
                <a:gd name="T5" fmla="*/ 0 h 2"/>
                <a:gd name="T6" fmla="*/ 9 w 9"/>
                <a:gd name="T7" fmla="*/ 2 h 2"/>
                <a:gd name="T8" fmla="*/ 7 w 9"/>
                <a:gd name="T9" fmla="*/ 2 h 2"/>
                <a:gd name="T10" fmla="*/ 0 w 9"/>
                <a:gd name="T11" fmla="*/ 2 h 2"/>
                <a:gd name="T12" fmla="*/ 0 60000 65536"/>
                <a:gd name="T13" fmla="*/ 0 60000 65536"/>
                <a:gd name="T14" fmla="*/ 0 60000 65536"/>
                <a:gd name="T15" fmla="*/ 0 60000 65536"/>
                <a:gd name="T16" fmla="*/ 0 60000 65536"/>
                <a:gd name="T17" fmla="*/ 0 60000 65536"/>
                <a:gd name="T18" fmla="*/ 0 w 9"/>
                <a:gd name="T19" fmla="*/ 0 h 2"/>
                <a:gd name="T20" fmla="*/ 9 w 9"/>
                <a:gd name="T21" fmla="*/ 2 h 2"/>
              </a:gdLst>
              <a:ahLst/>
              <a:cxnLst>
                <a:cxn ang="T12">
                  <a:pos x="T0" y="T1"/>
                </a:cxn>
                <a:cxn ang="T13">
                  <a:pos x="T2" y="T3"/>
                </a:cxn>
                <a:cxn ang="T14">
                  <a:pos x="T4" y="T5"/>
                </a:cxn>
                <a:cxn ang="T15">
                  <a:pos x="T6" y="T7"/>
                </a:cxn>
                <a:cxn ang="T16">
                  <a:pos x="T8" y="T9"/>
                </a:cxn>
                <a:cxn ang="T17">
                  <a:pos x="T10" y="T11"/>
                </a:cxn>
              </a:cxnLst>
              <a:rect l="T18" t="T19" r="T20" b="T21"/>
              <a:pathLst>
                <a:path w="9" h="2">
                  <a:moveTo>
                    <a:pt x="0" y="2"/>
                  </a:moveTo>
                  <a:cubicBezTo>
                    <a:pt x="0" y="2"/>
                    <a:pt x="0" y="1"/>
                    <a:pt x="0" y="0"/>
                  </a:cubicBezTo>
                  <a:cubicBezTo>
                    <a:pt x="3" y="0"/>
                    <a:pt x="6" y="0"/>
                    <a:pt x="9" y="0"/>
                  </a:cubicBezTo>
                  <a:cubicBezTo>
                    <a:pt x="9" y="1"/>
                    <a:pt x="9" y="2"/>
                    <a:pt x="9" y="2"/>
                  </a:cubicBezTo>
                  <a:cubicBezTo>
                    <a:pt x="8" y="2"/>
                    <a:pt x="8" y="2"/>
                    <a:pt x="7" y="2"/>
                  </a:cubicBezTo>
                  <a:cubicBezTo>
                    <a:pt x="5" y="2"/>
                    <a:pt x="2" y="2"/>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7" name="Freeform 44"/>
            <p:cNvSpPr/>
            <p:nvPr/>
          </p:nvSpPr>
          <p:spPr bwMode="auto">
            <a:xfrm>
              <a:off x="1636" y="979"/>
              <a:ext cx="18" cy="4"/>
            </a:xfrm>
            <a:custGeom>
              <a:avLst/>
              <a:gdLst>
                <a:gd name="T0" fmla="*/ 0 w 9"/>
                <a:gd name="T1" fmla="*/ 2 h 2"/>
                <a:gd name="T2" fmla="*/ 0 w 9"/>
                <a:gd name="T3" fmla="*/ 0 h 2"/>
                <a:gd name="T4" fmla="*/ 9 w 9"/>
                <a:gd name="T5" fmla="*/ 0 h 2"/>
                <a:gd name="T6" fmla="*/ 9 w 9"/>
                <a:gd name="T7" fmla="*/ 2 h 2"/>
                <a:gd name="T8" fmla="*/ 0 w 9"/>
                <a:gd name="T9" fmla="*/ 2 h 2"/>
                <a:gd name="T10" fmla="*/ 0 60000 65536"/>
                <a:gd name="T11" fmla="*/ 0 60000 65536"/>
                <a:gd name="T12" fmla="*/ 0 60000 65536"/>
                <a:gd name="T13" fmla="*/ 0 60000 65536"/>
                <a:gd name="T14" fmla="*/ 0 60000 65536"/>
                <a:gd name="T15" fmla="*/ 0 w 9"/>
                <a:gd name="T16" fmla="*/ 0 h 2"/>
                <a:gd name="T17" fmla="*/ 9 w 9"/>
                <a:gd name="T18" fmla="*/ 2 h 2"/>
              </a:gdLst>
              <a:ahLst/>
              <a:cxnLst>
                <a:cxn ang="T10">
                  <a:pos x="T0" y="T1"/>
                </a:cxn>
                <a:cxn ang="T11">
                  <a:pos x="T2" y="T3"/>
                </a:cxn>
                <a:cxn ang="T12">
                  <a:pos x="T4" y="T5"/>
                </a:cxn>
                <a:cxn ang="T13">
                  <a:pos x="T6" y="T7"/>
                </a:cxn>
                <a:cxn ang="T14">
                  <a:pos x="T8" y="T9"/>
                </a:cxn>
              </a:cxnLst>
              <a:rect l="T15" t="T16" r="T17" b="T18"/>
              <a:pathLst>
                <a:path w="9" h="2">
                  <a:moveTo>
                    <a:pt x="0" y="2"/>
                  </a:moveTo>
                  <a:cubicBezTo>
                    <a:pt x="0" y="2"/>
                    <a:pt x="0" y="1"/>
                    <a:pt x="0" y="0"/>
                  </a:cubicBezTo>
                  <a:cubicBezTo>
                    <a:pt x="3" y="0"/>
                    <a:pt x="6" y="0"/>
                    <a:pt x="9" y="0"/>
                  </a:cubicBezTo>
                  <a:cubicBezTo>
                    <a:pt x="9" y="1"/>
                    <a:pt x="9" y="2"/>
                    <a:pt x="9" y="2"/>
                  </a:cubicBezTo>
                  <a:cubicBezTo>
                    <a:pt x="6" y="2"/>
                    <a:pt x="3" y="2"/>
                    <a:pt x="0"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8" name="Freeform 45"/>
            <p:cNvSpPr/>
            <p:nvPr/>
          </p:nvSpPr>
          <p:spPr bwMode="auto">
            <a:xfrm>
              <a:off x="1458" y="983"/>
              <a:ext cx="174" cy="265"/>
            </a:xfrm>
            <a:custGeom>
              <a:avLst/>
              <a:gdLst>
                <a:gd name="T0" fmla="*/ 44 w 87"/>
                <a:gd name="T1" fmla="*/ 36 h 132"/>
                <a:gd name="T2" fmla="*/ 80 w 87"/>
                <a:gd name="T3" fmla="*/ 0 h 132"/>
                <a:gd name="T4" fmla="*/ 87 w 87"/>
                <a:gd name="T5" fmla="*/ 0 h 132"/>
                <a:gd name="T6" fmla="*/ 65 w 87"/>
                <a:gd name="T7" fmla="*/ 25 h 132"/>
                <a:gd name="T8" fmla="*/ 62 w 87"/>
                <a:gd name="T9" fmla="*/ 58 h 132"/>
                <a:gd name="T10" fmla="*/ 47 w 87"/>
                <a:gd name="T11" fmla="*/ 61 h 132"/>
                <a:gd name="T12" fmla="*/ 47 w 87"/>
                <a:gd name="T13" fmla="*/ 121 h 132"/>
                <a:gd name="T14" fmla="*/ 42 w 87"/>
                <a:gd name="T15" fmla="*/ 125 h 132"/>
                <a:gd name="T16" fmla="*/ 31 w 87"/>
                <a:gd name="T17" fmla="*/ 125 h 132"/>
                <a:gd name="T18" fmla="*/ 24 w 87"/>
                <a:gd name="T19" fmla="*/ 132 h 132"/>
                <a:gd name="T20" fmla="*/ 0 w 87"/>
                <a:gd name="T21" fmla="*/ 132 h 132"/>
                <a:gd name="T22" fmla="*/ 0 w 87"/>
                <a:gd name="T23" fmla="*/ 92 h 132"/>
                <a:gd name="T24" fmla="*/ 40 w 87"/>
                <a:gd name="T25" fmla="*/ 52 h 132"/>
                <a:gd name="T26" fmla="*/ 44 w 87"/>
                <a:gd name="T27" fmla="*/ 36 h 1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7"/>
                <a:gd name="T43" fmla="*/ 0 h 132"/>
                <a:gd name="T44" fmla="*/ 87 w 87"/>
                <a:gd name="T45" fmla="*/ 132 h 1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7" h="132">
                  <a:moveTo>
                    <a:pt x="44" y="36"/>
                  </a:moveTo>
                  <a:cubicBezTo>
                    <a:pt x="55" y="23"/>
                    <a:pt x="67" y="11"/>
                    <a:pt x="80" y="0"/>
                  </a:cubicBezTo>
                  <a:cubicBezTo>
                    <a:pt x="82" y="0"/>
                    <a:pt x="85" y="0"/>
                    <a:pt x="87" y="0"/>
                  </a:cubicBezTo>
                  <a:cubicBezTo>
                    <a:pt x="81" y="10"/>
                    <a:pt x="71" y="15"/>
                    <a:pt x="65" y="25"/>
                  </a:cubicBezTo>
                  <a:cubicBezTo>
                    <a:pt x="59" y="32"/>
                    <a:pt x="64" y="48"/>
                    <a:pt x="62" y="58"/>
                  </a:cubicBezTo>
                  <a:cubicBezTo>
                    <a:pt x="56" y="58"/>
                    <a:pt x="50" y="58"/>
                    <a:pt x="47" y="61"/>
                  </a:cubicBezTo>
                  <a:cubicBezTo>
                    <a:pt x="47" y="81"/>
                    <a:pt x="47" y="101"/>
                    <a:pt x="47" y="121"/>
                  </a:cubicBezTo>
                  <a:cubicBezTo>
                    <a:pt x="44" y="121"/>
                    <a:pt x="45" y="125"/>
                    <a:pt x="42" y="125"/>
                  </a:cubicBezTo>
                  <a:cubicBezTo>
                    <a:pt x="42" y="119"/>
                    <a:pt x="31" y="119"/>
                    <a:pt x="31" y="125"/>
                  </a:cubicBezTo>
                  <a:cubicBezTo>
                    <a:pt x="30" y="129"/>
                    <a:pt x="28" y="131"/>
                    <a:pt x="24" y="132"/>
                  </a:cubicBezTo>
                  <a:cubicBezTo>
                    <a:pt x="16" y="132"/>
                    <a:pt x="8" y="132"/>
                    <a:pt x="0" y="132"/>
                  </a:cubicBezTo>
                  <a:cubicBezTo>
                    <a:pt x="0" y="119"/>
                    <a:pt x="0" y="105"/>
                    <a:pt x="0" y="92"/>
                  </a:cubicBezTo>
                  <a:cubicBezTo>
                    <a:pt x="12" y="78"/>
                    <a:pt x="26" y="64"/>
                    <a:pt x="40" y="52"/>
                  </a:cubicBezTo>
                  <a:cubicBezTo>
                    <a:pt x="46" y="51"/>
                    <a:pt x="44" y="42"/>
                    <a:pt x="44" y="3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9" name="Freeform 46"/>
            <p:cNvSpPr/>
            <p:nvPr/>
          </p:nvSpPr>
          <p:spPr bwMode="auto">
            <a:xfrm>
              <a:off x="5419" y="987"/>
              <a:ext cx="42" cy="23"/>
            </a:xfrm>
            <a:custGeom>
              <a:avLst/>
              <a:gdLst>
                <a:gd name="T0" fmla="*/ 20 w 21"/>
                <a:gd name="T1" fmla="*/ 1 h 11"/>
                <a:gd name="T2" fmla="*/ 0 w 21"/>
                <a:gd name="T3" fmla="*/ 10 h 11"/>
                <a:gd name="T4" fmla="*/ 20 w 21"/>
                <a:gd name="T5" fmla="*/ 1 h 11"/>
                <a:gd name="T6" fmla="*/ 0 60000 65536"/>
                <a:gd name="T7" fmla="*/ 0 60000 65536"/>
                <a:gd name="T8" fmla="*/ 0 60000 65536"/>
                <a:gd name="T9" fmla="*/ 0 w 21"/>
                <a:gd name="T10" fmla="*/ 0 h 11"/>
                <a:gd name="T11" fmla="*/ 21 w 21"/>
                <a:gd name="T12" fmla="*/ 11 h 11"/>
              </a:gdLst>
              <a:ahLst/>
              <a:cxnLst>
                <a:cxn ang="T6">
                  <a:pos x="T0" y="T1"/>
                </a:cxn>
                <a:cxn ang="T7">
                  <a:pos x="T2" y="T3"/>
                </a:cxn>
                <a:cxn ang="T8">
                  <a:pos x="T4" y="T5"/>
                </a:cxn>
              </a:cxnLst>
              <a:rect l="T9" t="T10" r="T11" b="T12"/>
              <a:pathLst>
                <a:path w="21" h="11">
                  <a:moveTo>
                    <a:pt x="20" y="1"/>
                  </a:moveTo>
                  <a:cubicBezTo>
                    <a:pt x="21" y="11"/>
                    <a:pt x="10" y="10"/>
                    <a:pt x="0" y="10"/>
                  </a:cubicBezTo>
                  <a:cubicBezTo>
                    <a:pt x="0" y="0"/>
                    <a:pt x="10" y="0"/>
                    <a:pt x="20"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0" name="Freeform 47"/>
            <p:cNvSpPr/>
            <p:nvPr/>
          </p:nvSpPr>
          <p:spPr bwMode="auto">
            <a:xfrm>
              <a:off x="5183" y="1016"/>
              <a:ext cx="14" cy="18"/>
            </a:xfrm>
            <a:custGeom>
              <a:avLst/>
              <a:gdLst>
                <a:gd name="T0" fmla="*/ 0 w 7"/>
                <a:gd name="T1" fmla="*/ 0 h 9"/>
                <a:gd name="T2" fmla="*/ 7 w 7"/>
                <a:gd name="T3" fmla="*/ 0 h 9"/>
                <a:gd name="T4" fmla="*/ 7 w 7"/>
                <a:gd name="T5" fmla="*/ 9 h 9"/>
                <a:gd name="T6" fmla="*/ 0 w 7"/>
                <a:gd name="T7" fmla="*/ 0 h 9"/>
                <a:gd name="T8" fmla="*/ 0 60000 65536"/>
                <a:gd name="T9" fmla="*/ 0 60000 65536"/>
                <a:gd name="T10" fmla="*/ 0 60000 65536"/>
                <a:gd name="T11" fmla="*/ 0 60000 65536"/>
                <a:gd name="T12" fmla="*/ 0 w 7"/>
                <a:gd name="T13" fmla="*/ 0 h 9"/>
                <a:gd name="T14" fmla="*/ 7 w 7"/>
                <a:gd name="T15" fmla="*/ 9 h 9"/>
              </a:gdLst>
              <a:ahLst/>
              <a:cxnLst>
                <a:cxn ang="T8">
                  <a:pos x="T0" y="T1"/>
                </a:cxn>
                <a:cxn ang="T9">
                  <a:pos x="T2" y="T3"/>
                </a:cxn>
                <a:cxn ang="T10">
                  <a:pos x="T4" y="T5"/>
                </a:cxn>
                <a:cxn ang="T11">
                  <a:pos x="T6" y="T7"/>
                </a:cxn>
              </a:cxnLst>
              <a:rect l="T12" t="T13" r="T14" b="T15"/>
              <a:pathLst>
                <a:path w="7" h="9">
                  <a:moveTo>
                    <a:pt x="0" y="0"/>
                  </a:moveTo>
                  <a:cubicBezTo>
                    <a:pt x="2" y="0"/>
                    <a:pt x="5" y="0"/>
                    <a:pt x="7" y="0"/>
                  </a:cubicBezTo>
                  <a:cubicBezTo>
                    <a:pt x="7" y="3"/>
                    <a:pt x="7" y="6"/>
                    <a:pt x="7" y="9"/>
                  </a:cubicBezTo>
                  <a:cubicBezTo>
                    <a:pt x="4" y="7"/>
                    <a:pt x="0" y="6"/>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1" name="Freeform 48"/>
            <p:cNvSpPr/>
            <p:nvPr/>
          </p:nvSpPr>
          <p:spPr bwMode="auto">
            <a:xfrm>
              <a:off x="6798" y="1032"/>
              <a:ext cx="22" cy="20"/>
            </a:xfrm>
            <a:custGeom>
              <a:avLst/>
              <a:gdLst>
                <a:gd name="T0" fmla="*/ 11 w 11"/>
                <a:gd name="T1" fmla="*/ 1 h 10"/>
                <a:gd name="T2" fmla="*/ 0 w 11"/>
                <a:gd name="T3" fmla="*/ 10 h 10"/>
                <a:gd name="T4" fmla="*/ 11 w 11"/>
                <a:gd name="T5" fmla="*/ 1 h 10"/>
                <a:gd name="T6" fmla="*/ 0 60000 65536"/>
                <a:gd name="T7" fmla="*/ 0 60000 65536"/>
                <a:gd name="T8" fmla="*/ 0 60000 65536"/>
                <a:gd name="T9" fmla="*/ 0 w 11"/>
                <a:gd name="T10" fmla="*/ 0 h 10"/>
                <a:gd name="T11" fmla="*/ 11 w 11"/>
                <a:gd name="T12" fmla="*/ 10 h 10"/>
              </a:gdLst>
              <a:ahLst/>
              <a:cxnLst>
                <a:cxn ang="T6">
                  <a:pos x="T0" y="T1"/>
                </a:cxn>
                <a:cxn ang="T7">
                  <a:pos x="T2" y="T3"/>
                </a:cxn>
                <a:cxn ang="T8">
                  <a:pos x="T4" y="T5"/>
                </a:cxn>
              </a:cxnLst>
              <a:rect l="T9" t="T10" r="T11" b="T12"/>
              <a:pathLst>
                <a:path w="11" h="10">
                  <a:moveTo>
                    <a:pt x="11" y="1"/>
                  </a:moveTo>
                  <a:cubicBezTo>
                    <a:pt x="11" y="7"/>
                    <a:pt x="7" y="10"/>
                    <a:pt x="0" y="10"/>
                  </a:cubicBezTo>
                  <a:cubicBezTo>
                    <a:pt x="1" y="4"/>
                    <a:pt x="4" y="0"/>
                    <a:pt x="11"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2" name="Freeform 49"/>
            <p:cNvSpPr/>
            <p:nvPr/>
          </p:nvSpPr>
          <p:spPr bwMode="auto">
            <a:xfrm>
              <a:off x="5111" y="1038"/>
              <a:ext cx="14" cy="14"/>
            </a:xfrm>
            <a:custGeom>
              <a:avLst/>
              <a:gdLst>
                <a:gd name="T0" fmla="*/ 3 w 7"/>
                <a:gd name="T1" fmla="*/ 0 h 7"/>
                <a:gd name="T2" fmla="*/ 7 w 7"/>
                <a:gd name="T3" fmla="*/ 0 h 7"/>
                <a:gd name="T4" fmla="*/ 7 w 7"/>
                <a:gd name="T5" fmla="*/ 7 h 7"/>
                <a:gd name="T6" fmla="*/ 1 w 7"/>
                <a:gd name="T7" fmla="*/ 7 h 7"/>
                <a:gd name="T8" fmla="*/ 3 w 7"/>
                <a:gd name="T9" fmla="*/ 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3" y="0"/>
                  </a:moveTo>
                  <a:cubicBezTo>
                    <a:pt x="4" y="0"/>
                    <a:pt x="6" y="0"/>
                    <a:pt x="7" y="0"/>
                  </a:cubicBezTo>
                  <a:cubicBezTo>
                    <a:pt x="7" y="2"/>
                    <a:pt x="7" y="5"/>
                    <a:pt x="7" y="7"/>
                  </a:cubicBezTo>
                  <a:cubicBezTo>
                    <a:pt x="5" y="7"/>
                    <a:pt x="3" y="7"/>
                    <a:pt x="1" y="7"/>
                  </a:cubicBezTo>
                  <a:cubicBezTo>
                    <a:pt x="0" y="3"/>
                    <a:pt x="3" y="3"/>
                    <a:pt x="3"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3" name="Freeform 50"/>
            <p:cNvSpPr/>
            <p:nvPr/>
          </p:nvSpPr>
          <p:spPr bwMode="auto">
            <a:xfrm>
              <a:off x="5783" y="1088"/>
              <a:ext cx="18" cy="40"/>
            </a:xfrm>
            <a:custGeom>
              <a:avLst/>
              <a:gdLst>
                <a:gd name="T0" fmla="*/ 3 w 9"/>
                <a:gd name="T1" fmla="*/ 0 h 20"/>
                <a:gd name="T2" fmla="*/ 1 w 9"/>
                <a:gd name="T3" fmla="*/ 18 h 20"/>
                <a:gd name="T4" fmla="*/ 3 w 9"/>
                <a:gd name="T5" fmla="*/ 0 h 20"/>
                <a:gd name="T6" fmla="*/ 0 60000 65536"/>
                <a:gd name="T7" fmla="*/ 0 60000 65536"/>
                <a:gd name="T8" fmla="*/ 0 60000 65536"/>
                <a:gd name="T9" fmla="*/ 0 w 9"/>
                <a:gd name="T10" fmla="*/ 0 h 20"/>
                <a:gd name="T11" fmla="*/ 9 w 9"/>
                <a:gd name="T12" fmla="*/ 20 h 20"/>
              </a:gdLst>
              <a:ahLst/>
              <a:cxnLst>
                <a:cxn ang="T6">
                  <a:pos x="T0" y="T1"/>
                </a:cxn>
                <a:cxn ang="T7">
                  <a:pos x="T2" y="T3"/>
                </a:cxn>
                <a:cxn ang="T8">
                  <a:pos x="T4" y="T5"/>
                </a:cxn>
              </a:cxnLst>
              <a:rect l="T9" t="T10" r="T11" b="T12"/>
              <a:pathLst>
                <a:path w="9" h="20">
                  <a:moveTo>
                    <a:pt x="3" y="0"/>
                  </a:moveTo>
                  <a:cubicBezTo>
                    <a:pt x="6" y="1"/>
                    <a:pt x="9" y="20"/>
                    <a:pt x="1" y="18"/>
                  </a:cubicBezTo>
                  <a:cubicBezTo>
                    <a:pt x="1" y="11"/>
                    <a:pt x="0" y="3"/>
                    <a:pt x="3"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4" name="Freeform 51"/>
            <p:cNvSpPr/>
            <p:nvPr/>
          </p:nvSpPr>
          <p:spPr bwMode="auto">
            <a:xfrm>
              <a:off x="5743" y="1136"/>
              <a:ext cx="20" cy="22"/>
            </a:xfrm>
            <a:custGeom>
              <a:avLst/>
              <a:gdLst>
                <a:gd name="T0" fmla="*/ 3 w 10"/>
                <a:gd name="T1" fmla="*/ 0 h 11"/>
                <a:gd name="T2" fmla="*/ 10 w 10"/>
                <a:gd name="T3" fmla="*/ 0 h 11"/>
                <a:gd name="T4" fmla="*/ 10 w 10"/>
                <a:gd name="T5" fmla="*/ 11 h 11"/>
                <a:gd name="T6" fmla="*/ 1 w 10"/>
                <a:gd name="T7" fmla="*/ 11 h 11"/>
                <a:gd name="T8" fmla="*/ 3 w 10"/>
                <a:gd name="T9" fmla="*/ 0 h 11"/>
                <a:gd name="T10" fmla="*/ 0 60000 65536"/>
                <a:gd name="T11" fmla="*/ 0 60000 65536"/>
                <a:gd name="T12" fmla="*/ 0 60000 65536"/>
                <a:gd name="T13" fmla="*/ 0 60000 65536"/>
                <a:gd name="T14" fmla="*/ 0 60000 65536"/>
                <a:gd name="T15" fmla="*/ 0 w 10"/>
                <a:gd name="T16" fmla="*/ 0 h 11"/>
                <a:gd name="T17" fmla="*/ 10 w 10"/>
                <a:gd name="T18" fmla="*/ 11 h 11"/>
              </a:gdLst>
              <a:ahLst/>
              <a:cxnLst>
                <a:cxn ang="T10">
                  <a:pos x="T0" y="T1"/>
                </a:cxn>
                <a:cxn ang="T11">
                  <a:pos x="T2" y="T3"/>
                </a:cxn>
                <a:cxn ang="T12">
                  <a:pos x="T4" y="T5"/>
                </a:cxn>
                <a:cxn ang="T13">
                  <a:pos x="T6" y="T7"/>
                </a:cxn>
                <a:cxn ang="T14">
                  <a:pos x="T8" y="T9"/>
                </a:cxn>
              </a:cxnLst>
              <a:rect l="T15" t="T16" r="T17" b="T18"/>
              <a:pathLst>
                <a:path w="10" h="11">
                  <a:moveTo>
                    <a:pt x="3" y="0"/>
                  </a:moveTo>
                  <a:cubicBezTo>
                    <a:pt x="6" y="0"/>
                    <a:pt x="8" y="0"/>
                    <a:pt x="10" y="0"/>
                  </a:cubicBezTo>
                  <a:cubicBezTo>
                    <a:pt x="10" y="4"/>
                    <a:pt x="10" y="8"/>
                    <a:pt x="10" y="11"/>
                  </a:cubicBezTo>
                  <a:cubicBezTo>
                    <a:pt x="7" y="11"/>
                    <a:pt x="4" y="11"/>
                    <a:pt x="1" y="11"/>
                  </a:cubicBezTo>
                  <a:cubicBezTo>
                    <a:pt x="0" y="6"/>
                    <a:pt x="1" y="3"/>
                    <a:pt x="3"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5" name="Freeform 52"/>
            <p:cNvSpPr/>
            <p:nvPr/>
          </p:nvSpPr>
          <p:spPr bwMode="auto">
            <a:xfrm>
              <a:off x="5731" y="1180"/>
              <a:ext cx="24" cy="32"/>
            </a:xfrm>
            <a:custGeom>
              <a:avLst/>
              <a:gdLst>
                <a:gd name="T0" fmla="*/ 12 w 12"/>
                <a:gd name="T1" fmla="*/ 1 h 16"/>
                <a:gd name="T2" fmla="*/ 12 w 12"/>
                <a:gd name="T3" fmla="*/ 16 h 16"/>
                <a:gd name="T4" fmla="*/ 0 w 12"/>
                <a:gd name="T5" fmla="*/ 3 h 16"/>
                <a:gd name="T6" fmla="*/ 12 w 12"/>
                <a:gd name="T7" fmla="*/ 1 h 16"/>
                <a:gd name="T8" fmla="*/ 0 60000 65536"/>
                <a:gd name="T9" fmla="*/ 0 60000 65536"/>
                <a:gd name="T10" fmla="*/ 0 60000 65536"/>
                <a:gd name="T11" fmla="*/ 0 60000 65536"/>
                <a:gd name="T12" fmla="*/ 0 w 12"/>
                <a:gd name="T13" fmla="*/ 0 h 16"/>
                <a:gd name="T14" fmla="*/ 12 w 12"/>
                <a:gd name="T15" fmla="*/ 16 h 16"/>
              </a:gdLst>
              <a:ahLst/>
              <a:cxnLst>
                <a:cxn ang="T8">
                  <a:pos x="T0" y="T1"/>
                </a:cxn>
                <a:cxn ang="T9">
                  <a:pos x="T2" y="T3"/>
                </a:cxn>
                <a:cxn ang="T10">
                  <a:pos x="T4" y="T5"/>
                </a:cxn>
                <a:cxn ang="T11">
                  <a:pos x="T6" y="T7"/>
                </a:cxn>
              </a:cxnLst>
              <a:rect l="T12" t="T13" r="T14" b="T15"/>
              <a:pathLst>
                <a:path w="12" h="16">
                  <a:moveTo>
                    <a:pt x="12" y="1"/>
                  </a:moveTo>
                  <a:cubicBezTo>
                    <a:pt x="12" y="6"/>
                    <a:pt x="12" y="11"/>
                    <a:pt x="12" y="16"/>
                  </a:cubicBezTo>
                  <a:cubicBezTo>
                    <a:pt x="4" y="16"/>
                    <a:pt x="2" y="10"/>
                    <a:pt x="0" y="3"/>
                  </a:cubicBezTo>
                  <a:cubicBezTo>
                    <a:pt x="3" y="1"/>
                    <a:pt x="6" y="0"/>
                    <a:pt x="12"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6" name="Freeform 53"/>
            <p:cNvSpPr/>
            <p:nvPr/>
          </p:nvSpPr>
          <p:spPr bwMode="auto">
            <a:xfrm>
              <a:off x="4028" y="1194"/>
              <a:ext cx="130" cy="188"/>
            </a:xfrm>
            <a:custGeom>
              <a:avLst/>
              <a:gdLst>
                <a:gd name="T0" fmla="*/ 49 w 65"/>
                <a:gd name="T1" fmla="*/ 47 h 94"/>
                <a:gd name="T2" fmla="*/ 65 w 65"/>
                <a:gd name="T3" fmla="*/ 94 h 94"/>
                <a:gd name="T4" fmla="*/ 36 w 65"/>
                <a:gd name="T5" fmla="*/ 40 h 94"/>
                <a:gd name="T6" fmla="*/ 0 w 65"/>
                <a:gd name="T7" fmla="*/ 0 h 94"/>
                <a:gd name="T8" fmla="*/ 49 w 65"/>
                <a:gd name="T9" fmla="*/ 47 h 94"/>
                <a:gd name="T10" fmla="*/ 0 60000 65536"/>
                <a:gd name="T11" fmla="*/ 0 60000 65536"/>
                <a:gd name="T12" fmla="*/ 0 60000 65536"/>
                <a:gd name="T13" fmla="*/ 0 60000 65536"/>
                <a:gd name="T14" fmla="*/ 0 60000 65536"/>
                <a:gd name="T15" fmla="*/ 0 w 65"/>
                <a:gd name="T16" fmla="*/ 0 h 94"/>
                <a:gd name="T17" fmla="*/ 65 w 65"/>
                <a:gd name="T18" fmla="*/ 94 h 94"/>
              </a:gdLst>
              <a:ahLst/>
              <a:cxnLst>
                <a:cxn ang="T10">
                  <a:pos x="T0" y="T1"/>
                </a:cxn>
                <a:cxn ang="T11">
                  <a:pos x="T2" y="T3"/>
                </a:cxn>
                <a:cxn ang="T12">
                  <a:pos x="T4" y="T5"/>
                </a:cxn>
                <a:cxn ang="T13">
                  <a:pos x="T6" y="T7"/>
                </a:cxn>
                <a:cxn ang="T14">
                  <a:pos x="T8" y="T9"/>
                </a:cxn>
              </a:cxnLst>
              <a:rect l="T15" t="T16" r="T17" b="T18"/>
              <a:pathLst>
                <a:path w="65" h="94">
                  <a:moveTo>
                    <a:pt x="49" y="47"/>
                  </a:moveTo>
                  <a:cubicBezTo>
                    <a:pt x="33" y="68"/>
                    <a:pt x="58" y="81"/>
                    <a:pt x="65" y="94"/>
                  </a:cubicBezTo>
                  <a:cubicBezTo>
                    <a:pt x="50" y="90"/>
                    <a:pt x="30" y="72"/>
                    <a:pt x="36" y="40"/>
                  </a:cubicBezTo>
                  <a:cubicBezTo>
                    <a:pt x="24" y="27"/>
                    <a:pt x="6" y="19"/>
                    <a:pt x="0" y="0"/>
                  </a:cubicBezTo>
                  <a:cubicBezTo>
                    <a:pt x="18" y="15"/>
                    <a:pt x="31" y="33"/>
                    <a:pt x="49" y="4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7" name="Freeform 54"/>
            <p:cNvSpPr/>
            <p:nvPr/>
          </p:nvSpPr>
          <p:spPr bwMode="auto">
            <a:xfrm>
              <a:off x="1778" y="1230"/>
              <a:ext cx="64" cy="44"/>
            </a:xfrm>
            <a:custGeom>
              <a:avLst/>
              <a:gdLst>
                <a:gd name="T0" fmla="*/ 0 w 32"/>
                <a:gd name="T1" fmla="*/ 7 h 22"/>
                <a:gd name="T2" fmla="*/ 7 w 32"/>
                <a:gd name="T3" fmla="*/ 0 h 22"/>
                <a:gd name="T4" fmla="*/ 32 w 32"/>
                <a:gd name="T5" fmla="*/ 0 h 22"/>
                <a:gd name="T6" fmla="*/ 32 w 32"/>
                <a:gd name="T7" fmla="*/ 22 h 22"/>
                <a:gd name="T8" fmla="*/ 9 w 32"/>
                <a:gd name="T9" fmla="*/ 22 h 22"/>
                <a:gd name="T10" fmla="*/ 7 w 32"/>
                <a:gd name="T11" fmla="*/ 7 h 22"/>
                <a:gd name="T12" fmla="*/ 0 w 32"/>
                <a:gd name="T13" fmla="*/ 7 h 22"/>
                <a:gd name="T14" fmla="*/ 0 60000 65536"/>
                <a:gd name="T15" fmla="*/ 0 60000 65536"/>
                <a:gd name="T16" fmla="*/ 0 60000 65536"/>
                <a:gd name="T17" fmla="*/ 0 60000 65536"/>
                <a:gd name="T18" fmla="*/ 0 60000 65536"/>
                <a:gd name="T19" fmla="*/ 0 60000 65536"/>
                <a:gd name="T20" fmla="*/ 0 60000 65536"/>
                <a:gd name="T21" fmla="*/ 0 w 32"/>
                <a:gd name="T22" fmla="*/ 0 h 22"/>
                <a:gd name="T23" fmla="*/ 32 w 32"/>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2">
                  <a:moveTo>
                    <a:pt x="0" y="7"/>
                  </a:moveTo>
                  <a:cubicBezTo>
                    <a:pt x="2" y="4"/>
                    <a:pt x="4" y="1"/>
                    <a:pt x="7" y="0"/>
                  </a:cubicBezTo>
                  <a:cubicBezTo>
                    <a:pt x="15" y="0"/>
                    <a:pt x="23" y="0"/>
                    <a:pt x="32" y="0"/>
                  </a:cubicBezTo>
                  <a:cubicBezTo>
                    <a:pt x="32" y="8"/>
                    <a:pt x="32" y="15"/>
                    <a:pt x="32" y="22"/>
                  </a:cubicBezTo>
                  <a:cubicBezTo>
                    <a:pt x="24" y="22"/>
                    <a:pt x="17" y="22"/>
                    <a:pt x="9" y="22"/>
                  </a:cubicBezTo>
                  <a:cubicBezTo>
                    <a:pt x="9" y="16"/>
                    <a:pt x="10" y="10"/>
                    <a:pt x="7" y="7"/>
                  </a:cubicBezTo>
                  <a:cubicBezTo>
                    <a:pt x="5" y="7"/>
                    <a:pt x="3" y="7"/>
                    <a:pt x="0" y="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8" name="Freeform 55"/>
            <p:cNvSpPr/>
            <p:nvPr/>
          </p:nvSpPr>
          <p:spPr bwMode="auto">
            <a:xfrm>
              <a:off x="1245" y="1244"/>
              <a:ext cx="110" cy="215"/>
            </a:xfrm>
            <a:custGeom>
              <a:avLst/>
              <a:gdLst>
                <a:gd name="T0" fmla="*/ 41 w 55"/>
                <a:gd name="T1" fmla="*/ 107 h 107"/>
                <a:gd name="T2" fmla="*/ 17 w 55"/>
                <a:gd name="T3" fmla="*/ 107 h 107"/>
                <a:gd name="T4" fmla="*/ 6 w 55"/>
                <a:gd name="T5" fmla="*/ 89 h 107"/>
                <a:gd name="T6" fmla="*/ 6 w 55"/>
                <a:gd name="T7" fmla="*/ 76 h 107"/>
                <a:gd name="T8" fmla="*/ 21 w 55"/>
                <a:gd name="T9" fmla="*/ 73 h 107"/>
                <a:gd name="T10" fmla="*/ 21 w 55"/>
                <a:gd name="T11" fmla="*/ 47 h 107"/>
                <a:gd name="T12" fmla="*/ 3 w 55"/>
                <a:gd name="T13" fmla="*/ 44 h 107"/>
                <a:gd name="T14" fmla="*/ 6 w 55"/>
                <a:gd name="T15" fmla="*/ 2 h 107"/>
                <a:gd name="T16" fmla="*/ 23 w 55"/>
                <a:gd name="T17" fmla="*/ 18 h 107"/>
                <a:gd name="T18" fmla="*/ 28 w 55"/>
                <a:gd name="T19" fmla="*/ 42 h 107"/>
                <a:gd name="T20" fmla="*/ 41 w 55"/>
                <a:gd name="T21" fmla="*/ 55 h 107"/>
                <a:gd name="T22" fmla="*/ 41 w 55"/>
                <a:gd name="T23" fmla="*/ 76 h 107"/>
                <a:gd name="T24" fmla="*/ 55 w 55"/>
                <a:gd name="T25" fmla="*/ 80 h 107"/>
                <a:gd name="T26" fmla="*/ 55 w 55"/>
                <a:gd name="T27" fmla="*/ 93 h 107"/>
                <a:gd name="T28" fmla="*/ 41 w 55"/>
                <a:gd name="T29" fmla="*/ 107 h 10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107"/>
                <a:gd name="T47" fmla="*/ 55 w 55"/>
                <a:gd name="T48" fmla="*/ 107 h 10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107">
                  <a:moveTo>
                    <a:pt x="41" y="107"/>
                  </a:moveTo>
                  <a:cubicBezTo>
                    <a:pt x="33" y="107"/>
                    <a:pt x="25" y="107"/>
                    <a:pt x="17" y="107"/>
                  </a:cubicBezTo>
                  <a:cubicBezTo>
                    <a:pt x="22" y="99"/>
                    <a:pt x="20" y="84"/>
                    <a:pt x="6" y="89"/>
                  </a:cubicBezTo>
                  <a:cubicBezTo>
                    <a:pt x="6" y="84"/>
                    <a:pt x="6" y="80"/>
                    <a:pt x="6" y="76"/>
                  </a:cubicBezTo>
                  <a:cubicBezTo>
                    <a:pt x="11" y="76"/>
                    <a:pt x="18" y="76"/>
                    <a:pt x="21" y="73"/>
                  </a:cubicBezTo>
                  <a:cubicBezTo>
                    <a:pt x="21" y="64"/>
                    <a:pt x="21" y="55"/>
                    <a:pt x="21" y="47"/>
                  </a:cubicBezTo>
                  <a:cubicBezTo>
                    <a:pt x="18" y="43"/>
                    <a:pt x="10" y="45"/>
                    <a:pt x="3" y="44"/>
                  </a:cubicBezTo>
                  <a:cubicBezTo>
                    <a:pt x="5" y="31"/>
                    <a:pt x="0" y="12"/>
                    <a:pt x="6" y="2"/>
                  </a:cubicBezTo>
                  <a:cubicBezTo>
                    <a:pt x="19" y="0"/>
                    <a:pt x="6" y="24"/>
                    <a:pt x="23" y="18"/>
                  </a:cubicBezTo>
                  <a:cubicBezTo>
                    <a:pt x="25" y="26"/>
                    <a:pt x="20" y="41"/>
                    <a:pt x="28" y="42"/>
                  </a:cubicBezTo>
                  <a:cubicBezTo>
                    <a:pt x="33" y="46"/>
                    <a:pt x="38" y="50"/>
                    <a:pt x="41" y="55"/>
                  </a:cubicBezTo>
                  <a:cubicBezTo>
                    <a:pt x="41" y="62"/>
                    <a:pt x="41" y="69"/>
                    <a:pt x="41" y="76"/>
                  </a:cubicBezTo>
                  <a:cubicBezTo>
                    <a:pt x="41" y="81"/>
                    <a:pt x="49" y="80"/>
                    <a:pt x="55" y="80"/>
                  </a:cubicBezTo>
                  <a:cubicBezTo>
                    <a:pt x="55" y="84"/>
                    <a:pt x="55" y="89"/>
                    <a:pt x="55" y="93"/>
                  </a:cubicBezTo>
                  <a:cubicBezTo>
                    <a:pt x="51" y="99"/>
                    <a:pt x="47" y="103"/>
                    <a:pt x="41" y="10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9" name="Freeform 56"/>
            <p:cNvSpPr/>
            <p:nvPr/>
          </p:nvSpPr>
          <p:spPr bwMode="auto">
            <a:xfrm>
              <a:off x="5767" y="1262"/>
              <a:ext cx="48" cy="62"/>
            </a:xfrm>
            <a:custGeom>
              <a:avLst/>
              <a:gdLst>
                <a:gd name="T0" fmla="*/ 0 w 24"/>
                <a:gd name="T1" fmla="*/ 0 h 31"/>
                <a:gd name="T2" fmla="*/ 23 w 24"/>
                <a:gd name="T3" fmla="*/ 31 h 31"/>
                <a:gd name="T4" fmla="*/ 0 w 24"/>
                <a:gd name="T5" fmla="*/ 0 h 31"/>
                <a:gd name="T6" fmla="*/ 0 60000 65536"/>
                <a:gd name="T7" fmla="*/ 0 60000 65536"/>
                <a:gd name="T8" fmla="*/ 0 60000 65536"/>
                <a:gd name="T9" fmla="*/ 0 w 24"/>
                <a:gd name="T10" fmla="*/ 0 h 31"/>
                <a:gd name="T11" fmla="*/ 24 w 24"/>
                <a:gd name="T12" fmla="*/ 31 h 31"/>
              </a:gdLst>
              <a:ahLst/>
              <a:cxnLst>
                <a:cxn ang="T6">
                  <a:pos x="T0" y="T1"/>
                </a:cxn>
                <a:cxn ang="T7">
                  <a:pos x="T2" y="T3"/>
                </a:cxn>
                <a:cxn ang="T8">
                  <a:pos x="T4" y="T5"/>
                </a:cxn>
              </a:cxnLst>
              <a:rect l="T9" t="T10" r="T11" b="T12"/>
              <a:pathLst>
                <a:path w="24" h="31">
                  <a:moveTo>
                    <a:pt x="0" y="0"/>
                  </a:moveTo>
                  <a:cubicBezTo>
                    <a:pt x="11" y="7"/>
                    <a:pt x="24" y="12"/>
                    <a:pt x="23" y="31"/>
                  </a:cubicBezTo>
                  <a:cubicBezTo>
                    <a:pt x="11" y="24"/>
                    <a:pt x="0" y="18"/>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0" name="Freeform 57"/>
            <p:cNvSpPr/>
            <p:nvPr/>
          </p:nvSpPr>
          <p:spPr bwMode="auto">
            <a:xfrm>
              <a:off x="2220" y="1298"/>
              <a:ext cx="781" cy="375"/>
            </a:xfrm>
            <a:custGeom>
              <a:avLst/>
              <a:gdLst>
                <a:gd name="T0" fmla="*/ 223 w 390"/>
                <a:gd name="T1" fmla="*/ 26 h 187"/>
                <a:gd name="T2" fmla="*/ 274 w 390"/>
                <a:gd name="T3" fmla="*/ 11 h 187"/>
                <a:gd name="T4" fmla="*/ 314 w 390"/>
                <a:gd name="T5" fmla="*/ 53 h 187"/>
                <a:gd name="T6" fmla="*/ 390 w 390"/>
                <a:gd name="T7" fmla="*/ 78 h 187"/>
                <a:gd name="T8" fmla="*/ 355 w 390"/>
                <a:gd name="T9" fmla="*/ 153 h 187"/>
                <a:gd name="T10" fmla="*/ 297 w 390"/>
                <a:gd name="T11" fmla="*/ 153 h 187"/>
                <a:gd name="T12" fmla="*/ 283 w 390"/>
                <a:gd name="T13" fmla="*/ 162 h 187"/>
                <a:gd name="T14" fmla="*/ 268 w 390"/>
                <a:gd name="T15" fmla="*/ 162 h 187"/>
                <a:gd name="T16" fmla="*/ 241 w 390"/>
                <a:gd name="T17" fmla="*/ 187 h 187"/>
                <a:gd name="T18" fmla="*/ 201 w 390"/>
                <a:gd name="T19" fmla="*/ 149 h 187"/>
                <a:gd name="T20" fmla="*/ 161 w 390"/>
                <a:gd name="T21" fmla="*/ 149 h 187"/>
                <a:gd name="T22" fmla="*/ 103 w 390"/>
                <a:gd name="T23" fmla="*/ 131 h 187"/>
                <a:gd name="T24" fmla="*/ 100 w 390"/>
                <a:gd name="T25" fmla="*/ 164 h 187"/>
                <a:gd name="T26" fmla="*/ 94 w 390"/>
                <a:gd name="T27" fmla="*/ 164 h 187"/>
                <a:gd name="T28" fmla="*/ 67 w 390"/>
                <a:gd name="T29" fmla="*/ 169 h 187"/>
                <a:gd name="T30" fmla="*/ 89 w 390"/>
                <a:gd name="T31" fmla="*/ 120 h 187"/>
                <a:gd name="T32" fmla="*/ 34 w 390"/>
                <a:gd name="T33" fmla="*/ 135 h 187"/>
                <a:gd name="T34" fmla="*/ 0 w 390"/>
                <a:gd name="T35" fmla="*/ 102 h 187"/>
                <a:gd name="T36" fmla="*/ 34 w 390"/>
                <a:gd name="T37" fmla="*/ 66 h 187"/>
                <a:gd name="T38" fmla="*/ 152 w 390"/>
                <a:gd name="T39" fmla="*/ 73 h 187"/>
                <a:gd name="T40" fmla="*/ 132 w 390"/>
                <a:gd name="T41" fmla="*/ 31 h 187"/>
                <a:gd name="T42" fmla="*/ 167 w 390"/>
                <a:gd name="T43" fmla="*/ 26 h 187"/>
                <a:gd name="T44" fmla="*/ 223 w 390"/>
                <a:gd name="T45" fmla="*/ 26 h 1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0"/>
                <a:gd name="T70" fmla="*/ 0 h 187"/>
                <a:gd name="T71" fmla="*/ 390 w 390"/>
                <a:gd name="T72" fmla="*/ 187 h 1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0" h="187">
                  <a:moveTo>
                    <a:pt x="223" y="26"/>
                  </a:moveTo>
                  <a:cubicBezTo>
                    <a:pt x="247" y="27"/>
                    <a:pt x="270" y="28"/>
                    <a:pt x="274" y="11"/>
                  </a:cubicBezTo>
                  <a:cubicBezTo>
                    <a:pt x="288" y="24"/>
                    <a:pt x="304" y="36"/>
                    <a:pt x="314" y="53"/>
                  </a:cubicBezTo>
                  <a:cubicBezTo>
                    <a:pt x="353" y="48"/>
                    <a:pt x="376" y="58"/>
                    <a:pt x="390" y="78"/>
                  </a:cubicBezTo>
                  <a:cubicBezTo>
                    <a:pt x="389" y="113"/>
                    <a:pt x="345" y="107"/>
                    <a:pt x="355" y="153"/>
                  </a:cubicBezTo>
                  <a:cubicBezTo>
                    <a:pt x="332" y="155"/>
                    <a:pt x="313" y="150"/>
                    <a:pt x="297" y="153"/>
                  </a:cubicBezTo>
                  <a:cubicBezTo>
                    <a:pt x="292" y="154"/>
                    <a:pt x="290" y="161"/>
                    <a:pt x="283" y="162"/>
                  </a:cubicBezTo>
                  <a:cubicBezTo>
                    <a:pt x="278" y="164"/>
                    <a:pt x="270" y="161"/>
                    <a:pt x="268" y="162"/>
                  </a:cubicBezTo>
                  <a:cubicBezTo>
                    <a:pt x="261" y="165"/>
                    <a:pt x="245" y="187"/>
                    <a:pt x="241" y="187"/>
                  </a:cubicBezTo>
                  <a:cubicBezTo>
                    <a:pt x="229" y="187"/>
                    <a:pt x="215" y="153"/>
                    <a:pt x="201" y="149"/>
                  </a:cubicBezTo>
                  <a:cubicBezTo>
                    <a:pt x="187" y="145"/>
                    <a:pt x="173" y="152"/>
                    <a:pt x="161" y="149"/>
                  </a:cubicBezTo>
                  <a:cubicBezTo>
                    <a:pt x="145" y="145"/>
                    <a:pt x="136" y="120"/>
                    <a:pt x="103" y="131"/>
                  </a:cubicBezTo>
                  <a:cubicBezTo>
                    <a:pt x="98" y="138"/>
                    <a:pt x="101" y="154"/>
                    <a:pt x="100" y="164"/>
                  </a:cubicBezTo>
                  <a:cubicBezTo>
                    <a:pt x="99" y="175"/>
                    <a:pt x="98" y="164"/>
                    <a:pt x="94" y="164"/>
                  </a:cubicBezTo>
                  <a:cubicBezTo>
                    <a:pt x="83" y="167"/>
                    <a:pt x="78" y="186"/>
                    <a:pt x="67" y="169"/>
                  </a:cubicBezTo>
                  <a:cubicBezTo>
                    <a:pt x="74" y="152"/>
                    <a:pt x="96" y="150"/>
                    <a:pt x="89" y="120"/>
                  </a:cubicBezTo>
                  <a:cubicBezTo>
                    <a:pt x="64" y="110"/>
                    <a:pt x="45" y="125"/>
                    <a:pt x="34" y="135"/>
                  </a:cubicBezTo>
                  <a:cubicBezTo>
                    <a:pt x="23" y="123"/>
                    <a:pt x="12" y="112"/>
                    <a:pt x="0" y="102"/>
                  </a:cubicBezTo>
                  <a:cubicBezTo>
                    <a:pt x="8" y="87"/>
                    <a:pt x="22" y="78"/>
                    <a:pt x="34" y="66"/>
                  </a:cubicBezTo>
                  <a:cubicBezTo>
                    <a:pt x="70" y="71"/>
                    <a:pt x="110" y="82"/>
                    <a:pt x="152" y="73"/>
                  </a:cubicBezTo>
                  <a:cubicBezTo>
                    <a:pt x="139" y="65"/>
                    <a:pt x="142" y="41"/>
                    <a:pt x="132" y="31"/>
                  </a:cubicBezTo>
                  <a:cubicBezTo>
                    <a:pt x="136" y="22"/>
                    <a:pt x="156" y="28"/>
                    <a:pt x="167" y="26"/>
                  </a:cubicBezTo>
                  <a:cubicBezTo>
                    <a:pt x="180" y="5"/>
                    <a:pt x="212" y="0"/>
                    <a:pt x="223" y="26"/>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1" name="Freeform 58"/>
            <p:cNvSpPr/>
            <p:nvPr/>
          </p:nvSpPr>
          <p:spPr bwMode="auto">
            <a:xfrm>
              <a:off x="1792" y="1320"/>
              <a:ext cx="120" cy="99"/>
            </a:xfrm>
            <a:custGeom>
              <a:avLst/>
              <a:gdLst>
                <a:gd name="T0" fmla="*/ 60 w 60"/>
                <a:gd name="T1" fmla="*/ 17 h 49"/>
                <a:gd name="T2" fmla="*/ 60 w 60"/>
                <a:gd name="T3" fmla="*/ 49 h 49"/>
                <a:gd name="T4" fmla="*/ 0 w 60"/>
                <a:gd name="T5" fmla="*/ 49 h 49"/>
                <a:gd name="T6" fmla="*/ 0 w 60"/>
                <a:gd name="T7" fmla="*/ 22 h 49"/>
                <a:gd name="T8" fmla="*/ 22 w 60"/>
                <a:gd name="T9" fmla="*/ 22 h 49"/>
                <a:gd name="T10" fmla="*/ 25 w 60"/>
                <a:gd name="T11" fmla="*/ 0 h 49"/>
                <a:gd name="T12" fmla="*/ 42 w 60"/>
                <a:gd name="T13" fmla="*/ 0 h 49"/>
                <a:gd name="T14" fmla="*/ 60 w 60"/>
                <a:gd name="T15" fmla="*/ 17 h 49"/>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49"/>
                <a:gd name="T26" fmla="*/ 60 w 60"/>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49">
                  <a:moveTo>
                    <a:pt x="60" y="17"/>
                  </a:moveTo>
                  <a:cubicBezTo>
                    <a:pt x="60" y="28"/>
                    <a:pt x="60" y="38"/>
                    <a:pt x="60" y="49"/>
                  </a:cubicBezTo>
                  <a:cubicBezTo>
                    <a:pt x="40" y="49"/>
                    <a:pt x="20" y="49"/>
                    <a:pt x="0" y="49"/>
                  </a:cubicBezTo>
                  <a:cubicBezTo>
                    <a:pt x="0" y="40"/>
                    <a:pt x="0" y="31"/>
                    <a:pt x="0" y="22"/>
                  </a:cubicBezTo>
                  <a:cubicBezTo>
                    <a:pt x="8" y="22"/>
                    <a:pt x="15" y="22"/>
                    <a:pt x="22" y="22"/>
                  </a:cubicBezTo>
                  <a:cubicBezTo>
                    <a:pt x="26" y="18"/>
                    <a:pt x="24" y="7"/>
                    <a:pt x="25" y="0"/>
                  </a:cubicBezTo>
                  <a:cubicBezTo>
                    <a:pt x="31" y="0"/>
                    <a:pt x="36" y="0"/>
                    <a:pt x="42" y="0"/>
                  </a:cubicBezTo>
                  <a:cubicBezTo>
                    <a:pt x="49" y="5"/>
                    <a:pt x="55" y="11"/>
                    <a:pt x="60" y="1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2" name="Freeform 59"/>
            <p:cNvSpPr/>
            <p:nvPr/>
          </p:nvSpPr>
          <p:spPr bwMode="auto">
            <a:xfrm>
              <a:off x="1730" y="1326"/>
              <a:ext cx="30" cy="10"/>
            </a:xfrm>
            <a:custGeom>
              <a:avLst/>
              <a:gdLst>
                <a:gd name="T0" fmla="*/ 15 w 15"/>
                <a:gd name="T1" fmla="*/ 1 h 5"/>
                <a:gd name="T2" fmla="*/ 15 w 15"/>
                <a:gd name="T3" fmla="*/ 3 h 5"/>
                <a:gd name="T4" fmla="*/ 15 w 15"/>
                <a:gd name="T5" fmla="*/ 1 h 5"/>
                <a:gd name="T6" fmla="*/ 0 60000 65536"/>
                <a:gd name="T7" fmla="*/ 0 60000 65536"/>
                <a:gd name="T8" fmla="*/ 0 60000 65536"/>
                <a:gd name="T9" fmla="*/ 0 w 15"/>
                <a:gd name="T10" fmla="*/ 0 h 5"/>
                <a:gd name="T11" fmla="*/ 15 w 15"/>
                <a:gd name="T12" fmla="*/ 5 h 5"/>
              </a:gdLst>
              <a:ahLst/>
              <a:cxnLst>
                <a:cxn ang="T6">
                  <a:pos x="T0" y="T1"/>
                </a:cxn>
                <a:cxn ang="T7">
                  <a:pos x="T2" y="T3"/>
                </a:cxn>
                <a:cxn ang="T8">
                  <a:pos x="T4" y="T5"/>
                </a:cxn>
              </a:cxnLst>
              <a:rect l="T9" t="T10" r="T11" b="T12"/>
              <a:pathLst>
                <a:path w="15" h="5">
                  <a:moveTo>
                    <a:pt x="15" y="1"/>
                  </a:moveTo>
                  <a:cubicBezTo>
                    <a:pt x="15" y="2"/>
                    <a:pt x="15" y="3"/>
                    <a:pt x="15" y="3"/>
                  </a:cubicBezTo>
                  <a:cubicBezTo>
                    <a:pt x="0" y="5"/>
                    <a:pt x="0" y="0"/>
                    <a:pt x="15"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3" name="Freeform 60"/>
            <p:cNvSpPr/>
            <p:nvPr/>
          </p:nvSpPr>
          <p:spPr bwMode="auto">
            <a:xfrm>
              <a:off x="1766" y="1322"/>
              <a:ext cx="58" cy="30"/>
            </a:xfrm>
            <a:custGeom>
              <a:avLst/>
              <a:gdLst>
                <a:gd name="T0" fmla="*/ 29 w 29"/>
                <a:gd name="T1" fmla="*/ 5 h 15"/>
                <a:gd name="T2" fmla="*/ 29 w 29"/>
                <a:gd name="T3" fmla="*/ 12 h 15"/>
                <a:gd name="T4" fmla="*/ 0 w 29"/>
                <a:gd name="T5" fmla="*/ 10 h 15"/>
                <a:gd name="T6" fmla="*/ 29 w 29"/>
                <a:gd name="T7" fmla="*/ 5 h 15"/>
                <a:gd name="T8" fmla="*/ 0 60000 65536"/>
                <a:gd name="T9" fmla="*/ 0 60000 65536"/>
                <a:gd name="T10" fmla="*/ 0 60000 65536"/>
                <a:gd name="T11" fmla="*/ 0 60000 65536"/>
                <a:gd name="T12" fmla="*/ 0 w 29"/>
                <a:gd name="T13" fmla="*/ 0 h 15"/>
                <a:gd name="T14" fmla="*/ 29 w 29"/>
                <a:gd name="T15" fmla="*/ 15 h 15"/>
              </a:gdLst>
              <a:ahLst/>
              <a:cxnLst>
                <a:cxn ang="T8">
                  <a:pos x="T0" y="T1"/>
                </a:cxn>
                <a:cxn ang="T9">
                  <a:pos x="T2" y="T3"/>
                </a:cxn>
                <a:cxn ang="T10">
                  <a:pos x="T4" y="T5"/>
                </a:cxn>
                <a:cxn ang="T11">
                  <a:pos x="T6" y="T7"/>
                </a:cxn>
              </a:cxnLst>
              <a:rect l="T12" t="T13" r="T14" b="T15"/>
              <a:pathLst>
                <a:path w="29" h="15">
                  <a:moveTo>
                    <a:pt x="29" y="5"/>
                  </a:moveTo>
                  <a:cubicBezTo>
                    <a:pt x="29" y="8"/>
                    <a:pt x="29" y="10"/>
                    <a:pt x="29" y="12"/>
                  </a:cubicBezTo>
                  <a:cubicBezTo>
                    <a:pt x="20" y="11"/>
                    <a:pt x="5" y="15"/>
                    <a:pt x="0" y="10"/>
                  </a:cubicBezTo>
                  <a:cubicBezTo>
                    <a:pt x="1" y="0"/>
                    <a:pt x="20" y="8"/>
                    <a:pt x="29" y="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4" name="Freeform 61"/>
            <p:cNvSpPr/>
            <p:nvPr/>
          </p:nvSpPr>
          <p:spPr bwMode="auto">
            <a:xfrm>
              <a:off x="5687" y="1318"/>
              <a:ext cx="1201" cy="784"/>
            </a:xfrm>
            <a:custGeom>
              <a:avLst/>
              <a:gdLst>
                <a:gd name="T0" fmla="*/ 83 w 600"/>
                <a:gd name="T1" fmla="*/ 7 h 391"/>
                <a:gd name="T2" fmla="*/ 207 w 600"/>
                <a:gd name="T3" fmla="*/ 7 h 391"/>
                <a:gd name="T4" fmla="*/ 328 w 600"/>
                <a:gd name="T5" fmla="*/ 7 h 391"/>
                <a:gd name="T6" fmla="*/ 390 w 600"/>
                <a:gd name="T7" fmla="*/ 68 h 391"/>
                <a:gd name="T8" fmla="*/ 439 w 600"/>
                <a:gd name="T9" fmla="*/ 154 h 391"/>
                <a:gd name="T10" fmla="*/ 473 w 600"/>
                <a:gd name="T11" fmla="*/ 128 h 391"/>
                <a:gd name="T12" fmla="*/ 513 w 600"/>
                <a:gd name="T13" fmla="*/ 114 h 391"/>
                <a:gd name="T14" fmla="*/ 566 w 600"/>
                <a:gd name="T15" fmla="*/ 114 h 391"/>
                <a:gd name="T16" fmla="*/ 600 w 600"/>
                <a:gd name="T17" fmla="*/ 101 h 391"/>
                <a:gd name="T18" fmla="*/ 600 w 600"/>
                <a:gd name="T19" fmla="*/ 128 h 391"/>
                <a:gd name="T20" fmla="*/ 560 w 600"/>
                <a:gd name="T21" fmla="*/ 163 h 391"/>
                <a:gd name="T22" fmla="*/ 484 w 600"/>
                <a:gd name="T23" fmla="*/ 210 h 391"/>
                <a:gd name="T24" fmla="*/ 484 w 600"/>
                <a:gd name="T25" fmla="*/ 186 h 391"/>
                <a:gd name="T26" fmla="*/ 464 w 600"/>
                <a:gd name="T27" fmla="*/ 204 h 391"/>
                <a:gd name="T28" fmla="*/ 392 w 600"/>
                <a:gd name="T29" fmla="*/ 317 h 391"/>
                <a:gd name="T30" fmla="*/ 377 w 600"/>
                <a:gd name="T31" fmla="*/ 391 h 391"/>
                <a:gd name="T32" fmla="*/ 377 w 600"/>
                <a:gd name="T33" fmla="*/ 328 h 391"/>
                <a:gd name="T34" fmla="*/ 317 w 600"/>
                <a:gd name="T35" fmla="*/ 306 h 391"/>
                <a:gd name="T36" fmla="*/ 321 w 600"/>
                <a:gd name="T37" fmla="*/ 319 h 391"/>
                <a:gd name="T38" fmla="*/ 254 w 600"/>
                <a:gd name="T39" fmla="*/ 319 h 391"/>
                <a:gd name="T40" fmla="*/ 212 w 600"/>
                <a:gd name="T41" fmla="*/ 362 h 391"/>
                <a:gd name="T42" fmla="*/ 190 w 600"/>
                <a:gd name="T43" fmla="*/ 306 h 391"/>
                <a:gd name="T44" fmla="*/ 156 w 600"/>
                <a:gd name="T45" fmla="*/ 315 h 391"/>
                <a:gd name="T46" fmla="*/ 147 w 600"/>
                <a:gd name="T47" fmla="*/ 286 h 391"/>
                <a:gd name="T48" fmla="*/ 92 w 600"/>
                <a:gd name="T49" fmla="*/ 277 h 391"/>
                <a:gd name="T50" fmla="*/ 60 w 600"/>
                <a:gd name="T51" fmla="*/ 250 h 391"/>
                <a:gd name="T52" fmla="*/ 5 w 600"/>
                <a:gd name="T53" fmla="*/ 217 h 391"/>
                <a:gd name="T54" fmla="*/ 5 w 600"/>
                <a:gd name="T55" fmla="*/ 117 h 391"/>
                <a:gd name="T56" fmla="*/ 29 w 600"/>
                <a:gd name="T57" fmla="*/ 90 h 391"/>
                <a:gd name="T58" fmla="*/ 29 w 600"/>
                <a:gd name="T59" fmla="*/ 65 h 391"/>
                <a:gd name="T60" fmla="*/ 56 w 600"/>
                <a:gd name="T61" fmla="*/ 21 h 391"/>
                <a:gd name="T62" fmla="*/ 63 w 600"/>
                <a:gd name="T63" fmla="*/ 41 h 391"/>
                <a:gd name="T64" fmla="*/ 83 w 600"/>
                <a:gd name="T65" fmla="*/ 7 h 3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0"/>
                <a:gd name="T100" fmla="*/ 0 h 391"/>
                <a:gd name="T101" fmla="*/ 600 w 600"/>
                <a:gd name="T102" fmla="*/ 391 h 3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0" h="391">
                  <a:moveTo>
                    <a:pt x="83" y="7"/>
                  </a:moveTo>
                  <a:cubicBezTo>
                    <a:pt x="113" y="7"/>
                    <a:pt x="163" y="7"/>
                    <a:pt x="207" y="7"/>
                  </a:cubicBezTo>
                  <a:cubicBezTo>
                    <a:pt x="251" y="7"/>
                    <a:pt x="299" y="0"/>
                    <a:pt x="328" y="7"/>
                  </a:cubicBezTo>
                  <a:cubicBezTo>
                    <a:pt x="357" y="15"/>
                    <a:pt x="367" y="55"/>
                    <a:pt x="390" y="68"/>
                  </a:cubicBezTo>
                  <a:cubicBezTo>
                    <a:pt x="445" y="58"/>
                    <a:pt x="441" y="107"/>
                    <a:pt x="439" y="154"/>
                  </a:cubicBezTo>
                  <a:cubicBezTo>
                    <a:pt x="456" y="151"/>
                    <a:pt x="460" y="135"/>
                    <a:pt x="473" y="128"/>
                  </a:cubicBezTo>
                  <a:cubicBezTo>
                    <a:pt x="494" y="131"/>
                    <a:pt x="505" y="124"/>
                    <a:pt x="513" y="114"/>
                  </a:cubicBezTo>
                  <a:cubicBezTo>
                    <a:pt x="531" y="114"/>
                    <a:pt x="549" y="114"/>
                    <a:pt x="566" y="114"/>
                  </a:cubicBezTo>
                  <a:cubicBezTo>
                    <a:pt x="576" y="108"/>
                    <a:pt x="580" y="97"/>
                    <a:pt x="600" y="101"/>
                  </a:cubicBezTo>
                  <a:cubicBezTo>
                    <a:pt x="600" y="110"/>
                    <a:pt x="600" y="119"/>
                    <a:pt x="600" y="128"/>
                  </a:cubicBezTo>
                  <a:cubicBezTo>
                    <a:pt x="571" y="124"/>
                    <a:pt x="555" y="134"/>
                    <a:pt x="560" y="163"/>
                  </a:cubicBezTo>
                  <a:cubicBezTo>
                    <a:pt x="513" y="158"/>
                    <a:pt x="513" y="199"/>
                    <a:pt x="484" y="210"/>
                  </a:cubicBezTo>
                  <a:cubicBezTo>
                    <a:pt x="484" y="202"/>
                    <a:pt x="484" y="194"/>
                    <a:pt x="484" y="186"/>
                  </a:cubicBezTo>
                  <a:cubicBezTo>
                    <a:pt x="475" y="190"/>
                    <a:pt x="472" y="199"/>
                    <a:pt x="464" y="204"/>
                  </a:cubicBezTo>
                  <a:cubicBezTo>
                    <a:pt x="475" y="270"/>
                    <a:pt x="416" y="282"/>
                    <a:pt x="392" y="317"/>
                  </a:cubicBezTo>
                  <a:cubicBezTo>
                    <a:pt x="387" y="342"/>
                    <a:pt x="405" y="389"/>
                    <a:pt x="377" y="391"/>
                  </a:cubicBezTo>
                  <a:cubicBezTo>
                    <a:pt x="377" y="370"/>
                    <a:pt x="377" y="349"/>
                    <a:pt x="377" y="328"/>
                  </a:cubicBezTo>
                  <a:cubicBezTo>
                    <a:pt x="368" y="310"/>
                    <a:pt x="348" y="302"/>
                    <a:pt x="317" y="306"/>
                  </a:cubicBezTo>
                  <a:cubicBezTo>
                    <a:pt x="309" y="311"/>
                    <a:pt x="323" y="313"/>
                    <a:pt x="321" y="319"/>
                  </a:cubicBezTo>
                  <a:cubicBezTo>
                    <a:pt x="299" y="319"/>
                    <a:pt x="277" y="319"/>
                    <a:pt x="254" y="319"/>
                  </a:cubicBezTo>
                  <a:cubicBezTo>
                    <a:pt x="239" y="332"/>
                    <a:pt x="225" y="347"/>
                    <a:pt x="212" y="362"/>
                  </a:cubicBezTo>
                  <a:cubicBezTo>
                    <a:pt x="192" y="356"/>
                    <a:pt x="186" y="335"/>
                    <a:pt x="190" y="306"/>
                  </a:cubicBezTo>
                  <a:cubicBezTo>
                    <a:pt x="172" y="303"/>
                    <a:pt x="165" y="310"/>
                    <a:pt x="156" y="315"/>
                  </a:cubicBezTo>
                  <a:cubicBezTo>
                    <a:pt x="149" y="309"/>
                    <a:pt x="145" y="301"/>
                    <a:pt x="147" y="286"/>
                  </a:cubicBezTo>
                  <a:cubicBezTo>
                    <a:pt x="138" y="258"/>
                    <a:pt x="112" y="281"/>
                    <a:pt x="92" y="277"/>
                  </a:cubicBezTo>
                  <a:cubicBezTo>
                    <a:pt x="75" y="274"/>
                    <a:pt x="75" y="257"/>
                    <a:pt x="60" y="250"/>
                  </a:cubicBezTo>
                  <a:cubicBezTo>
                    <a:pt x="42" y="253"/>
                    <a:pt x="12" y="240"/>
                    <a:pt x="5" y="217"/>
                  </a:cubicBezTo>
                  <a:cubicBezTo>
                    <a:pt x="0" y="204"/>
                    <a:pt x="0" y="132"/>
                    <a:pt x="5" y="117"/>
                  </a:cubicBezTo>
                  <a:cubicBezTo>
                    <a:pt x="8" y="103"/>
                    <a:pt x="25" y="96"/>
                    <a:pt x="29" y="90"/>
                  </a:cubicBezTo>
                  <a:cubicBezTo>
                    <a:pt x="29" y="82"/>
                    <a:pt x="29" y="73"/>
                    <a:pt x="29" y="65"/>
                  </a:cubicBezTo>
                  <a:cubicBezTo>
                    <a:pt x="38" y="51"/>
                    <a:pt x="52" y="43"/>
                    <a:pt x="56" y="21"/>
                  </a:cubicBezTo>
                  <a:cubicBezTo>
                    <a:pt x="68" y="18"/>
                    <a:pt x="61" y="34"/>
                    <a:pt x="63" y="41"/>
                  </a:cubicBezTo>
                  <a:cubicBezTo>
                    <a:pt x="75" y="35"/>
                    <a:pt x="86" y="28"/>
                    <a:pt x="83" y="7"/>
                  </a:cubicBezTo>
                  <a:close/>
                </a:path>
              </a:pathLst>
            </a:custGeom>
            <a:pattFill prst="ltUpDiag">
              <a:fgClr>
                <a:srgbClr val="9148C8"/>
              </a:fgClr>
              <a:bgClr>
                <a:schemeClr val="bg1"/>
              </a:bgClr>
            </a:patt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5" name="Freeform 62"/>
            <p:cNvSpPr/>
            <p:nvPr/>
          </p:nvSpPr>
          <p:spPr bwMode="auto">
            <a:xfrm>
              <a:off x="1185" y="1344"/>
              <a:ext cx="42" cy="24"/>
            </a:xfrm>
            <a:custGeom>
              <a:avLst/>
              <a:gdLst>
                <a:gd name="T0" fmla="*/ 0 w 21"/>
                <a:gd name="T1" fmla="*/ 3 h 12"/>
                <a:gd name="T2" fmla="*/ 18 w 21"/>
                <a:gd name="T3" fmla="*/ 3 h 12"/>
                <a:gd name="T4" fmla="*/ 7 w 21"/>
                <a:gd name="T5" fmla="*/ 10 h 12"/>
                <a:gd name="T6" fmla="*/ 0 w 21"/>
                <a:gd name="T7" fmla="*/ 3 h 12"/>
                <a:gd name="T8" fmla="*/ 0 60000 65536"/>
                <a:gd name="T9" fmla="*/ 0 60000 65536"/>
                <a:gd name="T10" fmla="*/ 0 60000 65536"/>
                <a:gd name="T11" fmla="*/ 0 60000 65536"/>
                <a:gd name="T12" fmla="*/ 0 w 21"/>
                <a:gd name="T13" fmla="*/ 0 h 12"/>
                <a:gd name="T14" fmla="*/ 21 w 21"/>
                <a:gd name="T15" fmla="*/ 12 h 12"/>
              </a:gdLst>
              <a:ahLst/>
              <a:cxnLst>
                <a:cxn ang="T8">
                  <a:pos x="T0" y="T1"/>
                </a:cxn>
                <a:cxn ang="T9">
                  <a:pos x="T2" y="T3"/>
                </a:cxn>
                <a:cxn ang="T10">
                  <a:pos x="T4" y="T5"/>
                </a:cxn>
                <a:cxn ang="T11">
                  <a:pos x="T6" y="T7"/>
                </a:cxn>
              </a:cxnLst>
              <a:rect l="T12" t="T13" r="T14" b="T15"/>
              <a:pathLst>
                <a:path w="21" h="12">
                  <a:moveTo>
                    <a:pt x="0" y="3"/>
                  </a:moveTo>
                  <a:cubicBezTo>
                    <a:pt x="1" y="0"/>
                    <a:pt x="17" y="0"/>
                    <a:pt x="18" y="3"/>
                  </a:cubicBezTo>
                  <a:cubicBezTo>
                    <a:pt x="21" y="12"/>
                    <a:pt x="12" y="10"/>
                    <a:pt x="7" y="10"/>
                  </a:cubicBezTo>
                  <a:cubicBezTo>
                    <a:pt x="3" y="9"/>
                    <a:pt x="1" y="6"/>
                    <a:pt x="0"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6" name="Freeform 63"/>
            <p:cNvSpPr/>
            <p:nvPr/>
          </p:nvSpPr>
          <p:spPr bwMode="auto">
            <a:xfrm>
              <a:off x="1494" y="1346"/>
              <a:ext cx="26" cy="18"/>
            </a:xfrm>
            <a:custGeom>
              <a:avLst/>
              <a:gdLst>
                <a:gd name="T0" fmla="*/ 13 w 13"/>
                <a:gd name="T1" fmla="*/ 4 h 9"/>
                <a:gd name="T2" fmla="*/ 4 w 13"/>
                <a:gd name="T3" fmla="*/ 0 h 9"/>
                <a:gd name="T4" fmla="*/ 13 w 13"/>
                <a:gd name="T5" fmla="*/ 4 h 9"/>
                <a:gd name="T6" fmla="*/ 0 60000 65536"/>
                <a:gd name="T7" fmla="*/ 0 60000 65536"/>
                <a:gd name="T8" fmla="*/ 0 60000 65536"/>
                <a:gd name="T9" fmla="*/ 0 w 13"/>
                <a:gd name="T10" fmla="*/ 0 h 9"/>
                <a:gd name="T11" fmla="*/ 13 w 13"/>
                <a:gd name="T12" fmla="*/ 9 h 9"/>
              </a:gdLst>
              <a:ahLst/>
              <a:cxnLst>
                <a:cxn ang="T6">
                  <a:pos x="T0" y="T1"/>
                </a:cxn>
                <a:cxn ang="T7">
                  <a:pos x="T2" y="T3"/>
                </a:cxn>
                <a:cxn ang="T8">
                  <a:pos x="T4" y="T5"/>
                </a:cxn>
              </a:cxnLst>
              <a:rect l="T9" t="T10" r="T11" b="T12"/>
              <a:pathLst>
                <a:path w="13" h="9">
                  <a:moveTo>
                    <a:pt x="13" y="4"/>
                  </a:moveTo>
                  <a:cubicBezTo>
                    <a:pt x="12" y="9"/>
                    <a:pt x="0" y="7"/>
                    <a:pt x="4" y="0"/>
                  </a:cubicBezTo>
                  <a:cubicBezTo>
                    <a:pt x="7" y="1"/>
                    <a:pt x="10" y="3"/>
                    <a:pt x="13" y="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7" name="Freeform 64"/>
            <p:cNvSpPr/>
            <p:nvPr/>
          </p:nvSpPr>
          <p:spPr bwMode="auto">
            <a:xfrm>
              <a:off x="1163" y="1362"/>
              <a:ext cx="58" cy="51"/>
            </a:xfrm>
            <a:custGeom>
              <a:avLst/>
              <a:gdLst>
                <a:gd name="T0" fmla="*/ 13 w 29"/>
                <a:gd name="T1" fmla="*/ 8 h 25"/>
                <a:gd name="T2" fmla="*/ 29 w 29"/>
                <a:gd name="T3" fmla="*/ 10 h 25"/>
                <a:gd name="T4" fmla="*/ 29 w 29"/>
                <a:gd name="T5" fmla="*/ 25 h 25"/>
                <a:gd name="T6" fmla="*/ 0 w 29"/>
                <a:gd name="T7" fmla="*/ 25 h 25"/>
                <a:gd name="T8" fmla="*/ 2 w 29"/>
                <a:gd name="T9" fmla="*/ 1 h 25"/>
                <a:gd name="T10" fmla="*/ 13 w 29"/>
                <a:gd name="T11" fmla="*/ 8 h 25"/>
                <a:gd name="T12" fmla="*/ 0 60000 65536"/>
                <a:gd name="T13" fmla="*/ 0 60000 65536"/>
                <a:gd name="T14" fmla="*/ 0 60000 65536"/>
                <a:gd name="T15" fmla="*/ 0 60000 65536"/>
                <a:gd name="T16" fmla="*/ 0 60000 65536"/>
                <a:gd name="T17" fmla="*/ 0 60000 65536"/>
                <a:gd name="T18" fmla="*/ 0 w 29"/>
                <a:gd name="T19" fmla="*/ 0 h 25"/>
                <a:gd name="T20" fmla="*/ 29 w 29"/>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29" h="25">
                  <a:moveTo>
                    <a:pt x="13" y="8"/>
                  </a:moveTo>
                  <a:cubicBezTo>
                    <a:pt x="14" y="13"/>
                    <a:pt x="24" y="9"/>
                    <a:pt x="29" y="10"/>
                  </a:cubicBezTo>
                  <a:cubicBezTo>
                    <a:pt x="29" y="15"/>
                    <a:pt x="29" y="20"/>
                    <a:pt x="29" y="25"/>
                  </a:cubicBezTo>
                  <a:cubicBezTo>
                    <a:pt x="19" y="25"/>
                    <a:pt x="9" y="25"/>
                    <a:pt x="0" y="25"/>
                  </a:cubicBezTo>
                  <a:cubicBezTo>
                    <a:pt x="4" y="21"/>
                    <a:pt x="1" y="9"/>
                    <a:pt x="2" y="1"/>
                  </a:cubicBezTo>
                  <a:cubicBezTo>
                    <a:pt x="9" y="0"/>
                    <a:pt x="8" y="7"/>
                    <a:pt x="13" y="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8" name="Freeform 65"/>
            <p:cNvSpPr/>
            <p:nvPr/>
          </p:nvSpPr>
          <p:spPr bwMode="auto">
            <a:xfrm>
              <a:off x="1614" y="1358"/>
              <a:ext cx="160" cy="149"/>
            </a:xfrm>
            <a:custGeom>
              <a:avLst/>
              <a:gdLst>
                <a:gd name="T0" fmla="*/ 58 w 80"/>
                <a:gd name="T1" fmla="*/ 63 h 74"/>
                <a:gd name="T2" fmla="*/ 0 w 80"/>
                <a:gd name="T3" fmla="*/ 50 h 74"/>
                <a:gd name="T4" fmla="*/ 0 w 80"/>
                <a:gd name="T5" fmla="*/ 10 h 74"/>
                <a:gd name="T6" fmla="*/ 80 w 80"/>
                <a:gd name="T7" fmla="*/ 3 h 74"/>
                <a:gd name="T8" fmla="*/ 80 w 80"/>
                <a:gd name="T9" fmla="*/ 50 h 74"/>
                <a:gd name="T10" fmla="*/ 58 w 80"/>
                <a:gd name="T11" fmla="*/ 63 h 74"/>
                <a:gd name="T12" fmla="*/ 0 60000 65536"/>
                <a:gd name="T13" fmla="*/ 0 60000 65536"/>
                <a:gd name="T14" fmla="*/ 0 60000 65536"/>
                <a:gd name="T15" fmla="*/ 0 60000 65536"/>
                <a:gd name="T16" fmla="*/ 0 60000 65536"/>
                <a:gd name="T17" fmla="*/ 0 60000 65536"/>
                <a:gd name="T18" fmla="*/ 0 w 80"/>
                <a:gd name="T19" fmla="*/ 0 h 74"/>
                <a:gd name="T20" fmla="*/ 80 w 80"/>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80" h="74">
                  <a:moveTo>
                    <a:pt x="58" y="63"/>
                  </a:moveTo>
                  <a:cubicBezTo>
                    <a:pt x="38" y="59"/>
                    <a:pt x="26" y="48"/>
                    <a:pt x="0" y="50"/>
                  </a:cubicBezTo>
                  <a:cubicBezTo>
                    <a:pt x="0" y="36"/>
                    <a:pt x="0" y="23"/>
                    <a:pt x="0" y="10"/>
                  </a:cubicBezTo>
                  <a:cubicBezTo>
                    <a:pt x="34" y="15"/>
                    <a:pt x="48" y="0"/>
                    <a:pt x="80" y="3"/>
                  </a:cubicBezTo>
                  <a:cubicBezTo>
                    <a:pt x="80" y="19"/>
                    <a:pt x="80" y="34"/>
                    <a:pt x="80" y="50"/>
                  </a:cubicBezTo>
                  <a:cubicBezTo>
                    <a:pt x="74" y="54"/>
                    <a:pt x="65" y="74"/>
                    <a:pt x="58" y="6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9" name="Freeform 66"/>
            <p:cNvSpPr/>
            <p:nvPr/>
          </p:nvSpPr>
          <p:spPr bwMode="auto">
            <a:xfrm>
              <a:off x="1458" y="1378"/>
              <a:ext cx="138" cy="157"/>
            </a:xfrm>
            <a:custGeom>
              <a:avLst/>
              <a:gdLst>
                <a:gd name="T0" fmla="*/ 7 w 69"/>
                <a:gd name="T1" fmla="*/ 29 h 78"/>
                <a:gd name="T2" fmla="*/ 9 w 69"/>
                <a:gd name="T3" fmla="*/ 11 h 78"/>
                <a:gd name="T4" fmla="*/ 22 w 69"/>
                <a:gd name="T5" fmla="*/ 0 h 78"/>
                <a:gd name="T6" fmla="*/ 69 w 69"/>
                <a:gd name="T7" fmla="*/ 0 h 78"/>
                <a:gd name="T8" fmla="*/ 69 w 69"/>
                <a:gd name="T9" fmla="*/ 40 h 78"/>
                <a:gd name="T10" fmla="*/ 49 w 69"/>
                <a:gd name="T11" fmla="*/ 42 h 78"/>
                <a:gd name="T12" fmla="*/ 53 w 69"/>
                <a:gd name="T13" fmla="*/ 49 h 78"/>
                <a:gd name="T14" fmla="*/ 69 w 69"/>
                <a:gd name="T15" fmla="*/ 64 h 78"/>
                <a:gd name="T16" fmla="*/ 58 w 69"/>
                <a:gd name="T17" fmla="*/ 78 h 78"/>
                <a:gd name="T18" fmla="*/ 18 w 69"/>
                <a:gd name="T19" fmla="*/ 78 h 78"/>
                <a:gd name="T20" fmla="*/ 9 w 69"/>
                <a:gd name="T21" fmla="*/ 58 h 78"/>
                <a:gd name="T22" fmla="*/ 0 w 69"/>
                <a:gd name="T23" fmla="*/ 51 h 78"/>
                <a:gd name="T24" fmla="*/ 0 w 69"/>
                <a:gd name="T25" fmla="*/ 49 h 78"/>
                <a:gd name="T26" fmla="*/ 0 w 69"/>
                <a:gd name="T27" fmla="*/ 38 h 78"/>
                <a:gd name="T28" fmla="*/ 7 w 69"/>
                <a:gd name="T29" fmla="*/ 29 h 7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9"/>
                <a:gd name="T46" fmla="*/ 0 h 78"/>
                <a:gd name="T47" fmla="*/ 69 w 69"/>
                <a:gd name="T48" fmla="*/ 78 h 7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9" h="78">
                  <a:moveTo>
                    <a:pt x="7" y="29"/>
                  </a:moveTo>
                  <a:cubicBezTo>
                    <a:pt x="12" y="27"/>
                    <a:pt x="7" y="16"/>
                    <a:pt x="9" y="11"/>
                  </a:cubicBezTo>
                  <a:cubicBezTo>
                    <a:pt x="18" y="12"/>
                    <a:pt x="24" y="10"/>
                    <a:pt x="22" y="0"/>
                  </a:cubicBezTo>
                  <a:cubicBezTo>
                    <a:pt x="38" y="0"/>
                    <a:pt x="53" y="0"/>
                    <a:pt x="69" y="0"/>
                  </a:cubicBezTo>
                  <a:cubicBezTo>
                    <a:pt x="69" y="13"/>
                    <a:pt x="69" y="26"/>
                    <a:pt x="69" y="40"/>
                  </a:cubicBezTo>
                  <a:cubicBezTo>
                    <a:pt x="62" y="40"/>
                    <a:pt x="53" y="38"/>
                    <a:pt x="49" y="42"/>
                  </a:cubicBezTo>
                  <a:cubicBezTo>
                    <a:pt x="49" y="46"/>
                    <a:pt x="51" y="48"/>
                    <a:pt x="53" y="49"/>
                  </a:cubicBezTo>
                  <a:cubicBezTo>
                    <a:pt x="60" y="53"/>
                    <a:pt x="65" y="58"/>
                    <a:pt x="69" y="64"/>
                  </a:cubicBezTo>
                  <a:cubicBezTo>
                    <a:pt x="68" y="72"/>
                    <a:pt x="62" y="74"/>
                    <a:pt x="58" y="78"/>
                  </a:cubicBezTo>
                  <a:cubicBezTo>
                    <a:pt x="44" y="78"/>
                    <a:pt x="31" y="78"/>
                    <a:pt x="18" y="78"/>
                  </a:cubicBezTo>
                  <a:cubicBezTo>
                    <a:pt x="17" y="69"/>
                    <a:pt x="21" y="55"/>
                    <a:pt x="9" y="58"/>
                  </a:cubicBezTo>
                  <a:cubicBezTo>
                    <a:pt x="4" y="57"/>
                    <a:pt x="4" y="52"/>
                    <a:pt x="0" y="51"/>
                  </a:cubicBezTo>
                  <a:cubicBezTo>
                    <a:pt x="0" y="50"/>
                    <a:pt x="0" y="49"/>
                    <a:pt x="0" y="49"/>
                  </a:cubicBezTo>
                  <a:cubicBezTo>
                    <a:pt x="0" y="45"/>
                    <a:pt x="0" y="41"/>
                    <a:pt x="0" y="38"/>
                  </a:cubicBezTo>
                  <a:cubicBezTo>
                    <a:pt x="1" y="33"/>
                    <a:pt x="6" y="33"/>
                    <a:pt x="7" y="2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0" name="Freeform 67"/>
            <p:cNvSpPr/>
            <p:nvPr/>
          </p:nvSpPr>
          <p:spPr bwMode="auto">
            <a:xfrm>
              <a:off x="7089" y="1404"/>
              <a:ext cx="116" cy="143"/>
            </a:xfrm>
            <a:custGeom>
              <a:avLst/>
              <a:gdLst>
                <a:gd name="T0" fmla="*/ 36 w 58"/>
                <a:gd name="T1" fmla="*/ 0 h 71"/>
                <a:gd name="T2" fmla="*/ 58 w 58"/>
                <a:gd name="T3" fmla="*/ 42 h 71"/>
                <a:gd name="T4" fmla="*/ 58 w 58"/>
                <a:gd name="T5" fmla="*/ 71 h 71"/>
                <a:gd name="T6" fmla="*/ 29 w 58"/>
                <a:gd name="T7" fmla="*/ 45 h 71"/>
                <a:gd name="T8" fmla="*/ 0 w 58"/>
                <a:gd name="T9" fmla="*/ 45 h 71"/>
                <a:gd name="T10" fmla="*/ 36 w 58"/>
                <a:gd name="T11" fmla="*/ 0 h 71"/>
                <a:gd name="T12" fmla="*/ 0 60000 65536"/>
                <a:gd name="T13" fmla="*/ 0 60000 65536"/>
                <a:gd name="T14" fmla="*/ 0 60000 65536"/>
                <a:gd name="T15" fmla="*/ 0 60000 65536"/>
                <a:gd name="T16" fmla="*/ 0 60000 65536"/>
                <a:gd name="T17" fmla="*/ 0 60000 65536"/>
                <a:gd name="T18" fmla="*/ 0 w 58"/>
                <a:gd name="T19" fmla="*/ 0 h 71"/>
                <a:gd name="T20" fmla="*/ 58 w 58"/>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58" h="71">
                  <a:moveTo>
                    <a:pt x="36" y="0"/>
                  </a:moveTo>
                  <a:cubicBezTo>
                    <a:pt x="41" y="16"/>
                    <a:pt x="44" y="35"/>
                    <a:pt x="58" y="42"/>
                  </a:cubicBezTo>
                  <a:cubicBezTo>
                    <a:pt x="58" y="52"/>
                    <a:pt x="58" y="62"/>
                    <a:pt x="58" y="71"/>
                  </a:cubicBezTo>
                  <a:cubicBezTo>
                    <a:pt x="45" y="66"/>
                    <a:pt x="38" y="54"/>
                    <a:pt x="29" y="45"/>
                  </a:cubicBezTo>
                  <a:cubicBezTo>
                    <a:pt x="19" y="45"/>
                    <a:pt x="10" y="45"/>
                    <a:pt x="0" y="45"/>
                  </a:cubicBezTo>
                  <a:cubicBezTo>
                    <a:pt x="4" y="22"/>
                    <a:pt x="26" y="17"/>
                    <a:pt x="36"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1" name="Freeform 68"/>
            <p:cNvSpPr/>
            <p:nvPr/>
          </p:nvSpPr>
          <p:spPr bwMode="auto">
            <a:xfrm>
              <a:off x="6990" y="1431"/>
              <a:ext cx="50" cy="34"/>
            </a:xfrm>
            <a:custGeom>
              <a:avLst/>
              <a:gdLst>
                <a:gd name="T0" fmla="*/ 22 w 25"/>
                <a:gd name="T1" fmla="*/ 5 h 17"/>
                <a:gd name="T2" fmla="*/ 0 w 25"/>
                <a:gd name="T3" fmla="*/ 12 h 17"/>
                <a:gd name="T4" fmla="*/ 0 w 25"/>
                <a:gd name="T5" fmla="*/ 5 h 17"/>
                <a:gd name="T6" fmla="*/ 22 w 25"/>
                <a:gd name="T7" fmla="*/ 5 h 17"/>
                <a:gd name="T8" fmla="*/ 0 60000 65536"/>
                <a:gd name="T9" fmla="*/ 0 60000 65536"/>
                <a:gd name="T10" fmla="*/ 0 60000 65536"/>
                <a:gd name="T11" fmla="*/ 0 60000 65536"/>
                <a:gd name="T12" fmla="*/ 0 w 25"/>
                <a:gd name="T13" fmla="*/ 0 h 17"/>
                <a:gd name="T14" fmla="*/ 25 w 25"/>
                <a:gd name="T15" fmla="*/ 17 h 17"/>
              </a:gdLst>
              <a:ahLst/>
              <a:cxnLst>
                <a:cxn ang="T8">
                  <a:pos x="T0" y="T1"/>
                </a:cxn>
                <a:cxn ang="T9">
                  <a:pos x="T2" y="T3"/>
                </a:cxn>
                <a:cxn ang="T10">
                  <a:pos x="T4" y="T5"/>
                </a:cxn>
                <a:cxn ang="T11">
                  <a:pos x="T6" y="T7"/>
                </a:cxn>
              </a:cxnLst>
              <a:rect l="T12" t="T13" r="T14" b="T15"/>
              <a:pathLst>
                <a:path w="25" h="17">
                  <a:moveTo>
                    <a:pt x="22" y="5"/>
                  </a:moveTo>
                  <a:cubicBezTo>
                    <a:pt x="25" y="17"/>
                    <a:pt x="8" y="9"/>
                    <a:pt x="0" y="12"/>
                  </a:cubicBezTo>
                  <a:cubicBezTo>
                    <a:pt x="0" y="9"/>
                    <a:pt x="0" y="7"/>
                    <a:pt x="0" y="5"/>
                  </a:cubicBezTo>
                  <a:cubicBezTo>
                    <a:pt x="3" y="2"/>
                    <a:pt x="19" y="0"/>
                    <a:pt x="22" y="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2" name="Freeform 69"/>
            <p:cNvSpPr/>
            <p:nvPr/>
          </p:nvSpPr>
          <p:spPr bwMode="auto">
            <a:xfrm>
              <a:off x="1454" y="1455"/>
              <a:ext cx="4" cy="22"/>
            </a:xfrm>
            <a:custGeom>
              <a:avLst/>
              <a:gdLst>
                <a:gd name="T0" fmla="*/ 0 w 2"/>
                <a:gd name="T1" fmla="*/ 0 h 11"/>
                <a:gd name="T2" fmla="*/ 2 w 2"/>
                <a:gd name="T3" fmla="*/ 0 h 11"/>
                <a:gd name="T4" fmla="*/ 2 w 2"/>
                <a:gd name="T5" fmla="*/ 11 h 11"/>
                <a:gd name="T6" fmla="*/ 0 w 2"/>
                <a:gd name="T7" fmla="*/ 11 h 11"/>
                <a:gd name="T8" fmla="*/ 0 w 2"/>
                <a:gd name="T9" fmla="*/ 0 h 11"/>
                <a:gd name="T10" fmla="*/ 0 60000 65536"/>
                <a:gd name="T11" fmla="*/ 0 60000 65536"/>
                <a:gd name="T12" fmla="*/ 0 60000 65536"/>
                <a:gd name="T13" fmla="*/ 0 60000 65536"/>
                <a:gd name="T14" fmla="*/ 0 60000 65536"/>
                <a:gd name="T15" fmla="*/ 0 w 2"/>
                <a:gd name="T16" fmla="*/ 0 h 11"/>
                <a:gd name="T17" fmla="*/ 2 w 2"/>
                <a:gd name="T18" fmla="*/ 11 h 11"/>
              </a:gdLst>
              <a:ahLst/>
              <a:cxnLst>
                <a:cxn ang="T10">
                  <a:pos x="T0" y="T1"/>
                </a:cxn>
                <a:cxn ang="T11">
                  <a:pos x="T2" y="T3"/>
                </a:cxn>
                <a:cxn ang="T12">
                  <a:pos x="T4" y="T5"/>
                </a:cxn>
                <a:cxn ang="T13">
                  <a:pos x="T6" y="T7"/>
                </a:cxn>
                <a:cxn ang="T14">
                  <a:pos x="T8" y="T9"/>
                </a:cxn>
              </a:cxnLst>
              <a:rect l="T15" t="T16" r="T17" b="T18"/>
              <a:pathLst>
                <a:path w="2" h="11">
                  <a:moveTo>
                    <a:pt x="0" y="0"/>
                  </a:moveTo>
                  <a:cubicBezTo>
                    <a:pt x="0" y="0"/>
                    <a:pt x="1" y="0"/>
                    <a:pt x="2" y="0"/>
                  </a:cubicBezTo>
                  <a:cubicBezTo>
                    <a:pt x="2" y="3"/>
                    <a:pt x="2" y="7"/>
                    <a:pt x="2" y="11"/>
                  </a:cubicBezTo>
                  <a:cubicBezTo>
                    <a:pt x="1" y="11"/>
                    <a:pt x="0" y="11"/>
                    <a:pt x="0" y="11"/>
                  </a:cubicBezTo>
                  <a:cubicBezTo>
                    <a:pt x="0" y="7"/>
                    <a:pt x="0" y="3"/>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3" name="Freeform 70"/>
            <p:cNvSpPr/>
            <p:nvPr/>
          </p:nvSpPr>
          <p:spPr bwMode="auto">
            <a:xfrm>
              <a:off x="1686" y="1489"/>
              <a:ext cx="26" cy="6"/>
            </a:xfrm>
            <a:custGeom>
              <a:avLst/>
              <a:gdLst>
                <a:gd name="T0" fmla="*/ 0 w 13"/>
                <a:gd name="T1" fmla="*/ 3 h 3"/>
                <a:gd name="T2" fmla="*/ 0 w 13"/>
                <a:gd name="T3" fmla="*/ 0 h 3"/>
                <a:gd name="T4" fmla="*/ 13 w 13"/>
                <a:gd name="T5" fmla="*/ 0 h 3"/>
                <a:gd name="T6" fmla="*/ 13 w 13"/>
                <a:gd name="T7" fmla="*/ 3 h 3"/>
                <a:gd name="T8" fmla="*/ 0 w 13"/>
                <a:gd name="T9" fmla="*/ 3 h 3"/>
                <a:gd name="T10" fmla="*/ 0 60000 65536"/>
                <a:gd name="T11" fmla="*/ 0 60000 65536"/>
                <a:gd name="T12" fmla="*/ 0 60000 65536"/>
                <a:gd name="T13" fmla="*/ 0 60000 65536"/>
                <a:gd name="T14" fmla="*/ 0 60000 65536"/>
                <a:gd name="T15" fmla="*/ 0 w 13"/>
                <a:gd name="T16" fmla="*/ 0 h 3"/>
                <a:gd name="T17" fmla="*/ 13 w 13"/>
                <a:gd name="T18" fmla="*/ 3 h 3"/>
              </a:gdLst>
              <a:ahLst/>
              <a:cxnLst>
                <a:cxn ang="T10">
                  <a:pos x="T0" y="T1"/>
                </a:cxn>
                <a:cxn ang="T11">
                  <a:pos x="T2" y="T3"/>
                </a:cxn>
                <a:cxn ang="T12">
                  <a:pos x="T4" y="T5"/>
                </a:cxn>
                <a:cxn ang="T13">
                  <a:pos x="T6" y="T7"/>
                </a:cxn>
                <a:cxn ang="T14">
                  <a:pos x="T8" y="T9"/>
                </a:cxn>
              </a:cxnLst>
              <a:rect l="T15" t="T16" r="T17" b="T18"/>
              <a:pathLst>
                <a:path w="13" h="3">
                  <a:moveTo>
                    <a:pt x="0" y="3"/>
                  </a:moveTo>
                  <a:cubicBezTo>
                    <a:pt x="0" y="2"/>
                    <a:pt x="0" y="1"/>
                    <a:pt x="0" y="0"/>
                  </a:cubicBezTo>
                  <a:cubicBezTo>
                    <a:pt x="4" y="0"/>
                    <a:pt x="8" y="0"/>
                    <a:pt x="13" y="0"/>
                  </a:cubicBezTo>
                  <a:cubicBezTo>
                    <a:pt x="13" y="1"/>
                    <a:pt x="13" y="2"/>
                    <a:pt x="13" y="3"/>
                  </a:cubicBezTo>
                  <a:cubicBezTo>
                    <a:pt x="8" y="3"/>
                    <a:pt x="4" y="3"/>
                    <a:pt x="0" y="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4" name="Freeform 71"/>
            <p:cNvSpPr/>
            <p:nvPr/>
          </p:nvSpPr>
          <p:spPr bwMode="auto">
            <a:xfrm>
              <a:off x="1618" y="1503"/>
              <a:ext cx="32" cy="4"/>
            </a:xfrm>
            <a:custGeom>
              <a:avLst/>
              <a:gdLst>
                <a:gd name="T0" fmla="*/ 0 w 16"/>
                <a:gd name="T1" fmla="*/ 2 h 2"/>
                <a:gd name="T2" fmla="*/ 0 w 16"/>
                <a:gd name="T3" fmla="*/ 0 h 2"/>
                <a:gd name="T4" fmla="*/ 16 w 16"/>
                <a:gd name="T5" fmla="*/ 0 h 2"/>
                <a:gd name="T6" fmla="*/ 16 w 16"/>
                <a:gd name="T7" fmla="*/ 2 h 2"/>
                <a:gd name="T8" fmla="*/ 0 w 16"/>
                <a:gd name="T9" fmla="*/ 2 h 2"/>
                <a:gd name="T10" fmla="*/ 0 60000 65536"/>
                <a:gd name="T11" fmla="*/ 0 60000 65536"/>
                <a:gd name="T12" fmla="*/ 0 60000 65536"/>
                <a:gd name="T13" fmla="*/ 0 60000 65536"/>
                <a:gd name="T14" fmla="*/ 0 60000 65536"/>
                <a:gd name="T15" fmla="*/ 0 w 16"/>
                <a:gd name="T16" fmla="*/ 0 h 2"/>
                <a:gd name="T17" fmla="*/ 16 w 16"/>
                <a:gd name="T18" fmla="*/ 2 h 2"/>
              </a:gdLst>
              <a:ahLst/>
              <a:cxnLst>
                <a:cxn ang="T10">
                  <a:pos x="T0" y="T1"/>
                </a:cxn>
                <a:cxn ang="T11">
                  <a:pos x="T2" y="T3"/>
                </a:cxn>
                <a:cxn ang="T12">
                  <a:pos x="T4" y="T5"/>
                </a:cxn>
                <a:cxn ang="T13">
                  <a:pos x="T6" y="T7"/>
                </a:cxn>
                <a:cxn ang="T14">
                  <a:pos x="T8" y="T9"/>
                </a:cxn>
              </a:cxnLst>
              <a:rect l="T15" t="T16" r="T17" b="T18"/>
              <a:pathLst>
                <a:path w="16" h="2">
                  <a:moveTo>
                    <a:pt x="0" y="2"/>
                  </a:moveTo>
                  <a:cubicBezTo>
                    <a:pt x="0" y="2"/>
                    <a:pt x="0" y="1"/>
                    <a:pt x="0" y="0"/>
                  </a:cubicBezTo>
                  <a:cubicBezTo>
                    <a:pt x="5" y="0"/>
                    <a:pt x="11" y="0"/>
                    <a:pt x="16" y="0"/>
                  </a:cubicBezTo>
                  <a:cubicBezTo>
                    <a:pt x="16" y="1"/>
                    <a:pt x="16" y="2"/>
                    <a:pt x="16" y="2"/>
                  </a:cubicBezTo>
                  <a:cubicBezTo>
                    <a:pt x="11" y="2"/>
                    <a:pt x="5" y="2"/>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5" name="Freeform 72"/>
            <p:cNvSpPr/>
            <p:nvPr/>
          </p:nvSpPr>
          <p:spPr bwMode="auto">
            <a:xfrm>
              <a:off x="1614" y="1517"/>
              <a:ext cx="40" cy="4"/>
            </a:xfrm>
            <a:custGeom>
              <a:avLst/>
              <a:gdLst>
                <a:gd name="T0" fmla="*/ 0 w 20"/>
                <a:gd name="T1" fmla="*/ 2 h 2"/>
                <a:gd name="T2" fmla="*/ 0 w 20"/>
                <a:gd name="T3" fmla="*/ 0 h 2"/>
                <a:gd name="T4" fmla="*/ 20 w 20"/>
                <a:gd name="T5" fmla="*/ 0 h 2"/>
                <a:gd name="T6" fmla="*/ 20 w 20"/>
                <a:gd name="T7" fmla="*/ 2 h 2"/>
                <a:gd name="T8" fmla="*/ 0 w 20"/>
                <a:gd name="T9" fmla="*/ 2 h 2"/>
                <a:gd name="T10" fmla="*/ 0 60000 65536"/>
                <a:gd name="T11" fmla="*/ 0 60000 65536"/>
                <a:gd name="T12" fmla="*/ 0 60000 65536"/>
                <a:gd name="T13" fmla="*/ 0 60000 65536"/>
                <a:gd name="T14" fmla="*/ 0 60000 65536"/>
                <a:gd name="T15" fmla="*/ 0 w 20"/>
                <a:gd name="T16" fmla="*/ 0 h 2"/>
                <a:gd name="T17" fmla="*/ 20 w 20"/>
                <a:gd name="T18" fmla="*/ 2 h 2"/>
              </a:gdLst>
              <a:ahLst/>
              <a:cxnLst>
                <a:cxn ang="T10">
                  <a:pos x="T0" y="T1"/>
                </a:cxn>
                <a:cxn ang="T11">
                  <a:pos x="T2" y="T3"/>
                </a:cxn>
                <a:cxn ang="T12">
                  <a:pos x="T4" y="T5"/>
                </a:cxn>
                <a:cxn ang="T13">
                  <a:pos x="T6" y="T7"/>
                </a:cxn>
                <a:cxn ang="T14">
                  <a:pos x="T8" y="T9"/>
                </a:cxn>
              </a:cxnLst>
              <a:rect l="T15" t="T16" r="T17" b="T18"/>
              <a:pathLst>
                <a:path w="20" h="2">
                  <a:moveTo>
                    <a:pt x="0" y="2"/>
                  </a:moveTo>
                  <a:cubicBezTo>
                    <a:pt x="0" y="1"/>
                    <a:pt x="0" y="0"/>
                    <a:pt x="0" y="0"/>
                  </a:cubicBezTo>
                  <a:cubicBezTo>
                    <a:pt x="7" y="0"/>
                    <a:pt x="13" y="0"/>
                    <a:pt x="20" y="0"/>
                  </a:cubicBezTo>
                  <a:cubicBezTo>
                    <a:pt x="20" y="0"/>
                    <a:pt x="20" y="1"/>
                    <a:pt x="20" y="2"/>
                  </a:cubicBezTo>
                  <a:cubicBezTo>
                    <a:pt x="13" y="2"/>
                    <a:pt x="7" y="2"/>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6" name="Freeform 73"/>
            <p:cNvSpPr/>
            <p:nvPr/>
          </p:nvSpPr>
          <p:spPr bwMode="auto">
            <a:xfrm>
              <a:off x="1546" y="1521"/>
              <a:ext cx="116" cy="46"/>
            </a:xfrm>
            <a:custGeom>
              <a:avLst/>
              <a:gdLst>
                <a:gd name="T0" fmla="*/ 18 w 58"/>
                <a:gd name="T1" fmla="*/ 13 h 23"/>
                <a:gd name="T2" fmla="*/ 34 w 58"/>
                <a:gd name="T3" fmla="*/ 0 h 23"/>
                <a:gd name="T4" fmla="*/ 54 w 58"/>
                <a:gd name="T5" fmla="*/ 0 h 23"/>
                <a:gd name="T6" fmla="*/ 58 w 58"/>
                <a:gd name="T7" fmla="*/ 2 h 23"/>
                <a:gd name="T8" fmla="*/ 43 w 58"/>
                <a:gd name="T9" fmla="*/ 20 h 23"/>
                <a:gd name="T10" fmla="*/ 0 w 58"/>
                <a:gd name="T11" fmla="*/ 18 h 23"/>
                <a:gd name="T12" fmla="*/ 18 w 58"/>
                <a:gd name="T13" fmla="*/ 13 h 23"/>
                <a:gd name="T14" fmla="*/ 0 60000 65536"/>
                <a:gd name="T15" fmla="*/ 0 60000 65536"/>
                <a:gd name="T16" fmla="*/ 0 60000 65536"/>
                <a:gd name="T17" fmla="*/ 0 60000 65536"/>
                <a:gd name="T18" fmla="*/ 0 60000 65536"/>
                <a:gd name="T19" fmla="*/ 0 60000 65536"/>
                <a:gd name="T20" fmla="*/ 0 60000 65536"/>
                <a:gd name="T21" fmla="*/ 0 w 58"/>
                <a:gd name="T22" fmla="*/ 0 h 23"/>
                <a:gd name="T23" fmla="*/ 58 w 58"/>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23">
                  <a:moveTo>
                    <a:pt x="18" y="13"/>
                  </a:moveTo>
                  <a:cubicBezTo>
                    <a:pt x="25" y="10"/>
                    <a:pt x="27" y="3"/>
                    <a:pt x="34" y="0"/>
                  </a:cubicBezTo>
                  <a:cubicBezTo>
                    <a:pt x="41" y="0"/>
                    <a:pt x="47" y="0"/>
                    <a:pt x="54" y="0"/>
                  </a:cubicBezTo>
                  <a:cubicBezTo>
                    <a:pt x="56" y="0"/>
                    <a:pt x="57" y="2"/>
                    <a:pt x="58" y="2"/>
                  </a:cubicBezTo>
                  <a:cubicBezTo>
                    <a:pt x="56" y="11"/>
                    <a:pt x="49" y="15"/>
                    <a:pt x="43" y="20"/>
                  </a:cubicBezTo>
                  <a:cubicBezTo>
                    <a:pt x="29" y="19"/>
                    <a:pt x="11" y="23"/>
                    <a:pt x="0" y="18"/>
                  </a:cubicBezTo>
                  <a:cubicBezTo>
                    <a:pt x="1" y="11"/>
                    <a:pt x="17" y="20"/>
                    <a:pt x="18" y="1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7" name="Freeform 74"/>
            <p:cNvSpPr/>
            <p:nvPr/>
          </p:nvSpPr>
          <p:spPr bwMode="auto">
            <a:xfrm>
              <a:off x="7002" y="1529"/>
              <a:ext cx="38" cy="38"/>
            </a:xfrm>
            <a:custGeom>
              <a:avLst/>
              <a:gdLst>
                <a:gd name="T0" fmla="*/ 7 w 19"/>
                <a:gd name="T1" fmla="*/ 0 h 19"/>
                <a:gd name="T2" fmla="*/ 19 w 19"/>
                <a:gd name="T3" fmla="*/ 12 h 19"/>
                <a:gd name="T4" fmla="*/ 7 w 19"/>
                <a:gd name="T5" fmla="*/ 0 h 19"/>
                <a:gd name="T6" fmla="*/ 0 60000 65536"/>
                <a:gd name="T7" fmla="*/ 0 60000 65536"/>
                <a:gd name="T8" fmla="*/ 0 60000 65536"/>
                <a:gd name="T9" fmla="*/ 0 w 19"/>
                <a:gd name="T10" fmla="*/ 0 h 19"/>
                <a:gd name="T11" fmla="*/ 19 w 19"/>
                <a:gd name="T12" fmla="*/ 19 h 19"/>
              </a:gdLst>
              <a:ahLst/>
              <a:cxnLst>
                <a:cxn ang="T6">
                  <a:pos x="T0" y="T1"/>
                </a:cxn>
                <a:cxn ang="T7">
                  <a:pos x="T2" y="T3"/>
                </a:cxn>
                <a:cxn ang="T8">
                  <a:pos x="T4" y="T5"/>
                </a:cxn>
              </a:cxnLst>
              <a:rect l="T9" t="T10" r="T11" b="T12"/>
              <a:pathLst>
                <a:path w="19" h="19">
                  <a:moveTo>
                    <a:pt x="7" y="0"/>
                  </a:moveTo>
                  <a:cubicBezTo>
                    <a:pt x="14" y="1"/>
                    <a:pt x="18" y="5"/>
                    <a:pt x="19" y="12"/>
                  </a:cubicBezTo>
                  <a:cubicBezTo>
                    <a:pt x="12" y="19"/>
                    <a:pt x="0" y="7"/>
                    <a:pt x="7"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8" name="Freeform 75"/>
            <p:cNvSpPr/>
            <p:nvPr/>
          </p:nvSpPr>
          <p:spPr bwMode="auto">
            <a:xfrm>
              <a:off x="1788" y="1539"/>
              <a:ext cx="54" cy="4"/>
            </a:xfrm>
            <a:custGeom>
              <a:avLst/>
              <a:gdLst>
                <a:gd name="T0" fmla="*/ 0 w 27"/>
                <a:gd name="T1" fmla="*/ 2 h 2"/>
                <a:gd name="T2" fmla="*/ 0 w 27"/>
                <a:gd name="T3" fmla="*/ 0 h 2"/>
                <a:gd name="T4" fmla="*/ 27 w 27"/>
                <a:gd name="T5" fmla="*/ 0 h 2"/>
                <a:gd name="T6" fmla="*/ 27 w 27"/>
                <a:gd name="T7" fmla="*/ 2 h 2"/>
                <a:gd name="T8" fmla="*/ 0 w 27"/>
                <a:gd name="T9" fmla="*/ 2 h 2"/>
                <a:gd name="T10" fmla="*/ 0 60000 65536"/>
                <a:gd name="T11" fmla="*/ 0 60000 65536"/>
                <a:gd name="T12" fmla="*/ 0 60000 65536"/>
                <a:gd name="T13" fmla="*/ 0 60000 65536"/>
                <a:gd name="T14" fmla="*/ 0 60000 65536"/>
                <a:gd name="T15" fmla="*/ 0 w 27"/>
                <a:gd name="T16" fmla="*/ 0 h 2"/>
                <a:gd name="T17" fmla="*/ 27 w 27"/>
                <a:gd name="T18" fmla="*/ 2 h 2"/>
              </a:gdLst>
              <a:ahLst/>
              <a:cxnLst>
                <a:cxn ang="T10">
                  <a:pos x="T0" y="T1"/>
                </a:cxn>
                <a:cxn ang="T11">
                  <a:pos x="T2" y="T3"/>
                </a:cxn>
                <a:cxn ang="T12">
                  <a:pos x="T4" y="T5"/>
                </a:cxn>
                <a:cxn ang="T13">
                  <a:pos x="T6" y="T7"/>
                </a:cxn>
                <a:cxn ang="T14">
                  <a:pos x="T8" y="T9"/>
                </a:cxn>
              </a:cxnLst>
              <a:rect l="T15" t="T16" r="T17" b="T18"/>
              <a:pathLst>
                <a:path w="27" h="2">
                  <a:moveTo>
                    <a:pt x="0" y="2"/>
                  </a:moveTo>
                  <a:cubicBezTo>
                    <a:pt x="0" y="1"/>
                    <a:pt x="0" y="1"/>
                    <a:pt x="0" y="0"/>
                  </a:cubicBezTo>
                  <a:cubicBezTo>
                    <a:pt x="9" y="0"/>
                    <a:pt x="18" y="0"/>
                    <a:pt x="27" y="0"/>
                  </a:cubicBezTo>
                  <a:cubicBezTo>
                    <a:pt x="27" y="1"/>
                    <a:pt x="27" y="1"/>
                    <a:pt x="27" y="2"/>
                  </a:cubicBezTo>
                  <a:cubicBezTo>
                    <a:pt x="18" y="2"/>
                    <a:pt x="9" y="2"/>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9" name="Freeform 76"/>
            <p:cNvSpPr/>
            <p:nvPr/>
          </p:nvSpPr>
          <p:spPr bwMode="auto">
            <a:xfrm>
              <a:off x="1904" y="1547"/>
              <a:ext cx="4" cy="32"/>
            </a:xfrm>
            <a:custGeom>
              <a:avLst/>
              <a:gdLst>
                <a:gd name="T0" fmla="*/ 0 w 2"/>
                <a:gd name="T1" fmla="*/ 0 h 16"/>
                <a:gd name="T2" fmla="*/ 2 w 2"/>
                <a:gd name="T3" fmla="*/ 0 h 16"/>
                <a:gd name="T4" fmla="*/ 2 w 2"/>
                <a:gd name="T5" fmla="*/ 16 h 16"/>
                <a:gd name="T6" fmla="*/ 0 w 2"/>
                <a:gd name="T7" fmla="*/ 16 h 16"/>
                <a:gd name="T8" fmla="*/ 0 w 2"/>
                <a:gd name="T9" fmla="*/ 0 h 16"/>
                <a:gd name="T10" fmla="*/ 0 60000 65536"/>
                <a:gd name="T11" fmla="*/ 0 60000 65536"/>
                <a:gd name="T12" fmla="*/ 0 60000 65536"/>
                <a:gd name="T13" fmla="*/ 0 60000 65536"/>
                <a:gd name="T14" fmla="*/ 0 60000 65536"/>
                <a:gd name="T15" fmla="*/ 0 w 2"/>
                <a:gd name="T16" fmla="*/ 0 h 16"/>
                <a:gd name="T17" fmla="*/ 2 w 2"/>
                <a:gd name="T18" fmla="*/ 16 h 16"/>
              </a:gdLst>
              <a:ahLst/>
              <a:cxnLst>
                <a:cxn ang="T10">
                  <a:pos x="T0" y="T1"/>
                </a:cxn>
                <a:cxn ang="T11">
                  <a:pos x="T2" y="T3"/>
                </a:cxn>
                <a:cxn ang="T12">
                  <a:pos x="T4" y="T5"/>
                </a:cxn>
                <a:cxn ang="T13">
                  <a:pos x="T6" y="T7"/>
                </a:cxn>
                <a:cxn ang="T14">
                  <a:pos x="T8" y="T9"/>
                </a:cxn>
              </a:cxnLst>
              <a:rect l="T15" t="T16" r="T17" b="T18"/>
              <a:pathLst>
                <a:path w="2" h="16">
                  <a:moveTo>
                    <a:pt x="0" y="0"/>
                  </a:moveTo>
                  <a:cubicBezTo>
                    <a:pt x="1" y="0"/>
                    <a:pt x="1" y="0"/>
                    <a:pt x="2" y="0"/>
                  </a:cubicBezTo>
                  <a:cubicBezTo>
                    <a:pt x="2" y="6"/>
                    <a:pt x="2" y="11"/>
                    <a:pt x="2" y="16"/>
                  </a:cubicBezTo>
                  <a:cubicBezTo>
                    <a:pt x="1" y="16"/>
                    <a:pt x="1" y="16"/>
                    <a:pt x="0" y="16"/>
                  </a:cubicBezTo>
                  <a:cubicBezTo>
                    <a:pt x="0" y="11"/>
                    <a:pt x="0"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0" name="Freeform 77"/>
            <p:cNvSpPr/>
            <p:nvPr/>
          </p:nvSpPr>
          <p:spPr bwMode="auto">
            <a:xfrm>
              <a:off x="1450" y="1553"/>
              <a:ext cx="80" cy="36"/>
            </a:xfrm>
            <a:custGeom>
              <a:avLst/>
              <a:gdLst>
                <a:gd name="T0" fmla="*/ 11 w 40"/>
                <a:gd name="T1" fmla="*/ 13 h 18"/>
                <a:gd name="T2" fmla="*/ 17 w 40"/>
                <a:gd name="T3" fmla="*/ 0 h 18"/>
                <a:gd name="T4" fmla="*/ 40 w 40"/>
                <a:gd name="T5" fmla="*/ 0 h 18"/>
                <a:gd name="T6" fmla="*/ 40 w 40"/>
                <a:gd name="T7" fmla="*/ 6 h 18"/>
                <a:gd name="T8" fmla="*/ 26 w 40"/>
                <a:gd name="T9" fmla="*/ 17 h 18"/>
                <a:gd name="T10" fmla="*/ 24 w 40"/>
                <a:gd name="T11" fmla="*/ 13 h 18"/>
                <a:gd name="T12" fmla="*/ 11 w 40"/>
                <a:gd name="T13" fmla="*/ 13 h 18"/>
                <a:gd name="T14" fmla="*/ 0 60000 65536"/>
                <a:gd name="T15" fmla="*/ 0 60000 65536"/>
                <a:gd name="T16" fmla="*/ 0 60000 65536"/>
                <a:gd name="T17" fmla="*/ 0 60000 65536"/>
                <a:gd name="T18" fmla="*/ 0 60000 65536"/>
                <a:gd name="T19" fmla="*/ 0 60000 65536"/>
                <a:gd name="T20" fmla="*/ 0 60000 65536"/>
                <a:gd name="T21" fmla="*/ 0 w 40"/>
                <a:gd name="T22" fmla="*/ 0 h 18"/>
                <a:gd name="T23" fmla="*/ 40 w 40"/>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18">
                  <a:moveTo>
                    <a:pt x="11" y="13"/>
                  </a:moveTo>
                  <a:cubicBezTo>
                    <a:pt x="0" y="18"/>
                    <a:pt x="12" y="0"/>
                    <a:pt x="17" y="0"/>
                  </a:cubicBezTo>
                  <a:cubicBezTo>
                    <a:pt x="25" y="0"/>
                    <a:pt x="32" y="0"/>
                    <a:pt x="40" y="0"/>
                  </a:cubicBezTo>
                  <a:cubicBezTo>
                    <a:pt x="40" y="2"/>
                    <a:pt x="40" y="4"/>
                    <a:pt x="40" y="6"/>
                  </a:cubicBezTo>
                  <a:cubicBezTo>
                    <a:pt x="35" y="10"/>
                    <a:pt x="34" y="17"/>
                    <a:pt x="26" y="17"/>
                  </a:cubicBezTo>
                  <a:cubicBezTo>
                    <a:pt x="26" y="15"/>
                    <a:pt x="24" y="15"/>
                    <a:pt x="24" y="13"/>
                  </a:cubicBezTo>
                  <a:cubicBezTo>
                    <a:pt x="24" y="7"/>
                    <a:pt x="10" y="7"/>
                    <a:pt x="11" y="1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1" name="Freeform 78"/>
            <p:cNvSpPr/>
            <p:nvPr/>
          </p:nvSpPr>
          <p:spPr bwMode="auto">
            <a:xfrm>
              <a:off x="1596" y="1571"/>
              <a:ext cx="32" cy="20"/>
            </a:xfrm>
            <a:custGeom>
              <a:avLst/>
              <a:gdLst>
                <a:gd name="T0" fmla="*/ 16 w 16"/>
                <a:gd name="T1" fmla="*/ 4 h 10"/>
                <a:gd name="T2" fmla="*/ 2 w 16"/>
                <a:gd name="T3" fmla="*/ 8 h 10"/>
                <a:gd name="T4" fmla="*/ 16 w 16"/>
                <a:gd name="T5" fmla="*/ 4 h 10"/>
                <a:gd name="T6" fmla="*/ 0 60000 65536"/>
                <a:gd name="T7" fmla="*/ 0 60000 65536"/>
                <a:gd name="T8" fmla="*/ 0 60000 65536"/>
                <a:gd name="T9" fmla="*/ 0 w 16"/>
                <a:gd name="T10" fmla="*/ 0 h 10"/>
                <a:gd name="T11" fmla="*/ 16 w 16"/>
                <a:gd name="T12" fmla="*/ 10 h 10"/>
              </a:gdLst>
              <a:ahLst/>
              <a:cxnLst>
                <a:cxn ang="T6">
                  <a:pos x="T0" y="T1"/>
                </a:cxn>
                <a:cxn ang="T7">
                  <a:pos x="T2" y="T3"/>
                </a:cxn>
                <a:cxn ang="T8">
                  <a:pos x="T4" y="T5"/>
                </a:cxn>
              </a:cxnLst>
              <a:rect l="T9" t="T10" r="T11" b="T12"/>
              <a:pathLst>
                <a:path w="16" h="10">
                  <a:moveTo>
                    <a:pt x="16" y="4"/>
                  </a:moveTo>
                  <a:cubicBezTo>
                    <a:pt x="15" y="10"/>
                    <a:pt x="8" y="8"/>
                    <a:pt x="2" y="8"/>
                  </a:cubicBezTo>
                  <a:cubicBezTo>
                    <a:pt x="0" y="0"/>
                    <a:pt x="11" y="5"/>
                    <a:pt x="16" y="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2" name="Freeform 79"/>
            <p:cNvSpPr/>
            <p:nvPr/>
          </p:nvSpPr>
          <p:spPr bwMode="auto">
            <a:xfrm>
              <a:off x="2422" y="1573"/>
              <a:ext cx="317" cy="194"/>
            </a:xfrm>
            <a:custGeom>
              <a:avLst/>
              <a:gdLst>
                <a:gd name="T0" fmla="*/ 51 w 158"/>
                <a:gd name="T1" fmla="*/ 21 h 97"/>
                <a:gd name="T2" fmla="*/ 138 w 158"/>
                <a:gd name="T3" fmla="*/ 61 h 97"/>
                <a:gd name="T4" fmla="*/ 158 w 158"/>
                <a:gd name="T5" fmla="*/ 45 h 97"/>
                <a:gd name="T6" fmla="*/ 131 w 158"/>
                <a:gd name="T7" fmla="*/ 79 h 97"/>
                <a:gd name="T8" fmla="*/ 138 w 158"/>
                <a:gd name="T9" fmla="*/ 97 h 97"/>
                <a:gd name="T10" fmla="*/ 122 w 158"/>
                <a:gd name="T11" fmla="*/ 81 h 97"/>
                <a:gd name="T12" fmla="*/ 28 w 158"/>
                <a:gd name="T13" fmla="*/ 34 h 97"/>
                <a:gd name="T14" fmla="*/ 24 w 158"/>
                <a:gd name="T15" fmla="*/ 52 h 97"/>
                <a:gd name="T16" fmla="*/ 8 w 158"/>
                <a:gd name="T17" fmla="*/ 3 h 97"/>
                <a:gd name="T18" fmla="*/ 51 w 158"/>
                <a:gd name="T19" fmla="*/ 21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8"/>
                <a:gd name="T31" fmla="*/ 0 h 97"/>
                <a:gd name="T32" fmla="*/ 158 w 158"/>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8" h="97">
                  <a:moveTo>
                    <a:pt x="51" y="21"/>
                  </a:moveTo>
                  <a:cubicBezTo>
                    <a:pt x="102" y="12"/>
                    <a:pt x="118" y="39"/>
                    <a:pt x="138" y="61"/>
                  </a:cubicBezTo>
                  <a:cubicBezTo>
                    <a:pt x="147" y="60"/>
                    <a:pt x="151" y="41"/>
                    <a:pt x="158" y="45"/>
                  </a:cubicBezTo>
                  <a:cubicBezTo>
                    <a:pt x="154" y="62"/>
                    <a:pt x="141" y="69"/>
                    <a:pt x="131" y="79"/>
                  </a:cubicBezTo>
                  <a:cubicBezTo>
                    <a:pt x="131" y="87"/>
                    <a:pt x="141" y="85"/>
                    <a:pt x="138" y="97"/>
                  </a:cubicBezTo>
                  <a:cubicBezTo>
                    <a:pt x="130" y="94"/>
                    <a:pt x="128" y="85"/>
                    <a:pt x="122" y="81"/>
                  </a:cubicBezTo>
                  <a:cubicBezTo>
                    <a:pt x="67" y="89"/>
                    <a:pt x="80" y="29"/>
                    <a:pt x="28" y="34"/>
                  </a:cubicBezTo>
                  <a:cubicBezTo>
                    <a:pt x="21" y="35"/>
                    <a:pt x="25" y="45"/>
                    <a:pt x="24" y="52"/>
                  </a:cubicBezTo>
                  <a:cubicBezTo>
                    <a:pt x="0" y="55"/>
                    <a:pt x="11" y="22"/>
                    <a:pt x="8" y="3"/>
                  </a:cubicBezTo>
                  <a:cubicBezTo>
                    <a:pt x="31" y="0"/>
                    <a:pt x="46" y="5"/>
                    <a:pt x="51" y="2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3" name="Freeform 80"/>
            <p:cNvSpPr/>
            <p:nvPr/>
          </p:nvSpPr>
          <p:spPr bwMode="auto">
            <a:xfrm>
              <a:off x="1614" y="1591"/>
              <a:ext cx="40" cy="46"/>
            </a:xfrm>
            <a:custGeom>
              <a:avLst/>
              <a:gdLst>
                <a:gd name="T0" fmla="*/ 7 w 20"/>
                <a:gd name="T1" fmla="*/ 5 h 23"/>
                <a:gd name="T2" fmla="*/ 20 w 20"/>
                <a:gd name="T3" fmla="*/ 7 h 23"/>
                <a:gd name="T4" fmla="*/ 18 w 20"/>
                <a:gd name="T5" fmla="*/ 18 h 23"/>
                <a:gd name="T6" fmla="*/ 7 w 20"/>
                <a:gd name="T7" fmla="*/ 21 h 23"/>
                <a:gd name="T8" fmla="*/ 0 w 20"/>
                <a:gd name="T9" fmla="*/ 14 h 23"/>
                <a:gd name="T10" fmla="*/ 0 w 20"/>
                <a:gd name="T11" fmla="*/ 7 h 23"/>
                <a:gd name="T12" fmla="*/ 7 w 20"/>
                <a:gd name="T13" fmla="*/ 5 h 23"/>
                <a:gd name="T14" fmla="*/ 0 60000 65536"/>
                <a:gd name="T15" fmla="*/ 0 60000 65536"/>
                <a:gd name="T16" fmla="*/ 0 60000 65536"/>
                <a:gd name="T17" fmla="*/ 0 60000 65536"/>
                <a:gd name="T18" fmla="*/ 0 60000 65536"/>
                <a:gd name="T19" fmla="*/ 0 60000 65536"/>
                <a:gd name="T20" fmla="*/ 0 60000 65536"/>
                <a:gd name="T21" fmla="*/ 0 w 20"/>
                <a:gd name="T22" fmla="*/ 0 h 23"/>
                <a:gd name="T23" fmla="*/ 20 w 20"/>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23">
                  <a:moveTo>
                    <a:pt x="7" y="5"/>
                  </a:moveTo>
                  <a:cubicBezTo>
                    <a:pt x="11" y="0"/>
                    <a:pt x="18" y="0"/>
                    <a:pt x="20" y="7"/>
                  </a:cubicBezTo>
                  <a:cubicBezTo>
                    <a:pt x="12" y="5"/>
                    <a:pt x="11" y="18"/>
                    <a:pt x="18" y="18"/>
                  </a:cubicBezTo>
                  <a:cubicBezTo>
                    <a:pt x="18" y="23"/>
                    <a:pt x="10" y="19"/>
                    <a:pt x="7" y="21"/>
                  </a:cubicBezTo>
                  <a:cubicBezTo>
                    <a:pt x="3" y="19"/>
                    <a:pt x="1" y="17"/>
                    <a:pt x="0" y="14"/>
                  </a:cubicBezTo>
                  <a:cubicBezTo>
                    <a:pt x="0" y="12"/>
                    <a:pt x="0" y="10"/>
                    <a:pt x="0" y="7"/>
                  </a:cubicBezTo>
                  <a:cubicBezTo>
                    <a:pt x="3" y="7"/>
                    <a:pt x="6" y="8"/>
                    <a:pt x="7" y="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4" name="Freeform 81"/>
            <p:cNvSpPr/>
            <p:nvPr/>
          </p:nvSpPr>
          <p:spPr bwMode="auto">
            <a:xfrm>
              <a:off x="1658" y="1603"/>
              <a:ext cx="40" cy="10"/>
            </a:xfrm>
            <a:custGeom>
              <a:avLst/>
              <a:gdLst>
                <a:gd name="T0" fmla="*/ 0 w 20"/>
                <a:gd name="T1" fmla="*/ 4 h 5"/>
                <a:gd name="T2" fmla="*/ 0 w 20"/>
                <a:gd name="T3" fmla="*/ 1 h 5"/>
                <a:gd name="T4" fmla="*/ 0 w 20"/>
                <a:gd name="T5" fmla="*/ 4 h 5"/>
                <a:gd name="T6" fmla="*/ 0 60000 65536"/>
                <a:gd name="T7" fmla="*/ 0 60000 65536"/>
                <a:gd name="T8" fmla="*/ 0 60000 65536"/>
                <a:gd name="T9" fmla="*/ 0 w 20"/>
                <a:gd name="T10" fmla="*/ 0 h 5"/>
                <a:gd name="T11" fmla="*/ 20 w 20"/>
                <a:gd name="T12" fmla="*/ 5 h 5"/>
              </a:gdLst>
              <a:ahLst/>
              <a:cxnLst>
                <a:cxn ang="T6">
                  <a:pos x="T0" y="T1"/>
                </a:cxn>
                <a:cxn ang="T7">
                  <a:pos x="T2" y="T3"/>
                </a:cxn>
                <a:cxn ang="T8">
                  <a:pos x="T4" y="T5"/>
                </a:cxn>
              </a:cxnLst>
              <a:rect l="T9" t="T10" r="T11" b="T12"/>
              <a:pathLst>
                <a:path w="20" h="5">
                  <a:moveTo>
                    <a:pt x="0" y="4"/>
                  </a:moveTo>
                  <a:cubicBezTo>
                    <a:pt x="0" y="3"/>
                    <a:pt x="0" y="2"/>
                    <a:pt x="0" y="1"/>
                  </a:cubicBezTo>
                  <a:cubicBezTo>
                    <a:pt x="20" y="0"/>
                    <a:pt x="20" y="5"/>
                    <a:pt x="0" y="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5" name="Freeform 82"/>
            <p:cNvSpPr/>
            <p:nvPr/>
          </p:nvSpPr>
          <p:spPr bwMode="auto">
            <a:xfrm>
              <a:off x="1706" y="1611"/>
              <a:ext cx="72" cy="74"/>
            </a:xfrm>
            <a:custGeom>
              <a:avLst/>
              <a:gdLst>
                <a:gd name="T0" fmla="*/ 7 w 36"/>
                <a:gd name="T1" fmla="*/ 0 h 37"/>
                <a:gd name="T2" fmla="*/ 23 w 36"/>
                <a:gd name="T3" fmla="*/ 13 h 37"/>
                <a:gd name="T4" fmla="*/ 36 w 36"/>
                <a:gd name="T5" fmla="*/ 15 h 37"/>
                <a:gd name="T6" fmla="*/ 30 w 36"/>
                <a:gd name="T7" fmla="*/ 37 h 37"/>
                <a:gd name="T8" fmla="*/ 19 w 36"/>
                <a:gd name="T9" fmla="*/ 37 h 37"/>
                <a:gd name="T10" fmla="*/ 3 w 36"/>
                <a:gd name="T11" fmla="*/ 24 h 37"/>
                <a:gd name="T12" fmla="*/ 5 w 36"/>
                <a:gd name="T13" fmla="*/ 0 h 37"/>
                <a:gd name="T14" fmla="*/ 7 w 36"/>
                <a:gd name="T15" fmla="*/ 0 h 37"/>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37"/>
                <a:gd name="T26" fmla="*/ 36 w 36"/>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37">
                  <a:moveTo>
                    <a:pt x="7" y="0"/>
                  </a:moveTo>
                  <a:cubicBezTo>
                    <a:pt x="14" y="3"/>
                    <a:pt x="16" y="10"/>
                    <a:pt x="23" y="13"/>
                  </a:cubicBezTo>
                  <a:cubicBezTo>
                    <a:pt x="23" y="18"/>
                    <a:pt x="32" y="14"/>
                    <a:pt x="36" y="15"/>
                  </a:cubicBezTo>
                  <a:cubicBezTo>
                    <a:pt x="29" y="17"/>
                    <a:pt x="29" y="27"/>
                    <a:pt x="30" y="37"/>
                  </a:cubicBezTo>
                  <a:cubicBezTo>
                    <a:pt x="26" y="37"/>
                    <a:pt x="22" y="37"/>
                    <a:pt x="19" y="37"/>
                  </a:cubicBezTo>
                  <a:cubicBezTo>
                    <a:pt x="21" y="25"/>
                    <a:pt x="14" y="22"/>
                    <a:pt x="3" y="24"/>
                  </a:cubicBezTo>
                  <a:cubicBezTo>
                    <a:pt x="4" y="17"/>
                    <a:pt x="0" y="3"/>
                    <a:pt x="5" y="0"/>
                  </a:cubicBezTo>
                  <a:cubicBezTo>
                    <a:pt x="6" y="0"/>
                    <a:pt x="7" y="0"/>
                    <a:pt x="7"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6" name="Freeform 83"/>
            <p:cNvSpPr/>
            <p:nvPr/>
          </p:nvSpPr>
          <p:spPr bwMode="auto">
            <a:xfrm>
              <a:off x="1668" y="1623"/>
              <a:ext cx="26" cy="28"/>
            </a:xfrm>
            <a:custGeom>
              <a:avLst/>
              <a:gdLst>
                <a:gd name="T0" fmla="*/ 11 w 13"/>
                <a:gd name="T1" fmla="*/ 14 h 14"/>
                <a:gd name="T2" fmla="*/ 0 w 13"/>
                <a:gd name="T3" fmla="*/ 0 h 14"/>
                <a:gd name="T4" fmla="*/ 13 w 13"/>
                <a:gd name="T5" fmla="*/ 0 h 14"/>
                <a:gd name="T6" fmla="*/ 13 w 13"/>
                <a:gd name="T7" fmla="*/ 14 h 14"/>
                <a:gd name="T8" fmla="*/ 11 w 13"/>
                <a:gd name="T9" fmla="*/ 14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11" y="14"/>
                  </a:moveTo>
                  <a:cubicBezTo>
                    <a:pt x="8" y="8"/>
                    <a:pt x="2" y="6"/>
                    <a:pt x="0" y="0"/>
                  </a:cubicBezTo>
                  <a:cubicBezTo>
                    <a:pt x="4" y="0"/>
                    <a:pt x="9" y="0"/>
                    <a:pt x="13" y="0"/>
                  </a:cubicBezTo>
                  <a:cubicBezTo>
                    <a:pt x="13" y="5"/>
                    <a:pt x="13" y="9"/>
                    <a:pt x="13" y="14"/>
                  </a:cubicBezTo>
                  <a:cubicBezTo>
                    <a:pt x="12" y="14"/>
                    <a:pt x="12" y="14"/>
                    <a:pt x="11" y="1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7" name="Freeform 84"/>
            <p:cNvSpPr/>
            <p:nvPr/>
          </p:nvSpPr>
          <p:spPr bwMode="auto">
            <a:xfrm>
              <a:off x="2757" y="1619"/>
              <a:ext cx="174" cy="98"/>
            </a:xfrm>
            <a:custGeom>
              <a:avLst/>
              <a:gdLst>
                <a:gd name="T0" fmla="*/ 87 w 87"/>
                <a:gd name="T1" fmla="*/ 2 h 49"/>
                <a:gd name="T2" fmla="*/ 40 w 87"/>
                <a:gd name="T3" fmla="*/ 33 h 49"/>
                <a:gd name="T4" fmla="*/ 35 w 87"/>
                <a:gd name="T5" fmla="*/ 49 h 49"/>
                <a:gd name="T6" fmla="*/ 8 w 87"/>
                <a:gd name="T7" fmla="*/ 49 h 49"/>
                <a:gd name="T8" fmla="*/ 24 w 87"/>
                <a:gd name="T9" fmla="*/ 31 h 49"/>
                <a:gd name="T10" fmla="*/ 0 w 87"/>
                <a:gd name="T11" fmla="*/ 16 h 49"/>
                <a:gd name="T12" fmla="*/ 87 w 87"/>
                <a:gd name="T13" fmla="*/ 2 h 49"/>
                <a:gd name="T14" fmla="*/ 0 60000 65536"/>
                <a:gd name="T15" fmla="*/ 0 60000 65536"/>
                <a:gd name="T16" fmla="*/ 0 60000 65536"/>
                <a:gd name="T17" fmla="*/ 0 60000 65536"/>
                <a:gd name="T18" fmla="*/ 0 60000 65536"/>
                <a:gd name="T19" fmla="*/ 0 60000 65536"/>
                <a:gd name="T20" fmla="*/ 0 60000 65536"/>
                <a:gd name="T21" fmla="*/ 0 w 87"/>
                <a:gd name="T22" fmla="*/ 0 h 49"/>
                <a:gd name="T23" fmla="*/ 87 w 87"/>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49">
                  <a:moveTo>
                    <a:pt x="87" y="2"/>
                  </a:moveTo>
                  <a:cubicBezTo>
                    <a:pt x="83" y="25"/>
                    <a:pt x="69" y="37"/>
                    <a:pt x="40" y="33"/>
                  </a:cubicBezTo>
                  <a:cubicBezTo>
                    <a:pt x="33" y="34"/>
                    <a:pt x="36" y="43"/>
                    <a:pt x="35" y="49"/>
                  </a:cubicBezTo>
                  <a:cubicBezTo>
                    <a:pt x="26" y="49"/>
                    <a:pt x="17" y="49"/>
                    <a:pt x="8" y="49"/>
                  </a:cubicBezTo>
                  <a:cubicBezTo>
                    <a:pt x="12" y="42"/>
                    <a:pt x="20" y="39"/>
                    <a:pt x="24" y="31"/>
                  </a:cubicBezTo>
                  <a:cubicBezTo>
                    <a:pt x="21" y="19"/>
                    <a:pt x="6" y="11"/>
                    <a:pt x="0" y="16"/>
                  </a:cubicBezTo>
                  <a:cubicBezTo>
                    <a:pt x="21" y="4"/>
                    <a:pt x="51" y="0"/>
                    <a:pt x="87" y="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8" name="Freeform 85"/>
            <p:cNvSpPr/>
            <p:nvPr/>
          </p:nvSpPr>
          <p:spPr bwMode="auto">
            <a:xfrm>
              <a:off x="2386" y="1645"/>
              <a:ext cx="40" cy="32"/>
            </a:xfrm>
            <a:custGeom>
              <a:avLst/>
              <a:gdLst>
                <a:gd name="T0" fmla="*/ 8 w 20"/>
                <a:gd name="T1" fmla="*/ 0 h 16"/>
                <a:gd name="T2" fmla="*/ 20 w 20"/>
                <a:gd name="T3" fmla="*/ 12 h 16"/>
                <a:gd name="T4" fmla="*/ 0 w 20"/>
                <a:gd name="T5" fmla="*/ 12 h 16"/>
                <a:gd name="T6" fmla="*/ 8 w 20"/>
                <a:gd name="T7" fmla="*/ 0 h 16"/>
                <a:gd name="T8" fmla="*/ 0 60000 65536"/>
                <a:gd name="T9" fmla="*/ 0 60000 65536"/>
                <a:gd name="T10" fmla="*/ 0 60000 65536"/>
                <a:gd name="T11" fmla="*/ 0 60000 65536"/>
                <a:gd name="T12" fmla="*/ 0 w 20"/>
                <a:gd name="T13" fmla="*/ 0 h 16"/>
                <a:gd name="T14" fmla="*/ 20 w 20"/>
                <a:gd name="T15" fmla="*/ 16 h 16"/>
              </a:gdLst>
              <a:ahLst/>
              <a:cxnLst>
                <a:cxn ang="T8">
                  <a:pos x="T0" y="T1"/>
                </a:cxn>
                <a:cxn ang="T9">
                  <a:pos x="T2" y="T3"/>
                </a:cxn>
                <a:cxn ang="T10">
                  <a:pos x="T4" y="T5"/>
                </a:cxn>
                <a:cxn ang="T11">
                  <a:pos x="T6" y="T7"/>
                </a:cxn>
              </a:cxnLst>
              <a:rect l="T12" t="T13" r="T14" b="T15"/>
              <a:pathLst>
                <a:path w="20" h="16">
                  <a:moveTo>
                    <a:pt x="8" y="0"/>
                  </a:moveTo>
                  <a:cubicBezTo>
                    <a:pt x="15" y="1"/>
                    <a:pt x="14" y="10"/>
                    <a:pt x="20" y="12"/>
                  </a:cubicBezTo>
                  <a:cubicBezTo>
                    <a:pt x="17" y="16"/>
                    <a:pt x="2" y="14"/>
                    <a:pt x="0" y="12"/>
                  </a:cubicBezTo>
                  <a:cubicBezTo>
                    <a:pt x="1" y="6"/>
                    <a:pt x="7" y="6"/>
                    <a:pt x="8"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9" name="Freeform 86"/>
            <p:cNvSpPr/>
            <p:nvPr/>
          </p:nvSpPr>
          <p:spPr bwMode="auto">
            <a:xfrm>
              <a:off x="2162" y="1641"/>
              <a:ext cx="80" cy="44"/>
            </a:xfrm>
            <a:custGeom>
              <a:avLst/>
              <a:gdLst>
                <a:gd name="T0" fmla="*/ 40 w 40"/>
                <a:gd name="T1" fmla="*/ 22 h 22"/>
                <a:gd name="T2" fmla="*/ 0 w 40"/>
                <a:gd name="T3" fmla="*/ 22 h 22"/>
                <a:gd name="T4" fmla="*/ 0 w 40"/>
                <a:gd name="T5" fmla="*/ 5 h 22"/>
                <a:gd name="T6" fmla="*/ 40 w 40"/>
                <a:gd name="T7" fmla="*/ 22 h 22"/>
                <a:gd name="T8" fmla="*/ 0 60000 65536"/>
                <a:gd name="T9" fmla="*/ 0 60000 65536"/>
                <a:gd name="T10" fmla="*/ 0 60000 65536"/>
                <a:gd name="T11" fmla="*/ 0 60000 65536"/>
                <a:gd name="T12" fmla="*/ 0 w 40"/>
                <a:gd name="T13" fmla="*/ 0 h 22"/>
                <a:gd name="T14" fmla="*/ 40 w 40"/>
                <a:gd name="T15" fmla="*/ 22 h 22"/>
              </a:gdLst>
              <a:ahLst/>
              <a:cxnLst>
                <a:cxn ang="T8">
                  <a:pos x="T0" y="T1"/>
                </a:cxn>
                <a:cxn ang="T9">
                  <a:pos x="T2" y="T3"/>
                </a:cxn>
                <a:cxn ang="T10">
                  <a:pos x="T4" y="T5"/>
                </a:cxn>
                <a:cxn ang="T11">
                  <a:pos x="T6" y="T7"/>
                </a:cxn>
              </a:cxnLst>
              <a:rect l="T12" t="T13" r="T14" b="T15"/>
              <a:pathLst>
                <a:path w="40" h="22">
                  <a:moveTo>
                    <a:pt x="40" y="22"/>
                  </a:moveTo>
                  <a:cubicBezTo>
                    <a:pt x="27" y="22"/>
                    <a:pt x="13" y="22"/>
                    <a:pt x="0" y="22"/>
                  </a:cubicBezTo>
                  <a:cubicBezTo>
                    <a:pt x="0" y="17"/>
                    <a:pt x="0" y="11"/>
                    <a:pt x="0" y="5"/>
                  </a:cubicBezTo>
                  <a:cubicBezTo>
                    <a:pt x="23" y="0"/>
                    <a:pt x="40" y="13"/>
                    <a:pt x="40" y="2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0" name="Freeform 87"/>
            <p:cNvSpPr/>
            <p:nvPr/>
          </p:nvSpPr>
          <p:spPr bwMode="auto">
            <a:xfrm>
              <a:off x="2414" y="1659"/>
              <a:ext cx="309" cy="205"/>
            </a:xfrm>
            <a:custGeom>
              <a:avLst/>
              <a:gdLst>
                <a:gd name="T0" fmla="*/ 41 w 154"/>
                <a:gd name="T1" fmla="*/ 45 h 102"/>
                <a:gd name="T2" fmla="*/ 6 w 154"/>
                <a:gd name="T3" fmla="*/ 74 h 102"/>
                <a:gd name="T4" fmla="*/ 15 w 154"/>
                <a:gd name="T5" fmla="*/ 16 h 102"/>
                <a:gd name="T6" fmla="*/ 32 w 154"/>
                <a:gd name="T7" fmla="*/ 18 h 102"/>
                <a:gd name="T8" fmla="*/ 37 w 154"/>
                <a:gd name="T9" fmla="*/ 0 h 102"/>
                <a:gd name="T10" fmla="*/ 99 w 154"/>
                <a:gd name="T11" fmla="*/ 47 h 102"/>
                <a:gd name="T12" fmla="*/ 97 w 154"/>
                <a:gd name="T13" fmla="*/ 96 h 102"/>
                <a:gd name="T14" fmla="*/ 41 w 154"/>
                <a:gd name="T15" fmla="*/ 45 h 102"/>
                <a:gd name="T16" fmla="*/ 0 60000 65536"/>
                <a:gd name="T17" fmla="*/ 0 60000 65536"/>
                <a:gd name="T18" fmla="*/ 0 60000 65536"/>
                <a:gd name="T19" fmla="*/ 0 60000 65536"/>
                <a:gd name="T20" fmla="*/ 0 60000 65536"/>
                <a:gd name="T21" fmla="*/ 0 60000 65536"/>
                <a:gd name="T22" fmla="*/ 0 60000 65536"/>
                <a:gd name="T23" fmla="*/ 0 60000 65536"/>
                <a:gd name="T24" fmla="*/ 0 w 154"/>
                <a:gd name="T25" fmla="*/ 0 h 102"/>
                <a:gd name="T26" fmla="*/ 154 w 154"/>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4" h="102">
                  <a:moveTo>
                    <a:pt x="41" y="45"/>
                  </a:moveTo>
                  <a:cubicBezTo>
                    <a:pt x="26" y="50"/>
                    <a:pt x="17" y="72"/>
                    <a:pt x="6" y="74"/>
                  </a:cubicBezTo>
                  <a:cubicBezTo>
                    <a:pt x="0" y="45"/>
                    <a:pt x="14" y="38"/>
                    <a:pt x="15" y="16"/>
                  </a:cubicBezTo>
                  <a:cubicBezTo>
                    <a:pt x="18" y="19"/>
                    <a:pt x="26" y="18"/>
                    <a:pt x="32" y="18"/>
                  </a:cubicBezTo>
                  <a:cubicBezTo>
                    <a:pt x="39" y="17"/>
                    <a:pt x="36" y="7"/>
                    <a:pt x="37" y="0"/>
                  </a:cubicBezTo>
                  <a:cubicBezTo>
                    <a:pt x="71" y="2"/>
                    <a:pt x="76" y="34"/>
                    <a:pt x="99" y="47"/>
                  </a:cubicBezTo>
                  <a:cubicBezTo>
                    <a:pt x="154" y="34"/>
                    <a:pt x="135" y="102"/>
                    <a:pt x="97" y="96"/>
                  </a:cubicBezTo>
                  <a:cubicBezTo>
                    <a:pt x="74" y="92"/>
                    <a:pt x="60" y="50"/>
                    <a:pt x="41" y="4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1" name="Freeform 88"/>
            <p:cNvSpPr/>
            <p:nvPr/>
          </p:nvSpPr>
          <p:spPr bwMode="auto">
            <a:xfrm>
              <a:off x="1135" y="1653"/>
              <a:ext cx="238" cy="185"/>
            </a:xfrm>
            <a:custGeom>
              <a:avLst/>
              <a:gdLst>
                <a:gd name="T0" fmla="*/ 43 w 119"/>
                <a:gd name="T1" fmla="*/ 92 h 92"/>
                <a:gd name="T2" fmla="*/ 32 w 119"/>
                <a:gd name="T3" fmla="*/ 92 h 92"/>
                <a:gd name="T4" fmla="*/ 25 w 119"/>
                <a:gd name="T5" fmla="*/ 14 h 92"/>
                <a:gd name="T6" fmla="*/ 0 w 119"/>
                <a:gd name="T7" fmla="*/ 10 h 92"/>
                <a:gd name="T8" fmla="*/ 76 w 119"/>
                <a:gd name="T9" fmla="*/ 5 h 92"/>
                <a:gd name="T10" fmla="*/ 87 w 119"/>
                <a:gd name="T11" fmla="*/ 14 h 92"/>
                <a:gd name="T12" fmla="*/ 119 w 119"/>
                <a:gd name="T13" fmla="*/ 21 h 92"/>
                <a:gd name="T14" fmla="*/ 90 w 119"/>
                <a:gd name="T15" fmla="*/ 50 h 92"/>
                <a:gd name="T16" fmla="*/ 85 w 119"/>
                <a:gd name="T17" fmla="*/ 63 h 92"/>
                <a:gd name="T18" fmla="*/ 72 w 119"/>
                <a:gd name="T19" fmla="*/ 77 h 92"/>
                <a:gd name="T20" fmla="*/ 54 w 119"/>
                <a:gd name="T21" fmla="*/ 81 h 92"/>
                <a:gd name="T22" fmla="*/ 43 w 119"/>
                <a:gd name="T23" fmla="*/ 92 h 9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9"/>
                <a:gd name="T37" fmla="*/ 0 h 92"/>
                <a:gd name="T38" fmla="*/ 119 w 119"/>
                <a:gd name="T39" fmla="*/ 92 h 9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9" h="92">
                  <a:moveTo>
                    <a:pt x="43" y="92"/>
                  </a:moveTo>
                  <a:cubicBezTo>
                    <a:pt x="39" y="92"/>
                    <a:pt x="35" y="92"/>
                    <a:pt x="32" y="92"/>
                  </a:cubicBezTo>
                  <a:cubicBezTo>
                    <a:pt x="19" y="77"/>
                    <a:pt x="27" y="40"/>
                    <a:pt x="25" y="14"/>
                  </a:cubicBezTo>
                  <a:cubicBezTo>
                    <a:pt x="21" y="9"/>
                    <a:pt x="4" y="16"/>
                    <a:pt x="0" y="10"/>
                  </a:cubicBezTo>
                  <a:cubicBezTo>
                    <a:pt x="17" y="0"/>
                    <a:pt x="52" y="8"/>
                    <a:pt x="76" y="5"/>
                  </a:cubicBezTo>
                  <a:cubicBezTo>
                    <a:pt x="81" y="7"/>
                    <a:pt x="82" y="13"/>
                    <a:pt x="87" y="14"/>
                  </a:cubicBezTo>
                  <a:cubicBezTo>
                    <a:pt x="96" y="18"/>
                    <a:pt x="111" y="16"/>
                    <a:pt x="119" y="21"/>
                  </a:cubicBezTo>
                  <a:cubicBezTo>
                    <a:pt x="110" y="31"/>
                    <a:pt x="100" y="41"/>
                    <a:pt x="90" y="50"/>
                  </a:cubicBezTo>
                  <a:cubicBezTo>
                    <a:pt x="84" y="50"/>
                    <a:pt x="85" y="57"/>
                    <a:pt x="85" y="63"/>
                  </a:cubicBezTo>
                  <a:cubicBezTo>
                    <a:pt x="82" y="69"/>
                    <a:pt x="77" y="73"/>
                    <a:pt x="72" y="77"/>
                  </a:cubicBezTo>
                  <a:cubicBezTo>
                    <a:pt x="65" y="77"/>
                    <a:pt x="54" y="74"/>
                    <a:pt x="54" y="81"/>
                  </a:cubicBezTo>
                  <a:cubicBezTo>
                    <a:pt x="51" y="86"/>
                    <a:pt x="47" y="89"/>
                    <a:pt x="43" y="9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2" name="Freeform 89"/>
            <p:cNvSpPr/>
            <p:nvPr/>
          </p:nvSpPr>
          <p:spPr bwMode="auto">
            <a:xfrm>
              <a:off x="2747" y="1663"/>
              <a:ext cx="36" cy="40"/>
            </a:xfrm>
            <a:custGeom>
              <a:avLst/>
              <a:gdLst>
                <a:gd name="T0" fmla="*/ 11 w 18"/>
                <a:gd name="T1" fmla="*/ 0 h 20"/>
                <a:gd name="T2" fmla="*/ 18 w 18"/>
                <a:gd name="T3" fmla="*/ 7 h 20"/>
                <a:gd name="T4" fmla="*/ 5 w 18"/>
                <a:gd name="T5" fmla="*/ 20 h 20"/>
                <a:gd name="T6" fmla="*/ 0 w 18"/>
                <a:gd name="T7" fmla="*/ 16 h 20"/>
                <a:gd name="T8" fmla="*/ 11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1" y="0"/>
                  </a:moveTo>
                  <a:cubicBezTo>
                    <a:pt x="14" y="2"/>
                    <a:pt x="17" y="4"/>
                    <a:pt x="18" y="7"/>
                  </a:cubicBezTo>
                  <a:cubicBezTo>
                    <a:pt x="16" y="14"/>
                    <a:pt x="12" y="19"/>
                    <a:pt x="5" y="20"/>
                  </a:cubicBezTo>
                  <a:cubicBezTo>
                    <a:pt x="4" y="18"/>
                    <a:pt x="3" y="16"/>
                    <a:pt x="0" y="16"/>
                  </a:cubicBezTo>
                  <a:cubicBezTo>
                    <a:pt x="2" y="9"/>
                    <a:pt x="9" y="7"/>
                    <a:pt x="11"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3" name="Freeform 90"/>
            <p:cNvSpPr/>
            <p:nvPr/>
          </p:nvSpPr>
          <p:spPr bwMode="auto">
            <a:xfrm>
              <a:off x="2264" y="1685"/>
              <a:ext cx="66" cy="82"/>
            </a:xfrm>
            <a:custGeom>
              <a:avLst/>
              <a:gdLst>
                <a:gd name="T0" fmla="*/ 18 w 33"/>
                <a:gd name="T1" fmla="*/ 0 h 41"/>
                <a:gd name="T2" fmla="*/ 32 w 33"/>
                <a:gd name="T3" fmla="*/ 41 h 41"/>
                <a:gd name="T4" fmla="*/ 0 w 33"/>
                <a:gd name="T5" fmla="*/ 16 h 41"/>
                <a:gd name="T6" fmla="*/ 18 w 33"/>
                <a:gd name="T7" fmla="*/ 0 h 41"/>
                <a:gd name="T8" fmla="*/ 0 60000 65536"/>
                <a:gd name="T9" fmla="*/ 0 60000 65536"/>
                <a:gd name="T10" fmla="*/ 0 60000 65536"/>
                <a:gd name="T11" fmla="*/ 0 60000 65536"/>
                <a:gd name="T12" fmla="*/ 0 w 33"/>
                <a:gd name="T13" fmla="*/ 0 h 41"/>
                <a:gd name="T14" fmla="*/ 33 w 33"/>
                <a:gd name="T15" fmla="*/ 41 h 41"/>
              </a:gdLst>
              <a:ahLst/>
              <a:cxnLst>
                <a:cxn ang="T8">
                  <a:pos x="T0" y="T1"/>
                </a:cxn>
                <a:cxn ang="T9">
                  <a:pos x="T2" y="T3"/>
                </a:cxn>
                <a:cxn ang="T10">
                  <a:pos x="T4" y="T5"/>
                </a:cxn>
                <a:cxn ang="T11">
                  <a:pos x="T6" y="T7"/>
                </a:cxn>
              </a:cxnLst>
              <a:rect l="T12" t="T13" r="T14" b="T15"/>
              <a:pathLst>
                <a:path w="33" h="41">
                  <a:moveTo>
                    <a:pt x="18" y="0"/>
                  </a:moveTo>
                  <a:cubicBezTo>
                    <a:pt x="31" y="5"/>
                    <a:pt x="33" y="21"/>
                    <a:pt x="32" y="41"/>
                  </a:cubicBezTo>
                  <a:cubicBezTo>
                    <a:pt x="23" y="31"/>
                    <a:pt x="0" y="35"/>
                    <a:pt x="0" y="16"/>
                  </a:cubicBezTo>
                  <a:cubicBezTo>
                    <a:pt x="3" y="11"/>
                    <a:pt x="15" y="10"/>
                    <a:pt x="18"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4" name="Freeform 91"/>
            <p:cNvSpPr/>
            <p:nvPr/>
          </p:nvSpPr>
          <p:spPr bwMode="auto">
            <a:xfrm>
              <a:off x="1135" y="1695"/>
              <a:ext cx="32" cy="125"/>
            </a:xfrm>
            <a:custGeom>
              <a:avLst/>
              <a:gdLst>
                <a:gd name="T0" fmla="*/ 0 w 16"/>
                <a:gd name="T1" fmla="*/ 0 h 62"/>
                <a:gd name="T2" fmla="*/ 16 w 16"/>
                <a:gd name="T3" fmla="*/ 0 h 62"/>
                <a:gd name="T4" fmla="*/ 16 w 16"/>
                <a:gd name="T5" fmla="*/ 62 h 62"/>
                <a:gd name="T6" fmla="*/ 0 w 16"/>
                <a:gd name="T7" fmla="*/ 62 h 62"/>
                <a:gd name="T8" fmla="*/ 0 w 16"/>
                <a:gd name="T9" fmla="*/ 0 h 62"/>
                <a:gd name="T10" fmla="*/ 0 60000 65536"/>
                <a:gd name="T11" fmla="*/ 0 60000 65536"/>
                <a:gd name="T12" fmla="*/ 0 60000 65536"/>
                <a:gd name="T13" fmla="*/ 0 60000 65536"/>
                <a:gd name="T14" fmla="*/ 0 60000 65536"/>
                <a:gd name="T15" fmla="*/ 0 w 16"/>
                <a:gd name="T16" fmla="*/ 0 h 62"/>
                <a:gd name="T17" fmla="*/ 16 w 16"/>
                <a:gd name="T18" fmla="*/ 62 h 62"/>
              </a:gdLst>
              <a:ahLst/>
              <a:cxnLst>
                <a:cxn ang="T10">
                  <a:pos x="T0" y="T1"/>
                </a:cxn>
                <a:cxn ang="T11">
                  <a:pos x="T2" y="T3"/>
                </a:cxn>
                <a:cxn ang="T12">
                  <a:pos x="T4" y="T5"/>
                </a:cxn>
                <a:cxn ang="T13">
                  <a:pos x="T6" y="T7"/>
                </a:cxn>
                <a:cxn ang="T14">
                  <a:pos x="T8" y="T9"/>
                </a:cxn>
              </a:cxnLst>
              <a:rect l="T15" t="T16" r="T17" b="T18"/>
              <a:pathLst>
                <a:path w="16" h="62">
                  <a:moveTo>
                    <a:pt x="0" y="0"/>
                  </a:moveTo>
                  <a:cubicBezTo>
                    <a:pt x="6" y="0"/>
                    <a:pt x="11" y="0"/>
                    <a:pt x="16" y="0"/>
                  </a:cubicBezTo>
                  <a:cubicBezTo>
                    <a:pt x="16" y="21"/>
                    <a:pt x="16" y="42"/>
                    <a:pt x="16" y="62"/>
                  </a:cubicBezTo>
                  <a:cubicBezTo>
                    <a:pt x="11" y="62"/>
                    <a:pt x="6" y="62"/>
                    <a:pt x="0" y="62"/>
                  </a:cubicBezTo>
                  <a:cubicBezTo>
                    <a:pt x="0" y="42"/>
                    <a:pt x="0" y="21"/>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5" name="Freeform 92"/>
            <p:cNvSpPr/>
            <p:nvPr/>
          </p:nvSpPr>
          <p:spPr bwMode="auto">
            <a:xfrm>
              <a:off x="1864" y="1699"/>
              <a:ext cx="18" cy="18"/>
            </a:xfrm>
            <a:custGeom>
              <a:avLst/>
              <a:gdLst>
                <a:gd name="T0" fmla="*/ 0 w 9"/>
                <a:gd name="T1" fmla="*/ 9 h 9"/>
                <a:gd name="T2" fmla="*/ 0 w 9"/>
                <a:gd name="T3" fmla="*/ 0 h 9"/>
                <a:gd name="T4" fmla="*/ 9 w 9"/>
                <a:gd name="T5" fmla="*/ 0 h 9"/>
                <a:gd name="T6" fmla="*/ 2 w 9"/>
                <a:gd name="T7" fmla="*/ 9 h 9"/>
                <a:gd name="T8" fmla="*/ 0 w 9"/>
                <a:gd name="T9" fmla="*/ 9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9"/>
                  </a:moveTo>
                  <a:cubicBezTo>
                    <a:pt x="0" y="6"/>
                    <a:pt x="0" y="3"/>
                    <a:pt x="0" y="0"/>
                  </a:cubicBezTo>
                  <a:cubicBezTo>
                    <a:pt x="3" y="0"/>
                    <a:pt x="6" y="0"/>
                    <a:pt x="9" y="0"/>
                  </a:cubicBezTo>
                  <a:cubicBezTo>
                    <a:pt x="8" y="5"/>
                    <a:pt x="3" y="5"/>
                    <a:pt x="2" y="9"/>
                  </a:cubicBezTo>
                  <a:cubicBezTo>
                    <a:pt x="1" y="9"/>
                    <a:pt x="0" y="9"/>
                    <a:pt x="0" y="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6" name="Freeform 93"/>
            <p:cNvSpPr/>
            <p:nvPr/>
          </p:nvSpPr>
          <p:spPr bwMode="auto">
            <a:xfrm>
              <a:off x="1748" y="1703"/>
              <a:ext cx="18" cy="18"/>
            </a:xfrm>
            <a:custGeom>
              <a:avLst/>
              <a:gdLst>
                <a:gd name="T0" fmla="*/ 9 w 9"/>
                <a:gd name="T1" fmla="*/ 9 h 9"/>
                <a:gd name="T2" fmla="*/ 0 w 9"/>
                <a:gd name="T3" fmla="*/ 0 h 9"/>
                <a:gd name="T4" fmla="*/ 9 w 9"/>
                <a:gd name="T5" fmla="*/ 0 h 9"/>
                <a:gd name="T6" fmla="*/ 9 w 9"/>
                <a:gd name="T7" fmla="*/ 9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9" y="9"/>
                  </a:moveTo>
                  <a:cubicBezTo>
                    <a:pt x="5" y="7"/>
                    <a:pt x="2" y="4"/>
                    <a:pt x="0" y="0"/>
                  </a:cubicBezTo>
                  <a:cubicBezTo>
                    <a:pt x="3" y="0"/>
                    <a:pt x="6" y="0"/>
                    <a:pt x="9" y="0"/>
                  </a:cubicBezTo>
                  <a:cubicBezTo>
                    <a:pt x="9" y="3"/>
                    <a:pt x="9" y="6"/>
                    <a:pt x="9" y="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7" name="Freeform 94"/>
            <p:cNvSpPr/>
            <p:nvPr/>
          </p:nvSpPr>
          <p:spPr bwMode="auto">
            <a:xfrm>
              <a:off x="1868" y="1695"/>
              <a:ext cx="352" cy="139"/>
            </a:xfrm>
            <a:custGeom>
              <a:avLst/>
              <a:gdLst>
                <a:gd name="T0" fmla="*/ 24 w 176"/>
                <a:gd name="T1" fmla="*/ 11 h 69"/>
                <a:gd name="T2" fmla="*/ 140 w 176"/>
                <a:gd name="T3" fmla="*/ 11 h 69"/>
                <a:gd name="T4" fmla="*/ 169 w 176"/>
                <a:gd name="T5" fmla="*/ 4 h 69"/>
                <a:gd name="T6" fmla="*/ 174 w 176"/>
                <a:gd name="T7" fmla="*/ 60 h 69"/>
                <a:gd name="T8" fmla="*/ 96 w 176"/>
                <a:gd name="T9" fmla="*/ 62 h 69"/>
                <a:gd name="T10" fmla="*/ 87 w 176"/>
                <a:gd name="T11" fmla="*/ 69 h 69"/>
                <a:gd name="T12" fmla="*/ 22 w 176"/>
                <a:gd name="T13" fmla="*/ 69 h 69"/>
                <a:gd name="T14" fmla="*/ 0 w 176"/>
                <a:gd name="T15" fmla="*/ 47 h 69"/>
                <a:gd name="T16" fmla="*/ 0 w 176"/>
                <a:gd name="T17" fmla="*/ 36 h 69"/>
                <a:gd name="T18" fmla="*/ 24 w 176"/>
                <a:gd name="T19" fmla="*/ 11 h 6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6"/>
                <a:gd name="T31" fmla="*/ 0 h 69"/>
                <a:gd name="T32" fmla="*/ 176 w 176"/>
                <a:gd name="T33" fmla="*/ 69 h 6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6" h="69">
                  <a:moveTo>
                    <a:pt x="24" y="11"/>
                  </a:moveTo>
                  <a:cubicBezTo>
                    <a:pt x="67" y="0"/>
                    <a:pt x="93" y="12"/>
                    <a:pt x="140" y="11"/>
                  </a:cubicBezTo>
                  <a:cubicBezTo>
                    <a:pt x="147" y="6"/>
                    <a:pt x="155" y="2"/>
                    <a:pt x="169" y="4"/>
                  </a:cubicBezTo>
                  <a:cubicBezTo>
                    <a:pt x="171" y="23"/>
                    <a:pt x="176" y="38"/>
                    <a:pt x="174" y="60"/>
                  </a:cubicBezTo>
                  <a:cubicBezTo>
                    <a:pt x="149" y="62"/>
                    <a:pt x="117" y="57"/>
                    <a:pt x="96" y="62"/>
                  </a:cubicBezTo>
                  <a:cubicBezTo>
                    <a:pt x="91" y="63"/>
                    <a:pt x="91" y="68"/>
                    <a:pt x="87" y="69"/>
                  </a:cubicBezTo>
                  <a:cubicBezTo>
                    <a:pt x="65" y="69"/>
                    <a:pt x="44" y="69"/>
                    <a:pt x="22" y="69"/>
                  </a:cubicBezTo>
                  <a:cubicBezTo>
                    <a:pt x="14" y="63"/>
                    <a:pt x="7" y="55"/>
                    <a:pt x="0" y="47"/>
                  </a:cubicBezTo>
                  <a:cubicBezTo>
                    <a:pt x="0" y="43"/>
                    <a:pt x="0" y="39"/>
                    <a:pt x="0" y="36"/>
                  </a:cubicBezTo>
                  <a:cubicBezTo>
                    <a:pt x="8" y="27"/>
                    <a:pt x="15" y="18"/>
                    <a:pt x="24" y="1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8" name="Freeform 95"/>
            <p:cNvSpPr/>
            <p:nvPr/>
          </p:nvSpPr>
          <p:spPr bwMode="auto">
            <a:xfrm>
              <a:off x="2220" y="1703"/>
              <a:ext cx="40" cy="52"/>
            </a:xfrm>
            <a:custGeom>
              <a:avLst/>
              <a:gdLst>
                <a:gd name="T0" fmla="*/ 20 w 20"/>
                <a:gd name="T1" fmla="*/ 20 h 26"/>
                <a:gd name="T2" fmla="*/ 2 w 20"/>
                <a:gd name="T3" fmla="*/ 0 h 26"/>
                <a:gd name="T4" fmla="*/ 13 w 20"/>
                <a:gd name="T5" fmla="*/ 0 h 26"/>
                <a:gd name="T6" fmla="*/ 20 w 20"/>
                <a:gd name="T7" fmla="*/ 20 h 26"/>
                <a:gd name="T8" fmla="*/ 0 60000 65536"/>
                <a:gd name="T9" fmla="*/ 0 60000 65536"/>
                <a:gd name="T10" fmla="*/ 0 60000 65536"/>
                <a:gd name="T11" fmla="*/ 0 60000 65536"/>
                <a:gd name="T12" fmla="*/ 0 w 20"/>
                <a:gd name="T13" fmla="*/ 0 h 26"/>
                <a:gd name="T14" fmla="*/ 20 w 20"/>
                <a:gd name="T15" fmla="*/ 26 h 26"/>
              </a:gdLst>
              <a:ahLst/>
              <a:cxnLst>
                <a:cxn ang="T8">
                  <a:pos x="T0" y="T1"/>
                </a:cxn>
                <a:cxn ang="T9">
                  <a:pos x="T2" y="T3"/>
                </a:cxn>
                <a:cxn ang="T10">
                  <a:pos x="T4" y="T5"/>
                </a:cxn>
                <a:cxn ang="T11">
                  <a:pos x="T6" y="T7"/>
                </a:cxn>
              </a:cxnLst>
              <a:rect l="T12" t="T13" r="T14" b="T15"/>
              <a:pathLst>
                <a:path w="20" h="26">
                  <a:moveTo>
                    <a:pt x="20" y="20"/>
                  </a:moveTo>
                  <a:cubicBezTo>
                    <a:pt x="11" y="26"/>
                    <a:pt x="0" y="14"/>
                    <a:pt x="2" y="0"/>
                  </a:cubicBezTo>
                  <a:cubicBezTo>
                    <a:pt x="6" y="0"/>
                    <a:pt x="10" y="0"/>
                    <a:pt x="13" y="0"/>
                  </a:cubicBezTo>
                  <a:cubicBezTo>
                    <a:pt x="14" y="8"/>
                    <a:pt x="10" y="22"/>
                    <a:pt x="20" y="2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9" name="Freeform 96"/>
            <p:cNvSpPr/>
            <p:nvPr/>
          </p:nvSpPr>
          <p:spPr bwMode="auto">
            <a:xfrm>
              <a:off x="2707" y="1703"/>
              <a:ext cx="90" cy="94"/>
            </a:xfrm>
            <a:custGeom>
              <a:avLst/>
              <a:gdLst>
                <a:gd name="T0" fmla="*/ 13 w 45"/>
                <a:gd name="T1" fmla="*/ 0 h 47"/>
                <a:gd name="T2" fmla="*/ 16 w 45"/>
                <a:gd name="T3" fmla="*/ 12 h 47"/>
                <a:gd name="T4" fmla="*/ 45 w 45"/>
                <a:gd name="T5" fmla="*/ 16 h 47"/>
                <a:gd name="T6" fmla="*/ 5 w 45"/>
                <a:gd name="T7" fmla="*/ 47 h 47"/>
                <a:gd name="T8" fmla="*/ 0 w 45"/>
                <a:gd name="T9" fmla="*/ 16 h 47"/>
                <a:gd name="T10" fmla="*/ 13 w 45"/>
                <a:gd name="T11" fmla="*/ 0 h 47"/>
                <a:gd name="T12" fmla="*/ 0 60000 65536"/>
                <a:gd name="T13" fmla="*/ 0 60000 65536"/>
                <a:gd name="T14" fmla="*/ 0 60000 65536"/>
                <a:gd name="T15" fmla="*/ 0 60000 65536"/>
                <a:gd name="T16" fmla="*/ 0 60000 65536"/>
                <a:gd name="T17" fmla="*/ 0 60000 65536"/>
                <a:gd name="T18" fmla="*/ 0 w 45"/>
                <a:gd name="T19" fmla="*/ 0 h 47"/>
                <a:gd name="T20" fmla="*/ 45 w 45"/>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45" h="47">
                  <a:moveTo>
                    <a:pt x="13" y="0"/>
                  </a:moveTo>
                  <a:cubicBezTo>
                    <a:pt x="20" y="3"/>
                    <a:pt x="21" y="7"/>
                    <a:pt x="16" y="12"/>
                  </a:cubicBezTo>
                  <a:cubicBezTo>
                    <a:pt x="18" y="20"/>
                    <a:pt x="35" y="14"/>
                    <a:pt x="45" y="16"/>
                  </a:cubicBezTo>
                  <a:cubicBezTo>
                    <a:pt x="31" y="27"/>
                    <a:pt x="27" y="46"/>
                    <a:pt x="5" y="47"/>
                  </a:cubicBezTo>
                  <a:cubicBezTo>
                    <a:pt x="3" y="37"/>
                    <a:pt x="9" y="19"/>
                    <a:pt x="0" y="16"/>
                  </a:cubicBezTo>
                  <a:cubicBezTo>
                    <a:pt x="3" y="9"/>
                    <a:pt x="10" y="7"/>
                    <a:pt x="13"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0" name="Freeform 97"/>
            <p:cNvSpPr/>
            <p:nvPr/>
          </p:nvSpPr>
          <p:spPr bwMode="auto">
            <a:xfrm>
              <a:off x="2805" y="1735"/>
              <a:ext cx="50" cy="44"/>
            </a:xfrm>
            <a:custGeom>
              <a:avLst/>
              <a:gdLst>
                <a:gd name="T0" fmla="*/ 2 w 25"/>
                <a:gd name="T1" fmla="*/ 0 h 22"/>
                <a:gd name="T2" fmla="*/ 25 w 25"/>
                <a:gd name="T3" fmla="*/ 22 h 22"/>
                <a:gd name="T4" fmla="*/ 2 w 25"/>
                <a:gd name="T5" fmla="*/ 22 h 22"/>
                <a:gd name="T6" fmla="*/ 2 w 25"/>
                <a:gd name="T7" fmla="*/ 0 h 22"/>
                <a:gd name="T8" fmla="*/ 0 60000 65536"/>
                <a:gd name="T9" fmla="*/ 0 60000 65536"/>
                <a:gd name="T10" fmla="*/ 0 60000 65536"/>
                <a:gd name="T11" fmla="*/ 0 60000 65536"/>
                <a:gd name="T12" fmla="*/ 0 w 25"/>
                <a:gd name="T13" fmla="*/ 0 h 22"/>
                <a:gd name="T14" fmla="*/ 25 w 25"/>
                <a:gd name="T15" fmla="*/ 22 h 22"/>
              </a:gdLst>
              <a:ahLst/>
              <a:cxnLst>
                <a:cxn ang="T8">
                  <a:pos x="T0" y="T1"/>
                </a:cxn>
                <a:cxn ang="T9">
                  <a:pos x="T2" y="T3"/>
                </a:cxn>
                <a:cxn ang="T10">
                  <a:pos x="T4" y="T5"/>
                </a:cxn>
                <a:cxn ang="T11">
                  <a:pos x="T6" y="T7"/>
                </a:cxn>
              </a:cxnLst>
              <a:rect l="T12" t="T13" r="T14" b="T15"/>
              <a:pathLst>
                <a:path w="25" h="22">
                  <a:moveTo>
                    <a:pt x="2" y="0"/>
                  </a:moveTo>
                  <a:cubicBezTo>
                    <a:pt x="15" y="2"/>
                    <a:pt x="22" y="10"/>
                    <a:pt x="25" y="22"/>
                  </a:cubicBezTo>
                  <a:cubicBezTo>
                    <a:pt x="17" y="22"/>
                    <a:pt x="10" y="22"/>
                    <a:pt x="2" y="22"/>
                  </a:cubicBezTo>
                  <a:cubicBezTo>
                    <a:pt x="4" y="15"/>
                    <a:pt x="0" y="1"/>
                    <a:pt x="2"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1" name="Freeform 98"/>
            <p:cNvSpPr>
              <a:spLocks noEditPoints="1"/>
            </p:cNvSpPr>
            <p:nvPr/>
          </p:nvSpPr>
          <p:spPr bwMode="auto">
            <a:xfrm>
              <a:off x="2218" y="1737"/>
              <a:ext cx="441" cy="391"/>
            </a:xfrm>
            <a:custGeom>
              <a:avLst/>
              <a:gdLst>
                <a:gd name="T0" fmla="*/ 6 w 220"/>
                <a:gd name="T1" fmla="*/ 10 h 195"/>
                <a:gd name="T2" fmla="*/ 41 w 220"/>
                <a:gd name="T3" fmla="*/ 15 h 195"/>
                <a:gd name="T4" fmla="*/ 97 w 220"/>
                <a:gd name="T5" fmla="*/ 52 h 195"/>
                <a:gd name="T6" fmla="*/ 137 w 220"/>
                <a:gd name="T7" fmla="*/ 12 h 195"/>
                <a:gd name="T8" fmla="*/ 188 w 220"/>
                <a:gd name="T9" fmla="*/ 64 h 195"/>
                <a:gd name="T10" fmla="*/ 188 w 220"/>
                <a:gd name="T11" fmla="*/ 128 h 195"/>
                <a:gd name="T12" fmla="*/ 208 w 220"/>
                <a:gd name="T13" fmla="*/ 193 h 195"/>
                <a:gd name="T14" fmla="*/ 159 w 220"/>
                <a:gd name="T15" fmla="*/ 177 h 195"/>
                <a:gd name="T16" fmla="*/ 81 w 220"/>
                <a:gd name="T17" fmla="*/ 133 h 195"/>
                <a:gd name="T18" fmla="*/ 28 w 220"/>
                <a:gd name="T19" fmla="*/ 102 h 195"/>
                <a:gd name="T20" fmla="*/ 28 w 220"/>
                <a:gd name="T21" fmla="*/ 66 h 195"/>
                <a:gd name="T22" fmla="*/ 6 w 220"/>
                <a:gd name="T23" fmla="*/ 10 h 195"/>
                <a:gd name="T24" fmla="*/ 30 w 220"/>
                <a:gd name="T25" fmla="*/ 64 h 195"/>
                <a:gd name="T26" fmla="*/ 30 w 220"/>
                <a:gd name="T27" fmla="*/ 99 h 195"/>
                <a:gd name="T28" fmla="*/ 84 w 220"/>
                <a:gd name="T29" fmla="*/ 130 h 195"/>
                <a:gd name="T30" fmla="*/ 162 w 220"/>
                <a:gd name="T31" fmla="*/ 175 h 195"/>
                <a:gd name="T32" fmla="*/ 206 w 220"/>
                <a:gd name="T33" fmla="*/ 191 h 195"/>
                <a:gd name="T34" fmla="*/ 186 w 220"/>
                <a:gd name="T35" fmla="*/ 130 h 195"/>
                <a:gd name="T36" fmla="*/ 186 w 220"/>
                <a:gd name="T37" fmla="*/ 66 h 195"/>
                <a:gd name="T38" fmla="*/ 137 w 220"/>
                <a:gd name="T39" fmla="*/ 17 h 195"/>
                <a:gd name="T40" fmla="*/ 99 w 220"/>
                <a:gd name="T41" fmla="*/ 55 h 195"/>
                <a:gd name="T42" fmla="*/ 8 w 220"/>
                <a:gd name="T43" fmla="*/ 15 h 195"/>
                <a:gd name="T44" fmla="*/ 30 w 220"/>
                <a:gd name="T45" fmla="*/ 64 h 1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20"/>
                <a:gd name="T70" fmla="*/ 0 h 195"/>
                <a:gd name="T71" fmla="*/ 220 w 220"/>
                <a:gd name="T72" fmla="*/ 195 h 1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20" h="195">
                  <a:moveTo>
                    <a:pt x="6" y="10"/>
                  </a:moveTo>
                  <a:cubicBezTo>
                    <a:pt x="15" y="19"/>
                    <a:pt x="29" y="11"/>
                    <a:pt x="41" y="15"/>
                  </a:cubicBezTo>
                  <a:cubicBezTo>
                    <a:pt x="65" y="22"/>
                    <a:pt x="67" y="59"/>
                    <a:pt x="97" y="52"/>
                  </a:cubicBezTo>
                  <a:cubicBezTo>
                    <a:pt x="114" y="49"/>
                    <a:pt x="119" y="24"/>
                    <a:pt x="137" y="12"/>
                  </a:cubicBezTo>
                  <a:cubicBezTo>
                    <a:pt x="155" y="28"/>
                    <a:pt x="172" y="46"/>
                    <a:pt x="188" y="64"/>
                  </a:cubicBezTo>
                  <a:cubicBezTo>
                    <a:pt x="192" y="91"/>
                    <a:pt x="183" y="109"/>
                    <a:pt x="188" y="128"/>
                  </a:cubicBezTo>
                  <a:cubicBezTo>
                    <a:pt x="193" y="146"/>
                    <a:pt x="220" y="154"/>
                    <a:pt x="208" y="193"/>
                  </a:cubicBezTo>
                  <a:cubicBezTo>
                    <a:pt x="185" y="195"/>
                    <a:pt x="165" y="193"/>
                    <a:pt x="159" y="177"/>
                  </a:cubicBezTo>
                  <a:cubicBezTo>
                    <a:pt x="111" y="185"/>
                    <a:pt x="101" y="154"/>
                    <a:pt x="81" y="133"/>
                  </a:cubicBezTo>
                  <a:cubicBezTo>
                    <a:pt x="50" y="136"/>
                    <a:pt x="54" y="103"/>
                    <a:pt x="28" y="102"/>
                  </a:cubicBezTo>
                  <a:cubicBezTo>
                    <a:pt x="28" y="90"/>
                    <a:pt x="28" y="78"/>
                    <a:pt x="28" y="66"/>
                  </a:cubicBezTo>
                  <a:cubicBezTo>
                    <a:pt x="15" y="52"/>
                    <a:pt x="0" y="42"/>
                    <a:pt x="6" y="10"/>
                  </a:cubicBezTo>
                  <a:close/>
                  <a:moveTo>
                    <a:pt x="30" y="64"/>
                  </a:moveTo>
                  <a:cubicBezTo>
                    <a:pt x="30" y="76"/>
                    <a:pt x="30" y="87"/>
                    <a:pt x="30" y="99"/>
                  </a:cubicBezTo>
                  <a:cubicBezTo>
                    <a:pt x="56" y="101"/>
                    <a:pt x="52" y="133"/>
                    <a:pt x="84" y="130"/>
                  </a:cubicBezTo>
                  <a:cubicBezTo>
                    <a:pt x="103" y="152"/>
                    <a:pt x="113" y="182"/>
                    <a:pt x="162" y="175"/>
                  </a:cubicBezTo>
                  <a:cubicBezTo>
                    <a:pt x="168" y="189"/>
                    <a:pt x="183" y="193"/>
                    <a:pt x="206" y="191"/>
                  </a:cubicBezTo>
                  <a:cubicBezTo>
                    <a:pt x="219" y="160"/>
                    <a:pt x="191" y="148"/>
                    <a:pt x="186" y="130"/>
                  </a:cubicBezTo>
                  <a:cubicBezTo>
                    <a:pt x="181" y="111"/>
                    <a:pt x="190" y="93"/>
                    <a:pt x="186" y="66"/>
                  </a:cubicBezTo>
                  <a:cubicBezTo>
                    <a:pt x="171" y="49"/>
                    <a:pt x="154" y="32"/>
                    <a:pt x="137" y="17"/>
                  </a:cubicBezTo>
                  <a:cubicBezTo>
                    <a:pt x="120" y="29"/>
                    <a:pt x="116" y="50"/>
                    <a:pt x="99" y="55"/>
                  </a:cubicBezTo>
                  <a:cubicBezTo>
                    <a:pt x="58" y="65"/>
                    <a:pt x="55" y="0"/>
                    <a:pt x="8" y="15"/>
                  </a:cubicBezTo>
                  <a:cubicBezTo>
                    <a:pt x="2" y="44"/>
                    <a:pt x="20" y="50"/>
                    <a:pt x="30" y="6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2" name="Freeform 99"/>
            <p:cNvSpPr/>
            <p:nvPr/>
          </p:nvSpPr>
          <p:spPr bwMode="auto">
            <a:xfrm>
              <a:off x="1470" y="1761"/>
              <a:ext cx="30" cy="42"/>
            </a:xfrm>
            <a:custGeom>
              <a:avLst/>
              <a:gdLst>
                <a:gd name="T0" fmla="*/ 5 w 15"/>
                <a:gd name="T1" fmla="*/ 0 h 21"/>
                <a:gd name="T2" fmla="*/ 12 w 15"/>
                <a:gd name="T3" fmla="*/ 0 h 21"/>
                <a:gd name="T4" fmla="*/ 9 w 15"/>
                <a:gd name="T5" fmla="*/ 20 h 21"/>
                <a:gd name="T6" fmla="*/ 5 w 15"/>
                <a:gd name="T7" fmla="*/ 0 h 21"/>
                <a:gd name="T8" fmla="*/ 0 60000 65536"/>
                <a:gd name="T9" fmla="*/ 0 60000 65536"/>
                <a:gd name="T10" fmla="*/ 0 60000 65536"/>
                <a:gd name="T11" fmla="*/ 0 60000 65536"/>
                <a:gd name="T12" fmla="*/ 0 w 15"/>
                <a:gd name="T13" fmla="*/ 0 h 21"/>
                <a:gd name="T14" fmla="*/ 15 w 15"/>
                <a:gd name="T15" fmla="*/ 21 h 21"/>
              </a:gdLst>
              <a:ahLst/>
              <a:cxnLst>
                <a:cxn ang="T8">
                  <a:pos x="T0" y="T1"/>
                </a:cxn>
                <a:cxn ang="T9">
                  <a:pos x="T2" y="T3"/>
                </a:cxn>
                <a:cxn ang="T10">
                  <a:pos x="T4" y="T5"/>
                </a:cxn>
                <a:cxn ang="T11">
                  <a:pos x="T6" y="T7"/>
                </a:cxn>
              </a:cxnLst>
              <a:rect l="T12" t="T13" r="T14" b="T15"/>
              <a:pathLst>
                <a:path w="15" h="21">
                  <a:moveTo>
                    <a:pt x="5" y="0"/>
                  </a:moveTo>
                  <a:cubicBezTo>
                    <a:pt x="7" y="0"/>
                    <a:pt x="9" y="0"/>
                    <a:pt x="12" y="0"/>
                  </a:cubicBezTo>
                  <a:cubicBezTo>
                    <a:pt x="10" y="6"/>
                    <a:pt x="15" y="18"/>
                    <a:pt x="9" y="20"/>
                  </a:cubicBezTo>
                  <a:cubicBezTo>
                    <a:pt x="0" y="21"/>
                    <a:pt x="7" y="7"/>
                    <a:pt x="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3" name="Freeform 100"/>
            <p:cNvSpPr>
              <a:spLocks noEditPoints="1"/>
            </p:cNvSpPr>
            <p:nvPr/>
          </p:nvSpPr>
          <p:spPr bwMode="auto">
            <a:xfrm>
              <a:off x="2599" y="1759"/>
              <a:ext cx="260" cy="277"/>
            </a:xfrm>
            <a:custGeom>
              <a:avLst/>
              <a:gdLst>
                <a:gd name="T0" fmla="*/ 94 w 130"/>
                <a:gd name="T1" fmla="*/ 1 h 138"/>
                <a:gd name="T2" fmla="*/ 99 w 130"/>
                <a:gd name="T3" fmla="*/ 17 h 138"/>
                <a:gd name="T4" fmla="*/ 130 w 130"/>
                <a:gd name="T5" fmla="*/ 19 h 138"/>
                <a:gd name="T6" fmla="*/ 99 w 130"/>
                <a:gd name="T7" fmla="*/ 41 h 138"/>
                <a:gd name="T8" fmla="*/ 72 w 130"/>
                <a:gd name="T9" fmla="*/ 99 h 138"/>
                <a:gd name="T10" fmla="*/ 5 w 130"/>
                <a:gd name="T11" fmla="*/ 122 h 138"/>
                <a:gd name="T12" fmla="*/ 3 w 130"/>
                <a:gd name="T13" fmla="*/ 53 h 138"/>
                <a:gd name="T14" fmla="*/ 70 w 130"/>
                <a:gd name="T15" fmla="*/ 26 h 138"/>
                <a:gd name="T16" fmla="*/ 94 w 130"/>
                <a:gd name="T17" fmla="*/ 1 h 138"/>
                <a:gd name="T18" fmla="*/ 72 w 130"/>
                <a:gd name="T19" fmla="*/ 28 h 138"/>
                <a:gd name="T20" fmla="*/ 5 w 130"/>
                <a:gd name="T21" fmla="*/ 55 h 138"/>
                <a:gd name="T22" fmla="*/ 7 w 130"/>
                <a:gd name="T23" fmla="*/ 119 h 138"/>
                <a:gd name="T24" fmla="*/ 70 w 130"/>
                <a:gd name="T25" fmla="*/ 97 h 138"/>
                <a:gd name="T26" fmla="*/ 96 w 130"/>
                <a:gd name="T27" fmla="*/ 39 h 138"/>
                <a:gd name="T28" fmla="*/ 125 w 130"/>
                <a:gd name="T29" fmla="*/ 19 h 138"/>
                <a:gd name="T30" fmla="*/ 96 w 130"/>
                <a:gd name="T31" fmla="*/ 19 h 138"/>
                <a:gd name="T32" fmla="*/ 94 w 130"/>
                <a:gd name="T33" fmla="*/ 6 h 138"/>
                <a:gd name="T34" fmla="*/ 72 w 130"/>
                <a:gd name="T35" fmla="*/ 28 h 1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0"/>
                <a:gd name="T55" fmla="*/ 0 h 138"/>
                <a:gd name="T56" fmla="*/ 130 w 130"/>
                <a:gd name="T57" fmla="*/ 138 h 1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0" h="138">
                  <a:moveTo>
                    <a:pt x="94" y="1"/>
                  </a:moveTo>
                  <a:cubicBezTo>
                    <a:pt x="103" y="0"/>
                    <a:pt x="97" y="12"/>
                    <a:pt x="99" y="17"/>
                  </a:cubicBezTo>
                  <a:cubicBezTo>
                    <a:pt x="108" y="18"/>
                    <a:pt x="124" y="14"/>
                    <a:pt x="130" y="19"/>
                  </a:cubicBezTo>
                  <a:cubicBezTo>
                    <a:pt x="117" y="25"/>
                    <a:pt x="107" y="32"/>
                    <a:pt x="99" y="41"/>
                  </a:cubicBezTo>
                  <a:cubicBezTo>
                    <a:pt x="104" y="72"/>
                    <a:pt x="91" y="81"/>
                    <a:pt x="72" y="99"/>
                  </a:cubicBezTo>
                  <a:cubicBezTo>
                    <a:pt x="55" y="116"/>
                    <a:pt x="38" y="138"/>
                    <a:pt x="5" y="122"/>
                  </a:cubicBezTo>
                  <a:cubicBezTo>
                    <a:pt x="0" y="103"/>
                    <a:pt x="4" y="75"/>
                    <a:pt x="3" y="53"/>
                  </a:cubicBezTo>
                  <a:cubicBezTo>
                    <a:pt x="40" y="59"/>
                    <a:pt x="31" y="18"/>
                    <a:pt x="70" y="26"/>
                  </a:cubicBezTo>
                  <a:cubicBezTo>
                    <a:pt x="79" y="19"/>
                    <a:pt x="87" y="10"/>
                    <a:pt x="94" y="1"/>
                  </a:cubicBezTo>
                  <a:close/>
                  <a:moveTo>
                    <a:pt x="72" y="28"/>
                  </a:moveTo>
                  <a:cubicBezTo>
                    <a:pt x="33" y="20"/>
                    <a:pt x="42" y="61"/>
                    <a:pt x="5" y="55"/>
                  </a:cubicBezTo>
                  <a:cubicBezTo>
                    <a:pt x="6" y="76"/>
                    <a:pt x="2" y="102"/>
                    <a:pt x="7" y="119"/>
                  </a:cubicBezTo>
                  <a:cubicBezTo>
                    <a:pt x="37" y="135"/>
                    <a:pt x="54" y="113"/>
                    <a:pt x="70" y="97"/>
                  </a:cubicBezTo>
                  <a:cubicBezTo>
                    <a:pt x="89" y="78"/>
                    <a:pt x="102" y="70"/>
                    <a:pt x="96" y="39"/>
                  </a:cubicBezTo>
                  <a:cubicBezTo>
                    <a:pt x="103" y="31"/>
                    <a:pt x="118" y="19"/>
                    <a:pt x="125" y="19"/>
                  </a:cubicBezTo>
                  <a:cubicBezTo>
                    <a:pt x="116" y="19"/>
                    <a:pt x="106" y="19"/>
                    <a:pt x="96" y="19"/>
                  </a:cubicBezTo>
                  <a:cubicBezTo>
                    <a:pt x="95" y="15"/>
                    <a:pt x="99" y="6"/>
                    <a:pt x="94" y="6"/>
                  </a:cubicBezTo>
                  <a:cubicBezTo>
                    <a:pt x="87" y="14"/>
                    <a:pt x="81" y="22"/>
                    <a:pt x="72" y="2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4" name="Freeform 101"/>
            <p:cNvSpPr/>
            <p:nvPr/>
          </p:nvSpPr>
          <p:spPr bwMode="auto">
            <a:xfrm>
              <a:off x="2222" y="1737"/>
              <a:ext cx="435" cy="387"/>
            </a:xfrm>
            <a:custGeom>
              <a:avLst/>
              <a:gdLst>
                <a:gd name="T0" fmla="*/ 6 w 217"/>
                <a:gd name="T1" fmla="*/ 15 h 193"/>
                <a:gd name="T2" fmla="*/ 97 w 217"/>
                <a:gd name="T3" fmla="*/ 55 h 193"/>
                <a:gd name="T4" fmla="*/ 135 w 217"/>
                <a:gd name="T5" fmla="*/ 17 h 193"/>
                <a:gd name="T6" fmla="*/ 184 w 217"/>
                <a:gd name="T7" fmla="*/ 66 h 193"/>
                <a:gd name="T8" fmla="*/ 184 w 217"/>
                <a:gd name="T9" fmla="*/ 130 h 193"/>
                <a:gd name="T10" fmla="*/ 204 w 217"/>
                <a:gd name="T11" fmla="*/ 191 h 193"/>
                <a:gd name="T12" fmla="*/ 160 w 217"/>
                <a:gd name="T13" fmla="*/ 175 h 193"/>
                <a:gd name="T14" fmla="*/ 82 w 217"/>
                <a:gd name="T15" fmla="*/ 130 h 193"/>
                <a:gd name="T16" fmla="*/ 28 w 217"/>
                <a:gd name="T17" fmla="*/ 99 h 193"/>
                <a:gd name="T18" fmla="*/ 28 w 217"/>
                <a:gd name="T19" fmla="*/ 64 h 193"/>
                <a:gd name="T20" fmla="*/ 6 w 217"/>
                <a:gd name="T21" fmla="*/ 15 h 1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7"/>
                <a:gd name="T34" fmla="*/ 0 h 193"/>
                <a:gd name="T35" fmla="*/ 217 w 217"/>
                <a:gd name="T36" fmla="*/ 193 h 1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7" h="193">
                  <a:moveTo>
                    <a:pt x="6" y="15"/>
                  </a:moveTo>
                  <a:cubicBezTo>
                    <a:pt x="53" y="0"/>
                    <a:pt x="56" y="65"/>
                    <a:pt x="97" y="55"/>
                  </a:cubicBezTo>
                  <a:cubicBezTo>
                    <a:pt x="114" y="50"/>
                    <a:pt x="118" y="29"/>
                    <a:pt x="135" y="17"/>
                  </a:cubicBezTo>
                  <a:cubicBezTo>
                    <a:pt x="152" y="32"/>
                    <a:pt x="169" y="49"/>
                    <a:pt x="184" y="66"/>
                  </a:cubicBezTo>
                  <a:cubicBezTo>
                    <a:pt x="188" y="93"/>
                    <a:pt x="179" y="111"/>
                    <a:pt x="184" y="130"/>
                  </a:cubicBezTo>
                  <a:cubicBezTo>
                    <a:pt x="189" y="148"/>
                    <a:pt x="217" y="160"/>
                    <a:pt x="204" y="191"/>
                  </a:cubicBezTo>
                  <a:cubicBezTo>
                    <a:pt x="181" y="193"/>
                    <a:pt x="166" y="189"/>
                    <a:pt x="160" y="175"/>
                  </a:cubicBezTo>
                  <a:cubicBezTo>
                    <a:pt x="111" y="182"/>
                    <a:pt x="101" y="152"/>
                    <a:pt x="82" y="130"/>
                  </a:cubicBezTo>
                  <a:cubicBezTo>
                    <a:pt x="50" y="133"/>
                    <a:pt x="54" y="101"/>
                    <a:pt x="28" y="99"/>
                  </a:cubicBezTo>
                  <a:cubicBezTo>
                    <a:pt x="28" y="87"/>
                    <a:pt x="28" y="76"/>
                    <a:pt x="28" y="64"/>
                  </a:cubicBezTo>
                  <a:cubicBezTo>
                    <a:pt x="18" y="50"/>
                    <a:pt x="0" y="44"/>
                    <a:pt x="6" y="1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5" name="Freeform 102"/>
            <p:cNvSpPr/>
            <p:nvPr/>
          </p:nvSpPr>
          <p:spPr bwMode="auto">
            <a:xfrm>
              <a:off x="2603" y="1771"/>
              <a:ext cx="246" cy="259"/>
            </a:xfrm>
            <a:custGeom>
              <a:avLst/>
              <a:gdLst>
                <a:gd name="T0" fmla="*/ 92 w 123"/>
                <a:gd name="T1" fmla="*/ 0 h 129"/>
                <a:gd name="T2" fmla="*/ 94 w 123"/>
                <a:gd name="T3" fmla="*/ 13 h 129"/>
                <a:gd name="T4" fmla="*/ 123 w 123"/>
                <a:gd name="T5" fmla="*/ 13 h 129"/>
                <a:gd name="T6" fmla="*/ 94 w 123"/>
                <a:gd name="T7" fmla="*/ 33 h 129"/>
                <a:gd name="T8" fmla="*/ 68 w 123"/>
                <a:gd name="T9" fmla="*/ 91 h 129"/>
                <a:gd name="T10" fmla="*/ 5 w 123"/>
                <a:gd name="T11" fmla="*/ 113 h 129"/>
                <a:gd name="T12" fmla="*/ 3 w 123"/>
                <a:gd name="T13" fmla="*/ 49 h 129"/>
                <a:gd name="T14" fmla="*/ 70 w 123"/>
                <a:gd name="T15" fmla="*/ 22 h 129"/>
                <a:gd name="T16" fmla="*/ 92 w 123"/>
                <a:gd name="T17" fmla="*/ 0 h 1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129"/>
                <a:gd name="T29" fmla="*/ 123 w 123"/>
                <a:gd name="T30" fmla="*/ 129 h 1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129">
                  <a:moveTo>
                    <a:pt x="92" y="0"/>
                  </a:moveTo>
                  <a:cubicBezTo>
                    <a:pt x="97" y="0"/>
                    <a:pt x="93" y="9"/>
                    <a:pt x="94" y="13"/>
                  </a:cubicBezTo>
                  <a:cubicBezTo>
                    <a:pt x="104" y="13"/>
                    <a:pt x="114" y="13"/>
                    <a:pt x="123" y="13"/>
                  </a:cubicBezTo>
                  <a:cubicBezTo>
                    <a:pt x="116" y="13"/>
                    <a:pt x="101" y="25"/>
                    <a:pt x="94" y="33"/>
                  </a:cubicBezTo>
                  <a:cubicBezTo>
                    <a:pt x="100" y="64"/>
                    <a:pt x="87" y="72"/>
                    <a:pt x="68" y="91"/>
                  </a:cubicBezTo>
                  <a:cubicBezTo>
                    <a:pt x="52" y="107"/>
                    <a:pt x="35" y="129"/>
                    <a:pt x="5" y="113"/>
                  </a:cubicBezTo>
                  <a:cubicBezTo>
                    <a:pt x="0" y="96"/>
                    <a:pt x="4" y="70"/>
                    <a:pt x="3" y="49"/>
                  </a:cubicBezTo>
                  <a:cubicBezTo>
                    <a:pt x="40" y="55"/>
                    <a:pt x="31" y="14"/>
                    <a:pt x="70" y="22"/>
                  </a:cubicBezTo>
                  <a:cubicBezTo>
                    <a:pt x="79" y="16"/>
                    <a:pt x="85" y="8"/>
                    <a:pt x="92"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6" name="Freeform 103"/>
            <p:cNvSpPr/>
            <p:nvPr/>
          </p:nvSpPr>
          <p:spPr bwMode="auto">
            <a:xfrm>
              <a:off x="1600" y="1820"/>
              <a:ext cx="14" cy="14"/>
            </a:xfrm>
            <a:custGeom>
              <a:avLst/>
              <a:gdLst>
                <a:gd name="T0" fmla="*/ 7 w 7"/>
                <a:gd name="T1" fmla="*/ 7 h 7"/>
                <a:gd name="T2" fmla="*/ 0 w 7"/>
                <a:gd name="T3" fmla="*/ 0 h 7"/>
                <a:gd name="T4" fmla="*/ 7 w 7"/>
                <a:gd name="T5" fmla="*/ 0 h 7"/>
                <a:gd name="T6" fmla="*/ 7 w 7"/>
                <a:gd name="T7" fmla="*/ 7 h 7"/>
                <a:gd name="T8" fmla="*/ 0 60000 65536"/>
                <a:gd name="T9" fmla="*/ 0 60000 65536"/>
                <a:gd name="T10" fmla="*/ 0 60000 65536"/>
                <a:gd name="T11" fmla="*/ 0 60000 65536"/>
                <a:gd name="T12" fmla="*/ 0 w 7"/>
                <a:gd name="T13" fmla="*/ 0 h 7"/>
                <a:gd name="T14" fmla="*/ 7 w 7"/>
                <a:gd name="T15" fmla="*/ 7 h 7"/>
              </a:gdLst>
              <a:ahLst/>
              <a:cxnLst>
                <a:cxn ang="T8">
                  <a:pos x="T0" y="T1"/>
                </a:cxn>
                <a:cxn ang="T9">
                  <a:pos x="T2" y="T3"/>
                </a:cxn>
                <a:cxn ang="T10">
                  <a:pos x="T4" y="T5"/>
                </a:cxn>
                <a:cxn ang="T11">
                  <a:pos x="T6" y="T7"/>
                </a:cxn>
              </a:cxnLst>
              <a:rect l="T12" t="T13" r="T14" b="T15"/>
              <a:pathLst>
                <a:path w="7" h="7">
                  <a:moveTo>
                    <a:pt x="7" y="7"/>
                  </a:moveTo>
                  <a:cubicBezTo>
                    <a:pt x="4" y="6"/>
                    <a:pt x="1" y="4"/>
                    <a:pt x="0" y="0"/>
                  </a:cubicBezTo>
                  <a:cubicBezTo>
                    <a:pt x="2" y="0"/>
                    <a:pt x="5" y="0"/>
                    <a:pt x="7" y="0"/>
                  </a:cubicBezTo>
                  <a:cubicBezTo>
                    <a:pt x="7" y="3"/>
                    <a:pt x="7" y="5"/>
                    <a:pt x="7" y="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7" name="Freeform 104"/>
            <p:cNvSpPr>
              <a:spLocks noEditPoints="1"/>
            </p:cNvSpPr>
            <p:nvPr/>
          </p:nvSpPr>
          <p:spPr bwMode="auto">
            <a:xfrm>
              <a:off x="2038" y="1801"/>
              <a:ext cx="146" cy="149"/>
            </a:xfrm>
            <a:custGeom>
              <a:avLst/>
              <a:gdLst>
                <a:gd name="T0" fmla="*/ 69 w 73"/>
                <a:gd name="T1" fmla="*/ 14 h 74"/>
                <a:gd name="T2" fmla="*/ 18 w 73"/>
                <a:gd name="T3" fmla="*/ 74 h 74"/>
                <a:gd name="T4" fmla="*/ 26 w 73"/>
                <a:gd name="T5" fmla="*/ 38 h 74"/>
                <a:gd name="T6" fmla="*/ 9 w 73"/>
                <a:gd name="T7" fmla="*/ 36 h 74"/>
                <a:gd name="T8" fmla="*/ 69 w 73"/>
                <a:gd name="T9" fmla="*/ 14 h 74"/>
                <a:gd name="T10" fmla="*/ 11 w 73"/>
                <a:gd name="T11" fmla="*/ 34 h 74"/>
                <a:gd name="T12" fmla="*/ 29 w 73"/>
                <a:gd name="T13" fmla="*/ 36 h 74"/>
                <a:gd name="T14" fmla="*/ 20 w 73"/>
                <a:gd name="T15" fmla="*/ 72 h 74"/>
                <a:gd name="T16" fmla="*/ 67 w 73"/>
                <a:gd name="T17" fmla="*/ 16 h 74"/>
                <a:gd name="T18" fmla="*/ 11 w 73"/>
                <a:gd name="T19" fmla="*/ 34 h 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3"/>
                <a:gd name="T31" fmla="*/ 0 h 74"/>
                <a:gd name="T32" fmla="*/ 73 w 73"/>
                <a:gd name="T33" fmla="*/ 74 h 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3" h="74">
                  <a:moveTo>
                    <a:pt x="69" y="14"/>
                  </a:moveTo>
                  <a:cubicBezTo>
                    <a:pt x="73" y="48"/>
                    <a:pt x="45" y="71"/>
                    <a:pt x="18" y="74"/>
                  </a:cubicBezTo>
                  <a:cubicBezTo>
                    <a:pt x="16" y="57"/>
                    <a:pt x="32" y="58"/>
                    <a:pt x="26" y="38"/>
                  </a:cubicBezTo>
                  <a:cubicBezTo>
                    <a:pt x="25" y="33"/>
                    <a:pt x="14" y="37"/>
                    <a:pt x="9" y="36"/>
                  </a:cubicBezTo>
                  <a:cubicBezTo>
                    <a:pt x="0" y="0"/>
                    <a:pt x="46" y="18"/>
                    <a:pt x="69" y="14"/>
                  </a:cubicBezTo>
                  <a:close/>
                  <a:moveTo>
                    <a:pt x="11" y="34"/>
                  </a:moveTo>
                  <a:cubicBezTo>
                    <a:pt x="16" y="35"/>
                    <a:pt x="27" y="31"/>
                    <a:pt x="29" y="36"/>
                  </a:cubicBezTo>
                  <a:cubicBezTo>
                    <a:pt x="33" y="55"/>
                    <a:pt x="23" y="60"/>
                    <a:pt x="20" y="72"/>
                  </a:cubicBezTo>
                  <a:cubicBezTo>
                    <a:pt x="43" y="67"/>
                    <a:pt x="70" y="45"/>
                    <a:pt x="67" y="16"/>
                  </a:cubicBezTo>
                  <a:cubicBezTo>
                    <a:pt x="46" y="20"/>
                    <a:pt x="5" y="4"/>
                    <a:pt x="11" y="3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8" name="Freeform 105"/>
            <p:cNvSpPr>
              <a:spLocks noEditPoints="1"/>
            </p:cNvSpPr>
            <p:nvPr/>
          </p:nvSpPr>
          <p:spPr bwMode="auto">
            <a:xfrm>
              <a:off x="2136" y="1826"/>
              <a:ext cx="194" cy="224"/>
            </a:xfrm>
            <a:custGeom>
              <a:avLst/>
              <a:gdLst>
                <a:gd name="T0" fmla="*/ 24 w 97"/>
                <a:gd name="T1" fmla="*/ 2 h 112"/>
                <a:gd name="T2" fmla="*/ 64 w 97"/>
                <a:gd name="T3" fmla="*/ 60 h 112"/>
                <a:gd name="T4" fmla="*/ 96 w 97"/>
                <a:gd name="T5" fmla="*/ 82 h 112"/>
                <a:gd name="T6" fmla="*/ 84 w 97"/>
                <a:gd name="T7" fmla="*/ 107 h 112"/>
                <a:gd name="T8" fmla="*/ 0 w 97"/>
                <a:gd name="T9" fmla="*/ 58 h 112"/>
                <a:gd name="T10" fmla="*/ 24 w 97"/>
                <a:gd name="T11" fmla="*/ 2 h 112"/>
                <a:gd name="T12" fmla="*/ 4 w 97"/>
                <a:gd name="T13" fmla="*/ 58 h 112"/>
                <a:gd name="T14" fmla="*/ 82 w 97"/>
                <a:gd name="T15" fmla="*/ 104 h 112"/>
                <a:gd name="T16" fmla="*/ 62 w 97"/>
                <a:gd name="T17" fmla="*/ 62 h 112"/>
                <a:gd name="T18" fmla="*/ 26 w 97"/>
                <a:gd name="T19" fmla="*/ 4 h 112"/>
                <a:gd name="T20" fmla="*/ 4 w 97"/>
                <a:gd name="T21" fmla="*/ 58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7"/>
                <a:gd name="T34" fmla="*/ 0 h 112"/>
                <a:gd name="T35" fmla="*/ 97 w 97"/>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7" h="112">
                  <a:moveTo>
                    <a:pt x="24" y="2"/>
                  </a:moveTo>
                  <a:cubicBezTo>
                    <a:pt x="59" y="0"/>
                    <a:pt x="68" y="24"/>
                    <a:pt x="64" y="60"/>
                  </a:cubicBezTo>
                  <a:cubicBezTo>
                    <a:pt x="76" y="65"/>
                    <a:pt x="95" y="73"/>
                    <a:pt x="96" y="82"/>
                  </a:cubicBezTo>
                  <a:cubicBezTo>
                    <a:pt x="97" y="90"/>
                    <a:pt x="76" y="93"/>
                    <a:pt x="84" y="107"/>
                  </a:cubicBezTo>
                  <a:cubicBezTo>
                    <a:pt x="34" y="112"/>
                    <a:pt x="28" y="74"/>
                    <a:pt x="0" y="58"/>
                  </a:cubicBezTo>
                  <a:cubicBezTo>
                    <a:pt x="8" y="39"/>
                    <a:pt x="31" y="36"/>
                    <a:pt x="24" y="2"/>
                  </a:cubicBezTo>
                  <a:close/>
                  <a:moveTo>
                    <a:pt x="4" y="58"/>
                  </a:moveTo>
                  <a:cubicBezTo>
                    <a:pt x="31" y="73"/>
                    <a:pt x="36" y="109"/>
                    <a:pt x="82" y="104"/>
                  </a:cubicBezTo>
                  <a:cubicBezTo>
                    <a:pt x="93" y="80"/>
                    <a:pt x="86" y="71"/>
                    <a:pt x="62" y="62"/>
                  </a:cubicBezTo>
                  <a:cubicBezTo>
                    <a:pt x="65" y="27"/>
                    <a:pt x="58" y="4"/>
                    <a:pt x="26" y="4"/>
                  </a:cubicBezTo>
                  <a:cubicBezTo>
                    <a:pt x="33" y="36"/>
                    <a:pt x="13" y="41"/>
                    <a:pt x="4" y="5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9" name="Freeform 106"/>
            <p:cNvSpPr/>
            <p:nvPr/>
          </p:nvSpPr>
          <p:spPr bwMode="auto">
            <a:xfrm>
              <a:off x="5749" y="1803"/>
              <a:ext cx="581" cy="558"/>
            </a:xfrm>
            <a:custGeom>
              <a:avLst/>
              <a:gdLst>
                <a:gd name="T0" fmla="*/ 125 w 290"/>
                <a:gd name="T1" fmla="*/ 77 h 278"/>
                <a:gd name="T2" fmla="*/ 154 w 290"/>
                <a:gd name="T3" fmla="*/ 66 h 278"/>
                <a:gd name="T4" fmla="*/ 176 w 290"/>
                <a:gd name="T5" fmla="*/ 122 h 278"/>
                <a:gd name="T6" fmla="*/ 170 w 290"/>
                <a:gd name="T7" fmla="*/ 213 h 278"/>
                <a:gd name="T8" fmla="*/ 210 w 290"/>
                <a:gd name="T9" fmla="*/ 231 h 278"/>
                <a:gd name="T10" fmla="*/ 250 w 290"/>
                <a:gd name="T11" fmla="*/ 196 h 278"/>
                <a:gd name="T12" fmla="*/ 290 w 290"/>
                <a:gd name="T13" fmla="*/ 196 h 278"/>
                <a:gd name="T14" fmla="*/ 246 w 290"/>
                <a:gd name="T15" fmla="*/ 231 h 278"/>
                <a:gd name="T16" fmla="*/ 230 w 290"/>
                <a:gd name="T17" fmla="*/ 242 h 278"/>
                <a:gd name="T18" fmla="*/ 230 w 290"/>
                <a:gd name="T19" fmla="*/ 269 h 278"/>
                <a:gd name="T20" fmla="*/ 208 w 290"/>
                <a:gd name="T21" fmla="*/ 278 h 278"/>
                <a:gd name="T22" fmla="*/ 130 w 290"/>
                <a:gd name="T23" fmla="*/ 265 h 278"/>
                <a:gd name="T24" fmla="*/ 67 w 290"/>
                <a:gd name="T25" fmla="*/ 207 h 278"/>
                <a:gd name="T26" fmla="*/ 52 w 290"/>
                <a:gd name="T27" fmla="*/ 151 h 278"/>
                <a:gd name="T28" fmla="*/ 38 w 290"/>
                <a:gd name="T29" fmla="*/ 80 h 278"/>
                <a:gd name="T30" fmla="*/ 25 w 290"/>
                <a:gd name="T31" fmla="*/ 26 h 278"/>
                <a:gd name="T32" fmla="*/ 45 w 290"/>
                <a:gd name="T33" fmla="*/ 151 h 278"/>
                <a:gd name="T34" fmla="*/ 38 w 290"/>
                <a:gd name="T35" fmla="*/ 158 h 278"/>
                <a:gd name="T36" fmla="*/ 0 w 290"/>
                <a:gd name="T37" fmla="*/ 91 h 278"/>
                <a:gd name="T38" fmla="*/ 5 w 290"/>
                <a:gd name="T39" fmla="*/ 15 h 278"/>
                <a:gd name="T40" fmla="*/ 92 w 290"/>
                <a:gd name="T41" fmla="*/ 31 h 278"/>
                <a:gd name="T42" fmla="*/ 125 w 290"/>
                <a:gd name="T43" fmla="*/ 77 h 2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0"/>
                <a:gd name="T67" fmla="*/ 0 h 278"/>
                <a:gd name="T68" fmla="*/ 290 w 290"/>
                <a:gd name="T69" fmla="*/ 278 h 2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0" h="278">
                  <a:moveTo>
                    <a:pt x="125" y="77"/>
                  </a:moveTo>
                  <a:cubicBezTo>
                    <a:pt x="136" y="75"/>
                    <a:pt x="137" y="62"/>
                    <a:pt x="154" y="66"/>
                  </a:cubicBezTo>
                  <a:cubicBezTo>
                    <a:pt x="156" y="91"/>
                    <a:pt x="157" y="115"/>
                    <a:pt x="176" y="122"/>
                  </a:cubicBezTo>
                  <a:cubicBezTo>
                    <a:pt x="170" y="143"/>
                    <a:pt x="163" y="190"/>
                    <a:pt x="170" y="213"/>
                  </a:cubicBezTo>
                  <a:cubicBezTo>
                    <a:pt x="174" y="229"/>
                    <a:pt x="191" y="236"/>
                    <a:pt x="210" y="231"/>
                  </a:cubicBezTo>
                  <a:cubicBezTo>
                    <a:pt x="228" y="227"/>
                    <a:pt x="232" y="205"/>
                    <a:pt x="250" y="196"/>
                  </a:cubicBezTo>
                  <a:cubicBezTo>
                    <a:pt x="263" y="196"/>
                    <a:pt x="277" y="196"/>
                    <a:pt x="290" y="196"/>
                  </a:cubicBezTo>
                  <a:cubicBezTo>
                    <a:pt x="280" y="212"/>
                    <a:pt x="272" y="231"/>
                    <a:pt x="246" y="231"/>
                  </a:cubicBezTo>
                  <a:cubicBezTo>
                    <a:pt x="243" y="237"/>
                    <a:pt x="242" y="246"/>
                    <a:pt x="230" y="242"/>
                  </a:cubicBezTo>
                  <a:cubicBezTo>
                    <a:pt x="230" y="251"/>
                    <a:pt x="230" y="260"/>
                    <a:pt x="230" y="269"/>
                  </a:cubicBezTo>
                  <a:cubicBezTo>
                    <a:pt x="224" y="274"/>
                    <a:pt x="208" y="268"/>
                    <a:pt x="208" y="278"/>
                  </a:cubicBezTo>
                  <a:cubicBezTo>
                    <a:pt x="191" y="254"/>
                    <a:pt x="156" y="272"/>
                    <a:pt x="130" y="265"/>
                  </a:cubicBezTo>
                  <a:cubicBezTo>
                    <a:pt x="102" y="257"/>
                    <a:pt x="91" y="217"/>
                    <a:pt x="67" y="207"/>
                  </a:cubicBezTo>
                  <a:cubicBezTo>
                    <a:pt x="97" y="185"/>
                    <a:pt x="72" y="175"/>
                    <a:pt x="52" y="151"/>
                  </a:cubicBezTo>
                  <a:cubicBezTo>
                    <a:pt x="51" y="124"/>
                    <a:pt x="57" y="89"/>
                    <a:pt x="38" y="80"/>
                  </a:cubicBezTo>
                  <a:cubicBezTo>
                    <a:pt x="38" y="58"/>
                    <a:pt x="42" y="31"/>
                    <a:pt x="25" y="26"/>
                  </a:cubicBezTo>
                  <a:cubicBezTo>
                    <a:pt x="23" y="76"/>
                    <a:pt x="24" y="124"/>
                    <a:pt x="45" y="151"/>
                  </a:cubicBezTo>
                  <a:cubicBezTo>
                    <a:pt x="42" y="152"/>
                    <a:pt x="39" y="154"/>
                    <a:pt x="38" y="158"/>
                  </a:cubicBezTo>
                  <a:cubicBezTo>
                    <a:pt x="3" y="158"/>
                    <a:pt x="25" y="101"/>
                    <a:pt x="0" y="91"/>
                  </a:cubicBezTo>
                  <a:cubicBezTo>
                    <a:pt x="9" y="73"/>
                    <a:pt x="3" y="40"/>
                    <a:pt x="5" y="15"/>
                  </a:cubicBezTo>
                  <a:cubicBezTo>
                    <a:pt x="42" y="0"/>
                    <a:pt x="54" y="60"/>
                    <a:pt x="92" y="31"/>
                  </a:cubicBezTo>
                  <a:cubicBezTo>
                    <a:pt x="120" y="29"/>
                    <a:pt x="108" y="68"/>
                    <a:pt x="125" y="77"/>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0" name="Freeform 107"/>
            <p:cNvSpPr/>
            <p:nvPr/>
          </p:nvSpPr>
          <p:spPr bwMode="auto">
            <a:xfrm>
              <a:off x="1912" y="1834"/>
              <a:ext cx="130" cy="4"/>
            </a:xfrm>
            <a:custGeom>
              <a:avLst/>
              <a:gdLst>
                <a:gd name="T0" fmla="*/ 0 w 65"/>
                <a:gd name="T1" fmla="*/ 2 h 2"/>
                <a:gd name="T2" fmla="*/ 0 w 65"/>
                <a:gd name="T3" fmla="*/ 0 h 2"/>
                <a:gd name="T4" fmla="*/ 65 w 65"/>
                <a:gd name="T5" fmla="*/ 0 h 2"/>
                <a:gd name="T6" fmla="*/ 65 w 65"/>
                <a:gd name="T7" fmla="*/ 2 h 2"/>
                <a:gd name="T8" fmla="*/ 0 w 65"/>
                <a:gd name="T9" fmla="*/ 2 h 2"/>
                <a:gd name="T10" fmla="*/ 0 60000 65536"/>
                <a:gd name="T11" fmla="*/ 0 60000 65536"/>
                <a:gd name="T12" fmla="*/ 0 60000 65536"/>
                <a:gd name="T13" fmla="*/ 0 60000 65536"/>
                <a:gd name="T14" fmla="*/ 0 60000 65536"/>
                <a:gd name="T15" fmla="*/ 0 w 65"/>
                <a:gd name="T16" fmla="*/ 0 h 2"/>
                <a:gd name="T17" fmla="*/ 65 w 65"/>
                <a:gd name="T18" fmla="*/ 2 h 2"/>
              </a:gdLst>
              <a:ahLst/>
              <a:cxnLst>
                <a:cxn ang="T10">
                  <a:pos x="T0" y="T1"/>
                </a:cxn>
                <a:cxn ang="T11">
                  <a:pos x="T2" y="T3"/>
                </a:cxn>
                <a:cxn ang="T12">
                  <a:pos x="T4" y="T5"/>
                </a:cxn>
                <a:cxn ang="T13">
                  <a:pos x="T6" y="T7"/>
                </a:cxn>
                <a:cxn ang="T14">
                  <a:pos x="T8" y="T9"/>
                </a:cxn>
              </a:cxnLst>
              <a:rect l="T15" t="T16" r="T17" b="T18"/>
              <a:pathLst>
                <a:path w="65" h="2">
                  <a:moveTo>
                    <a:pt x="0" y="2"/>
                  </a:moveTo>
                  <a:cubicBezTo>
                    <a:pt x="0" y="1"/>
                    <a:pt x="0" y="1"/>
                    <a:pt x="0" y="0"/>
                  </a:cubicBezTo>
                  <a:cubicBezTo>
                    <a:pt x="22" y="0"/>
                    <a:pt x="43" y="0"/>
                    <a:pt x="65" y="0"/>
                  </a:cubicBezTo>
                  <a:cubicBezTo>
                    <a:pt x="65" y="1"/>
                    <a:pt x="65" y="1"/>
                    <a:pt x="65" y="2"/>
                  </a:cubicBezTo>
                  <a:cubicBezTo>
                    <a:pt x="43" y="2"/>
                    <a:pt x="22" y="2"/>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1" name="Freeform 108"/>
            <p:cNvSpPr/>
            <p:nvPr/>
          </p:nvSpPr>
          <p:spPr bwMode="auto">
            <a:xfrm>
              <a:off x="2048" y="1810"/>
              <a:ext cx="130" cy="136"/>
            </a:xfrm>
            <a:custGeom>
              <a:avLst/>
              <a:gdLst>
                <a:gd name="T0" fmla="*/ 62 w 65"/>
                <a:gd name="T1" fmla="*/ 12 h 68"/>
                <a:gd name="T2" fmla="*/ 15 w 65"/>
                <a:gd name="T3" fmla="*/ 68 h 68"/>
                <a:gd name="T4" fmla="*/ 24 w 65"/>
                <a:gd name="T5" fmla="*/ 32 h 68"/>
                <a:gd name="T6" fmla="*/ 6 w 65"/>
                <a:gd name="T7" fmla="*/ 30 h 68"/>
                <a:gd name="T8" fmla="*/ 62 w 65"/>
                <a:gd name="T9" fmla="*/ 12 h 68"/>
                <a:gd name="T10" fmla="*/ 0 60000 65536"/>
                <a:gd name="T11" fmla="*/ 0 60000 65536"/>
                <a:gd name="T12" fmla="*/ 0 60000 65536"/>
                <a:gd name="T13" fmla="*/ 0 60000 65536"/>
                <a:gd name="T14" fmla="*/ 0 60000 65536"/>
                <a:gd name="T15" fmla="*/ 0 w 65"/>
                <a:gd name="T16" fmla="*/ 0 h 68"/>
                <a:gd name="T17" fmla="*/ 65 w 65"/>
                <a:gd name="T18" fmla="*/ 68 h 68"/>
              </a:gdLst>
              <a:ahLst/>
              <a:cxnLst>
                <a:cxn ang="T10">
                  <a:pos x="T0" y="T1"/>
                </a:cxn>
                <a:cxn ang="T11">
                  <a:pos x="T2" y="T3"/>
                </a:cxn>
                <a:cxn ang="T12">
                  <a:pos x="T4" y="T5"/>
                </a:cxn>
                <a:cxn ang="T13">
                  <a:pos x="T6" y="T7"/>
                </a:cxn>
                <a:cxn ang="T14">
                  <a:pos x="T8" y="T9"/>
                </a:cxn>
              </a:cxnLst>
              <a:rect l="T15" t="T16" r="T17" b="T18"/>
              <a:pathLst>
                <a:path w="65" h="68">
                  <a:moveTo>
                    <a:pt x="62" y="12"/>
                  </a:moveTo>
                  <a:cubicBezTo>
                    <a:pt x="65" y="41"/>
                    <a:pt x="38" y="63"/>
                    <a:pt x="15" y="68"/>
                  </a:cubicBezTo>
                  <a:cubicBezTo>
                    <a:pt x="18" y="56"/>
                    <a:pt x="28" y="51"/>
                    <a:pt x="24" y="32"/>
                  </a:cubicBezTo>
                  <a:cubicBezTo>
                    <a:pt x="22" y="27"/>
                    <a:pt x="11" y="31"/>
                    <a:pt x="6" y="30"/>
                  </a:cubicBezTo>
                  <a:cubicBezTo>
                    <a:pt x="0" y="0"/>
                    <a:pt x="41" y="16"/>
                    <a:pt x="62" y="1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2" name="Freeform 109"/>
            <p:cNvSpPr/>
            <p:nvPr/>
          </p:nvSpPr>
          <p:spPr bwMode="auto">
            <a:xfrm>
              <a:off x="2144" y="1834"/>
              <a:ext cx="178" cy="210"/>
            </a:xfrm>
            <a:custGeom>
              <a:avLst/>
              <a:gdLst>
                <a:gd name="T0" fmla="*/ 22 w 89"/>
                <a:gd name="T1" fmla="*/ 0 h 105"/>
                <a:gd name="T2" fmla="*/ 58 w 89"/>
                <a:gd name="T3" fmla="*/ 58 h 105"/>
                <a:gd name="T4" fmla="*/ 78 w 89"/>
                <a:gd name="T5" fmla="*/ 100 h 105"/>
                <a:gd name="T6" fmla="*/ 0 w 89"/>
                <a:gd name="T7" fmla="*/ 54 h 105"/>
                <a:gd name="T8" fmla="*/ 22 w 89"/>
                <a:gd name="T9" fmla="*/ 0 h 105"/>
                <a:gd name="T10" fmla="*/ 0 60000 65536"/>
                <a:gd name="T11" fmla="*/ 0 60000 65536"/>
                <a:gd name="T12" fmla="*/ 0 60000 65536"/>
                <a:gd name="T13" fmla="*/ 0 60000 65536"/>
                <a:gd name="T14" fmla="*/ 0 60000 65536"/>
                <a:gd name="T15" fmla="*/ 0 w 89"/>
                <a:gd name="T16" fmla="*/ 0 h 105"/>
                <a:gd name="T17" fmla="*/ 89 w 89"/>
                <a:gd name="T18" fmla="*/ 105 h 105"/>
              </a:gdLst>
              <a:ahLst/>
              <a:cxnLst>
                <a:cxn ang="T10">
                  <a:pos x="T0" y="T1"/>
                </a:cxn>
                <a:cxn ang="T11">
                  <a:pos x="T2" y="T3"/>
                </a:cxn>
                <a:cxn ang="T12">
                  <a:pos x="T4" y="T5"/>
                </a:cxn>
                <a:cxn ang="T13">
                  <a:pos x="T6" y="T7"/>
                </a:cxn>
                <a:cxn ang="T14">
                  <a:pos x="T8" y="T9"/>
                </a:cxn>
              </a:cxnLst>
              <a:rect l="T15" t="T16" r="T17" b="T18"/>
              <a:pathLst>
                <a:path w="89" h="105">
                  <a:moveTo>
                    <a:pt x="22" y="0"/>
                  </a:moveTo>
                  <a:cubicBezTo>
                    <a:pt x="54" y="0"/>
                    <a:pt x="61" y="23"/>
                    <a:pt x="58" y="58"/>
                  </a:cubicBezTo>
                  <a:cubicBezTo>
                    <a:pt x="82" y="67"/>
                    <a:pt x="89" y="76"/>
                    <a:pt x="78" y="100"/>
                  </a:cubicBezTo>
                  <a:cubicBezTo>
                    <a:pt x="32" y="105"/>
                    <a:pt x="27" y="69"/>
                    <a:pt x="0" y="54"/>
                  </a:cubicBezTo>
                  <a:cubicBezTo>
                    <a:pt x="9" y="37"/>
                    <a:pt x="29" y="32"/>
                    <a:pt x="22"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3" name="Freeform 110"/>
            <p:cNvSpPr/>
            <p:nvPr/>
          </p:nvSpPr>
          <p:spPr bwMode="auto">
            <a:xfrm>
              <a:off x="1488" y="1856"/>
              <a:ext cx="6" cy="36"/>
            </a:xfrm>
            <a:custGeom>
              <a:avLst/>
              <a:gdLst>
                <a:gd name="T0" fmla="*/ 0 w 3"/>
                <a:gd name="T1" fmla="*/ 0 h 18"/>
                <a:gd name="T2" fmla="*/ 3 w 3"/>
                <a:gd name="T3" fmla="*/ 0 h 18"/>
                <a:gd name="T4" fmla="*/ 3 w 3"/>
                <a:gd name="T5" fmla="*/ 18 h 18"/>
                <a:gd name="T6" fmla="*/ 0 w 3"/>
                <a:gd name="T7" fmla="*/ 18 h 18"/>
                <a:gd name="T8" fmla="*/ 0 w 3"/>
                <a:gd name="T9" fmla="*/ 0 h 18"/>
                <a:gd name="T10" fmla="*/ 0 60000 65536"/>
                <a:gd name="T11" fmla="*/ 0 60000 65536"/>
                <a:gd name="T12" fmla="*/ 0 60000 65536"/>
                <a:gd name="T13" fmla="*/ 0 60000 65536"/>
                <a:gd name="T14" fmla="*/ 0 60000 65536"/>
                <a:gd name="T15" fmla="*/ 0 w 3"/>
                <a:gd name="T16" fmla="*/ 0 h 18"/>
                <a:gd name="T17" fmla="*/ 3 w 3"/>
                <a:gd name="T18" fmla="*/ 18 h 18"/>
              </a:gdLst>
              <a:ahLst/>
              <a:cxnLst>
                <a:cxn ang="T10">
                  <a:pos x="T0" y="T1"/>
                </a:cxn>
                <a:cxn ang="T11">
                  <a:pos x="T2" y="T3"/>
                </a:cxn>
                <a:cxn ang="T12">
                  <a:pos x="T4" y="T5"/>
                </a:cxn>
                <a:cxn ang="T13">
                  <a:pos x="T6" y="T7"/>
                </a:cxn>
                <a:cxn ang="T14">
                  <a:pos x="T8" y="T9"/>
                </a:cxn>
              </a:cxnLst>
              <a:rect l="T15" t="T16" r="T17" b="T18"/>
              <a:pathLst>
                <a:path w="3" h="18">
                  <a:moveTo>
                    <a:pt x="0" y="0"/>
                  </a:moveTo>
                  <a:cubicBezTo>
                    <a:pt x="1" y="0"/>
                    <a:pt x="2" y="0"/>
                    <a:pt x="3" y="0"/>
                  </a:cubicBezTo>
                  <a:cubicBezTo>
                    <a:pt x="3" y="6"/>
                    <a:pt x="3" y="12"/>
                    <a:pt x="3" y="18"/>
                  </a:cubicBezTo>
                  <a:cubicBezTo>
                    <a:pt x="2" y="18"/>
                    <a:pt x="1" y="18"/>
                    <a:pt x="0" y="18"/>
                  </a:cubicBezTo>
                  <a:cubicBezTo>
                    <a:pt x="0" y="12"/>
                    <a:pt x="0" y="6"/>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4" name="Freeform 111"/>
            <p:cNvSpPr>
              <a:spLocks noEditPoints="1"/>
            </p:cNvSpPr>
            <p:nvPr/>
          </p:nvSpPr>
          <p:spPr bwMode="auto">
            <a:xfrm>
              <a:off x="1990" y="1874"/>
              <a:ext cx="38" cy="26"/>
            </a:xfrm>
            <a:custGeom>
              <a:avLst/>
              <a:gdLst>
                <a:gd name="T0" fmla="*/ 1 w 19"/>
                <a:gd name="T1" fmla="*/ 0 h 13"/>
                <a:gd name="T2" fmla="*/ 19 w 19"/>
                <a:gd name="T3" fmla="*/ 0 h 13"/>
                <a:gd name="T4" fmla="*/ 6 w 19"/>
                <a:gd name="T5" fmla="*/ 13 h 13"/>
                <a:gd name="T6" fmla="*/ 1 w 19"/>
                <a:gd name="T7" fmla="*/ 0 h 13"/>
                <a:gd name="T8" fmla="*/ 15 w 19"/>
                <a:gd name="T9" fmla="*/ 2 h 13"/>
                <a:gd name="T10" fmla="*/ 4 w 19"/>
                <a:gd name="T11" fmla="*/ 2 h 13"/>
                <a:gd name="T12" fmla="*/ 15 w 19"/>
                <a:gd name="T13" fmla="*/ 2 h 13"/>
                <a:gd name="T14" fmla="*/ 0 60000 65536"/>
                <a:gd name="T15" fmla="*/ 0 60000 65536"/>
                <a:gd name="T16" fmla="*/ 0 60000 65536"/>
                <a:gd name="T17" fmla="*/ 0 60000 65536"/>
                <a:gd name="T18" fmla="*/ 0 60000 65536"/>
                <a:gd name="T19" fmla="*/ 0 60000 65536"/>
                <a:gd name="T20" fmla="*/ 0 60000 65536"/>
                <a:gd name="T21" fmla="*/ 0 w 19"/>
                <a:gd name="T22" fmla="*/ 0 h 13"/>
                <a:gd name="T23" fmla="*/ 19 w 19"/>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3">
                  <a:moveTo>
                    <a:pt x="1" y="0"/>
                  </a:moveTo>
                  <a:cubicBezTo>
                    <a:pt x="7" y="0"/>
                    <a:pt x="13" y="0"/>
                    <a:pt x="19" y="0"/>
                  </a:cubicBezTo>
                  <a:cubicBezTo>
                    <a:pt x="18" y="7"/>
                    <a:pt x="13" y="12"/>
                    <a:pt x="6" y="13"/>
                  </a:cubicBezTo>
                  <a:cubicBezTo>
                    <a:pt x="4" y="9"/>
                    <a:pt x="0" y="8"/>
                    <a:pt x="1" y="0"/>
                  </a:cubicBezTo>
                  <a:close/>
                  <a:moveTo>
                    <a:pt x="15" y="2"/>
                  </a:moveTo>
                  <a:cubicBezTo>
                    <a:pt x="11" y="2"/>
                    <a:pt x="7" y="2"/>
                    <a:pt x="4" y="2"/>
                  </a:cubicBezTo>
                  <a:cubicBezTo>
                    <a:pt x="3" y="13"/>
                    <a:pt x="14" y="8"/>
                    <a:pt x="15"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5" name="Freeform 112"/>
            <p:cNvSpPr/>
            <p:nvPr/>
          </p:nvSpPr>
          <p:spPr bwMode="auto">
            <a:xfrm>
              <a:off x="1996" y="1878"/>
              <a:ext cx="24" cy="22"/>
            </a:xfrm>
            <a:custGeom>
              <a:avLst/>
              <a:gdLst>
                <a:gd name="T0" fmla="*/ 1 w 12"/>
                <a:gd name="T1" fmla="*/ 0 h 11"/>
                <a:gd name="T2" fmla="*/ 12 w 12"/>
                <a:gd name="T3" fmla="*/ 0 h 11"/>
                <a:gd name="T4" fmla="*/ 1 w 12"/>
                <a:gd name="T5" fmla="*/ 0 h 11"/>
                <a:gd name="T6" fmla="*/ 0 60000 65536"/>
                <a:gd name="T7" fmla="*/ 0 60000 65536"/>
                <a:gd name="T8" fmla="*/ 0 60000 65536"/>
                <a:gd name="T9" fmla="*/ 0 w 12"/>
                <a:gd name="T10" fmla="*/ 0 h 11"/>
                <a:gd name="T11" fmla="*/ 12 w 12"/>
                <a:gd name="T12" fmla="*/ 11 h 11"/>
              </a:gdLst>
              <a:ahLst/>
              <a:cxnLst>
                <a:cxn ang="T6">
                  <a:pos x="T0" y="T1"/>
                </a:cxn>
                <a:cxn ang="T7">
                  <a:pos x="T2" y="T3"/>
                </a:cxn>
                <a:cxn ang="T8">
                  <a:pos x="T4" y="T5"/>
                </a:cxn>
              </a:cxnLst>
              <a:rect l="T9" t="T10" r="T11" b="T12"/>
              <a:pathLst>
                <a:path w="12" h="11">
                  <a:moveTo>
                    <a:pt x="1" y="0"/>
                  </a:moveTo>
                  <a:cubicBezTo>
                    <a:pt x="4" y="0"/>
                    <a:pt x="8" y="0"/>
                    <a:pt x="12" y="0"/>
                  </a:cubicBezTo>
                  <a:cubicBezTo>
                    <a:pt x="11" y="6"/>
                    <a:pt x="0" y="11"/>
                    <a:pt x="1"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6" name="Freeform 113"/>
            <p:cNvSpPr/>
            <p:nvPr/>
          </p:nvSpPr>
          <p:spPr bwMode="auto">
            <a:xfrm>
              <a:off x="4092" y="1874"/>
              <a:ext cx="30" cy="18"/>
            </a:xfrm>
            <a:custGeom>
              <a:avLst/>
              <a:gdLst>
                <a:gd name="T0" fmla="*/ 15 w 15"/>
                <a:gd name="T1" fmla="*/ 2 h 9"/>
                <a:gd name="T2" fmla="*/ 15 w 15"/>
                <a:gd name="T3" fmla="*/ 2 h 9"/>
                <a:gd name="T4" fmla="*/ 0 60000 65536"/>
                <a:gd name="T5" fmla="*/ 0 60000 65536"/>
                <a:gd name="T6" fmla="*/ 0 w 15"/>
                <a:gd name="T7" fmla="*/ 0 h 9"/>
                <a:gd name="T8" fmla="*/ 15 w 15"/>
                <a:gd name="T9" fmla="*/ 9 h 9"/>
              </a:gdLst>
              <a:ahLst/>
              <a:cxnLst>
                <a:cxn ang="T4">
                  <a:pos x="T0" y="T1"/>
                </a:cxn>
                <a:cxn ang="T5">
                  <a:pos x="T2" y="T3"/>
                </a:cxn>
              </a:cxnLst>
              <a:rect l="T6" t="T7" r="T8" b="T9"/>
              <a:pathLst>
                <a:path w="15" h="9">
                  <a:moveTo>
                    <a:pt x="15" y="2"/>
                  </a:moveTo>
                  <a:cubicBezTo>
                    <a:pt x="10" y="9"/>
                    <a:pt x="0" y="0"/>
                    <a:pt x="15"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7" name="Freeform 114"/>
            <p:cNvSpPr>
              <a:spLocks noEditPoints="1"/>
            </p:cNvSpPr>
            <p:nvPr/>
          </p:nvSpPr>
          <p:spPr bwMode="auto">
            <a:xfrm>
              <a:off x="2054" y="1884"/>
              <a:ext cx="30" cy="40"/>
            </a:xfrm>
            <a:custGeom>
              <a:avLst/>
              <a:gdLst>
                <a:gd name="T0" fmla="*/ 1 w 15"/>
                <a:gd name="T1" fmla="*/ 0 h 20"/>
                <a:gd name="T2" fmla="*/ 14 w 15"/>
                <a:gd name="T3" fmla="*/ 0 h 20"/>
                <a:gd name="T4" fmla="*/ 1 w 15"/>
                <a:gd name="T5" fmla="*/ 20 h 20"/>
                <a:gd name="T6" fmla="*/ 1 w 15"/>
                <a:gd name="T7" fmla="*/ 0 h 20"/>
                <a:gd name="T8" fmla="*/ 5 w 15"/>
                <a:gd name="T9" fmla="*/ 17 h 20"/>
                <a:gd name="T10" fmla="*/ 12 w 15"/>
                <a:gd name="T11" fmla="*/ 2 h 20"/>
                <a:gd name="T12" fmla="*/ 3 w 15"/>
                <a:gd name="T13" fmla="*/ 2 h 20"/>
                <a:gd name="T14" fmla="*/ 5 w 15"/>
                <a:gd name="T15" fmla="*/ 17 h 20"/>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20"/>
                <a:gd name="T26" fmla="*/ 15 w 15"/>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20">
                  <a:moveTo>
                    <a:pt x="1" y="0"/>
                  </a:moveTo>
                  <a:cubicBezTo>
                    <a:pt x="5" y="0"/>
                    <a:pt x="10" y="0"/>
                    <a:pt x="14" y="0"/>
                  </a:cubicBezTo>
                  <a:cubicBezTo>
                    <a:pt x="15" y="12"/>
                    <a:pt x="12" y="20"/>
                    <a:pt x="1" y="20"/>
                  </a:cubicBezTo>
                  <a:cubicBezTo>
                    <a:pt x="1" y="13"/>
                    <a:pt x="1" y="6"/>
                    <a:pt x="1" y="0"/>
                  </a:cubicBezTo>
                  <a:close/>
                  <a:moveTo>
                    <a:pt x="5" y="17"/>
                  </a:moveTo>
                  <a:cubicBezTo>
                    <a:pt x="7" y="12"/>
                    <a:pt x="14" y="11"/>
                    <a:pt x="12" y="2"/>
                  </a:cubicBezTo>
                  <a:cubicBezTo>
                    <a:pt x="9" y="2"/>
                    <a:pt x="6" y="2"/>
                    <a:pt x="3" y="2"/>
                  </a:cubicBezTo>
                  <a:cubicBezTo>
                    <a:pt x="4" y="6"/>
                    <a:pt x="0" y="16"/>
                    <a:pt x="5" y="17"/>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8" name="Freeform 115"/>
            <p:cNvSpPr/>
            <p:nvPr/>
          </p:nvSpPr>
          <p:spPr bwMode="auto">
            <a:xfrm>
              <a:off x="1279" y="1888"/>
              <a:ext cx="4" cy="58"/>
            </a:xfrm>
            <a:custGeom>
              <a:avLst/>
              <a:gdLst>
                <a:gd name="T0" fmla="*/ 0 w 2"/>
                <a:gd name="T1" fmla="*/ 0 h 29"/>
                <a:gd name="T2" fmla="*/ 2 w 2"/>
                <a:gd name="T3" fmla="*/ 0 h 29"/>
                <a:gd name="T4" fmla="*/ 2 w 2"/>
                <a:gd name="T5" fmla="*/ 29 h 29"/>
                <a:gd name="T6" fmla="*/ 0 w 2"/>
                <a:gd name="T7" fmla="*/ 29 h 29"/>
                <a:gd name="T8" fmla="*/ 0 w 2"/>
                <a:gd name="T9" fmla="*/ 27 h 29"/>
                <a:gd name="T10" fmla="*/ 0 w 2"/>
                <a:gd name="T11" fmla="*/ 24 h 29"/>
                <a:gd name="T12" fmla="*/ 0 w 2"/>
                <a:gd name="T13" fmla="*/ 0 h 29"/>
                <a:gd name="T14" fmla="*/ 0 60000 65536"/>
                <a:gd name="T15" fmla="*/ 0 60000 65536"/>
                <a:gd name="T16" fmla="*/ 0 60000 65536"/>
                <a:gd name="T17" fmla="*/ 0 60000 65536"/>
                <a:gd name="T18" fmla="*/ 0 60000 65536"/>
                <a:gd name="T19" fmla="*/ 0 60000 65536"/>
                <a:gd name="T20" fmla="*/ 0 60000 65536"/>
                <a:gd name="T21" fmla="*/ 0 w 2"/>
                <a:gd name="T22" fmla="*/ 0 h 29"/>
                <a:gd name="T23" fmla="*/ 2 w 2"/>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9">
                  <a:moveTo>
                    <a:pt x="0" y="0"/>
                  </a:moveTo>
                  <a:cubicBezTo>
                    <a:pt x="0" y="0"/>
                    <a:pt x="1" y="0"/>
                    <a:pt x="2" y="0"/>
                  </a:cubicBezTo>
                  <a:cubicBezTo>
                    <a:pt x="2" y="9"/>
                    <a:pt x="2" y="19"/>
                    <a:pt x="2" y="29"/>
                  </a:cubicBezTo>
                  <a:cubicBezTo>
                    <a:pt x="1" y="29"/>
                    <a:pt x="0" y="29"/>
                    <a:pt x="0" y="29"/>
                  </a:cubicBezTo>
                  <a:cubicBezTo>
                    <a:pt x="0" y="28"/>
                    <a:pt x="0" y="27"/>
                    <a:pt x="0" y="27"/>
                  </a:cubicBezTo>
                  <a:cubicBezTo>
                    <a:pt x="0" y="26"/>
                    <a:pt x="0" y="25"/>
                    <a:pt x="0" y="24"/>
                  </a:cubicBezTo>
                  <a:cubicBezTo>
                    <a:pt x="0" y="16"/>
                    <a:pt x="0" y="8"/>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9" name="Freeform 116"/>
            <p:cNvSpPr/>
            <p:nvPr/>
          </p:nvSpPr>
          <p:spPr bwMode="auto">
            <a:xfrm>
              <a:off x="2054" y="1888"/>
              <a:ext cx="28" cy="30"/>
            </a:xfrm>
            <a:custGeom>
              <a:avLst/>
              <a:gdLst>
                <a:gd name="T0" fmla="*/ 3 w 14"/>
                <a:gd name="T1" fmla="*/ 0 h 15"/>
                <a:gd name="T2" fmla="*/ 12 w 14"/>
                <a:gd name="T3" fmla="*/ 0 h 15"/>
                <a:gd name="T4" fmla="*/ 5 w 14"/>
                <a:gd name="T5" fmla="*/ 15 h 15"/>
                <a:gd name="T6" fmla="*/ 3 w 14"/>
                <a:gd name="T7" fmla="*/ 0 h 15"/>
                <a:gd name="T8" fmla="*/ 0 60000 65536"/>
                <a:gd name="T9" fmla="*/ 0 60000 65536"/>
                <a:gd name="T10" fmla="*/ 0 60000 65536"/>
                <a:gd name="T11" fmla="*/ 0 60000 65536"/>
                <a:gd name="T12" fmla="*/ 0 w 14"/>
                <a:gd name="T13" fmla="*/ 0 h 15"/>
                <a:gd name="T14" fmla="*/ 14 w 14"/>
                <a:gd name="T15" fmla="*/ 15 h 15"/>
              </a:gdLst>
              <a:ahLst/>
              <a:cxnLst>
                <a:cxn ang="T8">
                  <a:pos x="T0" y="T1"/>
                </a:cxn>
                <a:cxn ang="T9">
                  <a:pos x="T2" y="T3"/>
                </a:cxn>
                <a:cxn ang="T10">
                  <a:pos x="T4" y="T5"/>
                </a:cxn>
                <a:cxn ang="T11">
                  <a:pos x="T6" y="T7"/>
                </a:cxn>
              </a:cxnLst>
              <a:rect l="T12" t="T13" r="T14" b="T15"/>
              <a:pathLst>
                <a:path w="14" h="15">
                  <a:moveTo>
                    <a:pt x="3" y="0"/>
                  </a:moveTo>
                  <a:cubicBezTo>
                    <a:pt x="6" y="0"/>
                    <a:pt x="9" y="0"/>
                    <a:pt x="12" y="0"/>
                  </a:cubicBezTo>
                  <a:cubicBezTo>
                    <a:pt x="14" y="9"/>
                    <a:pt x="7" y="10"/>
                    <a:pt x="5" y="15"/>
                  </a:cubicBezTo>
                  <a:cubicBezTo>
                    <a:pt x="0" y="14"/>
                    <a:pt x="4" y="4"/>
                    <a:pt x="3"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0" name="Freeform 117"/>
            <p:cNvSpPr/>
            <p:nvPr/>
          </p:nvSpPr>
          <p:spPr bwMode="auto">
            <a:xfrm>
              <a:off x="1476" y="1892"/>
              <a:ext cx="18" cy="22"/>
            </a:xfrm>
            <a:custGeom>
              <a:avLst/>
              <a:gdLst>
                <a:gd name="T0" fmla="*/ 0 w 9"/>
                <a:gd name="T1" fmla="*/ 9 h 11"/>
                <a:gd name="T2" fmla="*/ 4 w 9"/>
                <a:gd name="T3" fmla="*/ 0 h 11"/>
                <a:gd name="T4" fmla="*/ 6 w 9"/>
                <a:gd name="T5" fmla="*/ 0 h 11"/>
                <a:gd name="T6" fmla="*/ 9 w 9"/>
                <a:gd name="T7" fmla="*/ 0 h 11"/>
                <a:gd name="T8" fmla="*/ 9 w 9"/>
                <a:gd name="T9" fmla="*/ 4 h 11"/>
                <a:gd name="T10" fmla="*/ 0 w 9"/>
                <a:gd name="T11" fmla="*/ 11 h 11"/>
                <a:gd name="T12" fmla="*/ 0 w 9"/>
                <a:gd name="T13" fmla="*/ 9 h 11"/>
                <a:gd name="T14" fmla="*/ 0 60000 65536"/>
                <a:gd name="T15" fmla="*/ 0 60000 65536"/>
                <a:gd name="T16" fmla="*/ 0 60000 65536"/>
                <a:gd name="T17" fmla="*/ 0 60000 65536"/>
                <a:gd name="T18" fmla="*/ 0 60000 65536"/>
                <a:gd name="T19" fmla="*/ 0 60000 65536"/>
                <a:gd name="T20" fmla="*/ 0 60000 65536"/>
                <a:gd name="T21" fmla="*/ 0 w 9"/>
                <a:gd name="T22" fmla="*/ 0 h 11"/>
                <a:gd name="T23" fmla="*/ 9 w 9"/>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1">
                  <a:moveTo>
                    <a:pt x="0" y="9"/>
                  </a:moveTo>
                  <a:cubicBezTo>
                    <a:pt x="0" y="4"/>
                    <a:pt x="6" y="6"/>
                    <a:pt x="4" y="0"/>
                  </a:cubicBezTo>
                  <a:cubicBezTo>
                    <a:pt x="5" y="0"/>
                    <a:pt x="6" y="0"/>
                    <a:pt x="6" y="0"/>
                  </a:cubicBezTo>
                  <a:cubicBezTo>
                    <a:pt x="7" y="0"/>
                    <a:pt x="8" y="0"/>
                    <a:pt x="9" y="0"/>
                  </a:cubicBezTo>
                  <a:cubicBezTo>
                    <a:pt x="9" y="1"/>
                    <a:pt x="9" y="3"/>
                    <a:pt x="9" y="4"/>
                  </a:cubicBezTo>
                  <a:cubicBezTo>
                    <a:pt x="4" y="5"/>
                    <a:pt x="4" y="10"/>
                    <a:pt x="0" y="11"/>
                  </a:cubicBezTo>
                  <a:cubicBezTo>
                    <a:pt x="0" y="10"/>
                    <a:pt x="0" y="10"/>
                    <a:pt x="0" y="9"/>
                  </a:cubicBez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1" name="Freeform 118"/>
            <p:cNvSpPr/>
            <p:nvPr/>
          </p:nvSpPr>
          <p:spPr bwMode="auto">
            <a:xfrm>
              <a:off x="1464" y="1910"/>
              <a:ext cx="8" cy="40"/>
            </a:xfrm>
            <a:custGeom>
              <a:avLst/>
              <a:gdLst>
                <a:gd name="T0" fmla="*/ 4 w 4"/>
                <a:gd name="T1" fmla="*/ 0 h 20"/>
                <a:gd name="T2" fmla="*/ 4 w 4"/>
                <a:gd name="T3" fmla="*/ 20 h 20"/>
                <a:gd name="T4" fmla="*/ 4 w 4"/>
                <a:gd name="T5" fmla="*/ 0 h 20"/>
                <a:gd name="T6" fmla="*/ 0 60000 65536"/>
                <a:gd name="T7" fmla="*/ 0 60000 65536"/>
                <a:gd name="T8" fmla="*/ 0 60000 65536"/>
                <a:gd name="T9" fmla="*/ 0 w 4"/>
                <a:gd name="T10" fmla="*/ 0 h 20"/>
                <a:gd name="T11" fmla="*/ 4 w 4"/>
                <a:gd name="T12" fmla="*/ 20 h 20"/>
              </a:gdLst>
              <a:ahLst/>
              <a:cxnLst>
                <a:cxn ang="T6">
                  <a:pos x="T0" y="T1"/>
                </a:cxn>
                <a:cxn ang="T7">
                  <a:pos x="T2" y="T3"/>
                </a:cxn>
                <a:cxn ang="T8">
                  <a:pos x="T4" y="T5"/>
                </a:cxn>
              </a:cxnLst>
              <a:rect l="T9" t="T10" r="T11" b="T12"/>
              <a:pathLst>
                <a:path w="4" h="20">
                  <a:moveTo>
                    <a:pt x="4" y="0"/>
                  </a:moveTo>
                  <a:cubicBezTo>
                    <a:pt x="4" y="7"/>
                    <a:pt x="4" y="13"/>
                    <a:pt x="4" y="20"/>
                  </a:cubicBezTo>
                  <a:cubicBezTo>
                    <a:pt x="0" y="18"/>
                    <a:pt x="0" y="2"/>
                    <a:pt x="4"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2" name="Freeform 119"/>
            <p:cNvSpPr/>
            <p:nvPr/>
          </p:nvSpPr>
          <p:spPr bwMode="auto">
            <a:xfrm>
              <a:off x="1472" y="1910"/>
              <a:ext cx="4" cy="40"/>
            </a:xfrm>
            <a:custGeom>
              <a:avLst/>
              <a:gdLst>
                <a:gd name="T0" fmla="*/ 0 w 2"/>
                <a:gd name="T1" fmla="*/ 0 h 20"/>
                <a:gd name="T2" fmla="*/ 2 w 2"/>
                <a:gd name="T3" fmla="*/ 0 h 20"/>
                <a:gd name="T4" fmla="*/ 2 w 2"/>
                <a:gd name="T5" fmla="*/ 2 h 20"/>
                <a:gd name="T6" fmla="*/ 2 w 2"/>
                <a:gd name="T7" fmla="*/ 4 h 20"/>
                <a:gd name="T8" fmla="*/ 2 w 2"/>
                <a:gd name="T9" fmla="*/ 16 h 20"/>
                <a:gd name="T10" fmla="*/ 2 w 2"/>
                <a:gd name="T11" fmla="*/ 18 h 20"/>
                <a:gd name="T12" fmla="*/ 2 w 2"/>
                <a:gd name="T13" fmla="*/ 20 h 20"/>
                <a:gd name="T14" fmla="*/ 0 w 2"/>
                <a:gd name="T15" fmla="*/ 20 h 20"/>
                <a:gd name="T16" fmla="*/ 0 w 2"/>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0"/>
                <a:gd name="T29" fmla="*/ 2 w 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0">
                  <a:moveTo>
                    <a:pt x="0" y="0"/>
                  </a:moveTo>
                  <a:cubicBezTo>
                    <a:pt x="0" y="0"/>
                    <a:pt x="1" y="0"/>
                    <a:pt x="2" y="0"/>
                  </a:cubicBezTo>
                  <a:cubicBezTo>
                    <a:pt x="2" y="1"/>
                    <a:pt x="2" y="1"/>
                    <a:pt x="2" y="2"/>
                  </a:cubicBezTo>
                  <a:cubicBezTo>
                    <a:pt x="2" y="3"/>
                    <a:pt x="2" y="4"/>
                    <a:pt x="2" y="4"/>
                  </a:cubicBezTo>
                  <a:cubicBezTo>
                    <a:pt x="2" y="8"/>
                    <a:pt x="2" y="12"/>
                    <a:pt x="2" y="16"/>
                  </a:cubicBezTo>
                  <a:cubicBezTo>
                    <a:pt x="2" y="16"/>
                    <a:pt x="2" y="17"/>
                    <a:pt x="2" y="18"/>
                  </a:cubicBezTo>
                  <a:cubicBezTo>
                    <a:pt x="2" y="18"/>
                    <a:pt x="2" y="19"/>
                    <a:pt x="2" y="20"/>
                  </a:cubicBezTo>
                  <a:cubicBezTo>
                    <a:pt x="1" y="20"/>
                    <a:pt x="0" y="20"/>
                    <a:pt x="0" y="20"/>
                  </a:cubicBezTo>
                  <a:cubicBezTo>
                    <a:pt x="0" y="13"/>
                    <a:pt x="0" y="7"/>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3" name="Freeform 120"/>
            <p:cNvSpPr/>
            <p:nvPr/>
          </p:nvSpPr>
          <p:spPr bwMode="auto">
            <a:xfrm>
              <a:off x="1476" y="1918"/>
              <a:ext cx="4" cy="24"/>
            </a:xfrm>
            <a:custGeom>
              <a:avLst/>
              <a:gdLst>
                <a:gd name="T0" fmla="*/ 0 w 2"/>
                <a:gd name="T1" fmla="*/ 0 h 12"/>
                <a:gd name="T2" fmla="*/ 2 w 2"/>
                <a:gd name="T3" fmla="*/ 0 h 12"/>
                <a:gd name="T4" fmla="*/ 2 w 2"/>
                <a:gd name="T5" fmla="*/ 12 h 12"/>
                <a:gd name="T6" fmla="*/ 0 w 2"/>
                <a:gd name="T7" fmla="*/ 12 h 12"/>
                <a:gd name="T8" fmla="*/ 0 w 2"/>
                <a:gd name="T9" fmla="*/ 0 h 12"/>
                <a:gd name="T10" fmla="*/ 0 60000 65536"/>
                <a:gd name="T11" fmla="*/ 0 60000 65536"/>
                <a:gd name="T12" fmla="*/ 0 60000 65536"/>
                <a:gd name="T13" fmla="*/ 0 60000 65536"/>
                <a:gd name="T14" fmla="*/ 0 60000 65536"/>
                <a:gd name="T15" fmla="*/ 0 w 2"/>
                <a:gd name="T16" fmla="*/ 0 h 12"/>
                <a:gd name="T17" fmla="*/ 2 w 2"/>
                <a:gd name="T18" fmla="*/ 12 h 12"/>
              </a:gdLst>
              <a:ahLst/>
              <a:cxnLst>
                <a:cxn ang="T10">
                  <a:pos x="T0" y="T1"/>
                </a:cxn>
                <a:cxn ang="T11">
                  <a:pos x="T2" y="T3"/>
                </a:cxn>
                <a:cxn ang="T12">
                  <a:pos x="T4" y="T5"/>
                </a:cxn>
                <a:cxn ang="T13">
                  <a:pos x="T6" y="T7"/>
                </a:cxn>
                <a:cxn ang="T14">
                  <a:pos x="T8" y="T9"/>
                </a:cxn>
              </a:cxnLst>
              <a:rect l="T15" t="T16" r="T17" b="T18"/>
              <a:pathLst>
                <a:path w="2" h="12">
                  <a:moveTo>
                    <a:pt x="0" y="0"/>
                  </a:moveTo>
                  <a:cubicBezTo>
                    <a:pt x="1" y="0"/>
                    <a:pt x="1" y="0"/>
                    <a:pt x="2" y="0"/>
                  </a:cubicBezTo>
                  <a:cubicBezTo>
                    <a:pt x="2" y="4"/>
                    <a:pt x="2" y="8"/>
                    <a:pt x="2" y="12"/>
                  </a:cubicBezTo>
                  <a:cubicBezTo>
                    <a:pt x="1" y="12"/>
                    <a:pt x="1" y="12"/>
                    <a:pt x="0" y="12"/>
                  </a:cubicBezTo>
                  <a:cubicBezTo>
                    <a:pt x="0" y="8"/>
                    <a:pt x="0" y="4"/>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4" name="Freeform 121"/>
            <p:cNvSpPr/>
            <p:nvPr/>
          </p:nvSpPr>
          <p:spPr bwMode="auto">
            <a:xfrm>
              <a:off x="2056" y="1932"/>
              <a:ext cx="8" cy="18"/>
            </a:xfrm>
            <a:custGeom>
              <a:avLst/>
              <a:gdLst>
                <a:gd name="T0" fmla="*/ 0 w 4"/>
                <a:gd name="T1" fmla="*/ 0 h 9"/>
                <a:gd name="T2" fmla="*/ 4 w 4"/>
                <a:gd name="T3" fmla="*/ 0 h 9"/>
                <a:gd name="T4" fmla="*/ 4 w 4"/>
                <a:gd name="T5" fmla="*/ 9 h 9"/>
                <a:gd name="T6" fmla="*/ 0 w 4"/>
                <a:gd name="T7" fmla="*/ 9 h 9"/>
                <a:gd name="T8" fmla="*/ 0 w 4"/>
                <a:gd name="T9" fmla="*/ 0 h 9"/>
                <a:gd name="T10" fmla="*/ 0 60000 65536"/>
                <a:gd name="T11" fmla="*/ 0 60000 65536"/>
                <a:gd name="T12" fmla="*/ 0 60000 65536"/>
                <a:gd name="T13" fmla="*/ 0 60000 65536"/>
                <a:gd name="T14" fmla="*/ 0 60000 65536"/>
                <a:gd name="T15" fmla="*/ 0 w 4"/>
                <a:gd name="T16" fmla="*/ 0 h 9"/>
                <a:gd name="T17" fmla="*/ 4 w 4"/>
                <a:gd name="T18" fmla="*/ 9 h 9"/>
              </a:gdLst>
              <a:ahLst/>
              <a:cxnLst>
                <a:cxn ang="T10">
                  <a:pos x="T0" y="T1"/>
                </a:cxn>
                <a:cxn ang="T11">
                  <a:pos x="T2" y="T3"/>
                </a:cxn>
                <a:cxn ang="T12">
                  <a:pos x="T4" y="T5"/>
                </a:cxn>
                <a:cxn ang="T13">
                  <a:pos x="T6" y="T7"/>
                </a:cxn>
                <a:cxn ang="T14">
                  <a:pos x="T8" y="T9"/>
                </a:cxn>
              </a:cxnLst>
              <a:rect l="T15" t="T16" r="T17" b="T18"/>
              <a:pathLst>
                <a:path w="4" h="9">
                  <a:moveTo>
                    <a:pt x="0" y="0"/>
                  </a:moveTo>
                  <a:cubicBezTo>
                    <a:pt x="1" y="0"/>
                    <a:pt x="3" y="0"/>
                    <a:pt x="4" y="0"/>
                  </a:cubicBezTo>
                  <a:cubicBezTo>
                    <a:pt x="4" y="3"/>
                    <a:pt x="4" y="6"/>
                    <a:pt x="4" y="9"/>
                  </a:cubicBezTo>
                  <a:cubicBezTo>
                    <a:pt x="3" y="9"/>
                    <a:pt x="1" y="9"/>
                    <a:pt x="0" y="9"/>
                  </a:cubicBezTo>
                  <a:cubicBezTo>
                    <a:pt x="0" y="6"/>
                    <a:pt x="0" y="3"/>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5" name="Freeform 122"/>
            <p:cNvSpPr/>
            <p:nvPr/>
          </p:nvSpPr>
          <p:spPr bwMode="auto">
            <a:xfrm>
              <a:off x="1207" y="1942"/>
              <a:ext cx="72" cy="70"/>
            </a:xfrm>
            <a:custGeom>
              <a:avLst/>
              <a:gdLst>
                <a:gd name="T0" fmla="*/ 0 w 36"/>
                <a:gd name="T1" fmla="*/ 35 h 35"/>
                <a:gd name="T2" fmla="*/ 36 w 36"/>
                <a:gd name="T3" fmla="*/ 0 h 35"/>
                <a:gd name="T4" fmla="*/ 36 w 36"/>
                <a:gd name="T5" fmla="*/ 2 h 35"/>
                <a:gd name="T6" fmla="*/ 2 w 36"/>
                <a:gd name="T7" fmla="*/ 35 h 35"/>
                <a:gd name="T8" fmla="*/ 0 w 36"/>
                <a:gd name="T9" fmla="*/ 35 h 35"/>
                <a:gd name="T10" fmla="*/ 0 60000 65536"/>
                <a:gd name="T11" fmla="*/ 0 60000 65536"/>
                <a:gd name="T12" fmla="*/ 0 60000 65536"/>
                <a:gd name="T13" fmla="*/ 0 60000 65536"/>
                <a:gd name="T14" fmla="*/ 0 60000 65536"/>
                <a:gd name="T15" fmla="*/ 0 w 36"/>
                <a:gd name="T16" fmla="*/ 0 h 35"/>
                <a:gd name="T17" fmla="*/ 36 w 36"/>
                <a:gd name="T18" fmla="*/ 35 h 35"/>
              </a:gdLst>
              <a:ahLst/>
              <a:cxnLst>
                <a:cxn ang="T10">
                  <a:pos x="T0" y="T1"/>
                </a:cxn>
                <a:cxn ang="T11">
                  <a:pos x="T2" y="T3"/>
                </a:cxn>
                <a:cxn ang="T12">
                  <a:pos x="T4" y="T5"/>
                </a:cxn>
                <a:cxn ang="T13">
                  <a:pos x="T6" y="T7"/>
                </a:cxn>
                <a:cxn ang="T14">
                  <a:pos x="T8" y="T9"/>
                </a:cxn>
              </a:cxnLst>
              <a:rect l="T15" t="T16" r="T17" b="T18"/>
              <a:pathLst>
                <a:path w="36" h="35">
                  <a:moveTo>
                    <a:pt x="0" y="35"/>
                  </a:moveTo>
                  <a:cubicBezTo>
                    <a:pt x="11" y="22"/>
                    <a:pt x="23" y="10"/>
                    <a:pt x="36" y="0"/>
                  </a:cubicBezTo>
                  <a:cubicBezTo>
                    <a:pt x="36" y="0"/>
                    <a:pt x="36" y="1"/>
                    <a:pt x="36" y="2"/>
                  </a:cubicBezTo>
                  <a:cubicBezTo>
                    <a:pt x="26" y="14"/>
                    <a:pt x="14" y="25"/>
                    <a:pt x="2" y="35"/>
                  </a:cubicBezTo>
                  <a:cubicBezTo>
                    <a:pt x="2" y="35"/>
                    <a:pt x="1" y="35"/>
                    <a:pt x="0" y="35"/>
                  </a:cubicBez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6" name="Freeform 123"/>
            <p:cNvSpPr>
              <a:spLocks noEditPoints="1"/>
            </p:cNvSpPr>
            <p:nvPr/>
          </p:nvSpPr>
          <p:spPr bwMode="auto">
            <a:xfrm>
              <a:off x="2074" y="1942"/>
              <a:ext cx="62" cy="110"/>
            </a:xfrm>
            <a:custGeom>
              <a:avLst/>
              <a:gdLst>
                <a:gd name="T0" fmla="*/ 31 w 31"/>
                <a:gd name="T1" fmla="*/ 4 h 55"/>
                <a:gd name="T2" fmla="*/ 8 w 31"/>
                <a:gd name="T3" fmla="*/ 17 h 55"/>
                <a:gd name="T4" fmla="*/ 0 w 31"/>
                <a:gd name="T5" fmla="*/ 53 h 55"/>
                <a:gd name="T6" fmla="*/ 0 w 31"/>
                <a:gd name="T7" fmla="*/ 8 h 55"/>
                <a:gd name="T8" fmla="*/ 31 w 31"/>
                <a:gd name="T9" fmla="*/ 4 h 55"/>
                <a:gd name="T10" fmla="*/ 2 w 31"/>
                <a:gd name="T11" fmla="*/ 11 h 55"/>
                <a:gd name="T12" fmla="*/ 2 w 31"/>
                <a:gd name="T13" fmla="*/ 51 h 55"/>
                <a:gd name="T14" fmla="*/ 15 w 31"/>
                <a:gd name="T15" fmla="*/ 31 h 55"/>
                <a:gd name="T16" fmla="*/ 6 w 31"/>
                <a:gd name="T17" fmla="*/ 15 h 55"/>
                <a:gd name="T18" fmla="*/ 24 w 31"/>
                <a:gd name="T19" fmla="*/ 6 h 55"/>
                <a:gd name="T20" fmla="*/ 2 w 31"/>
                <a:gd name="T21" fmla="*/ 11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55"/>
                <a:gd name="T35" fmla="*/ 31 w 31"/>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55">
                  <a:moveTo>
                    <a:pt x="31" y="4"/>
                  </a:moveTo>
                  <a:cubicBezTo>
                    <a:pt x="28" y="13"/>
                    <a:pt x="22" y="19"/>
                    <a:pt x="8" y="17"/>
                  </a:cubicBezTo>
                  <a:cubicBezTo>
                    <a:pt x="21" y="25"/>
                    <a:pt x="22" y="55"/>
                    <a:pt x="0" y="53"/>
                  </a:cubicBezTo>
                  <a:cubicBezTo>
                    <a:pt x="0" y="38"/>
                    <a:pt x="0" y="23"/>
                    <a:pt x="0" y="8"/>
                  </a:cubicBezTo>
                  <a:cubicBezTo>
                    <a:pt x="16" y="13"/>
                    <a:pt x="22" y="0"/>
                    <a:pt x="31" y="4"/>
                  </a:cubicBezTo>
                  <a:close/>
                  <a:moveTo>
                    <a:pt x="2" y="11"/>
                  </a:moveTo>
                  <a:cubicBezTo>
                    <a:pt x="2" y="24"/>
                    <a:pt x="2" y="37"/>
                    <a:pt x="2" y="51"/>
                  </a:cubicBezTo>
                  <a:cubicBezTo>
                    <a:pt x="10" y="48"/>
                    <a:pt x="17" y="43"/>
                    <a:pt x="15" y="31"/>
                  </a:cubicBezTo>
                  <a:cubicBezTo>
                    <a:pt x="13" y="25"/>
                    <a:pt x="3" y="26"/>
                    <a:pt x="6" y="15"/>
                  </a:cubicBezTo>
                  <a:cubicBezTo>
                    <a:pt x="17" y="18"/>
                    <a:pt x="28" y="10"/>
                    <a:pt x="24" y="6"/>
                  </a:cubicBezTo>
                  <a:cubicBezTo>
                    <a:pt x="23" y="14"/>
                    <a:pt x="9" y="9"/>
                    <a:pt x="2" y="1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7" name="Freeform 124"/>
            <p:cNvSpPr/>
            <p:nvPr/>
          </p:nvSpPr>
          <p:spPr bwMode="auto">
            <a:xfrm>
              <a:off x="1556" y="1954"/>
              <a:ext cx="66" cy="4"/>
            </a:xfrm>
            <a:custGeom>
              <a:avLst/>
              <a:gdLst>
                <a:gd name="T0" fmla="*/ 0 w 33"/>
                <a:gd name="T1" fmla="*/ 2 h 2"/>
                <a:gd name="T2" fmla="*/ 0 w 33"/>
                <a:gd name="T3" fmla="*/ 0 h 2"/>
                <a:gd name="T4" fmla="*/ 33 w 33"/>
                <a:gd name="T5" fmla="*/ 0 h 2"/>
                <a:gd name="T6" fmla="*/ 33 w 33"/>
                <a:gd name="T7" fmla="*/ 2 h 2"/>
                <a:gd name="T8" fmla="*/ 0 w 33"/>
                <a:gd name="T9" fmla="*/ 2 h 2"/>
                <a:gd name="T10" fmla="*/ 0 60000 65536"/>
                <a:gd name="T11" fmla="*/ 0 60000 65536"/>
                <a:gd name="T12" fmla="*/ 0 60000 65536"/>
                <a:gd name="T13" fmla="*/ 0 60000 65536"/>
                <a:gd name="T14" fmla="*/ 0 60000 65536"/>
                <a:gd name="T15" fmla="*/ 0 w 33"/>
                <a:gd name="T16" fmla="*/ 0 h 2"/>
                <a:gd name="T17" fmla="*/ 33 w 33"/>
                <a:gd name="T18" fmla="*/ 2 h 2"/>
              </a:gdLst>
              <a:ahLst/>
              <a:cxnLst>
                <a:cxn ang="T10">
                  <a:pos x="T0" y="T1"/>
                </a:cxn>
                <a:cxn ang="T11">
                  <a:pos x="T2" y="T3"/>
                </a:cxn>
                <a:cxn ang="T12">
                  <a:pos x="T4" y="T5"/>
                </a:cxn>
                <a:cxn ang="T13">
                  <a:pos x="T6" y="T7"/>
                </a:cxn>
                <a:cxn ang="T14">
                  <a:pos x="T8" y="T9"/>
                </a:cxn>
              </a:cxnLst>
              <a:rect l="T15" t="T16" r="T17" b="T18"/>
              <a:pathLst>
                <a:path w="33" h="2">
                  <a:moveTo>
                    <a:pt x="0" y="2"/>
                  </a:moveTo>
                  <a:cubicBezTo>
                    <a:pt x="0" y="2"/>
                    <a:pt x="0" y="1"/>
                    <a:pt x="0" y="0"/>
                  </a:cubicBezTo>
                  <a:cubicBezTo>
                    <a:pt x="11" y="0"/>
                    <a:pt x="22" y="0"/>
                    <a:pt x="33" y="0"/>
                  </a:cubicBezTo>
                  <a:cubicBezTo>
                    <a:pt x="33" y="1"/>
                    <a:pt x="33" y="2"/>
                    <a:pt x="33" y="2"/>
                  </a:cubicBezTo>
                  <a:cubicBezTo>
                    <a:pt x="22" y="2"/>
                    <a:pt x="11" y="2"/>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8" name="Freeform 125"/>
            <p:cNvSpPr>
              <a:spLocks noEditPoints="1"/>
            </p:cNvSpPr>
            <p:nvPr/>
          </p:nvSpPr>
          <p:spPr bwMode="auto">
            <a:xfrm>
              <a:off x="2060" y="1906"/>
              <a:ext cx="468" cy="465"/>
            </a:xfrm>
            <a:custGeom>
              <a:avLst/>
              <a:gdLst>
                <a:gd name="T0" fmla="*/ 229 w 234"/>
                <a:gd name="T1" fmla="*/ 149 h 232"/>
                <a:gd name="T2" fmla="*/ 207 w 234"/>
                <a:gd name="T3" fmla="*/ 200 h 232"/>
                <a:gd name="T4" fmla="*/ 129 w 234"/>
                <a:gd name="T5" fmla="*/ 227 h 232"/>
                <a:gd name="T6" fmla="*/ 89 w 234"/>
                <a:gd name="T7" fmla="*/ 232 h 232"/>
                <a:gd name="T8" fmla="*/ 89 w 234"/>
                <a:gd name="T9" fmla="*/ 209 h 232"/>
                <a:gd name="T10" fmla="*/ 29 w 234"/>
                <a:gd name="T11" fmla="*/ 131 h 232"/>
                <a:gd name="T12" fmla="*/ 29 w 234"/>
                <a:gd name="T13" fmla="*/ 113 h 232"/>
                <a:gd name="T14" fmla="*/ 0 w 234"/>
                <a:gd name="T15" fmla="*/ 80 h 232"/>
                <a:gd name="T16" fmla="*/ 29 w 234"/>
                <a:gd name="T17" fmla="*/ 64 h 232"/>
                <a:gd name="T18" fmla="*/ 89 w 234"/>
                <a:gd name="T19" fmla="*/ 71 h 232"/>
                <a:gd name="T20" fmla="*/ 147 w 234"/>
                <a:gd name="T21" fmla="*/ 78 h 232"/>
                <a:gd name="T22" fmla="*/ 165 w 234"/>
                <a:gd name="T23" fmla="*/ 109 h 232"/>
                <a:gd name="T24" fmla="*/ 205 w 234"/>
                <a:gd name="T25" fmla="*/ 149 h 232"/>
                <a:gd name="T26" fmla="*/ 229 w 234"/>
                <a:gd name="T27" fmla="*/ 149 h 232"/>
                <a:gd name="T28" fmla="*/ 4 w 234"/>
                <a:gd name="T29" fmla="*/ 80 h 232"/>
                <a:gd name="T30" fmla="*/ 31 w 234"/>
                <a:gd name="T31" fmla="*/ 111 h 232"/>
                <a:gd name="T32" fmla="*/ 31 w 234"/>
                <a:gd name="T33" fmla="*/ 129 h 232"/>
                <a:gd name="T34" fmla="*/ 91 w 234"/>
                <a:gd name="T35" fmla="*/ 205 h 232"/>
                <a:gd name="T36" fmla="*/ 93 w 234"/>
                <a:gd name="T37" fmla="*/ 227 h 232"/>
                <a:gd name="T38" fmla="*/ 205 w 234"/>
                <a:gd name="T39" fmla="*/ 198 h 232"/>
                <a:gd name="T40" fmla="*/ 227 w 234"/>
                <a:gd name="T41" fmla="*/ 151 h 232"/>
                <a:gd name="T42" fmla="*/ 203 w 234"/>
                <a:gd name="T43" fmla="*/ 151 h 232"/>
                <a:gd name="T44" fmla="*/ 163 w 234"/>
                <a:gd name="T45" fmla="*/ 111 h 232"/>
                <a:gd name="T46" fmla="*/ 145 w 234"/>
                <a:gd name="T47" fmla="*/ 80 h 232"/>
                <a:gd name="T48" fmla="*/ 87 w 234"/>
                <a:gd name="T49" fmla="*/ 73 h 232"/>
                <a:gd name="T50" fmla="*/ 40 w 234"/>
                <a:gd name="T51" fmla="*/ 33 h 232"/>
                <a:gd name="T52" fmla="*/ 4 w 234"/>
                <a:gd name="T53" fmla="*/ 80 h 2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4"/>
                <a:gd name="T82" fmla="*/ 0 h 232"/>
                <a:gd name="T83" fmla="*/ 234 w 234"/>
                <a:gd name="T84" fmla="*/ 232 h 23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4" h="232">
                  <a:moveTo>
                    <a:pt x="229" y="149"/>
                  </a:moveTo>
                  <a:cubicBezTo>
                    <a:pt x="234" y="178"/>
                    <a:pt x="222" y="190"/>
                    <a:pt x="207" y="200"/>
                  </a:cubicBezTo>
                  <a:cubicBezTo>
                    <a:pt x="169" y="192"/>
                    <a:pt x="157" y="221"/>
                    <a:pt x="129" y="227"/>
                  </a:cubicBezTo>
                  <a:cubicBezTo>
                    <a:pt x="116" y="230"/>
                    <a:pt x="105" y="222"/>
                    <a:pt x="89" y="232"/>
                  </a:cubicBezTo>
                  <a:cubicBezTo>
                    <a:pt x="89" y="224"/>
                    <a:pt x="89" y="217"/>
                    <a:pt x="89" y="209"/>
                  </a:cubicBezTo>
                  <a:cubicBezTo>
                    <a:pt x="62" y="190"/>
                    <a:pt x="50" y="156"/>
                    <a:pt x="29" y="131"/>
                  </a:cubicBezTo>
                  <a:cubicBezTo>
                    <a:pt x="29" y="125"/>
                    <a:pt x="29" y="119"/>
                    <a:pt x="29" y="113"/>
                  </a:cubicBezTo>
                  <a:cubicBezTo>
                    <a:pt x="21" y="100"/>
                    <a:pt x="6" y="95"/>
                    <a:pt x="0" y="80"/>
                  </a:cubicBezTo>
                  <a:cubicBezTo>
                    <a:pt x="10" y="75"/>
                    <a:pt x="23" y="73"/>
                    <a:pt x="29" y="64"/>
                  </a:cubicBezTo>
                  <a:cubicBezTo>
                    <a:pt x="27" y="0"/>
                    <a:pt x="74" y="57"/>
                    <a:pt x="89" y="71"/>
                  </a:cubicBezTo>
                  <a:cubicBezTo>
                    <a:pt x="115" y="66"/>
                    <a:pt x="124" y="79"/>
                    <a:pt x="147" y="78"/>
                  </a:cubicBezTo>
                  <a:cubicBezTo>
                    <a:pt x="152" y="89"/>
                    <a:pt x="168" y="89"/>
                    <a:pt x="165" y="109"/>
                  </a:cubicBezTo>
                  <a:cubicBezTo>
                    <a:pt x="179" y="121"/>
                    <a:pt x="190" y="137"/>
                    <a:pt x="205" y="149"/>
                  </a:cubicBezTo>
                  <a:cubicBezTo>
                    <a:pt x="213" y="149"/>
                    <a:pt x="221" y="149"/>
                    <a:pt x="229" y="149"/>
                  </a:cubicBezTo>
                  <a:close/>
                  <a:moveTo>
                    <a:pt x="4" y="80"/>
                  </a:moveTo>
                  <a:cubicBezTo>
                    <a:pt x="9" y="94"/>
                    <a:pt x="24" y="99"/>
                    <a:pt x="31" y="111"/>
                  </a:cubicBezTo>
                  <a:cubicBezTo>
                    <a:pt x="31" y="117"/>
                    <a:pt x="31" y="123"/>
                    <a:pt x="31" y="129"/>
                  </a:cubicBezTo>
                  <a:cubicBezTo>
                    <a:pt x="53" y="152"/>
                    <a:pt x="62" y="188"/>
                    <a:pt x="91" y="205"/>
                  </a:cubicBezTo>
                  <a:cubicBezTo>
                    <a:pt x="93" y="212"/>
                    <a:pt x="88" y="224"/>
                    <a:pt x="93" y="227"/>
                  </a:cubicBezTo>
                  <a:cubicBezTo>
                    <a:pt x="145" y="231"/>
                    <a:pt x="154" y="194"/>
                    <a:pt x="205" y="198"/>
                  </a:cubicBezTo>
                  <a:cubicBezTo>
                    <a:pt x="218" y="188"/>
                    <a:pt x="232" y="179"/>
                    <a:pt x="227" y="151"/>
                  </a:cubicBezTo>
                  <a:cubicBezTo>
                    <a:pt x="219" y="151"/>
                    <a:pt x="211" y="151"/>
                    <a:pt x="203" y="151"/>
                  </a:cubicBezTo>
                  <a:cubicBezTo>
                    <a:pt x="188" y="140"/>
                    <a:pt x="177" y="124"/>
                    <a:pt x="163" y="111"/>
                  </a:cubicBezTo>
                  <a:cubicBezTo>
                    <a:pt x="166" y="92"/>
                    <a:pt x="150" y="91"/>
                    <a:pt x="145" y="80"/>
                  </a:cubicBezTo>
                  <a:cubicBezTo>
                    <a:pt x="122" y="81"/>
                    <a:pt x="113" y="68"/>
                    <a:pt x="87" y="73"/>
                  </a:cubicBezTo>
                  <a:cubicBezTo>
                    <a:pt x="71" y="60"/>
                    <a:pt x="58" y="44"/>
                    <a:pt x="40" y="33"/>
                  </a:cubicBezTo>
                  <a:cubicBezTo>
                    <a:pt x="26" y="47"/>
                    <a:pt x="36" y="84"/>
                    <a:pt x="4" y="8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9" name="Freeform 126"/>
            <p:cNvSpPr/>
            <p:nvPr/>
          </p:nvSpPr>
          <p:spPr bwMode="auto">
            <a:xfrm>
              <a:off x="2068" y="1972"/>
              <a:ext cx="456" cy="397"/>
            </a:xfrm>
            <a:custGeom>
              <a:avLst/>
              <a:gdLst>
                <a:gd name="T0" fmla="*/ 36 w 228"/>
                <a:gd name="T1" fmla="*/ 0 h 198"/>
                <a:gd name="T2" fmla="*/ 83 w 228"/>
                <a:gd name="T3" fmla="*/ 40 h 198"/>
                <a:gd name="T4" fmla="*/ 141 w 228"/>
                <a:gd name="T5" fmla="*/ 47 h 198"/>
                <a:gd name="T6" fmla="*/ 159 w 228"/>
                <a:gd name="T7" fmla="*/ 78 h 198"/>
                <a:gd name="T8" fmla="*/ 199 w 228"/>
                <a:gd name="T9" fmla="*/ 118 h 198"/>
                <a:gd name="T10" fmla="*/ 223 w 228"/>
                <a:gd name="T11" fmla="*/ 118 h 198"/>
                <a:gd name="T12" fmla="*/ 201 w 228"/>
                <a:gd name="T13" fmla="*/ 165 h 198"/>
                <a:gd name="T14" fmla="*/ 89 w 228"/>
                <a:gd name="T15" fmla="*/ 194 h 198"/>
                <a:gd name="T16" fmla="*/ 87 w 228"/>
                <a:gd name="T17" fmla="*/ 172 h 198"/>
                <a:gd name="T18" fmla="*/ 27 w 228"/>
                <a:gd name="T19" fmla="*/ 96 h 198"/>
                <a:gd name="T20" fmla="*/ 27 w 228"/>
                <a:gd name="T21" fmla="*/ 78 h 198"/>
                <a:gd name="T22" fmla="*/ 0 w 228"/>
                <a:gd name="T23" fmla="*/ 47 h 198"/>
                <a:gd name="T24" fmla="*/ 36 w 228"/>
                <a:gd name="T25" fmla="*/ 0 h 1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8"/>
                <a:gd name="T40" fmla="*/ 0 h 198"/>
                <a:gd name="T41" fmla="*/ 228 w 228"/>
                <a:gd name="T42" fmla="*/ 198 h 1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8" h="198">
                  <a:moveTo>
                    <a:pt x="36" y="0"/>
                  </a:moveTo>
                  <a:cubicBezTo>
                    <a:pt x="54" y="11"/>
                    <a:pt x="67" y="27"/>
                    <a:pt x="83" y="40"/>
                  </a:cubicBezTo>
                  <a:cubicBezTo>
                    <a:pt x="109" y="35"/>
                    <a:pt x="118" y="48"/>
                    <a:pt x="141" y="47"/>
                  </a:cubicBezTo>
                  <a:cubicBezTo>
                    <a:pt x="146" y="58"/>
                    <a:pt x="162" y="59"/>
                    <a:pt x="159" y="78"/>
                  </a:cubicBezTo>
                  <a:cubicBezTo>
                    <a:pt x="173" y="91"/>
                    <a:pt x="184" y="107"/>
                    <a:pt x="199" y="118"/>
                  </a:cubicBezTo>
                  <a:cubicBezTo>
                    <a:pt x="207" y="118"/>
                    <a:pt x="215" y="118"/>
                    <a:pt x="223" y="118"/>
                  </a:cubicBezTo>
                  <a:cubicBezTo>
                    <a:pt x="228" y="146"/>
                    <a:pt x="214" y="155"/>
                    <a:pt x="201" y="165"/>
                  </a:cubicBezTo>
                  <a:cubicBezTo>
                    <a:pt x="150" y="161"/>
                    <a:pt x="141" y="198"/>
                    <a:pt x="89" y="194"/>
                  </a:cubicBezTo>
                  <a:cubicBezTo>
                    <a:pt x="84" y="191"/>
                    <a:pt x="89" y="179"/>
                    <a:pt x="87" y="172"/>
                  </a:cubicBezTo>
                  <a:cubicBezTo>
                    <a:pt x="58" y="155"/>
                    <a:pt x="49" y="119"/>
                    <a:pt x="27" y="96"/>
                  </a:cubicBezTo>
                  <a:cubicBezTo>
                    <a:pt x="27" y="90"/>
                    <a:pt x="27" y="84"/>
                    <a:pt x="27" y="78"/>
                  </a:cubicBezTo>
                  <a:cubicBezTo>
                    <a:pt x="20" y="66"/>
                    <a:pt x="5" y="61"/>
                    <a:pt x="0" y="47"/>
                  </a:cubicBezTo>
                  <a:cubicBezTo>
                    <a:pt x="32" y="51"/>
                    <a:pt x="22" y="14"/>
                    <a:pt x="36"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0" name="Freeform 127"/>
            <p:cNvSpPr/>
            <p:nvPr/>
          </p:nvSpPr>
          <p:spPr bwMode="auto">
            <a:xfrm>
              <a:off x="2020" y="1978"/>
              <a:ext cx="46" cy="52"/>
            </a:xfrm>
            <a:custGeom>
              <a:avLst/>
              <a:gdLst>
                <a:gd name="T0" fmla="*/ 0 w 23"/>
                <a:gd name="T1" fmla="*/ 6 h 26"/>
                <a:gd name="T2" fmla="*/ 15 w 23"/>
                <a:gd name="T3" fmla="*/ 2 h 26"/>
                <a:gd name="T4" fmla="*/ 20 w 23"/>
                <a:gd name="T5" fmla="*/ 26 h 26"/>
                <a:gd name="T6" fmla="*/ 0 w 23"/>
                <a:gd name="T7" fmla="*/ 8 h 26"/>
                <a:gd name="T8" fmla="*/ 0 w 23"/>
                <a:gd name="T9" fmla="*/ 6 h 26"/>
                <a:gd name="T10" fmla="*/ 0 60000 65536"/>
                <a:gd name="T11" fmla="*/ 0 60000 65536"/>
                <a:gd name="T12" fmla="*/ 0 60000 65536"/>
                <a:gd name="T13" fmla="*/ 0 60000 65536"/>
                <a:gd name="T14" fmla="*/ 0 60000 65536"/>
                <a:gd name="T15" fmla="*/ 0 w 23"/>
                <a:gd name="T16" fmla="*/ 0 h 26"/>
                <a:gd name="T17" fmla="*/ 23 w 23"/>
                <a:gd name="T18" fmla="*/ 26 h 26"/>
              </a:gdLst>
              <a:ahLst/>
              <a:cxnLst>
                <a:cxn ang="T10">
                  <a:pos x="T0" y="T1"/>
                </a:cxn>
                <a:cxn ang="T11">
                  <a:pos x="T2" y="T3"/>
                </a:cxn>
                <a:cxn ang="T12">
                  <a:pos x="T4" y="T5"/>
                </a:cxn>
                <a:cxn ang="T13">
                  <a:pos x="T6" y="T7"/>
                </a:cxn>
                <a:cxn ang="T14">
                  <a:pos x="T8" y="T9"/>
                </a:cxn>
              </a:cxnLst>
              <a:rect l="T15" t="T16" r="T17" b="T18"/>
              <a:pathLst>
                <a:path w="23" h="26">
                  <a:moveTo>
                    <a:pt x="0" y="6"/>
                  </a:moveTo>
                  <a:cubicBezTo>
                    <a:pt x="3" y="3"/>
                    <a:pt x="7" y="0"/>
                    <a:pt x="15" y="2"/>
                  </a:cubicBezTo>
                  <a:cubicBezTo>
                    <a:pt x="14" y="13"/>
                    <a:pt x="23" y="13"/>
                    <a:pt x="20" y="26"/>
                  </a:cubicBezTo>
                  <a:cubicBezTo>
                    <a:pt x="12" y="21"/>
                    <a:pt x="8" y="13"/>
                    <a:pt x="0" y="8"/>
                  </a:cubicBezTo>
                  <a:cubicBezTo>
                    <a:pt x="0" y="8"/>
                    <a:pt x="0" y="7"/>
                    <a:pt x="0" y="6"/>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1" name="Freeform 128"/>
            <p:cNvSpPr/>
            <p:nvPr/>
          </p:nvSpPr>
          <p:spPr bwMode="auto">
            <a:xfrm>
              <a:off x="1500" y="1990"/>
              <a:ext cx="12" cy="148"/>
            </a:xfrm>
            <a:custGeom>
              <a:avLst/>
              <a:gdLst>
                <a:gd name="T0" fmla="*/ 3 w 6"/>
                <a:gd name="T1" fmla="*/ 0 h 74"/>
                <a:gd name="T2" fmla="*/ 6 w 6"/>
                <a:gd name="T3" fmla="*/ 0 h 74"/>
                <a:gd name="T4" fmla="*/ 6 w 6"/>
                <a:gd name="T5" fmla="*/ 2 h 74"/>
                <a:gd name="T6" fmla="*/ 6 w 6"/>
                <a:gd name="T7" fmla="*/ 74 h 74"/>
                <a:gd name="T8" fmla="*/ 3 w 6"/>
                <a:gd name="T9" fmla="*/ 0 h 74"/>
                <a:gd name="T10" fmla="*/ 0 60000 65536"/>
                <a:gd name="T11" fmla="*/ 0 60000 65536"/>
                <a:gd name="T12" fmla="*/ 0 60000 65536"/>
                <a:gd name="T13" fmla="*/ 0 60000 65536"/>
                <a:gd name="T14" fmla="*/ 0 60000 65536"/>
                <a:gd name="T15" fmla="*/ 0 w 6"/>
                <a:gd name="T16" fmla="*/ 0 h 74"/>
                <a:gd name="T17" fmla="*/ 6 w 6"/>
                <a:gd name="T18" fmla="*/ 74 h 74"/>
              </a:gdLst>
              <a:ahLst/>
              <a:cxnLst>
                <a:cxn ang="T10">
                  <a:pos x="T0" y="T1"/>
                </a:cxn>
                <a:cxn ang="T11">
                  <a:pos x="T2" y="T3"/>
                </a:cxn>
                <a:cxn ang="T12">
                  <a:pos x="T4" y="T5"/>
                </a:cxn>
                <a:cxn ang="T13">
                  <a:pos x="T6" y="T7"/>
                </a:cxn>
                <a:cxn ang="T14">
                  <a:pos x="T8" y="T9"/>
                </a:cxn>
              </a:cxnLst>
              <a:rect l="T15" t="T16" r="T17" b="T18"/>
              <a:pathLst>
                <a:path w="6" h="74">
                  <a:moveTo>
                    <a:pt x="3" y="0"/>
                  </a:moveTo>
                  <a:cubicBezTo>
                    <a:pt x="4" y="0"/>
                    <a:pt x="5" y="0"/>
                    <a:pt x="6" y="0"/>
                  </a:cubicBezTo>
                  <a:cubicBezTo>
                    <a:pt x="6" y="1"/>
                    <a:pt x="6" y="2"/>
                    <a:pt x="6" y="2"/>
                  </a:cubicBezTo>
                  <a:cubicBezTo>
                    <a:pt x="6" y="26"/>
                    <a:pt x="6" y="50"/>
                    <a:pt x="6" y="74"/>
                  </a:cubicBezTo>
                  <a:cubicBezTo>
                    <a:pt x="0" y="54"/>
                    <a:pt x="5" y="24"/>
                    <a:pt x="3"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2" name="Freeform 129"/>
            <p:cNvSpPr/>
            <p:nvPr/>
          </p:nvSpPr>
          <p:spPr bwMode="auto">
            <a:xfrm>
              <a:off x="1512" y="1994"/>
              <a:ext cx="4" cy="144"/>
            </a:xfrm>
            <a:custGeom>
              <a:avLst/>
              <a:gdLst>
                <a:gd name="T0" fmla="*/ 0 w 2"/>
                <a:gd name="T1" fmla="*/ 0 h 72"/>
                <a:gd name="T2" fmla="*/ 2 w 2"/>
                <a:gd name="T3" fmla="*/ 0 h 72"/>
                <a:gd name="T4" fmla="*/ 2 w 2"/>
                <a:gd name="T5" fmla="*/ 67 h 72"/>
                <a:gd name="T6" fmla="*/ 2 w 2"/>
                <a:gd name="T7" fmla="*/ 69 h 72"/>
                <a:gd name="T8" fmla="*/ 2 w 2"/>
                <a:gd name="T9" fmla="*/ 72 h 72"/>
                <a:gd name="T10" fmla="*/ 0 w 2"/>
                <a:gd name="T11" fmla="*/ 72 h 72"/>
                <a:gd name="T12" fmla="*/ 0 w 2"/>
                <a:gd name="T13" fmla="*/ 0 h 72"/>
                <a:gd name="T14" fmla="*/ 0 60000 65536"/>
                <a:gd name="T15" fmla="*/ 0 60000 65536"/>
                <a:gd name="T16" fmla="*/ 0 60000 65536"/>
                <a:gd name="T17" fmla="*/ 0 60000 65536"/>
                <a:gd name="T18" fmla="*/ 0 60000 65536"/>
                <a:gd name="T19" fmla="*/ 0 60000 65536"/>
                <a:gd name="T20" fmla="*/ 0 60000 65536"/>
                <a:gd name="T21" fmla="*/ 0 w 2"/>
                <a:gd name="T22" fmla="*/ 0 h 72"/>
                <a:gd name="T23" fmla="*/ 2 w 2"/>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72">
                  <a:moveTo>
                    <a:pt x="0" y="0"/>
                  </a:moveTo>
                  <a:cubicBezTo>
                    <a:pt x="0" y="0"/>
                    <a:pt x="1" y="0"/>
                    <a:pt x="2" y="0"/>
                  </a:cubicBezTo>
                  <a:cubicBezTo>
                    <a:pt x="2" y="23"/>
                    <a:pt x="2" y="45"/>
                    <a:pt x="2" y="67"/>
                  </a:cubicBezTo>
                  <a:cubicBezTo>
                    <a:pt x="2" y="68"/>
                    <a:pt x="2" y="69"/>
                    <a:pt x="2" y="69"/>
                  </a:cubicBezTo>
                  <a:cubicBezTo>
                    <a:pt x="2" y="70"/>
                    <a:pt x="2" y="71"/>
                    <a:pt x="2" y="72"/>
                  </a:cubicBezTo>
                  <a:cubicBezTo>
                    <a:pt x="1" y="72"/>
                    <a:pt x="0" y="72"/>
                    <a:pt x="0" y="72"/>
                  </a:cubicBezTo>
                  <a:cubicBezTo>
                    <a:pt x="0" y="48"/>
                    <a:pt x="0" y="24"/>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3" name="Freeform 130"/>
            <p:cNvSpPr>
              <a:spLocks noEditPoints="1"/>
            </p:cNvSpPr>
            <p:nvPr/>
          </p:nvSpPr>
          <p:spPr bwMode="auto">
            <a:xfrm>
              <a:off x="2306" y="2002"/>
              <a:ext cx="42" cy="54"/>
            </a:xfrm>
            <a:custGeom>
              <a:avLst/>
              <a:gdLst>
                <a:gd name="T0" fmla="*/ 17 w 21"/>
                <a:gd name="T1" fmla="*/ 1 h 27"/>
                <a:gd name="T2" fmla="*/ 19 w 21"/>
                <a:gd name="T3" fmla="*/ 25 h 27"/>
                <a:gd name="T4" fmla="*/ 4 w 21"/>
                <a:gd name="T5" fmla="*/ 23 h 27"/>
                <a:gd name="T6" fmla="*/ 17 w 21"/>
                <a:gd name="T7" fmla="*/ 1 h 27"/>
                <a:gd name="T8" fmla="*/ 17 w 21"/>
                <a:gd name="T9" fmla="*/ 23 h 27"/>
                <a:gd name="T10" fmla="*/ 13 w 21"/>
                <a:gd name="T11" fmla="*/ 3 h 27"/>
                <a:gd name="T12" fmla="*/ 17 w 21"/>
                <a:gd name="T13" fmla="*/ 23 h 27"/>
                <a:gd name="T14" fmla="*/ 0 60000 65536"/>
                <a:gd name="T15" fmla="*/ 0 60000 65536"/>
                <a:gd name="T16" fmla="*/ 0 60000 65536"/>
                <a:gd name="T17" fmla="*/ 0 60000 65536"/>
                <a:gd name="T18" fmla="*/ 0 60000 65536"/>
                <a:gd name="T19" fmla="*/ 0 60000 65536"/>
                <a:gd name="T20" fmla="*/ 0 60000 65536"/>
                <a:gd name="T21" fmla="*/ 0 w 21"/>
                <a:gd name="T22" fmla="*/ 0 h 27"/>
                <a:gd name="T23" fmla="*/ 21 w 2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27">
                  <a:moveTo>
                    <a:pt x="17" y="1"/>
                  </a:moveTo>
                  <a:cubicBezTo>
                    <a:pt x="21" y="5"/>
                    <a:pt x="19" y="17"/>
                    <a:pt x="19" y="25"/>
                  </a:cubicBezTo>
                  <a:cubicBezTo>
                    <a:pt x="14" y="25"/>
                    <a:pt x="7" y="26"/>
                    <a:pt x="4" y="23"/>
                  </a:cubicBezTo>
                  <a:cubicBezTo>
                    <a:pt x="3" y="10"/>
                    <a:pt x="5" y="0"/>
                    <a:pt x="17" y="1"/>
                  </a:cubicBezTo>
                  <a:close/>
                  <a:moveTo>
                    <a:pt x="17" y="23"/>
                  </a:moveTo>
                  <a:cubicBezTo>
                    <a:pt x="16" y="16"/>
                    <a:pt x="20" y="4"/>
                    <a:pt x="13" y="3"/>
                  </a:cubicBezTo>
                  <a:cubicBezTo>
                    <a:pt x="6" y="6"/>
                    <a:pt x="0" y="27"/>
                    <a:pt x="17" y="23"/>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4" name="Freeform 131"/>
            <p:cNvSpPr/>
            <p:nvPr/>
          </p:nvSpPr>
          <p:spPr bwMode="auto">
            <a:xfrm>
              <a:off x="1141" y="2002"/>
              <a:ext cx="62" cy="10"/>
            </a:xfrm>
            <a:custGeom>
              <a:avLst/>
              <a:gdLst>
                <a:gd name="T0" fmla="*/ 0 w 31"/>
                <a:gd name="T1" fmla="*/ 5 h 5"/>
                <a:gd name="T2" fmla="*/ 31 w 31"/>
                <a:gd name="T3" fmla="*/ 3 h 5"/>
                <a:gd name="T4" fmla="*/ 31 w 31"/>
                <a:gd name="T5" fmla="*/ 5 h 5"/>
                <a:gd name="T6" fmla="*/ 0 w 31"/>
                <a:gd name="T7" fmla="*/ 5 h 5"/>
                <a:gd name="T8" fmla="*/ 0 60000 65536"/>
                <a:gd name="T9" fmla="*/ 0 60000 65536"/>
                <a:gd name="T10" fmla="*/ 0 60000 65536"/>
                <a:gd name="T11" fmla="*/ 0 60000 65536"/>
                <a:gd name="T12" fmla="*/ 0 w 31"/>
                <a:gd name="T13" fmla="*/ 0 h 5"/>
                <a:gd name="T14" fmla="*/ 31 w 31"/>
                <a:gd name="T15" fmla="*/ 5 h 5"/>
              </a:gdLst>
              <a:ahLst/>
              <a:cxnLst>
                <a:cxn ang="T8">
                  <a:pos x="T0" y="T1"/>
                </a:cxn>
                <a:cxn ang="T9">
                  <a:pos x="T2" y="T3"/>
                </a:cxn>
                <a:cxn ang="T10">
                  <a:pos x="T4" y="T5"/>
                </a:cxn>
                <a:cxn ang="T11">
                  <a:pos x="T6" y="T7"/>
                </a:cxn>
              </a:cxnLst>
              <a:rect l="T12" t="T13" r="T14" b="T15"/>
              <a:pathLst>
                <a:path w="31" h="5">
                  <a:moveTo>
                    <a:pt x="0" y="5"/>
                  </a:moveTo>
                  <a:cubicBezTo>
                    <a:pt x="6" y="0"/>
                    <a:pt x="21" y="4"/>
                    <a:pt x="31" y="3"/>
                  </a:cubicBezTo>
                  <a:cubicBezTo>
                    <a:pt x="31" y="4"/>
                    <a:pt x="31" y="4"/>
                    <a:pt x="31" y="5"/>
                  </a:cubicBezTo>
                  <a:cubicBezTo>
                    <a:pt x="20" y="5"/>
                    <a:pt x="10" y="5"/>
                    <a:pt x="0" y="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5" name="Freeform 132"/>
            <p:cNvSpPr/>
            <p:nvPr/>
          </p:nvSpPr>
          <p:spPr bwMode="auto">
            <a:xfrm>
              <a:off x="2306" y="2008"/>
              <a:ext cx="40" cy="48"/>
            </a:xfrm>
            <a:custGeom>
              <a:avLst/>
              <a:gdLst>
                <a:gd name="T0" fmla="*/ 13 w 20"/>
                <a:gd name="T1" fmla="*/ 0 h 24"/>
                <a:gd name="T2" fmla="*/ 17 w 20"/>
                <a:gd name="T3" fmla="*/ 20 h 24"/>
                <a:gd name="T4" fmla="*/ 13 w 20"/>
                <a:gd name="T5" fmla="*/ 0 h 24"/>
                <a:gd name="T6" fmla="*/ 0 60000 65536"/>
                <a:gd name="T7" fmla="*/ 0 60000 65536"/>
                <a:gd name="T8" fmla="*/ 0 60000 65536"/>
                <a:gd name="T9" fmla="*/ 0 w 20"/>
                <a:gd name="T10" fmla="*/ 0 h 24"/>
                <a:gd name="T11" fmla="*/ 20 w 20"/>
                <a:gd name="T12" fmla="*/ 24 h 24"/>
              </a:gdLst>
              <a:ahLst/>
              <a:cxnLst>
                <a:cxn ang="T6">
                  <a:pos x="T0" y="T1"/>
                </a:cxn>
                <a:cxn ang="T7">
                  <a:pos x="T2" y="T3"/>
                </a:cxn>
                <a:cxn ang="T8">
                  <a:pos x="T4" y="T5"/>
                </a:cxn>
              </a:cxnLst>
              <a:rect l="T9" t="T10" r="T11" b="T12"/>
              <a:pathLst>
                <a:path w="20" h="24">
                  <a:moveTo>
                    <a:pt x="13" y="0"/>
                  </a:moveTo>
                  <a:cubicBezTo>
                    <a:pt x="20" y="1"/>
                    <a:pt x="16" y="13"/>
                    <a:pt x="17" y="20"/>
                  </a:cubicBezTo>
                  <a:cubicBezTo>
                    <a:pt x="0" y="24"/>
                    <a:pt x="6" y="3"/>
                    <a:pt x="13"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6" name="Freeform 133"/>
            <p:cNvSpPr/>
            <p:nvPr/>
          </p:nvSpPr>
          <p:spPr bwMode="auto">
            <a:xfrm>
              <a:off x="1141" y="2012"/>
              <a:ext cx="70" cy="4"/>
            </a:xfrm>
            <a:custGeom>
              <a:avLst/>
              <a:gdLst>
                <a:gd name="T0" fmla="*/ 0 w 35"/>
                <a:gd name="T1" fmla="*/ 2 h 2"/>
                <a:gd name="T2" fmla="*/ 0 w 35"/>
                <a:gd name="T3" fmla="*/ 0 h 2"/>
                <a:gd name="T4" fmla="*/ 31 w 35"/>
                <a:gd name="T5" fmla="*/ 0 h 2"/>
                <a:gd name="T6" fmla="*/ 33 w 35"/>
                <a:gd name="T7" fmla="*/ 0 h 2"/>
                <a:gd name="T8" fmla="*/ 35 w 35"/>
                <a:gd name="T9" fmla="*/ 0 h 2"/>
                <a:gd name="T10" fmla="*/ 35 w 35"/>
                <a:gd name="T11" fmla="*/ 2 h 2"/>
                <a:gd name="T12" fmla="*/ 4 w 35"/>
                <a:gd name="T13" fmla="*/ 2 h 2"/>
                <a:gd name="T14" fmla="*/ 2 w 35"/>
                <a:gd name="T15" fmla="*/ 2 h 2"/>
                <a:gd name="T16" fmla="*/ 0 w 35"/>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2"/>
                <a:gd name="T29" fmla="*/ 35 w 35"/>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2">
                  <a:moveTo>
                    <a:pt x="0" y="2"/>
                  </a:moveTo>
                  <a:cubicBezTo>
                    <a:pt x="0" y="2"/>
                    <a:pt x="0" y="1"/>
                    <a:pt x="0" y="0"/>
                  </a:cubicBezTo>
                  <a:cubicBezTo>
                    <a:pt x="10" y="0"/>
                    <a:pt x="20" y="0"/>
                    <a:pt x="31" y="0"/>
                  </a:cubicBezTo>
                  <a:cubicBezTo>
                    <a:pt x="32" y="0"/>
                    <a:pt x="32" y="0"/>
                    <a:pt x="33" y="0"/>
                  </a:cubicBezTo>
                  <a:cubicBezTo>
                    <a:pt x="34" y="0"/>
                    <a:pt x="35" y="0"/>
                    <a:pt x="35" y="0"/>
                  </a:cubicBezTo>
                  <a:cubicBezTo>
                    <a:pt x="35" y="1"/>
                    <a:pt x="35" y="2"/>
                    <a:pt x="35" y="2"/>
                  </a:cubicBezTo>
                  <a:cubicBezTo>
                    <a:pt x="25" y="2"/>
                    <a:pt x="14" y="2"/>
                    <a:pt x="4" y="2"/>
                  </a:cubicBezTo>
                  <a:cubicBezTo>
                    <a:pt x="3" y="2"/>
                    <a:pt x="3" y="2"/>
                    <a:pt x="2" y="2"/>
                  </a:cubicBezTo>
                  <a:cubicBezTo>
                    <a:pt x="1" y="2"/>
                    <a:pt x="0" y="2"/>
                    <a:pt x="0"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7" name="Freeform 134"/>
            <p:cNvSpPr/>
            <p:nvPr/>
          </p:nvSpPr>
          <p:spPr bwMode="auto">
            <a:xfrm>
              <a:off x="1149" y="2016"/>
              <a:ext cx="62" cy="12"/>
            </a:xfrm>
            <a:custGeom>
              <a:avLst/>
              <a:gdLst>
                <a:gd name="T0" fmla="*/ 0 w 31"/>
                <a:gd name="T1" fmla="*/ 3 h 6"/>
                <a:gd name="T2" fmla="*/ 0 w 31"/>
                <a:gd name="T3" fmla="*/ 0 h 6"/>
                <a:gd name="T4" fmla="*/ 31 w 31"/>
                <a:gd name="T5" fmla="*/ 0 h 6"/>
                <a:gd name="T6" fmla="*/ 0 w 31"/>
                <a:gd name="T7" fmla="*/ 3 h 6"/>
                <a:gd name="T8" fmla="*/ 0 60000 65536"/>
                <a:gd name="T9" fmla="*/ 0 60000 65536"/>
                <a:gd name="T10" fmla="*/ 0 60000 65536"/>
                <a:gd name="T11" fmla="*/ 0 60000 65536"/>
                <a:gd name="T12" fmla="*/ 0 w 31"/>
                <a:gd name="T13" fmla="*/ 0 h 6"/>
                <a:gd name="T14" fmla="*/ 31 w 31"/>
                <a:gd name="T15" fmla="*/ 6 h 6"/>
              </a:gdLst>
              <a:ahLst/>
              <a:cxnLst>
                <a:cxn ang="T8">
                  <a:pos x="T0" y="T1"/>
                </a:cxn>
                <a:cxn ang="T9">
                  <a:pos x="T2" y="T3"/>
                </a:cxn>
                <a:cxn ang="T10">
                  <a:pos x="T4" y="T5"/>
                </a:cxn>
                <a:cxn ang="T11">
                  <a:pos x="T6" y="T7"/>
                </a:cxn>
              </a:cxnLst>
              <a:rect l="T12" t="T13" r="T14" b="T15"/>
              <a:pathLst>
                <a:path w="31" h="6">
                  <a:moveTo>
                    <a:pt x="0" y="3"/>
                  </a:moveTo>
                  <a:cubicBezTo>
                    <a:pt x="0" y="2"/>
                    <a:pt x="0" y="1"/>
                    <a:pt x="0" y="0"/>
                  </a:cubicBezTo>
                  <a:cubicBezTo>
                    <a:pt x="10" y="0"/>
                    <a:pt x="21" y="0"/>
                    <a:pt x="31" y="0"/>
                  </a:cubicBezTo>
                  <a:cubicBezTo>
                    <a:pt x="25" y="6"/>
                    <a:pt x="10" y="1"/>
                    <a:pt x="0"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8" name="Freeform 135"/>
            <p:cNvSpPr/>
            <p:nvPr/>
          </p:nvSpPr>
          <p:spPr bwMode="auto">
            <a:xfrm>
              <a:off x="3243" y="2024"/>
              <a:ext cx="52" cy="38"/>
            </a:xfrm>
            <a:custGeom>
              <a:avLst/>
              <a:gdLst>
                <a:gd name="T0" fmla="*/ 0 w 26"/>
                <a:gd name="T1" fmla="*/ 3 h 19"/>
                <a:gd name="T2" fmla="*/ 26 w 26"/>
                <a:gd name="T3" fmla="*/ 5 h 19"/>
                <a:gd name="T4" fmla="*/ 26 w 26"/>
                <a:gd name="T5" fmla="*/ 10 h 19"/>
                <a:gd name="T6" fmla="*/ 0 w 26"/>
                <a:gd name="T7" fmla="*/ 14 h 19"/>
                <a:gd name="T8" fmla="*/ 0 w 26"/>
                <a:gd name="T9" fmla="*/ 3 h 19"/>
                <a:gd name="T10" fmla="*/ 0 60000 65536"/>
                <a:gd name="T11" fmla="*/ 0 60000 65536"/>
                <a:gd name="T12" fmla="*/ 0 60000 65536"/>
                <a:gd name="T13" fmla="*/ 0 60000 65536"/>
                <a:gd name="T14" fmla="*/ 0 60000 65536"/>
                <a:gd name="T15" fmla="*/ 0 w 26"/>
                <a:gd name="T16" fmla="*/ 0 h 19"/>
                <a:gd name="T17" fmla="*/ 26 w 26"/>
                <a:gd name="T18" fmla="*/ 19 h 19"/>
              </a:gdLst>
              <a:ahLst/>
              <a:cxnLst>
                <a:cxn ang="T10">
                  <a:pos x="T0" y="T1"/>
                </a:cxn>
                <a:cxn ang="T11">
                  <a:pos x="T2" y="T3"/>
                </a:cxn>
                <a:cxn ang="T12">
                  <a:pos x="T4" y="T5"/>
                </a:cxn>
                <a:cxn ang="T13">
                  <a:pos x="T6" y="T7"/>
                </a:cxn>
                <a:cxn ang="T14">
                  <a:pos x="T8" y="T9"/>
                </a:cxn>
              </a:cxnLst>
              <a:rect l="T15" t="T16" r="T17" b="T18"/>
              <a:pathLst>
                <a:path w="26" h="19">
                  <a:moveTo>
                    <a:pt x="0" y="3"/>
                  </a:moveTo>
                  <a:cubicBezTo>
                    <a:pt x="8" y="5"/>
                    <a:pt x="22" y="0"/>
                    <a:pt x="26" y="5"/>
                  </a:cubicBezTo>
                  <a:cubicBezTo>
                    <a:pt x="26" y="7"/>
                    <a:pt x="26" y="8"/>
                    <a:pt x="26" y="10"/>
                  </a:cubicBezTo>
                  <a:cubicBezTo>
                    <a:pt x="25" y="19"/>
                    <a:pt x="8" y="12"/>
                    <a:pt x="0" y="14"/>
                  </a:cubicBezTo>
                  <a:cubicBezTo>
                    <a:pt x="0" y="11"/>
                    <a:pt x="0" y="7"/>
                    <a:pt x="0"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9" name="Freeform 136"/>
            <p:cNvSpPr/>
            <p:nvPr/>
          </p:nvSpPr>
          <p:spPr bwMode="auto">
            <a:xfrm>
              <a:off x="1127" y="2040"/>
              <a:ext cx="4" cy="30"/>
            </a:xfrm>
            <a:custGeom>
              <a:avLst/>
              <a:gdLst>
                <a:gd name="T0" fmla="*/ 0 w 2"/>
                <a:gd name="T1" fmla="*/ 0 h 15"/>
                <a:gd name="T2" fmla="*/ 2 w 2"/>
                <a:gd name="T3" fmla="*/ 0 h 15"/>
                <a:gd name="T4" fmla="*/ 2 w 2"/>
                <a:gd name="T5" fmla="*/ 15 h 15"/>
                <a:gd name="T6" fmla="*/ 0 w 2"/>
                <a:gd name="T7" fmla="*/ 15 h 15"/>
                <a:gd name="T8" fmla="*/ 0 w 2"/>
                <a:gd name="T9" fmla="*/ 0 h 15"/>
                <a:gd name="T10" fmla="*/ 0 60000 65536"/>
                <a:gd name="T11" fmla="*/ 0 60000 65536"/>
                <a:gd name="T12" fmla="*/ 0 60000 65536"/>
                <a:gd name="T13" fmla="*/ 0 60000 65536"/>
                <a:gd name="T14" fmla="*/ 0 60000 65536"/>
                <a:gd name="T15" fmla="*/ 0 w 2"/>
                <a:gd name="T16" fmla="*/ 0 h 15"/>
                <a:gd name="T17" fmla="*/ 2 w 2"/>
                <a:gd name="T18" fmla="*/ 15 h 15"/>
              </a:gdLst>
              <a:ahLst/>
              <a:cxnLst>
                <a:cxn ang="T10">
                  <a:pos x="T0" y="T1"/>
                </a:cxn>
                <a:cxn ang="T11">
                  <a:pos x="T2" y="T3"/>
                </a:cxn>
                <a:cxn ang="T12">
                  <a:pos x="T4" y="T5"/>
                </a:cxn>
                <a:cxn ang="T13">
                  <a:pos x="T6" y="T7"/>
                </a:cxn>
                <a:cxn ang="T14">
                  <a:pos x="T8" y="T9"/>
                </a:cxn>
              </a:cxnLst>
              <a:rect l="T15" t="T16" r="T17" b="T18"/>
              <a:pathLst>
                <a:path w="2" h="15">
                  <a:moveTo>
                    <a:pt x="0" y="0"/>
                  </a:moveTo>
                  <a:cubicBezTo>
                    <a:pt x="1" y="0"/>
                    <a:pt x="1" y="0"/>
                    <a:pt x="2" y="0"/>
                  </a:cubicBezTo>
                  <a:cubicBezTo>
                    <a:pt x="2" y="5"/>
                    <a:pt x="2" y="10"/>
                    <a:pt x="2" y="15"/>
                  </a:cubicBezTo>
                  <a:cubicBezTo>
                    <a:pt x="1" y="15"/>
                    <a:pt x="1" y="15"/>
                    <a:pt x="0" y="15"/>
                  </a:cubicBezTo>
                  <a:cubicBezTo>
                    <a:pt x="0" y="10"/>
                    <a:pt x="0" y="5"/>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0" name="Freeform 137"/>
            <p:cNvSpPr/>
            <p:nvPr/>
          </p:nvSpPr>
          <p:spPr bwMode="auto">
            <a:xfrm>
              <a:off x="957" y="2080"/>
              <a:ext cx="156" cy="157"/>
            </a:xfrm>
            <a:custGeom>
              <a:avLst/>
              <a:gdLst>
                <a:gd name="T0" fmla="*/ 0 w 78"/>
                <a:gd name="T1" fmla="*/ 44 h 78"/>
                <a:gd name="T2" fmla="*/ 45 w 78"/>
                <a:gd name="T3" fmla="*/ 0 h 78"/>
                <a:gd name="T4" fmla="*/ 78 w 78"/>
                <a:gd name="T5" fmla="*/ 0 h 78"/>
                <a:gd name="T6" fmla="*/ 78 w 78"/>
                <a:gd name="T7" fmla="*/ 15 h 78"/>
                <a:gd name="T8" fmla="*/ 45 w 78"/>
                <a:gd name="T9" fmla="*/ 15 h 78"/>
                <a:gd name="T10" fmla="*/ 43 w 78"/>
                <a:gd name="T11" fmla="*/ 46 h 78"/>
                <a:gd name="T12" fmla="*/ 27 w 78"/>
                <a:gd name="T13" fmla="*/ 49 h 78"/>
                <a:gd name="T14" fmla="*/ 27 w 78"/>
                <a:gd name="T15" fmla="*/ 78 h 78"/>
                <a:gd name="T16" fmla="*/ 0 w 78"/>
                <a:gd name="T17" fmla="*/ 78 h 78"/>
                <a:gd name="T18" fmla="*/ 0 w 78"/>
                <a:gd name="T19" fmla="*/ 44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8"/>
                <a:gd name="T31" fmla="*/ 0 h 78"/>
                <a:gd name="T32" fmla="*/ 78 w 78"/>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8" h="78">
                  <a:moveTo>
                    <a:pt x="0" y="44"/>
                  </a:moveTo>
                  <a:cubicBezTo>
                    <a:pt x="14" y="29"/>
                    <a:pt x="29" y="13"/>
                    <a:pt x="45" y="0"/>
                  </a:cubicBezTo>
                  <a:cubicBezTo>
                    <a:pt x="56" y="0"/>
                    <a:pt x="67" y="0"/>
                    <a:pt x="78" y="0"/>
                  </a:cubicBezTo>
                  <a:cubicBezTo>
                    <a:pt x="78" y="5"/>
                    <a:pt x="78" y="10"/>
                    <a:pt x="78" y="15"/>
                  </a:cubicBezTo>
                  <a:cubicBezTo>
                    <a:pt x="67" y="15"/>
                    <a:pt x="56" y="15"/>
                    <a:pt x="45" y="15"/>
                  </a:cubicBezTo>
                  <a:cubicBezTo>
                    <a:pt x="40" y="22"/>
                    <a:pt x="44" y="36"/>
                    <a:pt x="43" y="46"/>
                  </a:cubicBezTo>
                  <a:cubicBezTo>
                    <a:pt x="37" y="46"/>
                    <a:pt x="30" y="46"/>
                    <a:pt x="27" y="49"/>
                  </a:cubicBezTo>
                  <a:cubicBezTo>
                    <a:pt x="27" y="58"/>
                    <a:pt x="27" y="68"/>
                    <a:pt x="27" y="78"/>
                  </a:cubicBezTo>
                  <a:cubicBezTo>
                    <a:pt x="18" y="78"/>
                    <a:pt x="9" y="78"/>
                    <a:pt x="0" y="78"/>
                  </a:cubicBezTo>
                  <a:cubicBezTo>
                    <a:pt x="0" y="66"/>
                    <a:pt x="0" y="55"/>
                    <a:pt x="0" y="44"/>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1" name="Freeform 138"/>
            <p:cNvSpPr/>
            <p:nvPr/>
          </p:nvSpPr>
          <p:spPr bwMode="auto">
            <a:xfrm>
              <a:off x="957" y="2092"/>
              <a:ext cx="228" cy="305"/>
            </a:xfrm>
            <a:custGeom>
              <a:avLst/>
              <a:gdLst>
                <a:gd name="T0" fmla="*/ 87 w 114"/>
                <a:gd name="T1" fmla="*/ 0 h 152"/>
                <a:gd name="T2" fmla="*/ 114 w 114"/>
                <a:gd name="T3" fmla="*/ 27 h 152"/>
                <a:gd name="T4" fmla="*/ 98 w 114"/>
                <a:gd name="T5" fmla="*/ 29 h 152"/>
                <a:gd name="T6" fmla="*/ 98 w 114"/>
                <a:gd name="T7" fmla="*/ 152 h 152"/>
                <a:gd name="T8" fmla="*/ 36 w 114"/>
                <a:gd name="T9" fmla="*/ 152 h 152"/>
                <a:gd name="T10" fmla="*/ 25 w 114"/>
                <a:gd name="T11" fmla="*/ 143 h 152"/>
                <a:gd name="T12" fmla="*/ 0 w 114"/>
                <a:gd name="T13" fmla="*/ 141 h 152"/>
                <a:gd name="T14" fmla="*/ 0 w 114"/>
                <a:gd name="T15" fmla="*/ 81 h 152"/>
                <a:gd name="T16" fmla="*/ 34 w 114"/>
                <a:gd name="T17" fmla="*/ 81 h 152"/>
                <a:gd name="T18" fmla="*/ 36 w 114"/>
                <a:gd name="T19" fmla="*/ 49 h 152"/>
                <a:gd name="T20" fmla="*/ 51 w 114"/>
                <a:gd name="T21" fmla="*/ 47 h 152"/>
                <a:gd name="T22" fmla="*/ 51 w 114"/>
                <a:gd name="T23" fmla="*/ 18 h 152"/>
                <a:gd name="T24" fmla="*/ 85 w 114"/>
                <a:gd name="T25" fmla="*/ 18 h 152"/>
                <a:gd name="T26" fmla="*/ 87 w 114"/>
                <a:gd name="T27" fmla="*/ 0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4"/>
                <a:gd name="T43" fmla="*/ 0 h 152"/>
                <a:gd name="T44" fmla="*/ 114 w 114"/>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4" h="152">
                  <a:moveTo>
                    <a:pt x="87" y="0"/>
                  </a:moveTo>
                  <a:cubicBezTo>
                    <a:pt x="97" y="8"/>
                    <a:pt x="106" y="17"/>
                    <a:pt x="114" y="27"/>
                  </a:cubicBezTo>
                  <a:cubicBezTo>
                    <a:pt x="108" y="27"/>
                    <a:pt x="101" y="26"/>
                    <a:pt x="98" y="29"/>
                  </a:cubicBezTo>
                  <a:cubicBezTo>
                    <a:pt x="98" y="70"/>
                    <a:pt x="98" y="111"/>
                    <a:pt x="98" y="152"/>
                  </a:cubicBezTo>
                  <a:cubicBezTo>
                    <a:pt x="77" y="152"/>
                    <a:pt x="57" y="152"/>
                    <a:pt x="36" y="152"/>
                  </a:cubicBezTo>
                  <a:cubicBezTo>
                    <a:pt x="31" y="150"/>
                    <a:pt x="30" y="144"/>
                    <a:pt x="25" y="143"/>
                  </a:cubicBezTo>
                  <a:cubicBezTo>
                    <a:pt x="21" y="138"/>
                    <a:pt x="8" y="142"/>
                    <a:pt x="0" y="141"/>
                  </a:cubicBezTo>
                  <a:cubicBezTo>
                    <a:pt x="0" y="121"/>
                    <a:pt x="0" y="101"/>
                    <a:pt x="0" y="81"/>
                  </a:cubicBezTo>
                  <a:cubicBezTo>
                    <a:pt x="11" y="81"/>
                    <a:pt x="23" y="81"/>
                    <a:pt x="34" y="81"/>
                  </a:cubicBezTo>
                  <a:cubicBezTo>
                    <a:pt x="38" y="74"/>
                    <a:pt x="35" y="60"/>
                    <a:pt x="36" y="49"/>
                  </a:cubicBezTo>
                  <a:cubicBezTo>
                    <a:pt x="42" y="49"/>
                    <a:pt x="49" y="50"/>
                    <a:pt x="51" y="47"/>
                  </a:cubicBezTo>
                  <a:cubicBezTo>
                    <a:pt x="51" y="37"/>
                    <a:pt x="51" y="28"/>
                    <a:pt x="51" y="18"/>
                  </a:cubicBezTo>
                  <a:cubicBezTo>
                    <a:pt x="63" y="18"/>
                    <a:pt x="74" y="18"/>
                    <a:pt x="85" y="18"/>
                  </a:cubicBezTo>
                  <a:cubicBezTo>
                    <a:pt x="88" y="15"/>
                    <a:pt x="87" y="7"/>
                    <a:pt x="87" y="0"/>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2" name="Freeform 139"/>
            <p:cNvSpPr/>
            <p:nvPr/>
          </p:nvSpPr>
          <p:spPr bwMode="auto">
            <a:xfrm>
              <a:off x="3990" y="2088"/>
              <a:ext cx="28" cy="18"/>
            </a:xfrm>
            <a:custGeom>
              <a:avLst/>
              <a:gdLst>
                <a:gd name="T0" fmla="*/ 14 w 14"/>
                <a:gd name="T1" fmla="*/ 2 h 9"/>
                <a:gd name="T2" fmla="*/ 14 w 14"/>
                <a:gd name="T3" fmla="*/ 2 h 9"/>
                <a:gd name="T4" fmla="*/ 0 60000 65536"/>
                <a:gd name="T5" fmla="*/ 0 60000 65536"/>
                <a:gd name="T6" fmla="*/ 0 w 14"/>
                <a:gd name="T7" fmla="*/ 0 h 9"/>
                <a:gd name="T8" fmla="*/ 14 w 14"/>
                <a:gd name="T9" fmla="*/ 9 h 9"/>
              </a:gdLst>
              <a:ahLst/>
              <a:cxnLst>
                <a:cxn ang="T4">
                  <a:pos x="T0" y="T1"/>
                </a:cxn>
                <a:cxn ang="T5">
                  <a:pos x="T2" y="T3"/>
                </a:cxn>
              </a:cxnLst>
              <a:rect l="T6" t="T7" r="T8" b="T9"/>
              <a:pathLst>
                <a:path w="14" h="9">
                  <a:moveTo>
                    <a:pt x="14" y="2"/>
                  </a:moveTo>
                  <a:cubicBezTo>
                    <a:pt x="10" y="9"/>
                    <a:pt x="0" y="0"/>
                    <a:pt x="14"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3" name="Freeform 140"/>
            <p:cNvSpPr/>
            <p:nvPr/>
          </p:nvSpPr>
          <p:spPr bwMode="auto">
            <a:xfrm>
              <a:off x="2416" y="2112"/>
              <a:ext cx="22" cy="34"/>
            </a:xfrm>
            <a:custGeom>
              <a:avLst/>
              <a:gdLst>
                <a:gd name="T0" fmla="*/ 2 w 11"/>
                <a:gd name="T1" fmla="*/ 1 h 17"/>
                <a:gd name="T2" fmla="*/ 7 w 11"/>
                <a:gd name="T3" fmla="*/ 17 h 17"/>
                <a:gd name="T4" fmla="*/ 2 w 11"/>
                <a:gd name="T5" fmla="*/ 1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2" y="1"/>
                  </a:moveTo>
                  <a:cubicBezTo>
                    <a:pt x="11" y="0"/>
                    <a:pt x="5" y="12"/>
                    <a:pt x="7" y="17"/>
                  </a:cubicBezTo>
                  <a:cubicBezTo>
                    <a:pt x="0" y="17"/>
                    <a:pt x="3" y="8"/>
                    <a:pt x="2"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4" name="Freeform 141"/>
            <p:cNvSpPr/>
            <p:nvPr/>
          </p:nvSpPr>
          <p:spPr bwMode="auto">
            <a:xfrm>
              <a:off x="2054" y="2124"/>
              <a:ext cx="10" cy="54"/>
            </a:xfrm>
            <a:custGeom>
              <a:avLst/>
              <a:gdLst>
                <a:gd name="T0" fmla="*/ 3 w 5"/>
                <a:gd name="T1" fmla="*/ 0 h 27"/>
                <a:gd name="T2" fmla="*/ 5 w 5"/>
                <a:gd name="T3" fmla="*/ 0 h 27"/>
                <a:gd name="T4" fmla="*/ 5 w 5"/>
                <a:gd name="T5" fmla="*/ 27 h 27"/>
                <a:gd name="T6" fmla="*/ 3 w 5"/>
                <a:gd name="T7" fmla="*/ 0 h 27"/>
                <a:gd name="T8" fmla="*/ 0 60000 65536"/>
                <a:gd name="T9" fmla="*/ 0 60000 65536"/>
                <a:gd name="T10" fmla="*/ 0 60000 65536"/>
                <a:gd name="T11" fmla="*/ 0 60000 65536"/>
                <a:gd name="T12" fmla="*/ 0 w 5"/>
                <a:gd name="T13" fmla="*/ 0 h 27"/>
                <a:gd name="T14" fmla="*/ 5 w 5"/>
                <a:gd name="T15" fmla="*/ 27 h 27"/>
              </a:gdLst>
              <a:ahLst/>
              <a:cxnLst>
                <a:cxn ang="T8">
                  <a:pos x="T0" y="T1"/>
                </a:cxn>
                <a:cxn ang="T9">
                  <a:pos x="T2" y="T3"/>
                </a:cxn>
                <a:cxn ang="T10">
                  <a:pos x="T4" y="T5"/>
                </a:cxn>
                <a:cxn ang="T11">
                  <a:pos x="T6" y="T7"/>
                </a:cxn>
              </a:cxnLst>
              <a:rect l="T12" t="T13" r="T14" b="T15"/>
              <a:pathLst>
                <a:path w="5" h="27">
                  <a:moveTo>
                    <a:pt x="3" y="0"/>
                  </a:moveTo>
                  <a:cubicBezTo>
                    <a:pt x="4" y="0"/>
                    <a:pt x="4" y="0"/>
                    <a:pt x="5" y="0"/>
                  </a:cubicBezTo>
                  <a:cubicBezTo>
                    <a:pt x="5" y="9"/>
                    <a:pt x="5" y="18"/>
                    <a:pt x="5" y="27"/>
                  </a:cubicBezTo>
                  <a:cubicBezTo>
                    <a:pt x="0" y="22"/>
                    <a:pt x="4" y="8"/>
                    <a:pt x="3"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5" name="Freeform 142"/>
            <p:cNvSpPr/>
            <p:nvPr/>
          </p:nvSpPr>
          <p:spPr bwMode="auto">
            <a:xfrm>
              <a:off x="6406" y="2106"/>
              <a:ext cx="166" cy="117"/>
            </a:xfrm>
            <a:custGeom>
              <a:avLst/>
              <a:gdLst>
                <a:gd name="T0" fmla="*/ 83 w 83"/>
                <a:gd name="T1" fmla="*/ 56 h 58"/>
                <a:gd name="T2" fmla="*/ 56 w 83"/>
                <a:gd name="T3" fmla="*/ 53 h 58"/>
                <a:gd name="T4" fmla="*/ 36 w 83"/>
                <a:gd name="T5" fmla="*/ 18 h 58"/>
                <a:gd name="T6" fmla="*/ 0 w 83"/>
                <a:gd name="T7" fmla="*/ 13 h 58"/>
                <a:gd name="T8" fmla="*/ 83 w 83"/>
                <a:gd name="T9" fmla="*/ 56 h 58"/>
                <a:gd name="T10" fmla="*/ 0 60000 65536"/>
                <a:gd name="T11" fmla="*/ 0 60000 65536"/>
                <a:gd name="T12" fmla="*/ 0 60000 65536"/>
                <a:gd name="T13" fmla="*/ 0 60000 65536"/>
                <a:gd name="T14" fmla="*/ 0 60000 65536"/>
                <a:gd name="T15" fmla="*/ 0 w 83"/>
                <a:gd name="T16" fmla="*/ 0 h 58"/>
                <a:gd name="T17" fmla="*/ 83 w 83"/>
                <a:gd name="T18" fmla="*/ 58 h 58"/>
              </a:gdLst>
              <a:ahLst/>
              <a:cxnLst>
                <a:cxn ang="T10">
                  <a:pos x="T0" y="T1"/>
                </a:cxn>
                <a:cxn ang="T11">
                  <a:pos x="T2" y="T3"/>
                </a:cxn>
                <a:cxn ang="T12">
                  <a:pos x="T4" y="T5"/>
                </a:cxn>
                <a:cxn ang="T13">
                  <a:pos x="T6" y="T7"/>
                </a:cxn>
                <a:cxn ang="T14">
                  <a:pos x="T8" y="T9"/>
                </a:cxn>
              </a:cxnLst>
              <a:rect l="T15" t="T16" r="T17" b="T18"/>
              <a:pathLst>
                <a:path w="83" h="58">
                  <a:moveTo>
                    <a:pt x="83" y="56"/>
                  </a:moveTo>
                  <a:cubicBezTo>
                    <a:pt x="74" y="55"/>
                    <a:pt x="61" y="58"/>
                    <a:pt x="56" y="53"/>
                  </a:cubicBezTo>
                  <a:cubicBezTo>
                    <a:pt x="60" y="31"/>
                    <a:pt x="42" y="30"/>
                    <a:pt x="36" y="18"/>
                  </a:cubicBezTo>
                  <a:cubicBezTo>
                    <a:pt x="25" y="15"/>
                    <a:pt x="4" y="23"/>
                    <a:pt x="0" y="13"/>
                  </a:cubicBezTo>
                  <a:cubicBezTo>
                    <a:pt x="46" y="0"/>
                    <a:pt x="65" y="33"/>
                    <a:pt x="83" y="5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6" name="Freeform 143"/>
            <p:cNvSpPr>
              <a:spLocks noEditPoints="1"/>
            </p:cNvSpPr>
            <p:nvPr/>
          </p:nvSpPr>
          <p:spPr bwMode="auto">
            <a:xfrm>
              <a:off x="2452" y="2114"/>
              <a:ext cx="80" cy="84"/>
            </a:xfrm>
            <a:custGeom>
              <a:avLst/>
              <a:gdLst>
                <a:gd name="T0" fmla="*/ 40 w 40"/>
                <a:gd name="T1" fmla="*/ 12 h 42"/>
                <a:gd name="T2" fmla="*/ 29 w 40"/>
                <a:gd name="T3" fmla="*/ 41 h 42"/>
                <a:gd name="T4" fmla="*/ 0 w 40"/>
                <a:gd name="T5" fmla="*/ 27 h 42"/>
                <a:gd name="T6" fmla="*/ 40 w 40"/>
                <a:gd name="T7" fmla="*/ 12 h 42"/>
                <a:gd name="T8" fmla="*/ 4 w 40"/>
                <a:gd name="T9" fmla="*/ 32 h 42"/>
                <a:gd name="T10" fmla="*/ 27 w 40"/>
                <a:gd name="T11" fmla="*/ 38 h 42"/>
                <a:gd name="T12" fmla="*/ 36 w 40"/>
                <a:gd name="T13" fmla="*/ 12 h 42"/>
                <a:gd name="T14" fmla="*/ 4 w 40"/>
                <a:gd name="T15" fmla="*/ 32 h 42"/>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2"/>
                <a:gd name="T26" fmla="*/ 40 w 40"/>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2">
                  <a:moveTo>
                    <a:pt x="40" y="12"/>
                  </a:moveTo>
                  <a:cubicBezTo>
                    <a:pt x="37" y="22"/>
                    <a:pt x="24" y="22"/>
                    <a:pt x="29" y="41"/>
                  </a:cubicBezTo>
                  <a:cubicBezTo>
                    <a:pt x="13" y="42"/>
                    <a:pt x="2" y="39"/>
                    <a:pt x="0" y="27"/>
                  </a:cubicBezTo>
                  <a:cubicBezTo>
                    <a:pt x="20" y="29"/>
                    <a:pt x="19" y="0"/>
                    <a:pt x="40" y="12"/>
                  </a:cubicBezTo>
                  <a:close/>
                  <a:moveTo>
                    <a:pt x="4" y="32"/>
                  </a:moveTo>
                  <a:cubicBezTo>
                    <a:pt x="9" y="37"/>
                    <a:pt x="15" y="40"/>
                    <a:pt x="27" y="38"/>
                  </a:cubicBezTo>
                  <a:cubicBezTo>
                    <a:pt x="23" y="22"/>
                    <a:pt x="33" y="21"/>
                    <a:pt x="36" y="12"/>
                  </a:cubicBezTo>
                  <a:cubicBezTo>
                    <a:pt x="18" y="11"/>
                    <a:pt x="19" y="29"/>
                    <a:pt x="4" y="3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7" name="Freeform 144"/>
            <p:cNvSpPr/>
            <p:nvPr/>
          </p:nvSpPr>
          <p:spPr bwMode="auto">
            <a:xfrm>
              <a:off x="2460" y="2136"/>
              <a:ext cx="64" cy="58"/>
            </a:xfrm>
            <a:custGeom>
              <a:avLst/>
              <a:gdLst>
                <a:gd name="T0" fmla="*/ 32 w 32"/>
                <a:gd name="T1" fmla="*/ 1 h 29"/>
                <a:gd name="T2" fmla="*/ 23 w 32"/>
                <a:gd name="T3" fmla="*/ 27 h 29"/>
                <a:gd name="T4" fmla="*/ 0 w 32"/>
                <a:gd name="T5" fmla="*/ 21 h 29"/>
                <a:gd name="T6" fmla="*/ 32 w 32"/>
                <a:gd name="T7" fmla="*/ 1 h 29"/>
                <a:gd name="T8" fmla="*/ 0 60000 65536"/>
                <a:gd name="T9" fmla="*/ 0 60000 65536"/>
                <a:gd name="T10" fmla="*/ 0 60000 65536"/>
                <a:gd name="T11" fmla="*/ 0 60000 65536"/>
                <a:gd name="T12" fmla="*/ 0 w 32"/>
                <a:gd name="T13" fmla="*/ 0 h 29"/>
                <a:gd name="T14" fmla="*/ 32 w 32"/>
                <a:gd name="T15" fmla="*/ 29 h 29"/>
              </a:gdLst>
              <a:ahLst/>
              <a:cxnLst>
                <a:cxn ang="T8">
                  <a:pos x="T0" y="T1"/>
                </a:cxn>
                <a:cxn ang="T9">
                  <a:pos x="T2" y="T3"/>
                </a:cxn>
                <a:cxn ang="T10">
                  <a:pos x="T4" y="T5"/>
                </a:cxn>
                <a:cxn ang="T11">
                  <a:pos x="T6" y="T7"/>
                </a:cxn>
              </a:cxnLst>
              <a:rect l="T12" t="T13" r="T14" b="T15"/>
              <a:pathLst>
                <a:path w="32" h="29">
                  <a:moveTo>
                    <a:pt x="32" y="1"/>
                  </a:moveTo>
                  <a:cubicBezTo>
                    <a:pt x="29" y="10"/>
                    <a:pt x="19" y="11"/>
                    <a:pt x="23" y="27"/>
                  </a:cubicBezTo>
                  <a:cubicBezTo>
                    <a:pt x="11" y="29"/>
                    <a:pt x="5" y="26"/>
                    <a:pt x="0" y="21"/>
                  </a:cubicBezTo>
                  <a:cubicBezTo>
                    <a:pt x="15" y="18"/>
                    <a:pt x="14" y="0"/>
                    <a:pt x="32" y="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8" name="Freeform 145"/>
            <p:cNvSpPr>
              <a:spLocks noEditPoints="1"/>
            </p:cNvSpPr>
            <p:nvPr/>
          </p:nvSpPr>
          <p:spPr bwMode="auto">
            <a:xfrm>
              <a:off x="2444" y="2120"/>
              <a:ext cx="169" cy="241"/>
            </a:xfrm>
            <a:custGeom>
              <a:avLst/>
              <a:gdLst>
                <a:gd name="T0" fmla="*/ 0 w 84"/>
                <a:gd name="T1" fmla="*/ 98 h 120"/>
                <a:gd name="T2" fmla="*/ 42 w 84"/>
                <a:gd name="T3" fmla="*/ 73 h 120"/>
                <a:gd name="T4" fmla="*/ 37 w 84"/>
                <a:gd name="T5" fmla="*/ 33 h 120"/>
                <a:gd name="T6" fmla="*/ 78 w 84"/>
                <a:gd name="T7" fmla="*/ 44 h 120"/>
                <a:gd name="T8" fmla="*/ 78 w 84"/>
                <a:gd name="T9" fmla="*/ 69 h 120"/>
                <a:gd name="T10" fmla="*/ 24 w 84"/>
                <a:gd name="T11" fmla="*/ 120 h 120"/>
                <a:gd name="T12" fmla="*/ 0 w 84"/>
                <a:gd name="T13" fmla="*/ 98 h 120"/>
                <a:gd name="T14" fmla="*/ 75 w 84"/>
                <a:gd name="T15" fmla="*/ 46 h 120"/>
                <a:gd name="T16" fmla="*/ 46 w 84"/>
                <a:gd name="T17" fmla="*/ 20 h 120"/>
                <a:gd name="T18" fmla="*/ 40 w 84"/>
                <a:gd name="T19" fmla="*/ 31 h 120"/>
                <a:gd name="T20" fmla="*/ 6 w 84"/>
                <a:gd name="T21" fmla="*/ 100 h 120"/>
                <a:gd name="T22" fmla="*/ 24 w 84"/>
                <a:gd name="T23" fmla="*/ 118 h 120"/>
                <a:gd name="T24" fmla="*/ 75 w 84"/>
                <a:gd name="T25" fmla="*/ 46 h 1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120"/>
                <a:gd name="T41" fmla="*/ 84 w 84"/>
                <a:gd name="T42" fmla="*/ 120 h 1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120">
                  <a:moveTo>
                    <a:pt x="0" y="98"/>
                  </a:moveTo>
                  <a:cubicBezTo>
                    <a:pt x="21" y="98"/>
                    <a:pt x="37" y="90"/>
                    <a:pt x="42" y="73"/>
                  </a:cubicBezTo>
                  <a:cubicBezTo>
                    <a:pt x="46" y="59"/>
                    <a:pt x="36" y="44"/>
                    <a:pt x="37" y="33"/>
                  </a:cubicBezTo>
                  <a:cubicBezTo>
                    <a:pt x="42" y="0"/>
                    <a:pt x="66" y="30"/>
                    <a:pt x="78" y="44"/>
                  </a:cubicBezTo>
                  <a:cubicBezTo>
                    <a:pt x="75" y="49"/>
                    <a:pt x="80" y="60"/>
                    <a:pt x="78" y="69"/>
                  </a:cubicBezTo>
                  <a:cubicBezTo>
                    <a:pt x="73" y="84"/>
                    <a:pt x="28" y="120"/>
                    <a:pt x="24" y="120"/>
                  </a:cubicBezTo>
                  <a:cubicBezTo>
                    <a:pt x="13" y="120"/>
                    <a:pt x="6" y="108"/>
                    <a:pt x="0" y="98"/>
                  </a:cubicBezTo>
                  <a:close/>
                  <a:moveTo>
                    <a:pt x="75" y="46"/>
                  </a:moveTo>
                  <a:cubicBezTo>
                    <a:pt x="72" y="35"/>
                    <a:pt x="56" y="28"/>
                    <a:pt x="46" y="20"/>
                  </a:cubicBezTo>
                  <a:cubicBezTo>
                    <a:pt x="46" y="25"/>
                    <a:pt x="39" y="24"/>
                    <a:pt x="40" y="31"/>
                  </a:cubicBezTo>
                  <a:cubicBezTo>
                    <a:pt x="53" y="61"/>
                    <a:pt x="41" y="103"/>
                    <a:pt x="6" y="100"/>
                  </a:cubicBezTo>
                  <a:cubicBezTo>
                    <a:pt x="5" y="104"/>
                    <a:pt x="16" y="115"/>
                    <a:pt x="24" y="118"/>
                  </a:cubicBezTo>
                  <a:cubicBezTo>
                    <a:pt x="37" y="99"/>
                    <a:pt x="84" y="80"/>
                    <a:pt x="75" y="4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9" name="Freeform 146"/>
            <p:cNvSpPr/>
            <p:nvPr/>
          </p:nvSpPr>
          <p:spPr bwMode="auto">
            <a:xfrm>
              <a:off x="2454" y="2160"/>
              <a:ext cx="159" cy="197"/>
            </a:xfrm>
            <a:custGeom>
              <a:avLst/>
              <a:gdLst>
                <a:gd name="T0" fmla="*/ 19 w 79"/>
                <a:gd name="T1" fmla="*/ 98 h 98"/>
                <a:gd name="T2" fmla="*/ 1 w 79"/>
                <a:gd name="T3" fmla="*/ 80 h 98"/>
                <a:gd name="T4" fmla="*/ 35 w 79"/>
                <a:gd name="T5" fmla="*/ 11 h 98"/>
                <a:gd name="T6" fmla="*/ 41 w 79"/>
                <a:gd name="T7" fmla="*/ 0 h 98"/>
                <a:gd name="T8" fmla="*/ 70 w 79"/>
                <a:gd name="T9" fmla="*/ 26 h 98"/>
                <a:gd name="T10" fmla="*/ 19 w 79"/>
                <a:gd name="T11" fmla="*/ 98 h 98"/>
                <a:gd name="T12" fmla="*/ 0 60000 65536"/>
                <a:gd name="T13" fmla="*/ 0 60000 65536"/>
                <a:gd name="T14" fmla="*/ 0 60000 65536"/>
                <a:gd name="T15" fmla="*/ 0 60000 65536"/>
                <a:gd name="T16" fmla="*/ 0 60000 65536"/>
                <a:gd name="T17" fmla="*/ 0 60000 65536"/>
                <a:gd name="T18" fmla="*/ 0 w 79"/>
                <a:gd name="T19" fmla="*/ 0 h 98"/>
                <a:gd name="T20" fmla="*/ 79 w 79"/>
                <a:gd name="T21" fmla="*/ 98 h 98"/>
              </a:gdLst>
              <a:ahLst/>
              <a:cxnLst>
                <a:cxn ang="T12">
                  <a:pos x="T0" y="T1"/>
                </a:cxn>
                <a:cxn ang="T13">
                  <a:pos x="T2" y="T3"/>
                </a:cxn>
                <a:cxn ang="T14">
                  <a:pos x="T4" y="T5"/>
                </a:cxn>
                <a:cxn ang="T15">
                  <a:pos x="T6" y="T7"/>
                </a:cxn>
                <a:cxn ang="T16">
                  <a:pos x="T8" y="T9"/>
                </a:cxn>
                <a:cxn ang="T17">
                  <a:pos x="T10" y="T11"/>
                </a:cxn>
              </a:cxnLst>
              <a:rect l="T18" t="T19" r="T20" b="T21"/>
              <a:pathLst>
                <a:path w="79" h="98">
                  <a:moveTo>
                    <a:pt x="19" y="98"/>
                  </a:moveTo>
                  <a:cubicBezTo>
                    <a:pt x="11" y="95"/>
                    <a:pt x="0" y="84"/>
                    <a:pt x="1" y="80"/>
                  </a:cubicBezTo>
                  <a:cubicBezTo>
                    <a:pt x="36" y="83"/>
                    <a:pt x="48" y="41"/>
                    <a:pt x="35" y="11"/>
                  </a:cubicBezTo>
                  <a:cubicBezTo>
                    <a:pt x="34" y="4"/>
                    <a:pt x="41" y="5"/>
                    <a:pt x="41" y="0"/>
                  </a:cubicBezTo>
                  <a:cubicBezTo>
                    <a:pt x="51" y="8"/>
                    <a:pt x="67" y="15"/>
                    <a:pt x="70" y="26"/>
                  </a:cubicBezTo>
                  <a:cubicBezTo>
                    <a:pt x="79" y="60"/>
                    <a:pt x="32" y="79"/>
                    <a:pt x="19" y="9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0" name="Freeform 147"/>
            <p:cNvSpPr/>
            <p:nvPr/>
          </p:nvSpPr>
          <p:spPr bwMode="auto">
            <a:xfrm>
              <a:off x="1043" y="2164"/>
              <a:ext cx="334" cy="367"/>
            </a:xfrm>
            <a:custGeom>
              <a:avLst/>
              <a:gdLst>
                <a:gd name="T0" fmla="*/ 22 w 167"/>
                <a:gd name="T1" fmla="*/ 156 h 183"/>
                <a:gd name="T2" fmla="*/ 2 w 167"/>
                <a:gd name="T3" fmla="*/ 152 h 183"/>
                <a:gd name="T4" fmla="*/ 0 w 167"/>
                <a:gd name="T5" fmla="*/ 127 h 183"/>
                <a:gd name="T6" fmla="*/ 62 w 167"/>
                <a:gd name="T7" fmla="*/ 125 h 183"/>
                <a:gd name="T8" fmla="*/ 64 w 167"/>
                <a:gd name="T9" fmla="*/ 0 h 183"/>
                <a:gd name="T10" fmla="*/ 80 w 167"/>
                <a:gd name="T11" fmla="*/ 0 h 183"/>
                <a:gd name="T12" fmla="*/ 167 w 167"/>
                <a:gd name="T13" fmla="*/ 87 h 183"/>
                <a:gd name="T14" fmla="*/ 167 w 167"/>
                <a:gd name="T15" fmla="*/ 114 h 183"/>
                <a:gd name="T16" fmla="*/ 113 w 167"/>
                <a:gd name="T17" fmla="*/ 118 h 183"/>
                <a:gd name="T18" fmla="*/ 51 w 167"/>
                <a:gd name="T19" fmla="*/ 183 h 183"/>
                <a:gd name="T20" fmla="*/ 22 w 167"/>
                <a:gd name="T21" fmla="*/ 156 h 1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83"/>
                <a:gd name="T35" fmla="*/ 167 w 167"/>
                <a:gd name="T36" fmla="*/ 183 h 18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83">
                  <a:moveTo>
                    <a:pt x="22" y="156"/>
                  </a:moveTo>
                  <a:cubicBezTo>
                    <a:pt x="21" y="149"/>
                    <a:pt x="9" y="153"/>
                    <a:pt x="2" y="152"/>
                  </a:cubicBezTo>
                  <a:cubicBezTo>
                    <a:pt x="0" y="144"/>
                    <a:pt x="5" y="131"/>
                    <a:pt x="0" y="127"/>
                  </a:cubicBezTo>
                  <a:cubicBezTo>
                    <a:pt x="16" y="122"/>
                    <a:pt x="42" y="126"/>
                    <a:pt x="62" y="125"/>
                  </a:cubicBezTo>
                  <a:cubicBezTo>
                    <a:pt x="67" y="88"/>
                    <a:pt x="63" y="41"/>
                    <a:pt x="64" y="0"/>
                  </a:cubicBezTo>
                  <a:cubicBezTo>
                    <a:pt x="69" y="0"/>
                    <a:pt x="75" y="0"/>
                    <a:pt x="80" y="0"/>
                  </a:cubicBezTo>
                  <a:cubicBezTo>
                    <a:pt x="110" y="28"/>
                    <a:pt x="139" y="57"/>
                    <a:pt x="167" y="87"/>
                  </a:cubicBezTo>
                  <a:cubicBezTo>
                    <a:pt x="167" y="96"/>
                    <a:pt x="167" y="105"/>
                    <a:pt x="167" y="114"/>
                  </a:cubicBezTo>
                  <a:cubicBezTo>
                    <a:pt x="150" y="116"/>
                    <a:pt x="123" y="108"/>
                    <a:pt x="113" y="118"/>
                  </a:cubicBezTo>
                  <a:cubicBezTo>
                    <a:pt x="94" y="141"/>
                    <a:pt x="70" y="160"/>
                    <a:pt x="51" y="183"/>
                  </a:cubicBezTo>
                  <a:cubicBezTo>
                    <a:pt x="39" y="176"/>
                    <a:pt x="30" y="166"/>
                    <a:pt x="22" y="156"/>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1" name="Freeform 148"/>
            <p:cNvSpPr/>
            <p:nvPr/>
          </p:nvSpPr>
          <p:spPr bwMode="auto">
            <a:xfrm>
              <a:off x="1650" y="2200"/>
              <a:ext cx="4" cy="55"/>
            </a:xfrm>
            <a:custGeom>
              <a:avLst/>
              <a:gdLst>
                <a:gd name="T0" fmla="*/ 0 w 2"/>
                <a:gd name="T1" fmla="*/ 0 h 27"/>
                <a:gd name="T2" fmla="*/ 2 w 2"/>
                <a:gd name="T3" fmla="*/ 0 h 27"/>
                <a:gd name="T4" fmla="*/ 2 w 2"/>
                <a:gd name="T5" fmla="*/ 27 h 27"/>
                <a:gd name="T6" fmla="*/ 0 w 2"/>
                <a:gd name="T7" fmla="*/ 27 h 27"/>
                <a:gd name="T8" fmla="*/ 0 w 2"/>
                <a:gd name="T9" fmla="*/ 0 h 27"/>
                <a:gd name="T10" fmla="*/ 0 60000 65536"/>
                <a:gd name="T11" fmla="*/ 0 60000 65536"/>
                <a:gd name="T12" fmla="*/ 0 60000 65536"/>
                <a:gd name="T13" fmla="*/ 0 60000 65536"/>
                <a:gd name="T14" fmla="*/ 0 60000 65536"/>
                <a:gd name="T15" fmla="*/ 0 w 2"/>
                <a:gd name="T16" fmla="*/ 0 h 27"/>
                <a:gd name="T17" fmla="*/ 2 w 2"/>
                <a:gd name="T18" fmla="*/ 27 h 27"/>
              </a:gdLst>
              <a:ahLst/>
              <a:cxnLst>
                <a:cxn ang="T10">
                  <a:pos x="T0" y="T1"/>
                </a:cxn>
                <a:cxn ang="T11">
                  <a:pos x="T2" y="T3"/>
                </a:cxn>
                <a:cxn ang="T12">
                  <a:pos x="T4" y="T5"/>
                </a:cxn>
                <a:cxn ang="T13">
                  <a:pos x="T6" y="T7"/>
                </a:cxn>
                <a:cxn ang="T14">
                  <a:pos x="T8" y="T9"/>
                </a:cxn>
              </a:cxnLst>
              <a:rect l="T15" t="T16" r="T17" b="T18"/>
              <a:pathLst>
                <a:path w="2" h="27">
                  <a:moveTo>
                    <a:pt x="0" y="0"/>
                  </a:moveTo>
                  <a:cubicBezTo>
                    <a:pt x="0" y="0"/>
                    <a:pt x="1" y="0"/>
                    <a:pt x="2" y="0"/>
                  </a:cubicBezTo>
                  <a:cubicBezTo>
                    <a:pt x="2" y="9"/>
                    <a:pt x="2" y="18"/>
                    <a:pt x="2" y="27"/>
                  </a:cubicBezTo>
                  <a:cubicBezTo>
                    <a:pt x="1" y="27"/>
                    <a:pt x="0" y="27"/>
                    <a:pt x="0" y="27"/>
                  </a:cubicBezTo>
                  <a:cubicBezTo>
                    <a:pt x="0" y="18"/>
                    <a:pt x="0" y="9"/>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2" name="Freeform 149"/>
            <p:cNvSpPr/>
            <p:nvPr/>
          </p:nvSpPr>
          <p:spPr bwMode="auto">
            <a:xfrm>
              <a:off x="6572" y="2237"/>
              <a:ext cx="70" cy="76"/>
            </a:xfrm>
            <a:custGeom>
              <a:avLst/>
              <a:gdLst>
                <a:gd name="T0" fmla="*/ 20 w 35"/>
                <a:gd name="T1" fmla="*/ 0 h 38"/>
                <a:gd name="T2" fmla="*/ 31 w 35"/>
                <a:gd name="T3" fmla="*/ 0 h 38"/>
                <a:gd name="T4" fmla="*/ 33 w 35"/>
                <a:gd name="T5" fmla="*/ 31 h 38"/>
                <a:gd name="T6" fmla="*/ 2 w 35"/>
                <a:gd name="T7" fmla="*/ 26 h 38"/>
                <a:gd name="T8" fmla="*/ 17 w 35"/>
                <a:gd name="T9" fmla="*/ 20 h 38"/>
                <a:gd name="T10" fmla="*/ 20 w 35"/>
                <a:gd name="T11" fmla="*/ 0 h 38"/>
                <a:gd name="T12" fmla="*/ 0 60000 65536"/>
                <a:gd name="T13" fmla="*/ 0 60000 65536"/>
                <a:gd name="T14" fmla="*/ 0 60000 65536"/>
                <a:gd name="T15" fmla="*/ 0 60000 65536"/>
                <a:gd name="T16" fmla="*/ 0 60000 65536"/>
                <a:gd name="T17" fmla="*/ 0 60000 65536"/>
                <a:gd name="T18" fmla="*/ 0 w 35"/>
                <a:gd name="T19" fmla="*/ 0 h 38"/>
                <a:gd name="T20" fmla="*/ 35 w 3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35" h="38">
                  <a:moveTo>
                    <a:pt x="20" y="0"/>
                  </a:moveTo>
                  <a:cubicBezTo>
                    <a:pt x="23" y="0"/>
                    <a:pt x="27" y="0"/>
                    <a:pt x="31" y="0"/>
                  </a:cubicBezTo>
                  <a:cubicBezTo>
                    <a:pt x="35" y="6"/>
                    <a:pt x="32" y="21"/>
                    <a:pt x="33" y="31"/>
                  </a:cubicBezTo>
                  <a:cubicBezTo>
                    <a:pt x="27" y="33"/>
                    <a:pt x="1" y="38"/>
                    <a:pt x="2" y="26"/>
                  </a:cubicBezTo>
                  <a:cubicBezTo>
                    <a:pt x="0" y="17"/>
                    <a:pt x="10" y="20"/>
                    <a:pt x="17" y="20"/>
                  </a:cubicBezTo>
                  <a:cubicBezTo>
                    <a:pt x="18" y="13"/>
                    <a:pt x="16" y="3"/>
                    <a:pt x="2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3" name="Freeform 150"/>
            <p:cNvSpPr/>
            <p:nvPr/>
          </p:nvSpPr>
          <p:spPr bwMode="auto">
            <a:xfrm>
              <a:off x="6642" y="2237"/>
              <a:ext cx="72" cy="68"/>
            </a:xfrm>
            <a:custGeom>
              <a:avLst/>
              <a:gdLst>
                <a:gd name="T0" fmla="*/ 5 w 36"/>
                <a:gd name="T1" fmla="*/ 0 h 34"/>
                <a:gd name="T2" fmla="*/ 36 w 36"/>
                <a:gd name="T3" fmla="*/ 31 h 34"/>
                <a:gd name="T4" fmla="*/ 2 w 36"/>
                <a:gd name="T5" fmla="*/ 31 h 34"/>
                <a:gd name="T6" fmla="*/ 5 w 36"/>
                <a:gd name="T7" fmla="*/ 0 h 34"/>
                <a:gd name="T8" fmla="*/ 0 60000 65536"/>
                <a:gd name="T9" fmla="*/ 0 60000 65536"/>
                <a:gd name="T10" fmla="*/ 0 60000 65536"/>
                <a:gd name="T11" fmla="*/ 0 60000 65536"/>
                <a:gd name="T12" fmla="*/ 0 w 36"/>
                <a:gd name="T13" fmla="*/ 0 h 34"/>
                <a:gd name="T14" fmla="*/ 36 w 36"/>
                <a:gd name="T15" fmla="*/ 34 h 34"/>
              </a:gdLst>
              <a:ahLst/>
              <a:cxnLst>
                <a:cxn ang="T8">
                  <a:pos x="T0" y="T1"/>
                </a:cxn>
                <a:cxn ang="T9">
                  <a:pos x="T2" y="T3"/>
                </a:cxn>
                <a:cxn ang="T10">
                  <a:pos x="T4" y="T5"/>
                </a:cxn>
                <a:cxn ang="T11">
                  <a:pos x="T6" y="T7"/>
                </a:cxn>
              </a:cxnLst>
              <a:rect l="T12" t="T13" r="T14" b="T15"/>
              <a:pathLst>
                <a:path w="36" h="34">
                  <a:moveTo>
                    <a:pt x="5" y="0"/>
                  </a:moveTo>
                  <a:cubicBezTo>
                    <a:pt x="22" y="3"/>
                    <a:pt x="31" y="15"/>
                    <a:pt x="36" y="31"/>
                  </a:cubicBezTo>
                  <a:cubicBezTo>
                    <a:pt x="29" y="34"/>
                    <a:pt x="9" y="34"/>
                    <a:pt x="2" y="31"/>
                  </a:cubicBezTo>
                  <a:cubicBezTo>
                    <a:pt x="3" y="21"/>
                    <a:pt x="0" y="6"/>
                    <a:pt x="5"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4" name="Freeform 151"/>
            <p:cNvSpPr/>
            <p:nvPr/>
          </p:nvSpPr>
          <p:spPr bwMode="auto">
            <a:xfrm>
              <a:off x="6234" y="2271"/>
              <a:ext cx="34" cy="86"/>
            </a:xfrm>
            <a:custGeom>
              <a:avLst/>
              <a:gdLst>
                <a:gd name="T0" fmla="*/ 6 w 17"/>
                <a:gd name="T1" fmla="*/ 0 h 43"/>
                <a:gd name="T2" fmla="*/ 12 w 17"/>
                <a:gd name="T3" fmla="*/ 0 h 43"/>
                <a:gd name="T4" fmla="*/ 10 w 17"/>
                <a:gd name="T5" fmla="*/ 43 h 43"/>
                <a:gd name="T6" fmla="*/ 6 w 17"/>
                <a:gd name="T7" fmla="*/ 0 h 43"/>
                <a:gd name="T8" fmla="*/ 0 60000 65536"/>
                <a:gd name="T9" fmla="*/ 0 60000 65536"/>
                <a:gd name="T10" fmla="*/ 0 60000 65536"/>
                <a:gd name="T11" fmla="*/ 0 60000 65536"/>
                <a:gd name="T12" fmla="*/ 0 w 17"/>
                <a:gd name="T13" fmla="*/ 0 h 43"/>
                <a:gd name="T14" fmla="*/ 17 w 17"/>
                <a:gd name="T15" fmla="*/ 43 h 43"/>
              </a:gdLst>
              <a:ahLst/>
              <a:cxnLst>
                <a:cxn ang="T8">
                  <a:pos x="T0" y="T1"/>
                </a:cxn>
                <a:cxn ang="T9">
                  <a:pos x="T2" y="T3"/>
                </a:cxn>
                <a:cxn ang="T10">
                  <a:pos x="T4" y="T5"/>
                </a:cxn>
                <a:cxn ang="T11">
                  <a:pos x="T6" y="T7"/>
                </a:cxn>
              </a:cxnLst>
              <a:rect l="T12" t="T13" r="T14" b="T15"/>
              <a:pathLst>
                <a:path w="17" h="43">
                  <a:moveTo>
                    <a:pt x="6" y="0"/>
                  </a:moveTo>
                  <a:cubicBezTo>
                    <a:pt x="8" y="0"/>
                    <a:pt x="10" y="0"/>
                    <a:pt x="12" y="0"/>
                  </a:cubicBezTo>
                  <a:cubicBezTo>
                    <a:pt x="16" y="10"/>
                    <a:pt x="17" y="36"/>
                    <a:pt x="10" y="43"/>
                  </a:cubicBezTo>
                  <a:cubicBezTo>
                    <a:pt x="0" y="39"/>
                    <a:pt x="3" y="11"/>
                    <a:pt x="6"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5" name="Freeform 152"/>
            <p:cNvSpPr/>
            <p:nvPr/>
          </p:nvSpPr>
          <p:spPr bwMode="auto">
            <a:xfrm>
              <a:off x="1672" y="2273"/>
              <a:ext cx="8" cy="24"/>
            </a:xfrm>
            <a:custGeom>
              <a:avLst/>
              <a:gdLst>
                <a:gd name="T0" fmla="*/ 0 w 4"/>
                <a:gd name="T1" fmla="*/ 2 h 12"/>
                <a:gd name="T2" fmla="*/ 0 w 4"/>
                <a:gd name="T3" fmla="*/ 11 h 12"/>
                <a:gd name="T4" fmla="*/ 0 w 4"/>
                <a:gd name="T5" fmla="*/ 2 h 12"/>
                <a:gd name="T6" fmla="*/ 0 60000 65536"/>
                <a:gd name="T7" fmla="*/ 0 60000 65536"/>
                <a:gd name="T8" fmla="*/ 0 60000 65536"/>
                <a:gd name="T9" fmla="*/ 0 w 4"/>
                <a:gd name="T10" fmla="*/ 0 h 12"/>
                <a:gd name="T11" fmla="*/ 4 w 4"/>
                <a:gd name="T12" fmla="*/ 12 h 12"/>
              </a:gdLst>
              <a:ahLst/>
              <a:cxnLst>
                <a:cxn ang="T6">
                  <a:pos x="T0" y="T1"/>
                </a:cxn>
                <a:cxn ang="T7">
                  <a:pos x="T2" y="T3"/>
                </a:cxn>
                <a:cxn ang="T8">
                  <a:pos x="T4" y="T5"/>
                </a:cxn>
              </a:cxnLst>
              <a:rect l="T9" t="T10" r="T11" b="T12"/>
              <a:pathLst>
                <a:path w="4" h="12">
                  <a:moveTo>
                    <a:pt x="0" y="2"/>
                  </a:moveTo>
                  <a:cubicBezTo>
                    <a:pt x="4" y="0"/>
                    <a:pt x="4" y="12"/>
                    <a:pt x="0" y="11"/>
                  </a:cubicBezTo>
                  <a:cubicBezTo>
                    <a:pt x="0" y="8"/>
                    <a:pt x="0" y="5"/>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6" name="Freeform 153"/>
            <p:cNvSpPr/>
            <p:nvPr/>
          </p:nvSpPr>
          <p:spPr bwMode="auto">
            <a:xfrm>
              <a:off x="3970" y="2277"/>
              <a:ext cx="36" cy="120"/>
            </a:xfrm>
            <a:custGeom>
              <a:avLst/>
              <a:gdLst>
                <a:gd name="T0" fmla="*/ 4 w 18"/>
                <a:gd name="T1" fmla="*/ 0 h 60"/>
                <a:gd name="T2" fmla="*/ 18 w 18"/>
                <a:gd name="T3" fmla="*/ 0 h 60"/>
                <a:gd name="T4" fmla="*/ 18 w 18"/>
                <a:gd name="T5" fmla="*/ 60 h 60"/>
                <a:gd name="T6" fmla="*/ 0 w 18"/>
                <a:gd name="T7" fmla="*/ 44 h 60"/>
                <a:gd name="T8" fmla="*/ 4 w 18"/>
                <a:gd name="T9" fmla="*/ 0 h 60"/>
                <a:gd name="T10" fmla="*/ 0 60000 65536"/>
                <a:gd name="T11" fmla="*/ 0 60000 65536"/>
                <a:gd name="T12" fmla="*/ 0 60000 65536"/>
                <a:gd name="T13" fmla="*/ 0 60000 65536"/>
                <a:gd name="T14" fmla="*/ 0 60000 65536"/>
                <a:gd name="T15" fmla="*/ 0 w 18"/>
                <a:gd name="T16" fmla="*/ 0 h 60"/>
                <a:gd name="T17" fmla="*/ 18 w 18"/>
                <a:gd name="T18" fmla="*/ 60 h 60"/>
              </a:gdLst>
              <a:ahLst/>
              <a:cxnLst>
                <a:cxn ang="T10">
                  <a:pos x="T0" y="T1"/>
                </a:cxn>
                <a:cxn ang="T11">
                  <a:pos x="T2" y="T3"/>
                </a:cxn>
                <a:cxn ang="T12">
                  <a:pos x="T4" y="T5"/>
                </a:cxn>
                <a:cxn ang="T13">
                  <a:pos x="T6" y="T7"/>
                </a:cxn>
                <a:cxn ang="T14">
                  <a:pos x="T8" y="T9"/>
                </a:cxn>
              </a:cxnLst>
              <a:rect l="T15" t="T16" r="T17" b="T18"/>
              <a:pathLst>
                <a:path w="18" h="60">
                  <a:moveTo>
                    <a:pt x="4" y="0"/>
                  </a:moveTo>
                  <a:cubicBezTo>
                    <a:pt x="9" y="0"/>
                    <a:pt x="13" y="0"/>
                    <a:pt x="18" y="0"/>
                  </a:cubicBezTo>
                  <a:cubicBezTo>
                    <a:pt x="17" y="19"/>
                    <a:pt x="18" y="48"/>
                    <a:pt x="18" y="60"/>
                  </a:cubicBezTo>
                  <a:cubicBezTo>
                    <a:pt x="9" y="58"/>
                    <a:pt x="17" y="38"/>
                    <a:pt x="0" y="44"/>
                  </a:cubicBezTo>
                  <a:cubicBezTo>
                    <a:pt x="2" y="30"/>
                    <a:pt x="6" y="18"/>
                    <a:pt x="4"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7" name="Freeform 154"/>
            <p:cNvSpPr/>
            <p:nvPr/>
          </p:nvSpPr>
          <p:spPr bwMode="auto">
            <a:xfrm>
              <a:off x="6172" y="2293"/>
              <a:ext cx="70" cy="108"/>
            </a:xfrm>
            <a:custGeom>
              <a:avLst/>
              <a:gdLst>
                <a:gd name="T0" fmla="*/ 23 w 35"/>
                <a:gd name="T1" fmla="*/ 1 h 54"/>
                <a:gd name="T2" fmla="*/ 30 w 35"/>
                <a:gd name="T3" fmla="*/ 3 h 54"/>
                <a:gd name="T4" fmla="*/ 35 w 35"/>
                <a:gd name="T5" fmla="*/ 34 h 54"/>
                <a:gd name="T6" fmla="*/ 14 w 35"/>
                <a:gd name="T7" fmla="*/ 54 h 54"/>
                <a:gd name="T8" fmla="*/ 1 w 35"/>
                <a:gd name="T9" fmla="*/ 32 h 54"/>
                <a:gd name="T10" fmla="*/ 21 w 35"/>
                <a:gd name="T11" fmla="*/ 30 h 54"/>
                <a:gd name="T12" fmla="*/ 23 w 35"/>
                <a:gd name="T13" fmla="*/ 1 h 54"/>
                <a:gd name="T14" fmla="*/ 0 60000 65536"/>
                <a:gd name="T15" fmla="*/ 0 60000 65536"/>
                <a:gd name="T16" fmla="*/ 0 60000 65536"/>
                <a:gd name="T17" fmla="*/ 0 60000 65536"/>
                <a:gd name="T18" fmla="*/ 0 60000 65536"/>
                <a:gd name="T19" fmla="*/ 0 60000 65536"/>
                <a:gd name="T20" fmla="*/ 0 60000 65536"/>
                <a:gd name="T21" fmla="*/ 0 w 35"/>
                <a:gd name="T22" fmla="*/ 0 h 54"/>
                <a:gd name="T23" fmla="*/ 35 w 35"/>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54">
                  <a:moveTo>
                    <a:pt x="23" y="1"/>
                  </a:moveTo>
                  <a:cubicBezTo>
                    <a:pt x="27" y="0"/>
                    <a:pt x="27" y="3"/>
                    <a:pt x="30" y="3"/>
                  </a:cubicBezTo>
                  <a:cubicBezTo>
                    <a:pt x="31" y="14"/>
                    <a:pt x="28" y="29"/>
                    <a:pt x="35" y="34"/>
                  </a:cubicBezTo>
                  <a:cubicBezTo>
                    <a:pt x="31" y="44"/>
                    <a:pt x="24" y="50"/>
                    <a:pt x="14" y="54"/>
                  </a:cubicBezTo>
                  <a:cubicBezTo>
                    <a:pt x="11" y="46"/>
                    <a:pt x="0" y="44"/>
                    <a:pt x="1" y="32"/>
                  </a:cubicBezTo>
                  <a:cubicBezTo>
                    <a:pt x="5" y="28"/>
                    <a:pt x="14" y="30"/>
                    <a:pt x="21" y="30"/>
                  </a:cubicBezTo>
                  <a:cubicBezTo>
                    <a:pt x="22" y="20"/>
                    <a:pt x="19" y="7"/>
                    <a:pt x="23"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8" name="Freeform 155"/>
            <p:cNvSpPr/>
            <p:nvPr/>
          </p:nvSpPr>
          <p:spPr bwMode="auto">
            <a:xfrm>
              <a:off x="6740" y="2295"/>
              <a:ext cx="14" cy="8"/>
            </a:xfrm>
            <a:custGeom>
              <a:avLst/>
              <a:gdLst>
                <a:gd name="T0" fmla="*/ 0 w 7"/>
                <a:gd name="T1" fmla="*/ 0 h 4"/>
                <a:gd name="T2" fmla="*/ 7 w 7"/>
                <a:gd name="T3" fmla="*/ 0 h 4"/>
                <a:gd name="T4" fmla="*/ 7 w 7"/>
                <a:gd name="T5" fmla="*/ 4 h 4"/>
                <a:gd name="T6" fmla="*/ 0 w 7"/>
                <a:gd name="T7" fmla="*/ 4 h 4"/>
                <a:gd name="T8" fmla="*/ 0 w 7"/>
                <a:gd name="T9" fmla="*/ 0 h 4"/>
                <a:gd name="T10" fmla="*/ 0 60000 65536"/>
                <a:gd name="T11" fmla="*/ 0 60000 65536"/>
                <a:gd name="T12" fmla="*/ 0 60000 65536"/>
                <a:gd name="T13" fmla="*/ 0 60000 65536"/>
                <a:gd name="T14" fmla="*/ 0 60000 65536"/>
                <a:gd name="T15" fmla="*/ 0 w 7"/>
                <a:gd name="T16" fmla="*/ 0 h 4"/>
                <a:gd name="T17" fmla="*/ 7 w 7"/>
                <a:gd name="T18" fmla="*/ 4 h 4"/>
              </a:gdLst>
              <a:ahLst/>
              <a:cxnLst>
                <a:cxn ang="T10">
                  <a:pos x="T0" y="T1"/>
                </a:cxn>
                <a:cxn ang="T11">
                  <a:pos x="T2" y="T3"/>
                </a:cxn>
                <a:cxn ang="T12">
                  <a:pos x="T4" y="T5"/>
                </a:cxn>
                <a:cxn ang="T13">
                  <a:pos x="T6" y="T7"/>
                </a:cxn>
                <a:cxn ang="T14">
                  <a:pos x="T8" y="T9"/>
                </a:cxn>
              </a:cxnLst>
              <a:rect l="T15" t="T16" r="T17" b="T18"/>
              <a:pathLst>
                <a:path w="7" h="4">
                  <a:moveTo>
                    <a:pt x="0" y="0"/>
                  </a:moveTo>
                  <a:cubicBezTo>
                    <a:pt x="2" y="0"/>
                    <a:pt x="5" y="0"/>
                    <a:pt x="7" y="0"/>
                  </a:cubicBezTo>
                  <a:cubicBezTo>
                    <a:pt x="7" y="1"/>
                    <a:pt x="7" y="3"/>
                    <a:pt x="7" y="4"/>
                  </a:cubicBezTo>
                  <a:cubicBezTo>
                    <a:pt x="5" y="4"/>
                    <a:pt x="2" y="4"/>
                    <a:pt x="0" y="4"/>
                  </a:cubicBezTo>
                  <a:cubicBezTo>
                    <a:pt x="0" y="3"/>
                    <a:pt x="0" y="1"/>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9" name="Freeform 156"/>
            <p:cNvSpPr/>
            <p:nvPr/>
          </p:nvSpPr>
          <p:spPr bwMode="auto">
            <a:xfrm>
              <a:off x="1630" y="2307"/>
              <a:ext cx="10" cy="68"/>
            </a:xfrm>
            <a:custGeom>
              <a:avLst/>
              <a:gdLst>
                <a:gd name="T0" fmla="*/ 5 w 5"/>
                <a:gd name="T1" fmla="*/ 0 h 34"/>
                <a:gd name="T2" fmla="*/ 5 w 5"/>
                <a:gd name="T3" fmla="*/ 34 h 34"/>
                <a:gd name="T4" fmla="*/ 3 w 5"/>
                <a:gd name="T5" fmla="*/ 34 h 34"/>
                <a:gd name="T6" fmla="*/ 5 w 5"/>
                <a:gd name="T7" fmla="*/ 0 h 34"/>
                <a:gd name="T8" fmla="*/ 0 60000 65536"/>
                <a:gd name="T9" fmla="*/ 0 60000 65536"/>
                <a:gd name="T10" fmla="*/ 0 60000 65536"/>
                <a:gd name="T11" fmla="*/ 0 60000 65536"/>
                <a:gd name="T12" fmla="*/ 0 w 5"/>
                <a:gd name="T13" fmla="*/ 0 h 34"/>
                <a:gd name="T14" fmla="*/ 5 w 5"/>
                <a:gd name="T15" fmla="*/ 34 h 34"/>
              </a:gdLst>
              <a:ahLst/>
              <a:cxnLst>
                <a:cxn ang="T8">
                  <a:pos x="T0" y="T1"/>
                </a:cxn>
                <a:cxn ang="T9">
                  <a:pos x="T2" y="T3"/>
                </a:cxn>
                <a:cxn ang="T10">
                  <a:pos x="T4" y="T5"/>
                </a:cxn>
                <a:cxn ang="T11">
                  <a:pos x="T6" y="T7"/>
                </a:cxn>
              </a:cxnLst>
              <a:rect l="T12" t="T13" r="T14" b="T15"/>
              <a:pathLst>
                <a:path w="5" h="34">
                  <a:moveTo>
                    <a:pt x="5" y="0"/>
                  </a:moveTo>
                  <a:cubicBezTo>
                    <a:pt x="5" y="11"/>
                    <a:pt x="5" y="23"/>
                    <a:pt x="5" y="34"/>
                  </a:cubicBezTo>
                  <a:cubicBezTo>
                    <a:pt x="5" y="34"/>
                    <a:pt x="4" y="34"/>
                    <a:pt x="3" y="34"/>
                  </a:cubicBezTo>
                  <a:cubicBezTo>
                    <a:pt x="4" y="23"/>
                    <a:pt x="0" y="7"/>
                    <a:pt x="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0" name="Freeform 157"/>
            <p:cNvSpPr/>
            <p:nvPr/>
          </p:nvSpPr>
          <p:spPr bwMode="auto">
            <a:xfrm>
              <a:off x="1650" y="2317"/>
              <a:ext cx="10" cy="66"/>
            </a:xfrm>
            <a:custGeom>
              <a:avLst/>
              <a:gdLst>
                <a:gd name="T0" fmla="*/ 0 w 5"/>
                <a:gd name="T1" fmla="*/ 0 h 33"/>
                <a:gd name="T2" fmla="*/ 2 w 5"/>
                <a:gd name="T3" fmla="*/ 0 h 33"/>
                <a:gd name="T4" fmla="*/ 0 w 5"/>
                <a:gd name="T5" fmla="*/ 33 h 33"/>
                <a:gd name="T6" fmla="*/ 0 w 5"/>
                <a:gd name="T7" fmla="*/ 0 h 33"/>
                <a:gd name="T8" fmla="*/ 0 60000 65536"/>
                <a:gd name="T9" fmla="*/ 0 60000 65536"/>
                <a:gd name="T10" fmla="*/ 0 60000 65536"/>
                <a:gd name="T11" fmla="*/ 0 60000 65536"/>
                <a:gd name="T12" fmla="*/ 0 w 5"/>
                <a:gd name="T13" fmla="*/ 0 h 33"/>
                <a:gd name="T14" fmla="*/ 5 w 5"/>
                <a:gd name="T15" fmla="*/ 33 h 33"/>
              </a:gdLst>
              <a:ahLst/>
              <a:cxnLst>
                <a:cxn ang="T8">
                  <a:pos x="T0" y="T1"/>
                </a:cxn>
                <a:cxn ang="T9">
                  <a:pos x="T2" y="T3"/>
                </a:cxn>
                <a:cxn ang="T10">
                  <a:pos x="T4" y="T5"/>
                </a:cxn>
                <a:cxn ang="T11">
                  <a:pos x="T6" y="T7"/>
                </a:cxn>
              </a:cxnLst>
              <a:rect l="T12" t="T13" r="T14" b="T15"/>
              <a:pathLst>
                <a:path w="5" h="33">
                  <a:moveTo>
                    <a:pt x="0" y="0"/>
                  </a:moveTo>
                  <a:cubicBezTo>
                    <a:pt x="0" y="0"/>
                    <a:pt x="1" y="0"/>
                    <a:pt x="2" y="0"/>
                  </a:cubicBezTo>
                  <a:cubicBezTo>
                    <a:pt x="1" y="10"/>
                    <a:pt x="5" y="26"/>
                    <a:pt x="0" y="33"/>
                  </a:cubicBezTo>
                  <a:cubicBezTo>
                    <a:pt x="0" y="22"/>
                    <a:pt x="0" y="11"/>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1" name="Freeform 158"/>
            <p:cNvSpPr/>
            <p:nvPr/>
          </p:nvSpPr>
          <p:spPr bwMode="auto">
            <a:xfrm>
              <a:off x="6490" y="2315"/>
              <a:ext cx="40" cy="28"/>
            </a:xfrm>
            <a:custGeom>
              <a:avLst/>
              <a:gdLst>
                <a:gd name="T0" fmla="*/ 0 w 20"/>
                <a:gd name="T1" fmla="*/ 1 h 14"/>
                <a:gd name="T2" fmla="*/ 18 w 20"/>
                <a:gd name="T3" fmla="*/ 3 h 14"/>
                <a:gd name="T4" fmla="*/ 14 w 20"/>
                <a:gd name="T5" fmla="*/ 14 h 14"/>
                <a:gd name="T6" fmla="*/ 0 w 20"/>
                <a:gd name="T7" fmla="*/ 1 h 14"/>
                <a:gd name="T8" fmla="*/ 0 60000 65536"/>
                <a:gd name="T9" fmla="*/ 0 60000 65536"/>
                <a:gd name="T10" fmla="*/ 0 60000 65536"/>
                <a:gd name="T11" fmla="*/ 0 60000 65536"/>
                <a:gd name="T12" fmla="*/ 0 w 20"/>
                <a:gd name="T13" fmla="*/ 0 h 14"/>
                <a:gd name="T14" fmla="*/ 20 w 20"/>
                <a:gd name="T15" fmla="*/ 14 h 14"/>
              </a:gdLst>
              <a:ahLst/>
              <a:cxnLst>
                <a:cxn ang="T8">
                  <a:pos x="T0" y="T1"/>
                </a:cxn>
                <a:cxn ang="T9">
                  <a:pos x="T2" y="T3"/>
                </a:cxn>
                <a:cxn ang="T10">
                  <a:pos x="T4" y="T5"/>
                </a:cxn>
                <a:cxn ang="T11">
                  <a:pos x="T6" y="T7"/>
                </a:cxn>
              </a:cxnLst>
              <a:rect l="T12" t="T13" r="T14" b="T15"/>
              <a:pathLst>
                <a:path w="20" h="14">
                  <a:moveTo>
                    <a:pt x="0" y="1"/>
                  </a:moveTo>
                  <a:cubicBezTo>
                    <a:pt x="7" y="1"/>
                    <a:pt x="15" y="0"/>
                    <a:pt x="18" y="3"/>
                  </a:cubicBezTo>
                  <a:cubicBezTo>
                    <a:pt x="20" y="10"/>
                    <a:pt x="15" y="10"/>
                    <a:pt x="14" y="14"/>
                  </a:cubicBezTo>
                  <a:cubicBezTo>
                    <a:pt x="7" y="12"/>
                    <a:pt x="2" y="8"/>
                    <a:pt x="0"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2" name="Freeform 159"/>
            <p:cNvSpPr>
              <a:spLocks noEditPoints="1"/>
            </p:cNvSpPr>
            <p:nvPr/>
          </p:nvSpPr>
          <p:spPr bwMode="auto">
            <a:xfrm>
              <a:off x="2212" y="2271"/>
              <a:ext cx="258" cy="198"/>
            </a:xfrm>
            <a:custGeom>
              <a:avLst/>
              <a:gdLst>
                <a:gd name="T0" fmla="*/ 129 w 129"/>
                <a:gd name="T1" fmla="*/ 45 h 99"/>
                <a:gd name="T2" fmla="*/ 69 w 129"/>
                <a:gd name="T3" fmla="*/ 74 h 99"/>
                <a:gd name="T4" fmla="*/ 26 w 129"/>
                <a:gd name="T5" fmla="*/ 94 h 99"/>
                <a:gd name="T6" fmla="*/ 22 w 129"/>
                <a:gd name="T7" fmla="*/ 50 h 99"/>
                <a:gd name="T8" fmla="*/ 129 w 129"/>
                <a:gd name="T9" fmla="*/ 45 h 99"/>
                <a:gd name="T10" fmla="*/ 55 w 129"/>
                <a:gd name="T11" fmla="*/ 52 h 99"/>
                <a:gd name="T12" fmla="*/ 15 w 129"/>
                <a:gd name="T13" fmla="*/ 65 h 99"/>
                <a:gd name="T14" fmla="*/ 29 w 129"/>
                <a:gd name="T15" fmla="*/ 92 h 99"/>
                <a:gd name="T16" fmla="*/ 66 w 129"/>
                <a:gd name="T17" fmla="*/ 72 h 99"/>
                <a:gd name="T18" fmla="*/ 124 w 129"/>
                <a:gd name="T19" fmla="*/ 50 h 99"/>
                <a:gd name="T20" fmla="*/ 55 w 129"/>
                <a:gd name="T21" fmla="*/ 52 h 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
                <a:gd name="T34" fmla="*/ 0 h 99"/>
                <a:gd name="T35" fmla="*/ 129 w 129"/>
                <a:gd name="T36" fmla="*/ 99 h 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 h="99">
                  <a:moveTo>
                    <a:pt x="129" y="45"/>
                  </a:moveTo>
                  <a:cubicBezTo>
                    <a:pt x="118" y="64"/>
                    <a:pt x="104" y="80"/>
                    <a:pt x="69" y="74"/>
                  </a:cubicBezTo>
                  <a:cubicBezTo>
                    <a:pt x="56" y="82"/>
                    <a:pt x="53" y="99"/>
                    <a:pt x="26" y="94"/>
                  </a:cubicBezTo>
                  <a:cubicBezTo>
                    <a:pt x="28" y="73"/>
                    <a:pt x="0" y="65"/>
                    <a:pt x="22" y="50"/>
                  </a:cubicBezTo>
                  <a:cubicBezTo>
                    <a:pt x="75" y="60"/>
                    <a:pt x="100" y="0"/>
                    <a:pt x="129" y="45"/>
                  </a:cubicBezTo>
                  <a:close/>
                  <a:moveTo>
                    <a:pt x="55" y="52"/>
                  </a:moveTo>
                  <a:cubicBezTo>
                    <a:pt x="38" y="55"/>
                    <a:pt x="20" y="45"/>
                    <a:pt x="15" y="65"/>
                  </a:cubicBezTo>
                  <a:cubicBezTo>
                    <a:pt x="20" y="74"/>
                    <a:pt x="32" y="75"/>
                    <a:pt x="29" y="92"/>
                  </a:cubicBezTo>
                  <a:cubicBezTo>
                    <a:pt x="53" y="96"/>
                    <a:pt x="54" y="78"/>
                    <a:pt x="66" y="72"/>
                  </a:cubicBezTo>
                  <a:cubicBezTo>
                    <a:pt x="99" y="78"/>
                    <a:pt x="111" y="63"/>
                    <a:pt x="124" y="50"/>
                  </a:cubicBezTo>
                  <a:cubicBezTo>
                    <a:pt x="112" y="8"/>
                    <a:pt x="85" y="46"/>
                    <a:pt x="55" y="5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3" name="Freeform 160"/>
            <p:cNvSpPr/>
            <p:nvPr/>
          </p:nvSpPr>
          <p:spPr bwMode="auto">
            <a:xfrm>
              <a:off x="2242" y="2287"/>
              <a:ext cx="218" cy="176"/>
            </a:xfrm>
            <a:custGeom>
              <a:avLst/>
              <a:gdLst>
                <a:gd name="T0" fmla="*/ 109 w 109"/>
                <a:gd name="T1" fmla="*/ 42 h 88"/>
                <a:gd name="T2" fmla="*/ 51 w 109"/>
                <a:gd name="T3" fmla="*/ 64 h 88"/>
                <a:gd name="T4" fmla="*/ 14 w 109"/>
                <a:gd name="T5" fmla="*/ 84 h 88"/>
                <a:gd name="T6" fmla="*/ 0 w 109"/>
                <a:gd name="T7" fmla="*/ 57 h 88"/>
                <a:gd name="T8" fmla="*/ 40 w 109"/>
                <a:gd name="T9" fmla="*/ 44 h 88"/>
                <a:gd name="T10" fmla="*/ 109 w 109"/>
                <a:gd name="T11" fmla="*/ 42 h 88"/>
                <a:gd name="T12" fmla="*/ 0 60000 65536"/>
                <a:gd name="T13" fmla="*/ 0 60000 65536"/>
                <a:gd name="T14" fmla="*/ 0 60000 65536"/>
                <a:gd name="T15" fmla="*/ 0 60000 65536"/>
                <a:gd name="T16" fmla="*/ 0 60000 65536"/>
                <a:gd name="T17" fmla="*/ 0 60000 65536"/>
                <a:gd name="T18" fmla="*/ 0 w 109"/>
                <a:gd name="T19" fmla="*/ 0 h 88"/>
                <a:gd name="T20" fmla="*/ 109 w 10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109" h="88">
                  <a:moveTo>
                    <a:pt x="109" y="42"/>
                  </a:moveTo>
                  <a:cubicBezTo>
                    <a:pt x="96" y="55"/>
                    <a:pt x="84" y="70"/>
                    <a:pt x="51" y="64"/>
                  </a:cubicBezTo>
                  <a:cubicBezTo>
                    <a:pt x="39" y="70"/>
                    <a:pt x="38" y="88"/>
                    <a:pt x="14" y="84"/>
                  </a:cubicBezTo>
                  <a:cubicBezTo>
                    <a:pt x="17" y="67"/>
                    <a:pt x="5" y="66"/>
                    <a:pt x="0" y="57"/>
                  </a:cubicBezTo>
                  <a:cubicBezTo>
                    <a:pt x="5" y="37"/>
                    <a:pt x="23" y="47"/>
                    <a:pt x="40" y="44"/>
                  </a:cubicBezTo>
                  <a:cubicBezTo>
                    <a:pt x="70" y="38"/>
                    <a:pt x="97" y="0"/>
                    <a:pt x="109" y="4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4" name="Freeform 161"/>
            <p:cNvSpPr/>
            <p:nvPr/>
          </p:nvSpPr>
          <p:spPr bwMode="auto">
            <a:xfrm>
              <a:off x="1824" y="2329"/>
              <a:ext cx="4" cy="54"/>
            </a:xfrm>
            <a:custGeom>
              <a:avLst/>
              <a:gdLst>
                <a:gd name="T0" fmla="*/ 0 w 2"/>
                <a:gd name="T1" fmla="*/ 0 h 27"/>
                <a:gd name="T2" fmla="*/ 2 w 2"/>
                <a:gd name="T3" fmla="*/ 0 h 27"/>
                <a:gd name="T4" fmla="*/ 2 w 2"/>
                <a:gd name="T5" fmla="*/ 27 h 27"/>
                <a:gd name="T6" fmla="*/ 0 w 2"/>
                <a:gd name="T7" fmla="*/ 27 h 27"/>
                <a:gd name="T8" fmla="*/ 0 w 2"/>
                <a:gd name="T9" fmla="*/ 0 h 27"/>
                <a:gd name="T10" fmla="*/ 0 60000 65536"/>
                <a:gd name="T11" fmla="*/ 0 60000 65536"/>
                <a:gd name="T12" fmla="*/ 0 60000 65536"/>
                <a:gd name="T13" fmla="*/ 0 60000 65536"/>
                <a:gd name="T14" fmla="*/ 0 60000 65536"/>
                <a:gd name="T15" fmla="*/ 0 w 2"/>
                <a:gd name="T16" fmla="*/ 0 h 27"/>
                <a:gd name="T17" fmla="*/ 2 w 2"/>
                <a:gd name="T18" fmla="*/ 27 h 27"/>
              </a:gdLst>
              <a:ahLst/>
              <a:cxnLst>
                <a:cxn ang="T10">
                  <a:pos x="T0" y="T1"/>
                </a:cxn>
                <a:cxn ang="T11">
                  <a:pos x="T2" y="T3"/>
                </a:cxn>
                <a:cxn ang="T12">
                  <a:pos x="T4" y="T5"/>
                </a:cxn>
                <a:cxn ang="T13">
                  <a:pos x="T6" y="T7"/>
                </a:cxn>
                <a:cxn ang="T14">
                  <a:pos x="T8" y="T9"/>
                </a:cxn>
              </a:cxnLst>
              <a:rect l="T15" t="T16" r="T17" b="T18"/>
              <a:pathLst>
                <a:path w="2" h="27">
                  <a:moveTo>
                    <a:pt x="0" y="0"/>
                  </a:moveTo>
                  <a:cubicBezTo>
                    <a:pt x="0" y="0"/>
                    <a:pt x="1" y="0"/>
                    <a:pt x="2" y="0"/>
                  </a:cubicBezTo>
                  <a:cubicBezTo>
                    <a:pt x="2" y="9"/>
                    <a:pt x="2" y="18"/>
                    <a:pt x="2" y="27"/>
                  </a:cubicBezTo>
                  <a:cubicBezTo>
                    <a:pt x="1" y="27"/>
                    <a:pt x="0" y="27"/>
                    <a:pt x="0" y="27"/>
                  </a:cubicBezTo>
                  <a:cubicBezTo>
                    <a:pt x="0" y="18"/>
                    <a:pt x="0" y="9"/>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5" name="Freeform 162"/>
            <p:cNvSpPr/>
            <p:nvPr/>
          </p:nvSpPr>
          <p:spPr bwMode="auto">
            <a:xfrm>
              <a:off x="6246" y="2347"/>
              <a:ext cx="102" cy="72"/>
            </a:xfrm>
            <a:custGeom>
              <a:avLst/>
              <a:gdLst>
                <a:gd name="T0" fmla="*/ 51 w 51"/>
                <a:gd name="T1" fmla="*/ 16 h 36"/>
                <a:gd name="T2" fmla="*/ 11 w 51"/>
                <a:gd name="T3" fmla="*/ 36 h 36"/>
                <a:gd name="T4" fmla="*/ 0 w 51"/>
                <a:gd name="T5" fmla="*/ 14 h 36"/>
                <a:gd name="T6" fmla="*/ 51 w 51"/>
                <a:gd name="T7" fmla="*/ 16 h 36"/>
                <a:gd name="T8" fmla="*/ 0 60000 65536"/>
                <a:gd name="T9" fmla="*/ 0 60000 65536"/>
                <a:gd name="T10" fmla="*/ 0 60000 65536"/>
                <a:gd name="T11" fmla="*/ 0 60000 65536"/>
                <a:gd name="T12" fmla="*/ 0 w 51"/>
                <a:gd name="T13" fmla="*/ 0 h 36"/>
                <a:gd name="T14" fmla="*/ 51 w 51"/>
                <a:gd name="T15" fmla="*/ 36 h 36"/>
              </a:gdLst>
              <a:ahLst/>
              <a:cxnLst>
                <a:cxn ang="T8">
                  <a:pos x="T0" y="T1"/>
                </a:cxn>
                <a:cxn ang="T9">
                  <a:pos x="T2" y="T3"/>
                </a:cxn>
                <a:cxn ang="T10">
                  <a:pos x="T4" y="T5"/>
                </a:cxn>
                <a:cxn ang="T11">
                  <a:pos x="T6" y="T7"/>
                </a:cxn>
              </a:cxnLst>
              <a:rect l="T12" t="T13" r="T14" b="T15"/>
              <a:pathLst>
                <a:path w="51" h="36">
                  <a:moveTo>
                    <a:pt x="51" y="16"/>
                  </a:moveTo>
                  <a:cubicBezTo>
                    <a:pt x="26" y="11"/>
                    <a:pt x="27" y="32"/>
                    <a:pt x="11" y="36"/>
                  </a:cubicBezTo>
                  <a:cubicBezTo>
                    <a:pt x="14" y="22"/>
                    <a:pt x="0" y="24"/>
                    <a:pt x="0" y="14"/>
                  </a:cubicBezTo>
                  <a:cubicBezTo>
                    <a:pt x="7" y="6"/>
                    <a:pt x="48" y="0"/>
                    <a:pt x="51" y="1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6" name="Freeform 163"/>
            <p:cNvSpPr/>
            <p:nvPr/>
          </p:nvSpPr>
          <p:spPr bwMode="auto">
            <a:xfrm>
              <a:off x="2110" y="2365"/>
              <a:ext cx="128" cy="116"/>
            </a:xfrm>
            <a:custGeom>
              <a:avLst/>
              <a:gdLst>
                <a:gd name="T0" fmla="*/ 2 w 64"/>
                <a:gd name="T1" fmla="*/ 9 h 58"/>
                <a:gd name="T2" fmla="*/ 19 w 64"/>
                <a:gd name="T3" fmla="*/ 5 h 58"/>
                <a:gd name="T4" fmla="*/ 64 w 64"/>
                <a:gd name="T5" fmla="*/ 58 h 58"/>
                <a:gd name="T6" fmla="*/ 22 w 64"/>
                <a:gd name="T7" fmla="*/ 18 h 58"/>
                <a:gd name="T8" fmla="*/ 8 w 64"/>
                <a:gd name="T9" fmla="*/ 16 h 58"/>
                <a:gd name="T10" fmla="*/ 2 w 64"/>
                <a:gd name="T11" fmla="*/ 9 h 58"/>
                <a:gd name="T12" fmla="*/ 0 60000 65536"/>
                <a:gd name="T13" fmla="*/ 0 60000 65536"/>
                <a:gd name="T14" fmla="*/ 0 60000 65536"/>
                <a:gd name="T15" fmla="*/ 0 60000 65536"/>
                <a:gd name="T16" fmla="*/ 0 60000 65536"/>
                <a:gd name="T17" fmla="*/ 0 60000 65536"/>
                <a:gd name="T18" fmla="*/ 0 w 64"/>
                <a:gd name="T19" fmla="*/ 0 h 58"/>
                <a:gd name="T20" fmla="*/ 64 w 64"/>
                <a:gd name="T21" fmla="*/ 58 h 58"/>
              </a:gdLst>
              <a:ahLst/>
              <a:cxnLst>
                <a:cxn ang="T12">
                  <a:pos x="T0" y="T1"/>
                </a:cxn>
                <a:cxn ang="T13">
                  <a:pos x="T2" y="T3"/>
                </a:cxn>
                <a:cxn ang="T14">
                  <a:pos x="T4" y="T5"/>
                </a:cxn>
                <a:cxn ang="T15">
                  <a:pos x="T6" y="T7"/>
                </a:cxn>
                <a:cxn ang="T16">
                  <a:pos x="T8" y="T9"/>
                </a:cxn>
                <a:cxn ang="T17">
                  <a:pos x="T10" y="T11"/>
                </a:cxn>
              </a:cxnLst>
              <a:rect l="T18" t="T19" r="T20" b="T21"/>
              <a:pathLst>
                <a:path w="64" h="58">
                  <a:moveTo>
                    <a:pt x="2" y="9"/>
                  </a:moveTo>
                  <a:cubicBezTo>
                    <a:pt x="0" y="0"/>
                    <a:pt x="14" y="7"/>
                    <a:pt x="19" y="5"/>
                  </a:cubicBezTo>
                  <a:cubicBezTo>
                    <a:pt x="27" y="28"/>
                    <a:pt x="58" y="41"/>
                    <a:pt x="64" y="58"/>
                  </a:cubicBezTo>
                  <a:cubicBezTo>
                    <a:pt x="49" y="46"/>
                    <a:pt x="37" y="30"/>
                    <a:pt x="22" y="18"/>
                  </a:cubicBezTo>
                  <a:cubicBezTo>
                    <a:pt x="21" y="13"/>
                    <a:pt x="12" y="17"/>
                    <a:pt x="8" y="16"/>
                  </a:cubicBezTo>
                  <a:cubicBezTo>
                    <a:pt x="3" y="17"/>
                    <a:pt x="6" y="9"/>
                    <a:pt x="2" y="9"/>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7" name="Freeform 164"/>
            <p:cNvSpPr/>
            <p:nvPr/>
          </p:nvSpPr>
          <p:spPr bwMode="auto">
            <a:xfrm>
              <a:off x="949" y="2387"/>
              <a:ext cx="48" cy="6"/>
            </a:xfrm>
            <a:custGeom>
              <a:avLst/>
              <a:gdLst>
                <a:gd name="T0" fmla="*/ 0 w 24"/>
                <a:gd name="T1" fmla="*/ 3 h 3"/>
                <a:gd name="T2" fmla="*/ 0 w 24"/>
                <a:gd name="T3" fmla="*/ 0 h 3"/>
                <a:gd name="T4" fmla="*/ 24 w 24"/>
                <a:gd name="T5" fmla="*/ 0 h 3"/>
                <a:gd name="T6" fmla="*/ 24 w 24"/>
                <a:gd name="T7" fmla="*/ 3 h 3"/>
                <a:gd name="T8" fmla="*/ 0 w 24"/>
                <a:gd name="T9" fmla="*/ 3 h 3"/>
                <a:gd name="T10" fmla="*/ 0 60000 65536"/>
                <a:gd name="T11" fmla="*/ 0 60000 65536"/>
                <a:gd name="T12" fmla="*/ 0 60000 65536"/>
                <a:gd name="T13" fmla="*/ 0 60000 65536"/>
                <a:gd name="T14" fmla="*/ 0 60000 65536"/>
                <a:gd name="T15" fmla="*/ 0 w 24"/>
                <a:gd name="T16" fmla="*/ 0 h 3"/>
                <a:gd name="T17" fmla="*/ 24 w 24"/>
                <a:gd name="T18" fmla="*/ 3 h 3"/>
              </a:gdLst>
              <a:ahLst/>
              <a:cxnLst>
                <a:cxn ang="T10">
                  <a:pos x="T0" y="T1"/>
                </a:cxn>
                <a:cxn ang="T11">
                  <a:pos x="T2" y="T3"/>
                </a:cxn>
                <a:cxn ang="T12">
                  <a:pos x="T4" y="T5"/>
                </a:cxn>
                <a:cxn ang="T13">
                  <a:pos x="T6" y="T7"/>
                </a:cxn>
                <a:cxn ang="T14">
                  <a:pos x="T8" y="T9"/>
                </a:cxn>
              </a:cxnLst>
              <a:rect l="T15" t="T16" r="T17" b="T18"/>
              <a:pathLst>
                <a:path w="24" h="3">
                  <a:moveTo>
                    <a:pt x="0" y="3"/>
                  </a:moveTo>
                  <a:cubicBezTo>
                    <a:pt x="0" y="2"/>
                    <a:pt x="0" y="1"/>
                    <a:pt x="0" y="0"/>
                  </a:cubicBezTo>
                  <a:cubicBezTo>
                    <a:pt x="8" y="0"/>
                    <a:pt x="16" y="0"/>
                    <a:pt x="24" y="0"/>
                  </a:cubicBezTo>
                  <a:cubicBezTo>
                    <a:pt x="24" y="1"/>
                    <a:pt x="24" y="2"/>
                    <a:pt x="24" y="3"/>
                  </a:cubicBezTo>
                  <a:cubicBezTo>
                    <a:pt x="16" y="3"/>
                    <a:pt x="8" y="3"/>
                    <a:pt x="0"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8" name="Freeform 165"/>
            <p:cNvSpPr/>
            <p:nvPr/>
          </p:nvSpPr>
          <p:spPr bwMode="auto">
            <a:xfrm>
              <a:off x="6214" y="2381"/>
              <a:ext cx="44" cy="46"/>
            </a:xfrm>
            <a:custGeom>
              <a:avLst/>
              <a:gdLst>
                <a:gd name="T0" fmla="*/ 22 w 22"/>
                <a:gd name="T1" fmla="*/ 19 h 23"/>
                <a:gd name="T2" fmla="*/ 0 w 22"/>
                <a:gd name="T3" fmla="*/ 17 h 23"/>
                <a:gd name="T4" fmla="*/ 22 w 22"/>
                <a:gd name="T5" fmla="*/ 19 h 23"/>
                <a:gd name="T6" fmla="*/ 0 60000 65536"/>
                <a:gd name="T7" fmla="*/ 0 60000 65536"/>
                <a:gd name="T8" fmla="*/ 0 60000 65536"/>
                <a:gd name="T9" fmla="*/ 0 w 22"/>
                <a:gd name="T10" fmla="*/ 0 h 23"/>
                <a:gd name="T11" fmla="*/ 22 w 22"/>
                <a:gd name="T12" fmla="*/ 23 h 23"/>
              </a:gdLst>
              <a:ahLst/>
              <a:cxnLst>
                <a:cxn ang="T6">
                  <a:pos x="T0" y="T1"/>
                </a:cxn>
                <a:cxn ang="T7">
                  <a:pos x="T2" y="T3"/>
                </a:cxn>
                <a:cxn ang="T8">
                  <a:pos x="T4" y="T5"/>
                </a:cxn>
              </a:cxnLst>
              <a:rect l="T9" t="T10" r="T11" b="T12"/>
              <a:pathLst>
                <a:path w="22" h="23">
                  <a:moveTo>
                    <a:pt x="22" y="19"/>
                  </a:moveTo>
                  <a:cubicBezTo>
                    <a:pt x="17" y="23"/>
                    <a:pt x="3" y="22"/>
                    <a:pt x="0" y="17"/>
                  </a:cubicBezTo>
                  <a:cubicBezTo>
                    <a:pt x="3" y="0"/>
                    <a:pt x="21" y="2"/>
                    <a:pt x="22" y="19"/>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9" name="Freeform 166"/>
            <p:cNvSpPr/>
            <p:nvPr/>
          </p:nvSpPr>
          <p:spPr bwMode="auto">
            <a:xfrm>
              <a:off x="6264" y="2381"/>
              <a:ext cx="92" cy="118"/>
            </a:xfrm>
            <a:custGeom>
              <a:avLst/>
              <a:gdLst>
                <a:gd name="T0" fmla="*/ 46 w 46"/>
                <a:gd name="T1" fmla="*/ 3 h 59"/>
                <a:gd name="T2" fmla="*/ 46 w 46"/>
                <a:gd name="T3" fmla="*/ 59 h 59"/>
                <a:gd name="T4" fmla="*/ 9 w 46"/>
                <a:gd name="T5" fmla="*/ 59 h 59"/>
                <a:gd name="T6" fmla="*/ 46 w 46"/>
                <a:gd name="T7" fmla="*/ 3 h 59"/>
                <a:gd name="T8" fmla="*/ 0 60000 65536"/>
                <a:gd name="T9" fmla="*/ 0 60000 65536"/>
                <a:gd name="T10" fmla="*/ 0 60000 65536"/>
                <a:gd name="T11" fmla="*/ 0 60000 65536"/>
                <a:gd name="T12" fmla="*/ 0 w 46"/>
                <a:gd name="T13" fmla="*/ 0 h 59"/>
                <a:gd name="T14" fmla="*/ 46 w 46"/>
                <a:gd name="T15" fmla="*/ 59 h 59"/>
              </a:gdLst>
              <a:ahLst/>
              <a:cxnLst>
                <a:cxn ang="T8">
                  <a:pos x="T0" y="T1"/>
                </a:cxn>
                <a:cxn ang="T9">
                  <a:pos x="T2" y="T3"/>
                </a:cxn>
                <a:cxn ang="T10">
                  <a:pos x="T4" y="T5"/>
                </a:cxn>
                <a:cxn ang="T11">
                  <a:pos x="T6" y="T7"/>
                </a:cxn>
              </a:cxnLst>
              <a:rect l="T12" t="T13" r="T14" b="T15"/>
              <a:pathLst>
                <a:path w="46" h="59">
                  <a:moveTo>
                    <a:pt x="46" y="3"/>
                  </a:moveTo>
                  <a:cubicBezTo>
                    <a:pt x="46" y="22"/>
                    <a:pt x="46" y="41"/>
                    <a:pt x="46" y="59"/>
                  </a:cubicBezTo>
                  <a:cubicBezTo>
                    <a:pt x="34" y="59"/>
                    <a:pt x="21" y="59"/>
                    <a:pt x="9" y="59"/>
                  </a:cubicBezTo>
                  <a:cubicBezTo>
                    <a:pt x="0" y="28"/>
                    <a:pt x="13" y="0"/>
                    <a:pt x="46" y="3"/>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0" name="Freeform 167"/>
            <p:cNvSpPr/>
            <p:nvPr/>
          </p:nvSpPr>
          <p:spPr bwMode="auto">
            <a:xfrm>
              <a:off x="927" y="2393"/>
              <a:ext cx="102" cy="76"/>
            </a:xfrm>
            <a:custGeom>
              <a:avLst/>
              <a:gdLst>
                <a:gd name="T0" fmla="*/ 4 w 51"/>
                <a:gd name="T1" fmla="*/ 17 h 38"/>
                <a:gd name="T2" fmla="*/ 0 w 51"/>
                <a:gd name="T3" fmla="*/ 13 h 38"/>
                <a:gd name="T4" fmla="*/ 11 w 51"/>
                <a:gd name="T5" fmla="*/ 0 h 38"/>
                <a:gd name="T6" fmla="*/ 35 w 51"/>
                <a:gd name="T7" fmla="*/ 0 h 38"/>
                <a:gd name="T8" fmla="*/ 51 w 51"/>
                <a:gd name="T9" fmla="*/ 17 h 38"/>
                <a:gd name="T10" fmla="*/ 51 w 51"/>
                <a:gd name="T11" fmla="*/ 38 h 38"/>
                <a:gd name="T12" fmla="*/ 13 w 51"/>
                <a:gd name="T13" fmla="*/ 38 h 38"/>
                <a:gd name="T14" fmla="*/ 40 w 51"/>
                <a:gd name="T15" fmla="*/ 33 h 38"/>
                <a:gd name="T16" fmla="*/ 40 w 51"/>
                <a:gd name="T17" fmla="*/ 22 h 38"/>
                <a:gd name="T18" fmla="*/ 4 w 51"/>
                <a:gd name="T19" fmla="*/ 17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38"/>
                <a:gd name="T32" fmla="*/ 51 w 51"/>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38">
                  <a:moveTo>
                    <a:pt x="4" y="17"/>
                  </a:moveTo>
                  <a:cubicBezTo>
                    <a:pt x="2" y="17"/>
                    <a:pt x="1" y="15"/>
                    <a:pt x="0" y="13"/>
                  </a:cubicBezTo>
                  <a:cubicBezTo>
                    <a:pt x="0" y="6"/>
                    <a:pt x="6" y="3"/>
                    <a:pt x="11" y="0"/>
                  </a:cubicBezTo>
                  <a:cubicBezTo>
                    <a:pt x="19" y="0"/>
                    <a:pt x="27" y="0"/>
                    <a:pt x="35" y="0"/>
                  </a:cubicBezTo>
                  <a:cubicBezTo>
                    <a:pt x="42" y="4"/>
                    <a:pt x="45" y="12"/>
                    <a:pt x="51" y="17"/>
                  </a:cubicBezTo>
                  <a:cubicBezTo>
                    <a:pt x="51" y="24"/>
                    <a:pt x="51" y="31"/>
                    <a:pt x="51" y="38"/>
                  </a:cubicBezTo>
                  <a:cubicBezTo>
                    <a:pt x="38" y="38"/>
                    <a:pt x="26" y="38"/>
                    <a:pt x="13" y="38"/>
                  </a:cubicBezTo>
                  <a:cubicBezTo>
                    <a:pt x="2" y="33"/>
                    <a:pt x="37" y="38"/>
                    <a:pt x="40" y="33"/>
                  </a:cubicBezTo>
                  <a:cubicBezTo>
                    <a:pt x="40" y="29"/>
                    <a:pt x="40" y="26"/>
                    <a:pt x="40" y="22"/>
                  </a:cubicBezTo>
                  <a:cubicBezTo>
                    <a:pt x="35" y="13"/>
                    <a:pt x="15" y="20"/>
                    <a:pt x="4" y="17"/>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1" name="Freeform 168"/>
            <p:cNvSpPr/>
            <p:nvPr/>
          </p:nvSpPr>
          <p:spPr bwMode="auto">
            <a:xfrm>
              <a:off x="2126" y="2391"/>
              <a:ext cx="28" cy="10"/>
            </a:xfrm>
            <a:custGeom>
              <a:avLst/>
              <a:gdLst>
                <a:gd name="T0" fmla="*/ 0 w 14"/>
                <a:gd name="T1" fmla="*/ 5 h 5"/>
                <a:gd name="T2" fmla="*/ 0 w 14"/>
                <a:gd name="T3" fmla="*/ 3 h 5"/>
                <a:gd name="T4" fmla="*/ 14 w 14"/>
                <a:gd name="T5" fmla="*/ 5 h 5"/>
                <a:gd name="T6" fmla="*/ 0 w 14"/>
                <a:gd name="T7" fmla="*/ 5 h 5"/>
                <a:gd name="T8" fmla="*/ 0 60000 65536"/>
                <a:gd name="T9" fmla="*/ 0 60000 65536"/>
                <a:gd name="T10" fmla="*/ 0 60000 65536"/>
                <a:gd name="T11" fmla="*/ 0 60000 65536"/>
                <a:gd name="T12" fmla="*/ 0 w 14"/>
                <a:gd name="T13" fmla="*/ 0 h 5"/>
                <a:gd name="T14" fmla="*/ 14 w 14"/>
                <a:gd name="T15" fmla="*/ 5 h 5"/>
              </a:gdLst>
              <a:ahLst/>
              <a:cxnLst>
                <a:cxn ang="T8">
                  <a:pos x="T0" y="T1"/>
                </a:cxn>
                <a:cxn ang="T9">
                  <a:pos x="T2" y="T3"/>
                </a:cxn>
                <a:cxn ang="T10">
                  <a:pos x="T4" y="T5"/>
                </a:cxn>
                <a:cxn ang="T11">
                  <a:pos x="T6" y="T7"/>
                </a:cxn>
              </a:cxnLst>
              <a:rect l="T12" t="T13" r="T14" b="T15"/>
              <a:pathLst>
                <a:path w="14" h="5">
                  <a:moveTo>
                    <a:pt x="0" y="5"/>
                  </a:moveTo>
                  <a:cubicBezTo>
                    <a:pt x="0" y="4"/>
                    <a:pt x="0" y="4"/>
                    <a:pt x="0" y="3"/>
                  </a:cubicBezTo>
                  <a:cubicBezTo>
                    <a:pt x="4" y="4"/>
                    <a:pt x="13" y="0"/>
                    <a:pt x="14" y="5"/>
                  </a:cubicBezTo>
                  <a:cubicBezTo>
                    <a:pt x="9" y="5"/>
                    <a:pt x="5" y="5"/>
                    <a:pt x="0" y="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2" name="Freeform 169"/>
            <p:cNvSpPr/>
            <p:nvPr/>
          </p:nvSpPr>
          <p:spPr bwMode="auto">
            <a:xfrm>
              <a:off x="4044" y="2395"/>
              <a:ext cx="14" cy="26"/>
            </a:xfrm>
            <a:custGeom>
              <a:avLst/>
              <a:gdLst>
                <a:gd name="T0" fmla="*/ 1 w 7"/>
                <a:gd name="T1" fmla="*/ 3 h 13"/>
                <a:gd name="T2" fmla="*/ 7 w 7"/>
                <a:gd name="T3" fmla="*/ 1 h 13"/>
                <a:gd name="T4" fmla="*/ 7 w 7"/>
                <a:gd name="T5" fmla="*/ 10 h 13"/>
                <a:gd name="T6" fmla="*/ 1 w 7"/>
                <a:gd name="T7" fmla="*/ 3 h 13"/>
                <a:gd name="T8" fmla="*/ 0 60000 65536"/>
                <a:gd name="T9" fmla="*/ 0 60000 65536"/>
                <a:gd name="T10" fmla="*/ 0 60000 65536"/>
                <a:gd name="T11" fmla="*/ 0 60000 65536"/>
                <a:gd name="T12" fmla="*/ 0 w 7"/>
                <a:gd name="T13" fmla="*/ 0 h 13"/>
                <a:gd name="T14" fmla="*/ 7 w 7"/>
                <a:gd name="T15" fmla="*/ 13 h 13"/>
              </a:gdLst>
              <a:ahLst/>
              <a:cxnLst>
                <a:cxn ang="T8">
                  <a:pos x="T0" y="T1"/>
                </a:cxn>
                <a:cxn ang="T9">
                  <a:pos x="T2" y="T3"/>
                </a:cxn>
                <a:cxn ang="T10">
                  <a:pos x="T4" y="T5"/>
                </a:cxn>
                <a:cxn ang="T11">
                  <a:pos x="T6" y="T7"/>
                </a:cxn>
              </a:cxnLst>
              <a:rect l="T12" t="T13" r="T14" b="T15"/>
              <a:pathLst>
                <a:path w="7" h="13">
                  <a:moveTo>
                    <a:pt x="1" y="3"/>
                  </a:moveTo>
                  <a:cubicBezTo>
                    <a:pt x="1" y="0"/>
                    <a:pt x="5" y="1"/>
                    <a:pt x="7" y="1"/>
                  </a:cubicBezTo>
                  <a:cubicBezTo>
                    <a:pt x="7" y="4"/>
                    <a:pt x="7" y="7"/>
                    <a:pt x="7" y="10"/>
                  </a:cubicBezTo>
                  <a:cubicBezTo>
                    <a:pt x="0" y="13"/>
                    <a:pt x="6" y="2"/>
                    <a:pt x="1"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3" name="Freeform 170"/>
            <p:cNvSpPr/>
            <p:nvPr/>
          </p:nvSpPr>
          <p:spPr bwMode="auto">
            <a:xfrm>
              <a:off x="1802" y="2427"/>
              <a:ext cx="4" cy="82"/>
            </a:xfrm>
            <a:custGeom>
              <a:avLst/>
              <a:gdLst>
                <a:gd name="T0" fmla="*/ 0 w 2"/>
                <a:gd name="T1" fmla="*/ 0 h 41"/>
                <a:gd name="T2" fmla="*/ 2 w 2"/>
                <a:gd name="T3" fmla="*/ 0 h 41"/>
                <a:gd name="T4" fmla="*/ 2 w 2"/>
                <a:gd name="T5" fmla="*/ 41 h 41"/>
                <a:gd name="T6" fmla="*/ 0 w 2"/>
                <a:gd name="T7" fmla="*/ 41 h 41"/>
                <a:gd name="T8" fmla="*/ 0 w 2"/>
                <a:gd name="T9" fmla="*/ 0 h 41"/>
                <a:gd name="T10" fmla="*/ 0 60000 65536"/>
                <a:gd name="T11" fmla="*/ 0 60000 65536"/>
                <a:gd name="T12" fmla="*/ 0 60000 65536"/>
                <a:gd name="T13" fmla="*/ 0 60000 65536"/>
                <a:gd name="T14" fmla="*/ 0 60000 65536"/>
                <a:gd name="T15" fmla="*/ 0 w 2"/>
                <a:gd name="T16" fmla="*/ 0 h 41"/>
                <a:gd name="T17" fmla="*/ 2 w 2"/>
                <a:gd name="T18" fmla="*/ 41 h 41"/>
              </a:gdLst>
              <a:ahLst/>
              <a:cxnLst>
                <a:cxn ang="T10">
                  <a:pos x="T0" y="T1"/>
                </a:cxn>
                <a:cxn ang="T11">
                  <a:pos x="T2" y="T3"/>
                </a:cxn>
                <a:cxn ang="T12">
                  <a:pos x="T4" y="T5"/>
                </a:cxn>
                <a:cxn ang="T13">
                  <a:pos x="T6" y="T7"/>
                </a:cxn>
                <a:cxn ang="T14">
                  <a:pos x="T8" y="T9"/>
                </a:cxn>
              </a:cxnLst>
              <a:rect l="T15" t="T16" r="T17" b="T18"/>
              <a:pathLst>
                <a:path w="2" h="41">
                  <a:moveTo>
                    <a:pt x="0" y="0"/>
                  </a:moveTo>
                  <a:cubicBezTo>
                    <a:pt x="0" y="0"/>
                    <a:pt x="1" y="0"/>
                    <a:pt x="2" y="0"/>
                  </a:cubicBezTo>
                  <a:cubicBezTo>
                    <a:pt x="2" y="14"/>
                    <a:pt x="2" y="27"/>
                    <a:pt x="2" y="41"/>
                  </a:cubicBezTo>
                  <a:cubicBezTo>
                    <a:pt x="1" y="41"/>
                    <a:pt x="0" y="41"/>
                    <a:pt x="0" y="41"/>
                  </a:cubicBezTo>
                  <a:cubicBezTo>
                    <a:pt x="0" y="27"/>
                    <a:pt x="0" y="14"/>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4" name="Freeform 171"/>
            <p:cNvSpPr/>
            <p:nvPr/>
          </p:nvSpPr>
          <p:spPr bwMode="auto">
            <a:xfrm>
              <a:off x="3992" y="2427"/>
              <a:ext cx="10" cy="10"/>
            </a:xfrm>
            <a:custGeom>
              <a:avLst/>
              <a:gdLst>
                <a:gd name="T0" fmla="*/ 0 w 5"/>
                <a:gd name="T1" fmla="*/ 0 h 5"/>
                <a:gd name="T2" fmla="*/ 5 w 5"/>
                <a:gd name="T3" fmla="*/ 0 h 5"/>
                <a:gd name="T4" fmla="*/ 5 w 5"/>
                <a:gd name="T5" fmla="*/ 5 h 5"/>
                <a:gd name="T6" fmla="*/ 0 w 5"/>
                <a:gd name="T7" fmla="*/ 5 h 5"/>
                <a:gd name="T8" fmla="*/ 0 w 5"/>
                <a:gd name="T9" fmla="*/ 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0" y="0"/>
                  </a:moveTo>
                  <a:cubicBezTo>
                    <a:pt x="2" y="0"/>
                    <a:pt x="3" y="0"/>
                    <a:pt x="5" y="0"/>
                  </a:cubicBezTo>
                  <a:cubicBezTo>
                    <a:pt x="5" y="2"/>
                    <a:pt x="5" y="3"/>
                    <a:pt x="5" y="5"/>
                  </a:cubicBezTo>
                  <a:cubicBezTo>
                    <a:pt x="3" y="5"/>
                    <a:pt x="2" y="5"/>
                    <a:pt x="0" y="5"/>
                  </a:cubicBezTo>
                  <a:cubicBezTo>
                    <a:pt x="0" y="3"/>
                    <a:pt x="0" y="2"/>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5" name="Freeform 172"/>
            <p:cNvSpPr/>
            <p:nvPr/>
          </p:nvSpPr>
          <p:spPr bwMode="auto">
            <a:xfrm>
              <a:off x="4058" y="2441"/>
              <a:ext cx="10" cy="10"/>
            </a:xfrm>
            <a:custGeom>
              <a:avLst/>
              <a:gdLst>
                <a:gd name="T0" fmla="*/ 0 w 5"/>
                <a:gd name="T1" fmla="*/ 0 h 5"/>
                <a:gd name="T2" fmla="*/ 5 w 5"/>
                <a:gd name="T3" fmla="*/ 0 h 5"/>
                <a:gd name="T4" fmla="*/ 5 w 5"/>
                <a:gd name="T5" fmla="*/ 5 h 5"/>
                <a:gd name="T6" fmla="*/ 0 w 5"/>
                <a:gd name="T7" fmla="*/ 5 h 5"/>
                <a:gd name="T8" fmla="*/ 0 w 5"/>
                <a:gd name="T9" fmla="*/ 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0" y="0"/>
                  </a:moveTo>
                  <a:cubicBezTo>
                    <a:pt x="2" y="0"/>
                    <a:pt x="3" y="0"/>
                    <a:pt x="5" y="0"/>
                  </a:cubicBezTo>
                  <a:cubicBezTo>
                    <a:pt x="5" y="2"/>
                    <a:pt x="5" y="3"/>
                    <a:pt x="5" y="5"/>
                  </a:cubicBezTo>
                  <a:cubicBezTo>
                    <a:pt x="3" y="5"/>
                    <a:pt x="2" y="5"/>
                    <a:pt x="0" y="5"/>
                  </a:cubicBezTo>
                  <a:cubicBezTo>
                    <a:pt x="0" y="3"/>
                    <a:pt x="0" y="2"/>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6" name="Freeform 173"/>
            <p:cNvSpPr/>
            <p:nvPr/>
          </p:nvSpPr>
          <p:spPr bwMode="auto">
            <a:xfrm>
              <a:off x="6594" y="2481"/>
              <a:ext cx="16" cy="14"/>
            </a:xfrm>
            <a:custGeom>
              <a:avLst/>
              <a:gdLst>
                <a:gd name="T0" fmla="*/ 4 w 8"/>
                <a:gd name="T1" fmla="*/ 0 h 7"/>
                <a:gd name="T2" fmla="*/ 4 w 8"/>
                <a:gd name="T3" fmla="*/ 7 h 7"/>
                <a:gd name="T4" fmla="*/ 4 w 8"/>
                <a:gd name="T5" fmla="*/ 0 h 7"/>
                <a:gd name="T6" fmla="*/ 0 60000 65536"/>
                <a:gd name="T7" fmla="*/ 0 60000 65536"/>
                <a:gd name="T8" fmla="*/ 0 60000 65536"/>
                <a:gd name="T9" fmla="*/ 0 w 8"/>
                <a:gd name="T10" fmla="*/ 0 h 7"/>
                <a:gd name="T11" fmla="*/ 8 w 8"/>
                <a:gd name="T12" fmla="*/ 7 h 7"/>
              </a:gdLst>
              <a:ahLst/>
              <a:cxnLst>
                <a:cxn ang="T6">
                  <a:pos x="T0" y="T1"/>
                </a:cxn>
                <a:cxn ang="T7">
                  <a:pos x="T2" y="T3"/>
                </a:cxn>
                <a:cxn ang="T8">
                  <a:pos x="T4" y="T5"/>
                </a:cxn>
              </a:cxnLst>
              <a:rect l="T9" t="T10" r="T11" b="T12"/>
              <a:pathLst>
                <a:path w="8" h="7">
                  <a:moveTo>
                    <a:pt x="4" y="0"/>
                  </a:moveTo>
                  <a:cubicBezTo>
                    <a:pt x="8" y="2"/>
                    <a:pt x="4" y="4"/>
                    <a:pt x="4" y="7"/>
                  </a:cubicBezTo>
                  <a:cubicBezTo>
                    <a:pt x="0" y="5"/>
                    <a:pt x="4" y="3"/>
                    <a:pt x="4"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7" name="Freeform 174"/>
            <p:cNvSpPr/>
            <p:nvPr/>
          </p:nvSpPr>
          <p:spPr bwMode="auto">
            <a:xfrm>
              <a:off x="945" y="2483"/>
              <a:ext cx="58" cy="32"/>
            </a:xfrm>
            <a:custGeom>
              <a:avLst/>
              <a:gdLst>
                <a:gd name="T0" fmla="*/ 0 w 29"/>
                <a:gd name="T1" fmla="*/ 4 h 16"/>
                <a:gd name="T2" fmla="*/ 26 w 29"/>
                <a:gd name="T3" fmla="*/ 4 h 16"/>
                <a:gd name="T4" fmla="*/ 6 w 29"/>
                <a:gd name="T5" fmla="*/ 10 h 16"/>
                <a:gd name="T6" fmla="*/ 0 w 29"/>
                <a:gd name="T7" fmla="*/ 4 h 16"/>
                <a:gd name="T8" fmla="*/ 0 60000 65536"/>
                <a:gd name="T9" fmla="*/ 0 60000 65536"/>
                <a:gd name="T10" fmla="*/ 0 60000 65536"/>
                <a:gd name="T11" fmla="*/ 0 60000 65536"/>
                <a:gd name="T12" fmla="*/ 0 w 29"/>
                <a:gd name="T13" fmla="*/ 0 h 16"/>
                <a:gd name="T14" fmla="*/ 29 w 29"/>
                <a:gd name="T15" fmla="*/ 16 h 16"/>
              </a:gdLst>
              <a:ahLst/>
              <a:cxnLst>
                <a:cxn ang="T8">
                  <a:pos x="T0" y="T1"/>
                </a:cxn>
                <a:cxn ang="T9">
                  <a:pos x="T2" y="T3"/>
                </a:cxn>
                <a:cxn ang="T10">
                  <a:pos x="T4" y="T5"/>
                </a:cxn>
                <a:cxn ang="T11">
                  <a:pos x="T6" y="T7"/>
                </a:cxn>
              </a:cxnLst>
              <a:rect l="T12" t="T13" r="T14" b="T15"/>
              <a:pathLst>
                <a:path w="29" h="16">
                  <a:moveTo>
                    <a:pt x="0" y="4"/>
                  </a:moveTo>
                  <a:cubicBezTo>
                    <a:pt x="3" y="0"/>
                    <a:pt x="22" y="0"/>
                    <a:pt x="26" y="4"/>
                  </a:cubicBezTo>
                  <a:cubicBezTo>
                    <a:pt x="29" y="16"/>
                    <a:pt x="13" y="8"/>
                    <a:pt x="6" y="10"/>
                  </a:cubicBezTo>
                  <a:cubicBezTo>
                    <a:pt x="1" y="11"/>
                    <a:pt x="4" y="4"/>
                    <a:pt x="0" y="4"/>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8" name="Freeform 175"/>
            <p:cNvSpPr/>
            <p:nvPr/>
          </p:nvSpPr>
          <p:spPr bwMode="auto">
            <a:xfrm>
              <a:off x="975" y="2485"/>
              <a:ext cx="142" cy="122"/>
            </a:xfrm>
            <a:custGeom>
              <a:avLst/>
              <a:gdLst>
                <a:gd name="T0" fmla="*/ 0 w 71"/>
                <a:gd name="T1" fmla="*/ 18 h 61"/>
                <a:gd name="T2" fmla="*/ 18 w 71"/>
                <a:gd name="T3" fmla="*/ 18 h 61"/>
                <a:gd name="T4" fmla="*/ 20 w 71"/>
                <a:gd name="T5" fmla="*/ 0 h 61"/>
                <a:gd name="T6" fmla="*/ 47 w 71"/>
                <a:gd name="T7" fmla="*/ 0 h 61"/>
                <a:gd name="T8" fmla="*/ 71 w 71"/>
                <a:gd name="T9" fmla="*/ 25 h 61"/>
                <a:gd name="T10" fmla="*/ 71 w 71"/>
                <a:gd name="T11" fmla="*/ 52 h 61"/>
                <a:gd name="T12" fmla="*/ 65 w 71"/>
                <a:gd name="T13" fmla="*/ 61 h 61"/>
                <a:gd name="T14" fmla="*/ 34 w 71"/>
                <a:gd name="T15" fmla="*/ 34 h 61"/>
                <a:gd name="T16" fmla="*/ 25 w 71"/>
                <a:gd name="T17" fmla="*/ 34 h 61"/>
                <a:gd name="T18" fmla="*/ 11 w 71"/>
                <a:gd name="T19" fmla="*/ 45 h 61"/>
                <a:gd name="T20" fmla="*/ 9 w 71"/>
                <a:gd name="T21" fmla="*/ 29 h 61"/>
                <a:gd name="T22" fmla="*/ 0 w 71"/>
                <a:gd name="T23" fmla="*/ 21 h 61"/>
                <a:gd name="T24" fmla="*/ 0 w 71"/>
                <a:gd name="T25" fmla="*/ 18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
                <a:gd name="T40" fmla="*/ 0 h 61"/>
                <a:gd name="T41" fmla="*/ 71 w 71"/>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 h="61">
                  <a:moveTo>
                    <a:pt x="0" y="18"/>
                  </a:moveTo>
                  <a:cubicBezTo>
                    <a:pt x="6" y="18"/>
                    <a:pt x="12" y="18"/>
                    <a:pt x="18" y="18"/>
                  </a:cubicBezTo>
                  <a:cubicBezTo>
                    <a:pt x="21" y="15"/>
                    <a:pt x="20" y="7"/>
                    <a:pt x="20" y="0"/>
                  </a:cubicBezTo>
                  <a:cubicBezTo>
                    <a:pt x="29" y="0"/>
                    <a:pt x="38" y="0"/>
                    <a:pt x="47" y="0"/>
                  </a:cubicBezTo>
                  <a:cubicBezTo>
                    <a:pt x="56" y="8"/>
                    <a:pt x="64" y="16"/>
                    <a:pt x="71" y="25"/>
                  </a:cubicBezTo>
                  <a:cubicBezTo>
                    <a:pt x="71" y="34"/>
                    <a:pt x="71" y="43"/>
                    <a:pt x="71" y="52"/>
                  </a:cubicBezTo>
                  <a:cubicBezTo>
                    <a:pt x="71" y="56"/>
                    <a:pt x="65" y="56"/>
                    <a:pt x="65" y="61"/>
                  </a:cubicBezTo>
                  <a:cubicBezTo>
                    <a:pt x="51" y="55"/>
                    <a:pt x="46" y="41"/>
                    <a:pt x="34" y="34"/>
                  </a:cubicBezTo>
                  <a:cubicBezTo>
                    <a:pt x="35" y="30"/>
                    <a:pt x="23" y="30"/>
                    <a:pt x="25" y="34"/>
                  </a:cubicBezTo>
                  <a:cubicBezTo>
                    <a:pt x="19" y="36"/>
                    <a:pt x="17" y="43"/>
                    <a:pt x="11" y="45"/>
                  </a:cubicBezTo>
                  <a:cubicBezTo>
                    <a:pt x="10" y="40"/>
                    <a:pt x="14" y="30"/>
                    <a:pt x="9" y="29"/>
                  </a:cubicBezTo>
                  <a:cubicBezTo>
                    <a:pt x="7" y="26"/>
                    <a:pt x="4" y="23"/>
                    <a:pt x="0" y="21"/>
                  </a:cubicBezTo>
                  <a:cubicBezTo>
                    <a:pt x="0" y="20"/>
                    <a:pt x="0" y="19"/>
                    <a:pt x="0" y="18"/>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9" name="Freeform 176"/>
            <p:cNvSpPr/>
            <p:nvPr/>
          </p:nvSpPr>
          <p:spPr bwMode="auto">
            <a:xfrm>
              <a:off x="1329" y="2485"/>
              <a:ext cx="52" cy="153"/>
            </a:xfrm>
            <a:custGeom>
              <a:avLst/>
              <a:gdLst>
                <a:gd name="T0" fmla="*/ 8 w 26"/>
                <a:gd name="T1" fmla="*/ 18 h 76"/>
                <a:gd name="T2" fmla="*/ 26 w 26"/>
                <a:gd name="T3" fmla="*/ 0 h 76"/>
                <a:gd name="T4" fmla="*/ 26 w 26"/>
                <a:gd name="T5" fmla="*/ 23 h 76"/>
                <a:gd name="T6" fmla="*/ 15 w 26"/>
                <a:gd name="T7" fmla="*/ 36 h 76"/>
                <a:gd name="T8" fmla="*/ 8 w 26"/>
                <a:gd name="T9" fmla="*/ 76 h 76"/>
                <a:gd name="T10" fmla="*/ 8 w 26"/>
                <a:gd name="T11" fmla="*/ 18 h 76"/>
                <a:gd name="T12" fmla="*/ 0 60000 65536"/>
                <a:gd name="T13" fmla="*/ 0 60000 65536"/>
                <a:gd name="T14" fmla="*/ 0 60000 65536"/>
                <a:gd name="T15" fmla="*/ 0 60000 65536"/>
                <a:gd name="T16" fmla="*/ 0 60000 65536"/>
                <a:gd name="T17" fmla="*/ 0 60000 65536"/>
                <a:gd name="T18" fmla="*/ 0 w 26"/>
                <a:gd name="T19" fmla="*/ 0 h 76"/>
                <a:gd name="T20" fmla="*/ 26 w 26"/>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26" h="76">
                  <a:moveTo>
                    <a:pt x="8" y="18"/>
                  </a:moveTo>
                  <a:cubicBezTo>
                    <a:pt x="13" y="11"/>
                    <a:pt x="21" y="7"/>
                    <a:pt x="26" y="0"/>
                  </a:cubicBezTo>
                  <a:cubicBezTo>
                    <a:pt x="26" y="8"/>
                    <a:pt x="26" y="15"/>
                    <a:pt x="26" y="23"/>
                  </a:cubicBezTo>
                  <a:cubicBezTo>
                    <a:pt x="24" y="29"/>
                    <a:pt x="17" y="30"/>
                    <a:pt x="15" y="36"/>
                  </a:cubicBezTo>
                  <a:cubicBezTo>
                    <a:pt x="7" y="44"/>
                    <a:pt x="20" y="72"/>
                    <a:pt x="8" y="76"/>
                  </a:cubicBezTo>
                  <a:cubicBezTo>
                    <a:pt x="0" y="66"/>
                    <a:pt x="2" y="29"/>
                    <a:pt x="8" y="18"/>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0" name="Freeform 177"/>
            <p:cNvSpPr/>
            <p:nvPr/>
          </p:nvSpPr>
          <p:spPr bwMode="auto">
            <a:xfrm>
              <a:off x="2230" y="2499"/>
              <a:ext cx="34" cy="18"/>
            </a:xfrm>
            <a:custGeom>
              <a:avLst/>
              <a:gdLst>
                <a:gd name="T0" fmla="*/ 0 w 17"/>
                <a:gd name="T1" fmla="*/ 0 h 9"/>
                <a:gd name="T2" fmla="*/ 17 w 17"/>
                <a:gd name="T3" fmla="*/ 0 h 9"/>
                <a:gd name="T4" fmla="*/ 0 w 17"/>
                <a:gd name="T5" fmla="*/ 9 h 9"/>
                <a:gd name="T6" fmla="*/ 0 w 17"/>
                <a:gd name="T7" fmla="*/ 0 h 9"/>
                <a:gd name="T8" fmla="*/ 0 60000 65536"/>
                <a:gd name="T9" fmla="*/ 0 60000 65536"/>
                <a:gd name="T10" fmla="*/ 0 60000 65536"/>
                <a:gd name="T11" fmla="*/ 0 60000 65536"/>
                <a:gd name="T12" fmla="*/ 0 w 17"/>
                <a:gd name="T13" fmla="*/ 0 h 9"/>
                <a:gd name="T14" fmla="*/ 17 w 17"/>
                <a:gd name="T15" fmla="*/ 9 h 9"/>
              </a:gdLst>
              <a:ahLst/>
              <a:cxnLst>
                <a:cxn ang="T8">
                  <a:pos x="T0" y="T1"/>
                </a:cxn>
                <a:cxn ang="T9">
                  <a:pos x="T2" y="T3"/>
                </a:cxn>
                <a:cxn ang="T10">
                  <a:pos x="T4" y="T5"/>
                </a:cxn>
                <a:cxn ang="T11">
                  <a:pos x="T6" y="T7"/>
                </a:cxn>
              </a:cxnLst>
              <a:rect l="T12" t="T13" r="T14" b="T15"/>
              <a:pathLst>
                <a:path w="17" h="9">
                  <a:moveTo>
                    <a:pt x="0" y="0"/>
                  </a:moveTo>
                  <a:cubicBezTo>
                    <a:pt x="5" y="0"/>
                    <a:pt x="11" y="0"/>
                    <a:pt x="17" y="0"/>
                  </a:cubicBezTo>
                  <a:cubicBezTo>
                    <a:pt x="10" y="1"/>
                    <a:pt x="8" y="9"/>
                    <a:pt x="0" y="9"/>
                  </a:cubicBezTo>
                  <a:cubicBezTo>
                    <a:pt x="0" y="6"/>
                    <a:pt x="0" y="3"/>
                    <a:pt x="0" y="0"/>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1" name="Freeform 178"/>
            <p:cNvSpPr/>
            <p:nvPr/>
          </p:nvSpPr>
          <p:spPr bwMode="auto">
            <a:xfrm>
              <a:off x="6300" y="2509"/>
              <a:ext cx="60" cy="48"/>
            </a:xfrm>
            <a:custGeom>
              <a:avLst/>
              <a:gdLst>
                <a:gd name="T0" fmla="*/ 0 w 30"/>
                <a:gd name="T1" fmla="*/ 0 h 24"/>
                <a:gd name="T2" fmla="*/ 26 w 30"/>
                <a:gd name="T3" fmla="*/ 0 h 24"/>
                <a:gd name="T4" fmla="*/ 24 w 30"/>
                <a:gd name="T5" fmla="*/ 24 h 24"/>
                <a:gd name="T6" fmla="*/ 0 w 30"/>
                <a:gd name="T7" fmla="*/ 0 h 24"/>
                <a:gd name="T8" fmla="*/ 0 60000 65536"/>
                <a:gd name="T9" fmla="*/ 0 60000 65536"/>
                <a:gd name="T10" fmla="*/ 0 60000 65536"/>
                <a:gd name="T11" fmla="*/ 0 60000 65536"/>
                <a:gd name="T12" fmla="*/ 0 w 30"/>
                <a:gd name="T13" fmla="*/ 0 h 24"/>
                <a:gd name="T14" fmla="*/ 30 w 30"/>
                <a:gd name="T15" fmla="*/ 24 h 24"/>
              </a:gdLst>
              <a:ahLst/>
              <a:cxnLst>
                <a:cxn ang="T8">
                  <a:pos x="T0" y="T1"/>
                </a:cxn>
                <a:cxn ang="T9">
                  <a:pos x="T2" y="T3"/>
                </a:cxn>
                <a:cxn ang="T10">
                  <a:pos x="T4" y="T5"/>
                </a:cxn>
                <a:cxn ang="T11">
                  <a:pos x="T6" y="T7"/>
                </a:cxn>
              </a:cxnLst>
              <a:rect l="T12" t="T13" r="T14" b="T15"/>
              <a:pathLst>
                <a:path w="30" h="24">
                  <a:moveTo>
                    <a:pt x="0" y="0"/>
                  </a:moveTo>
                  <a:cubicBezTo>
                    <a:pt x="8" y="0"/>
                    <a:pt x="17" y="0"/>
                    <a:pt x="26" y="0"/>
                  </a:cubicBezTo>
                  <a:cubicBezTo>
                    <a:pt x="30" y="5"/>
                    <a:pt x="29" y="21"/>
                    <a:pt x="24" y="24"/>
                  </a:cubicBezTo>
                  <a:cubicBezTo>
                    <a:pt x="13" y="19"/>
                    <a:pt x="5" y="11"/>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2" name="Freeform 179"/>
            <p:cNvSpPr/>
            <p:nvPr/>
          </p:nvSpPr>
          <p:spPr bwMode="auto">
            <a:xfrm>
              <a:off x="2218" y="2521"/>
              <a:ext cx="208" cy="319"/>
            </a:xfrm>
            <a:custGeom>
              <a:avLst/>
              <a:gdLst>
                <a:gd name="T0" fmla="*/ 37 w 104"/>
                <a:gd name="T1" fmla="*/ 11 h 159"/>
                <a:gd name="T2" fmla="*/ 48 w 104"/>
                <a:gd name="T3" fmla="*/ 0 h 159"/>
                <a:gd name="T4" fmla="*/ 104 w 104"/>
                <a:gd name="T5" fmla="*/ 0 h 159"/>
                <a:gd name="T6" fmla="*/ 104 w 104"/>
                <a:gd name="T7" fmla="*/ 16 h 159"/>
                <a:gd name="T8" fmla="*/ 92 w 104"/>
                <a:gd name="T9" fmla="*/ 29 h 159"/>
                <a:gd name="T10" fmla="*/ 90 w 104"/>
                <a:gd name="T11" fmla="*/ 72 h 159"/>
                <a:gd name="T12" fmla="*/ 6 w 104"/>
                <a:gd name="T13" fmla="*/ 159 h 159"/>
                <a:gd name="T14" fmla="*/ 3 w 104"/>
                <a:gd name="T15" fmla="*/ 87 h 159"/>
                <a:gd name="T16" fmla="*/ 37 w 104"/>
                <a:gd name="T17" fmla="*/ 85 h 159"/>
                <a:gd name="T18" fmla="*/ 84 w 104"/>
                <a:gd name="T19" fmla="*/ 38 h 159"/>
                <a:gd name="T20" fmla="*/ 39 w 104"/>
                <a:gd name="T21" fmla="*/ 32 h 159"/>
                <a:gd name="T22" fmla="*/ 30 w 104"/>
                <a:gd name="T23" fmla="*/ 23 h 159"/>
                <a:gd name="T24" fmla="*/ 26 w 104"/>
                <a:gd name="T25" fmla="*/ 14 h 159"/>
                <a:gd name="T26" fmla="*/ 37 w 104"/>
                <a:gd name="T27" fmla="*/ 11 h 1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4"/>
                <a:gd name="T43" fmla="*/ 0 h 159"/>
                <a:gd name="T44" fmla="*/ 104 w 104"/>
                <a:gd name="T45" fmla="*/ 159 h 1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4" h="159">
                  <a:moveTo>
                    <a:pt x="37" y="11"/>
                  </a:moveTo>
                  <a:cubicBezTo>
                    <a:pt x="40" y="7"/>
                    <a:pt x="43" y="3"/>
                    <a:pt x="48" y="0"/>
                  </a:cubicBezTo>
                  <a:cubicBezTo>
                    <a:pt x="66" y="0"/>
                    <a:pt x="85" y="0"/>
                    <a:pt x="104" y="0"/>
                  </a:cubicBezTo>
                  <a:cubicBezTo>
                    <a:pt x="104" y="6"/>
                    <a:pt x="104" y="11"/>
                    <a:pt x="104" y="16"/>
                  </a:cubicBezTo>
                  <a:cubicBezTo>
                    <a:pt x="100" y="21"/>
                    <a:pt x="96" y="24"/>
                    <a:pt x="92" y="29"/>
                  </a:cubicBezTo>
                  <a:cubicBezTo>
                    <a:pt x="87" y="39"/>
                    <a:pt x="92" y="58"/>
                    <a:pt x="90" y="72"/>
                  </a:cubicBezTo>
                  <a:cubicBezTo>
                    <a:pt x="63" y="102"/>
                    <a:pt x="32" y="128"/>
                    <a:pt x="6" y="159"/>
                  </a:cubicBezTo>
                  <a:cubicBezTo>
                    <a:pt x="0" y="139"/>
                    <a:pt x="5" y="110"/>
                    <a:pt x="3" y="87"/>
                  </a:cubicBezTo>
                  <a:cubicBezTo>
                    <a:pt x="14" y="86"/>
                    <a:pt x="30" y="90"/>
                    <a:pt x="37" y="85"/>
                  </a:cubicBezTo>
                  <a:cubicBezTo>
                    <a:pt x="53" y="70"/>
                    <a:pt x="69" y="55"/>
                    <a:pt x="84" y="38"/>
                  </a:cubicBezTo>
                  <a:cubicBezTo>
                    <a:pt x="88" y="26"/>
                    <a:pt x="52" y="34"/>
                    <a:pt x="39" y="32"/>
                  </a:cubicBezTo>
                  <a:cubicBezTo>
                    <a:pt x="34" y="31"/>
                    <a:pt x="34" y="25"/>
                    <a:pt x="30" y="23"/>
                  </a:cubicBezTo>
                  <a:cubicBezTo>
                    <a:pt x="30" y="18"/>
                    <a:pt x="24" y="20"/>
                    <a:pt x="26" y="14"/>
                  </a:cubicBezTo>
                  <a:cubicBezTo>
                    <a:pt x="28" y="17"/>
                    <a:pt x="37" y="17"/>
                    <a:pt x="37" y="11"/>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3" name="Freeform 180"/>
            <p:cNvSpPr/>
            <p:nvPr/>
          </p:nvSpPr>
          <p:spPr bwMode="auto">
            <a:xfrm>
              <a:off x="1293" y="2531"/>
              <a:ext cx="32" cy="107"/>
            </a:xfrm>
            <a:custGeom>
              <a:avLst/>
              <a:gdLst>
                <a:gd name="T0" fmla="*/ 6 w 16"/>
                <a:gd name="T1" fmla="*/ 0 h 53"/>
                <a:gd name="T2" fmla="*/ 13 w 16"/>
                <a:gd name="T3" fmla="*/ 0 h 53"/>
                <a:gd name="T4" fmla="*/ 11 w 16"/>
                <a:gd name="T5" fmla="*/ 53 h 53"/>
                <a:gd name="T6" fmla="*/ 6 w 16"/>
                <a:gd name="T7" fmla="*/ 0 h 53"/>
                <a:gd name="T8" fmla="*/ 0 60000 65536"/>
                <a:gd name="T9" fmla="*/ 0 60000 65536"/>
                <a:gd name="T10" fmla="*/ 0 60000 65536"/>
                <a:gd name="T11" fmla="*/ 0 60000 65536"/>
                <a:gd name="T12" fmla="*/ 0 w 16"/>
                <a:gd name="T13" fmla="*/ 0 h 53"/>
                <a:gd name="T14" fmla="*/ 16 w 16"/>
                <a:gd name="T15" fmla="*/ 53 h 53"/>
              </a:gdLst>
              <a:ahLst/>
              <a:cxnLst>
                <a:cxn ang="T8">
                  <a:pos x="T0" y="T1"/>
                </a:cxn>
                <a:cxn ang="T9">
                  <a:pos x="T2" y="T3"/>
                </a:cxn>
                <a:cxn ang="T10">
                  <a:pos x="T4" y="T5"/>
                </a:cxn>
                <a:cxn ang="T11">
                  <a:pos x="T6" y="T7"/>
                </a:cxn>
              </a:cxnLst>
              <a:rect l="T12" t="T13" r="T14" b="T15"/>
              <a:pathLst>
                <a:path w="16" h="53">
                  <a:moveTo>
                    <a:pt x="6" y="0"/>
                  </a:moveTo>
                  <a:cubicBezTo>
                    <a:pt x="8" y="0"/>
                    <a:pt x="11" y="0"/>
                    <a:pt x="13" y="0"/>
                  </a:cubicBezTo>
                  <a:cubicBezTo>
                    <a:pt x="11" y="17"/>
                    <a:pt x="16" y="40"/>
                    <a:pt x="11" y="53"/>
                  </a:cubicBezTo>
                  <a:cubicBezTo>
                    <a:pt x="0" y="44"/>
                    <a:pt x="9" y="16"/>
                    <a:pt x="6" y="0"/>
                  </a:cubicBezTo>
                  <a:close/>
                </a:path>
              </a:pathLst>
            </a:custGeom>
            <a:solidFill>
              <a:srgbClr val="66656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4" name="Freeform 181"/>
            <p:cNvSpPr/>
            <p:nvPr/>
          </p:nvSpPr>
          <p:spPr bwMode="auto">
            <a:xfrm>
              <a:off x="2064" y="2531"/>
              <a:ext cx="10" cy="48"/>
            </a:xfrm>
            <a:custGeom>
              <a:avLst/>
              <a:gdLst>
                <a:gd name="T0" fmla="*/ 0 w 5"/>
                <a:gd name="T1" fmla="*/ 0 h 24"/>
                <a:gd name="T2" fmla="*/ 2 w 5"/>
                <a:gd name="T3" fmla="*/ 0 h 24"/>
                <a:gd name="T4" fmla="*/ 0 w 5"/>
                <a:gd name="T5" fmla="*/ 24 h 24"/>
                <a:gd name="T6" fmla="*/ 0 w 5"/>
                <a:gd name="T7" fmla="*/ 0 h 24"/>
                <a:gd name="T8" fmla="*/ 0 60000 65536"/>
                <a:gd name="T9" fmla="*/ 0 60000 65536"/>
                <a:gd name="T10" fmla="*/ 0 60000 65536"/>
                <a:gd name="T11" fmla="*/ 0 60000 65536"/>
                <a:gd name="T12" fmla="*/ 0 w 5"/>
                <a:gd name="T13" fmla="*/ 0 h 24"/>
                <a:gd name="T14" fmla="*/ 5 w 5"/>
                <a:gd name="T15" fmla="*/ 24 h 24"/>
              </a:gdLst>
              <a:ahLst/>
              <a:cxnLst>
                <a:cxn ang="T8">
                  <a:pos x="T0" y="T1"/>
                </a:cxn>
                <a:cxn ang="T9">
                  <a:pos x="T2" y="T3"/>
                </a:cxn>
                <a:cxn ang="T10">
                  <a:pos x="T4" y="T5"/>
                </a:cxn>
                <a:cxn ang="T11">
                  <a:pos x="T6" y="T7"/>
                </a:cxn>
              </a:cxnLst>
              <a:rect l="T12" t="T13" r="T14" b="T15"/>
              <a:pathLst>
                <a:path w="5" h="24">
                  <a:moveTo>
                    <a:pt x="0" y="0"/>
                  </a:moveTo>
                  <a:cubicBezTo>
                    <a:pt x="1" y="0"/>
                    <a:pt x="2" y="0"/>
                    <a:pt x="2" y="0"/>
                  </a:cubicBezTo>
                  <a:cubicBezTo>
                    <a:pt x="1" y="7"/>
                    <a:pt x="5" y="20"/>
                    <a:pt x="0" y="24"/>
                  </a:cubicBezTo>
                  <a:cubicBezTo>
                    <a:pt x="0" y="16"/>
                    <a:pt x="0" y="8"/>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5" name="Freeform 182"/>
            <p:cNvSpPr/>
            <p:nvPr/>
          </p:nvSpPr>
          <p:spPr bwMode="auto">
            <a:xfrm>
              <a:off x="1117" y="2535"/>
              <a:ext cx="6" cy="54"/>
            </a:xfrm>
            <a:custGeom>
              <a:avLst/>
              <a:gdLst>
                <a:gd name="T0" fmla="*/ 0 w 3"/>
                <a:gd name="T1" fmla="*/ 0 h 27"/>
                <a:gd name="T2" fmla="*/ 3 w 3"/>
                <a:gd name="T3" fmla="*/ 0 h 27"/>
                <a:gd name="T4" fmla="*/ 3 w 3"/>
                <a:gd name="T5" fmla="*/ 27 h 27"/>
                <a:gd name="T6" fmla="*/ 0 w 3"/>
                <a:gd name="T7" fmla="*/ 27 h 27"/>
                <a:gd name="T8" fmla="*/ 0 w 3"/>
                <a:gd name="T9" fmla="*/ 0 h 27"/>
                <a:gd name="T10" fmla="*/ 0 60000 65536"/>
                <a:gd name="T11" fmla="*/ 0 60000 65536"/>
                <a:gd name="T12" fmla="*/ 0 60000 65536"/>
                <a:gd name="T13" fmla="*/ 0 60000 65536"/>
                <a:gd name="T14" fmla="*/ 0 60000 65536"/>
                <a:gd name="T15" fmla="*/ 0 w 3"/>
                <a:gd name="T16" fmla="*/ 0 h 27"/>
                <a:gd name="T17" fmla="*/ 3 w 3"/>
                <a:gd name="T18" fmla="*/ 27 h 27"/>
              </a:gdLst>
              <a:ahLst/>
              <a:cxnLst>
                <a:cxn ang="T10">
                  <a:pos x="T0" y="T1"/>
                </a:cxn>
                <a:cxn ang="T11">
                  <a:pos x="T2" y="T3"/>
                </a:cxn>
                <a:cxn ang="T12">
                  <a:pos x="T4" y="T5"/>
                </a:cxn>
                <a:cxn ang="T13">
                  <a:pos x="T6" y="T7"/>
                </a:cxn>
                <a:cxn ang="T14">
                  <a:pos x="T8" y="T9"/>
                </a:cxn>
              </a:cxnLst>
              <a:rect l="T15" t="T16" r="T17" b="T18"/>
              <a:pathLst>
                <a:path w="3" h="27">
                  <a:moveTo>
                    <a:pt x="0" y="0"/>
                  </a:moveTo>
                  <a:cubicBezTo>
                    <a:pt x="1" y="0"/>
                    <a:pt x="2" y="0"/>
                    <a:pt x="3" y="0"/>
                  </a:cubicBezTo>
                  <a:cubicBezTo>
                    <a:pt x="3" y="9"/>
                    <a:pt x="3" y="18"/>
                    <a:pt x="3" y="27"/>
                  </a:cubicBezTo>
                  <a:cubicBezTo>
                    <a:pt x="2" y="27"/>
                    <a:pt x="1" y="27"/>
                    <a:pt x="0" y="27"/>
                  </a:cubicBezTo>
                  <a:cubicBezTo>
                    <a:pt x="0" y="18"/>
                    <a:pt x="0" y="9"/>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6" name="Freeform 183"/>
            <p:cNvSpPr/>
            <p:nvPr/>
          </p:nvSpPr>
          <p:spPr bwMode="auto">
            <a:xfrm>
              <a:off x="1828" y="2535"/>
              <a:ext cx="10" cy="32"/>
            </a:xfrm>
            <a:custGeom>
              <a:avLst/>
              <a:gdLst>
                <a:gd name="T0" fmla="*/ 0 w 5"/>
                <a:gd name="T1" fmla="*/ 0 h 16"/>
                <a:gd name="T2" fmla="*/ 2 w 5"/>
                <a:gd name="T3" fmla="*/ 16 h 16"/>
                <a:gd name="T4" fmla="*/ 0 w 5"/>
                <a:gd name="T5" fmla="*/ 16 h 16"/>
                <a:gd name="T6" fmla="*/ 0 w 5"/>
                <a:gd name="T7" fmla="*/ 0 h 16"/>
                <a:gd name="T8" fmla="*/ 0 60000 65536"/>
                <a:gd name="T9" fmla="*/ 0 60000 65536"/>
                <a:gd name="T10" fmla="*/ 0 60000 65536"/>
                <a:gd name="T11" fmla="*/ 0 60000 65536"/>
                <a:gd name="T12" fmla="*/ 0 w 5"/>
                <a:gd name="T13" fmla="*/ 0 h 16"/>
                <a:gd name="T14" fmla="*/ 5 w 5"/>
                <a:gd name="T15" fmla="*/ 16 h 16"/>
              </a:gdLst>
              <a:ahLst/>
              <a:cxnLst>
                <a:cxn ang="T8">
                  <a:pos x="T0" y="T1"/>
                </a:cxn>
                <a:cxn ang="T9">
                  <a:pos x="T2" y="T3"/>
                </a:cxn>
                <a:cxn ang="T10">
                  <a:pos x="T4" y="T5"/>
                </a:cxn>
                <a:cxn ang="T11">
                  <a:pos x="T6" y="T7"/>
                </a:cxn>
              </a:cxnLst>
              <a:rect l="T12" t="T13" r="T14" b="T15"/>
              <a:pathLst>
                <a:path w="5" h="16">
                  <a:moveTo>
                    <a:pt x="0" y="0"/>
                  </a:moveTo>
                  <a:cubicBezTo>
                    <a:pt x="5" y="1"/>
                    <a:pt x="1" y="11"/>
                    <a:pt x="2" y="16"/>
                  </a:cubicBezTo>
                  <a:cubicBezTo>
                    <a:pt x="1" y="16"/>
                    <a:pt x="1" y="16"/>
                    <a:pt x="0" y="16"/>
                  </a:cubicBezTo>
                  <a:cubicBezTo>
                    <a:pt x="0" y="10"/>
                    <a:pt x="0" y="5"/>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7" name="Freeform 184"/>
            <p:cNvSpPr/>
            <p:nvPr/>
          </p:nvSpPr>
          <p:spPr bwMode="auto">
            <a:xfrm>
              <a:off x="1600" y="2539"/>
              <a:ext cx="10" cy="36"/>
            </a:xfrm>
            <a:custGeom>
              <a:avLst/>
              <a:gdLst>
                <a:gd name="T0" fmla="*/ 0 w 5"/>
                <a:gd name="T1" fmla="*/ 0 h 18"/>
                <a:gd name="T2" fmla="*/ 2 w 5"/>
                <a:gd name="T3" fmla="*/ 0 h 18"/>
                <a:gd name="T4" fmla="*/ 0 w 5"/>
                <a:gd name="T5" fmla="*/ 18 h 18"/>
                <a:gd name="T6" fmla="*/ 0 w 5"/>
                <a:gd name="T7" fmla="*/ 0 h 18"/>
                <a:gd name="T8" fmla="*/ 0 60000 65536"/>
                <a:gd name="T9" fmla="*/ 0 60000 65536"/>
                <a:gd name="T10" fmla="*/ 0 60000 65536"/>
                <a:gd name="T11" fmla="*/ 0 60000 65536"/>
                <a:gd name="T12" fmla="*/ 0 w 5"/>
                <a:gd name="T13" fmla="*/ 0 h 18"/>
                <a:gd name="T14" fmla="*/ 5 w 5"/>
                <a:gd name="T15" fmla="*/ 18 h 18"/>
              </a:gdLst>
              <a:ahLst/>
              <a:cxnLst>
                <a:cxn ang="T8">
                  <a:pos x="T0" y="T1"/>
                </a:cxn>
                <a:cxn ang="T9">
                  <a:pos x="T2" y="T3"/>
                </a:cxn>
                <a:cxn ang="T10">
                  <a:pos x="T4" y="T5"/>
                </a:cxn>
                <a:cxn ang="T11">
                  <a:pos x="T6" y="T7"/>
                </a:cxn>
              </a:cxnLst>
              <a:rect l="T12" t="T13" r="T14" b="T15"/>
              <a:pathLst>
                <a:path w="5" h="18">
                  <a:moveTo>
                    <a:pt x="0" y="0"/>
                  </a:moveTo>
                  <a:cubicBezTo>
                    <a:pt x="1" y="0"/>
                    <a:pt x="2" y="0"/>
                    <a:pt x="2" y="0"/>
                  </a:cubicBezTo>
                  <a:cubicBezTo>
                    <a:pt x="1" y="6"/>
                    <a:pt x="5" y="16"/>
                    <a:pt x="0" y="18"/>
                  </a:cubicBezTo>
                  <a:cubicBezTo>
                    <a:pt x="0" y="12"/>
                    <a:pt x="0" y="6"/>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8" name="Freeform 185"/>
            <p:cNvSpPr/>
            <p:nvPr/>
          </p:nvSpPr>
          <p:spPr bwMode="auto">
            <a:xfrm>
              <a:off x="6352" y="2527"/>
              <a:ext cx="126" cy="80"/>
            </a:xfrm>
            <a:custGeom>
              <a:avLst/>
              <a:gdLst>
                <a:gd name="T0" fmla="*/ 63 w 63"/>
                <a:gd name="T1" fmla="*/ 20 h 40"/>
                <a:gd name="T2" fmla="*/ 34 w 63"/>
                <a:gd name="T3" fmla="*/ 22 h 40"/>
                <a:gd name="T4" fmla="*/ 29 w 63"/>
                <a:gd name="T5" fmla="*/ 40 h 40"/>
                <a:gd name="T6" fmla="*/ 0 w 63"/>
                <a:gd name="T7" fmla="*/ 17 h 40"/>
                <a:gd name="T8" fmla="*/ 63 w 63"/>
                <a:gd name="T9" fmla="*/ 20 h 40"/>
                <a:gd name="T10" fmla="*/ 0 60000 65536"/>
                <a:gd name="T11" fmla="*/ 0 60000 65536"/>
                <a:gd name="T12" fmla="*/ 0 60000 65536"/>
                <a:gd name="T13" fmla="*/ 0 60000 65536"/>
                <a:gd name="T14" fmla="*/ 0 60000 65536"/>
                <a:gd name="T15" fmla="*/ 0 w 63"/>
                <a:gd name="T16" fmla="*/ 0 h 40"/>
                <a:gd name="T17" fmla="*/ 63 w 63"/>
                <a:gd name="T18" fmla="*/ 40 h 40"/>
              </a:gdLst>
              <a:ahLst/>
              <a:cxnLst>
                <a:cxn ang="T10">
                  <a:pos x="T0" y="T1"/>
                </a:cxn>
                <a:cxn ang="T11">
                  <a:pos x="T2" y="T3"/>
                </a:cxn>
                <a:cxn ang="T12">
                  <a:pos x="T4" y="T5"/>
                </a:cxn>
                <a:cxn ang="T13">
                  <a:pos x="T6" y="T7"/>
                </a:cxn>
                <a:cxn ang="T14">
                  <a:pos x="T8" y="T9"/>
                </a:cxn>
              </a:cxnLst>
              <a:rect l="T15" t="T16" r="T17" b="T18"/>
              <a:pathLst>
                <a:path w="63" h="40">
                  <a:moveTo>
                    <a:pt x="63" y="20"/>
                  </a:moveTo>
                  <a:cubicBezTo>
                    <a:pt x="57" y="24"/>
                    <a:pt x="43" y="21"/>
                    <a:pt x="34" y="22"/>
                  </a:cubicBezTo>
                  <a:cubicBezTo>
                    <a:pt x="28" y="24"/>
                    <a:pt x="34" y="37"/>
                    <a:pt x="29" y="40"/>
                  </a:cubicBezTo>
                  <a:cubicBezTo>
                    <a:pt x="12" y="40"/>
                    <a:pt x="7" y="28"/>
                    <a:pt x="0" y="17"/>
                  </a:cubicBezTo>
                  <a:cubicBezTo>
                    <a:pt x="7" y="6"/>
                    <a:pt x="60" y="0"/>
                    <a:pt x="63" y="2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9" name="Freeform 186"/>
            <p:cNvSpPr/>
            <p:nvPr/>
          </p:nvSpPr>
          <p:spPr bwMode="auto">
            <a:xfrm>
              <a:off x="1021" y="2545"/>
              <a:ext cx="24" cy="8"/>
            </a:xfrm>
            <a:custGeom>
              <a:avLst/>
              <a:gdLst>
                <a:gd name="T0" fmla="*/ 2 w 12"/>
                <a:gd name="T1" fmla="*/ 4 h 4"/>
                <a:gd name="T2" fmla="*/ 11 w 12"/>
                <a:gd name="T3" fmla="*/ 4 h 4"/>
                <a:gd name="T4" fmla="*/ 2 w 12"/>
                <a:gd name="T5" fmla="*/ 4 h 4"/>
                <a:gd name="T6" fmla="*/ 0 60000 65536"/>
                <a:gd name="T7" fmla="*/ 0 60000 65536"/>
                <a:gd name="T8" fmla="*/ 0 60000 65536"/>
                <a:gd name="T9" fmla="*/ 0 w 12"/>
                <a:gd name="T10" fmla="*/ 0 h 4"/>
                <a:gd name="T11" fmla="*/ 12 w 12"/>
                <a:gd name="T12" fmla="*/ 4 h 4"/>
              </a:gdLst>
              <a:ahLst/>
              <a:cxnLst>
                <a:cxn ang="T6">
                  <a:pos x="T0" y="T1"/>
                </a:cxn>
                <a:cxn ang="T7">
                  <a:pos x="T2" y="T3"/>
                </a:cxn>
                <a:cxn ang="T8">
                  <a:pos x="T4" y="T5"/>
                </a:cxn>
              </a:cxnLst>
              <a:rect l="T9" t="T10" r="T11" b="T12"/>
              <a:pathLst>
                <a:path w="12" h="4">
                  <a:moveTo>
                    <a:pt x="2" y="4"/>
                  </a:moveTo>
                  <a:cubicBezTo>
                    <a:pt x="0" y="0"/>
                    <a:pt x="12" y="0"/>
                    <a:pt x="11" y="4"/>
                  </a:cubicBezTo>
                  <a:cubicBezTo>
                    <a:pt x="8" y="4"/>
                    <a:pt x="5" y="4"/>
                    <a:pt x="2" y="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0" name="Freeform 187"/>
            <p:cNvSpPr/>
            <p:nvPr/>
          </p:nvSpPr>
          <p:spPr bwMode="auto">
            <a:xfrm>
              <a:off x="1101" y="2549"/>
              <a:ext cx="116" cy="143"/>
            </a:xfrm>
            <a:custGeom>
              <a:avLst/>
              <a:gdLst>
                <a:gd name="T0" fmla="*/ 15 w 58"/>
                <a:gd name="T1" fmla="*/ 24 h 71"/>
                <a:gd name="T2" fmla="*/ 17 w 58"/>
                <a:gd name="T3" fmla="*/ 0 h 71"/>
                <a:gd name="T4" fmla="*/ 46 w 58"/>
                <a:gd name="T5" fmla="*/ 0 h 71"/>
                <a:gd name="T6" fmla="*/ 58 w 58"/>
                <a:gd name="T7" fmla="*/ 11 h 71"/>
                <a:gd name="T8" fmla="*/ 58 w 58"/>
                <a:gd name="T9" fmla="*/ 53 h 71"/>
                <a:gd name="T10" fmla="*/ 26 w 58"/>
                <a:gd name="T11" fmla="*/ 58 h 71"/>
                <a:gd name="T12" fmla="*/ 13 w 58"/>
                <a:gd name="T13" fmla="*/ 71 h 71"/>
                <a:gd name="T14" fmla="*/ 8 w 58"/>
                <a:gd name="T15" fmla="*/ 53 h 71"/>
                <a:gd name="T16" fmla="*/ 0 w 58"/>
                <a:gd name="T17" fmla="*/ 44 h 71"/>
                <a:gd name="T18" fmla="*/ 15 w 58"/>
                <a:gd name="T19" fmla="*/ 24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
                <a:gd name="T31" fmla="*/ 0 h 71"/>
                <a:gd name="T32" fmla="*/ 58 w 58"/>
                <a:gd name="T33" fmla="*/ 71 h 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 h="71">
                  <a:moveTo>
                    <a:pt x="15" y="24"/>
                  </a:moveTo>
                  <a:cubicBezTo>
                    <a:pt x="20" y="20"/>
                    <a:pt x="16" y="7"/>
                    <a:pt x="17" y="0"/>
                  </a:cubicBezTo>
                  <a:cubicBezTo>
                    <a:pt x="27" y="0"/>
                    <a:pt x="37" y="0"/>
                    <a:pt x="46" y="0"/>
                  </a:cubicBezTo>
                  <a:cubicBezTo>
                    <a:pt x="52" y="2"/>
                    <a:pt x="53" y="7"/>
                    <a:pt x="58" y="11"/>
                  </a:cubicBezTo>
                  <a:cubicBezTo>
                    <a:pt x="58" y="25"/>
                    <a:pt x="58" y="39"/>
                    <a:pt x="58" y="53"/>
                  </a:cubicBezTo>
                  <a:cubicBezTo>
                    <a:pt x="47" y="55"/>
                    <a:pt x="29" y="49"/>
                    <a:pt x="26" y="58"/>
                  </a:cubicBezTo>
                  <a:cubicBezTo>
                    <a:pt x="23" y="63"/>
                    <a:pt x="18" y="67"/>
                    <a:pt x="13" y="71"/>
                  </a:cubicBezTo>
                  <a:cubicBezTo>
                    <a:pt x="12" y="64"/>
                    <a:pt x="15" y="54"/>
                    <a:pt x="8" y="53"/>
                  </a:cubicBezTo>
                  <a:cubicBezTo>
                    <a:pt x="5" y="51"/>
                    <a:pt x="2" y="48"/>
                    <a:pt x="0" y="44"/>
                  </a:cubicBezTo>
                  <a:cubicBezTo>
                    <a:pt x="3" y="36"/>
                    <a:pt x="11" y="32"/>
                    <a:pt x="15" y="24"/>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1" name="Freeform 188"/>
            <p:cNvSpPr/>
            <p:nvPr/>
          </p:nvSpPr>
          <p:spPr bwMode="auto">
            <a:xfrm>
              <a:off x="1636" y="2547"/>
              <a:ext cx="250" cy="177"/>
            </a:xfrm>
            <a:custGeom>
              <a:avLst/>
              <a:gdLst>
                <a:gd name="T0" fmla="*/ 69 w 125"/>
                <a:gd name="T1" fmla="*/ 5 h 88"/>
                <a:gd name="T2" fmla="*/ 89 w 125"/>
                <a:gd name="T3" fmla="*/ 1 h 88"/>
                <a:gd name="T4" fmla="*/ 94 w 125"/>
                <a:gd name="T5" fmla="*/ 19 h 88"/>
                <a:gd name="T6" fmla="*/ 125 w 125"/>
                <a:gd name="T7" fmla="*/ 50 h 88"/>
                <a:gd name="T8" fmla="*/ 125 w 125"/>
                <a:gd name="T9" fmla="*/ 56 h 88"/>
                <a:gd name="T10" fmla="*/ 89 w 125"/>
                <a:gd name="T11" fmla="*/ 61 h 88"/>
                <a:gd name="T12" fmla="*/ 80 w 125"/>
                <a:gd name="T13" fmla="*/ 70 h 88"/>
                <a:gd name="T14" fmla="*/ 42 w 125"/>
                <a:gd name="T15" fmla="*/ 65 h 88"/>
                <a:gd name="T16" fmla="*/ 29 w 125"/>
                <a:gd name="T17" fmla="*/ 79 h 88"/>
                <a:gd name="T18" fmla="*/ 9 w 125"/>
                <a:gd name="T19" fmla="*/ 88 h 88"/>
                <a:gd name="T20" fmla="*/ 0 w 125"/>
                <a:gd name="T21" fmla="*/ 79 h 88"/>
                <a:gd name="T22" fmla="*/ 0 w 125"/>
                <a:gd name="T23" fmla="*/ 39 h 88"/>
                <a:gd name="T24" fmla="*/ 40 w 125"/>
                <a:gd name="T25" fmla="*/ 36 h 88"/>
                <a:gd name="T26" fmla="*/ 45 w 125"/>
                <a:gd name="T27" fmla="*/ 19 h 88"/>
                <a:gd name="T28" fmla="*/ 60 w 125"/>
                <a:gd name="T29" fmla="*/ 14 h 88"/>
                <a:gd name="T30" fmla="*/ 69 w 125"/>
                <a:gd name="T31" fmla="*/ 5 h 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5"/>
                <a:gd name="T49" fmla="*/ 0 h 88"/>
                <a:gd name="T50" fmla="*/ 125 w 125"/>
                <a:gd name="T51" fmla="*/ 88 h 8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5" h="88">
                  <a:moveTo>
                    <a:pt x="69" y="5"/>
                  </a:moveTo>
                  <a:cubicBezTo>
                    <a:pt x="73" y="1"/>
                    <a:pt x="80" y="0"/>
                    <a:pt x="89" y="1"/>
                  </a:cubicBezTo>
                  <a:cubicBezTo>
                    <a:pt x="90" y="7"/>
                    <a:pt x="87" y="18"/>
                    <a:pt x="94" y="19"/>
                  </a:cubicBezTo>
                  <a:cubicBezTo>
                    <a:pt x="105" y="28"/>
                    <a:pt x="115" y="38"/>
                    <a:pt x="125" y="50"/>
                  </a:cubicBezTo>
                  <a:cubicBezTo>
                    <a:pt x="125" y="52"/>
                    <a:pt x="125" y="54"/>
                    <a:pt x="125" y="56"/>
                  </a:cubicBezTo>
                  <a:cubicBezTo>
                    <a:pt x="114" y="58"/>
                    <a:pt x="94" y="52"/>
                    <a:pt x="89" y="61"/>
                  </a:cubicBezTo>
                  <a:cubicBezTo>
                    <a:pt x="87" y="65"/>
                    <a:pt x="84" y="68"/>
                    <a:pt x="80" y="70"/>
                  </a:cubicBezTo>
                  <a:cubicBezTo>
                    <a:pt x="60" y="78"/>
                    <a:pt x="53" y="53"/>
                    <a:pt x="42" y="65"/>
                  </a:cubicBezTo>
                  <a:cubicBezTo>
                    <a:pt x="40" y="72"/>
                    <a:pt x="32" y="73"/>
                    <a:pt x="29" y="79"/>
                  </a:cubicBezTo>
                  <a:cubicBezTo>
                    <a:pt x="20" y="79"/>
                    <a:pt x="6" y="75"/>
                    <a:pt x="9" y="88"/>
                  </a:cubicBezTo>
                  <a:cubicBezTo>
                    <a:pt x="5" y="86"/>
                    <a:pt x="2" y="83"/>
                    <a:pt x="0" y="79"/>
                  </a:cubicBezTo>
                  <a:cubicBezTo>
                    <a:pt x="0" y="65"/>
                    <a:pt x="0" y="52"/>
                    <a:pt x="0" y="39"/>
                  </a:cubicBezTo>
                  <a:cubicBezTo>
                    <a:pt x="9" y="34"/>
                    <a:pt x="27" y="37"/>
                    <a:pt x="40" y="36"/>
                  </a:cubicBezTo>
                  <a:cubicBezTo>
                    <a:pt x="47" y="36"/>
                    <a:pt x="44" y="25"/>
                    <a:pt x="45" y="19"/>
                  </a:cubicBezTo>
                  <a:cubicBezTo>
                    <a:pt x="51" y="18"/>
                    <a:pt x="60" y="20"/>
                    <a:pt x="60" y="14"/>
                  </a:cubicBezTo>
                  <a:cubicBezTo>
                    <a:pt x="62" y="10"/>
                    <a:pt x="65" y="7"/>
                    <a:pt x="69" y="5"/>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2" name="Freeform 189"/>
            <p:cNvSpPr/>
            <p:nvPr/>
          </p:nvSpPr>
          <p:spPr bwMode="auto">
            <a:xfrm>
              <a:off x="1003" y="2555"/>
              <a:ext cx="52" cy="65"/>
            </a:xfrm>
            <a:custGeom>
              <a:avLst/>
              <a:gdLst>
                <a:gd name="T0" fmla="*/ 26 w 26"/>
                <a:gd name="T1" fmla="*/ 15 h 32"/>
                <a:gd name="T2" fmla="*/ 8 w 26"/>
                <a:gd name="T3" fmla="*/ 32 h 32"/>
                <a:gd name="T4" fmla="*/ 0 w 26"/>
                <a:gd name="T5" fmla="*/ 23 h 32"/>
                <a:gd name="T6" fmla="*/ 26 w 26"/>
                <a:gd name="T7" fmla="*/ 15 h 32"/>
                <a:gd name="T8" fmla="*/ 0 60000 65536"/>
                <a:gd name="T9" fmla="*/ 0 60000 65536"/>
                <a:gd name="T10" fmla="*/ 0 60000 65536"/>
                <a:gd name="T11" fmla="*/ 0 60000 65536"/>
                <a:gd name="T12" fmla="*/ 0 w 26"/>
                <a:gd name="T13" fmla="*/ 0 h 32"/>
                <a:gd name="T14" fmla="*/ 26 w 26"/>
                <a:gd name="T15" fmla="*/ 32 h 32"/>
              </a:gdLst>
              <a:ahLst/>
              <a:cxnLst>
                <a:cxn ang="T8">
                  <a:pos x="T0" y="T1"/>
                </a:cxn>
                <a:cxn ang="T9">
                  <a:pos x="T2" y="T3"/>
                </a:cxn>
                <a:cxn ang="T10">
                  <a:pos x="T4" y="T5"/>
                </a:cxn>
                <a:cxn ang="T11">
                  <a:pos x="T6" y="T7"/>
                </a:cxn>
              </a:cxnLst>
              <a:rect l="T12" t="T13" r="T14" b="T15"/>
              <a:pathLst>
                <a:path w="26" h="32">
                  <a:moveTo>
                    <a:pt x="26" y="15"/>
                  </a:moveTo>
                  <a:cubicBezTo>
                    <a:pt x="23" y="23"/>
                    <a:pt x="17" y="29"/>
                    <a:pt x="8" y="32"/>
                  </a:cubicBezTo>
                  <a:cubicBezTo>
                    <a:pt x="6" y="28"/>
                    <a:pt x="3" y="25"/>
                    <a:pt x="0" y="23"/>
                  </a:cubicBezTo>
                  <a:cubicBezTo>
                    <a:pt x="4" y="10"/>
                    <a:pt x="17" y="0"/>
                    <a:pt x="26" y="15"/>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3" name="Freeform 190"/>
            <p:cNvSpPr/>
            <p:nvPr/>
          </p:nvSpPr>
          <p:spPr bwMode="auto">
            <a:xfrm>
              <a:off x="6896" y="2567"/>
              <a:ext cx="16" cy="18"/>
            </a:xfrm>
            <a:custGeom>
              <a:avLst/>
              <a:gdLst>
                <a:gd name="T0" fmla="*/ 2 w 8"/>
                <a:gd name="T1" fmla="*/ 0 h 9"/>
                <a:gd name="T2" fmla="*/ 5 w 8"/>
                <a:gd name="T3" fmla="*/ 9 h 9"/>
                <a:gd name="T4" fmla="*/ 2 w 8"/>
                <a:gd name="T5" fmla="*/ 0 h 9"/>
                <a:gd name="T6" fmla="*/ 0 60000 65536"/>
                <a:gd name="T7" fmla="*/ 0 60000 65536"/>
                <a:gd name="T8" fmla="*/ 0 60000 65536"/>
                <a:gd name="T9" fmla="*/ 0 w 8"/>
                <a:gd name="T10" fmla="*/ 0 h 9"/>
                <a:gd name="T11" fmla="*/ 8 w 8"/>
                <a:gd name="T12" fmla="*/ 9 h 9"/>
              </a:gdLst>
              <a:ahLst/>
              <a:cxnLst>
                <a:cxn ang="T6">
                  <a:pos x="T0" y="T1"/>
                </a:cxn>
                <a:cxn ang="T7">
                  <a:pos x="T2" y="T3"/>
                </a:cxn>
                <a:cxn ang="T8">
                  <a:pos x="T4" y="T5"/>
                </a:cxn>
              </a:cxnLst>
              <a:rect l="T9" t="T10" r="T11" b="T12"/>
              <a:pathLst>
                <a:path w="8" h="9">
                  <a:moveTo>
                    <a:pt x="2" y="0"/>
                  </a:moveTo>
                  <a:cubicBezTo>
                    <a:pt x="8" y="0"/>
                    <a:pt x="8" y="6"/>
                    <a:pt x="5" y="9"/>
                  </a:cubicBezTo>
                  <a:cubicBezTo>
                    <a:pt x="0" y="8"/>
                    <a:pt x="0" y="3"/>
                    <a:pt x="2"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4" name="Freeform 191"/>
            <p:cNvSpPr/>
            <p:nvPr/>
          </p:nvSpPr>
          <p:spPr bwMode="auto">
            <a:xfrm>
              <a:off x="2392" y="2579"/>
              <a:ext cx="10" cy="87"/>
            </a:xfrm>
            <a:custGeom>
              <a:avLst/>
              <a:gdLst>
                <a:gd name="T0" fmla="*/ 5 w 5"/>
                <a:gd name="T1" fmla="*/ 0 h 43"/>
                <a:gd name="T2" fmla="*/ 5 w 5"/>
                <a:gd name="T3" fmla="*/ 43 h 43"/>
                <a:gd name="T4" fmla="*/ 3 w 5"/>
                <a:gd name="T5" fmla="*/ 43 h 43"/>
                <a:gd name="T6" fmla="*/ 5 w 5"/>
                <a:gd name="T7" fmla="*/ 0 h 43"/>
                <a:gd name="T8" fmla="*/ 0 60000 65536"/>
                <a:gd name="T9" fmla="*/ 0 60000 65536"/>
                <a:gd name="T10" fmla="*/ 0 60000 65536"/>
                <a:gd name="T11" fmla="*/ 0 60000 65536"/>
                <a:gd name="T12" fmla="*/ 0 w 5"/>
                <a:gd name="T13" fmla="*/ 0 h 43"/>
                <a:gd name="T14" fmla="*/ 5 w 5"/>
                <a:gd name="T15" fmla="*/ 43 h 43"/>
              </a:gdLst>
              <a:ahLst/>
              <a:cxnLst>
                <a:cxn ang="T8">
                  <a:pos x="T0" y="T1"/>
                </a:cxn>
                <a:cxn ang="T9">
                  <a:pos x="T2" y="T3"/>
                </a:cxn>
                <a:cxn ang="T10">
                  <a:pos x="T4" y="T5"/>
                </a:cxn>
                <a:cxn ang="T11">
                  <a:pos x="T6" y="T7"/>
                </a:cxn>
              </a:cxnLst>
              <a:rect l="T12" t="T13" r="T14" b="T15"/>
              <a:pathLst>
                <a:path w="5" h="43">
                  <a:moveTo>
                    <a:pt x="5" y="0"/>
                  </a:moveTo>
                  <a:cubicBezTo>
                    <a:pt x="5" y="14"/>
                    <a:pt x="5" y="29"/>
                    <a:pt x="5" y="43"/>
                  </a:cubicBezTo>
                  <a:cubicBezTo>
                    <a:pt x="5" y="43"/>
                    <a:pt x="4" y="43"/>
                    <a:pt x="3" y="43"/>
                  </a:cubicBezTo>
                  <a:cubicBezTo>
                    <a:pt x="5" y="29"/>
                    <a:pt x="0" y="10"/>
                    <a:pt x="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5" name="Freeform 192"/>
            <p:cNvSpPr/>
            <p:nvPr/>
          </p:nvSpPr>
          <p:spPr bwMode="auto">
            <a:xfrm>
              <a:off x="6652" y="2607"/>
              <a:ext cx="48" cy="35"/>
            </a:xfrm>
            <a:custGeom>
              <a:avLst/>
              <a:gdLst>
                <a:gd name="T0" fmla="*/ 0 w 24"/>
                <a:gd name="T1" fmla="*/ 0 h 17"/>
                <a:gd name="T2" fmla="*/ 2 w 24"/>
                <a:gd name="T3" fmla="*/ 15 h 17"/>
                <a:gd name="T4" fmla="*/ 24 w 24"/>
                <a:gd name="T5" fmla="*/ 17 h 17"/>
                <a:gd name="T6" fmla="*/ 0 w 24"/>
                <a:gd name="T7" fmla="*/ 17 h 17"/>
                <a:gd name="T8" fmla="*/ 0 w 24"/>
                <a:gd name="T9" fmla="*/ 0 h 17"/>
                <a:gd name="T10" fmla="*/ 0 60000 65536"/>
                <a:gd name="T11" fmla="*/ 0 60000 65536"/>
                <a:gd name="T12" fmla="*/ 0 60000 65536"/>
                <a:gd name="T13" fmla="*/ 0 60000 65536"/>
                <a:gd name="T14" fmla="*/ 0 60000 65536"/>
                <a:gd name="T15" fmla="*/ 0 w 24"/>
                <a:gd name="T16" fmla="*/ 0 h 17"/>
                <a:gd name="T17" fmla="*/ 24 w 24"/>
                <a:gd name="T18" fmla="*/ 17 h 17"/>
              </a:gdLst>
              <a:ahLst/>
              <a:cxnLst>
                <a:cxn ang="T10">
                  <a:pos x="T0" y="T1"/>
                </a:cxn>
                <a:cxn ang="T11">
                  <a:pos x="T2" y="T3"/>
                </a:cxn>
                <a:cxn ang="T12">
                  <a:pos x="T4" y="T5"/>
                </a:cxn>
                <a:cxn ang="T13">
                  <a:pos x="T6" y="T7"/>
                </a:cxn>
                <a:cxn ang="T14">
                  <a:pos x="T8" y="T9"/>
                </a:cxn>
              </a:cxnLst>
              <a:rect l="T15" t="T16" r="T17" b="T18"/>
              <a:pathLst>
                <a:path w="24" h="17">
                  <a:moveTo>
                    <a:pt x="0" y="0"/>
                  </a:moveTo>
                  <a:cubicBezTo>
                    <a:pt x="5" y="1"/>
                    <a:pt x="1" y="11"/>
                    <a:pt x="2" y="15"/>
                  </a:cubicBezTo>
                  <a:cubicBezTo>
                    <a:pt x="9" y="17"/>
                    <a:pt x="21" y="12"/>
                    <a:pt x="24" y="17"/>
                  </a:cubicBezTo>
                  <a:cubicBezTo>
                    <a:pt x="16" y="17"/>
                    <a:pt x="8" y="17"/>
                    <a:pt x="0" y="17"/>
                  </a:cubicBezTo>
                  <a:cubicBezTo>
                    <a:pt x="0" y="12"/>
                    <a:pt x="0" y="6"/>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6" name="Freeform 193"/>
            <p:cNvSpPr/>
            <p:nvPr/>
          </p:nvSpPr>
          <p:spPr bwMode="auto">
            <a:xfrm>
              <a:off x="1616" y="2620"/>
              <a:ext cx="6" cy="94"/>
            </a:xfrm>
            <a:custGeom>
              <a:avLst/>
              <a:gdLst>
                <a:gd name="T0" fmla="*/ 3 w 3"/>
                <a:gd name="T1" fmla="*/ 0 h 47"/>
                <a:gd name="T2" fmla="*/ 3 w 3"/>
                <a:gd name="T3" fmla="*/ 47 h 47"/>
                <a:gd name="T4" fmla="*/ 3 w 3"/>
                <a:gd name="T5" fmla="*/ 0 h 47"/>
                <a:gd name="T6" fmla="*/ 0 60000 65536"/>
                <a:gd name="T7" fmla="*/ 0 60000 65536"/>
                <a:gd name="T8" fmla="*/ 0 60000 65536"/>
                <a:gd name="T9" fmla="*/ 0 w 3"/>
                <a:gd name="T10" fmla="*/ 0 h 47"/>
                <a:gd name="T11" fmla="*/ 3 w 3"/>
                <a:gd name="T12" fmla="*/ 47 h 47"/>
              </a:gdLst>
              <a:ahLst/>
              <a:cxnLst>
                <a:cxn ang="T6">
                  <a:pos x="T0" y="T1"/>
                </a:cxn>
                <a:cxn ang="T7">
                  <a:pos x="T2" y="T3"/>
                </a:cxn>
                <a:cxn ang="T8">
                  <a:pos x="T4" y="T5"/>
                </a:cxn>
              </a:cxnLst>
              <a:rect l="T9" t="T10" r="T11" b="T12"/>
              <a:pathLst>
                <a:path w="3" h="47">
                  <a:moveTo>
                    <a:pt x="3" y="0"/>
                  </a:moveTo>
                  <a:cubicBezTo>
                    <a:pt x="3" y="16"/>
                    <a:pt x="3" y="32"/>
                    <a:pt x="3" y="47"/>
                  </a:cubicBezTo>
                  <a:cubicBezTo>
                    <a:pt x="0" y="37"/>
                    <a:pt x="0" y="11"/>
                    <a:pt x="3"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7" name="Freeform 194"/>
            <p:cNvSpPr/>
            <p:nvPr/>
          </p:nvSpPr>
          <p:spPr bwMode="auto">
            <a:xfrm>
              <a:off x="6704" y="2642"/>
              <a:ext cx="72" cy="152"/>
            </a:xfrm>
            <a:custGeom>
              <a:avLst/>
              <a:gdLst>
                <a:gd name="T0" fmla="*/ 0 w 36"/>
                <a:gd name="T1" fmla="*/ 0 h 76"/>
                <a:gd name="T2" fmla="*/ 3 w 36"/>
                <a:gd name="T3" fmla="*/ 61 h 76"/>
                <a:gd name="T4" fmla="*/ 32 w 36"/>
                <a:gd name="T5" fmla="*/ 25 h 76"/>
                <a:gd name="T6" fmla="*/ 32 w 36"/>
                <a:gd name="T7" fmla="*/ 65 h 76"/>
                <a:gd name="T8" fmla="*/ 0 w 36"/>
                <a:gd name="T9" fmla="*/ 65 h 76"/>
                <a:gd name="T10" fmla="*/ 0 w 36"/>
                <a:gd name="T11" fmla="*/ 0 h 76"/>
                <a:gd name="T12" fmla="*/ 0 60000 65536"/>
                <a:gd name="T13" fmla="*/ 0 60000 65536"/>
                <a:gd name="T14" fmla="*/ 0 60000 65536"/>
                <a:gd name="T15" fmla="*/ 0 60000 65536"/>
                <a:gd name="T16" fmla="*/ 0 60000 65536"/>
                <a:gd name="T17" fmla="*/ 0 60000 65536"/>
                <a:gd name="T18" fmla="*/ 0 w 36"/>
                <a:gd name="T19" fmla="*/ 0 h 76"/>
                <a:gd name="T20" fmla="*/ 36 w 36"/>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36" h="76">
                  <a:moveTo>
                    <a:pt x="0" y="0"/>
                  </a:moveTo>
                  <a:cubicBezTo>
                    <a:pt x="6" y="16"/>
                    <a:pt x="1" y="41"/>
                    <a:pt x="3" y="61"/>
                  </a:cubicBezTo>
                  <a:cubicBezTo>
                    <a:pt x="36" y="76"/>
                    <a:pt x="28" y="45"/>
                    <a:pt x="32" y="25"/>
                  </a:cubicBezTo>
                  <a:cubicBezTo>
                    <a:pt x="32" y="38"/>
                    <a:pt x="32" y="52"/>
                    <a:pt x="32" y="65"/>
                  </a:cubicBezTo>
                  <a:cubicBezTo>
                    <a:pt x="21" y="65"/>
                    <a:pt x="11" y="65"/>
                    <a:pt x="0" y="65"/>
                  </a:cubicBezTo>
                  <a:cubicBezTo>
                    <a:pt x="0" y="44"/>
                    <a:pt x="0" y="22"/>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8" name="Freeform 195"/>
            <p:cNvSpPr>
              <a:spLocks noEditPoints="1"/>
            </p:cNvSpPr>
            <p:nvPr/>
          </p:nvSpPr>
          <p:spPr bwMode="auto">
            <a:xfrm>
              <a:off x="6918" y="2630"/>
              <a:ext cx="72" cy="116"/>
            </a:xfrm>
            <a:custGeom>
              <a:avLst/>
              <a:gdLst>
                <a:gd name="T0" fmla="*/ 36 w 36"/>
                <a:gd name="T1" fmla="*/ 11 h 58"/>
                <a:gd name="T2" fmla="*/ 36 w 36"/>
                <a:gd name="T3" fmla="*/ 58 h 58"/>
                <a:gd name="T4" fmla="*/ 9 w 36"/>
                <a:gd name="T5" fmla="*/ 58 h 58"/>
                <a:gd name="T6" fmla="*/ 36 w 36"/>
                <a:gd name="T7" fmla="*/ 11 h 58"/>
                <a:gd name="T8" fmla="*/ 12 w 36"/>
                <a:gd name="T9" fmla="*/ 56 h 58"/>
                <a:gd name="T10" fmla="*/ 34 w 36"/>
                <a:gd name="T11" fmla="*/ 56 h 58"/>
                <a:gd name="T12" fmla="*/ 34 w 36"/>
                <a:gd name="T13" fmla="*/ 13 h 58"/>
                <a:gd name="T14" fmla="*/ 12 w 36"/>
                <a:gd name="T15" fmla="*/ 13 h 58"/>
                <a:gd name="T16" fmla="*/ 12 w 36"/>
                <a:gd name="T17" fmla="*/ 5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58"/>
                <a:gd name="T29" fmla="*/ 36 w 36"/>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58">
                  <a:moveTo>
                    <a:pt x="36" y="11"/>
                  </a:moveTo>
                  <a:cubicBezTo>
                    <a:pt x="36" y="27"/>
                    <a:pt x="36" y="42"/>
                    <a:pt x="36" y="58"/>
                  </a:cubicBezTo>
                  <a:cubicBezTo>
                    <a:pt x="27" y="58"/>
                    <a:pt x="18" y="58"/>
                    <a:pt x="9" y="58"/>
                  </a:cubicBezTo>
                  <a:cubicBezTo>
                    <a:pt x="10" y="34"/>
                    <a:pt x="0" y="0"/>
                    <a:pt x="36" y="11"/>
                  </a:cubicBezTo>
                  <a:close/>
                  <a:moveTo>
                    <a:pt x="12" y="56"/>
                  </a:moveTo>
                  <a:cubicBezTo>
                    <a:pt x="19" y="56"/>
                    <a:pt x="26" y="56"/>
                    <a:pt x="34" y="56"/>
                  </a:cubicBezTo>
                  <a:cubicBezTo>
                    <a:pt x="34" y="41"/>
                    <a:pt x="34" y="27"/>
                    <a:pt x="34" y="13"/>
                  </a:cubicBezTo>
                  <a:cubicBezTo>
                    <a:pt x="26" y="13"/>
                    <a:pt x="19" y="13"/>
                    <a:pt x="12" y="13"/>
                  </a:cubicBezTo>
                  <a:cubicBezTo>
                    <a:pt x="12" y="27"/>
                    <a:pt x="12" y="41"/>
                    <a:pt x="12" y="5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9" name="Freeform 196"/>
            <p:cNvSpPr/>
            <p:nvPr/>
          </p:nvSpPr>
          <p:spPr bwMode="auto">
            <a:xfrm>
              <a:off x="6942" y="2656"/>
              <a:ext cx="44" cy="86"/>
            </a:xfrm>
            <a:custGeom>
              <a:avLst/>
              <a:gdLst>
                <a:gd name="T0" fmla="*/ 0 w 22"/>
                <a:gd name="T1" fmla="*/ 0 h 43"/>
                <a:gd name="T2" fmla="*/ 22 w 22"/>
                <a:gd name="T3" fmla="*/ 0 h 43"/>
                <a:gd name="T4" fmla="*/ 22 w 22"/>
                <a:gd name="T5" fmla="*/ 43 h 43"/>
                <a:gd name="T6" fmla="*/ 0 w 22"/>
                <a:gd name="T7" fmla="*/ 43 h 43"/>
                <a:gd name="T8" fmla="*/ 0 w 22"/>
                <a:gd name="T9" fmla="*/ 0 h 43"/>
                <a:gd name="T10" fmla="*/ 0 60000 65536"/>
                <a:gd name="T11" fmla="*/ 0 60000 65536"/>
                <a:gd name="T12" fmla="*/ 0 60000 65536"/>
                <a:gd name="T13" fmla="*/ 0 60000 65536"/>
                <a:gd name="T14" fmla="*/ 0 60000 65536"/>
                <a:gd name="T15" fmla="*/ 0 w 22"/>
                <a:gd name="T16" fmla="*/ 0 h 43"/>
                <a:gd name="T17" fmla="*/ 22 w 22"/>
                <a:gd name="T18" fmla="*/ 43 h 43"/>
              </a:gdLst>
              <a:ahLst/>
              <a:cxnLst>
                <a:cxn ang="T10">
                  <a:pos x="T0" y="T1"/>
                </a:cxn>
                <a:cxn ang="T11">
                  <a:pos x="T2" y="T3"/>
                </a:cxn>
                <a:cxn ang="T12">
                  <a:pos x="T4" y="T5"/>
                </a:cxn>
                <a:cxn ang="T13">
                  <a:pos x="T6" y="T7"/>
                </a:cxn>
                <a:cxn ang="T14">
                  <a:pos x="T8" y="T9"/>
                </a:cxn>
              </a:cxnLst>
              <a:rect l="T15" t="T16" r="T17" b="T18"/>
              <a:pathLst>
                <a:path w="22" h="43">
                  <a:moveTo>
                    <a:pt x="0" y="0"/>
                  </a:moveTo>
                  <a:cubicBezTo>
                    <a:pt x="7" y="0"/>
                    <a:pt x="14" y="0"/>
                    <a:pt x="22" y="0"/>
                  </a:cubicBezTo>
                  <a:cubicBezTo>
                    <a:pt x="22" y="14"/>
                    <a:pt x="22" y="28"/>
                    <a:pt x="22" y="43"/>
                  </a:cubicBezTo>
                  <a:cubicBezTo>
                    <a:pt x="14" y="43"/>
                    <a:pt x="7" y="43"/>
                    <a:pt x="0" y="43"/>
                  </a:cubicBezTo>
                  <a:cubicBezTo>
                    <a:pt x="0" y="28"/>
                    <a:pt x="0" y="14"/>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0" name="Freeform 197"/>
            <p:cNvSpPr/>
            <p:nvPr/>
          </p:nvSpPr>
          <p:spPr bwMode="auto">
            <a:xfrm>
              <a:off x="1109" y="2674"/>
              <a:ext cx="4" cy="32"/>
            </a:xfrm>
            <a:custGeom>
              <a:avLst/>
              <a:gdLst>
                <a:gd name="T0" fmla="*/ 0 w 2"/>
                <a:gd name="T1" fmla="*/ 0 h 16"/>
                <a:gd name="T2" fmla="*/ 2 w 2"/>
                <a:gd name="T3" fmla="*/ 0 h 16"/>
                <a:gd name="T4" fmla="*/ 2 w 2"/>
                <a:gd name="T5" fmla="*/ 16 h 16"/>
                <a:gd name="T6" fmla="*/ 0 w 2"/>
                <a:gd name="T7" fmla="*/ 16 h 16"/>
                <a:gd name="T8" fmla="*/ 0 w 2"/>
                <a:gd name="T9" fmla="*/ 0 h 16"/>
                <a:gd name="T10" fmla="*/ 0 60000 65536"/>
                <a:gd name="T11" fmla="*/ 0 60000 65536"/>
                <a:gd name="T12" fmla="*/ 0 60000 65536"/>
                <a:gd name="T13" fmla="*/ 0 60000 65536"/>
                <a:gd name="T14" fmla="*/ 0 60000 65536"/>
                <a:gd name="T15" fmla="*/ 0 w 2"/>
                <a:gd name="T16" fmla="*/ 0 h 16"/>
                <a:gd name="T17" fmla="*/ 2 w 2"/>
                <a:gd name="T18" fmla="*/ 16 h 16"/>
              </a:gdLst>
              <a:ahLst/>
              <a:cxnLst>
                <a:cxn ang="T10">
                  <a:pos x="T0" y="T1"/>
                </a:cxn>
                <a:cxn ang="T11">
                  <a:pos x="T2" y="T3"/>
                </a:cxn>
                <a:cxn ang="T12">
                  <a:pos x="T4" y="T5"/>
                </a:cxn>
                <a:cxn ang="T13">
                  <a:pos x="T6" y="T7"/>
                </a:cxn>
                <a:cxn ang="T14">
                  <a:pos x="T8" y="T9"/>
                </a:cxn>
              </a:cxnLst>
              <a:rect l="T15" t="T16" r="T17" b="T18"/>
              <a:pathLst>
                <a:path w="2" h="16">
                  <a:moveTo>
                    <a:pt x="0" y="0"/>
                  </a:moveTo>
                  <a:cubicBezTo>
                    <a:pt x="1" y="0"/>
                    <a:pt x="1" y="0"/>
                    <a:pt x="2" y="0"/>
                  </a:cubicBezTo>
                  <a:cubicBezTo>
                    <a:pt x="2" y="5"/>
                    <a:pt x="2" y="11"/>
                    <a:pt x="2" y="16"/>
                  </a:cubicBezTo>
                  <a:cubicBezTo>
                    <a:pt x="1" y="16"/>
                    <a:pt x="1" y="16"/>
                    <a:pt x="0" y="16"/>
                  </a:cubicBezTo>
                  <a:cubicBezTo>
                    <a:pt x="0" y="11"/>
                    <a:pt x="0" y="5"/>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1" name="Freeform 198"/>
            <p:cNvSpPr/>
            <p:nvPr/>
          </p:nvSpPr>
          <p:spPr bwMode="auto">
            <a:xfrm>
              <a:off x="1832" y="2674"/>
              <a:ext cx="68" cy="4"/>
            </a:xfrm>
            <a:custGeom>
              <a:avLst/>
              <a:gdLst>
                <a:gd name="T0" fmla="*/ 0 w 34"/>
                <a:gd name="T1" fmla="*/ 2 h 2"/>
                <a:gd name="T2" fmla="*/ 0 w 34"/>
                <a:gd name="T3" fmla="*/ 0 h 2"/>
                <a:gd name="T4" fmla="*/ 34 w 34"/>
                <a:gd name="T5" fmla="*/ 0 h 2"/>
                <a:gd name="T6" fmla="*/ 34 w 34"/>
                <a:gd name="T7" fmla="*/ 2 h 2"/>
                <a:gd name="T8" fmla="*/ 0 w 34"/>
                <a:gd name="T9" fmla="*/ 2 h 2"/>
                <a:gd name="T10" fmla="*/ 0 60000 65536"/>
                <a:gd name="T11" fmla="*/ 0 60000 65536"/>
                <a:gd name="T12" fmla="*/ 0 60000 65536"/>
                <a:gd name="T13" fmla="*/ 0 60000 65536"/>
                <a:gd name="T14" fmla="*/ 0 60000 65536"/>
                <a:gd name="T15" fmla="*/ 0 w 34"/>
                <a:gd name="T16" fmla="*/ 0 h 2"/>
                <a:gd name="T17" fmla="*/ 34 w 34"/>
                <a:gd name="T18" fmla="*/ 2 h 2"/>
              </a:gdLst>
              <a:ahLst/>
              <a:cxnLst>
                <a:cxn ang="T10">
                  <a:pos x="T0" y="T1"/>
                </a:cxn>
                <a:cxn ang="T11">
                  <a:pos x="T2" y="T3"/>
                </a:cxn>
                <a:cxn ang="T12">
                  <a:pos x="T4" y="T5"/>
                </a:cxn>
                <a:cxn ang="T13">
                  <a:pos x="T6" y="T7"/>
                </a:cxn>
                <a:cxn ang="T14">
                  <a:pos x="T8" y="T9"/>
                </a:cxn>
              </a:cxnLst>
              <a:rect l="T15" t="T16" r="T17" b="T18"/>
              <a:pathLst>
                <a:path w="34" h="2">
                  <a:moveTo>
                    <a:pt x="0" y="2"/>
                  </a:moveTo>
                  <a:cubicBezTo>
                    <a:pt x="0" y="2"/>
                    <a:pt x="0" y="1"/>
                    <a:pt x="0" y="0"/>
                  </a:cubicBezTo>
                  <a:cubicBezTo>
                    <a:pt x="11" y="0"/>
                    <a:pt x="22" y="0"/>
                    <a:pt x="34" y="0"/>
                  </a:cubicBezTo>
                  <a:cubicBezTo>
                    <a:pt x="34" y="1"/>
                    <a:pt x="34" y="2"/>
                    <a:pt x="34" y="2"/>
                  </a:cubicBezTo>
                  <a:cubicBezTo>
                    <a:pt x="22" y="2"/>
                    <a:pt x="11" y="2"/>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2" name="Freeform 199"/>
            <p:cNvSpPr/>
            <p:nvPr/>
          </p:nvSpPr>
          <p:spPr bwMode="auto">
            <a:xfrm>
              <a:off x="7004" y="2674"/>
              <a:ext cx="26" cy="68"/>
            </a:xfrm>
            <a:custGeom>
              <a:avLst/>
              <a:gdLst>
                <a:gd name="T0" fmla="*/ 0 w 13"/>
                <a:gd name="T1" fmla="*/ 0 h 34"/>
                <a:gd name="T2" fmla="*/ 13 w 13"/>
                <a:gd name="T3" fmla="*/ 11 h 34"/>
                <a:gd name="T4" fmla="*/ 13 w 13"/>
                <a:gd name="T5" fmla="*/ 34 h 34"/>
                <a:gd name="T6" fmla="*/ 0 w 13"/>
                <a:gd name="T7" fmla="*/ 34 h 34"/>
                <a:gd name="T8" fmla="*/ 0 w 13"/>
                <a:gd name="T9" fmla="*/ 0 h 34"/>
                <a:gd name="T10" fmla="*/ 0 60000 65536"/>
                <a:gd name="T11" fmla="*/ 0 60000 65536"/>
                <a:gd name="T12" fmla="*/ 0 60000 65536"/>
                <a:gd name="T13" fmla="*/ 0 60000 65536"/>
                <a:gd name="T14" fmla="*/ 0 60000 65536"/>
                <a:gd name="T15" fmla="*/ 0 w 13"/>
                <a:gd name="T16" fmla="*/ 0 h 34"/>
                <a:gd name="T17" fmla="*/ 13 w 13"/>
                <a:gd name="T18" fmla="*/ 34 h 34"/>
              </a:gdLst>
              <a:ahLst/>
              <a:cxnLst>
                <a:cxn ang="T10">
                  <a:pos x="T0" y="T1"/>
                </a:cxn>
                <a:cxn ang="T11">
                  <a:pos x="T2" y="T3"/>
                </a:cxn>
                <a:cxn ang="T12">
                  <a:pos x="T4" y="T5"/>
                </a:cxn>
                <a:cxn ang="T13">
                  <a:pos x="T6" y="T7"/>
                </a:cxn>
                <a:cxn ang="T14">
                  <a:pos x="T8" y="T9"/>
                </a:cxn>
              </a:cxnLst>
              <a:rect l="T15" t="T16" r="T17" b="T18"/>
              <a:pathLst>
                <a:path w="13" h="34">
                  <a:moveTo>
                    <a:pt x="0" y="0"/>
                  </a:moveTo>
                  <a:cubicBezTo>
                    <a:pt x="6" y="2"/>
                    <a:pt x="7" y="9"/>
                    <a:pt x="13" y="11"/>
                  </a:cubicBezTo>
                  <a:cubicBezTo>
                    <a:pt x="13" y="19"/>
                    <a:pt x="13" y="26"/>
                    <a:pt x="13" y="34"/>
                  </a:cubicBezTo>
                  <a:cubicBezTo>
                    <a:pt x="9" y="34"/>
                    <a:pt x="4" y="34"/>
                    <a:pt x="0" y="34"/>
                  </a:cubicBezTo>
                  <a:cubicBezTo>
                    <a:pt x="0" y="22"/>
                    <a:pt x="0" y="1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3" name="Freeform 200"/>
            <p:cNvSpPr/>
            <p:nvPr/>
          </p:nvSpPr>
          <p:spPr bwMode="auto">
            <a:xfrm>
              <a:off x="1588" y="2678"/>
              <a:ext cx="392" cy="485"/>
            </a:xfrm>
            <a:custGeom>
              <a:avLst/>
              <a:gdLst>
                <a:gd name="T0" fmla="*/ 109 w 196"/>
                <a:gd name="T1" fmla="*/ 11 h 242"/>
                <a:gd name="T2" fmla="*/ 122 w 196"/>
                <a:gd name="T3" fmla="*/ 0 h 242"/>
                <a:gd name="T4" fmla="*/ 156 w 196"/>
                <a:gd name="T5" fmla="*/ 0 h 242"/>
                <a:gd name="T6" fmla="*/ 169 w 196"/>
                <a:gd name="T7" fmla="*/ 11 h 242"/>
                <a:gd name="T8" fmla="*/ 185 w 196"/>
                <a:gd name="T9" fmla="*/ 14 h 242"/>
                <a:gd name="T10" fmla="*/ 196 w 196"/>
                <a:gd name="T11" fmla="*/ 25 h 242"/>
                <a:gd name="T12" fmla="*/ 196 w 196"/>
                <a:gd name="T13" fmla="*/ 52 h 242"/>
                <a:gd name="T14" fmla="*/ 176 w 196"/>
                <a:gd name="T15" fmla="*/ 74 h 242"/>
                <a:gd name="T16" fmla="*/ 176 w 196"/>
                <a:gd name="T17" fmla="*/ 110 h 242"/>
                <a:gd name="T18" fmla="*/ 185 w 196"/>
                <a:gd name="T19" fmla="*/ 121 h 242"/>
                <a:gd name="T20" fmla="*/ 185 w 196"/>
                <a:gd name="T21" fmla="*/ 168 h 242"/>
                <a:gd name="T22" fmla="*/ 171 w 196"/>
                <a:gd name="T23" fmla="*/ 181 h 242"/>
                <a:gd name="T24" fmla="*/ 171 w 196"/>
                <a:gd name="T25" fmla="*/ 223 h 242"/>
                <a:gd name="T26" fmla="*/ 182 w 196"/>
                <a:gd name="T27" fmla="*/ 234 h 242"/>
                <a:gd name="T28" fmla="*/ 178 w 196"/>
                <a:gd name="T29" fmla="*/ 241 h 242"/>
                <a:gd name="T30" fmla="*/ 151 w 196"/>
                <a:gd name="T31" fmla="*/ 214 h 242"/>
                <a:gd name="T32" fmla="*/ 149 w 196"/>
                <a:gd name="T33" fmla="*/ 210 h 242"/>
                <a:gd name="T34" fmla="*/ 104 w 196"/>
                <a:gd name="T35" fmla="*/ 210 h 242"/>
                <a:gd name="T36" fmla="*/ 104 w 196"/>
                <a:gd name="T37" fmla="*/ 159 h 242"/>
                <a:gd name="T38" fmla="*/ 73 w 196"/>
                <a:gd name="T39" fmla="*/ 156 h 242"/>
                <a:gd name="T40" fmla="*/ 69 w 196"/>
                <a:gd name="T41" fmla="*/ 172 h 242"/>
                <a:gd name="T42" fmla="*/ 51 w 196"/>
                <a:gd name="T43" fmla="*/ 172 h 242"/>
                <a:gd name="T44" fmla="*/ 51 w 196"/>
                <a:gd name="T45" fmla="*/ 143 h 242"/>
                <a:gd name="T46" fmla="*/ 0 w 196"/>
                <a:gd name="T47" fmla="*/ 141 h 242"/>
                <a:gd name="T48" fmla="*/ 17 w 196"/>
                <a:gd name="T49" fmla="*/ 123 h 242"/>
                <a:gd name="T50" fmla="*/ 37 w 196"/>
                <a:gd name="T51" fmla="*/ 123 h 242"/>
                <a:gd name="T52" fmla="*/ 40 w 196"/>
                <a:gd name="T53" fmla="*/ 94 h 242"/>
                <a:gd name="T54" fmla="*/ 64 w 196"/>
                <a:gd name="T55" fmla="*/ 67 h 242"/>
                <a:gd name="T56" fmla="*/ 66 w 196"/>
                <a:gd name="T57" fmla="*/ 14 h 242"/>
                <a:gd name="T58" fmla="*/ 80 w 196"/>
                <a:gd name="T59" fmla="*/ 11 h 242"/>
                <a:gd name="T60" fmla="*/ 109 w 196"/>
                <a:gd name="T61" fmla="*/ 11 h 2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6"/>
                <a:gd name="T94" fmla="*/ 0 h 242"/>
                <a:gd name="T95" fmla="*/ 196 w 196"/>
                <a:gd name="T96" fmla="*/ 242 h 24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6" h="242">
                  <a:moveTo>
                    <a:pt x="109" y="11"/>
                  </a:moveTo>
                  <a:cubicBezTo>
                    <a:pt x="115" y="9"/>
                    <a:pt x="116" y="3"/>
                    <a:pt x="122" y="0"/>
                  </a:cubicBezTo>
                  <a:cubicBezTo>
                    <a:pt x="133" y="0"/>
                    <a:pt x="144" y="0"/>
                    <a:pt x="156" y="0"/>
                  </a:cubicBezTo>
                  <a:cubicBezTo>
                    <a:pt x="161" y="3"/>
                    <a:pt x="163" y="9"/>
                    <a:pt x="169" y="11"/>
                  </a:cubicBezTo>
                  <a:cubicBezTo>
                    <a:pt x="170" y="16"/>
                    <a:pt x="180" y="12"/>
                    <a:pt x="185" y="14"/>
                  </a:cubicBezTo>
                  <a:cubicBezTo>
                    <a:pt x="189" y="16"/>
                    <a:pt x="193" y="20"/>
                    <a:pt x="196" y="25"/>
                  </a:cubicBezTo>
                  <a:cubicBezTo>
                    <a:pt x="196" y="34"/>
                    <a:pt x="196" y="43"/>
                    <a:pt x="196" y="52"/>
                  </a:cubicBezTo>
                  <a:cubicBezTo>
                    <a:pt x="190" y="60"/>
                    <a:pt x="181" y="65"/>
                    <a:pt x="176" y="74"/>
                  </a:cubicBezTo>
                  <a:cubicBezTo>
                    <a:pt x="172" y="81"/>
                    <a:pt x="172" y="103"/>
                    <a:pt x="176" y="110"/>
                  </a:cubicBezTo>
                  <a:cubicBezTo>
                    <a:pt x="177" y="115"/>
                    <a:pt x="183" y="116"/>
                    <a:pt x="185" y="121"/>
                  </a:cubicBezTo>
                  <a:cubicBezTo>
                    <a:pt x="185" y="136"/>
                    <a:pt x="185" y="152"/>
                    <a:pt x="185" y="168"/>
                  </a:cubicBezTo>
                  <a:cubicBezTo>
                    <a:pt x="181" y="173"/>
                    <a:pt x="177" y="177"/>
                    <a:pt x="171" y="181"/>
                  </a:cubicBezTo>
                  <a:cubicBezTo>
                    <a:pt x="164" y="186"/>
                    <a:pt x="164" y="218"/>
                    <a:pt x="171" y="223"/>
                  </a:cubicBezTo>
                  <a:cubicBezTo>
                    <a:pt x="177" y="225"/>
                    <a:pt x="178" y="231"/>
                    <a:pt x="182" y="234"/>
                  </a:cubicBezTo>
                  <a:cubicBezTo>
                    <a:pt x="182" y="238"/>
                    <a:pt x="183" y="242"/>
                    <a:pt x="178" y="241"/>
                  </a:cubicBezTo>
                  <a:cubicBezTo>
                    <a:pt x="168" y="233"/>
                    <a:pt x="159" y="224"/>
                    <a:pt x="151" y="214"/>
                  </a:cubicBezTo>
                  <a:cubicBezTo>
                    <a:pt x="151" y="212"/>
                    <a:pt x="149" y="212"/>
                    <a:pt x="149" y="210"/>
                  </a:cubicBezTo>
                  <a:cubicBezTo>
                    <a:pt x="134" y="210"/>
                    <a:pt x="119" y="210"/>
                    <a:pt x="104" y="210"/>
                  </a:cubicBezTo>
                  <a:cubicBezTo>
                    <a:pt x="104" y="193"/>
                    <a:pt x="104" y="176"/>
                    <a:pt x="104" y="159"/>
                  </a:cubicBezTo>
                  <a:cubicBezTo>
                    <a:pt x="98" y="154"/>
                    <a:pt x="83" y="157"/>
                    <a:pt x="73" y="156"/>
                  </a:cubicBezTo>
                  <a:cubicBezTo>
                    <a:pt x="67" y="157"/>
                    <a:pt x="69" y="166"/>
                    <a:pt x="69" y="172"/>
                  </a:cubicBezTo>
                  <a:cubicBezTo>
                    <a:pt x="63" y="172"/>
                    <a:pt x="57" y="172"/>
                    <a:pt x="51" y="172"/>
                  </a:cubicBezTo>
                  <a:cubicBezTo>
                    <a:pt x="51" y="162"/>
                    <a:pt x="51" y="153"/>
                    <a:pt x="51" y="143"/>
                  </a:cubicBezTo>
                  <a:cubicBezTo>
                    <a:pt x="38" y="138"/>
                    <a:pt x="16" y="142"/>
                    <a:pt x="0" y="141"/>
                  </a:cubicBezTo>
                  <a:cubicBezTo>
                    <a:pt x="5" y="134"/>
                    <a:pt x="10" y="128"/>
                    <a:pt x="17" y="123"/>
                  </a:cubicBezTo>
                  <a:cubicBezTo>
                    <a:pt x="24" y="123"/>
                    <a:pt x="31" y="123"/>
                    <a:pt x="37" y="123"/>
                  </a:cubicBezTo>
                  <a:cubicBezTo>
                    <a:pt x="42" y="117"/>
                    <a:pt x="39" y="103"/>
                    <a:pt x="40" y="94"/>
                  </a:cubicBezTo>
                  <a:cubicBezTo>
                    <a:pt x="47" y="84"/>
                    <a:pt x="57" y="77"/>
                    <a:pt x="64" y="67"/>
                  </a:cubicBezTo>
                  <a:cubicBezTo>
                    <a:pt x="69" y="54"/>
                    <a:pt x="65" y="31"/>
                    <a:pt x="66" y="14"/>
                  </a:cubicBezTo>
                  <a:cubicBezTo>
                    <a:pt x="69" y="6"/>
                    <a:pt x="75" y="6"/>
                    <a:pt x="80" y="11"/>
                  </a:cubicBezTo>
                  <a:cubicBezTo>
                    <a:pt x="84" y="15"/>
                    <a:pt x="104" y="15"/>
                    <a:pt x="109" y="11"/>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4" name="Freeform 201"/>
            <p:cNvSpPr/>
            <p:nvPr/>
          </p:nvSpPr>
          <p:spPr bwMode="auto">
            <a:xfrm>
              <a:off x="3858" y="2684"/>
              <a:ext cx="12" cy="52"/>
            </a:xfrm>
            <a:custGeom>
              <a:avLst/>
              <a:gdLst>
                <a:gd name="T0" fmla="*/ 5 w 6"/>
                <a:gd name="T1" fmla="*/ 6 h 26"/>
                <a:gd name="T2" fmla="*/ 5 w 6"/>
                <a:gd name="T3" fmla="*/ 6 h 26"/>
                <a:gd name="T4" fmla="*/ 0 60000 65536"/>
                <a:gd name="T5" fmla="*/ 0 60000 65536"/>
                <a:gd name="T6" fmla="*/ 0 w 6"/>
                <a:gd name="T7" fmla="*/ 0 h 26"/>
                <a:gd name="T8" fmla="*/ 6 w 6"/>
                <a:gd name="T9" fmla="*/ 26 h 26"/>
              </a:gdLst>
              <a:ahLst/>
              <a:cxnLst>
                <a:cxn ang="T4">
                  <a:pos x="T0" y="T1"/>
                </a:cxn>
                <a:cxn ang="T5">
                  <a:pos x="T2" y="T3"/>
                </a:cxn>
              </a:cxnLst>
              <a:rect l="T6" t="T7" r="T8" b="T9"/>
              <a:pathLst>
                <a:path w="6" h="26">
                  <a:moveTo>
                    <a:pt x="5" y="6"/>
                  </a:moveTo>
                  <a:cubicBezTo>
                    <a:pt x="6" y="0"/>
                    <a:pt x="0" y="26"/>
                    <a:pt x="5" y="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5" name="Freeform 202"/>
            <p:cNvSpPr/>
            <p:nvPr/>
          </p:nvSpPr>
          <p:spPr bwMode="auto">
            <a:xfrm>
              <a:off x="1748" y="2700"/>
              <a:ext cx="58" cy="8"/>
            </a:xfrm>
            <a:custGeom>
              <a:avLst/>
              <a:gdLst>
                <a:gd name="T0" fmla="*/ 0 w 29"/>
                <a:gd name="T1" fmla="*/ 0 h 4"/>
                <a:gd name="T2" fmla="*/ 29 w 29"/>
                <a:gd name="T3" fmla="*/ 0 h 4"/>
                <a:gd name="T4" fmla="*/ 0 w 29"/>
                <a:gd name="T5" fmla="*/ 0 h 4"/>
                <a:gd name="T6" fmla="*/ 0 60000 65536"/>
                <a:gd name="T7" fmla="*/ 0 60000 65536"/>
                <a:gd name="T8" fmla="*/ 0 60000 65536"/>
                <a:gd name="T9" fmla="*/ 0 w 29"/>
                <a:gd name="T10" fmla="*/ 0 h 4"/>
                <a:gd name="T11" fmla="*/ 29 w 29"/>
                <a:gd name="T12" fmla="*/ 4 h 4"/>
              </a:gdLst>
              <a:ahLst/>
              <a:cxnLst>
                <a:cxn ang="T6">
                  <a:pos x="T0" y="T1"/>
                </a:cxn>
                <a:cxn ang="T7">
                  <a:pos x="T2" y="T3"/>
                </a:cxn>
                <a:cxn ang="T8">
                  <a:pos x="T4" y="T5"/>
                </a:cxn>
              </a:cxnLst>
              <a:rect l="T9" t="T10" r="T11" b="T12"/>
              <a:pathLst>
                <a:path w="29" h="4">
                  <a:moveTo>
                    <a:pt x="0" y="0"/>
                  </a:moveTo>
                  <a:cubicBezTo>
                    <a:pt x="9" y="0"/>
                    <a:pt x="19" y="0"/>
                    <a:pt x="29" y="0"/>
                  </a:cubicBezTo>
                  <a:cubicBezTo>
                    <a:pt x="24" y="4"/>
                    <a:pt x="4" y="4"/>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6" name="Freeform 203"/>
            <p:cNvSpPr/>
            <p:nvPr/>
          </p:nvSpPr>
          <p:spPr bwMode="auto">
            <a:xfrm>
              <a:off x="1926" y="2700"/>
              <a:ext cx="32" cy="10"/>
            </a:xfrm>
            <a:custGeom>
              <a:avLst/>
              <a:gdLst>
                <a:gd name="T0" fmla="*/ 0 w 16"/>
                <a:gd name="T1" fmla="*/ 0 h 5"/>
                <a:gd name="T2" fmla="*/ 16 w 16"/>
                <a:gd name="T3" fmla="*/ 0 h 5"/>
                <a:gd name="T4" fmla="*/ 16 w 16"/>
                <a:gd name="T5" fmla="*/ 3 h 5"/>
                <a:gd name="T6" fmla="*/ 0 w 16"/>
                <a:gd name="T7" fmla="*/ 0 h 5"/>
                <a:gd name="T8" fmla="*/ 0 60000 65536"/>
                <a:gd name="T9" fmla="*/ 0 60000 65536"/>
                <a:gd name="T10" fmla="*/ 0 60000 65536"/>
                <a:gd name="T11" fmla="*/ 0 60000 65536"/>
                <a:gd name="T12" fmla="*/ 0 w 16"/>
                <a:gd name="T13" fmla="*/ 0 h 5"/>
                <a:gd name="T14" fmla="*/ 16 w 16"/>
                <a:gd name="T15" fmla="*/ 5 h 5"/>
              </a:gdLst>
              <a:ahLst/>
              <a:cxnLst>
                <a:cxn ang="T8">
                  <a:pos x="T0" y="T1"/>
                </a:cxn>
                <a:cxn ang="T9">
                  <a:pos x="T2" y="T3"/>
                </a:cxn>
                <a:cxn ang="T10">
                  <a:pos x="T4" y="T5"/>
                </a:cxn>
                <a:cxn ang="T11">
                  <a:pos x="T6" y="T7"/>
                </a:cxn>
              </a:cxnLst>
              <a:rect l="T12" t="T13" r="T14" b="T15"/>
              <a:pathLst>
                <a:path w="16" h="5">
                  <a:moveTo>
                    <a:pt x="0" y="0"/>
                  </a:moveTo>
                  <a:cubicBezTo>
                    <a:pt x="5" y="0"/>
                    <a:pt x="10" y="0"/>
                    <a:pt x="16" y="0"/>
                  </a:cubicBezTo>
                  <a:cubicBezTo>
                    <a:pt x="16" y="1"/>
                    <a:pt x="16" y="2"/>
                    <a:pt x="16" y="3"/>
                  </a:cubicBezTo>
                  <a:cubicBezTo>
                    <a:pt x="11" y="1"/>
                    <a:pt x="1" y="5"/>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7" name="Freeform 204"/>
            <p:cNvSpPr/>
            <p:nvPr/>
          </p:nvSpPr>
          <p:spPr bwMode="auto">
            <a:xfrm>
              <a:off x="6776" y="2700"/>
              <a:ext cx="62" cy="82"/>
            </a:xfrm>
            <a:custGeom>
              <a:avLst/>
              <a:gdLst>
                <a:gd name="T0" fmla="*/ 31 w 31"/>
                <a:gd name="T1" fmla="*/ 0 h 41"/>
                <a:gd name="T2" fmla="*/ 2 w 31"/>
                <a:gd name="T3" fmla="*/ 3 h 41"/>
                <a:gd name="T4" fmla="*/ 0 w 31"/>
                <a:gd name="T5" fmla="*/ 41 h 41"/>
                <a:gd name="T6" fmla="*/ 0 w 31"/>
                <a:gd name="T7" fmla="*/ 0 h 41"/>
                <a:gd name="T8" fmla="*/ 31 w 31"/>
                <a:gd name="T9" fmla="*/ 0 h 41"/>
                <a:gd name="T10" fmla="*/ 0 60000 65536"/>
                <a:gd name="T11" fmla="*/ 0 60000 65536"/>
                <a:gd name="T12" fmla="*/ 0 60000 65536"/>
                <a:gd name="T13" fmla="*/ 0 60000 65536"/>
                <a:gd name="T14" fmla="*/ 0 60000 65536"/>
                <a:gd name="T15" fmla="*/ 0 w 31"/>
                <a:gd name="T16" fmla="*/ 0 h 41"/>
                <a:gd name="T17" fmla="*/ 31 w 31"/>
                <a:gd name="T18" fmla="*/ 41 h 41"/>
              </a:gdLst>
              <a:ahLst/>
              <a:cxnLst>
                <a:cxn ang="T10">
                  <a:pos x="T0" y="T1"/>
                </a:cxn>
                <a:cxn ang="T11">
                  <a:pos x="T2" y="T3"/>
                </a:cxn>
                <a:cxn ang="T12">
                  <a:pos x="T4" y="T5"/>
                </a:cxn>
                <a:cxn ang="T13">
                  <a:pos x="T6" y="T7"/>
                </a:cxn>
                <a:cxn ang="T14">
                  <a:pos x="T8" y="T9"/>
                </a:cxn>
              </a:cxnLst>
              <a:rect l="T15" t="T16" r="T17" b="T18"/>
              <a:pathLst>
                <a:path w="31" h="41">
                  <a:moveTo>
                    <a:pt x="31" y="0"/>
                  </a:moveTo>
                  <a:cubicBezTo>
                    <a:pt x="26" y="6"/>
                    <a:pt x="11" y="1"/>
                    <a:pt x="2" y="3"/>
                  </a:cubicBezTo>
                  <a:cubicBezTo>
                    <a:pt x="1" y="15"/>
                    <a:pt x="5" y="32"/>
                    <a:pt x="0" y="41"/>
                  </a:cubicBezTo>
                  <a:cubicBezTo>
                    <a:pt x="0" y="27"/>
                    <a:pt x="0" y="14"/>
                    <a:pt x="0" y="0"/>
                  </a:cubicBezTo>
                  <a:cubicBezTo>
                    <a:pt x="10" y="0"/>
                    <a:pt x="21" y="0"/>
                    <a:pt x="31"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8" name="Freeform 205"/>
            <p:cNvSpPr/>
            <p:nvPr/>
          </p:nvSpPr>
          <p:spPr bwMode="auto">
            <a:xfrm>
              <a:off x="1716" y="2706"/>
              <a:ext cx="10" cy="106"/>
            </a:xfrm>
            <a:custGeom>
              <a:avLst/>
              <a:gdLst>
                <a:gd name="T0" fmla="*/ 0 w 5"/>
                <a:gd name="T1" fmla="*/ 0 h 53"/>
                <a:gd name="T2" fmla="*/ 2 w 5"/>
                <a:gd name="T3" fmla="*/ 0 h 53"/>
                <a:gd name="T4" fmla="*/ 0 w 5"/>
                <a:gd name="T5" fmla="*/ 53 h 53"/>
                <a:gd name="T6" fmla="*/ 0 w 5"/>
                <a:gd name="T7" fmla="*/ 0 h 53"/>
                <a:gd name="T8" fmla="*/ 0 60000 65536"/>
                <a:gd name="T9" fmla="*/ 0 60000 65536"/>
                <a:gd name="T10" fmla="*/ 0 60000 65536"/>
                <a:gd name="T11" fmla="*/ 0 60000 65536"/>
                <a:gd name="T12" fmla="*/ 0 w 5"/>
                <a:gd name="T13" fmla="*/ 0 h 53"/>
                <a:gd name="T14" fmla="*/ 5 w 5"/>
                <a:gd name="T15" fmla="*/ 53 h 53"/>
              </a:gdLst>
              <a:ahLst/>
              <a:cxnLst>
                <a:cxn ang="T8">
                  <a:pos x="T0" y="T1"/>
                </a:cxn>
                <a:cxn ang="T9">
                  <a:pos x="T2" y="T3"/>
                </a:cxn>
                <a:cxn ang="T10">
                  <a:pos x="T4" y="T5"/>
                </a:cxn>
                <a:cxn ang="T11">
                  <a:pos x="T6" y="T7"/>
                </a:cxn>
              </a:cxnLst>
              <a:rect l="T12" t="T13" r="T14" b="T15"/>
              <a:pathLst>
                <a:path w="5" h="53">
                  <a:moveTo>
                    <a:pt x="0" y="0"/>
                  </a:moveTo>
                  <a:cubicBezTo>
                    <a:pt x="1" y="0"/>
                    <a:pt x="2" y="0"/>
                    <a:pt x="2" y="0"/>
                  </a:cubicBezTo>
                  <a:cubicBezTo>
                    <a:pt x="1" y="17"/>
                    <a:pt x="5" y="40"/>
                    <a:pt x="0" y="53"/>
                  </a:cubicBezTo>
                  <a:cubicBezTo>
                    <a:pt x="0" y="35"/>
                    <a:pt x="0" y="18"/>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 name="Group 407"/>
          <p:cNvGrpSpPr/>
          <p:nvPr/>
        </p:nvGrpSpPr>
        <p:grpSpPr bwMode="auto">
          <a:xfrm>
            <a:off x="2698614" y="1815480"/>
            <a:ext cx="7416804" cy="4651380"/>
            <a:chOff x="971" y="528"/>
            <a:chExt cx="6122" cy="3840"/>
          </a:xfrm>
        </p:grpSpPr>
        <p:sp>
          <p:nvSpPr>
            <p:cNvPr id="680" name="Freeform 207"/>
            <p:cNvSpPr/>
            <p:nvPr/>
          </p:nvSpPr>
          <p:spPr bwMode="auto">
            <a:xfrm>
              <a:off x="1980" y="2728"/>
              <a:ext cx="4" cy="54"/>
            </a:xfrm>
            <a:custGeom>
              <a:avLst/>
              <a:gdLst>
                <a:gd name="T0" fmla="*/ 0 w 2"/>
                <a:gd name="T1" fmla="*/ 0 h 27"/>
                <a:gd name="T2" fmla="*/ 2 w 2"/>
                <a:gd name="T3" fmla="*/ 0 h 27"/>
                <a:gd name="T4" fmla="*/ 2 w 2"/>
                <a:gd name="T5" fmla="*/ 27 h 27"/>
                <a:gd name="T6" fmla="*/ 0 w 2"/>
                <a:gd name="T7" fmla="*/ 27 h 27"/>
                <a:gd name="T8" fmla="*/ 0 w 2"/>
                <a:gd name="T9" fmla="*/ 0 h 27"/>
                <a:gd name="T10" fmla="*/ 0 60000 65536"/>
                <a:gd name="T11" fmla="*/ 0 60000 65536"/>
                <a:gd name="T12" fmla="*/ 0 60000 65536"/>
                <a:gd name="T13" fmla="*/ 0 60000 65536"/>
                <a:gd name="T14" fmla="*/ 0 60000 65536"/>
                <a:gd name="T15" fmla="*/ 0 w 2"/>
                <a:gd name="T16" fmla="*/ 0 h 27"/>
                <a:gd name="T17" fmla="*/ 2 w 2"/>
                <a:gd name="T18" fmla="*/ 27 h 27"/>
              </a:gdLst>
              <a:ahLst/>
              <a:cxnLst>
                <a:cxn ang="T10">
                  <a:pos x="T0" y="T1"/>
                </a:cxn>
                <a:cxn ang="T11">
                  <a:pos x="T2" y="T3"/>
                </a:cxn>
                <a:cxn ang="T12">
                  <a:pos x="T4" y="T5"/>
                </a:cxn>
                <a:cxn ang="T13">
                  <a:pos x="T6" y="T7"/>
                </a:cxn>
                <a:cxn ang="T14">
                  <a:pos x="T8" y="T9"/>
                </a:cxn>
              </a:cxnLst>
              <a:rect l="T15" t="T16" r="T17" b="T18"/>
              <a:pathLst>
                <a:path w="2" h="27">
                  <a:moveTo>
                    <a:pt x="0" y="0"/>
                  </a:moveTo>
                  <a:cubicBezTo>
                    <a:pt x="0" y="0"/>
                    <a:pt x="1" y="0"/>
                    <a:pt x="2" y="0"/>
                  </a:cubicBezTo>
                  <a:cubicBezTo>
                    <a:pt x="2" y="9"/>
                    <a:pt x="2" y="18"/>
                    <a:pt x="2" y="27"/>
                  </a:cubicBezTo>
                  <a:cubicBezTo>
                    <a:pt x="1" y="27"/>
                    <a:pt x="0" y="27"/>
                    <a:pt x="0" y="27"/>
                  </a:cubicBezTo>
                  <a:cubicBezTo>
                    <a:pt x="0" y="18"/>
                    <a:pt x="0" y="9"/>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1" name="Freeform 208"/>
            <p:cNvSpPr/>
            <p:nvPr/>
          </p:nvSpPr>
          <p:spPr bwMode="auto">
            <a:xfrm>
              <a:off x="1952" y="2728"/>
              <a:ext cx="114" cy="118"/>
            </a:xfrm>
            <a:custGeom>
              <a:avLst/>
              <a:gdLst>
                <a:gd name="T0" fmla="*/ 18 w 57"/>
                <a:gd name="T1" fmla="*/ 36 h 59"/>
                <a:gd name="T2" fmla="*/ 23 w 57"/>
                <a:gd name="T3" fmla="*/ 2 h 59"/>
                <a:gd name="T4" fmla="*/ 52 w 57"/>
                <a:gd name="T5" fmla="*/ 0 h 59"/>
                <a:gd name="T6" fmla="*/ 54 w 57"/>
                <a:gd name="T7" fmla="*/ 56 h 59"/>
                <a:gd name="T8" fmla="*/ 0 w 57"/>
                <a:gd name="T9" fmla="*/ 53 h 59"/>
                <a:gd name="T10" fmla="*/ 18 w 57"/>
                <a:gd name="T11" fmla="*/ 36 h 59"/>
                <a:gd name="T12" fmla="*/ 0 60000 65536"/>
                <a:gd name="T13" fmla="*/ 0 60000 65536"/>
                <a:gd name="T14" fmla="*/ 0 60000 65536"/>
                <a:gd name="T15" fmla="*/ 0 60000 65536"/>
                <a:gd name="T16" fmla="*/ 0 60000 65536"/>
                <a:gd name="T17" fmla="*/ 0 60000 65536"/>
                <a:gd name="T18" fmla="*/ 0 w 57"/>
                <a:gd name="T19" fmla="*/ 0 h 59"/>
                <a:gd name="T20" fmla="*/ 57 w 57"/>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57" h="59">
                  <a:moveTo>
                    <a:pt x="18" y="36"/>
                  </a:moveTo>
                  <a:cubicBezTo>
                    <a:pt x="27" y="32"/>
                    <a:pt x="21" y="13"/>
                    <a:pt x="23" y="2"/>
                  </a:cubicBezTo>
                  <a:cubicBezTo>
                    <a:pt x="32" y="1"/>
                    <a:pt x="46" y="5"/>
                    <a:pt x="52" y="0"/>
                  </a:cubicBezTo>
                  <a:cubicBezTo>
                    <a:pt x="57" y="14"/>
                    <a:pt x="52" y="38"/>
                    <a:pt x="54" y="56"/>
                  </a:cubicBezTo>
                  <a:cubicBezTo>
                    <a:pt x="37" y="54"/>
                    <a:pt x="14" y="59"/>
                    <a:pt x="0" y="53"/>
                  </a:cubicBezTo>
                  <a:cubicBezTo>
                    <a:pt x="6" y="47"/>
                    <a:pt x="11" y="40"/>
                    <a:pt x="18" y="36"/>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2" name="Freeform 209"/>
            <p:cNvSpPr/>
            <p:nvPr/>
          </p:nvSpPr>
          <p:spPr bwMode="auto">
            <a:xfrm>
              <a:off x="1516" y="2764"/>
              <a:ext cx="22" cy="18"/>
            </a:xfrm>
            <a:custGeom>
              <a:avLst/>
              <a:gdLst>
                <a:gd name="T0" fmla="*/ 0 w 11"/>
                <a:gd name="T1" fmla="*/ 0 h 9"/>
                <a:gd name="T2" fmla="*/ 11 w 11"/>
                <a:gd name="T3" fmla="*/ 0 h 9"/>
                <a:gd name="T4" fmla="*/ 11 w 11"/>
                <a:gd name="T5" fmla="*/ 9 h 9"/>
                <a:gd name="T6" fmla="*/ 0 w 11"/>
                <a:gd name="T7" fmla="*/ 9 h 9"/>
                <a:gd name="T8" fmla="*/ 0 w 11"/>
                <a:gd name="T9" fmla="*/ 0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0"/>
                  </a:moveTo>
                  <a:cubicBezTo>
                    <a:pt x="4" y="0"/>
                    <a:pt x="7" y="0"/>
                    <a:pt x="11" y="0"/>
                  </a:cubicBezTo>
                  <a:cubicBezTo>
                    <a:pt x="11" y="3"/>
                    <a:pt x="11" y="6"/>
                    <a:pt x="11" y="9"/>
                  </a:cubicBezTo>
                  <a:cubicBezTo>
                    <a:pt x="7" y="9"/>
                    <a:pt x="4" y="9"/>
                    <a:pt x="0" y="9"/>
                  </a:cubicBezTo>
                  <a:cubicBezTo>
                    <a:pt x="0" y="6"/>
                    <a:pt x="0" y="3"/>
                    <a:pt x="0" y="0"/>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3" name="Freeform 210"/>
            <p:cNvSpPr/>
            <p:nvPr/>
          </p:nvSpPr>
          <p:spPr bwMode="auto">
            <a:xfrm>
              <a:off x="1498" y="2764"/>
              <a:ext cx="116" cy="134"/>
            </a:xfrm>
            <a:custGeom>
              <a:avLst/>
              <a:gdLst>
                <a:gd name="T0" fmla="*/ 2 w 58"/>
                <a:gd name="T1" fmla="*/ 44 h 67"/>
                <a:gd name="T2" fmla="*/ 9 w 58"/>
                <a:gd name="T3" fmla="*/ 18 h 67"/>
                <a:gd name="T4" fmla="*/ 27 w 58"/>
                <a:gd name="T5" fmla="*/ 18 h 67"/>
                <a:gd name="T6" fmla="*/ 29 w 58"/>
                <a:gd name="T7" fmla="*/ 0 h 67"/>
                <a:gd name="T8" fmla="*/ 42 w 58"/>
                <a:gd name="T9" fmla="*/ 0 h 67"/>
                <a:gd name="T10" fmla="*/ 58 w 58"/>
                <a:gd name="T11" fmla="*/ 15 h 67"/>
                <a:gd name="T12" fmla="*/ 58 w 58"/>
                <a:gd name="T13" fmla="*/ 49 h 67"/>
                <a:gd name="T14" fmla="*/ 29 w 58"/>
                <a:gd name="T15" fmla="*/ 49 h 67"/>
                <a:gd name="T16" fmla="*/ 24 w 58"/>
                <a:gd name="T17" fmla="*/ 67 h 67"/>
                <a:gd name="T18" fmla="*/ 2 w 58"/>
                <a:gd name="T19" fmla="*/ 44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
                <a:gd name="T31" fmla="*/ 0 h 67"/>
                <a:gd name="T32" fmla="*/ 58 w 58"/>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 h="67">
                  <a:moveTo>
                    <a:pt x="2" y="44"/>
                  </a:moveTo>
                  <a:cubicBezTo>
                    <a:pt x="0" y="30"/>
                    <a:pt x="5" y="25"/>
                    <a:pt x="9" y="18"/>
                  </a:cubicBezTo>
                  <a:cubicBezTo>
                    <a:pt x="15" y="18"/>
                    <a:pt x="21" y="18"/>
                    <a:pt x="27" y="18"/>
                  </a:cubicBezTo>
                  <a:cubicBezTo>
                    <a:pt x="30" y="14"/>
                    <a:pt x="29" y="6"/>
                    <a:pt x="29" y="0"/>
                  </a:cubicBezTo>
                  <a:cubicBezTo>
                    <a:pt x="33" y="0"/>
                    <a:pt x="38" y="0"/>
                    <a:pt x="42" y="0"/>
                  </a:cubicBezTo>
                  <a:cubicBezTo>
                    <a:pt x="40" y="13"/>
                    <a:pt x="45" y="18"/>
                    <a:pt x="58" y="15"/>
                  </a:cubicBezTo>
                  <a:cubicBezTo>
                    <a:pt x="58" y="26"/>
                    <a:pt x="58" y="38"/>
                    <a:pt x="58" y="49"/>
                  </a:cubicBezTo>
                  <a:cubicBezTo>
                    <a:pt x="48" y="49"/>
                    <a:pt x="39" y="49"/>
                    <a:pt x="29" y="49"/>
                  </a:cubicBezTo>
                  <a:cubicBezTo>
                    <a:pt x="22" y="49"/>
                    <a:pt x="25" y="60"/>
                    <a:pt x="24" y="67"/>
                  </a:cubicBezTo>
                  <a:cubicBezTo>
                    <a:pt x="16" y="60"/>
                    <a:pt x="9" y="52"/>
                    <a:pt x="2" y="44"/>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4" name="Freeform 211"/>
            <p:cNvSpPr/>
            <p:nvPr/>
          </p:nvSpPr>
          <p:spPr bwMode="auto">
            <a:xfrm>
              <a:off x="6866" y="2772"/>
              <a:ext cx="48" cy="10"/>
            </a:xfrm>
            <a:custGeom>
              <a:avLst/>
              <a:gdLst>
                <a:gd name="T0" fmla="*/ 24 w 24"/>
                <a:gd name="T1" fmla="*/ 2 h 5"/>
                <a:gd name="T2" fmla="*/ 0 w 24"/>
                <a:gd name="T3" fmla="*/ 0 h 5"/>
                <a:gd name="T4" fmla="*/ 24 w 24"/>
                <a:gd name="T5" fmla="*/ 0 h 5"/>
                <a:gd name="T6" fmla="*/ 24 w 24"/>
                <a:gd name="T7" fmla="*/ 2 h 5"/>
                <a:gd name="T8" fmla="*/ 0 60000 65536"/>
                <a:gd name="T9" fmla="*/ 0 60000 65536"/>
                <a:gd name="T10" fmla="*/ 0 60000 65536"/>
                <a:gd name="T11" fmla="*/ 0 60000 65536"/>
                <a:gd name="T12" fmla="*/ 0 w 24"/>
                <a:gd name="T13" fmla="*/ 0 h 5"/>
                <a:gd name="T14" fmla="*/ 24 w 24"/>
                <a:gd name="T15" fmla="*/ 5 h 5"/>
              </a:gdLst>
              <a:ahLst/>
              <a:cxnLst>
                <a:cxn ang="T8">
                  <a:pos x="T0" y="T1"/>
                </a:cxn>
                <a:cxn ang="T9">
                  <a:pos x="T2" y="T3"/>
                </a:cxn>
                <a:cxn ang="T10">
                  <a:pos x="T4" y="T5"/>
                </a:cxn>
                <a:cxn ang="T11">
                  <a:pos x="T6" y="T7"/>
                </a:cxn>
              </a:cxnLst>
              <a:rect l="T12" t="T13" r="T14" b="T15"/>
              <a:pathLst>
                <a:path w="24" h="5">
                  <a:moveTo>
                    <a:pt x="24" y="2"/>
                  </a:moveTo>
                  <a:cubicBezTo>
                    <a:pt x="17" y="1"/>
                    <a:pt x="3" y="5"/>
                    <a:pt x="0" y="0"/>
                  </a:cubicBezTo>
                  <a:cubicBezTo>
                    <a:pt x="8" y="0"/>
                    <a:pt x="16" y="0"/>
                    <a:pt x="24" y="0"/>
                  </a:cubicBezTo>
                  <a:cubicBezTo>
                    <a:pt x="24" y="1"/>
                    <a:pt x="24" y="2"/>
                    <a:pt x="24"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5" name="Freeform 212"/>
            <p:cNvSpPr/>
            <p:nvPr/>
          </p:nvSpPr>
          <p:spPr bwMode="auto">
            <a:xfrm>
              <a:off x="6700" y="2782"/>
              <a:ext cx="72" cy="10"/>
            </a:xfrm>
            <a:custGeom>
              <a:avLst/>
              <a:gdLst>
                <a:gd name="T0" fmla="*/ 0 w 36"/>
                <a:gd name="T1" fmla="*/ 2 h 5"/>
                <a:gd name="T2" fmla="*/ 0 w 36"/>
                <a:gd name="T3" fmla="*/ 0 h 5"/>
                <a:gd name="T4" fmla="*/ 36 w 36"/>
                <a:gd name="T5" fmla="*/ 0 h 5"/>
                <a:gd name="T6" fmla="*/ 0 w 36"/>
                <a:gd name="T7" fmla="*/ 2 h 5"/>
                <a:gd name="T8" fmla="*/ 0 60000 65536"/>
                <a:gd name="T9" fmla="*/ 0 60000 65536"/>
                <a:gd name="T10" fmla="*/ 0 60000 65536"/>
                <a:gd name="T11" fmla="*/ 0 60000 65536"/>
                <a:gd name="T12" fmla="*/ 0 w 36"/>
                <a:gd name="T13" fmla="*/ 0 h 5"/>
                <a:gd name="T14" fmla="*/ 36 w 36"/>
                <a:gd name="T15" fmla="*/ 5 h 5"/>
              </a:gdLst>
              <a:ahLst/>
              <a:cxnLst>
                <a:cxn ang="T8">
                  <a:pos x="T0" y="T1"/>
                </a:cxn>
                <a:cxn ang="T9">
                  <a:pos x="T2" y="T3"/>
                </a:cxn>
                <a:cxn ang="T10">
                  <a:pos x="T4" y="T5"/>
                </a:cxn>
                <a:cxn ang="T11">
                  <a:pos x="T6" y="T7"/>
                </a:cxn>
              </a:cxnLst>
              <a:rect l="T12" t="T13" r="T14" b="T15"/>
              <a:pathLst>
                <a:path w="36" h="5">
                  <a:moveTo>
                    <a:pt x="0" y="2"/>
                  </a:moveTo>
                  <a:cubicBezTo>
                    <a:pt x="0" y="1"/>
                    <a:pt x="0" y="0"/>
                    <a:pt x="0" y="0"/>
                  </a:cubicBezTo>
                  <a:cubicBezTo>
                    <a:pt x="12" y="0"/>
                    <a:pt x="24" y="0"/>
                    <a:pt x="36" y="0"/>
                  </a:cubicBezTo>
                  <a:cubicBezTo>
                    <a:pt x="28" y="5"/>
                    <a:pt x="11" y="0"/>
                    <a:pt x="0"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6" name="Freeform 213"/>
            <p:cNvSpPr/>
            <p:nvPr/>
          </p:nvSpPr>
          <p:spPr bwMode="auto">
            <a:xfrm>
              <a:off x="7040" y="2808"/>
              <a:ext cx="24" cy="8"/>
            </a:xfrm>
            <a:custGeom>
              <a:avLst/>
              <a:gdLst>
                <a:gd name="T0" fmla="*/ 2 w 12"/>
                <a:gd name="T1" fmla="*/ 0 h 4"/>
                <a:gd name="T2" fmla="*/ 4 w 12"/>
                <a:gd name="T3" fmla="*/ 0 h 4"/>
                <a:gd name="T4" fmla="*/ 8 w 12"/>
                <a:gd name="T5" fmla="*/ 0 h 4"/>
                <a:gd name="T6" fmla="*/ 11 w 12"/>
                <a:gd name="T7" fmla="*/ 0 h 4"/>
                <a:gd name="T8" fmla="*/ 2 w 12"/>
                <a:gd name="T9" fmla="*/ 0 h 4"/>
                <a:gd name="T10" fmla="*/ 0 60000 65536"/>
                <a:gd name="T11" fmla="*/ 0 60000 65536"/>
                <a:gd name="T12" fmla="*/ 0 60000 65536"/>
                <a:gd name="T13" fmla="*/ 0 60000 65536"/>
                <a:gd name="T14" fmla="*/ 0 60000 65536"/>
                <a:gd name="T15" fmla="*/ 0 w 12"/>
                <a:gd name="T16" fmla="*/ 0 h 4"/>
                <a:gd name="T17" fmla="*/ 12 w 12"/>
                <a:gd name="T18" fmla="*/ 4 h 4"/>
              </a:gdLst>
              <a:ahLst/>
              <a:cxnLst>
                <a:cxn ang="T10">
                  <a:pos x="T0" y="T1"/>
                </a:cxn>
                <a:cxn ang="T11">
                  <a:pos x="T2" y="T3"/>
                </a:cxn>
                <a:cxn ang="T12">
                  <a:pos x="T4" y="T5"/>
                </a:cxn>
                <a:cxn ang="T13">
                  <a:pos x="T6" y="T7"/>
                </a:cxn>
                <a:cxn ang="T14">
                  <a:pos x="T8" y="T9"/>
                </a:cxn>
              </a:cxnLst>
              <a:rect l="T15" t="T16" r="T17" b="T18"/>
              <a:pathLst>
                <a:path w="12" h="4">
                  <a:moveTo>
                    <a:pt x="2" y="0"/>
                  </a:moveTo>
                  <a:cubicBezTo>
                    <a:pt x="3" y="0"/>
                    <a:pt x="3" y="0"/>
                    <a:pt x="4" y="0"/>
                  </a:cubicBezTo>
                  <a:cubicBezTo>
                    <a:pt x="6" y="0"/>
                    <a:pt x="7" y="0"/>
                    <a:pt x="8" y="0"/>
                  </a:cubicBezTo>
                  <a:cubicBezTo>
                    <a:pt x="9" y="0"/>
                    <a:pt x="10" y="0"/>
                    <a:pt x="11" y="0"/>
                  </a:cubicBezTo>
                  <a:cubicBezTo>
                    <a:pt x="12" y="4"/>
                    <a:pt x="0" y="4"/>
                    <a:pt x="2"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7" name="Freeform 214"/>
            <p:cNvSpPr/>
            <p:nvPr/>
          </p:nvSpPr>
          <p:spPr bwMode="auto">
            <a:xfrm>
              <a:off x="1932" y="2826"/>
              <a:ext cx="8" cy="72"/>
            </a:xfrm>
            <a:custGeom>
              <a:avLst/>
              <a:gdLst>
                <a:gd name="T0" fmla="*/ 4 w 4"/>
                <a:gd name="T1" fmla="*/ 0 h 36"/>
                <a:gd name="T2" fmla="*/ 4 w 4"/>
                <a:gd name="T3" fmla="*/ 36 h 36"/>
                <a:gd name="T4" fmla="*/ 4 w 4"/>
                <a:gd name="T5" fmla="*/ 0 h 36"/>
                <a:gd name="T6" fmla="*/ 0 60000 65536"/>
                <a:gd name="T7" fmla="*/ 0 60000 65536"/>
                <a:gd name="T8" fmla="*/ 0 60000 65536"/>
                <a:gd name="T9" fmla="*/ 0 w 4"/>
                <a:gd name="T10" fmla="*/ 0 h 36"/>
                <a:gd name="T11" fmla="*/ 4 w 4"/>
                <a:gd name="T12" fmla="*/ 36 h 36"/>
              </a:gdLst>
              <a:ahLst/>
              <a:cxnLst>
                <a:cxn ang="T6">
                  <a:pos x="T0" y="T1"/>
                </a:cxn>
                <a:cxn ang="T7">
                  <a:pos x="T2" y="T3"/>
                </a:cxn>
                <a:cxn ang="T8">
                  <a:pos x="T4" y="T5"/>
                </a:cxn>
              </a:cxnLst>
              <a:rect l="T9" t="T10" r="T11" b="T12"/>
              <a:pathLst>
                <a:path w="4" h="36">
                  <a:moveTo>
                    <a:pt x="4" y="0"/>
                  </a:moveTo>
                  <a:cubicBezTo>
                    <a:pt x="4" y="12"/>
                    <a:pt x="4" y="24"/>
                    <a:pt x="4" y="36"/>
                  </a:cubicBezTo>
                  <a:cubicBezTo>
                    <a:pt x="0" y="29"/>
                    <a:pt x="0" y="7"/>
                    <a:pt x="4"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8" name="Freeform 215"/>
            <p:cNvSpPr/>
            <p:nvPr/>
          </p:nvSpPr>
          <p:spPr bwMode="auto">
            <a:xfrm>
              <a:off x="4032" y="2844"/>
              <a:ext cx="44" cy="12"/>
            </a:xfrm>
            <a:custGeom>
              <a:avLst/>
              <a:gdLst>
                <a:gd name="T0" fmla="*/ 0 w 22"/>
                <a:gd name="T1" fmla="*/ 4 h 6"/>
                <a:gd name="T2" fmla="*/ 0 w 22"/>
                <a:gd name="T3" fmla="*/ 2 h 6"/>
                <a:gd name="T4" fmla="*/ 0 w 22"/>
                <a:gd name="T5" fmla="*/ 4 h 6"/>
                <a:gd name="T6" fmla="*/ 0 60000 65536"/>
                <a:gd name="T7" fmla="*/ 0 60000 65536"/>
                <a:gd name="T8" fmla="*/ 0 60000 65536"/>
                <a:gd name="T9" fmla="*/ 0 w 22"/>
                <a:gd name="T10" fmla="*/ 0 h 6"/>
                <a:gd name="T11" fmla="*/ 22 w 22"/>
                <a:gd name="T12" fmla="*/ 6 h 6"/>
              </a:gdLst>
              <a:ahLst/>
              <a:cxnLst>
                <a:cxn ang="T6">
                  <a:pos x="T0" y="T1"/>
                </a:cxn>
                <a:cxn ang="T7">
                  <a:pos x="T2" y="T3"/>
                </a:cxn>
                <a:cxn ang="T8">
                  <a:pos x="T4" y="T5"/>
                </a:cxn>
              </a:cxnLst>
              <a:rect l="T9" t="T10" r="T11" b="T12"/>
              <a:pathLst>
                <a:path w="22" h="6">
                  <a:moveTo>
                    <a:pt x="0" y="4"/>
                  </a:moveTo>
                  <a:cubicBezTo>
                    <a:pt x="0" y="4"/>
                    <a:pt x="0" y="3"/>
                    <a:pt x="0" y="2"/>
                  </a:cubicBezTo>
                  <a:cubicBezTo>
                    <a:pt x="22" y="0"/>
                    <a:pt x="22" y="6"/>
                    <a:pt x="0" y="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9" name="Freeform 216"/>
            <p:cNvSpPr/>
            <p:nvPr/>
          </p:nvSpPr>
          <p:spPr bwMode="auto">
            <a:xfrm>
              <a:off x="1952" y="2856"/>
              <a:ext cx="28" cy="10"/>
            </a:xfrm>
            <a:custGeom>
              <a:avLst/>
              <a:gdLst>
                <a:gd name="T0" fmla="*/ 0 w 14"/>
                <a:gd name="T1" fmla="*/ 0 h 5"/>
                <a:gd name="T2" fmla="*/ 14 w 14"/>
                <a:gd name="T3" fmla="*/ 0 h 5"/>
                <a:gd name="T4" fmla="*/ 14 w 14"/>
                <a:gd name="T5" fmla="*/ 5 h 5"/>
                <a:gd name="T6" fmla="*/ 0 w 14"/>
                <a:gd name="T7" fmla="*/ 5 h 5"/>
                <a:gd name="T8" fmla="*/ 0 w 14"/>
                <a:gd name="T9" fmla="*/ 0 h 5"/>
                <a:gd name="T10" fmla="*/ 0 60000 65536"/>
                <a:gd name="T11" fmla="*/ 0 60000 65536"/>
                <a:gd name="T12" fmla="*/ 0 60000 65536"/>
                <a:gd name="T13" fmla="*/ 0 60000 65536"/>
                <a:gd name="T14" fmla="*/ 0 60000 65536"/>
                <a:gd name="T15" fmla="*/ 0 w 14"/>
                <a:gd name="T16" fmla="*/ 0 h 5"/>
                <a:gd name="T17" fmla="*/ 14 w 14"/>
                <a:gd name="T18" fmla="*/ 5 h 5"/>
              </a:gdLst>
              <a:ahLst/>
              <a:cxnLst>
                <a:cxn ang="T10">
                  <a:pos x="T0" y="T1"/>
                </a:cxn>
                <a:cxn ang="T11">
                  <a:pos x="T2" y="T3"/>
                </a:cxn>
                <a:cxn ang="T12">
                  <a:pos x="T4" y="T5"/>
                </a:cxn>
                <a:cxn ang="T13">
                  <a:pos x="T6" y="T7"/>
                </a:cxn>
                <a:cxn ang="T14">
                  <a:pos x="T8" y="T9"/>
                </a:cxn>
              </a:cxnLst>
              <a:rect l="T15" t="T16" r="T17" b="T18"/>
              <a:pathLst>
                <a:path w="14" h="5">
                  <a:moveTo>
                    <a:pt x="0" y="0"/>
                  </a:moveTo>
                  <a:cubicBezTo>
                    <a:pt x="5" y="0"/>
                    <a:pt x="9" y="0"/>
                    <a:pt x="14" y="0"/>
                  </a:cubicBezTo>
                  <a:cubicBezTo>
                    <a:pt x="14" y="2"/>
                    <a:pt x="14" y="3"/>
                    <a:pt x="14" y="5"/>
                  </a:cubicBezTo>
                  <a:cubicBezTo>
                    <a:pt x="9" y="5"/>
                    <a:pt x="5" y="5"/>
                    <a:pt x="0" y="5"/>
                  </a:cubicBezTo>
                  <a:cubicBezTo>
                    <a:pt x="0" y="3"/>
                    <a:pt x="0" y="2"/>
                    <a:pt x="0" y="0"/>
                  </a:cubicBezTo>
                  <a:close/>
                </a:path>
              </a:pathLst>
            </a:custGeom>
            <a:solidFill>
              <a:srgbClr val="66656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0" name="Freeform 217"/>
            <p:cNvSpPr/>
            <p:nvPr/>
          </p:nvSpPr>
          <p:spPr bwMode="auto">
            <a:xfrm>
              <a:off x="1974" y="2856"/>
              <a:ext cx="214" cy="283"/>
            </a:xfrm>
            <a:custGeom>
              <a:avLst/>
              <a:gdLst>
                <a:gd name="T0" fmla="*/ 9 w 107"/>
                <a:gd name="T1" fmla="*/ 23 h 141"/>
                <a:gd name="T2" fmla="*/ 12 w 107"/>
                <a:gd name="T3" fmla="*/ 0 h 141"/>
                <a:gd name="T4" fmla="*/ 52 w 107"/>
                <a:gd name="T5" fmla="*/ 0 h 141"/>
                <a:gd name="T6" fmla="*/ 74 w 107"/>
                <a:gd name="T7" fmla="*/ 23 h 141"/>
                <a:gd name="T8" fmla="*/ 76 w 107"/>
                <a:gd name="T9" fmla="*/ 34 h 141"/>
                <a:gd name="T10" fmla="*/ 99 w 107"/>
                <a:gd name="T11" fmla="*/ 58 h 141"/>
                <a:gd name="T12" fmla="*/ 101 w 107"/>
                <a:gd name="T13" fmla="*/ 107 h 141"/>
                <a:gd name="T14" fmla="*/ 105 w 107"/>
                <a:gd name="T15" fmla="*/ 116 h 141"/>
                <a:gd name="T16" fmla="*/ 76 w 107"/>
                <a:gd name="T17" fmla="*/ 141 h 141"/>
                <a:gd name="T18" fmla="*/ 70 w 107"/>
                <a:gd name="T19" fmla="*/ 132 h 141"/>
                <a:gd name="T20" fmla="*/ 52 w 107"/>
                <a:gd name="T21" fmla="*/ 128 h 141"/>
                <a:gd name="T22" fmla="*/ 52 w 107"/>
                <a:gd name="T23" fmla="*/ 103 h 141"/>
                <a:gd name="T24" fmla="*/ 25 w 107"/>
                <a:gd name="T25" fmla="*/ 101 h 141"/>
                <a:gd name="T26" fmla="*/ 0 w 107"/>
                <a:gd name="T27" fmla="*/ 76 h 141"/>
                <a:gd name="T28" fmla="*/ 0 w 107"/>
                <a:gd name="T29" fmla="*/ 34 h 141"/>
                <a:gd name="T30" fmla="*/ 9 w 107"/>
                <a:gd name="T31" fmla="*/ 23 h 1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7"/>
                <a:gd name="T49" fmla="*/ 0 h 141"/>
                <a:gd name="T50" fmla="*/ 107 w 107"/>
                <a:gd name="T51" fmla="*/ 141 h 1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7" h="141">
                  <a:moveTo>
                    <a:pt x="9" y="23"/>
                  </a:moveTo>
                  <a:cubicBezTo>
                    <a:pt x="14" y="20"/>
                    <a:pt x="10" y="7"/>
                    <a:pt x="12" y="0"/>
                  </a:cubicBezTo>
                  <a:cubicBezTo>
                    <a:pt x="25" y="0"/>
                    <a:pt x="38" y="0"/>
                    <a:pt x="52" y="0"/>
                  </a:cubicBezTo>
                  <a:cubicBezTo>
                    <a:pt x="60" y="7"/>
                    <a:pt x="68" y="14"/>
                    <a:pt x="74" y="23"/>
                  </a:cubicBezTo>
                  <a:cubicBezTo>
                    <a:pt x="75" y="26"/>
                    <a:pt x="71" y="34"/>
                    <a:pt x="76" y="34"/>
                  </a:cubicBezTo>
                  <a:cubicBezTo>
                    <a:pt x="82" y="43"/>
                    <a:pt x="92" y="49"/>
                    <a:pt x="99" y="58"/>
                  </a:cubicBezTo>
                  <a:cubicBezTo>
                    <a:pt x="100" y="74"/>
                    <a:pt x="96" y="96"/>
                    <a:pt x="101" y="107"/>
                  </a:cubicBezTo>
                  <a:cubicBezTo>
                    <a:pt x="101" y="112"/>
                    <a:pt x="107" y="110"/>
                    <a:pt x="105" y="116"/>
                  </a:cubicBezTo>
                  <a:cubicBezTo>
                    <a:pt x="94" y="123"/>
                    <a:pt x="89" y="136"/>
                    <a:pt x="76" y="141"/>
                  </a:cubicBezTo>
                  <a:cubicBezTo>
                    <a:pt x="76" y="136"/>
                    <a:pt x="70" y="137"/>
                    <a:pt x="70" y="132"/>
                  </a:cubicBezTo>
                  <a:cubicBezTo>
                    <a:pt x="69" y="125"/>
                    <a:pt x="58" y="128"/>
                    <a:pt x="52" y="128"/>
                  </a:cubicBezTo>
                  <a:cubicBezTo>
                    <a:pt x="52" y="119"/>
                    <a:pt x="52" y="111"/>
                    <a:pt x="52" y="103"/>
                  </a:cubicBezTo>
                  <a:cubicBezTo>
                    <a:pt x="46" y="99"/>
                    <a:pt x="34" y="102"/>
                    <a:pt x="25" y="101"/>
                  </a:cubicBezTo>
                  <a:cubicBezTo>
                    <a:pt x="16" y="94"/>
                    <a:pt x="8" y="85"/>
                    <a:pt x="0" y="76"/>
                  </a:cubicBezTo>
                  <a:cubicBezTo>
                    <a:pt x="0" y="62"/>
                    <a:pt x="0" y="48"/>
                    <a:pt x="0" y="34"/>
                  </a:cubicBezTo>
                  <a:cubicBezTo>
                    <a:pt x="2" y="29"/>
                    <a:pt x="8" y="28"/>
                    <a:pt x="9" y="23"/>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1" name="Freeform 218"/>
            <p:cNvSpPr/>
            <p:nvPr/>
          </p:nvSpPr>
          <p:spPr bwMode="auto">
            <a:xfrm>
              <a:off x="2116" y="2902"/>
              <a:ext cx="10" cy="22"/>
            </a:xfrm>
            <a:custGeom>
              <a:avLst/>
              <a:gdLst>
                <a:gd name="T0" fmla="*/ 3 w 5"/>
                <a:gd name="T1" fmla="*/ 0 h 11"/>
                <a:gd name="T2" fmla="*/ 5 w 5"/>
                <a:gd name="T3" fmla="*/ 0 h 11"/>
                <a:gd name="T4" fmla="*/ 5 w 5"/>
                <a:gd name="T5" fmla="*/ 11 h 11"/>
                <a:gd name="T6" fmla="*/ 3 w 5"/>
                <a:gd name="T7" fmla="*/ 0 h 11"/>
                <a:gd name="T8" fmla="*/ 0 60000 65536"/>
                <a:gd name="T9" fmla="*/ 0 60000 65536"/>
                <a:gd name="T10" fmla="*/ 0 60000 65536"/>
                <a:gd name="T11" fmla="*/ 0 60000 65536"/>
                <a:gd name="T12" fmla="*/ 0 w 5"/>
                <a:gd name="T13" fmla="*/ 0 h 11"/>
                <a:gd name="T14" fmla="*/ 5 w 5"/>
                <a:gd name="T15" fmla="*/ 11 h 11"/>
              </a:gdLst>
              <a:ahLst/>
              <a:cxnLst>
                <a:cxn ang="T8">
                  <a:pos x="T0" y="T1"/>
                </a:cxn>
                <a:cxn ang="T9">
                  <a:pos x="T2" y="T3"/>
                </a:cxn>
                <a:cxn ang="T10">
                  <a:pos x="T4" y="T5"/>
                </a:cxn>
                <a:cxn ang="T11">
                  <a:pos x="T6" y="T7"/>
                </a:cxn>
              </a:cxnLst>
              <a:rect l="T12" t="T13" r="T14" b="T15"/>
              <a:pathLst>
                <a:path w="5" h="11">
                  <a:moveTo>
                    <a:pt x="3" y="0"/>
                  </a:moveTo>
                  <a:cubicBezTo>
                    <a:pt x="4" y="0"/>
                    <a:pt x="5" y="0"/>
                    <a:pt x="5" y="0"/>
                  </a:cubicBezTo>
                  <a:cubicBezTo>
                    <a:pt x="5" y="3"/>
                    <a:pt x="5" y="7"/>
                    <a:pt x="5" y="11"/>
                  </a:cubicBezTo>
                  <a:cubicBezTo>
                    <a:pt x="0" y="11"/>
                    <a:pt x="4" y="3"/>
                    <a:pt x="3"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2" name="Freeform 219"/>
            <p:cNvSpPr/>
            <p:nvPr/>
          </p:nvSpPr>
          <p:spPr bwMode="auto">
            <a:xfrm>
              <a:off x="4206" y="2904"/>
              <a:ext cx="18" cy="20"/>
            </a:xfrm>
            <a:custGeom>
              <a:avLst/>
              <a:gdLst>
                <a:gd name="T0" fmla="*/ 0 w 9"/>
                <a:gd name="T1" fmla="*/ 3 h 10"/>
                <a:gd name="T2" fmla="*/ 9 w 9"/>
                <a:gd name="T3" fmla="*/ 1 h 10"/>
                <a:gd name="T4" fmla="*/ 9 w 9"/>
                <a:gd name="T5" fmla="*/ 10 h 10"/>
                <a:gd name="T6" fmla="*/ 0 w 9"/>
                <a:gd name="T7" fmla="*/ 3 h 10"/>
                <a:gd name="T8" fmla="*/ 0 60000 65536"/>
                <a:gd name="T9" fmla="*/ 0 60000 65536"/>
                <a:gd name="T10" fmla="*/ 0 60000 65536"/>
                <a:gd name="T11" fmla="*/ 0 60000 65536"/>
                <a:gd name="T12" fmla="*/ 0 w 9"/>
                <a:gd name="T13" fmla="*/ 0 h 10"/>
                <a:gd name="T14" fmla="*/ 9 w 9"/>
                <a:gd name="T15" fmla="*/ 10 h 10"/>
              </a:gdLst>
              <a:ahLst/>
              <a:cxnLst>
                <a:cxn ang="T8">
                  <a:pos x="T0" y="T1"/>
                </a:cxn>
                <a:cxn ang="T9">
                  <a:pos x="T2" y="T3"/>
                </a:cxn>
                <a:cxn ang="T10">
                  <a:pos x="T4" y="T5"/>
                </a:cxn>
                <a:cxn ang="T11">
                  <a:pos x="T6" y="T7"/>
                </a:cxn>
              </a:cxnLst>
              <a:rect l="T12" t="T13" r="T14" b="T15"/>
              <a:pathLst>
                <a:path w="9" h="10">
                  <a:moveTo>
                    <a:pt x="0" y="3"/>
                  </a:moveTo>
                  <a:cubicBezTo>
                    <a:pt x="1" y="0"/>
                    <a:pt x="6" y="1"/>
                    <a:pt x="9" y="1"/>
                  </a:cubicBezTo>
                  <a:cubicBezTo>
                    <a:pt x="9" y="4"/>
                    <a:pt x="9" y="7"/>
                    <a:pt x="9" y="10"/>
                  </a:cubicBezTo>
                  <a:cubicBezTo>
                    <a:pt x="4" y="9"/>
                    <a:pt x="5" y="4"/>
                    <a:pt x="0"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3" name="Freeform 220"/>
            <p:cNvSpPr/>
            <p:nvPr/>
          </p:nvSpPr>
          <p:spPr bwMode="auto">
            <a:xfrm>
              <a:off x="1958" y="2920"/>
              <a:ext cx="4" cy="95"/>
            </a:xfrm>
            <a:custGeom>
              <a:avLst/>
              <a:gdLst>
                <a:gd name="T0" fmla="*/ 0 w 2"/>
                <a:gd name="T1" fmla="*/ 0 h 47"/>
                <a:gd name="T2" fmla="*/ 2 w 2"/>
                <a:gd name="T3" fmla="*/ 0 h 47"/>
                <a:gd name="T4" fmla="*/ 2 w 2"/>
                <a:gd name="T5" fmla="*/ 47 h 47"/>
                <a:gd name="T6" fmla="*/ 0 w 2"/>
                <a:gd name="T7" fmla="*/ 47 h 47"/>
                <a:gd name="T8" fmla="*/ 0 w 2"/>
                <a:gd name="T9" fmla="*/ 0 h 47"/>
                <a:gd name="T10" fmla="*/ 0 60000 65536"/>
                <a:gd name="T11" fmla="*/ 0 60000 65536"/>
                <a:gd name="T12" fmla="*/ 0 60000 65536"/>
                <a:gd name="T13" fmla="*/ 0 60000 65536"/>
                <a:gd name="T14" fmla="*/ 0 60000 65536"/>
                <a:gd name="T15" fmla="*/ 0 w 2"/>
                <a:gd name="T16" fmla="*/ 0 h 47"/>
                <a:gd name="T17" fmla="*/ 2 w 2"/>
                <a:gd name="T18" fmla="*/ 47 h 47"/>
              </a:gdLst>
              <a:ahLst/>
              <a:cxnLst>
                <a:cxn ang="T10">
                  <a:pos x="T0" y="T1"/>
                </a:cxn>
                <a:cxn ang="T11">
                  <a:pos x="T2" y="T3"/>
                </a:cxn>
                <a:cxn ang="T12">
                  <a:pos x="T4" y="T5"/>
                </a:cxn>
                <a:cxn ang="T13">
                  <a:pos x="T6" y="T7"/>
                </a:cxn>
                <a:cxn ang="T14">
                  <a:pos x="T8" y="T9"/>
                </a:cxn>
              </a:cxnLst>
              <a:rect l="T15" t="T16" r="T17" b="T18"/>
              <a:pathLst>
                <a:path w="2" h="47">
                  <a:moveTo>
                    <a:pt x="0" y="0"/>
                  </a:moveTo>
                  <a:cubicBezTo>
                    <a:pt x="0" y="0"/>
                    <a:pt x="1" y="0"/>
                    <a:pt x="2" y="0"/>
                  </a:cubicBezTo>
                  <a:cubicBezTo>
                    <a:pt x="2" y="15"/>
                    <a:pt x="2" y="31"/>
                    <a:pt x="2" y="47"/>
                  </a:cubicBezTo>
                  <a:cubicBezTo>
                    <a:pt x="1" y="47"/>
                    <a:pt x="0" y="47"/>
                    <a:pt x="0" y="47"/>
                  </a:cubicBezTo>
                  <a:cubicBezTo>
                    <a:pt x="0" y="31"/>
                    <a:pt x="0" y="15"/>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4" name="Freeform 221"/>
            <p:cNvSpPr/>
            <p:nvPr/>
          </p:nvSpPr>
          <p:spPr bwMode="auto">
            <a:xfrm>
              <a:off x="4452" y="2920"/>
              <a:ext cx="204" cy="221"/>
            </a:xfrm>
            <a:custGeom>
              <a:avLst/>
              <a:gdLst>
                <a:gd name="T0" fmla="*/ 6 w 102"/>
                <a:gd name="T1" fmla="*/ 0 h 110"/>
                <a:gd name="T2" fmla="*/ 73 w 102"/>
                <a:gd name="T3" fmla="*/ 51 h 110"/>
                <a:gd name="T4" fmla="*/ 73 w 102"/>
                <a:gd name="T5" fmla="*/ 69 h 110"/>
                <a:gd name="T6" fmla="*/ 102 w 102"/>
                <a:gd name="T7" fmla="*/ 104 h 110"/>
                <a:gd name="T8" fmla="*/ 24 w 102"/>
                <a:gd name="T9" fmla="*/ 67 h 110"/>
                <a:gd name="T10" fmla="*/ 15 w 102"/>
                <a:gd name="T11" fmla="*/ 87 h 110"/>
                <a:gd name="T12" fmla="*/ 6 w 102"/>
                <a:gd name="T13" fmla="*/ 51 h 110"/>
                <a:gd name="T14" fmla="*/ 6 w 102"/>
                <a:gd name="T15" fmla="*/ 6 h 110"/>
                <a:gd name="T16" fmla="*/ 6 w 102"/>
                <a:gd name="T17" fmla="*/ 0 h 1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
                <a:gd name="T28" fmla="*/ 0 h 110"/>
                <a:gd name="T29" fmla="*/ 102 w 102"/>
                <a:gd name="T30" fmla="*/ 110 h 1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 h="110">
                  <a:moveTo>
                    <a:pt x="6" y="0"/>
                  </a:moveTo>
                  <a:cubicBezTo>
                    <a:pt x="43" y="2"/>
                    <a:pt x="51" y="34"/>
                    <a:pt x="73" y="51"/>
                  </a:cubicBezTo>
                  <a:cubicBezTo>
                    <a:pt x="73" y="57"/>
                    <a:pt x="73" y="63"/>
                    <a:pt x="73" y="69"/>
                  </a:cubicBezTo>
                  <a:cubicBezTo>
                    <a:pt x="80" y="83"/>
                    <a:pt x="99" y="86"/>
                    <a:pt x="102" y="104"/>
                  </a:cubicBezTo>
                  <a:cubicBezTo>
                    <a:pt x="58" y="110"/>
                    <a:pt x="70" y="60"/>
                    <a:pt x="24" y="67"/>
                  </a:cubicBezTo>
                  <a:cubicBezTo>
                    <a:pt x="14" y="66"/>
                    <a:pt x="26" y="88"/>
                    <a:pt x="15" y="87"/>
                  </a:cubicBezTo>
                  <a:cubicBezTo>
                    <a:pt x="0" y="87"/>
                    <a:pt x="6" y="64"/>
                    <a:pt x="6" y="51"/>
                  </a:cubicBezTo>
                  <a:cubicBezTo>
                    <a:pt x="6" y="35"/>
                    <a:pt x="6" y="18"/>
                    <a:pt x="6" y="6"/>
                  </a:cubicBezTo>
                  <a:cubicBezTo>
                    <a:pt x="6" y="4"/>
                    <a:pt x="6" y="2"/>
                    <a:pt x="6"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5" name="Freeform 222"/>
            <p:cNvSpPr/>
            <p:nvPr/>
          </p:nvSpPr>
          <p:spPr bwMode="auto">
            <a:xfrm>
              <a:off x="2166" y="2972"/>
              <a:ext cx="10" cy="99"/>
            </a:xfrm>
            <a:custGeom>
              <a:avLst/>
              <a:gdLst>
                <a:gd name="T0" fmla="*/ 3 w 5"/>
                <a:gd name="T1" fmla="*/ 0 h 49"/>
                <a:gd name="T2" fmla="*/ 5 w 5"/>
                <a:gd name="T3" fmla="*/ 0 h 49"/>
                <a:gd name="T4" fmla="*/ 5 w 5"/>
                <a:gd name="T5" fmla="*/ 49 h 49"/>
                <a:gd name="T6" fmla="*/ 3 w 5"/>
                <a:gd name="T7" fmla="*/ 0 h 49"/>
                <a:gd name="T8" fmla="*/ 0 60000 65536"/>
                <a:gd name="T9" fmla="*/ 0 60000 65536"/>
                <a:gd name="T10" fmla="*/ 0 60000 65536"/>
                <a:gd name="T11" fmla="*/ 0 60000 65536"/>
                <a:gd name="T12" fmla="*/ 0 w 5"/>
                <a:gd name="T13" fmla="*/ 0 h 49"/>
                <a:gd name="T14" fmla="*/ 5 w 5"/>
                <a:gd name="T15" fmla="*/ 49 h 49"/>
              </a:gdLst>
              <a:ahLst/>
              <a:cxnLst>
                <a:cxn ang="T8">
                  <a:pos x="T0" y="T1"/>
                </a:cxn>
                <a:cxn ang="T9">
                  <a:pos x="T2" y="T3"/>
                </a:cxn>
                <a:cxn ang="T10">
                  <a:pos x="T4" y="T5"/>
                </a:cxn>
                <a:cxn ang="T11">
                  <a:pos x="T6" y="T7"/>
                </a:cxn>
              </a:cxnLst>
              <a:rect l="T12" t="T13" r="T14" b="T15"/>
              <a:pathLst>
                <a:path w="5" h="49">
                  <a:moveTo>
                    <a:pt x="3" y="0"/>
                  </a:moveTo>
                  <a:cubicBezTo>
                    <a:pt x="3" y="0"/>
                    <a:pt x="4" y="0"/>
                    <a:pt x="5" y="0"/>
                  </a:cubicBezTo>
                  <a:cubicBezTo>
                    <a:pt x="5" y="17"/>
                    <a:pt x="5" y="33"/>
                    <a:pt x="5" y="49"/>
                  </a:cubicBezTo>
                  <a:cubicBezTo>
                    <a:pt x="0" y="38"/>
                    <a:pt x="4" y="16"/>
                    <a:pt x="3"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6" name="Freeform 223"/>
            <p:cNvSpPr/>
            <p:nvPr/>
          </p:nvSpPr>
          <p:spPr bwMode="auto">
            <a:xfrm>
              <a:off x="4650" y="2982"/>
              <a:ext cx="42" cy="28"/>
            </a:xfrm>
            <a:custGeom>
              <a:avLst/>
              <a:gdLst>
                <a:gd name="T0" fmla="*/ 21 w 21"/>
                <a:gd name="T1" fmla="*/ 4 h 14"/>
                <a:gd name="T2" fmla="*/ 1 w 21"/>
                <a:gd name="T3" fmla="*/ 9 h 14"/>
                <a:gd name="T4" fmla="*/ 21 w 21"/>
                <a:gd name="T5" fmla="*/ 4 h 14"/>
                <a:gd name="T6" fmla="*/ 0 60000 65536"/>
                <a:gd name="T7" fmla="*/ 0 60000 65536"/>
                <a:gd name="T8" fmla="*/ 0 60000 65536"/>
                <a:gd name="T9" fmla="*/ 0 w 21"/>
                <a:gd name="T10" fmla="*/ 0 h 14"/>
                <a:gd name="T11" fmla="*/ 21 w 21"/>
                <a:gd name="T12" fmla="*/ 14 h 14"/>
              </a:gdLst>
              <a:ahLst/>
              <a:cxnLst>
                <a:cxn ang="T6">
                  <a:pos x="T0" y="T1"/>
                </a:cxn>
                <a:cxn ang="T7">
                  <a:pos x="T2" y="T3"/>
                </a:cxn>
                <a:cxn ang="T8">
                  <a:pos x="T4" y="T5"/>
                </a:cxn>
              </a:cxnLst>
              <a:rect l="T9" t="T10" r="T11" b="T12"/>
              <a:pathLst>
                <a:path w="21" h="14">
                  <a:moveTo>
                    <a:pt x="21" y="4"/>
                  </a:moveTo>
                  <a:cubicBezTo>
                    <a:pt x="21" y="11"/>
                    <a:pt x="6" y="14"/>
                    <a:pt x="1" y="9"/>
                  </a:cubicBezTo>
                  <a:cubicBezTo>
                    <a:pt x="0" y="0"/>
                    <a:pt x="15" y="6"/>
                    <a:pt x="21" y="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7" name="Freeform 224"/>
            <p:cNvSpPr/>
            <p:nvPr/>
          </p:nvSpPr>
          <p:spPr bwMode="auto">
            <a:xfrm>
              <a:off x="1934" y="3059"/>
              <a:ext cx="6" cy="48"/>
            </a:xfrm>
            <a:custGeom>
              <a:avLst/>
              <a:gdLst>
                <a:gd name="T0" fmla="*/ 0 w 3"/>
                <a:gd name="T1" fmla="*/ 0 h 24"/>
                <a:gd name="T2" fmla="*/ 3 w 3"/>
                <a:gd name="T3" fmla="*/ 0 h 24"/>
                <a:gd name="T4" fmla="*/ 3 w 3"/>
                <a:gd name="T5" fmla="*/ 24 h 24"/>
                <a:gd name="T6" fmla="*/ 0 w 3"/>
                <a:gd name="T7" fmla="*/ 24 h 24"/>
                <a:gd name="T8" fmla="*/ 0 w 3"/>
                <a:gd name="T9" fmla="*/ 0 h 24"/>
                <a:gd name="T10" fmla="*/ 0 60000 65536"/>
                <a:gd name="T11" fmla="*/ 0 60000 65536"/>
                <a:gd name="T12" fmla="*/ 0 60000 65536"/>
                <a:gd name="T13" fmla="*/ 0 60000 65536"/>
                <a:gd name="T14" fmla="*/ 0 60000 65536"/>
                <a:gd name="T15" fmla="*/ 0 w 3"/>
                <a:gd name="T16" fmla="*/ 0 h 24"/>
                <a:gd name="T17" fmla="*/ 3 w 3"/>
                <a:gd name="T18" fmla="*/ 24 h 24"/>
              </a:gdLst>
              <a:ahLst/>
              <a:cxnLst>
                <a:cxn ang="T10">
                  <a:pos x="T0" y="T1"/>
                </a:cxn>
                <a:cxn ang="T11">
                  <a:pos x="T2" y="T3"/>
                </a:cxn>
                <a:cxn ang="T12">
                  <a:pos x="T4" y="T5"/>
                </a:cxn>
                <a:cxn ang="T13">
                  <a:pos x="T6" y="T7"/>
                </a:cxn>
                <a:cxn ang="T14">
                  <a:pos x="T8" y="T9"/>
                </a:cxn>
              </a:cxnLst>
              <a:rect l="T15" t="T16" r="T17" b="T18"/>
              <a:pathLst>
                <a:path w="3" h="24">
                  <a:moveTo>
                    <a:pt x="0" y="0"/>
                  </a:moveTo>
                  <a:cubicBezTo>
                    <a:pt x="1" y="0"/>
                    <a:pt x="2" y="0"/>
                    <a:pt x="3" y="0"/>
                  </a:cubicBezTo>
                  <a:cubicBezTo>
                    <a:pt x="3" y="8"/>
                    <a:pt x="3" y="16"/>
                    <a:pt x="3" y="24"/>
                  </a:cubicBezTo>
                  <a:cubicBezTo>
                    <a:pt x="2" y="24"/>
                    <a:pt x="1" y="24"/>
                    <a:pt x="0" y="24"/>
                  </a:cubicBezTo>
                  <a:cubicBezTo>
                    <a:pt x="0" y="16"/>
                    <a:pt x="0" y="8"/>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8" name="Freeform 225"/>
            <p:cNvSpPr/>
            <p:nvPr/>
          </p:nvSpPr>
          <p:spPr bwMode="auto">
            <a:xfrm>
              <a:off x="2016" y="3077"/>
              <a:ext cx="4" cy="94"/>
            </a:xfrm>
            <a:custGeom>
              <a:avLst/>
              <a:gdLst>
                <a:gd name="T0" fmla="*/ 0 w 2"/>
                <a:gd name="T1" fmla="*/ 0 h 47"/>
                <a:gd name="T2" fmla="*/ 2 w 2"/>
                <a:gd name="T3" fmla="*/ 0 h 47"/>
                <a:gd name="T4" fmla="*/ 2 w 2"/>
                <a:gd name="T5" fmla="*/ 47 h 47"/>
                <a:gd name="T6" fmla="*/ 0 w 2"/>
                <a:gd name="T7" fmla="*/ 47 h 47"/>
                <a:gd name="T8" fmla="*/ 0 w 2"/>
                <a:gd name="T9" fmla="*/ 0 h 47"/>
                <a:gd name="T10" fmla="*/ 0 60000 65536"/>
                <a:gd name="T11" fmla="*/ 0 60000 65536"/>
                <a:gd name="T12" fmla="*/ 0 60000 65536"/>
                <a:gd name="T13" fmla="*/ 0 60000 65536"/>
                <a:gd name="T14" fmla="*/ 0 60000 65536"/>
                <a:gd name="T15" fmla="*/ 0 w 2"/>
                <a:gd name="T16" fmla="*/ 0 h 47"/>
                <a:gd name="T17" fmla="*/ 2 w 2"/>
                <a:gd name="T18" fmla="*/ 47 h 47"/>
              </a:gdLst>
              <a:ahLst/>
              <a:cxnLst>
                <a:cxn ang="T10">
                  <a:pos x="T0" y="T1"/>
                </a:cxn>
                <a:cxn ang="T11">
                  <a:pos x="T2" y="T3"/>
                </a:cxn>
                <a:cxn ang="T12">
                  <a:pos x="T4" y="T5"/>
                </a:cxn>
                <a:cxn ang="T13">
                  <a:pos x="T6" y="T7"/>
                </a:cxn>
                <a:cxn ang="T14">
                  <a:pos x="T8" y="T9"/>
                </a:cxn>
              </a:cxnLst>
              <a:rect l="T15" t="T16" r="T17" b="T18"/>
              <a:pathLst>
                <a:path w="2" h="47">
                  <a:moveTo>
                    <a:pt x="0" y="0"/>
                  </a:moveTo>
                  <a:cubicBezTo>
                    <a:pt x="0" y="0"/>
                    <a:pt x="1" y="0"/>
                    <a:pt x="2" y="0"/>
                  </a:cubicBezTo>
                  <a:cubicBezTo>
                    <a:pt x="2" y="15"/>
                    <a:pt x="2" y="31"/>
                    <a:pt x="2" y="47"/>
                  </a:cubicBezTo>
                  <a:cubicBezTo>
                    <a:pt x="1" y="47"/>
                    <a:pt x="0" y="47"/>
                    <a:pt x="0" y="47"/>
                  </a:cubicBezTo>
                  <a:cubicBezTo>
                    <a:pt x="0" y="31"/>
                    <a:pt x="0" y="15"/>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9" name="Freeform 226"/>
            <p:cNvSpPr/>
            <p:nvPr/>
          </p:nvSpPr>
          <p:spPr bwMode="auto">
            <a:xfrm>
              <a:off x="4088" y="3081"/>
              <a:ext cx="16" cy="10"/>
            </a:xfrm>
            <a:custGeom>
              <a:avLst/>
              <a:gdLst>
                <a:gd name="T0" fmla="*/ 6 w 8"/>
                <a:gd name="T1" fmla="*/ 4 h 5"/>
                <a:gd name="T2" fmla="*/ 3 w 8"/>
                <a:gd name="T3" fmla="*/ 0 h 5"/>
                <a:gd name="T4" fmla="*/ 8 w 8"/>
                <a:gd name="T5" fmla="*/ 0 h 5"/>
                <a:gd name="T6" fmla="*/ 6 w 8"/>
                <a:gd name="T7" fmla="*/ 4 h 5"/>
                <a:gd name="T8" fmla="*/ 0 60000 65536"/>
                <a:gd name="T9" fmla="*/ 0 60000 65536"/>
                <a:gd name="T10" fmla="*/ 0 60000 65536"/>
                <a:gd name="T11" fmla="*/ 0 60000 65536"/>
                <a:gd name="T12" fmla="*/ 0 w 8"/>
                <a:gd name="T13" fmla="*/ 0 h 5"/>
                <a:gd name="T14" fmla="*/ 8 w 8"/>
                <a:gd name="T15" fmla="*/ 5 h 5"/>
              </a:gdLst>
              <a:ahLst/>
              <a:cxnLst>
                <a:cxn ang="T8">
                  <a:pos x="T0" y="T1"/>
                </a:cxn>
                <a:cxn ang="T9">
                  <a:pos x="T2" y="T3"/>
                </a:cxn>
                <a:cxn ang="T10">
                  <a:pos x="T4" y="T5"/>
                </a:cxn>
                <a:cxn ang="T11">
                  <a:pos x="T6" y="T7"/>
                </a:cxn>
              </a:cxnLst>
              <a:rect l="T12" t="T13" r="T14" b="T15"/>
              <a:pathLst>
                <a:path w="8" h="5">
                  <a:moveTo>
                    <a:pt x="6" y="4"/>
                  </a:moveTo>
                  <a:cubicBezTo>
                    <a:pt x="2" y="5"/>
                    <a:pt x="0" y="1"/>
                    <a:pt x="3" y="0"/>
                  </a:cubicBezTo>
                  <a:cubicBezTo>
                    <a:pt x="5" y="0"/>
                    <a:pt x="6" y="0"/>
                    <a:pt x="8" y="0"/>
                  </a:cubicBezTo>
                  <a:cubicBezTo>
                    <a:pt x="8" y="2"/>
                    <a:pt x="6" y="3"/>
                    <a:pt x="6" y="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0" name="Freeform 227"/>
            <p:cNvSpPr/>
            <p:nvPr/>
          </p:nvSpPr>
          <p:spPr bwMode="auto">
            <a:xfrm>
              <a:off x="2426" y="3165"/>
              <a:ext cx="4" cy="72"/>
            </a:xfrm>
            <a:custGeom>
              <a:avLst/>
              <a:gdLst>
                <a:gd name="T0" fmla="*/ 0 w 2"/>
                <a:gd name="T1" fmla="*/ 0 h 36"/>
                <a:gd name="T2" fmla="*/ 2 w 2"/>
                <a:gd name="T3" fmla="*/ 0 h 36"/>
                <a:gd name="T4" fmla="*/ 2 w 2"/>
                <a:gd name="T5" fmla="*/ 36 h 36"/>
                <a:gd name="T6" fmla="*/ 0 w 2"/>
                <a:gd name="T7" fmla="*/ 36 h 36"/>
                <a:gd name="T8" fmla="*/ 0 w 2"/>
                <a:gd name="T9" fmla="*/ 0 h 36"/>
                <a:gd name="T10" fmla="*/ 0 60000 65536"/>
                <a:gd name="T11" fmla="*/ 0 60000 65536"/>
                <a:gd name="T12" fmla="*/ 0 60000 65536"/>
                <a:gd name="T13" fmla="*/ 0 60000 65536"/>
                <a:gd name="T14" fmla="*/ 0 60000 65536"/>
                <a:gd name="T15" fmla="*/ 0 w 2"/>
                <a:gd name="T16" fmla="*/ 0 h 36"/>
                <a:gd name="T17" fmla="*/ 2 w 2"/>
                <a:gd name="T18" fmla="*/ 36 h 36"/>
              </a:gdLst>
              <a:ahLst/>
              <a:cxnLst>
                <a:cxn ang="T10">
                  <a:pos x="T0" y="T1"/>
                </a:cxn>
                <a:cxn ang="T11">
                  <a:pos x="T2" y="T3"/>
                </a:cxn>
                <a:cxn ang="T12">
                  <a:pos x="T4" y="T5"/>
                </a:cxn>
                <a:cxn ang="T13">
                  <a:pos x="T6" y="T7"/>
                </a:cxn>
                <a:cxn ang="T14">
                  <a:pos x="T8" y="T9"/>
                </a:cxn>
              </a:cxnLst>
              <a:rect l="T15" t="T16" r="T17" b="T18"/>
              <a:pathLst>
                <a:path w="2" h="36">
                  <a:moveTo>
                    <a:pt x="0" y="0"/>
                  </a:moveTo>
                  <a:cubicBezTo>
                    <a:pt x="0" y="0"/>
                    <a:pt x="1" y="0"/>
                    <a:pt x="2" y="0"/>
                  </a:cubicBezTo>
                  <a:cubicBezTo>
                    <a:pt x="2" y="12"/>
                    <a:pt x="2" y="24"/>
                    <a:pt x="2" y="36"/>
                  </a:cubicBezTo>
                  <a:cubicBezTo>
                    <a:pt x="1" y="36"/>
                    <a:pt x="0" y="36"/>
                    <a:pt x="0" y="36"/>
                  </a:cubicBezTo>
                  <a:cubicBezTo>
                    <a:pt x="0" y="24"/>
                    <a:pt x="0" y="12"/>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1" name="Freeform 228"/>
            <p:cNvSpPr/>
            <p:nvPr/>
          </p:nvSpPr>
          <p:spPr bwMode="auto">
            <a:xfrm>
              <a:off x="2104" y="3187"/>
              <a:ext cx="8" cy="72"/>
            </a:xfrm>
            <a:custGeom>
              <a:avLst/>
              <a:gdLst>
                <a:gd name="T0" fmla="*/ 0 w 4"/>
                <a:gd name="T1" fmla="*/ 0 h 36"/>
                <a:gd name="T2" fmla="*/ 0 w 4"/>
                <a:gd name="T3" fmla="*/ 36 h 36"/>
                <a:gd name="T4" fmla="*/ 0 w 4"/>
                <a:gd name="T5" fmla="*/ 0 h 36"/>
                <a:gd name="T6" fmla="*/ 0 60000 65536"/>
                <a:gd name="T7" fmla="*/ 0 60000 65536"/>
                <a:gd name="T8" fmla="*/ 0 60000 65536"/>
                <a:gd name="T9" fmla="*/ 0 w 4"/>
                <a:gd name="T10" fmla="*/ 0 h 36"/>
                <a:gd name="T11" fmla="*/ 4 w 4"/>
                <a:gd name="T12" fmla="*/ 36 h 36"/>
              </a:gdLst>
              <a:ahLst/>
              <a:cxnLst>
                <a:cxn ang="T6">
                  <a:pos x="T0" y="T1"/>
                </a:cxn>
                <a:cxn ang="T7">
                  <a:pos x="T2" y="T3"/>
                </a:cxn>
                <a:cxn ang="T8">
                  <a:pos x="T4" y="T5"/>
                </a:cxn>
              </a:cxnLst>
              <a:rect l="T9" t="T10" r="T11" b="T12"/>
              <a:pathLst>
                <a:path w="4" h="36">
                  <a:moveTo>
                    <a:pt x="0" y="0"/>
                  </a:moveTo>
                  <a:cubicBezTo>
                    <a:pt x="4" y="7"/>
                    <a:pt x="4" y="29"/>
                    <a:pt x="0" y="36"/>
                  </a:cubicBezTo>
                  <a:cubicBezTo>
                    <a:pt x="0" y="24"/>
                    <a:pt x="0" y="12"/>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2" name="Freeform 229"/>
            <p:cNvSpPr/>
            <p:nvPr/>
          </p:nvSpPr>
          <p:spPr bwMode="auto">
            <a:xfrm>
              <a:off x="1922" y="3213"/>
              <a:ext cx="44" cy="10"/>
            </a:xfrm>
            <a:custGeom>
              <a:avLst/>
              <a:gdLst>
                <a:gd name="T0" fmla="*/ 0 w 22"/>
                <a:gd name="T1" fmla="*/ 5 h 5"/>
                <a:gd name="T2" fmla="*/ 22 w 22"/>
                <a:gd name="T3" fmla="*/ 3 h 5"/>
                <a:gd name="T4" fmla="*/ 22 w 22"/>
                <a:gd name="T5" fmla="*/ 5 h 5"/>
                <a:gd name="T6" fmla="*/ 0 w 22"/>
                <a:gd name="T7" fmla="*/ 5 h 5"/>
                <a:gd name="T8" fmla="*/ 0 60000 65536"/>
                <a:gd name="T9" fmla="*/ 0 60000 65536"/>
                <a:gd name="T10" fmla="*/ 0 60000 65536"/>
                <a:gd name="T11" fmla="*/ 0 60000 65536"/>
                <a:gd name="T12" fmla="*/ 0 w 22"/>
                <a:gd name="T13" fmla="*/ 0 h 5"/>
                <a:gd name="T14" fmla="*/ 22 w 22"/>
                <a:gd name="T15" fmla="*/ 5 h 5"/>
              </a:gdLst>
              <a:ahLst/>
              <a:cxnLst>
                <a:cxn ang="T8">
                  <a:pos x="T0" y="T1"/>
                </a:cxn>
                <a:cxn ang="T9">
                  <a:pos x="T2" y="T3"/>
                </a:cxn>
                <a:cxn ang="T10">
                  <a:pos x="T4" y="T5"/>
                </a:cxn>
                <a:cxn ang="T11">
                  <a:pos x="T6" y="T7"/>
                </a:cxn>
              </a:cxnLst>
              <a:rect l="T12" t="T13" r="T14" b="T15"/>
              <a:pathLst>
                <a:path w="22" h="5">
                  <a:moveTo>
                    <a:pt x="0" y="5"/>
                  </a:moveTo>
                  <a:cubicBezTo>
                    <a:pt x="3" y="0"/>
                    <a:pt x="15" y="4"/>
                    <a:pt x="22" y="3"/>
                  </a:cubicBezTo>
                  <a:cubicBezTo>
                    <a:pt x="22" y="4"/>
                    <a:pt x="22" y="5"/>
                    <a:pt x="22" y="5"/>
                  </a:cubicBezTo>
                  <a:cubicBezTo>
                    <a:pt x="15" y="5"/>
                    <a:pt x="7" y="5"/>
                    <a:pt x="0" y="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3" name="Freeform 230"/>
            <p:cNvSpPr/>
            <p:nvPr/>
          </p:nvSpPr>
          <p:spPr bwMode="auto">
            <a:xfrm>
              <a:off x="2046" y="3223"/>
              <a:ext cx="10" cy="46"/>
            </a:xfrm>
            <a:custGeom>
              <a:avLst/>
              <a:gdLst>
                <a:gd name="T0" fmla="*/ 2 w 5"/>
                <a:gd name="T1" fmla="*/ 0 h 23"/>
                <a:gd name="T2" fmla="*/ 5 w 5"/>
                <a:gd name="T3" fmla="*/ 0 h 23"/>
                <a:gd name="T4" fmla="*/ 5 w 5"/>
                <a:gd name="T5" fmla="*/ 23 h 23"/>
                <a:gd name="T6" fmla="*/ 2 w 5"/>
                <a:gd name="T7" fmla="*/ 0 h 23"/>
                <a:gd name="T8" fmla="*/ 0 60000 65536"/>
                <a:gd name="T9" fmla="*/ 0 60000 65536"/>
                <a:gd name="T10" fmla="*/ 0 60000 65536"/>
                <a:gd name="T11" fmla="*/ 0 60000 65536"/>
                <a:gd name="T12" fmla="*/ 0 w 5"/>
                <a:gd name="T13" fmla="*/ 0 h 23"/>
                <a:gd name="T14" fmla="*/ 5 w 5"/>
                <a:gd name="T15" fmla="*/ 23 h 23"/>
              </a:gdLst>
              <a:ahLst/>
              <a:cxnLst>
                <a:cxn ang="T8">
                  <a:pos x="T0" y="T1"/>
                </a:cxn>
                <a:cxn ang="T9">
                  <a:pos x="T2" y="T3"/>
                </a:cxn>
                <a:cxn ang="T10">
                  <a:pos x="T4" y="T5"/>
                </a:cxn>
                <a:cxn ang="T11">
                  <a:pos x="T6" y="T7"/>
                </a:cxn>
              </a:cxnLst>
              <a:rect l="T12" t="T13" r="T14" b="T15"/>
              <a:pathLst>
                <a:path w="5" h="23">
                  <a:moveTo>
                    <a:pt x="2" y="0"/>
                  </a:moveTo>
                  <a:cubicBezTo>
                    <a:pt x="3" y="0"/>
                    <a:pt x="4" y="0"/>
                    <a:pt x="5" y="0"/>
                  </a:cubicBezTo>
                  <a:cubicBezTo>
                    <a:pt x="5" y="8"/>
                    <a:pt x="5" y="15"/>
                    <a:pt x="5" y="23"/>
                  </a:cubicBezTo>
                  <a:cubicBezTo>
                    <a:pt x="0" y="19"/>
                    <a:pt x="4" y="7"/>
                    <a:pt x="2"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4" name="Freeform 231"/>
            <p:cNvSpPr/>
            <p:nvPr/>
          </p:nvSpPr>
          <p:spPr bwMode="auto">
            <a:xfrm>
              <a:off x="1868" y="3237"/>
              <a:ext cx="152" cy="156"/>
            </a:xfrm>
            <a:custGeom>
              <a:avLst/>
              <a:gdLst>
                <a:gd name="T0" fmla="*/ 45 w 76"/>
                <a:gd name="T1" fmla="*/ 78 h 78"/>
                <a:gd name="T2" fmla="*/ 0 w 76"/>
                <a:gd name="T3" fmla="*/ 33 h 78"/>
                <a:gd name="T4" fmla="*/ 31 w 76"/>
                <a:gd name="T5" fmla="*/ 0 h 78"/>
                <a:gd name="T6" fmla="*/ 76 w 76"/>
                <a:gd name="T7" fmla="*/ 0 h 78"/>
                <a:gd name="T8" fmla="*/ 76 w 76"/>
                <a:gd name="T9" fmla="*/ 60 h 78"/>
                <a:gd name="T10" fmla="*/ 58 w 76"/>
                <a:gd name="T11" fmla="*/ 78 h 78"/>
                <a:gd name="T12" fmla="*/ 45 w 76"/>
                <a:gd name="T13" fmla="*/ 78 h 78"/>
                <a:gd name="T14" fmla="*/ 0 60000 65536"/>
                <a:gd name="T15" fmla="*/ 0 60000 65536"/>
                <a:gd name="T16" fmla="*/ 0 60000 65536"/>
                <a:gd name="T17" fmla="*/ 0 60000 65536"/>
                <a:gd name="T18" fmla="*/ 0 60000 65536"/>
                <a:gd name="T19" fmla="*/ 0 60000 65536"/>
                <a:gd name="T20" fmla="*/ 0 60000 65536"/>
                <a:gd name="T21" fmla="*/ 0 w 76"/>
                <a:gd name="T22" fmla="*/ 0 h 78"/>
                <a:gd name="T23" fmla="*/ 76 w 76"/>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78">
                  <a:moveTo>
                    <a:pt x="45" y="78"/>
                  </a:moveTo>
                  <a:cubicBezTo>
                    <a:pt x="29" y="64"/>
                    <a:pt x="14" y="49"/>
                    <a:pt x="0" y="33"/>
                  </a:cubicBezTo>
                  <a:cubicBezTo>
                    <a:pt x="7" y="19"/>
                    <a:pt x="20" y="11"/>
                    <a:pt x="31" y="0"/>
                  </a:cubicBezTo>
                  <a:cubicBezTo>
                    <a:pt x="46" y="0"/>
                    <a:pt x="61" y="0"/>
                    <a:pt x="76" y="0"/>
                  </a:cubicBezTo>
                  <a:cubicBezTo>
                    <a:pt x="76" y="20"/>
                    <a:pt x="76" y="40"/>
                    <a:pt x="76" y="60"/>
                  </a:cubicBezTo>
                  <a:cubicBezTo>
                    <a:pt x="70" y="66"/>
                    <a:pt x="65" y="73"/>
                    <a:pt x="58" y="78"/>
                  </a:cubicBezTo>
                  <a:cubicBezTo>
                    <a:pt x="53" y="78"/>
                    <a:pt x="49" y="78"/>
                    <a:pt x="45" y="78"/>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5" name="Freeform 232"/>
            <p:cNvSpPr/>
            <p:nvPr/>
          </p:nvSpPr>
          <p:spPr bwMode="auto">
            <a:xfrm>
              <a:off x="1592" y="3277"/>
              <a:ext cx="134" cy="4"/>
            </a:xfrm>
            <a:custGeom>
              <a:avLst/>
              <a:gdLst>
                <a:gd name="T0" fmla="*/ 0 w 67"/>
                <a:gd name="T1" fmla="*/ 2 h 2"/>
                <a:gd name="T2" fmla="*/ 0 w 67"/>
                <a:gd name="T3" fmla="*/ 0 h 2"/>
                <a:gd name="T4" fmla="*/ 67 w 67"/>
                <a:gd name="T5" fmla="*/ 0 h 2"/>
                <a:gd name="T6" fmla="*/ 67 w 67"/>
                <a:gd name="T7" fmla="*/ 2 h 2"/>
                <a:gd name="T8" fmla="*/ 0 w 67"/>
                <a:gd name="T9" fmla="*/ 2 h 2"/>
                <a:gd name="T10" fmla="*/ 0 60000 65536"/>
                <a:gd name="T11" fmla="*/ 0 60000 65536"/>
                <a:gd name="T12" fmla="*/ 0 60000 65536"/>
                <a:gd name="T13" fmla="*/ 0 60000 65536"/>
                <a:gd name="T14" fmla="*/ 0 60000 65536"/>
                <a:gd name="T15" fmla="*/ 0 w 67"/>
                <a:gd name="T16" fmla="*/ 0 h 2"/>
                <a:gd name="T17" fmla="*/ 67 w 67"/>
                <a:gd name="T18" fmla="*/ 2 h 2"/>
              </a:gdLst>
              <a:ahLst/>
              <a:cxnLst>
                <a:cxn ang="T10">
                  <a:pos x="T0" y="T1"/>
                </a:cxn>
                <a:cxn ang="T11">
                  <a:pos x="T2" y="T3"/>
                </a:cxn>
                <a:cxn ang="T12">
                  <a:pos x="T4" y="T5"/>
                </a:cxn>
                <a:cxn ang="T13">
                  <a:pos x="T6" y="T7"/>
                </a:cxn>
                <a:cxn ang="T14">
                  <a:pos x="T8" y="T9"/>
                </a:cxn>
              </a:cxnLst>
              <a:rect l="T15" t="T16" r="T17" b="T18"/>
              <a:pathLst>
                <a:path w="67" h="2">
                  <a:moveTo>
                    <a:pt x="0" y="2"/>
                  </a:moveTo>
                  <a:cubicBezTo>
                    <a:pt x="0" y="2"/>
                    <a:pt x="0" y="1"/>
                    <a:pt x="0" y="0"/>
                  </a:cubicBezTo>
                  <a:cubicBezTo>
                    <a:pt x="22" y="0"/>
                    <a:pt x="44" y="0"/>
                    <a:pt x="67" y="0"/>
                  </a:cubicBezTo>
                  <a:cubicBezTo>
                    <a:pt x="67" y="1"/>
                    <a:pt x="67" y="2"/>
                    <a:pt x="67" y="2"/>
                  </a:cubicBezTo>
                  <a:cubicBezTo>
                    <a:pt x="44" y="2"/>
                    <a:pt x="22" y="2"/>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6" name="Freeform 233"/>
            <p:cNvSpPr/>
            <p:nvPr/>
          </p:nvSpPr>
          <p:spPr bwMode="auto">
            <a:xfrm>
              <a:off x="2380" y="3277"/>
              <a:ext cx="10" cy="102"/>
            </a:xfrm>
            <a:custGeom>
              <a:avLst/>
              <a:gdLst>
                <a:gd name="T0" fmla="*/ 5 w 5"/>
                <a:gd name="T1" fmla="*/ 0 h 51"/>
                <a:gd name="T2" fmla="*/ 5 w 5"/>
                <a:gd name="T3" fmla="*/ 51 h 51"/>
                <a:gd name="T4" fmla="*/ 3 w 5"/>
                <a:gd name="T5" fmla="*/ 51 h 51"/>
                <a:gd name="T6" fmla="*/ 5 w 5"/>
                <a:gd name="T7" fmla="*/ 0 h 51"/>
                <a:gd name="T8" fmla="*/ 0 60000 65536"/>
                <a:gd name="T9" fmla="*/ 0 60000 65536"/>
                <a:gd name="T10" fmla="*/ 0 60000 65536"/>
                <a:gd name="T11" fmla="*/ 0 60000 65536"/>
                <a:gd name="T12" fmla="*/ 0 w 5"/>
                <a:gd name="T13" fmla="*/ 0 h 51"/>
                <a:gd name="T14" fmla="*/ 5 w 5"/>
                <a:gd name="T15" fmla="*/ 51 h 51"/>
              </a:gdLst>
              <a:ahLst/>
              <a:cxnLst>
                <a:cxn ang="T8">
                  <a:pos x="T0" y="T1"/>
                </a:cxn>
                <a:cxn ang="T9">
                  <a:pos x="T2" y="T3"/>
                </a:cxn>
                <a:cxn ang="T10">
                  <a:pos x="T4" y="T5"/>
                </a:cxn>
                <a:cxn ang="T11">
                  <a:pos x="T6" y="T7"/>
                </a:cxn>
              </a:cxnLst>
              <a:rect l="T12" t="T13" r="T14" b="T15"/>
              <a:pathLst>
                <a:path w="5" h="51">
                  <a:moveTo>
                    <a:pt x="5" y="0"/>
                  </a:moveTo>
                  <a:cubicBezTo>
                    <a:pt x="5" y="17"/>
                    <a:pt x="5" y="34"/>
                    <a:pt x="5" y="51"/>
                  </a:cubicBezTo>
                  <a:cubicBezTo>
                    <a:pt x="4" y="51"/>
                    <a:pt x="3" y="51"/>
                    <a:pt x="3" y="51"/>
                  </a:cubicBezTo>
                  <a:cubicBezTo>
                    <a:pt x="4" y="35"/>
                    <a:pt x="0" y="13"/>
                    <a:pt x="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7" name="Freeform 234"/>
            <p:cNvSpPr/>
            <p:nvPr/>
          </p:nvSpPr>
          <p:spPr bwMode="auto">
            <a:xfrm>
              <a:off x="1958" y="3393"/>
              <a:ext cx="26" cy="4"/>
            </a:xfrm>
            <a:custGeom>
              <a:avLst/>
              <a:gdLst>
                <a:gd name="T0" fmla="*/ 0 w 13"/>
                <a:gd name="T1" fmla="*/ 2 h 2"/>
                <a:gd name="T2" fmla="*/ 0 w 13"/>
                <a:gd name="T3" fmla="*/ 0 h 2"/>
                <a:gd name="T4" fmla="*/ 13 w 13"/>
                <a:gd name="T5" fmla="*/ 0 h 2"/>
                <a:gd name="T6" fmla="*/ 13 w 13"/>
                <a:gd name="T7" fmla="*/ 2 h 2"/>
                <a:gd name="T8" fmla="*/ 0 w 13"/>
                <a:gd name="T9" fmla="*/ 2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2"/>
                  </a:moveTo>
                  <a:cubicBezTo>
                    <a:pt x="0" y="1"/>
                    <a:pt x="0" y="1"/>
                    <a:pt x="0" y="0"/>
                  </a:cubicBezTo>
                  <a:cubicBezTo>
                    <a:pt x="4" y="0"/>
                    <a:pt x="8" y="0"/>
                    <a:pt x="13" y="0"/>
                  </a:cubicBezTo>
                  <a:cubicBezTo>
                    <a:pt x="13" y="1"/>
                    <a:pt x="13" y="1"/>
                    <a:pt x="13" y="2"/>
                  </a:cubicBezTo>
                  <a:cubicBezTo>
                    <a:pt x="8" y="2"/>
                    <a:pt x="4" y="2"/>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8" name="Freeform 235"/>
            <p:cNvSpPr/>
            <p:nvPr/>
          </p:nvSpPr>
          <p:spPr bwMode="auto">
            <a:xfrm>
              <a:off x="1950" y="3500"/>
              <a:ext cx="8" cy="36"/>
            </a:xfrm>
            <a:custGeom>
              <a:avLst/>
              <a:gdLst>
                <a:gd name="T0" fmla="*/ 4 w 4"/>
                <a:gd name="T1" fmla="*/ 0 h 18"/>
                <a:gd name="T2" fmla="*/ 4 w 4"/>
                <a:gd name="T3" fmla="*/ 18 h 18"/>
                <a:gd name="T4" fmla="*/ 4 w 4"/>
                <a:gd name="T5" fmla="*/ 0 h 18"/>
                <a:gd name="T6" fmla="*/ 0 60000 65536"/>
                <a:gd name="T7" fmla="*/ 0 60000 65536"/>
                <a:gd name="T8" fmla="*/ 0 60000 65536"/>
                <a:gd name="T9" fmla="*/ 0 w 4"/>
                <a:gd name="T10" fmla="*/ 0 h 18"/>
                <a:gd name="T11" fmla="*/ 4 w 4"/>
                <a:gd name="T12" fmla="*/ 18 h 18"/>
              </a:gdLst>
              <a:ahLst/>
              <a:cxnLst>
                <a:cxn ang="T6">
                  <a:pos x="T0" y="T1"/>
                </a:cxn>
                <a:cxn ang="T7">
                  <a:pos x="T2" y="T3"/>
                </a:cxn>
                <a:cxn ang="T8">
                  <a:pos x="T4" y="T5"/>
                </a:cxn>
              </a:cxnLst>
              <a:rect l="T9" t="T10" r="T11" b="T12"/>
              <a:pathLst>
                <a:path w="4" h="18">
                  <a:moveTo>
                    <a:pt x="4" y="0"/>
                  </a:moveTo>
                  <a:cubicBezTo>
                    <a:pt x="4" y="6"/>
                    <a:pt x="4" y="12"/>
                    <a:pt x="4" y="18"/>
                  </a:cubicBezTo>
                  <a:cubicBezTo>
                    <a:pt x="0" y="17"/>
                    <a:pt x="0" y="1"/>
                    <a:pt x="4"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9" name="Freeform 236"/>
            <p:cNvSpPr/>
            <p:nvPr/>
          </p:nvSpPr>
          <p:spPr bwMode="auto">
            <a:xfrm>
              <a:off x="1968" y="3500"/>
              <a:ext cx="12" cy="36"/>
            </a:xfrm>
            <a:custGeom>
              <a:avLst/>
              <a:gdLst>
                <a:gd name="T0" fmla="*/ 1 w 6"/>
                <a:gd name="T1" fmla="*/ 5 h 18"/>
                <a:gd name="T2" fmla="*/ 6 w 6"/>
                <a:gd name="T3" fmla="*/ 0 h 18"/>
                <a:gd name="T4" fmla="*/ 6 w 6"/>
                <a:gd name="T5" fmla="*/ 18 h 18"/>
                <a:gd name="T6" fmla="*/ 1 w 6"/>
                <a:gd name="T7" fmla="*/ 5 h 18"/>
                <a:gd name="T8" fmla="*/ 0 60000 65536"/>
                <a:gd name="T9" fmla="*/ 0 60000 65536"/>
                <a:gd name="T10" fmla="*/ 0 60000 65536"/>
                <a:gd name="T11" fmla="*/ 0 60000 65536"/>
                <a:gd name="T12" fmla="*/ 0 w 6"/>
                <a:gd name="T13" fmla="*/ 0 h 18"/>
                <a:gd name="T14" fmla="*/ 6 w 6"/>
                <a:gd name="T15" fmla="*/ 18 h 18"/>
              </a:gdLst>
              <a:ahLst/>
              <a:cxnLst>
                <a:cxn ang="T8">
                  <a:pos x="T0" y="T1"/>
                </a:cxn>
                <a:cxn ang="T9">
                  <a:pos x="T2" y="T3"/>
                </a:cxn>
                <a:cxn ang="T10">
                  <a:pos x="T4" y="T5"/>
                </a:cxn>
                <a:cxn ang="T11">
                  <a:pos x="T6" y="T7"/>
                </a:cxn>
              </a:cxnLst>
              <a:rect l="T12" t="T13" r="T14" b="T15"/>
              <a:pathLst>
                <a:path w="6" h="18">
                  <a:moveTo>
                    <a:pt x="1" y="5"/>
                  </a:moveTo>
                  <a:cubicBezTo>
                    <a:pt x="4" y="5"/>
                    <a:pt x="3" y="1"/>
                    <a:pt x="6" y="0"/>
                  </a:cubicBezTo>
                  <a:cubicBezTo>
                    <a:pt x="6" y="6"/>
                    <a:pt x="6" y="12"/>
                    <a:pt x="6" y="18"/>
                  </a:cubicBezTo>
                  <a:cubicBezTo>
                    <a:pt x="0" y="18"/>
                    <a:pt x="1" y="11"/>
                    <a:pt x="1" y="5"/>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0" name="Freeform 237"/>
            <p:cNvSpPr/>
            <p:nvPr/>
          </p:nvSpPr>
          <p:spPr bwMode="auto">
            <a:xfrm>
              <a:off x="1802" y="3506"/>
              <a:ext cx="62" cy="10"/>
            </a:xfrm>
            <a:custGeom>
              <a:avLst/>
              <a:gdLst>
                <a:gd name="T0" fmla="*/ 0 w 31"/>
                <a:gd name="T1" fmla="*/ 2 h 5"/>
                <a:gd name="T2" fmla="*/ 0 w 31"/>
                <a:gd name="T3" fmla="*/ 0 h 5"/>
                <a:gd name="T4" fmla="*/ 31 w 31"/>
                <a:gd name="T5" fmla="*/ 0 h 5"/>
                <a:gd name="T6" fmla="*/ 0 w 31"/>
                <a:gd name="T7" fmla="*/ 2 h 5"/>
                <a:gd name="T8" fmla="*/ 0 60000 65536"/>
                <a:gd name="T9" fmla="*/ 0 60000 65536"/>
                <a:gd name="T10" fmla="*/ 0 60000 65536"/>
                <a:gd name="T11" fmla="*/ 0 60000 65536"/>
                <a:gd name="T12" fmla="*/ 0 w 31"/>
                <a:gd name="T13" fmla="*/ 0 h 5"/>
                <a:gd name="T14" fmla="*/ 31 w 31"/>
                <a:gd name="T15" fmla="*/ 5 h 5"/>
              </a:gdLst>
              <a:ahLst/>
              <a:cxnLst>
                <a:cxn ang="T8">
                  <a:pos x="T0" y="T1"/>
                </a:cxn>
                <a:cxn ang="T9">
                  <a:pos x="T2" y="T3"/>
                </a:cxn>
                <a:cxn ang="T10">
                  <a:pos x="T4" y="T5"/>
                </a:cxn>
                <a:cxn ang="T11">
                  <a:pos x="T6" y="T7"/>
                </a:cxn>
              </a:cxnLst>
              <a:rect l="T12" t="T13" r="T14" b="T15"/>
              <a:pathLst>
                <a:path w="31" h="5">
                  <a:moveTo>
                    <a:pt x="0" y="2"/>
                  </a:moveTo>
                  <a:cubicBezTo>
                    <a:pt x="0" y="1"/>
                    <a:pt x="0" y="0"/>
                    <a:pt x="0" y="0"/>
                  </a:cubicBezTo>
                  <a:cubicBezTo>
                    <a:pt x="10" y="0"/>
                    <a:pt x="20" y="0"/>
                    <a:pt x="31" y="0"/>
                  </a:cubicBezTo>
                  <a:cubicBezTo>
                    <a:pt x="25" y="5"/>
                    <a:pt x="9" y="1"/>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1" name="Freeform 238"/>
            <p:cNvSpPr>
              <a:spLocks noEditPoints="1"/>
            </p:cNvSpPr>
            <p:nvPr/>
          </p:nvSpPr>
          <p:spPr bwMode="auto">
            <a:xfrm>
              <a:off x="1860" y="3554"/>
              <a:ext cx="84" cy="80"/>
            </a:xfrm>
            <a:custGeom>
              <a:avLst/>
              <a:gdLst>
                <a:gd name="T0" fmla="*/ 22 w 42"/>
                <a:gd name="T1" fmla="*/ 0 h 40"/>
                <a:gd name="T2" fmla="*/ 26 w 42"/>
                <a:gd name="T3" fmla="*/ 0 h 40"/>
                <a:gd name="T4" fmla="*/ 42 w 42"/>
                <a:gd name="T5" fmla="*/ 16 h 40"/>
                <a:gd name="T6" fmla="*/ 42 w 42"/>
                <a:gd name="T7" fmla="*/ 20 h 40"/>
                <a:gd name="T8" fmla="*/ 22 w 42"/>
                <a:gd name="T9" fmla="*/ 40 h 40"/>
                <a:gd name="T10" fmla="*/ 15 w 42"/>
                <a:gd name="T11" fmla="*/ 40 h 40"/>
                <a:gd name="T12" fmla="*/ 2 w 42"/>
                <a:gd name="T13" fmla="*/ 27 h 40"/>
                <a:gd name="T14" fmla="*/ 2 w 42"/>
                <a:gd name="T15" fmla="*/ 20 h 40"/>
                <a:gd name="T16" fmla="*/ 22 w 42"/>
                <a:gd name="T17" fmla="*/ 0 h 40"/>
                <a:gd name="T18" fmla="*/ 20 w 42"/>
                <a:gd name="T19" fmla="*/ 34 h 40"/>
                <a:gd name="T20" fmla="*/ 35 w 42"/>
                <a:gd name="T21" fmla="*/ 16 h 40"/>
                <a:gd name="T22" fmla="*/ 22 w 42"/>
                <a:gd name="T23" fmla="*/ 7 h 40"/>
                <a:gd name="T24" fmla="*/ 17 w 42"/>
                <a:gd name="T25" fmla="*/ 34 h 40"/>
                <a:gd name="T26" fmla="*/ 20 w 42"/>
                <a:gd name="T27" fmla="*/ 34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
                <a:gd name="T43" fmla="*/ 0 h 40"/>
                <a:gd name="T44" fmla="*/ 42 w 42"/>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 h="40">
                  <a:moveTo>
                    <a:pt x="22" y="0"/>
                  </a:moveTo>
                  <a:cubicBezTo>
                    <a:pt x="23" y="0"/>
                    <a:pt x="25" y="0"/>
                    <a:pt x="26" y="0"/>
                  </a:cubicBezTo>
                  <a:cubicBezTo>
                    <a:pt x="31" y="6"/>
                    <a:pt x="36" y="12"/>
                    <a:pt x="42" y="16"/>
                  </a:cubicBezTo>
                  <a:cubicBezTo>
                    <a:pt x="42" y="17"/>
                    <a:pt x="42" y="19"/>
                    <a:pt x="42" y="20"/>
                  </a:cubicBezTo>
                  <a:cubicBezTo>
                    <a:pt x="34" y="26"/>
                    <a:pt x="28" y="33"/>
                    <a:pt x="22" y="40"/>
                  </a:cubicBezTo>
                  <a:cubicBezTo>
                    <a:pt x="20" y="40"/>
                    <a:pt x="17" y="40"/>
                    <a:pt x="15" y="40"/>
                  </a:cubicBezTo>
                  <a:cubicBezTo>
                    <a:pt x="12" y="35"/>
                    <a:pt x="7" y="30"/>
                    <a:pt x="2" y="27"/>
                  </a:cubicBezTo>
                  <a:cubicBezTo>
                    <a:pt x="2" y="25"/>
                    <a:pt x="2" y="23"/>
                    <a:pt x="2" y="20"/>
                  </a:cubicBezTo>
                  <a:cubicBezTo>
                    <a:pt x="9" y="15"/>
                    <a:pt x="16" y="8"/>
                    <a:pt x="22" y="0"/>
                  </a:cubicBezTo>
                  <a:close/>
                  <a:moveTo>
                    <a:pt x="20" y="34"/>
                  </a:moveTo>
                  <a:cubicBezTo>
                    <a:pt x="25" y="28"/>
                    <a:pt x="33" y="25"/>
                    <a:pt x="35" y="16"/>
                  </a:cubicBezTo>
                  <a:cubicBezTo>
                    <a:pt x="29" y="14"/>
                    <a:pt x="30" y="7"/>
                    <a:pt x="22" y="7"/>
                  </a:cubicBezTo>
                  <a:cubicBezTo>
                    <a:pt x="15" y="14"/>
                    <a:pt x="0" y="27"/>
                    <a:pt x="17" y="34"/>
                  </a:cubicBezTo>
                  <a:cubicBezTo>
                    <a:pt x="17" y="35"/>
                    <a:pt x="19" y="36"/>
                    <a:pt x="20" y="34"/>
                  </a:cubicBezTo>
                  <a:close/>
                </a:path>
              </a:pathLst>
            </a:custGeom>
            <a:solidFill>
              <a:srgbClr val="EEEEEE"/>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2" name="Freeform 239"/>
            <p:cNvSpPr/>
            <p:nvPr/>
          </p:nvSpPr>
          <p:spPr bwMode="auto">
            <a:xfrm>
              <a:off x="4184" y="3907"/>
              <a:ext cx="22" cy="14"/>
            </a:xfrm>
            <a:custGeom>
              <a:avLst/>
              <a:gdLst>
                <a:gd name="T0" fmla="*/ 0 w 11"/>
                <a:gd name="T1" fmla="*/ 5 h 7"/>
                <a:gd name="T2" fmla="*/ 11 w 11"/>
                <a:gd name="T3" fmla="*/ 3 h 7"/>
                <a:gd name="T4" fmla="*/ 0 w 11"/>
                <a:gd name="T5" fmla="*/ 5 h 7"/>
                <a:gd name="T6" fmla="*/ 0 60000 65536"/>
                <a:gd name="T7" fmla="*/ 0 60000 65536"/>
                <a:gd name="T8" fmla="*/ 0 60000 65536"/>
                <a:gd name="T9" fmla="*/ 0 w 11"/>
                <a:gd name="T10" fmla="*/ 0 h 7"/>
                <a:gd name="T11" fmla="*/ 11 w 11"/>
                <a:gd name="T12" fmla="*/ 7 h 7"/>
              </a:gdLst>
              <a:ahLst/>
              <a:cxnLst>
                <a:cxn ang="T6">
                  <a:pos x="T0" y="T1"/>
                </a:cxn>
                <a:cxn ang="T7">
                  <a:pos x="T2" y="T3"/>
                </a:cxn>
                <a:cxn ang="T8">
                  <a:pos x="T4" y="T5"/>
                </a:cxn>
              </a:cxnLst>
              <a:rect l="T9" t="T10" r="T11" b="T12"/>
              <a:pathLst>
                <a:path w="11" h="7">
                  <a:moveTo>
                    <a:pt x="0" y="5"/>
                  </a:moveTo>
                  <a:cubicBezTo>
                    <a:pt x="0" y="0"/>
                    <a:pt x="8" y="4"/>
                    <a:pt x="11" y="3"/>
                  </a:cubicBezTo>
                  <a:cubicBezTo>
                    <a:pt x="11" y="7"/>
                    <a:pt x="3" y="4"/>
                    <a:pt x="0" y="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3" name="Freeform 240"/>
            <p:cNvSpPr/>
            <p:nvPr/>
          </p:nvSpPr>
          <p:spPr bwMode="auto">
            <a:xfrm>
              <a:off x="7078" y="4226"/>
              <a:ext cx="15" cy="12"/>
            </a:xfrm>
            <a:custGeom>
              <a:avLst/>
              <a:gdLst>
                <a:gd name="T0" fmla="*/ 1 w 7"/>
                <a:gd name="T1" fmla="*/ 0 h 6"/>
                <a:gd name="T2" fmla="*/ 7 w 7"/>
                <a:gd name="T3" fmla="*/ 0 h 6"/>
                <a:gd name="T4" fmla="*/ 3 w 7"/>
                <a:gd name="T5" fmla="*/ 6 h 6"/>
                <a:gd name="T6" fmla="*/ 1 w 7"/>
                <a:gd name="T7" fmla="*/ 0 h 6"/>
                <a:gd name="T8" fmla="*/ 0 60000 65536"/>
                <a:gd name="T9" fmla="*/ 0 60000 65536"/>
                <a:gd name="T10" fmla="*/ 0 60000 65536"/>
                <a:gd name="T11" fmla="*/ 0 60000 65536"/>
                <a:gd name="T12" fmla="*/ 0 w 7"/>
                <a:gd name="T13" fmla="*/ 0 h 6"/>
                <a:gd name="T14" fmla="*/ 7 w 7"/>
                <a:gd name="T15" fmla="*/ 6 h 6"/>
              </a:gdLst>
              <a:ahLst/>
              <a:cxnLst>
                <a:cxn ang="T8">
                  <a:pos x="T0" y="T1"/>
                </a:cxn>
                <a:cxn ang="T9">
                  <a:pos x="T2" y="T3"/>
                </a:cxn>
                <a:cxn ang="T10">
                  <a:pos x="T4" y="T5"/>
                </a:cxn>
                <a:cxn ang="T11">
                  <a:pos x="T6" y="T7"/>
                </a:cxn>
              </a:cxnLst>
              <a:rect l="T12" t="T13" r="T14" b="T15"/>
              <a:pathLst>
                <a:path w="7" h="6">
                  <a:moveTo>
                    <a:pt x="1" y="0"/>
                  </a:moveTo>
                  <a:cubicBezTo>
                    <a:pt x="3" y="0"/>
                    <a:pt x="5" y="0"/>
                    <a:pt x="7" y="0"/>
                  </a:cubicBezTo>
                  <a:cubicBezTo>
                    <a:pt x="7" y="3"/>
                    <a:pt x="3" y="3"/>
                    <a:pt x="3" y="6"/>
                  </a:cubicBezTo>
                  <a:cubicBezTo>
                    <a:pt x="0" y="6"/>
                    <a:pt x="1" y="2"/>
                    <a:pt x="1"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4" name="Freeform 241"/>
            <p:cNvSpPr/>
            <p:nvPr/>
          </p:nvSpPr>
          <p:spPr bwMode="auto">
            <a:xfrm>
              <a:off x="6868" y="4260"/>
              <a:ext cx="32" cy="24"/>
            </a:xfrm>
            <a:custGeom>
              <a:avLst/>
              <a:gdLst>
                <a:gd name="T0" fmla="*/ 16 w 16"/>
                <a:gd name="T1" fmla="*/ 0 h 12"/>
                <a:gd name="T2" fmla="*/ 3 w 16"/>
                <a:gd name="T3" fmla="*/ 0 h 12"/>
                <a:gd name="T4" fmla="*/ 16 w 16"/>
                <a:gd name="T5" fmla="*/ 0 h 12"/>
                <a:gd name="T6" fmla="*/ 0 60000 65536"/>
                <a:gd name="T7" fmla="*/ 0 60000 65536"/>
                <a:gd name="T8" fmla="*/ 0 60000 65536"/>
                <a:gd name="T9" fmla="*/ 0 w 16"/>
                <a:gd name="T10" fmla="*/ 0 h 12"/>
                <a:gd name="T11" fmla="*/ 16 w 16"/>
                <a:gd name="T12" fmla="*/ 12 h 12"/>
              </a:gdLst>
              <a:ahLst/>
              <a:cxnLst>
                <a:cxn ang="T6">
                  <a:pos x="T0" y="T1"/>
                </a:cxn>
                <a:cxn ang="T7">
                  <a:pos x="T2" y="T3"/>
                </a:cxn>
                <a:cxn ang="T8">
                  <a:pos x="T4" y="T5"/>
                </a:cxn>
              </a:cxnLst>
              <a:rect l="T9" t="T10" r="T11" b="T12"/>
              <a:pathLst>
                <a:path w="16" h="12">
                  <a:moveTo>
                    <a:pt x="16" y="0"/>
                  </a:moveTo>
                  <a:cubicBezTo>
                    <a:pt x="14" y="12"/>
                    <a:pt x="0" y="7"/>
                    <a:pt x="3" y="0"/>
                  </a:cubicBezTo>
                  <a:cubicBezTo>
                    <a:pt x="8" y="0"/>
                    <a:pt x="12" y="0"/>
                    <a:pt x="16"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5" name="Freeform 242"/>
            <p:cNvSpPr/>
            <p:nvPr/>
          </p:nvSpPr>
          <p:spPr bwMode="auto">
            <a:xfrm>
              <a:off x="6940" y="4300"/>
              <a:ext cx="54" cy="50"/>
            </a:xfrm>
            <a:custGeom>
              <a:avLst/>
              <a:gdLst>
                <a:gd name="T0" fmla="*/ 5 w 27"/>
                <a:gd name="T1" fmla="*/ 0 h 25"/>
                <a:gd name="T2" fmla="*/ 27 w 27"/>
                <a:gd name="T3" fmla="*/ 25 h 25"/>
                <a:gd name="T4" fmla="*/ 3 w 27"/>
                <a:gd name="T5" fmla="*/ 25 h 25"/>
                <a:gd name="T6" fmla="*/ 5 w 27"/>
                <a:gd name="T7" fmla="*/ 0 h 25"/>
                <a:gd name="T8" fmla="*/ 0 60000 65536"/>
                <a:gd name="T9" fmla="*/ 0 60000 65536"/>
                <a:gd name="T10" fmla="*/ 0 60000 65536"/>
                <a:gd name="T11" fmla="*/ 0 60000 65536"/>
                <a:gd name="T12" fmla="*/ 0 w 27"/>
                <a:gd name="T13" fmla="*/ 0 h 25"/>
                <a:gd name="T14" fmla="*/ 27 w 27"/>
                <a:gd name="T15" fmla="*/ 25 h 25"/>
              </a:gdLst>
              <a:ahLst/>
              <a:cxnLst>
                <a:cxn ang="T8">
                  <a:pos x="T0" y="T1"/>
                </a:cxn>
                <a:cxn ang="T9">
                  <a:pos x="T2" y="T3"/>
                </a:cxn>
                <a:cxn ang="T10">
                  <a:pos x="T4" y="T5"/>
                </a:cxn>
                <a:cxn ang="T11">
                  <a:pos x="T6" y="T7"/>
                </a:cxn>
              </a:cxnLst>
              <a:rect l="T12" t="T13" r="T14" b="T15"/>
              <a:pathLst>
                <a:path w="27" h="25">
                  <a:moveTo>
                    <a:pt x="5" y="0"/>
                  </a:moveTo>
                  <a:cubicBezTo>
                    <a:pt x="11" y="10"/>
                    <a:pt x="21" y="16"/>
                    <a:pt x="27" y="25"/>
                  </a:cubicBezTo>
                  <a:cubicBezTo>
                    <a:pt x="19" y="25"/>
                    <a:pt x="11" y="25"/>
                    <a:pt x="3" y="25"/>
                  </a:cubicBezTo>
                  <a:cubicBezTo>
                    <a:pt x="4" y="18"/>
                    <a:pt x="0" y="4"/>
                    <a:pt x="5"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6" name="Freeform 243"/>
            <p:cNvSpPr/>
            <p:nvPr/>
          </p:nvSpPr>
          <p:spPr bwMode="auto">
            <a:xfrm>
              <a:off x="6914" y="4324"/>
              <a:ext cx="14" cy="12"/>
            </a:xfrm>
            <a:custGeom>
              <a:avLst/>
              <a:gdLst>
                <a:gd name="T0" fmla="*/ 7 w 7"/>
                <a:gd name="T1" fmla="*/ 6 h 6"/>
                <a:gd name="T2" fmla="*/ 0 w 7"/>
                <a:gd name="T3" fmla="*/ 0 h 6"/>
                <a:gd name="T4" fmla="*/ 7 w 7"/>
                <a:gd name="T5" fmla="*/ 0 h 6"/>
                <a:gd name="T6" fmla="*/ 7 w 7"/>
                <a:gd name="T7" fmla="*/ 6 h 6"/>
                <a:gd name="T8" fmla="*/ 0 60000 65536"/>
                <a:gd name="T9" fmla="*/ 0 60000 65536"/>
                <a:gd name="T10" fmla="*/ 0 60000 65536"/>
                <a:gd name="T11" fmla="*/ 0 60000 65536"/>
                <a:gd name="T12" fmla="*/ 0 w 7"/>
                <a:gd name="T13" fmla="*/ 0 h 6"/>
                <a:gd name="T14" fmla="*/ 7 w 7"/>
                <a:gd name="T15" fmla="*/ 6 h 6"/>
              </a:gdLst>
              <a:ahLst/>
              <a:cxnLst>
                <a:cxn ang="T8">
                  <a:pos x="T0" y="T1"/>
                </a:cxn>
                <a:cxn ang="T9">
                  <a:pos x="T2" y="T3"/>
                </a:cxn>
                <a:cxn ang="T10">
                  <a:pos x="T4" y="T5"/>
                </a:cxn>
                <a:cxn ang="T11">
                  <a:pos x="T6" y="T7"/>
                </a:cxn>
              </a:cxnLst>
              <a:rect l="T12" t="T13" r="T14" b="T15"/>
              <a:pathLst>
                <a:path w="7" h="6">
                  <a:moveTo>
                    <a:pt x="7" y="6"/>
                  </a:moveTo>
                  <a:cubicBezTo>
                    <a:pt x="4" y="5"/>
                    <a:pt x="1" y="3"/>
                    <a:pt x="0" y="0"/>
                  </a:cubicBezTo>
                  <a:cubicBezTo>
                    <a:pt x="2" y="0"/>
                    <a:pt x="5" y="0"/>
                    <a:pt x="7" y="0"/>
                  </a:cubicBezTo>
                  <a:cubicBezTo>
                    <a:pt x="7" y="2"/>
                    <a:pt x="7" y="4"/>
                    <a:pt x="7" y="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7" name="Freeform 244"/>
            <p:cNvSpPr/>
            <p:nvPr/>
          </p:nvSpPr>
          <p:spPr bwMode="auto">
            <a:xfrm>
              <a:off x="6954" y="4358"/>
              <a:ext cx="10" cy="10"/>
            </a:xfrm>
            <a:custGeom>
              <a:avLst/>
              <a:gdLst>
                <a:gd name="T0" fmla="*/ 0 w 5"/>
                <a:gd name="T1" fmla="*/ 0 h 5"/>
                <a:gd name="T2" fmla="*/ 5 w 5"/>
                <a:gd name="T3" fmla="*/ 0 h 5"/>
                <a:gd name="T4" fmla="*/ 5 w 5"/>
                <a:gd name="T5" fmla="*/ 5 h 5"/>
                <a:gd name="T6" fmla="*/ 0 w 5"/>
                <a:gd name="T7" fmla="*/ 5 h 5"/>
                <a:gd name="T8" fmla="*/ 0 w 5"/>
                <a:gd name="T9" fmla="*/ 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0" y="0"/>
                  </a:moveTo>
                  <a:cubicBezTo>
                    <a:pt x="2" y="0"/>
                    <a:pt x="3" y="0"/>
                    <a:pt x="5" y="0"/>
                  </a:cubicBezTo>
                  <a:cubicBezTo>
                    <a:pt x="5" y="2"/>
                    <a:pt x="5" y="3"/>
                    <a:pt x="5" y="5"/>
                  </a:cubicBezTo>
                  <a:cubicBezTo>
                    <a:pt x="3" y="5"/>
                    <a:pt x="2" y="5"/>
                    <a:pt x="0" y="5"/>
                  </a:cubicBezTo>
                  <a:cubicBezTo>
                    <a:pt x="0" y="3"/>
                    <a:pt x="0" y="2"/>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8" name="Freeform 245"/>
            <p:cNvSpPr>
              <a:spLocks noEditPoints="1"/>
            </p:cNvSpPr>
            <p:nvPr/>
          </p:nvSpPr>
          <p:spPr bwMode="auto">
            <a:xfrm>
              <a:off x="2555" y="528"/>
              <a:ext cx="80" cy="42"/>
            </a:xfrm>
            <a:custGeom>
              <a:avLst/>
              <a:gdLst>
                <a:gd name="T0" fmla="*/ 40 w 40"/>
                <a:gd name="T1" fmla="*/ 16 h 21"/>
                <a:gd name="T2" fmla="*/ 0 w 40"/>
                <a:gd name="T3" fmla="*/ 18 h 21"/>
                <a:gd name="T4" fmla="*/ 0 w 40"/>
                <a:gd name="T5" fmla="*/ 5 h 21"/>
                <a:gd name="T6" fmla="*/ 40 w 40"/>
                <a:gd name="T7" fmla="*/ 16 h 21"/>
                <a:gd name="T8" fmla="*/ 2 w 40"/>
                <a:gd name="T9" fmla="*/ 13 h 21"/>
                <a:gd name="T10" fmla="*/ 36 w 40"/>
                <a:gd name="T11" fmla="*/ 13 h 21"/>
                <a:gd name="T12" fmla="*/ 2 w 40"/>
                <a:gd name="T13" fmla="*/ 13 h 21"/>
                <a:gd name="T14" fmla="*/ 0 60000 65536"/>
                <a:gd name="T15" fmla="*/ 0 60000 65536"/>
                <a:gd name="T16" fmla="*/ 0 60000 65536"/>
                <a:gd name="T17" fmla="*/ 0 60000 65536"/>
                <a:gd name="T18" fmla="*/ 0 60000 65536"/>
                <a:gd name="T19" fmla="*/ 0 60000 65536"/>
                <a:gd name="T20" fmla="*/ 0 60000 65536"/>
                <a:gd name="T21" fmla="*/ 0 w 40"/>
                <a:gd name="T22" fmla="*/ 0 h 21"/>
                <a:gd name="T23" fmla="*/ 40 w 40"/>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1">
                  <a:moveTo>
                    <a:pt x="40" y="16"/>
                  </a:moveTo>
                  <a:cubicBezTo>
                    <a:pt x="31" y="21"/>
                    <a:pt x="13" y="16"/>
                    <a:pt x="0" y="18"/>
                  </a:cubicBezTo>
                  <a:cubicBezTo>
                    <a:pt x="0" y="13"/>
                    <a:pt x="0" y="9"/>
                    <a:pt x="0" y="5"/>
                  </a:cubicBezTo>
                  <a:cubicBezTo>
                    <a:pt x="19" y="3"/>
                    <a:pt x="34" y="5"/>
                    <a:pt x="40" y="16"/>
                  </a:cubicBezTo>
                  <a:close/>
                  <a:moveTo>
                    <a:pt x="2" y="13"/>
                  </a:moveTo>
                  <a:cubicBezTo>
                    <a:pt x="9" y="17"/>
                    <a:pt x="30" y="17"/>
                    <a:pt x="36" y="13"/>
                  </a:cubicBezTo>
                  <a:cubicBezTo>
                    <a:pt x="34" y="7"/>
                    <a:pt x="3" y="0"/>
                    <a:pt x="2" y="13"/>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9" name="Freeform 246"/>
            <p:cNvSpPr>
              <a:spLocks noEditPoints="1"/>
            </p:cNvSpPr>
            <p:nvPr/>
          </p:nvSpPr>
          <p:spPr bwMode="auto">
            <a:xfrm>
              <a:off x="3335" y="582"/>
              <a:ext cx="132" cy="71"/>
            </a:xfrm>
            <a:custGeom>
              <a:avLst/>
              <a:gdLst>
                <a:gd name="T0" fmla="*/ 23 w 66"/>
                <a:gd name="T1" fmla="*/ 0 h 35"/>
                <a:gd name="T2" fmla="*/ 61 w 66"/>
                <a:gd name="T3" fmla="*/ 0 h 35"/>
                <a:gd name="T4" fmla="*/ 0 w 66"/>
                <a:gd name="T5" fmla="*/ 27 h 35"/>
                <a:gd name="T6" fmla="*/ 0 w 66"/>
                <a:gd name="T7" fmla="*/ 11 h 35"/>
                <a:gd name="T8" fmla="*/ 23 w 66"/>
                <a:gd name="T9" fmla="*/ 0 h 35"/>
                <a:gd name="T10" fmla="*/ 58 w 66"/>
                <a:gd name="T11" fmla="*/ 2 h 35"/>
                <a:gd name="T12" fmla="*/ 25 w 66"/>
                <a:gd name="T13" fmla="*/ 2 h 35"/>
                <a:gd name="T14" fmla="*/ 3 w 66"/>
                <a:gd name="T15" fmla="*/ 13 h 35"/>
                <a:gd name="T16" fmla="*/ 3 w 66"/>
                <a:gd name="T17" fmla="*/ 24 h 35"/>
                <a:gd name="T18" fmla="*/ 58 w 66"/>
                <a:gd name="T19" fmla="*/ 2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6"/>
                <a:gd name="T31" fmla="*/ 0 h 35"/>
                <a:gd name="T32" fmla="*/ 66 w 66"/>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6" h="35">
                  <a:moveTo>
                    <a:pt x="23" y="0"/>
                  </a:moveTo>
                  <a:cubicBezTo>
                    <a:pt x="35" y="0"/>
                    <a:pt x="48" y="0"/>
                    <a:pt x="61" y="0"/>
                  </a:cubicBezTo>
                  <a:cubicBezTo>
                    <a:pt x="66" y="35"/>
                    <a:pt x="28" y="26"/>
                    <a:pt x="0" y="27"/>
                  </a:cubicBezTo>
                  <a:cubicBezTo>
                    <a:pt x="0" y="21"/>
                    <a:pt x="0" y="16"/>
                    <a:pt x="0" y="11"/>
                  </a:cubicBezTo>
                  <a:cubicBezTo>
                    <a:pt x="11" y="10"/>
                    <a:pt x="28" y="16"/>
                    <a:pt x="23" y="0"/>
                  </a:cubicBezTo>
                  <a:close/>
                  <a:moveTo>
                    <a:pt x="58" y="2"/>
                  </a:moveTo>
                  <a:cubicBezTo>
                    <a:pt x="47" y="2"/>
                    <a:pt x="36" y="2"/>
                    <a:pt x="25" y="2"/>
                  </a:cubicBezTo>
                  <a:cubicBezTo>
                    <a:pt x="29" y="17"/>
                    <a:pt x="13" y="13"/>
                    <a:pt x="3" y="13"/>
                  </a:cubicBezTo>
                  <a:cubicBezTo>
                    <a:pt x="3" y="17"/>
                    <a:pt x="3" y="21"/>
                    <a:pt x="3" y="24"/>
                  </a:cubicBezTo>
                  <a:cubicBezTo>
                    <a:pt x="27" y="23"/>
                    <a:pt x="64" y="33"/>
                    <a:pt x="58"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0" name="Freeform 247"/>
            <p:cNvSpPr>
              <a:spLocks noEditPoints="1"/>
            </p:cNvSpPr>
            <p:nvPr/>
          </p:nvSpPr>
          <p:spPr bwMode="auto">
            <a:xfrm>
              <a:off x="1976" y="596"/>
              <a:ext cx="52" cy="45"/>
            </a:xfrm>
            <a:custGeom>
              <a:avLst/>
              <a:gdLst>
                <a:gd name="T0" fmla="*/ 20 w 26"/>
                <a:gd name="T1" fmla="*/ 0 h 22"/>
                <a:gd name="T2" fmla="*/ 6 w 26"/>
                <a:gd name="T3" fmla="*/ 22 h 22"/>
                <a:gd name="T4" fmla="*/ 20 w 26"/>
                <a:gd name="T5" fmla="*/ 0 h 22"/>
                <a:gd name="T6" fmla="*/ 8 w 26"/>
                <a:gd name="T7" fmla="*/ 15 h 22"/>
                <a:gd name="T8" fmla="*/ 17 w 26"/>
                <a:gd name="T9" fmla="*/ 6 h 22"/>
                <a:gd name="T10" fmla="*/ 8 w 26"/>
                <a:gd name="T11" fmla="*/ 15 h 22"/>
                <a:gd name="T12" fmla="*/ 0 60000 65536"/>
                <a:gd name="T13" fmla="*/ 0 60000 65536"/>
                <a:gd name="T14" fmla="*/ 0 60000 65536"/>
                <a:gd name="T15" fmla="*/ 0 60000 65536"/>
                <a:gd name="T16" fmla="*/ 0 60000 65536"/>
                <a:gd name="T17" fmla="*/ 0 60000 65536"/>
                <a:gd name="T18" fmla="*/ 0 w 26"/>
                <a:gd name="T19" fmla="*/ 0 h 22"/>
                <a:gd name="T20" fmla="*/ 26 w 26"/>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6" h="22">
                  <a:moveTo>
                    <a:pt x="20" y="0"/>
                  </a:moveTo>
                  <a:cubicBezTo>
                    <a:pt x="26" y="9"/>
                    <a:pt x="8" y="14"/>
                    <a:pt x="6" y="22"/>
                  </a:cubicBezTo>
                  <a:cubicBezTo>
                    <a:pt x="0" y="12"/>
                    <a:pt x="17" y="8"/>
                    <a:pt x="20" y="0"/>
                  </a:cubicBezTo>
                  <a:close/>
                  <a:moveTo>
                    <a:pt x="8" y="15"/>
                  </a:moveTo>
                  <a:cubicBezTo>
                    <a:pt x="11" y="13"/>
                    <a:pt x="20" y="4"/>
                    <a:pt x="17" y="6"/>
                  </a:cubicBezTo>
                  <a:cubicBezTo>
                    <a:pt x="10" y="11"/>
                    <a:pt x="6" y="17"/>
                    <a:pt x="8" y="1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1" name="Freeform 248"/>
            <p:cNvSpPr/>
            <p:nvPr/>
          </p:nvSpPr>
          <p:spPr bwMode="auto">
            <a:xfrm>
              <a:off x="1988" y="605"/>
              <a:ext cx="28" cy="26"/>
            </a:xfrm>
            <a:custGeom>
              <a:avLst/>
              <a:gdLst>
                <a:gd name="T0" fmla="*/ 11 w 14"/>
                <a:gd name="T1" fmla="*/ 2 h 13"/>
                <a:gd name="T2" fmla="*/ 2 w 14"/>
                <a:gd name="T3" fmla="*/ 11 h 13"/>
                <a:gd name="T4" fmla="*/ 11 w 14"/>
                <a:gd name="T5" fmla="*/ 2 h 13"/>
                <a:gd name="T6" fmla="*/ 0 60000 65536"/>
                <a:gd name="T7" fmla="*/ 0 60000 65536"/>
                <a:gd name="T8" fmla="*/ 0 60000 65536"/>
                <a:gd name="T9" fmla="*/ 0 w 14"/>
                <a:gd name="T10" fmla="*/ 0 h 13"/>
                <a:gd name="T11" fmla="*/ 14 w 14"/>
                <a:gd name="T12" fmla="*/ 13 h 13"/>
              </a:gdLst>
              <a:ahLst/>
              <a:cxnLst>
                <a:cxn ang="T6">
                  <a:pos x="T0" y="T1"/>
                </a:cxn>
                <a:cxn ang="T7">
                  <a:pos x="T2" y="T3"/>
                </a:cxn>
                <a:cxn ang="T8">
                  <a:pos x="T4" y="T5"/>
                </a:cxn>
              </a:cxnLst>
              <a:rect l="T9" t="T10" r="T11" b="T12"/>
              <a:pathLst>
                <a:path w="14" h="13">
                  <a:moveTo>
                    <a:pt x="11" y="2"/>
                  </a:moveTo>
                  <a:cubicBezTo>
                    <a:pt x="14" y="0"/>
                    <a:pt x="5" y="9"/>
                    <a:pt x="2" y="11"/>
                  </a:cubicBezTo>
                  <a:cubicBezTo>
                    <a:pt x="0" y="13"/>
                    <a:pt x="4" y="7"/>
                    <a:pt x="11" y="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2" name="Freeform 249"/>
            <p:cNvSpPr/>
            <p:nvPr/>
          </p:nvSpPr>
          <p:spPr bwMode="auto">
            <a:xfrm>
              <a:off x="1712" y="631"/>
              <a:ext cx="22" cy="24"/>
            </a:xfrm>
            <a:custGeom>
              <a:avLst/>
              <a:gdLst>
                <a:gd name="T0" fmla="*/ 0 w 11"/>
                <a:gd name="T1" fmla="*/ 0 h 12"/>
                <a:gd name="T2" fmla="*/ 11 w 11"/>
                <a:gd name="T3" fmla="*/ 12 h 12"/>
                <a:gd name="T4" fmla="*/ 9 w 11"/>
                <a:gd name="T5" fmla="*/ 12 h 12"/>
                <a:gd name="T6" fmla="*/ 0 w 11"/>
                <a:gd name="T7" fmla="*/ 3 h 12"/>
                <a:gd name="T8" fmla="*/ 0 w 11"/>
                <a:gd name="T9" fmla="*/ 0 h 12"/>
                <a:gd name="T10" fmla="*/ 0 60000 65536"/>
                <a:gd name="T11" fmla="*/ 0 60000 65536"/>
                <a:gd name="T12" fmla="*/ 0 60000 65536"/>
                <a:gd name="T13" fmla="*/ 0 60000 65536"/>
                <a:gd name="T14" fmla="*/ 0 60000 65536"/>
                <a:gd name="T15" fmla="*/ 0 w 11"/>
                <a:gd name="T16" fmla="*/ 0 h 12"/>
                <a:gd name="T17" fmla="*/ 11 w 11"/>
                <a:gd name="T18" fmla="*/ 12 h 12"/>
              </a:gdLst>
              <a:ahLst/>
              <a:cxnLst>
                <a:cxn ang="T10">
                  <a:pos x="T0" y="T1"/>
                </a:cxn>
                <a:cxn ang="T11">
                  <a:pos x="T2" y="T3"/>
                </a:cxn>
                <a:cxn ang="T12">
                  <a:pos x="T4" y="T5"/>
                </a:cxn>
                <a:cxn ang="T13">
                  <a:pos x="T6" y="T7"/>
                </a:cxn>
                <a:cxn ang="T14">
                  <a:pos x="T8" y="T9"/>
                </a:cxn>
              </a:cxnLst>
              <a:rect l="T15" t="T16" r="T17" b="T18"/>
              <a:pathLst>
                <a:path w="11" h="12">
                  <a:moveTo>
                    <a:pt x="0" y="0"/>
                  </a:moveTo>
                  <a:cubicBezTo>
                    <a:pt x="5" y="3"/>
                    <a:pt x="8" y="7"/>
                    <a:pt x="11" y="12"/>
                  </a:cubicBezTo>
                  <a:cubicBezTo>
                    <a:pt x="10" y="12"/>
                    <a:pt x="10" y="12"/>
                    <a:pt x="9" y="12"/>
                  </a:cubicBezTo>
                  <a:cubicBezTo>
                    <a:pt x="7" y="8"/>
                    <a:pt x="4" y="5"/>
                    <a:pt x="0" y="3"/>
                  </a:cubicBezTo>
                  <a:cubicBezTo>
                    <a:pt x="0" y="2"/>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3" name="Freeform 250"/>
            <p:cNvSpPr>
              <a:spLocks noEditPoints="1"/>
            </p:cNvSpPr>
            <p:nvPr/>
          </p:nvSpPr>
          <p:spPr bwMode="auto">
            <a:xfrm>
              <a:off x="1818" y="625"/>
              <a:ext cx="2704" cy="1070"/>
            </a:xfrm>
            <a:custGeom>
              <a:avLst/>
              <a:gdLst>
                <a:gd name="T0" fmla="*/ 598 w 1351"/>
                <a:gd name="T1" fmla="*/ 28 h 534"/>
                <a:gd name="T2" fmla="*/ 705 w 1351"/>
                <a:gd name="T3" fmla="*/ 52 h 534"/>
                <a:gd name="T4" fmla="*/ 841 w 1351"/>
                <a:gd name="T5" fmla="*/ 46 h 534"/>
                <a:gd name="T6" fmla="*/ 1151 w 1351"/>
                <a:gd name="T7" fmla="*/ 43 h 534"/>
                <a:gd name="T8" fmla="*/ 1316 w 1351"/>
                <a:gd name="T9" fmla="*/ 21 h 534"/>
                <a:gd name="T10" fmla="*/ 1284 w 1351"/>
                <a:gd name="T11" fmla="*/ 61 h 534"/>
                <a:gd name="T12" fmla="*/ 1238 w 1351"/>
                <a:gd name="T13" fmla="*/ 144 h 534"/>
                <a:gd name="T14" fmla="*/ 1206 w 1351"/>
                <a:gd name="T15" fmla="*/ 231 h 534"/>
                <a:gd name="T16" fmla="*/ 1177 w 1351"/>
                <a:gd name="T17" fmla="*/ 137 h 534"/>
                <a:gd name="T18" fmla="*/ 1030 w 1351"/>
                <a:gd name="T19" fmla="*/ 224 h 534"/>
                <a:gd name="T20" fmla="*/ 1082 w 1351"/>
                <a:gd name="T21" fmla="*/ 449 h 534"/>
                <a:gd name="T22" fmla="*/ 905 w 1351"/>
                <a:gd name="T23" fmla="*/ 362 h 534"/>
                <a:gd name="T24" fmla="*/ 729 w 1351"/>
                <a:gd name="T25" fmla="*/ 356 h 534"/>
                <a:gd name="T26" fmla="*/ 596 w 1351"/>
                <a:gd name="T27" fmla="*/ 405 h 534"/>
                <a:gd name="T28" fmla="*/ 431 w 1351"/>
                <a:gd name="T29" fmla="*/ 356 h 534"/>
                <a:gd name="T30" fmla="*/ 333 w 1351"/>
                <a:gd name="T31" fmla="*/ 373 h 534"/>
                <a:gd name="T32" fmla="*/ 192 w 1351"/>
                <a:gd name="T33" fmla="*/ 436 h 534"/>
                <a:gd name="T34" fmla="*/ 121 w 1351"/>
                <a:gd name="T35" fmla="*/ 492 h 534"/>
                <a:gd name="T36" fmla="*/ 54 w 1351"/>
                <a:gd name="T37" fmla="*/ 387 h 534"/>
                <a:gd name="T38" fmla="*/ 32 w 1351"/>
                <a:gd name="T39" fmla="*/ 286 h 534"/>
                <a:gd name="T40" fmla="*/ 43 w 1351"/>
                <a:gd name="T41" fmla="*/ 171 h 534"/>
                <a:gd name="T42" fmla="*/ 132 w 1351"/>
                <a:gd name="T43" fmla="*/ 193 h 534"/>
                <a:gd name="T44" fmla="*/ 257 w 1351"/>
                <a:gd name="T45" fmla="*/ 166 h 534"/>
                <a:gd name="T46" fmla="*/ 297 w 1351"/>
                <a:gd name="T47" fmla="*/ 97 h 534"/>
                <a:gd name="T48" fmla="*/ 339 w 1351"/>
                <a:gd name="T49" fmla="*/ 188 h 534"/>
                <a:gd name="T50" fmla="*/ 397 w 1351"/>
                <a:gd name="T51" fmla="*/ 166 h 534"/>
                <a:gd name="T52" fmla="*/ 386 w 1351"/>
                <a:gd name="T53" fmla="*/ 122 h 534"/>
                <a:gd name="T54" fmla="*/ 408 w 1351"/>
                <a:gd name="T55" fmla="*/ 117 h 534"/>
                <a:gd name="T56" fmla="*/ 422 w 1351"/>
                <a:gd name="T57" fmla="*/ 75 h 534"/>
                <a:gd name="T58" fmla="*/ 504 w 1351"/>
                <a:gd name="T59" fmla="*/ 8 h 534"/>
                <a:gd name="T60" fmla="*/ 424 w 1351"/>
                <a:gd name="T61" fmla="*/ 75 h 534"/>
                <a:gd name="T62" fmla="*/ 399 w 1351"/>
                <a:gd name="T63" fmla="*/ 106 h 534"/>
                <a:gd name="T64" fmla="*/ 406 w 1351"/>
                <a:gd name="T65" fmla="*/ 137 h 534"/>
                <a:gd name="T66" fmla="*/ 337 w 1351"/>
                <a:gd name="T67" fmla="*/ 191 h 534"/>
                <a:gd name="T68" fmla="*/ 299 w 1351"/>
                <a:gd name="T69" fmla="*/ 99 h 534"/>
                <a:gd name="T70" fmla="*/ 257 w 1351"/>
                <a:gd name="T71" fmla="*/ 168 h 534"/>
                <a:gd name="T72" fmla="*/ 92 w 1351"/>
                <a:gd name="T73" fmla="*/ 233 h 534"/>
                <a:gd name="T74" fmla="*/ 23 w 1351"/>
                <a:gd name="T75" fmla="*/ 153 h 534"/>
                <a:gd name="T76" fmla="*/ 34 w 1351"/>
                <a:gd name="T77" fmla="*/ 289 h 534"/>
                <a:gd name="T78" fmla="*/ 56 w 1351"/>
                <a:gd name="T79" fmla="*/ 385 h 534"/>
                <a:gd name="T80" fmla="*/ 145 w 1351"/>
                <a:gd name="T81" fmla="*/ 465 h 534"/>
                <a:gd name="T82" fmla="*/ 230 w 1351"/>
                <a:gd name="T83" fmla="*/ 476 h 534"/>
                <a:gd name="T84" fmla="*/ 335 w 1351"/>
                <a:gd name="T85" fmla="*/ 402 h 534"/>
                <a:gd name="T86" fmla="*/ 431 w 1351"/>
                <a:gd name="T87" fmla="*/ 353 h 534"/>
                <a:gd name="T88" fmla="*/ 596 w 1351"/>
                <a:gd name="T89" fmla="*/ 402 h 534"/>
                <a:gd name="T90" fmla="*/ 729 w 1351"/>
                <a:gd name="T91" fmla="*/ 353 h 534"/>
                <a:gd name="T92" fmla="*/ 905 w 1351"/>
                <a:gd name="T93" fmla="*/ 307 h 534"/>
                <a:gd name="T94" fmla="*/ 1115 w 1351"/>
                <a:gd name="T95" fmla="*/ 447 h 534"/>
                <a:gd name="T96" fmla="*/ 1062 w 1351"/>
                <a:gd name="T97" fmla="*/ 193 h 534"/>
                <a:gd name="T98" fmla="*/ 1184 w 1351"/>
                <a:gd name="T99" fmla="*/ 150 h 534"/>
                <a:gd name="T100" fmla="*/ 1238 w 1351"/>
                <a:gd name="T101" fmla="*/ 262 h 534"/>
                <a:gd name="T102" fmla="*/ 1307 w 1351"/>
                <a:gd name="T103" fmla="*/ 106 h 534"/>
                <a:gd name="T104" fmla="*/ 1273 w 1351"/>
                <a:gd name="T105" fmla="*/ 41 h 534"/>
                <a:gd name="T106" fmla="*/ 1289 w 1351"/>
                <a:gd name="T107" fmla="*/ 21 h 534"/>
                <a:gd name="T108" fmla="*/ 1026 w 1351"/>
                <a:gd name="T109" fmla="*/ 28 h 534"/>
                <a:gd name="T110" fmla="*/ 796 w 1351"/>
                <a:gd name="T111" fmla="*/ 77 h 534"/>
                <a:gd name="T112" fmla="*/ 571 w 1351"/>
                <a:gd name="T113" fmla="*/ 81 h 534"/>
                <a:gd name="T114" fmla="*/ 353 w 1351"/>
                <a:gd name="T115" fmla="*/ 117 h 5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51"/>
                <a:gd name="T175" fmla="*/ 0 h 534"/>
                <a:gd name="T176" fmla="*/ 1351 w 1351"/>
                <a:gd name="T177" fmla="*/ 534 h 5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51" h="534">
                  <a:moveTo>
                    <a:pt x="491" y="43"/>
                  </a:moveTo>
                  <a:cubicBezTo>
                    <a:pt x="491" y="30"/>
                    <a:pt x="491" y="17"/>
                    <a:pt x="491" y="3"/>
                  </a:cubicBezTo>
                  <a:cubicBezTo>
                    <a:pt x="499" y="4"/>
                    <a:pt x="510" y="0"/>
                    <a:pt x="506" y="12"/>
                  </a:cubicBezTo>
                  <a:cubicBezTo>
                    <a:pt x="539" y="16"/>
                    <a:pt x="588" y="2"/>
                    <a:pt x="598" y="28"/>
                  </a:cubicBezTo>
                  <a:cubicBezTo>
                    <a:pt x="589" y="45"/>
                    <a:pt x="572" y="53"/>
                    <a:pt x="562" y="68"/>
                  </a:cubicBezTo>
                  <a:cubicBezTo>
                    <a:pt x="565" y="72"/>
                    <a:pt x="568" y="76"/>
                    <a:pt x="571" y="79"/>
                  </a:cubicBezTo>
                  <a:cubicBezTo>
                    <a:pt x="587" y="68"/>
                    <a:pt x="596" y="50"/>
                    <a:pt x="613" y="41"/>
                  </a:cubicBezTo>
                  <a:cubicBezTo>
                    <a:pt x="626" y="63"/>
                    <a:pt x="675" y="48"/>
                    <a:pt x="705" y="52"/>
                  </a:cubicBezTo>
                  <a:cubicBezTo>
                    <a:pt x="710" y="51"/>
                    <a:pt x="706" y="41"/>
                    <a:pt x="707" y="37"/>
                  </a:cubicBezTo>
                  <a:cubicBezTo>
                    <a:pt x="759" y="27"/>
                    <a:pt x="775" y="54"/>
                    <a:pt x="796" y="75"/>
                  </a:cubicBezTo>
                  <a:cubicBezTo>
                    <a:pt x="801" y="69"/>
                    <a:pt x="797" y="55"/>
                    <a:pt x="798" y="46"/>
                  </a:cubicBezTo>
                  <a:cubicBezTo>
                    <a:pt x="813" y="46"/>
                    <a:pt x="827" y="46"/>
                    <a:pt x="841" y="46"/>
                  </a:cubicBezTo>
                  <a:cubicBezTo>
                    <a:pt x="846" y="43"/>
                    <a:pt x="842" y="32"/>
                    <a:pt x="843" y="26"/>
                  </a:cubicBezTo>
                  <a:cubicBezTo>
                    <a:pt x="896" y="36"/>
                    <a:pt x="979" y="12"/>
                    <a:pt x="1026" y="26"/>
                  </a:cubicBezTo>
                  <a:cubicBezTo>
                    <a:pt x="1035" y="28"/>
                    <a:pt x="1040" y="38"/>
                    <a:pt x="1046" y="43"/>
                  </a:cubicBezTo>
                  <a:cubicBezTo>
                    <a:pt x="1081" y="43"/>
                    <a:pt x="1116" y="43"/>
                    <a:pt x="1151" y="43"/>
                  </a:cubicBezTo>
                  <a:cubicBezTo>
                    <a:pt x="1147" y="34"/>
                    <a:pt x="1129" y="27"/>
                    <a:pt x="1131" y="19"/>
                  </a:cubicBezTo>
                  <a:cubicBezTo>
                    <a:pt x="1176" y="27"/>
                    <a:pt x="1249" y="8"/>
                    <a:pt x="1289" y="19"/>
                  </a:cubicBezTo>
                  <a:cubicBezTo>
                    <a:pt x="1300" y="22"/>
                    <a:pt x="1305" y="33"/>
                    <a:pt x="1311" y="39"/>
                  </a:cubicBezTo>
                  <a:cubicBezTo>
                    <a:pt x="1318" y="38"/>
                    <a:pt x="1309" y="22"/>
                    <a:pt x="1316" y="21"/>
                  </a:cubicBezTo>
                  <a:cubicBezTo>
                    <a:pt x="1335" y="24"/>
                    <a:pt x="1350" y="32"/>
                    <a:pt x="1351" y="52"/>
                  </a:cubicBezTo>
                  <a:cubicBezTo>
                    <a:pt x="1334" y="52"/>
                    <a:pt x="1317" y="52"/>
                    <a:pt x="1300" y="52"/>
                  </a:cubicBezTo>
                  <a:cubicBezTo>
                    <a:pt x="1291" y="51"/>
                    <a:pt x="1291" y="39"/>
                    <a:pt x="1276" y="43"/>
                  </a:cubicBezTo>
                  <a:cubicBezTo>
                    <a:pt x="1269" y="50"/>
                    <a:pt x="1286" y="52"/>
                    <a:pt x="1284" y="61"/>
                  </a:cubicBezTo>
                  <a:cubicBezTo>
                    <a:pt x="1277" y="61"/>
                    <a:pt x="1270" y="61"/>
                    <a:pt x="1262" y="61"/>
                  </a:cubicBezTo>
                  <a:cubicBezTo>
                    <a:pt x="1262" y="67"/>
                    <a:pt x="1262" y="73"/>
                    <a:pt x="1262" y="79"/>
                  </a:cubicBezTo>
                  <a:cubicBezTo>
                    <a:pt x="1291" y="75"/>
                    <a:pt x="1299" y="91"/>
                    <a:pt x="1309" y="106"/>
                  </a:cubicBezTo>
                  <a:cubicBezTo>
                    <a:pt x="1287" y="120"/>
                    <a:pt x="1282" y="152"/>
                    <a:pt x="1238" y="144"/>
                  </a:cubicBezTo>
                  <a:cubicBezTo>
                    <a:pt x="1232" y="153"/>
                    <a:pt x="1237" y="173"/>
                    <a:pt x="1235" y="186"/>
                  </a:cubicBezTo>
                  <a:cubicBezTo>
                    <a:pt x="1261" y="206"/>
                    <a:pt x="1276" y="230"/>
                    <a:pt x="1269" y="289"/>
                  </a:cubicBezTo>
                  <a:cubicBezTo>
                    <a:pt x="1263" y="291"/>
                    <a:pt x="1247" y="274"/>
                    <a:pt x="1238" y="264"/>
                  </a:cubicBezTo>
                  <a:cubicBezTo>
                    <a:pt x="1226" y="253"/>
                    <a:pt x="1215" y="240"/>
                    <a:pt x="1206" y="231"/>
                  </a:cubicBezTo>
                  <a:cubicBezTo>
                    <a:pt x="1206" y="195"/>
                    <a:pt x="1206" y="159"/>
                    <a:pt x="1206" y="124"/>
                  </a:cubicBezTo>
                  <a:cubicBezTo>
                    <a:pt x="1204" y="119"/>
                    <a:pt x="1192" y="123"/>
                    <a:pt x="1186" y="122"/>
                  </a:cubicBezTo>
                  <a:cubicBezTo>
                    <a:pt x="1185" y="131"/>
                    <a:pt x="1189" y="147"/>
                    <a:pt x="1184" y="153"/>
                  </a:cubicBezTo>
                  <a:cubicBezTo>
                    <a:pt x="1173" y="156"/>
                    <a:pt x="1179" y="143"/>
                    <a:pt x="1177" y="137"/>
                  </a:cubicBezTo>
                  <a:cubicBezTo>
                    <a:pt x="1167" y="137"/>
                    <a:pt x="1157" y="137"/>
                    <a:pt x="1146" y="137"/>
                  </a:cubicBezTo>
                  <a:cubicBezTo>
                    <a:pt x="1146" y="156"/>
                    <a:pt x="1146" y="176"/>
                    <a:pt x="1146" y="195"/>
                  </a:cubicBezTo>
                  <a:cubicBezTo>
                    <a:pt x="1118" y="195"/>
                    <a:pt x="1090" y="195"/>
                    <a:pt x="1062" y="195"/>
                  </a:cubicBezTo>
                  <a:cubicBezTo>
                    <a:pt x="1050" y="203"/>
                    <a:pt x="1042" y="216"/>
                    <a:pt x="1030" y="224"/>
                  </a:cubicBezTo>
                  <a:cubicBezTo>
                    <a:pt x="1030" y="243"/>
                    <a:pt x="1030" y="261"/>
                    <a:pt x="1030" y="280"/>
                  </a:cubicBezTo>
                  <a:cubicBezTo>
                    <a:pt x="1080" y="274"/>
                    <a:pt x="1096" y="300"/>
                    <a:pt x="1117" y="324"/>
                  </a:cubicBezTo>
                  <a:cubicBezTo>
                    <a:pt x="1117" y="366"/>
                    <a:pt x="1117" y="408"/>
                    <a:pt x="1117" y="449"/>
                  </a:cubicBezTo>
                  <a:cubicBezTo>
                    <a:pt x="1105" y="449"/>
                    <a:pt x="1093" y="449"/>
                    <a:pt x="1082" y="449"/>
                  </a:cubicBezTo>
                  <a:cubicBezTo>
                    <a:pt x="1077" y="421"/>
                    <a:pt x="1092" y="374"/>
                    <a:pt x="1070" y="362"/>
                  </a:cubicBezTo>
                  <a:cubicBezTo>
                    <a:pt x="1014" y="405"/>
                    <a:pt x="978" y="330"/>
                    <a:pt x="948" y="309"/>
                  </a:cubicBezTo>
                  <a:cubicBezTo>
                    <a:pt x="934" y="309"/>
                    <a:pt x="920" y="309"/>
                    <a:pt x="905" y="309"/>
                  </a:cubicBezTo>
                  <a:cubicBezTo>
                    <a:pt x="905" y="327"/>
                    <a:pt x="905" y="344"/>
                    <a:pt x="905" y="362"/>
                  </a:cubicBezTo>
                  <a:cubicBezTo>
                    <a:pt x="890" y="365"/>
                    <a:pt x="876" y="359"/>
                    <a:pt x="863" y="362"/>
                  </a:cubicBezTo>
                  <a:cubicBezTo>
                    <a:pt x="843" y="368"/>
                    <a:pt x="842" y="391"/>
                    <a:pt x="819" y="387"/>
                  </a:cubicBezTo>
                  <a:cubicBezTo>
                    <a:pt x="804" y="384"/>
                    <a:pt x="805" y="371"/>
                    <a:pt x="790" y="362"/>
                  </a:cubicBezTo>
                  <a:cubicBezTo>
                    <a:pt x="773" y="386"/>
                    <a:pt x="742" y="377"/>
                    <a:pt x="729" y="356"/>
                  </a:cubicBezTo>
                  <a:cubicBezTo>
                    <a:pt x="719" y="356"/>
                    <a:pt x="709" y="356"/>
                    <a:pt x="698" y="356"/>
                  </a:cubicBezTo>
                  <a:cubicBezTo>
                    <a:pt x="698" y="367"/>
                    <a:pt x="698" y="378"/>
                    <a:pt x="698" y="389"/>
                  </a:cubicBezTo>
                  <a:cubicBezTo>
                    <a:pt x="665" y="395"/>
                    <a:pt x="661" y="373"/>
                    <a:pt x="645" y="362"/>
                  </a:cubicBezTo>
                  <a:cubicBezTo>
                    <a:pt x="621" y="365"/>
                    <a:pt x="620" y="404"/>
                    <a:pt x="596" y="405"/>
                  </a:cubicBezTo>
                  <a:cubicBezTo>
                    <a:pt x="584" y="405"/>
                    <a:pt x="580" y="387"/>
                    <a:pt x="567" y="382"/>
                  </a:cubicBezTo>
                  <a:cubicBezTo>
                    <a:pt x="552" y="378"/>
                    <a:pt x="536" y="385"/>
                    <a:pt x="524" y="382"/>
                  </a:cubicBezTo>
                  <a:cubicBezTo>
                    <a:pt x="501" y="376"/>
                    <a:pt x="492" y="343"/>
                    <a:pt x="477" y="340"/>
                  </a:cubicBezTo>
                  <a:cubicBezTo>
                    <a:pt x="459" y="353"/>
                    <a:pt x="453" y="361"/>
                    <a:pt x="431" y="356"/>
                  </a:cubicBezTo>
                  <a:cubicBezTo>
                    <a:pt x="411" y="350"/>
                    <a:pt x="411" y="332"/>
                    <a:pt x="391" y="336"/>
                  </a:cubicBezTo>
                  <a:cubicBezTo>
                    <a:pt x="379" y="338"/>
                    <a:pt x="378" y="349"/>
                    <a:pt x="366" y="356"/>
                  </a:cubicBezTo>
                  <a:cubicBezTo>
                    <a:pt x="345" y="355"/>
                    <a:pt x="324" y="354"/>
                    <a:pt x="321" y="371"/>
                  </a:cubicBezTo>
                  <a:cubicBezTo>
                    <a:pt x="321" y="376"/>
                    <a:pt x="329" y="372"/>
                    <a:pt x="333" y="373"/>
                  </a:cubicBezTo>
                  <a:cubicBezTo>
                    <a:pt x="328" y="389"/>
                    <a:pt x="339" y="401"/>
                    <a:pt x="339" y="405"/>
                  </a:cubicBezTo>
                  <a:cubicBezTo>
                    <a:pt x="317" y="402"/>
                    <a:pt x="298" y="409"/>
                    <a:pt x="277" y="405"/>
                  </a:cubicBezTo>
                  <a:cubicBezTo>
                    <a:pt x="267" y="403"/>
                    <a:pt x="256" y="390"/>
                    <a:pt x="235" y="396"/>
                  </a:cubicBezTo>
                  <a:cubicBezTo>
                    <a:pt x="214" y="401"/>
                    <a:pt x="209" y="424"/>
                    <a:pt x="192" y="436"/>
                  </a:cubicBezTo>
                  <a:cubicBezTo>
                    <a:pt x="205" y="450"/>
                    <a:pt x="218" y="464"/>
                    <a:pt x="232" y="476"/>
                  </a:cubicBezTo>
                  <a:cubicBezTo>
                    <a:pt x="219" y="500"/>
                    <a:pt x="246" y="525"/>
                    <a:pt x="230" y="534"/>
                  </a:cubicBezTo>
                  <a:cubicBezTo>
                    <a:pt x="218" y="526"/>
                    <a:pt x="211" y="513"/>
                    <a:pt x="199" y="505"/>
                  </a:cubicBezTo>
                  <a:cubicBezTo>
                    <a:pt x="170" y="503"/>
                    <a:pt x="131" y="512"/>
                    <a:pt x="121" y="492"/>
                  </a:cubicBezTo>
                  <a:cubicBezTo>
                    <a:pt x="124" y="478"/>
                    <a:pt x="140" y="476"/>
                    <a:pt x="143" y="463"/>
                  </a:cubicBezTo>
                  <a:cubicBezTo>
                    <a:pt x="143" y="458"/>
                    <a:pt x="135" y="462"/>
                    <a:pt x="132" y="460"/>
                  </a:cubicBezTo>
                  <a:cubicBezTo>
                    <a:pt x="142" y="449"/>
                    <a:pt x="155" y="441"/>
                    <a:pt x="150" y="416"/>
                  </a:cubicBezTo>
                  <a:cubicBezTo>
                    <a:pt x="94" y="430"/>
                    <a:pt x="96" y="386"/>
                    <a:pt x="54" y="387"/>
                  </a:cubicBezTo>
                  <a:cubicBezTo>
                    <a:pt x="60" y="351"/>
                    <a:pt x="35" y="345"/>
                    <a:pt x="18" y="331"/>
                  </a:cubicBezTo>
                  <a:cubicBezTo>
                    <a:pt x="18" y="321"/>
                    <a:pt x="18" y="310"/>
                    <a:pt x="18" y="300"/>
                  </a:cubicBezTo>
                  <a:cubicBezTo>
                    <a:pt x="23" y="300"/>
                    <a:pt x="27" y="300"/>
                    <a:pt x="32" y="300"/>
                  </a:cubicBezTo>
                  <a:cubicBezTo>
                    <a:pt x="32" y="295"/>
                    <a:pt x="32" y="291"/>
                    <a:pt x="32" y="286"/>
                  </a:cubicBezTo>
                  <a:cubicBezTo>
                    <a:pt x="30" y="281"/>
                    <a:pt x="19" y="286"/>
                    <a:pt x="14" y="284"/>
                  </a:cubicBezTo>
                  <a:cubicBezTo>
                    <a:pt x="29" y="268"/>
                    <a:pt x="39" y="246"/>
                    <a:pt x="29" y="213"/>
                  </a:cubicBezTo>
                  <a:cubicBezTo>
                    <a:pt x="25" y="197"/>
                    <a:pt x="7" y="194"/>
                    <a:pt x="5" y="184"/>
                  </a:cubicBezTo>
                  <a:cubicBezTo>
                    <a:pt x="0" y="154"/>
                    <a:pt x="34" y="142"/>
                    <a:pt x="43" y="171"/>
                  </a:cubicBezTo>
                  <a:cubicBezTo>
                    <a:pt x="75" y="167"/>
                    <a:pt x="98" y="173"/>
                    <a:pt x="105" y="195"/>
                  </a:cubicBezTo>
                  <a:cubicBezTo>
                    <a:pt x="91" y="204"/>
                    <a:pt x="61" y="197"/>
                    <a:pt x="41" y="200"/>
                  </a:cubicBezTo>
                  <a:cubicBezTo>
                    <a:pt x="54" y="216"/>
                    <a:pt x="64" y="238"/>
                    <a:pt x="90" y="231"/>
                  </a:cubicBezTo>
                  <a:cubicBezTo>
                    <a:pt x="107" y="226"/>
                    <a:pt x="114" y="196"/>
                    <a:pt x="132" y="193"/>
                  </a:cubicBezTo>
                  <a:cubicBezTo>
                    <a:pt x="133" y="185"/>
                    <a:pt x="129" y="171"/>
                    <a:pt x="134" y="166"/>
                  </a:cubicBezTo>
                  <a:cubicBezTo>
                    <a:pt x="146" y="163"/>
                    <a:pt x="139" y="179"/>
                    <a:pt x="141" y="186"/>
                  </a:cubicBezTo>
                  <a:cubicBezTo>
                    <a:pt x="166" y="191"/>
                    <a:pt x="168" y="173"/>
                    <a:pt x="181" y="166"/>
                  </a:cubicBezTo>
                  <a:cubicBezTo>
                    <a:pt x="206" y="166"/>
                    <a:pt x="232" y="166"/>
                    <a:pt x="257" y="166"/>
                  </a:cubicBezTo>
                  <a:cubicBezTo>
                    <a:pt x="262" y="165"/>
                    <a:pt x="258" y="155"/>
                    <a:pt x="259" y="150"/>
                  </a:cubicBezTo>
                  <a:cubicBezTo>
                    <a:pt x="288" y="150"/>
                    <a:pt x="319" y="147"/>
                    <a:pt x="326" y="168"/>
                  </a:cubicBezTo>
                  <a:cubicBezTo>
                    <a:pt x="334" y="146"/>
                    <a:pt x="320" y="125"/>
                    <a:pt x="297" y="126"/>
                  </a:cubicBezTo>
                  <a:cubicBezTo>
                    <a:pt x="297" y="116"/>
                    <a:pt x="297" y="107"/>
                    <a:pt x="297" y="97"/>
                  </a:cubicBezTo>
                  <a:cubicBezTo>
                    <a:pt x="307" y="97"/>
                    <a:pt x="318" y="97"/>
                    <a:pt x="328" y="97"/>
                  </a:cubicBezTo>
                  <a:cubicBezTo>
                    <a:pt x="321" y="138"/>
                    <a:pt x="365" y="128"/>
                    <a:pt x="355" y="173"/>
                  </a:cubicBezTo>
                  <a:cubicBezTo>
                    <a:pt x="350" y="173"/>
                    <a:pt x="344" y="173"/>
                    <a:pt x="339" y="173"/>
                  </a:cubicBezTo>
                  <a:cubicBezTo>
                    <a:pt x="339" y="178"/>
                    <a:pt x="339" y="183"/>
                    <a:pt x="339" y="188"/>
                  </a:cubicBezTo>
                  <a:cubicBezTo>
                    <a:pt x="347" y="194"/>
                    <a:pt x="364" y="189"/>
                    <a:pt x="375" y="191"/>
                  </a:cubicBezTo>
                  <a:cubicBezTo>
                    <a:pt x="375" y="177"/>
                    <a:pt x="375" y="164"/>
                    <a:pt x="375" y="150"/>
                  </a:cubicBezTo>
                  <a:cubicBezTo>
                    <a:pt x="381" y="150"/>
                    <a:pt x="387" y="150"/>
                    <a:pt x="393" y="150"/>
                  </a:cubicBezTo>
                  <a:cubicBezTo>
                    <a:pt x="394" y="156"/>
                    <a:pt x="389" y="168"/>
                    <a:pt x="397" y="166"/>
                  </a:cubicBezTo>
                  <a:cubicBezTo>
                    <a:pt x="411" y="168"/>
                    <a:pt x="401" y="146"/>
                    <a:pt x="404" y="137"/>
                  </a:cubicBezTo>
                  <a:cubicBezTo>
                    <a:pt x="366" y="144"/>
                    <a:pt x="336" y="119"/>
                    <a:pt x="348" y="90"/>
                  </a:cubicBezTo>
                  <a:cubicBezTo>
                    <a:pt x="362" y="89"/>
                    <a:pt x="352" y="110"/>
                    <a:pt x="355" y="119"/>
                  </a:cubicBezTo>
                  <a:cubicBezTo>
                    <a:pt x="361" y="124"/>
                    <a:pt x="376" y="120"/>
                    <a:pt x="386" y="122"/>
                  </a:cubicBezTo>
                  <a:cubicBezTo>
                    <a:pt x="386" y="119"/>
                    <a:pt x="386" y="116"/>
                    <a:pt x="386" y="113"/>
                  </a:cubicBezTo>
                  <a:cubicBezTo>
                    <a:pt x="389" y="102"/>
                    <a:pt x="368" y="115"/>
                    <a:pt x="370" y="104"/>
                  </a:cubicBezTo>
                  <a:cubicBezTo>
                    <a:pt x="382" y="104"/>
                    <a:pt x="394" y="104"/>
                    <a:pt x="406" y="104"/>
                  </a:cubicBezTo>
                  <a:cubicBezTo>
                    <a:pt x="407" y="108"/>
                    <a:pt x="403" y="117"/>
                    <a:pt x="408" y="117"/>
                  </a:cubicBezTo>
                  <a:cubicBezTo>
                    <a:pt x="411" y="117"/>
                    <a:pt x="414" y="117"/>
                    <a:pt x="417" y="117"/>
                  </a:cubicBezTo>
                  <a:cubicBezTo>
                    <a:pt x="422" y="112"/>
                    <a:pt x="418" y="97"/>
                    <a:pt x="420" y="88"/>
                  </a:cubicBezTo>
                  <a:cubicBezTo>
                    <a:pt x="416" y="81"/>
                    <a:pt x="393" y="92"/>
                    <a:pt x="393" y="81"/>
                  </a:cubicBezTo>
                  <a:cubicBezTo>
                    <a:pt x="391" y="68"/>
                    <a:pt x="413" y="78"/>
                    <a:pt x="422" y="75"/>
                  </a:cubicBezTo>
                  <a:cubicBezTo>
                    <a:pt x="416" y="67"/>
                    <a:pt x="407" y="61"/>
                    <a:pt x="411" y="43"/>
                  </a:cubicBezTo>
                  <a:cubicBezTo>
                    <a:pt x="437" y="43"/>
                    <a:pt x="464" y="43"/>
                    <a:pt x="491" y="43"/>
                  </a:cubicBezTo>
                  <a:close/>
                  <a:moveTo>
                    <a:pt x="584" y="15"/>
                  </a:moveTo>
                  <a:cubicBezTo>
                    <a:pt x="559" y="11"/>
                    <a:pt x="518" y="23"/>
                    <a:pt x="504" y="8"/>
                  </a:cubicBezTo>
                  <a:cubicBezTo>
                    <a:pt x="504" y="5"/>
                    <a:pt x="499" y="6"/>
                    <a:pt x="495" y="6"/>
                  </a:cubicBezTo>
                  <a:cubicBezTo>
                    <a:pt x="489" y="14"/>
                    <a:pt x="497" y="37"/>
                    <a:pt x="491" y="46"/>
                  </a:cubicBezTo>
                  <a:cubicBezTo>
                    <a:pt x="465" y="46"/>
                    <a:pt x="439" y="46"/>
                    <a:pt x="413" y="46"/>
                  </a:cubicBezTo>
                  <a:cubicBezTo>
                    <a:pt x="408" y="63"/>
                    <a:pt x="420" y="65"/>
                    <a:pt x="424" y="75"/>
                  </a:cubicBezTo>
                  <a:cubicBezTo>
                    <a:pt x="419" y="82"/>
                    <a:pt x="396" y="71"/>
                    <a:pt x="395" y="81"/>
                  </a:cubicBezTo>
                  <a:cubicBezTo>
                    <a:pt x="399" y="87"/>
                    <a:pt x="417" y="80"/>
                    <a:pt x="422" y="86"/>
                  </a:cubicBezTo>
                  <a:cubicBezTo>
                    <a:pt x="420" y="97"/>
                    <a:pt x="426" y="116"/>
                    <a:pt x="417" y="119"/>
                  </a:cubicBezTo>
                  <a:cubicBezTo>
                    <a:pt x="401" y="125"/>
                    <a:pt x="408" y="108"/>
                    <a:pt x="399" y="106"/>
                  </a:cubicBezTo>
                  <a:cubicBezTo>
                    <a:pt x="396" y="106"/>
                    <a:pt x="392" y="106"/>
                    <a:pt x="388" y="106"/>
                  </a:cubicBezTo>
                  <a:cubicBezTo>
                    <a:pt x="385" y="106"/>
                    <a:pt x="392" y="120"/>
                    <a:pt x="386" y="124"/>
                  </a:cubicBezTo>
                  <a:cubicBezTo>
                    <a:pt x="378" y="125"/>
                    <a:pt x="364" y="121"/>
                    <a:pt x="359" y="126"/>
                  </a:cubicBezTo>
                  <a:cubicBezTo>
                    <a:pt x="365" y="140"/>
                    <a:pt x="392" y="132"/>
                    <a:pt x="406" y="137"/>
                  </a:cubicBezTo>
                  <a:cubicBezTo>
                    <a:pt x="404" y="148"/>
                    <a:pt x="413" y="171"/>
                    <a:pt x="397" y="168"/>
                  </a:cubicBezTo>
                  <a:cubicBezTo>
                    <a:pt x="384" y="170"/>
                    <a:pt x="398" y="146"/>
                    <a:pt x="379" y="153"/>
                  </a:cubicBezTo>
                  <a:cubicBezTo>
                    <a:pt x="373" y="161"/>
                    <a:pt x="381" y="184"/>
                    <a:pt x="375" y="193"/>
                  </a:cubicBezTo>
                  <a:cubicBezTo>
                    <a:pt x="363" y="192"/>
                    <a:pt x="346" y="195"/>
                    <a:pt x="337" y="191"/>
                  </a:cubicBezTo>
                  <a:cubicBezTo>
                    <a:pt x="337" y="185"/>
                    <a:pt x="337" y="179"/>
                    <a:pt x="337" y="173"/>
                  </a:cubicBezTo>
                  <a:cubicBezTo>
                    <a:pt x="340" y="170"/>
                    <a:pt x="347" y="171"/>
                    <a:pt x="353" y="171"/>
                  </a:cubicBezTo>
                  <a:cubicBezTo>
                    <a:pt x="363" y="128"/>
                    <a:pt x="320" y="138"/>
                    <a:pt x="326" y="99"/>
                  </a:cubicBezTo>
                  <a:cubicBezTo>
                    <a:pt x="317" y="99"/>
                    <a:pt x="308" y="99"/>
                    <a:pt x="299" y="99"/>
                  </a:cubicBezTo>
                  <a:cubicBezTo>
                    <a:pt x="299" y="107"/>
                    <a:pt x="299" y="116"/>
                    <a:pt x="299" y="124"/>
                  </a:cubicBezTo>
                  <a:cubicBezTo>
                    <a:pt x="322" y="123"/>
                    <a:pt x="339" y="150"/>
                    <a:pt x="326" y="171"/>
                  </a:cubicBezTo>
                  <a:cubicBezTo>
                    <a:pt x="319" y="150"/>
                    <a:pt x="290" y="151"/>
                    <a:pt x="261" y="153"/>
                  </a:cubicBezTo>
                  <a:cubicBezTo>
                    <a:pt x="261" y="159"/>
                    <a:pt x="263" y="168"/>
                    <a:pt x="257" y="168"/>
                  </a:cubicBezTo>
                  <a:cubicBezTo>
                    <a:pt x="232" y="168"/>
                    <a:pt x="206" y="168"/>
                    <a:pt x="181" y="168"/>
                  </a:cubicBezTo>
                  <a:cubicBezTo>
                    <a:pt x="168" y="176"/>
                    <a:pt x="167" y="194"/>
                    <a:pt x="141" y="188"/>
                  </a:cubicBezTo>
                  <a:cubicBezTo>
                    <a:pt x="135" y="186"/>
                    <a:pt x="144" y="167"/>
                    <a:pt x="134" y="168"/>
                  </a:cubicBezTo>
                  <a:cubicBezTo>
                    <a:pt x="138" y="208"/>
                    <a:pt x="104" y="209"/>
                    <a:pt x="92" y="233"/>
                  </a:cubicBezTo>
                  <a:cubicBezTo>
                    <a:pt x="58" y="238"/>
                    <a:pt x="52" y="215"/>
                    <a:pt x="38" y="200"/>
                  </a:cubicBezTo>
                  <a:cubicBezTo>
                    <a:pt x="55" y="193"/>
                    <a:pt x="86" y="201"/>
                    <a:pt x="103" y="195"/>
                  </a:cubicBezTo>
                  <a:cubicBezTo>
                    <a:pt x="97" y="174"/>
                    <a:pt x="73" y="170"/>
                    <a:pt x="43" y="173"/>
                  </a:cubicBezTo>
                  <a:cubicBezTo>
                    <a:pt x="36" y="167"/>
                    <a:pt x="31" y="158"/>
                    <a:pt x="23" y="153"/>
                  </a:cubicBezTo>
                  <a:cubicBezTo>
                    <a:pt x="16" y="164"/>
                    <a:pt x="4" y="166"/>
                    <a:pt x="7" y="184"/>
                  </a:cubicBezTo>
                  <a:cubicBezTo>
                    <a:pt x="9" y="194"/>
                    <a:pt x="28" y="199"/>
                    <a:pt x="32" y="213"/>
                  </a:cubicBezTo>
                  <a:cubicBezTo>
                    <a:pt x="40" y="241"/>
                    <a:pt x="33" y="265"/>
                    <a:pt x="18" y="282"/>
                  </a:cubicBezTo>
                  <a:cubicBezTo>
                    <a:pt x="25" y="282"/>
                    <a:pt x="35" y="280"/>
                    <a:pt x="34" y="289"/>
                  </a:cubicBezTo>
                  <a:cubicBezTo>
                    <a:pt x="34" y="292"/>
                    <a:pt x="34" y="295"/>
                    <a:pt x="34" y="298"/>
                  </a:cubicBezTo>
                  <a:cubicBezTo>
                    <a:pt x="34" y="303"/>
                    <a:pt x="26" y="302"/>
                    <a:pt x="21" y="302"/>
                  </a:cubicBezTo>
                  <a:cubicBezTo>
                    <a:pt x="21" y="312"/>
                    <a:pt x="21" y="321"/>
                    <a:pt x="21" y="331"/>
                  </a:cubicBezTo>
                  <a:cubicBezTo>
                    <a:pt x="38" y="344"/>
                    <a:pt x="61" y="350"/>
                    <a:pt x="56" y="385"/>
                  </a:cubicBezTo>
                  <a:cubicBezTo>
                    <a:pt x="84" y="378"/>
                    <a:pt x="88" y="408"/>
                    <a:pt x="107" y="414"/>
                  </a:cubicBezTo>
                  <a:cubicBezTo>
                    <a:pt x="119" y="417"/>
                    <a:pt x="136" y="409"/>
                    <a:pt x="152" y="416"/>
                  </a:cubicBezTo>
                  <a:cubicBezTo>
                    <a:pt x="156" y="439"/>
                    <a:pt x="146" y="449"/>
                    <a:pt x="136" y="458"/>
                  </a:cubicBezTo>
                  <a:cubicBezTo>
                    <a:pt x="142" y="457"/>
                    <a:pt x="146" y="459"/>
                    <a:pt x="145" y="465"/>
                  </a:cubicBezTo>
                  <a:cubicBezTo>
                    <a:pt x="140" y="475"/>
                    <a:pt x="127" y="479"/>
                    <a:pt x="123" y="492"/>
                  </a:cubicBezTo>
                  <a:cubicBezTo>
                    <a:pt x="137" y="515"/>
                    <a:pt x="173" y="495"/>
                    <a:pt x="199" y="503"/>
                  </a:cubicBezTo>
                  <a:cubicBezTo>
                    <a:pt x="216" y="508"/>
                    <a:pt x="217" y="533"/>
                    <a:pt x="232" y="529"/>
                  </a:cubicBezTo>
                  <a:cubicBezTo>
                    <a:pt x="237" y="523"/>
                    <a:pt x="220" y="495"/>
                    <a:pt x="230" y="476"/>
                  </a:cubicBezTo>
                  <a:cubicBezTo>
                    <a:pt x="216" y="464"/>
                    <a:pt x="202" y="450"/>
                    <a:pt x="190" y="436"/>
                  </a:cubicBezTo>
                  <a:cubicBezTo>
                    <a:pt x="208" y="424"/>
                    <a:pt x="213" y="399"/>
                    <a:pt x="235" y="393"/>
                  </a:cubicBezTo>
                  <a:cubicBezTo>
                    <a:pt x="256" y="388"/>
                    <a:pt x="267" y="401"/>
                    <a:pt x="277" y="402"/>
                  </a:cubicBezTo>
                  <a:cubicBezTo>
                    <a:pt x="296" y="406"/>
                    <a:pt x="314" y="400"/>
                    <a:pt x="335" y="402"/>
                  </a:cubicBezTo>
                  <a:cubicBezTo>
                    <a:pt x="331" y="399"/>
                    <a:pt x="332" y="372"/>
                    <a:pt x="319" y="371"/>
                  </a:cubicBezTo>
                  <a:cubicBezTo>
                    <a:pt x="323" y="353"/>
                    <a:pt x="343" y="351"/>
                    <a:pt x="366" y="353"/>
                  </a:cubicBezTo>
                  <a:cubicBezTo>
                    <a:pt x="378" y="347"/>
                    <a:pt x="379" y="335"/>
                    <a:pt x="391" y="333"/>
                  </a:cubicBezTo>
                  <a:cubicBezTo>
                    <a:pt x="411" y="330"/>
                    <a:pt x="411" y="348"/>
                    <a:pt x="431" y="353"/>
                  </a:cubicBezTo>
                  <a:cubicBezTo>
                    <a:pt x="453" y="359"/>
                    <a:pt x="459" y="351"/>
                    <a:pt x="477" y="338"/>
                  </a:cubicBezTo>
                  <a:cubicBezTo>
                    <a:pt x="492" y="341"/>
                    <a:pt x="501" y="374"/>
                    <a:pt x="524" y="380"/>
                  </a:cubicBezTo>
                  <a:cubicBezTo>
                    <a:pt x="536" y="383"/>
                    <a:pt x="552" y="376"/>
                    <a:pt x="567" y="380"/>
                  </a:cubicBezTo>
                  <a:cubicBezTo>
                    <a:pt x="580" y="384"/>
                    <a:pt x="584" y="403"/>
                    <a:pt x="596" y="402"/>
                  </a:cubicBezTo>
                  <a:cubicBezTo>
                    <a:pt x="620" y="402"/>
                    <a:pt x="621" y="363"/>
                    <a:pt x="645" y="360"/>
                  </a:cubicBezTo>
                  <a:cubicBezTo>
                    <a:pt x="661" y="370"/>
                    <a:pt x="664" y="393"/>
                    <a:pt x="696" y="387"/>
                  </a:cubicBezTo>
                  <a:cubicBezTo>
                    <a:pt x="697" y="376"/>
                    <a:pt x="694" y="361"/>
                    <a:pt x="698" y="353"/>
                  </a:cubicBezTo>
                  <a:cubicBezTo>
                    <a:pt x="709" y="353"/>
                    <a:pt x="719" y="353"/>
                    <a:pt x="729" y="353"/>
                  </a:cubicBezTo>
                  <a:cubicBezTo>
                    <a:pt x="742" y="374"/>
                    <a:pt x="773" y="384"/>
                    <a:pt x="790" y="360"/>
                  </a:cubicBezTo>
                  <a:cubicBezTo>
                    <a:pt x="805" y="369"/>
                    <a:pt x="804" y="382"/>
                    <a:pt x="819" y="385"/>
                  </a:cubicBezTo>
                  <a:cubicBezTo>
                    <a:pt x="849" y="390"/>
                    <a:pt x="858" y="343"/>
                    <a:pt x="903" y="360"/>
                  </a:cubicBezTo>
                  <a:cubicBezTo>
                    <a:pt x="905" y="343"/>
                    <a:pt x="901" y="320"/>
                    <a:pt x="905" y="307"/>
                  </a:cubicBezTo>
                  <a:cubicBezTo>
                    <a:pt x="920" y="307"/>
                    <a:pt x="934" y="307"/>
                    <a:pt x="948" y="307"/>
                  </a:cubicBezTo>
                  <a:cubicBezTo>
                    <a:pt x="978" y="328"/>
                    <a:pt x="1014" y="402"/>
                    <a:pt x="1070" y="360"/>
                  </a:cubicBezTo>
                  <a:cubicBezTo>
                    <a:pt x="1094" y="370"/>
                    <a:pt x="1080" y="417"/>
                    <a:pt x="1084" y="447"/>
                  </a:cubicBezTo>
                  <a:cubicBezTo>
                    <a:pt x="1094" y="447"/>
                    <a:pt x="1105" y="447"/>
                    <a:pt x="1115" y="447"/>
                  </a:cubicBezTo>
                  <a:cubicBezTo>
                    <a:pt x="1115" y="406"/>
                    <a:pt x="1115" y="365"/>
                    <a:pt x="1115" y="324"/>
                  </a:cubicBezTo>
                  <a:cubicBezTo>
                    <a:pt x="1095" y="300"/>
                    <a:pt x="1077" y="277"/>
                    <a:pt x="1028" y="282"/>
                  </a:cubicBezTo>
                  <a:cubicBezTo>
                    <a:pt x="1028" y="263"/>
                    <a:pt x="1028" y="243"/>
                    <a:pt x="1028" y="224"/>
                  </a:cubicBezTo>
                  <a:cubicBezTo>
                    <a:pt x="1041" y="215"/>
                    <a:pt x="1049" y="201"/>
                    <a:pt x="1062" y="193"/>
                  </a:cubicBezTo>
                  <a:cubicBezTo>
                    <a:pt x="1089" y="193"/>
                    <a:pt x="1117" y="193"/>
                    <a:pt x="1144" y="193"/>
                  </a:cubicBezTo>
                  <a:cubicBezTo>
                    <a:pt x="1145" y="174"/>
                    <a:pt x="1141" y="150"/>
                    <a:pt x="1146" y="135"/>
                  </a:cubicBezTo>
                  <a:cubicBezTo>
                    <a:pt x="1157" y="135"/>
                    <a:pt x="1167" y="135"/>
                    <a:pt x="1177" y="135"/>
                  </a:cubicBezTo>
                  <a:cubicBezTo>
                    <a:pt x="1183" y="137"/>
                    <a:pt x="1175" y="152"/>
                    <a:pt x="1184" y="150"/>
                  </a:cubicBezTo>
                  <a:cubicBezTo>
                    <a:pt x="1185" y="140"/>
                    <a:pt x="1182" y="126"/>
                    <a:pt x="1186" y="119"/>
                  </a:cubicBezTo>
                  <a:cubicBezTo>
                    <a:pt x="1194" y="120"/>
                    <a:pt x="1204" y="118"/>
                    <a:pt x="1209" y="122"/>
                  </a:cubicBezTo>
                  <a:cubicBezTo>
                    <a:pt x="1209" y="158"/>
                    <a:pt x="1209" y="194"/>
                    <a:pt x="1209" y="231"/>
                  </a:cubicBezTo>
                  <a:cubicBezTo>
                    <a:pt x="1217" y="239"/>
                    <a:pt x="1227" y="251"/>
                    <a:pt x="1238" y="262"/>
                  </a:cubicBezTo>
                  <a:cubicBezTo>
                    <a:pt x="1247" y="271"/>
                    <a:pt x="1259" y="286"/>
                    <a:pt x="1267" y="284"/>
                  </a:cubicBezTo>
                  <a:cubicBezTo>
                    <a:pt x="1274" y="233"/>
                    <a:pt x="1259" y="204"/>
                    <a:pt x="1233" y="186"/>
                  </a:cubicBezTo>
                  <a:cubicBezTo>
                    <a:pt x="1234" y="172"/>
                    <a:pt x="1231" y="152"/>
                    <a:pt x="1235" y="142"/>
                  </a:cubicBezTo>
                  <a:cubicBezTo>
                    <a:pt x="1279" y="150"/>
                    <a:pt x="1286" y="121"/>
                    <a:pt x="1307" y="106"/>
                  </a:cubicBezTo>
                  <a:cubicBezTo>
                    <a:pt x="1300" y="88"/>
                    <a:pt x="1284" y="80"/>
                    <a:pt x="1260" y="79"/>
                  </a:cubicBezTo>
                  <a:cubicBezTo>
                    <a:pt x="1260" y="73"/>
                    <a:pt x="1260" y="67"/>
                    <a:pt x="1260" y="61"/>
                  </a:cubicBezTo>
                  <a:cubicBezTo>
                    <a:pt x="1264" y="58"/>
                    <a:pt x="1273" y="60"/>
                    <a:pt x="1280" y="59"/>
                  </a:cubicBezTo>
                  <a:cubicBezTo>
                    <a:pt x="1286" y="55"/>
                    <a:pt x="1265" y="49"/>
                    <a:pt x="1273" y="41"/>
                  </a:cubicBezTo>
                  <a:cubicBezTo>
                    <a:pt x="1297" y="46"/>
                    <a:pt x="1317" y="54"/>
                    <a:pt x="1349" y="50"/>
                  </a:cubicBezTo>
                  <a:cubicBezTo>
                    <a:pt x="1347" y="33"/>
                    <a:pt x="1334" y="26"/>
                    <a:pt x="1318" y="23"/>
                  </a:cubicBezTo>
                  <a:cubicBezTo>
                    <a:pt x="1312" y="26"/>
                    <a:pt x="1320" y="42"/>
                    <a:pt x="1311" y="41"/>
                  </a:cubicBezTo>
                  <a:cubicBezTo>
                    <a:pt x="1304" y="36"/>
                    <a:pt x="1300" y="24"/>
                    <a:pt x="1289" y="21"/>
                  </a:cubicBezTo>
                  <a:cubicBezTo>
                    <a:pt x="1250" y="10"/>
                    <a:pt x="1179" y="29"/>
                    <a:pt x="1135" y="21"/>
                  </a:cubicBezTo>
                  <a:cubicBezTo>
                    <a:pt x="1132" y="29"/>
                    <a:pt x="1151" y="34"/>
                    <a:pt x="1153" y="43"/>
                  </a:cubicBezTo>
                  <a:cubicBezTo>
                    <a:pt x="1122" y="49"/>
                    <a:pt x="1081" y="44"/>
                    <a:pt x="1046" y="46"/>
                  </a:cubicBezTo>
                  <a:cubicBezTo>
                    <a:pt x="1039" y="40"/>
                    <a:pt x="1036" y="31"/>
                    <a:pt x="1026" y="28"/>
                  </a:cubicBezTo>
                  <a:cubicBezTo>
                    <a:pt x="979" y="14"/>
                    <a:pt x="897" y="38"/>
                    <a:pt x="845" y="28"/>
                  </a:cubicBezTo>
                  <a:cubicBezTo>
                    <a:pt x="845" y="35"/>
                    <a:pt x="847" y="44"/>
                    <a:pt x="843" y="48"/>
                  </a:cubicBezTo>
                  <a:cubicBezTo>
                    <a:pt x="829" y="48"/>
                    <a:pt x="815" y="48"/>
                    <a:pt x="801" y="48"/>
                  </a:cubicBezTo>
                  <a:cubicBezTo>
                    <a:pt x="799" y="57"/>
                    <a:pt x="805" y="74"/>
                    <a:pt x="796" y="77"/>
                  </a:cubicBezTo>
                  <a:cubicBezTo>
                    <a:pt x="774" y="57"/>
                    <a:pt x="761" y="29"/>
                    <a:pt x="709" y="39"/>
                  </a:cubicBezTo>
                  <a:cubicBezTo>
                    <a:pt x="709" y="45"/>
                    <a:pt x="711" y="54"/>
                    <a:pt x="705" y="55"/>
                  </a:cubicBezTo>
                  <a:cubicBezTo>
                    <a:pt x="676" y="50"/>
                    <a:pt x="625" y="66"/>
                    <a:pt x="613" y="43"/>
                  </a:cubicBezTo>
                  <a:cubicBezTo>
                    <a:pt x="595" y="52"/>
                    <a:pt x="588" y="71"/>
                    <a:pt x="571" y="81"/>
                  </a:cubicBezTo>
                  <a:cubicBezTo>
                    <a:pt x="566" y="78"/>
                    <a:pt x="564" y="72"/>
                    <a:pt x="560" y="68"/>
                  </a:cubicBezTo>
                  <a:cubicBezTo>
                    <a:pt x="570" y="53"/>
                    <a:pt x="587" y="45"/>
                    <a:pt x="596" y="28"/>
                  </a:cubicBezTo>
                  <a:cubicBezTo>
                    <a:pt x="593" y="22"/>
                    <a:pt x="587" y="20"/>
                    <a:pt x="584" y="15"/>
                  </a:cubicBezTo>
                  <a:close/>
                  <a:moveTo>
                    <a:pt x="353" y="117"/>
                  </a:moveTo>
                  <a:cubicBezTo>
                    <a:pt x="350" y="110"/>
                    <a:pt x="358" y="93"/>
                    <a:pt x="348" y="93"/>
                  </a:cubicBezTo>
                  <a:cubicBezTo>
                    <a:pt x="343" y="98"/>
                    <a:pt x="346" y="116"/>
                    <a:pt x="353" y="117"/>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4" name="Freeform 251"/>
            <p:cNvSpPr/>
            <p:nvPr/>
          </p:nvSpPr>
          <p:spPr bwMode="auto">
            <a:xfrm>
              <a:off x="1694" y="707"/>
              <a:ext cx="22" cy="22"/>
            </a:xfrm>
            <a:custGeom>
              <a:avLst/>
              <a:gdLst>
                <a:gd name="T0" fmla="*/ 11 w 11"/>
                <a:gd name="T1" fmla="*/ 0 h 11"/>
                <a:gd name="T2" fmla="*/ 0 w 11"/>
                <a:gd name="T3" fmla="*/ 11 h 11"/>
                <a:gd name="T4" fmla="*/ 11 w 11"/>
                <a:gd name="T5" fmla="*/ 0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11" y="0"/>
                  </a:moveTo>
                  <a:cubicBezTo>
                    <a:pt x="10" y="7"/>
                    <a:pt x="6" y="10"/>
                    <a:pt x="0" y="11"/>
                  </a:cubicBezTo>
                  <a:cubicBezTo>
                    <a:pt x="1" y="5"/>
                    <a:pt x="5" y="1"/>
                    <a:pt x="11"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5" name="Freeform 252"/>
            <p:cNvSpPr>
              <a:spLocks noEditPoints="1"/>
            </p:cNvSpPr>
            <p:nvPr/>
          </p:nvSpPr>
          <p:spPr bwMode="auto">
            <a:xfrm>
              <a:off x="2168" y="833"/>
              <a:ext cx="102" cy="76"/>
            </a:xfrm>
            <a:custGeom>
              <a:avLst/>
              <a:gdLst>
                <a:gd name="T0" fmla="*/ 10 w 51"/>
                <a:gd name="T1" fmla="*/ 0 h 38"/>
                <a:gd name="T2" fmla="*/ 24 w 51"/>
                <a:gd name="T3" fmla="*/ 0 h 38"/>
                <a:gd name="T4" fmla="*/ 24 w 51"/>
                <a:gd name="T5" fmla="*/ 18 h 38"/>
                <a:gd name="T6" fmla="*/ 51 w 51"/>
                <a:gd name="T7" fmla="*/ 29 h 38"/>
                <a:gd name="T8" fmla="*/ 10 w 51"/>
                <a:gd name="T9" fmla="*/ 0 h 38"/>
                <a:gd name="T10" fmla="*/ 22 w 51"/>
                <a:gd name="T11" fmla="*/ 18 h 38"/>
                <a:gd name="T12" fmla="*/ 17 w 51"/>
                <a:gd name="T13" fmla="*/ 2 h 38"/>
                <a:gd name="T14" fmla="*/ 46 w 51"/>
                <a:gd name="T15" fmla="*/ 26 h 38"/>
                <a:gd name="T16" fmla="*/ 22 w 51"/>
                <a:gd name="T17" fmla="*/ 18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38"/>
                <a:gd name="T29" fmla="*/ 51 w 51"/>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38">
                  <a:moveTo>
                    <a:pt x="10" y="0"/>
                  </a:moveTo>
                  <a:cubicBezTo>
                    <a:pt x="15" y="0"/>
                    <a:pt x="19" y="0"/>
                    <a:pt x="24" y="0"/>
                  </a:cubicBezTo>
                  <a:cubicBezTo>
                    <a:pt x="24" y="6"/>
                    <a:pt x="24" y="12"/>
                    <a:pt x="24" y="18"/>
                  </a:cubicBezTo>
                  <a:cubicBezTo>
                    <a:pt x="40" y="14"/>
                    <a:pt x="43" y="24"/>
                    <a:pt x="51" y="29"/>
                  </a:cubicBezTo>
                  <a:cubicBezTo>
                    <a:pt x="28" y="37"/>
                    <a:pt x="4" y="28"/>
                    <a:pt x="10" y="0"/>
                  </a:cubicBezTo>
                  <a:close/>
                  <a:moveTo>
                    <a:pt x="22" y="18"/>
                  </a:moveTo>
                  <a:cubicBezTo>
                    <a:pt x="20" y="12"/>
                    <a:pt x="26" y="0"/>
                    <a:pt x="17" y="2"/>
                  </a:cubicBezTo>
                  <a:cubicBezTo>
                    <a:pt x="0" y="18"/>
                    <a:pt x="28" y="38"/>
                    <a:pt x="46" y="26"/>
                  </a:cubicBezTo>
                  <a:cubicBezTo>
                    <a:pt x="42" y="19"/>
                    <a:pt x="29" y="21"/>
                    <a:pt x="22" y="1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6" name="Freeform 253"/>
            <p:cNvSpPr/>
            <p:nvPr/>
          </p:nvSpPr>
          <p:spPr bwMode="auto">
            <a:xfrm>
              <a:off x="1744" y="903"/>
              <a:ext cx="22" cy="22"/>
            </a:xfrm>
            <a:custGeom>
              <a:avLst/>
              <a:gdLst>
                <a:gd name="T0" fmla="*/ 0 w 11"/>
                <a:gd name="T1" fmla="*/ 11 h 11"/>
                <a:gd name="T2" fmla="*/ 11 w 11"/>
                <a:gd name="T3" fmla="*/ 0 h 11"/>
                <a:gd name="T4" fmla="*/ 11 w 11"/>
                <a:gd name="T5" fmla="*/ 3 h 11"/>
                <a:gd name="T6" fmla="*/ 2 w 11"/>
                <a:gd name="T7" fmla="*/ 11 h 11"/>
                <a:gd name="T8" fmla="*/ 0 w 11"/>
                <a:gd name="T9" fmla="*/ 11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11"/>
                  </a:moveTo>
                  <a:cubicBezTo>
                    <a:pt x="2" y="7"/>
                    <a:pt x="6" y="3"/>
                    <a:pt x="11" y="0"/>
                  </a:cubicBezTo>
                  <a:cubicBezTo>
                    <a:pt x="11" y="1"/>
                    <a:pt x="11" y="2"/>
                    <a:pt x="11" y="3"/>
                  </a:cubicBezTo>
                  <a:cubicBezTo>
                    <a:pt x="7" y="5"/>
                    <a:pt x="4" y="8"/>
                    <a:pt x="2" y="11"/>
                  </a:cubicBezTo>
                  <a:cubicBezTo>
                    <a:pt x="1" y="11"/>
                    <a:pt x="0" y="11"/>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7" name="Freeform 254"/>
            <p:cNvSpPr/>
            <p:nvPr/>
          </p:nvSpPr>
          <p:spPr bwMode="auto">
            <a:xfrm>
              <a:off x="1698" y="925"/>
              <a:ext cx="50" cy="18"/>
            </a:xfrm>
            <a:custGeom>
              <a:avLst/>
              <a:gdLst>
                <a:gd name="T0" fmla="*/ 0 w 25"/>
                <a:gd name="T1" fmla="*/ 3 h 9"/>
                <a:gd name="T2" fmla="*/ 23 w 25"/>
                <a:gd name="T3" fmla="*/ 0 h 9"/>
                <a:gd name="T4" fmla="*/ 25 w 25"/>
                <a:gd name="T5" fmla="*/ 0 h 9"/>
                <a:gd name="T6" fmla="*/ 0 w 25"/>
                <a:gd name="T7" fmla="*/ 5 h 9"/>
                <a:gd name="T8" fmla="*/ 0 w 25"/>
                <a:gd name="T9" fmla="*/ 3 h 9"/>
                <a:gd name="T10" fmla="*/ 0 60000 65536"/>
                <a:gd name="T11" fmla="*/ 0 60000 65536"/>
                <a:gd name="T12" fmla="*/ 0 60000 65536"/>
                <a:gd name="T13" fmla="*/ 0 60000 65536"/>
                <a:gd name="T14" fmla="*/ 0 60000 65536"/>
                <a:gd name="T15" fmla="*/ 0 w 25"/>
                <a:gd name="T16" fmla="*/ 0 h 9"/>
                <a:gd name="T17" fmla="*/ 25 w 25"/>
                <a:gd name="T18" fmla="*/ 9 h 9"/>
              </a:gdLst>
              <a:ahLst/>
              <a:cxnLst>
                <a:cxn ang="T10">
                  <a:pos x="T0" y="T1"/>
                </a:cxn>
                <a:cxn ang="T11">
                  <a:pos x="T2" y="T3"/>
                </a:cxn>
                <a:cxn ang="T12">
                  <a:pos x="T4" y="T5"/>
                </a:cxn>
                <a:cxn ang="T13">
                  <a:pos x="T6" y="T7"/>
                </a:cxn>
                <a:cxn ang="T14">
                  <a:pos x="T8" y="T9"/>
                </a:cxn>
              </a:cxnLst>
              <a:rect l="T15" t="T16" r="T17" b="T18"/>
              <a:pathLst>
                <a:path w="25" h="9">
                  <a:moveTo>
                    <a:pt x="0" y="3"/>
                  </a:moveTo>
                  <a:cubicBezTo>
                    <a:pt x="7" y="1"/>
                    <a:pt x="19" y="6"/>
                    <a:pt x="23" y="0"/>
                  </a:cubicBezTo>
                  <a:cubicBezTo>
                    <a:pt x="23" y="0"/>
                    <a:pt x="24" y="0"/>
                    <a:pt x="25" y="0"/>
                  </a:cubicBezTo>
                  <a:cubicBezTo>
                    <a:pt x="23" y="9"/>
                    <a:pt x="9" y="4"/>
                    <a:pt x="0" y="5"/>
                  </a:cubicBezTo>
                  <a:cubicBezTo>
                    <a:pt x="0" y="4"/>
                    <a:pt x="0" y="3"/>
                    <a:pt x="0" y="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8" name="Freeform 255"/>
            <p:cNvSpPr/>
            <p:nvPr/>
          </p:nvSpPr>
          <p:spPr bwMode="auto">
            <a:xfrm>
              <a:off x="1654" y="931"/>
              <a:ext cx="44" cy="52"/>
            </a:xfrm>
            <a:custGeom>
              <a:avLst/>
              <a:gdLst>
                <a:gd name="T0" fmla="*/ 0 w 22"/>
                <a:gd name="T1" fmla="*/ 24 h 26"/>
                <a:gd name="T2" fmla="*/ 22 w 22"/>
                <a:gd name="T3" fmla="*/ 0 h 26"/>
                <a:gd name="T4" fmla="*/ 22 w 22"/>
                <a:gd name="T5" fmla="*/ 2 h 26"/>
                <a:gd name="T6" fmla="*/ 2 w 22"/>
                <a:gd name="T7" fmla="*/ 20 h 26"/>
                <a:gd name="T8" fmla="*/ 18 w 22"/>
                <a:gd name="T9" fmla="*/ 9 h 26"/>
                <a:gd name="T10" fmla="*/ 0 w 22"/>
                <a:gd name="T11" fmla="*/ 26 h 26"/>
                <a:gd name="T12" fmla="*/ 0 w 22"/>
                <a:gd name="T13" fmla="*/ 24 h 26"/>
                <a:gd name="T14" fmla="*/ 0 60000 65536"/>
                <a:gd name="T15" fmla="*/ 0 60000 65536"/>
                <a:gd name="T16" fmla="*/ 0 60000 65536"/>
                <a:gd name="T17" fmla="*/ 0 60000 65536"/>
                <a:gd name="T18" fmla="*/ 0 60000 65536"/>
                <a:gd name="T19" fmla="*/ 0 60000 65536"/>
                <a:gd name="T20" fmla="*/ 0 60000 65536"/>
                <a:gd name="T21" fmla="*/ 0 w 22"/>
                <a:gd name="T22" fmla="*/ 0 h 26"/>
                <a:gd name="T23" fmla="*/ 22 w 22"/>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26">
                  <a:moveTo>
                    <a:pt x="0" y="24"/>
                  </a:moveTo>
                  <a:cubicBezTo>
                    <a:pt x="4" y="13"/>
                    <a:pt x="14" y="7"/>
                    <a:pt x="22" y="0"/>
                  </a:cubicBezTo>
                  <a:cubicBezTo>
                    <a:pt x="22" y="0"/>
                    <a:pt x="22" y="1"/>
                    <a:pt x="22" y="2"/>
                  </a:cubicBezTo>
                  <a:cubicBezTo>
                    <a:pt x="14" y="7"/>
                    <a:pt x="10" y="15"/>
                    <a:pt x="2" y="20"/>
                  </a:cubicBezTo>
                  <a:cubicBezTo>
                    <a:pt x="6" y="24"/>
                    <a:pt x="12" y="10"/>
                    <a:pt x="18" y="9"/>
                  </a:cubicBezTo>
                  <a:cubicBezTo>
                    <a:pt x="13" y="16"/>
                    <a:pt x="7" y="21"/>
                    <a:pt x="0" y="26"/>
                  </a:cubicBezTo>
                  <a:cubicBezTo>
                    <a:pt x="0" y="26"/>
                    <a:pt x="0" y="25"/>
                    <a:pt x="0" y="2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9" name="Freeform 256"/>
            <p:cNvSpPr/>
            <p:nvPr/>
          </p:nvSpPr>
          <p:spPr bwMode="auto">
            <a:xfrm>
              <a:off x="1542" y="979"/>
              <a:ext cx="76" cy="77"/>
            </a:xfrm>
            <a:custGeom>
              <a:avLst/>
              <a:gdLst>
                <a:gd name="T0" fmla="*/ 0 w 38"/>
                <a:gd name="T1" fmla="*/ 38 h 38"/>
                <a:gd name="T2" fmla="*/ 38 w 38"/>
                <a:gd name="T3" fmla="*/ 0 h 38"/>
                <a:gd name="T4" fmla="*/ 38 w 38"/>
                <a:gd name="T5" fmla="*/ 2 h 38"/>
                <a:gd name="T6" fmla="*/ 2 w 38"/>
                <a:gd name="T7" fmla="*/ 38 h 38"/>
                <a:gd name="T8" fmla="*/ 0 w 38"/>
                <a:gd name="T9" fmla="*/ 38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0" y="38"/>
                  </a:moveTo>
                  <a:cubicBezTo>
                    <a:pt x="12" y="25"/>
                    <a:pt x="25" y="12"/>
                    <a:pt x="38" y="0"/>
                  </a:cubicBezTo>
                  <a:cubicBezTo>
                    <a:pt x="38" y="1"/>
                    <a:pt x="38" y="2"/>
                    <a:pt x="38" y="2"/>
                  </a:cubicBezTo>
                  <a:cubicBezTo>
                    <a:pt x="25" y="13"/>
                    <a:pt x="13" y="25"/>
                    <a:pt x="2" y="38"/>
                  </a:cubicBezTo>
                  <a:cubicBezTo>
                    <a:pt x="2" y="38"/>
                    <a:pt x="1" y="38"/>
                    <a:pt x="0" y="3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0" name="Freeform 257"/>
            <p:cNvSpPr/>
            <p:nvPr/>
          </p:nvSpPr>
          <p:spPr bwMode="auto">
            <a:xfrm>
              <a:off x="1538" y="1056"/>
              <a:ext cx="12" cy="32"/>
            </a:xfrm>
            <a:custGeom>
              <a:avLst/>
              <a:gdLst>
                <a:gd name="T0" fmla="*/ 2 w 6"/>
                <a:gd name="T1" fmla="*/ 0 h 16"/>
                <a:gd name="T2" fmla="*/ 4 w 6"/>
                <a:gd name="T3" fmla="*/ 0 h 16"/>
                <a:gd name="T4" fmla="*/ 0 w 6"/>
                <a:gd name="T5" fmla="*/ 16 h 16"/>
                <a:gd name="T6" fmla="*/ 0 w 6"/>
                <a:gd name="T7" fmla="*/ 14 h 16"/>
                <a:gd name="T8" fmla="*/ 2 w 6"/>
                <a:gd name="T9" fmla="*/ 0 h 16"/>
                <a:gd name="T10" fmla="*/ 0 60000 65536"/>
                <a:gd name="T11" fmla="*/ 0 60000 65536"/>
                <a:gd name="T12" fmla="*/ 0 60000 65536"/>
                <a:gd name="T13" fmla="*/ 0 60000 65536"/>
                <a:gd name="T14" fmla="*/ 0 60000 65536"/>
                <a:gd name="T15" fmla="*/ 0 w 6"/>
                <a:gd name="T16" fmla="*/ 0 h 16"/>
                <a:gd name="T17" fmla="*/ 6 w 6"/>
                <a:gd name="T18" fmla="*/ 16 h 16"/>
              </a:gdLst>
              <a:ahLst/>
              <a:cxnLst>
                <a:cxn ang="T10">
                  <a:pos x="T0" y="T1"/>
                </a:cxn>
                <a:cxn ang="T11">
                  <a:pos x="T2" y="T3"/>
                </a:cxn>
                <a:cxn ang="T12">
                  <a:pos x="T4" y="T5"/>
                </a:cxn>
                <a:cxn ang="T13">
                  <a:pos x="T6" y="T7"/>
                </a:cxn>
                <a:cxn ang="T14">
                  <a:pos x="T8" y="T9"/>
                </a:cxn>
              </a:cxnLst>
              <a:rect l="T15" t="T16" r="T17" b="T18"/>
              <a:pathLst>
                <a:path w="6" h="16">
                  <a:moveTo>
                    <a:pt x="2" y="0"/>
                  </a:moveTo>
                  <a:cubicBezTo>
                    <a:pt x="3" y="0"/>
                    <a:pt x="4" y="0"/>
                    <a:pt x="4" y="0"/>
                  </a:cubicBezTo>
                  <a:cubicBezTo>
                    <a:pt x="4" y="6"/>
                    <a:pt x="6" y="15"/>
                    <a:pt x="0" y="16"/>
                  </a:cubicBezTo>
                  <a:cubicBezTo>
                    <a:pt x="0" y="15"/>
                    <a:pt x="0" y="14"/>
                    <a:pt x="0" y="14"/>
                  </a:cubicBezTo>
                  <a:cubicBezTo>
                    <a:pt x="5" y="13"/>
                    <a:pt x="1" y="4"/>
                    <a:pt x="2"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1" name="Freeform 258"/>
            <p:cNvSpPr/>
            <p:nvPr/>
          </p:nvSpPr>
          <p:spPr bwMode="auto">
            <a:xfrm>
              <a:off x="1454" y="1084"/>
              <a:ext cx="84" cy="84"/>
            </a:xfrm>
            <a:custGeom>
              <a:avLst/>
              <a:gdLst>
                <a:gd name="T0" fmla="*/ 0 w 42"/>
                <a:gd name="T1" fmla="*/ 42 h 42"/>
                <a:gd name="T2" fmla="*/ 42 w 42"/>
                <a:gd name="T3" fmla="*/ 0 h 42"/>
                <a:gd name="T4" fmla="*/ 42 w 42"/>
                <a:gd name="T5" fmla="*/ 2 h 42"/>
                <a:gd name="T6" fmla="*/ 2 w 42"/>
                <a:gd name="T7" fmla="*/ 42 h 42"/>
                <a:gd name="T8" fmla="*/ 0 w 42"/>
                <a:gd name="T9" fmla="*/ 42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42"/>
                  </a:moveTo>
                  <a:cubicBezTo>
                    <a:pt x="13" y="27"/>
                    <a:pt x="27" y="13"/>
                    <a:pt x="42" y="0"/>
                  </a:cubicBezTo>
                  <a:cubicBezTo>
                    <a:pt x="42" y="0"/>
                    <a:pt x="42" y="1"/>
                    <a:pt x="42" y="2"/>
                  </a:cubicBezTo>
                  <a:cubicBezTo>
                    <a:pt x="28" y="14"/>
                    <a:pt x="14" y="28"/>
                    <a:pt x="2" y="42"/>
                  </a:cubicBezTo>
                  <a:cubicBezTo>
                    <a:pt x="1" y="42"/>
                    <a:pt x="0" y="42"/>
                    <a:pt x="0" y="4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2" name="Freeform 259"/>
            <p:cNvSpPr/>
            <p:nvPr/>
          </p:nvSpPr>
          <p:spPr bwMode="auto">
            <a:xfrm>
              <a:off x="1506" y="1234"/>
              <a:ext cx="18" cy="18"/>
            </a:xfrm>
            <a:custGeom>
              <a:avLst/>
              <a:gdLst>
                <a:gd name="T0" fmla="*/ 0 w 9"/>
                <a:gd name="T1" fmla="*/ 7 h 9"/>
                <a:gd name="T2" fmla="*/ 7 w 9"/>
                <a:gd name="T3" fmla="*/ 0 h 9"/>
                <a:gd name="T4" fmla="*/ 9 w 9"/>
                <a:gd name="T5" fmla="*/ 0 h 9"/>
                <a:gd name="T6" fmla="*/ 0 w 9"/>
                <a:gd name="T7" fmla="*/ 9 h 9"/>
                <a:gd name="T8" fmla="*/ 0 w 9"/>
                <a:gd name="T9" fmla="*/ 7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7"/>
                  </a:moveTo>
                  <a:cubicBezTo>
                    <a:pt x="4" y="6"/>
                    <a:pt x="6" y="4"/>
                    <a:pt x="7" y="0"/>
                  </a:cubicBezTo>
                  <a:cubicBezTo>
                    <a:pt x="8" y="0"/>
                    <a:pt x="9" y="0"/>
                    <a:pt x="9" y="0"/>
                  </a:cubicBezTo>
                  <a:cubicBezTo>
                    <a:pt x="7" y="4"/>
                    <a:pt x="4" y="7"/>
                    <a:pt x="0" y="9"/>
                  </a:cubicBezTo>
                  <a:cubicBezTo>
                    <a:pt x="0" y="8"/>
                    <a:pt x="0" y="8"/>
                    <a:pt x="0"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3" name="Freeform 260"/>
            <p:cNvSpPr/>
            <p:nvPr/>
          </p:nvSpPr>
          <p:spPr bwMode="auto">
            <a:xfrm>
              <a:off x="1520" y="1222"/>
              <a:ext cx="22" cy="12"/>
            </a:xfrm>
            <a:custGeom>
              <a:avLst/>
              <a:gdLst>
                <a:gd name="T0" fmla="*/ 0 w 11"/>
                <a:gd name="T1" fmla="*/ 6 h 6"/>
                <a:gd name="T2" fmla="*/ 11 w 11"/>
                <a:gd name="T3" fmla="*/ 6 h 6"/>
                <a:gd name="T4" fmla="*/ 9 w 11"/>
                <a:gd name="T5" fmla="*/ 6 h 6"/>
                <a:gd name="T6" fmla="*/ 2 w 11"/>
                <a:gd name="T7" fmla="*/ 6 h 6"/>
                <a:gd name="T8" fmla="*/ 0 w 11"/>
                <a:gd name="T9" fmla="*/ 6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0" y="6"/>
                  </a:moveTo>
                  <a:cubicBezTo>
                    <a:pt x="0" y="0"/>
                    <a:pt x="11" y="0"/>
                    <a:pt x="11" y="6"/>
                  </a:cubicBezTo>
                  <a:cubicBezTo>
                    <a:pt x="10" y="6"/>
                    <a:pt x="10" y="6"/>
                    <a:pt x="9" y="6"/>
                  </a:cubicBezTo>
                  <a:cubicBezTo>
                    <a:pt x="9" y="3"/>
                    <a:pt x="2" y="3"/>
                    <a:pt x="2" y="6"/>
                  </a:cubicBezTo>
                  <a:cubicBezTo>
                    <a:pt x="2" y="6"/>
                    <a:pt x="1" y="6"/>
                    <a:pt x="0" y="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4" name="Freeform 261"/>
            <p:cNvSpPr/>
            <p:nvPr/>
          </p:nvSpPr>
          <p:spPr bwMode="auto">
            <a:xfrm>
              <a:off x="1538" y="1226"/>
              <a:ext cx="18" cy="20"/>
            </a:xfrm>
            <a:custGeom>
              <a:avLst/>
              <a:gdLst>
                <a:gd name="T0" fmla="*/ 2 w 9"/>
                <a:gd name="T1" fmla="*/ 4 h 10"/>
                <a:gd name="T2" fmla="*/ 7 w 9"/>
                <a:gd name="T3" fmla="*/ 0 h 10"/>
                <a:gd name="T4" fmla="*/ 0 w 9"/>
                <a:gd name="T5" fmla="*/ 4 h 10"/>
                <a:gd name="T6" fmla="*/ 2 w 9"/>
                <a:gd name="T7" fmla="*/ 4 h 10"/>
                <a:gd name="T8" fmla="*/ 0 60000 65536"/>
                <a:gd name="T9" fmla="*/ 0 60000 65536"/>
                <a:gd name="T10" fmla="*/ 0 60000 65536"/>
                <a:gd name="T11" fmla="*/ 0 60000 65536"/>
                <a:gd name="T12" fmla="*/ 0 w 9"/>
                <a:gd name="T13" fmla="*/ 0 h 10"/>
                <a:gd name="T14" fmla="*/ 9 w 9"/>
                <a:gd name="T15" fmla="*/ 10 h 10"/>
              </a:gdLst>
              <a:ahLst/>
              <a:cxnLst>
                <a:cxn ang="T8">
                  <a:pos x="T0" y="T1"/>
                </a:cxn>
                <a:cxn ang="T9">
                  <a:pos x="T2" y="T3"/>
                </a:cxn>
                <a:cxn ang="T10">
                  <a:pos x="T4" y="T5"/>
                </a:cxn>
                <a:cxn ang="T11">
                  <a:pos x="T6" y="T7"/>
                </a:cxn>
              </a:cxnLst>
              <a:rect l="T12" t="T13" r="T14" b="T15"/>
              <a:pathLst>
                <a:path w="9" h="10">
                  <a:moveTo>
                    <a:pt x="2" y="4"/>
                  </a:moveTo>
                  <a:cubicBezTo>
                    <a:pt x="5" y="4"/>
                    <a:pt x="4" y="0"/>
                    <a:pt x="7" y="0"/>
                  </a:cubicBezTo>
                  <a:cubicBezTo>
                    <a:pt x="9" y="4"/>
                    <a:pt x="1" y="10"/>
                    <a:pt x="0" y="4"/>
                  </a:cubicBezTo>
                  <a:cubicBezTo>
                    <a:pt x="1" y="4"/>
                    <a:pt x="1" y="4"/>
                    <a:pt x="2" y="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5" name="Freeform 262"/>
            <p:cNvSpPr/>
            <p:nvPr/>
          </p:nvSpPr>
          <p:spPr bwMode="auto">
            <a:xfrm>
              <a:off x="1552" y="1034"/>
              <a:ext cx="36" cy="192"/>
            </a:xfrm>
            <a:custGeom>
              <a:avLst/>
              <a:gdLst>
                <a:gd name="T0" fmla="*/ 0 w 18"/>
                <a:gd name="T1" fmla="*/ 96 h 96"/>
                <a:gd name="T2" fmla="*/ 0 w 18"/>
                <a:gd name="T3" fmla="*/ 36 h 96"/>
                <a:gd name="T4" fmla="*/ 15 w 18"/>
                <a:gd name="T5" fmla="*/ 33 h 96"/>
                <a:gd name="T6" fmla="*/ 18 w 18"/>
                <a:gd name="T7" fmla="*/ 0 h 96"/>
                <a:gd name="T8" fmla="*/ 18 w 18"/>
                <a:gd name="T9" fmla="*/ 36 h 96"/>
                <a:gd name="T10" fmla="*/ 2 w 18"/>
                <a:gd name="T11" fmla="*/ 36 h 96"/>
                <a:gd name="T12" fmla="*/ 0 w 18"/>
                <a:gd name="T13" fmla="*/ 96 h 96"/>
                <a:gd name="T14" fmla="*/ 0 60000 65536"/>
                <a:gd name="T15" fmla="*/ 0 60000 65536"/>
                <a:gd name="T16" fmla="*/ 0 60000 65536"/>
                <a:gd name="T17" fmla="*/ 0 60000 65536"/>
                <a:gd name="T18" fmla="*/ 0 60000 65536"/>
                <a:gd name="T19" fmla="*/ 0 60000 65536"/>
                <a:gd name="T20" fmla="*/ 0 60000 65536"/>
                <a:gd name="T21" fmla="*/ 0 w 18"/>
                <a:gd name="T22" fmla="*/ 0 h 96"/>
                <a:gd name="T23" fmla="*/ 18 w 18"/>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96">
                  <a:moveTo>
                    <a:pt x="0" y="96"/>
                  </a:moveTo>
                  <a:cubicBezTo>
                    <a:pt x="0" y="76"/>
                    <a:pt x="0" y="56"/>
                    <a:pt x="0" y="36"/>
                  </a:cubicBezTo>
                  <a:cubicBezTo>
                    <a:pt x="3" y="33"/>
                    <a:pt x="9" y="33"/>
                    <a:pt x="15" y="33"/>
                  </a:cubicBezTo>
                  <a:cubicBezTo>
                    <a:pt x="17" y="23"/>
                    <a:pt x="12" y="7"/>
                    <a:pt x="18" y="0"/>
                  </a:cubicBezTo>
                  <a:cubicBezTo>
                    <a:pt x="18" y="12"/>
                    <a:pt x="18" y="24"/>
                    <a:pt x="18" y="36"/>
                  </a:cubicBezTo>
                  <a:cubicBezTo>
                    <a:pt x="12" y="36"/>
                    <a:pt x="7" y="36"/>
                    <a:pt x="2" y="36"/>
                  </a:cubicBezTo>
                  <a:cubicBezTo>
                    <a:pt x="0" y="55"/>
                    <a:pt x="5" y="80"/>
                    <a:pt x="0" y="9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6" name="Freeform 263"/>
            <p:cNvSpPr/>
            <p:nvPr/>
          </p:nvSpPr>
          <p:spPr bwMode="auto">
            <a:xfrm>
              <a:off x="1588" y="983"/>
              <a:ext cx="48" cy="51"/>
            </a:xfrm>
            <a:custGeom>
              <a:avLst/>
              <a:gdLst>
                <a:gd name="T0" fmla="*/ 0 w 24"/>
                <a:gd name="T1" fmla="*/ 25 h 25"/>
                <a:gd name="T2" fmla="*/ 22 w 24"/>
                <a:gd name="T3" fmla="*/ 0 h 25"/>
                <a:gd name="T4" fmla="*/ 24 w 24"/>
                <a:gd name="T5" fmla="*/ 0 h 25"/>
                <a:gd name="T6" fmla="*/ 0 w 24"/>
                <a:gd name="T7" fmla="*/ 25 h 25"/>
                <a:gd name="T8" fmla="*/ 0 60000 65536"/>
                <a:gd name="T9" fmla="*/ 0 60000 65536"/>
                <a:gd name="T10" fmla="*/ 0 60000 65536"/>
                <a:gd name="T11" fmla="*/ 0 60000 65536"/>
                <a:gd name="T12" fmla="*/ 0 w 24"/>
                <a:gd name="T13" fmla="*/ 0 h 25"/>
                <a:gd name="T14" fmla="*/ 24 w 24"/>
                <a:gd name="T15" fmla="*/ 25 h 25"/>
              </a:gdLst>
              <a:ahLst/>
              <a:cxnLst>
                <a:cxn ang="T8">
                  <a:pos x="T0" y="T1"/>
                </a:cxn>
                <a:cxn ang="T9">
                  <a:pos x="T2" y="T3"/>
                </a:cxn>
                <a:cxn ang="T10">
                  <a:pos x="T4" y="T5"/>
                </a:cxn>
                <a:cxn ang="T11">
                  <a:pos x="T6" y="T7"/>
                </a:cxn>
              </a:cxnLst>
              <a:rect l="T12" t="T13" r="T14" b="T15"/>
              <a:pathLst>
                <a:path w="24" h="25">
                  <a:moveTo>
                    <a:pt x="0" y="25"/>
                  </a:moveTo>
                  <a:cubicBezTo>
                    <a:pt x="6" y="15"/>
                    <a:pt x="16" y="10"/>
                    <a:pt x="22" y="0"/>
                  </a:cubicBezTo>
                  <a:cubicBezTo>
                    <a:pt x="23" y="0"/>
                    <a:pt x="23" y="0"/>
                    <a:pt x="24" y="0"/>
                  </a:cubicBezTo>
                  <a:cubicBezTo>
                    <a:pt x="17" y="10"/>
                    <a:pt x="9" y="18"/>
                    <a:pt x="0" y="2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7" name="Freeform 264"/>
            <p:cNvSpPr/>
            <p:nvPr/>
          </p:nvSpPr>
          <p:spPr bwMode="auto">
            <a:xfrm>
              <a:off x="1744" y="917"/>
              <a:ext cx="44" cy="44"/>
            </a:xfrm>
            <a:custGeom>
              <a:avLst/>
              <a:gdLst>
                <a:gd name="T0" fmla="*/ 0 w 22"/>
                <a:gd name="T1" fmla="*/ 22 h 22"/>
                <a:gd name="T2" fmla="*/ 22 w 22"/>
                <a:gd name="T3" fmla="*/ 0 h 22"/>
                <a:gd name="T4" fmla="*/ 0 w 22"/>
                <a:gd name="T5" fmla="*/ 22 h 22"/>
                <a:gd name="T6" fmla="*/ 0 60000 65536"/>
                <a:gd name="T7" fmla="*/ 0 60000 65536"/>
                <a:gd name="T8" fmla="*/ 0 60000 65536"/>
                <a:gd name="T9" fmla="*/ 0 w 22"/>
                <a:gd name="T10" fmla="*/ 0 h 22"/>
                <a:gd name="T11" fmla="*/ 22 w 22"/>
                <a:gd name="T12" fmla="*/ 22 h 22"/>
              </a:gdLst>
              <a:ahLst/>
              <a:cxnLst>
                <a:cxn ang="T6">
                  <a:pos x="T0" y="T1"/>
                </a:cxn>
                <a:cxn ang="T7">
                  <a:pos x="T2" y="T3"/>
                </a:cxn>
                <a:cxn ang="T8">
                  <a:pos x="T4" y="T5"/>
                </a:cxn>
              </a:cxnLst>
              <a:rect l="T9" t="T10" r="T11" b="T12"/>
              <a:pathLst>
                <a:path w="22" h="22">
                  <a:moveTo>
                    <a:pt x="0" y="22"/>
                  </a:moveTo>
                  <a:cubicBezTo>
                    <a:pt x="6" y="14"/>
                    <a:pt x="13" y="7"/>
                    <a:pt x="22" y="0"/>
                  </a:cubicBezTo>
                  <a:cubicBezTo>
                    <a:pt x="15" y="8"/>
                    <a:pt x="8" y="16"/>
                    <a:pt x="0" y="2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8" name="Freeform 265"/>
            <p:cNvSpPr/>
            <p:nvPr/>
          </p:nvSpPr>
          <p:spPr bwMode="auto">
            <a:xfrm>
              <a:off x="1788" y="901"/>
              <a:ext cx="56" cy="42"/>
            </a:xfrm>
            <a:custGeom>
              <a:avLst/>
              <a:gdLst>
                <a:gd name="T0" fmla="*/ 0 w 28"/>
                <a:gd name="T1" fmla="*/ 8 h 21"/>
                <a:gd name="T2" fmla="*/ 22 w 28"/>
                <a:gd name="T3" fmla="*/ 19 h 21"/>
                <a:gd name="T4" fmla="*/ 22 w 28"/>
                <a:gd name="T5" fmla="*/ 21 h 21"/>
                <a:gd name="T6" fmla="*/ 0 w 28"/>
                <a:gd name="T7" fmla="*/ 8 h 21"/>
                <a:gd name="T8" fmla="*/ 0 60000 65536"/>
                <a:gd name="T9" fmla="*/ 0 60000 65536"/>
                <a:gd name="T10" fmla="*/ 0 60000 65536"/>
                <a:gd name="T11" fmla="*/ 0 60000 65536"/>
                <a:gd name="T12" fmla="*/ 0 w 28"/>
                <a:gd name="T13" fmla="*/ 0 h 21"/>
                <a:gd name="T14" fmla="*/ 28 w 28"/>
                <a:gd name="T15" fmla="*/ 21 h 21"/>
              </a:gdLst>
              <a:ahLst/>
              <a:cxnLst>
                <a:cxn ang="T8">
                  <a:pos x="T0" y="T1"/>
                </a:cxn>
                <a:cxn ang="T9">
                  <a:pos x="T2" y="T3"/>
                </a:cxn>
                <a:cxn ang="T10">
                  <a:pos x="T4" y="T5"/>
                </a:cxn>
                <a:cxn ang="T11">
                  <a:pos x="T6" y="T7"/>
                </a:cxn>
              </a:cxnLst>
              <a:rect l="T12" t="T13" r="T14" b="T15"/>
              <a:pathLst>
                <a:path w="28" h="21">
                  <a:moveTo>
                    <a:pt x="0" y="8"/>
                  </a:moveTo>
                  <a:cubicBezTo>
                    <a:pt x="7" y="3"/>
                    <a:pt x="28" y="3"/>
                    <a:pt x="22" y="19"/>
                  </a:cubicBezTo>
                  <a:cubicBezTo>
                    <a:pt x="22" y="20"/>
                    <a:pt x="22" y="21"/>
                    <a:pt x="22" y="21"/>
                  </a:cubicBezTo>
                  <a:cubicBezTo>
                    <a:pt x="21" y="19"/>
                    <a:pt x="18" y="0"/>
                    <a:pt x="0" y="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9" name="Freeform 266"/>
            <p:cNvSpPr/>
            <p:nvPr/>
          </p:nvSpPr>
          <p:spPr bwMode="auto">
            <a:xfrm>
              <a:off x="1832" y="921"/>
              <a:ext cx="22" cy="22"/>
            </a:xfrm>
            <a:custGeom>
              <a:avLst/>
              <a:gdLst>
                <a:gd name="T0" fmla="*/ 0 w 11"/>
                <a:gd name="T1" fmla="*/ 9 h 11"/>
                <a:gd name="T2" fmla="*/ 11 w 11"/>
                <a:gd name="T3" fmla="*/ 0 h 11"/>
                <a:gd name="T4" fmla="*/ 0 w 11"/>
                <a:gd name="T5" fmla="*/ 11 h 11"/>
                <a:gd name="T6" fmla="*/ 0 w 11"/>
                <a:gd name="T7" fmla="*/ 9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9"/>
                  </a:moveTo>
                  <a:cubicBezTo>
                    <a:pt x="5" y="8"/>
                    <a:pt x="6" y="2"/>
                    <a:pt x="11" y="0"/>
                  </a:cubicBezTo>
                  <a:cubicBezTo>
                    <a:pt x="9" y="5"/>
                    <a:pt x="5" y="9"/>
                    <a:pt x="0" y="11"/>
                  </a:cubicBezTo>
                  <a:cubicBezTo>
                    <a:pt x="0" y="11"/>
                    <a:pt x="0" y="10"/>
                    <a:pt x="0"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0" name="Freeform 267"/>
            <p:cNvSpPr/>
            <p:nvPr/>
          </p:nvSpPr>
          <p:spPr bwMode="auto">
            <a:xfrm>
              <a:off x="1766" y="893"/>
              <a:ext cx="88" cy="24"/>
            </a:xfrm>
            <a:custGeom>
              <a:avLst/>
              <a:gdLst>
                <a:gd name="T0" fmla="*/ 0 w 44"/>
                <a:gd name="T1" fmla="*/ 5 h 12"/>
                <a:gd name="T2" fmla="*/ 44 w 44"/>
                <a:gd name="T3" fmla="*/ 12 h 12"/>
                <a:gd name="T4" fmla="*/ 0 w 44"/>
                <a:gd name="T5" fmla="*/ 8 h 12"/>
                <a:gd name="T6" fmla="*/ 0 w 44"/>
                <a:gd name="T7" fmla="*/ 5 h 12"/>
                <a:gd name="T8" fmla="*/ 0 60000 65536"/>
                <a:gd name="T9" fmla="*/ 0 60000 65536"/>
                <a:gd name="T10" fmla="*/ 0 60000 65536"/>
                <a:gd name="T11" fmla="*/ 0 60000 65536"/>
                <a:gd name="T12" fmla="*/ 0 w 44"/>
                <a:gd name="T13" fmla="*/ 0 h 12"/>
                <a:gd name="T14" fmla="*/ 44 w 44"/>
                <a:gd name="T15" fmla="*/ 12 h 12"/>
              </a:gdLst>
              <a:ahLst/>
              <a:cxnLst>
                <a:cxn ang="T8">
                  <a:pos x="T0" y="T1"/>
                </a:cxn>
                <a:cxn ang="T9">
                  <a:pos x="T2" y="T3"/>
                </a:cxn>
                <a:cxn ang="T10">
                  <a:pos x="T4" y="T5"/>
                </a:cxn>
                <a:cxn ang="T11">
                  <a:pos x="T6" y="T7"/>
                </a:cxn>
              </a:cxnLst>
              <a:rect l="T12" t="T13" r="T14" b="T15"/>
              <a:pathLst>
                <a:path w="44" h="12">
                  <a:moveTo>
                    <a:pt x="0" y="5"/>
                  </a:moveTo>
                  <a:cubicBezTo>
                    <a:pt x="15" y="8"/>
                    <a:pt x="40" y="0"/>
                    <a:pt x="44" y="12"/>
                  </a:cubicBezTo>
                  <a:cubicBezTo>
                    <a:pt x="36" y="4"/>
                    <a:pt x="14" y="9"/>
                    <a:pt x="0" y="8"/>
                  </a:cubicBezTo>
                  <a:cubicBezTo>
                    <a:pt x="0" y="7"/>
                    <a:pt x="0" y="6"/>
                    <a:pt x="0" y="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1" name="Freeform 268"/>
            <p:cNvSpPr/>
            <p:nvPr/>
          </p:nvSpPr>
          <p:spPr bwMode="auto">
            <a:xfrm>
              <a:off x="1658" y="901"/>
              <a:ext cx="202" cy="78"/>
            </a:xfrm>
            <a:custGeom>
              <a:avLst/>
              <a:gdLst>
                <a:gd name="T0" fmla="*/ 45 w 101"/>
                <a:gd name="T1" fmla="*/ 12 h 39"/>
                <a:gd name="T2" fmla="*/ 54 w 101"/>
                <a:gd name="T3" fmla="*/ 4 h 39"/>
                <a:gd name="T4" fmla="*/ 98 w 101"/>
                <a:gd name="T5" fmla="*/ 8 h 39"/>
                <a:gd name="T6" fmla="*/ 98 w 101"/>
                <a:gd name="T7" fmla="*/ 10 h 39"/>
                <a:gd name="T8" fmla="*/ 87 w 101"/>
                <a:gd name="T9" fmla="*/ 19 h 39"/>
                <a:gd name="T10" fmla="*/ 65 w 101"/>
                <a:gd name="T11" fmla="*/ 8 h 39"/>
                <a:gd name="T12" fmla="*/ 43 w 101"/>
                <a:gd name="T13" fmla="*/ 30 h 39"/>
                <a:gd name="T14" fmla="*/ 43 w 101"/>
                <a:gd name="T15" fmla="*/ 33 h 39"/>
                <a:gd name="T16" fmla="*/ 34 w 101"/>
                <a:gd name="T17" fmla="*/ 24 h 39"/>
                <a:gd name="T18" fmla="*/ 16 w 101"/>
                <a:gd name="T19" fmla="*/ 24 h 39"/>
                <a:gd name="T20" fmla="*/ 0 w 101"/>
                <a:gd name="T21" fmla="*/ 35 h 39"/>
                <a:gd name="T22" fmla="*/ 20 w 101"/>
                <a:gd name="T23" fmla="*/ 17 h 39"/>
                <a:gd name="T24" fmla="*/ 45 w 101"/>
                <a:gd name="T25" fmla="*/ 12 h 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1"/>
                <a:gd name="T40" fmla="*/ 0 h 39"/>
                <a:gd name="T41" fmla="*/ 101 w 101"/>
                <a:gd name="T42" fmla="*/ 39 h 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1" h="39">
                  <a:moveTo>
                    <a:pt x="45" y="12"/>
                  </a:moveTo>
                  <a:cubicBezTo>
                    <a:pt x="47" y="9"/>
                    <a:pt x="50" y="6"/>
                    <a:pt x="54" y="4"/>
                  </a:cubicBezTo>
                  <a:cubicBezTo>
                    <a:pt x="68" y="5"/>
                    <a:pt x="90" y="0"/>
                    <a:pt x="98" y="8"/>
                  </a:cubicBezTo>
                  <a:cubicBezTo>
                    <a:pt x="101" y="8"/>
                    <a:pt x="100" y="10"/>
                    <a:pt x="98" y="10"/>
                  </a:cubicBezTo>
                  <a:cubicBezTo>
                    <a:pt x="93" y="12"/>
                    <a:pt x="92" y="18"/>
                    <a:pt x="87" y="19"/>
                  </a:cubicBezTo>
                  <a:cubicBezTo>
                    <a:pt x="93" y="3"/>
                    <a:pt x="72" y="3"/>
                    <a:pt x="65" y="8"/>
                  </a:cubicBezTo>
                  <a:cubicBezTo>
                    <a:pt x="56" y="15"/>
                    <a:pt x="49" y="22"/>
                    <a:pt x="43" y="30"/>
                  </a:cubicBezTo>
                  <a:cubicBezTo>
                    <a:pt x="43" y="31"/>
                    <a:pt x="43" y="32"/>
                    <a:pt x="43" y="33"/>
                  </a:cubicBezTo>
                  <a:cubicBezTo>
                    <a:pt x="39" y="31"/>
                    <a:pt x="36" y="28"/>
                    <a:pt x="34" y="24"/>
                  </a:cubicBezTo>
                  <a:cubicBezTo>
                    <a:pt x="33" y="20"/>
                    <a:pt x="17" y="20"/>
                    <a:pt x="16" y="24"/>
                  </a:cubicBezTo>
                  <a:cubicBezTo>
                    <a:pt x="10" y="25"/>
                    <a:pt x="4" y="39"/>
                    <a:pt x="0" y="35"/>
                  </a:cubicBezTo>
                  <a:cubicBezTo>
                    <a:pt x="8" y="30"/>
                    <a:pt x="12" y="22"/>
                    <a:pt x="20" y="17"/>
                  </a:cubicBezTo>
                  <a:cubicBezTo>
                    <a:pt x="29" y="16"/>
                    <a:pt x="43" y="21"/>
                    <a:pt x="45" y="1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2" name="Freeform 269"/>
            <p:cNvSpPr/>
            <p:nvPr/>
          </p:nvSpPr>
          <p:spPr bwMode="auto">
            <a:xfrm>
              <a:off x="1748" y="925"/>
              <a:ext cx="48" cy="50"/>
            </a:xfrm>
            <a:custGeom>
              <a:avLst/>
              <a:gdLst>
                <a:gd name="T0" fmla="*/ 0 w 24"/>
                <a:gd name="T1" fmla="*/ 25 h 25"/>
                <a:gd name="T2" fmla="*/ 24 w 24"/>
                <a:gd name="T3" fmla="*/ 0 h 25"/>
                <a:gd name="T4" fmla="*/ 24 w 24"/>
                <a:gd name="T5" fmla="*/ 3 h 25"/>
                <a:gd name="T6" fmla="*/ 2 w 24"/>
                <a:gd name="T7" fmla="*/ 25 h 25"/>
                <a:gd name="T8" fmla="*/ 0 w 24"/>
                <a:gd name="T9" fmla="*/ 25 h 25"/>
                <a:gd name="T10" fmla="*/ 0 60000 65536"/>
                <a:gd name="T11" fmla="*/ 0 60000 65536"/>
                <a:gd name="T12" fmla="*/ 0 60000 65536"/>
                <a:gd name="T13" fmla="*/ 0 60000 65536"/>
                <a:gd name="T14" fmla="*/ 0 60000 65536"/>
                <a:gd name="T15" fmla="*/ 0 w 24"/>
                <a:gd name="T16" fmla="*/ 0 h 25"/>
                <a:gd name="T17" fmla="*/ 24 w 24"/>
                <a:gd name="T18" fmla="*/ 25 h 25"/>
              </a:gdLst>
              <a:ahLst/>
              <a:cxnLst>
                <a:cxn ang="T10">
                  <a:pos x="T0" y="T1"/>
                </a:cxn>
                <a:cxn ang="T11">
                  <a:pos x="T2" y="T3"/>
                </a:cxn>
                <a:cxn ang="T12">
                  <a:pos x="T4" y="T5"/>
                </a:cxn>
                <a:cxn ang="T13">
                  <a:pos x="T6" y="T7"/>
                </a:cxn>
                <a:cxn ang="T14">
                  <a:pos x="T8" y="T9"/>
                </a:cxn>
              </a:cxnLst>
              <a:rect l="T15" t="T16" r="T17" b="T18"/>
              <a:pathLst>
                <a:path w="24" h="25">
                  <a:moveTo>
                    <a:pt x="0" y="25"/>
                  </a:moveTo>
                  <a:cubicBezTo>
                    <a:pt x="7" y="16"/>
                    <a:pt x="15" y="8"/>
                    <a:pt x="24" y="0"/>
                  </a:cubicBezTo>
                  <a:cubicBezTo>
                    <a:pt x="24" y="1"/>
                    <a:pt x="24" y="2"/>
                    <a:pt x="24" y="3"/>
                  </a:cubicBezTo>
                  <a:cubicBezTo>
                    <a:pt x="16" y="9"/>
                    <a:pt x="9" y="17"/>
                    <a:pt x="2" y="25"/>
                  </a:cubicBezTo>
                  <a:cubicBezTo>
                    <a:pt x="1" y="25"/>
                    <a:pt x="1" y="25"/>
                    <a:pt x="0" y="2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3" name="Freeform 270"/>
            <p:cNvSpPr/>
            <p:nvPr/>
          </p:nvSpPr>
          <p:spPr bwMode="auto">
            <a:xfrm>
              <a:off x="1702" y="939"/>
              <a:ext cx="50" cy="58"/>
            </a:xfrm>
            <a:custGeom>
              <a:avLst/>
              <a:gdLst>
                <a:gd name="T0" fmla="*/ 3 w 25"/>
                <a:gd name="T1" fmla="*/ 11 h 29"/>
                <a:gd name="T2" fmla="*/ 0 w 25"/>
                <a:gd name="T3" fmla="*/ 11 h 29"/>
                <a:gd name="T4" fmla="*/ 23 w 25"/>
                <a:gd name="T5" fmla="*/ 18 h 29"/>
                <a:gd name="T6" fmla="*/ 25 w 25"/>
                <a:gd name="T7" fmla="*/ 18 h 29"/>
                <a:gd name="T8" fmla="*/ 9 w 25"/>
                <a:gd name="T9" fmla="*/ 11 h 29"/>
                <a:gd name="T10" fmla="*/ 5 w 25"/>
                <a:gd name="T11" fmla="*/ 11 h 29"/>
                <a:gd name="T12" fmla="*/ 3 w 25"/>
                <a:gd name="T13" fmla="*/ 11 h 29"/>
                <a:gd name="T14" fmla="*/ 0 60000 65536"/>
                <a:gd name="T15" fmla="*/ 0 60000 65536"/>
                <a:gd name="T16" fmla="*/ 0 60000 65536"/>
                <a:gd name="T17" fmla="*/ 0 60000 65536"/>
                <a:gd name="T18" fmla="*/ 0 60000 65536"/>
                <a:gd name="T19" fmla="*/ 0 60000 65536"/>
                <a:gd name="T20" fmla="*/ 0 60000 65536"/>
                <a:gd name="T21" fmla="*/ 0 w 25"/>
                <a:gd name="T22" fmla="*/ 0 h 29"/>
                <a:gd name="T23" fmla="*/ 25 w 25"/>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9">
                  <a:moveTo>
                    <a:pt x="3" y="11"/>
                  </a:moveTo>
                  <a:cubicBezTo>
                    <a:pt x="2" y="11"/>
                    <a:pt x="1" y="11"/>
                    <a:pt x="0" y="11"/>
                  </a:cubicBezTo>
                  <a:cubicBezTo>
                    <a:pt x="11" y="0"/>
                    <a:pt x="15" y="27"/>
                    <a:pt x="23" y="18"/>
                  </a:cubicBezTo>
                  <a:cubicBezTo>
                    <a:pt x="24" y="18"/>
                    <a:pt x="24" y="18"/>
                    <a:pt x="25" y="18"/>
                  </a:cubicBezTo>
                  <a:cubicBezTo>
                    <a:pt x="20" y="29"/>
                    <a:pt x="12" y="16"/>
                    <a:pt x="9" y="11"/>
                  </a:cubicBezTo>
                  <a:cubicBezTo>
                    <a:pt x="8" y="11"/>
                    <a:pt x="6" y="11"/>
                    <a:pt x="5" y="11"/>
                  </a:cubicBezTo>
                  <a:cubicBezTo>
                    <a:pt x="4" y="11"/>
                    <a:pt x="3" y="11"/>
                    <a:pt x="3"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4" name="Freeform 271"/>
            <p:cNvSpPr/>
            <p:nvPr/>
          </p:nvSpPr>
          <p:spPr bwMode="auto">
            <a:xfrm>
              <a:off x="1708" y="961"/>
              <a:ext cx="44" cy="47"/>
            </a:xfrm>
            <a:custGeom>
              <a:avLst/>
              <a:gdLst>
                <a:gd name="T0" fmla="*/ 0 w 22"/>
                <a:gd name="T1" fmla="*/ 0 h 23"/>
                <a:gd name="T2" fmla="*/ 2 w 22"/>
                <a:gd name="T3" fmla="*/ 0 h 23"/>
                <a:gd name="T4" fmla="*/ 22 w 22"/>
                <a:gd name="T5" fmla="*/ 23 h 23"/>
                <a:gd name="T6" fmla="*/ 0 w 22"/>
                <a:gd name="T7" fmla="*/ 0 h 23"/>
                <a:gd name="T8" fmla="*/ 0 60000 65536"/>
                <a:gd name="T9" fmla="*/ 0 60000 65536"/>
                <a:gd name="T10" fmla="*/ 0 60000 65536"/>
                <a:gd name="T11" fmla="*/ 0 60000 65536"/>
                <a:gd name="T12" fmla="*/ 0 w 22"/>
                <a:gd name="T13" fmla="*/ 0 h 23"/>
                <a:gd name="T14" fmla="*/ 22 w 22"/>
                <a:gd name="T15" fmla="*/ 23 h 23"/>
              </a:gdLst>
              <a:ahLst/>
              <a:cxnLst>
                <a:cxn ang="T8">
                  <a:pos x="T0" y="T1"/>
                </a:cxn>
                <a:cxn ang="T9">
                  <a:pos x="T2" y="T3"/>
                </a:cxn>
                <a:cxn ang="T10">
                  <a:pos x="T4" y="T5"/>
                </a:cxn>
                <a:cxn ang="T11">
                  <a:pos x="T6" y="T7"/>
                </a:cxn>
              </a:cxnLst>
              <a:rect l="T12" t="T13" r="T14" b="T15"/>
              <a:pathLst>
                <a:path w="22" h="23">
                  <a:moveTo>
                    <a:pt x="0" y="0"/>
                  </a:moveTo>
                  <a:cubicBezTo>
                    <a:pt x="0" y="0"/>
                    <a:pt x="1" y="0"/>
                    <a:pt x="2" y="0"/>
                  </a:cubicBezTo>
                  <a:cubicBezTo>
                    <a:pt x="7" y="9"/>
                    <a:pt x="17" y="14"/>
                    <a:pt x="22" y="23"/>
                  </a:cubicBezTo>
                  <a:cubicBezTo>
                    <a:pt x="14" y="16"/>
                    <a:pt x="6" y="9"/>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5" name="Freeform 272"/>
            <p:cNvSpPr/>
            <p:nvPr/>
          </p:nvSpPr>
          <p:spPr bwMode="auto">
            <a:xfrm>
              <a:off x="1752" y="1008"/>
              <a:ext cx="34" cy="92"/>
            </a:xfrm>
            <a:custGeom>
              <a:avLst/>
              <a:gdLst>
                <a:gd name="T0" fmla="*/ 0 w 17"/>
                <a:gd name="T1" fmla="*/ 0 h 46"/>
                <a:gd name="T2" fmla="*/ 2 w 17"/>
                <a:gd name="T3" fmla="*/ 13 h 46"/>
                <a:gd name="T4" fmla="*/ 13 w 17"/>
                <a:gd name="T5" fmla="*/ 17 h 46"/>
                <a:gd name="T6" fmla="*/ 9 w 17"/>
                <a:gd name="T7" fmla="*/ 46 h 46"/>
                <a:gd name="T8" fmla="*/ 9 w 17"/>
                <a:gd name="T9" fmla="*/ 44 h 46"/>
                <a:gd name="T10" fmla="*/ 11 w 17"/>
                <a:gd name="T11" fmla="*/ 20 h 46"/>
                <a:gd name="T12" fmla="*/ 0 w 17"/>
                <a:gd name="T13" fmla="*/ 17 h 46"/>
                <a:gd name="T14" fmla="*/ 0 w 17"/>
                <a:gd name="T15" fmla="*/ 0 h 46"/>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46"/>
                <a:gd name="T26" fmla="*/ 17 w 17"/>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46">
                  <a:moveTo>
                    <a:pt x="0" y="0"/>
                  </a:moveTo>
                  <a:cubicBezTo>
                    <a:pt x="5" y="0"/>
                    <a:pt x="1" y="9"/>
                    <a:pt x="2" y="13"/>
                  </a:cubicBezTo>
                  <a:cubicBezTo>
                    <a:pt x="3" y="18"/>
                    <a:pt x="12" y="14"/>
                    <a:pt x="13" y="17"/>
                  </a:cubicBezTo>
                  <a:cubicBezTo>
                    <a:pt x="12" y="27"/>
                    <a:pt x="17" y="44"/>
                    <a:pt x="9" y="46"/>
                  </a:cubicBezTo>
                  <a:cubicBezTo>
                    <a:pt x="9" y="46"/>
                    <a:pt x="9" y="45"/>
                    <a:pt x="9" y="44"/>
                  </a:cubicBezTo>
                  <a:cubicBezTo>
                    <a:pt x="14" y="40"/>
                    <a:pt x="10" y="27"/>
                    <a:pt x="11" y="20"/>
                  </a:cubicBezTo>
                  <a:cubicBezTo>
                    <a:pt x="12" y="15"/>
                    <a:pt x="3" y="19"/>
                    <a:pt x="0" y="17"/>
                  </a:cubicBezTo>
                  <a:cubicBezTo>
                    <a:pt x="0" y="12"/>
                    <a:pt x="0"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6" name="Freeform 273"/>
            <p:cNvSpPr/>
            <p:nvPr/>
          </p:nvSpPr>
          <p:spPr bwMode="auto">
            <a:xfrm>
              <a:off x="1730" y="1096"/>
              <a:ext cx="40" cy="44"/>
            </a:xfrm>
            <a:custGeom>
              <a:avLst/>
              <a:gdLst>
                <a:gd name="T0" fmla="*/ 0 w 20"/>
                <a:gd name="T1" fmla="*/ 22 h 22"/>
                <a:gd name="T2" fmla="*/ 20 w 20"/>
                <a:gd name="T3" fmla="*/ 0 h 22"/>
                <a:gd name="T4" fmla="*/ 20 w 20"/>
                <a:gd name="T5" fmla="*/ 2 h 22"/>
                <a:gd name="T6" fmla="*/ 0 w 20"/>
                <a:gd name="T7" fmla="*/ 22 h 22"/>
                <a:gd name="T8" fmla="*/ 0 60000 65536"/>
                <a:gd name="T9" fmla="*/ 0 60000 65536"/>
                <a:gd name="T10" fmla="*/ 0 60000 65536"/>
                <a:gd name="T11" fmla="*/ 0 60000 65536"/>
                <a:gd name="T12" fmla="*/ 0 w 20"/>
                <a:gd name="T13" fmla="*/ 0 h 22"/>
                <a:gd name="T14" fmla="*/ 20 w 20"/>
                <a:gd name="T15" fmla="*/ 22 h 22"/>
              </a:gdLst>
              <a:ahLst/>
              <a:cxnLst>
                <a:cxn ang="T8">
                  <a:pos x="T0" y="T1"/>
                </a:cxn>
                <a:cxn ang="T9">
                  <a:pos x="T2" y="T3"/>
                </a:cxn>
                <a:cxn ang="T10">
                  <a:pos x="T4" y="T5"/>
                </a:cxn>
                <a:cxn ang="T11">
                  <a:pos x="T6" y="T7"/>
                </a:cxn>
              </a:cxnLst>
              <a:rect l="T12" t="T13" r="T14" b="T15"/>
              <a:pathLst>
                <a:path w="20" h="22">
                  <a:moveTo>
                    <a:pt x="0" y="22"/>
                  </a:moveTo>
                  <a:cubicBezTo>
                    <a:pt x="3" y="12"/>
                    <a:pt x="13" y="7"/>
                    <a:pt x="20" y="0"/>
                  </a:cubicBezTo>
                  <a:cubicBezTo>
                    <a:pt x="20" y="1"/>
                    <a:pt x="20" y="2"/>
                    <a:pt x="20" y="2"/>
                  </a:cubicBezTo>
                  <a:cubicBezTo>
                    <a:pt x="12" y="8"/>
                    <a:pt x="6" y="15"/>
                    <a:pt x="0" y="2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7" name="Freeform 274"/>
            <p:cNvSpPr/>
            <p:nvPr/>
          </p:nvSpPr>
          <p:spPr bwMode="auto">
            <a:xfrm>
              <a:off x="1730" y="1190"/>
              <a:ext cx="18" cy="22"/>
            </a:xfrm>
            <a:custGeom>
              <a:avLst/>
              <a:gdLst>
                <a:gd name="T0" fmla="*/ 0 w 9"/>
                <a:gd name="T1" fmla="*/ 0 h 11"/>
                <a:gd name="T2" fmla="*/ 9 w 9"/>
                <a:gd name="T3" fmla="*/ 9 h 11"/>
                <a:gd name="T4" fmla="*/ 9 w 9"/>
                <a:gd name="T5" fmla="*/ 11 h 11"/>
                <a:gd name="T6" fmla="*/ 0 w 9"/>
                <a:gd name="T7" fmla="*/ 0 h 11"/>
                <a:gd name="T8" fmla="*/ 0 60000 65536"/>
                <a:gd name="T9" fmla="*/ 0 60000 65536"/>
                <a:gd name="T10" fmla="*/ 0 60000 65536"/>
                <a:gd name="T11" fmla="*/ 0 60000 65536"/>
                <a:gd name="T12" fmla="*/ 0 w 9"/>
                <a:gd name="T13" fmla="*/ 0 h 11"/>
                <a:gd name="T14" fmla="*/ 9 w 9"/>
                <a:gd name="T15" fmla="*/ 11 h 11"/>
              </a:gdLst>
              <a:ahLst/>
              <a:cxnLst>
                <a:cxn ang="T8">
                  <a:pos x="T0" y="T1"/>
                </a:cxn>
                <a:cxn ang="T9">
                  <a:pos x="T2" y="T3"/>
                </a:cxn>
                <a:cxn ang="T10">
                  <a:pos x="T4" y="T5"/>
                </a:cxn>
                <a:cxn ang="T11">
                  <a:pos x="T6" y="T7"/>
                </a:cxn>
              </a:cxnLst>
              <a:rect l="T12" t="T13" r="T14" b="T15"/>
              <a:pathLst>
                <a:path w="9" h="11">
                  <a:moveTo>
                    <a:pt x="0" y="0"/>
                  </a:moveTo>
                  <a:cubicBezTo>
                    <a:pt x="4" y="2"/>
                    <a:pt x="4" y="8"/>
                    <a:pt x="9" y="9"/>
                  </a:cubicBezTo>
                  <a:cubicBezTo>
                    <a:pt x="9" y="10"/>
                    <a:pt x="9" y="10"/>
                    <a:pt x="9" y="11"/>
                  </a:cubicBezTo>
                  <a:cubicBezTo>
                    <a:pt x="5" y="8"/>
                    <a:pt x="0" y="7"/>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8" name="Freeform 275"/>
            <p:cNvSpPr/>
            <p:nvPr/>
          </p:nvSpPr>
          <p:spPr bwMode="auto">
            <a:xfrm>
              <a:off x="1748" y="1178"/>
              <a:ext cx="80" cy="34"/>
            </a:xfrm>
            <a:custGeom>
              <a:avLst/>
              <a:gdLst>
                <a:gd name="T0" fmla="*/ 0 w 40"/>
                <a:gd name="T1" fmla="*/ 15 h 17"/>
                <a:gd name="T2" fmla="*/ 40 w 40"/>
                <a:gd name="T3" fmla="*/ 6 h 17"/>
                <a:gd name="T4" fmla="*/ 40 w 40"/>
                <a:gd name="T5" fmla="*/ 8 h 17"/>
                <a:gd name="T6" fmla="*/ 13 w 40"/>
                <a:gd name="T7" fmla="*/ 17 h 17"/>
                <a:gd name="T8" fmla="*/ 0 w 40"/>
                <a:gd name="T9" fmla="*/ 17 h 17"/>
                <a:gd name="T10" fmla="*/ 0 w 40"/>
                <a:gd name="T11" fmla="*/ 15 h 17"/>
                <a:gd name="T12" fmla="*/ 0 60000 65536"/>
                <a:gd name="T13" fmla="*/ 0 60000 65536"/>
                <a:gd name="T14" fmla="*/ 0 60000 65536"/>
                <a:gd name="T15" fmla="*/ 0 60000 65536"/>
                <a:gd name="T16" fmla="*/ 0 60000 65536"/>
                <a:gd name="T17" fmla="*/ 0 60000 65536"/>
                <a:gd name="T18" fmla="*/ 0 w 40"/>
                <a:gd name="T19" fmla="*/ 0 h 17"/>
                <a:gd name="T20" fmla="*/ 40 w 4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40" h="17">
                  <a:moveTo>
                    <a:pt x="0" y="15"/>
                  </a:moveTo>
                  <a:cubicBezTo>
                    <a:pt x="18" y="17"/>
                    <a:pt x="18" y="0"/>
                    <a:pt x="40" y="6"/>
                  </a:cubicBezTo>
                  <a:cubicBezTo>
                    <a:pt x="40" y="7"/>
                    <a:pt x="40" y="7"/>
                    <a:pt x="40" y="8"/>
                  </a:cubicBezTo>
                  <a:cubicBezTo>
                    <a:pt x="27" y="8"/>
                    <a:pt x="15" y="7"/>
                    <a:pt x="13" y="17"/>
                  </a:cubicBezTo>
                  <a:cubicBezTo>
                    <a:pt x="9" y="17"/>
                    <a:pt x="4" y="17"/>
                    <a:pt x="0" y="17"/>
                  </a:cubicBezTo>
                  <a:cubicBezTo>
                    <a:pt x="0" y="16"/>
                    <a:pt x="0" y="16"/>
                    <a:pt x="0" y="1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9" name="Freeform 276"/>
            <p:cNvSpPr/>
            <p:nvPr/>
          </p:nvSpPr>
          <p:spPr bwMode="auto">
            <a:xfrm>
              <a:off x="1828" y="1154"/>
              <a:ext cx="40" cy="40"/>
            </a:xfrm>
            <a:custGeom>
              <a:avLst/>
              <a:gdLst>
                <a:gd name="T0" fmla="*/ 0 w 20"/>
                <a:gd name="T1" fmla="*/ 18 h 20"/>
                <a:gd name="T2" fmla="*/ 18 w 20"/>
                <a:gd name="T3" fmla="*/ 0 h 20"/>
                <a:gd name="T4" fmla="*/ 20 w 20"/>
                <a:gd name="T5" fmla="*/ 0 h 20"/>
                <a:gd name="T6" fmla="*/ 0 w 20"/>
                <a:gd name="T7" fmla="*/ 20 h 20"/>
                <a:gd name="T8" fmla="*/ 0 w 20"/>
                <a:gd name="T9" fmla="*/ 18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0" y="18"/>
                  </a:moveTo>
                  <a:cubicBezTo>
                    <a:pt x="7" y="13"/>
                    <a:pt x="13" y="7"/>
                    <a:pt x="18" y="0"/>
                  </a:cubicBezTo>
                  <a:cubicBezTo>
                    <a:pt x="18" y="0"/>
                    <a:pt x="19" y="0"/>
                    <a:pt x="20" y="0"/>
                  </a:cubicBezTo>
                  <a:cubicBezTo>
                    <a:pt x="14" y="8"/>
                    <a:pt x="8" y="14"/>
                    <a:pt x="0" y="20"/>
                  </a:cubicBezTo>
                  <a:cubicBezTo>
                    <a:pt x="0" y="19"/>
                    <a:pt x="0" y="19"/>
                    <a:pt x="0" y="1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0" name="Freeform 277"/>
            <p:cNvSpPr/>
            <p:nvPr/>
          </p:nvSpPr>
          <p:spPr bwMode="auto">
            <a:xfrm>
              <a:off x="1818" y="1008"/>
              <a:ext cx="46" cy="44"/>
            </a:xfrm>
            <a:custGeom>
              <a:avLst/>
              <a:gdLst>
                <a:gd name="T0" fmla="*/ 0 w 23"/>
                <a:gd name="T1" fmla="*/ 0 h 22"/>
                <a:gd name="T2" fmla="*/ 23 w 23"/>
                <a:gd name="T3" fmla="*/ 22 h 22"/>
                <a:gd name="T4" fmla="*/ 0 w 23"/>
                <a:gd name="T5" fmla="*/ 0 h 22"/>
                <a:gd name="T6" fmla="*/ 0 60000 65536"/>
                <a:gd name="T7" fmla="*/ 0 60000 65536"/>
                <a:gd name="T8" fmla="*/ 0 60000 65536"/>
                <a:gd name="T9" fmla="*/ 0 w 23"/>
                <a:gd name="T10" fmla="*/ 0 h 22"/>
                <a:gd name="T11" fmla="*/ 23 w 23"/>
                <a:gd name="T12" fmla="*/ 22 h 22"/>
              </a:gdLst>
              <a:ahLst/>
              <a:cxnLst>
                <a:cxn ang="T6">
                  <a:pos x="T0" y="T1"/>
                </a:cxn>
                <a:cxn ang="T7">
                  <a:pos x="T2" y="T3"/>
                </a:cxn>
                <a:cxn ang="T8">
                  <a:pos x="T4" y="T5"/>
                </a:cxn>
              </a:cxnLst>
              <a:rect l="T9" t="T10" r="T11" b="T12"/>
              <a:pathLst>
                <a:path w="23" h="22">
                  <a:moveTo>
                    <a:pt x="0" y="0"/>
                  </a:moveTo>
                  <a:cubicBezTo>
                    <a:pt x="7" y="8"/>
                    <a:pt x="19" y="11"/>
                    <a:pt x="23" y="22"/>
                  </a:cubicBezTo>
                  <a:cubicBezTo>
                    <a:pt x="16" y="14"/>
                    <a:pt x="6" y="9"/>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1" name="Freeform 278"/>
            <p:cNvSpPr/>
            <p:nvPr/>
          </p:nvSpPr>
          <p:spPr bwMode="auto">
            <a:xfrm>
              <a:off x="1796" y="925"/>
              <a:ext cx="22" cy="83"/>
            </a:xfrm>
            <a:custGeom>
              <a:avLst/>
              <a:gdLst>
                <a:gd name="T0" fmla="*/ 0 w 11"/>
                <a:gd name="T1" fmla="*/ 3 h 41"/>
                <a:gd name="T2" fmla="*/ 0 w 11"/>
                <a:gd name="T3" fmla="*/ 0 h 41"/>
                <a:gd name="T4" fmla="*/ 11 w 11"/>
                <a:gd name="T5" fmla="*/ 0 h 41"/>
                <a:gd name="T6" fmla="*/ 11 w 11"/>
                <a:gd name="T7" fmla="*/ 41 h 41"/>
                <a:gd name="T8" fmla="*/ 9 w 11"/>
                <a:gd name="T9" fmla="*/ 3 h 41"/>
                <a:gd name="T10" fmla="*/ 0 w 11"/>
                <a:gd name="T11" fmla="*/ 3 h 41"/>
                <a:gd name="T12" fmla="*/ 0 60000 65536"/>
                <a:gd name="T13" fmla="*/ 0 60000 65536"/>
                <a:gd name="T14" fmla="*/ 0 60000 65536"/>
                <a:gd name="T15" fmla="*/ 0 60000 65536"/>
                <a:gd name="T16" fmla="*/ 0 60000 65536"/>
                <a:gd name="T17" fmla="*/ 0 60000 65536"/>
                <a:gd name="T18" fmla="*/ 0 w 11"/>
                <a:gd name="T19" fmla="*/ 0 h 41"/>
                <a:gd name="T20" fmla="*/ 11 w 11"/>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11" h="41">
                  <a:moveTo>
                    <a:pt x="0" y="3"/>
                  </a:moveTo>
                  <a:cubicBezTo>
                    <a:pt x="0" y="2"/>
                    <a:pt x="0" y="1"/>
                    <a:pt x="0" y="0"/>
                  </a:cubicBezTo>
                  <a:cubicBezTo>
                    <a:pt x="4" y="0"/>
                    <a:pt x="8" y="0"/>
                    <a:pt x="11" y="0"/>
                  </a:cubicBezTo>
                  <a:cubicBezTo>
                    <a:pt x="11" y="14"/>
                    <a:pt x="11" y="27"/>
                    <a:pt x="11" y="41"/>
                  </a:cubicBezTo>
                  <a:cubicBezTo>
                    <a:pt x="6" y="32"/>
                    <a:pt x="11" y="15"/>
                    <a:pt x="9" y="3"/>
                  </a:cubicBezTo>
                  <a:cubicBezTo>
                    <a:pt x="6" y="3"/>
                    <a:pt x="3" y="3"/>
                    <a:pt x="0" y="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2" name="Freeform 279"/>
            <p:cNvSpPr/>
            <p:nvPr/>
          </p:nvSpPr>
          <p:spPr bwMode="auto">
            <a:xfrm>
              <a:off x="1712" y="931"/>
              <a:ext cx="152" cy="281"/>
            </a:xfrm>
            <a:custGeom>
              <a:avLst/>
              <a:gdLst>
                <a:gd name="T0" fmla="*/ 20 w 76"/>
                <a:gd name="T1" fmla="*/ 38 h 140"/>
                <a:gd name="T2" fmla="*/ 0 w 76"/>
                <a:gd name="T3" fmla="*/ 15 h 140"/>
                <a:gd name="T4" fmla="*/ 4 w 76"/>
                <a:gd name="T5" fmla="*/ 15 h 140"/>
                <a:gd name="T6" fmla="*/ 20 w 76"/>
                <a:gd name="T7" fmla="*/ 22 h 140"/>
                <a:gd name="T8" fmla="*/ 42 w 76"/>
                <a:gd name="T9" fmla="*/ 0 h 140"/>
                <a:gd name="T10" fmla="*/ 51 w 76"/>
                <a:gd name="T11" fmla="*/ 0 h 140"/>
                <a:gd name="T12" fmla="*/ 53 w 76"/>
                <a:gd name="T13" fmla="*/ 38 h 140"/>
                <a:gd name="T14" fmla="*/ 76 w 76"/>
                <a:gd name="T15" fmla="*/ 60 h 140"/>
                <a:gd name="T16" fmla="*/ 76 w 76"/>
                <a:gd name="T17" fmla="*/ 111 h 140"/>
                <a:gd name="T18" fmla="*/ 58 w 76"/>
                <a:gd name="T19" fmla="*/ 129 h 140"/>
                <a:gd name="T20" fmla="*/ 18 w 76"/>
                <a:gd name="T21" fmla="*/ 138 h 140"/>
                <a:gd name="T22" fmla="*/ 9 w 76"/>
                <a:gd name="T23" fmla="*/ 129 h 140"/>
                <a:gd name="T24" fmla="*/ 9 w 76"/>
                <a:gd name="T25" fmla="*/ 104 h 140"/>
                <a:gd name="T26" fmla="*/ 29 w 76"/>
                <a:gd name="T27" fmla="*/ 84 h 140"/>
                <a:gd name="T28" fmla="*/ 33 w 76"/>
                <a:gd name="T29" fmla="*/ 55 h 140"/>
                <a:gd name="T30" fmla="*/ 22 w 76"/>
                <a:gd name="T31" fmla="*/ 51 h 140"/>
                <a:gd name="T32" fmla="*/ 20 w 76"/>
                <a:gd name="T33" fmla="*/ 38 h 1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
                <a:gd name="T52" fmla="*/ 0 h 140"/>
                <a:gd name="T53" fmla="*/ 76 w 76"/>
                <a:gd name="T54" fmla="*/ 140 h 14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 h="140">
                  <a:moveTo>
                    <a:pt x="20" y="38"/>
                  </a:moveTo>
                  <a:cubicBezTo>
                    <a:pt x="15" y="29"/>
                    <a:pt x="5" y="24"/>
                    <a:pt x="0" y="15"/>
                  </a:cubicBezTo>
                  <a:cubicBezTo>
                    <a:pt x="1" y="15"/>
                    <a:pt x="3" y="15"/>
                    <a:pt x="4" y="15"/>
                  </a:cubicBezTo>
                  <a:cubicBezTo>
                    <a:pt x="7" y="20"/>
                    <a:pt x="15" y="33"/>
                    <a:pt x="20" y="22"/>
                  </a:cubicBezTo>
                  <a:cubicBezTo>
                    <a:pt x="27" y="14"/>
                    <a:pt x="34" y="6"/>
                    <a:pt x="42" y="0"/>
                  </a:cubicBezTo>
                  <a:cubicBezTo>
                    <a:pt x="45" y="0"/>
                    <a:pt x="48" y="0"/>
                    <a:pt x="51" y="0"/>
                  </a:cubicBezTo>
                  <a:cubicBezTo>
                    <a:pt x="53" y="12"/>
                    <a:pt x="48" y="29"/>
                    <a:pt x="53" y="38"/>
                  </a:cubicBezTo>
                  <a:cubicBezTo>
                    <a:pt x="59" y="47"/>
                    <a:pt x="69" y="52"/>
                    <a:pt x="76" y="60"/>
                  </a:cubicBezTo>
                  <a:cubicBezTo>
                    <a:pt x="76" y="77"/>
                    <a:pt x="76" y="94"/>
                    <a:pt x="76" y="111"/>
                  </a:cubicBezTo>
                  <a:cubicBezTo>
                    <a:pt x="71" y="118"/>
                    <a:pt x="65" y="124"/>
                    <a:pt x="58" y="129"/>
                  </a:cubicBezTo>
                  <a:cubicBezTo>
                    <a:pt x="36" y="123"/>
                    <a:pt x="36" y="140"/>
                    <a:pt x="18" y="138"/>
                  </a:cubicBezTo>
                  <a:cubicBezTo>
                    <a:pt x="13" y="137"/>
                    <a:pt x="13" y="131"/>
                    <a:pt x="9" y="129"/>
                  </a:cubicBezTo>
                  <a:cubicBezTo>
                    <a:pt x="9" y="121"/>
                    <a:pt x="9" y="113"/>
                    <a:pt x="9" y="104"/>
                  </a:cubicBezTo>
                  <a:cubicBezTo>
                    <a:pt x="15" y="97"/>
                    <a:pt x="21" y="90"/>
                    <a:pt x="29" y="84"/>
                  </a:cubicBezTo>
                  <a:cubicBezTo>
                    <a:pt x="37" y="82"/>
                    <a:pt x="32" y="65"/>
                    <a:pt x="33" y="55"/>
                  </a:cubicBezTo>
                  <a:cubicBezTo>
                    <a:pt x="32" y="52"/>
                    <a:pt x="23" y="56"/>
                    <a:pt x="22" y="51"/>
                  </a:cubicBezTo>
                  <a:cubicBezTo>
                    <a:pt x="21" y="47"/>
                    <a:pt x="25" y="38"/>
                    <a:pt x="20" y="3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3" name="Freeform 280"/>
            <p:cNvSpPr/>
            <p:nvPr/>
          </p:nvSpPr>
          <p:spPr bwMode="auto">
            <a:xfrm>
              <a:off x="1668" y="967"/>
              <a:ext cx="22" cy="22"/>
            </a:xfrm>
            <a:custGeom>
              <a:avLst/>
              <a:gdLst>
                <a:gd name="T0" fmla="*/ 0 w 11"/>
                <a:gd name="T1" fmla="*/ 11 h 11"/>
                <a:gd name="T2" fmla="*/ 11 w 11"/>
                <a:gd name="T3" fmla="*/ 0 h 11"/>
                <a:gd name="T4" fmla="*/ 2 w 11"/>
                <a:gd name="T5" fmla="*/ 11 h 11"/>
                <a:gd name="T6" fmla="*/ 0 w 11"/>
                <a:gd name="T7" fmla="*/ 11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11"/>
                  </a:moveTo>
                  <a:cubicBezTo>
                    <a:pt x="2" y="6"/>
                    <a:pt x="6" y="2"/>
                    <a:pt x="11" y="0"/>
                  </a:cubicBezTo>
                  <a:cubicBezTo>
                    <a:pt x="9" y="5"/>
                    <a:pt x="3" y="6"/>
                    <a:pt x="2" y="11"/>
                  </a:cubicBezTo>
                  <a:cubicBezTo>
                    <a:pt x="1" y="11"/>
                    <a:pt x="0" y="11"/>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4" name="Freeform 281"/>
            <p:cNvSpPr/>
            <p:nvPr/>
          </p:nvSpPr>
          <p:spPr bwMode="auto">
            <a:xfrm>
              <a:off x="1646" y="989"/>
              <a:ext cx="26" cy="10"/>
            </a:xfrm>
            <a:custGeom>
              <a:avLst/>
              <a:gdLst>
                <a:gd name="T0" fmla="*/ 0 w 13"/>
                <a:gd name="T1" fmla="*/ 2 h 5"/>
                <a:gd name="T2" fmla="*/ 11 w 13"/>
                <a:gd name="T3" fmla="*/ 0 h 5"/>
                <a:gd name="T4" fmla="*/ 13 w 13"/>
                <a:gd name="T5" fmla="*/ 0 h 5"/>
                <a:gd name="T6" fmla="*/ 0 w 13"/>
                <a:gd name="T7" fmla="*/ 4 h 5"/>
                <a:gd name="T8" fmla="*/ 0 w 13"/>
                <a:gd name="T9" fmla="*/ 2 h 5"/>
                <a:gd name="T10" fmla="*/ 0 60000 65536"/>
                <a:gd name="T11" fmla="*/ 0 60000 65536"/>
                <a:gd name="T12" fmla="*/ 0 60000 65536"/>
                <a:gd name="T13" fmla="*/ 0 60000 65536"/>
                <a:gd name="T14" fmla="*/ 0 60000 65536"/>
                <a:gd name="T15" fmla="*/ 0 w 13"/>
                <a:gd name="T16" fmla="*/ 0 h 5"/>
                <a:gd name="T17" fmla="*/ 13 w 13"/>
                <a:gd name="T18" fmla="*/ 5 h 5"/>
              </a:gdLst>
              <a:ahLst/>
              <a:cxnLst>
                <a:cxn ang="T10">
                  <a:pos x="T0" y="T1"/>
                </a:cxn>
                <a:cxn ang="T11">
                  <a:pos x="T2" y="T3"/>
                </a:cxn>
                <a:cxn ang="T12">
                  <a:pos x="T4" y="T5"/>
                </a:cxn>
                <a:cxn ang="T13">
                  <a:pos x="T6" y="T7"/>
                </a:cxn>
                <a:cxn ang="T14">
                  <a:pos x="T8" y="T9"/>
                </a:cxn>
              </a:cxnLst>
              <a:rect l="T15" t="T16" r="T17" b="T18"/>
              <a:pathLst>
                <a:path w="13" h="5">
                  <a:moveTo>
                    <a:pt x="0" y="2"/>
                  </a:moveTo>
                  <a:cubicBezTo>
                    <a:pt x="3" y="1"/>
                    <a:pt x="11" y="5"/>
                    <a:pt x="11" y="0"/>
                  </a:cubicBezTo>
                  <a:cubicBezTo>
                    <a:pt x="11" y="0"/>
                    <a:pt x="12" y="0"/>
                    <a:pt x="13" y="0"/>
                  </a:cubicBezTo>
                  <a:cubicBezTo>
                    <a:pt x="13" y="5"/>
                    <a:pt x="5" y="4"/>
                    <a:pt x="0" y="4"/>
                  </a:cubicBezTo>
                  <a:cubicBezTo>
                    <a:pt x="0" y="3"/>
                    <a:pt x="0" y="3"/>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5" name="Freeform 282"/>
            <p:cNvSpPr/>
            <p:nvPr/>
          </p:nvSpPr>
          <p:spPr bwMode="auto">
            <a:xfrm>
              <a:off x="1596" y="993"/>
              <a:ext cx="50" cy="49"/>
            </a:xfrm>
            <a:custGeom>
              <a:avLst/>
              <a:gdLst>
                <a:gd name="T0" fmla="*/ 0 w 25"/>
                <a:gd name="T1" fmla="*/ 24 h 24"/>
                <a:gd name="T2" fmla="*/ 25 w 25"/>
                <a:gd name="T3" fmla="*/ 0 h 24"/>
                <a:gd name="T4" fmla="*/ 25 w 25"/>
                <a:gd name="T5" fmla="*/ 2 h 24"/>
                <a:gd name="T6" fmla="*/ 2 w 25"/>
                <a:gd name="T7" fmla="*/ 24 h 24"/>
                <a:gd name="T8" fmla="*/ 0 w 25"/>
                <a:gd name="T9" fmla="*/ 24 h 24"/>
                <a:gd name="T10" fmla="*/ 0 60000 65536"/>
                <a:gd name="T11" fmla="*/ 0 60000 65536"/>
                <a:gd name="T12" fmla="*/ 0 60000 65536"/>
                <a:gd name="T13" fmla="*/ 0 60000 65536"/>
                <a:gd name="T14" fmla="*/ 0 60000 65536"/>
                <a:gd name="T15" fmla="*/ 0 w 25"/>
                <a:gd name="T16" fmla="*/ 0 h 24"/>
                <a:gd name="T17" fmla="*/ 25 w 25"/>
                <a:gd name="T18" fmla="*/ 24 h 24"/>
              </a:gdLst>
              <a:ahLst/>
              <a:cxnLst>
                <a:cxn ang="T10">
                  <a:pos x="T0" y="T1"/>
                </a:cxn>
                <a:cxn ang="T11">
                  <a:pos x="T2" y="T3"/>
                </a:cxn>
                <a:cxn ang="T12">
                  <a:pos x="T4" y="T5"/>
                </a:cxn>
                <a:cxn ang="T13">
                  <a:pos x="T6" y="T7"/>
                </a:cxn>
                <a:cxn ang="T14">
                  <a:pos x="T8" y="T9"/>
                </a:cxn>
              </a:cxnLst>
              <a:rect l="T15" t="T16" r="T17" b="T18"/>
              <a:pathLst>
                <a:path w="25" h="24">
                  <a:moveTo>
                    <a:pt x="0" y="24"/>
                  </a:moveTo>
                  <a:cubicBezTo>
                    <a:pt x="7" y="15"/>
                    <a:pt x="15" y="7"/>
                    <a:pt x="25" y="0"/>
                  </a:cubicBezTo>
                  <a:cubicBezTo>
                    <a:pt x="25" y="1"/>
                    <a:pt x="25" y="1"/>
                    <a:pt x="25" y="2"/>
                  </a:cubicBezTo>
                  <a:cubicBezTo>
                    <a:pt x="16" y="9"/>
                    <a:pt x="9" y="16"/>
                    <a:pt x="2" y="24"/>
                  </a:cubicBezTo>
                  <a:cubicBezTo>
                    <a:pt x="1" y="24"/>
                    <a:pt x="1" y="24"/>
                    <a:pt x="0" y="2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6" name="Freeform 283"/>
            <p:cNvSpPr/>
            <p:nvPr/>
          </p:nvSpPr>
          <p:spPr bwMode="auto">
            <a:xfrm>
              <a:off x="1542" y="1042"/>
              <a:ext cx="58" cy="192"/>
            </a:xfrm>
            <a:custGeom>
              <a:avLst/>
              <a:gdLst>
                <a:gd name="T0" fmla="*/ 27 w 29"/>
                <a:gd name="T1" fmla="*/ 0 h 96"/>
                <a:gd name="T2" fmla="*/ 29 w 29"/>
                <a:gd name="T3" fmla="*/ 0 h 96"/>
                <a:gd name="T4" fmla="*/ 29 w 29"/>
                <a:gd name="T5" fmla="*/ 36 h 96"/>
                <a:gd name="T6" fmla="*/ 11 w 29"/>
                <a:gd name="T7" fmla="*/ 96 h 96"/>
                <a:gd name="T8" fmla="*/ 11 w 29"/>
                <a:gd name="T9" fmla="*/ 36 h 96"/>
                <a:gd name="T10" fmla="*/ 27 w 29"/>
                <a:gd name="T11" fmla="*/ 36 h 96"/>
                <a:gd name="T12" fmla="*/ 27 w 29"/>
                <a:gd name="T13" fmla="*/ 0 h 96"/>
                <a:gd name="T14" fmla="*/ 0 60000 65536"/>
                <a:gd name="T15" fmla="*/ 0 60000 65536"/>
                <a:gd name="T16" fmla="*/ 0 60000 65536"/>
                <a:gd name="T17" fmla="*/ 0 60000 65536"/>
                <a:gd name="T18" fmla="*/ 0 60000 65536"/>
                <a:gd name="T19" fmla="*/ 0 60000 65536"/>
                <a:gd name="T20" fmla="*/ 0 60000 65536"/>
                <a:gd name="T21" fmla="*/ 0 w 29"/>
                <a:gd name="T22" fmla="*/ 0 h 96"/>
                <a:gd name="T23" fmla="*/ 29 w 29"/>
                <a:gd name="T24" fmla="*/ 96 h 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96">
                  <a:moveTo>
                    <a:pt x="27" y="0"/>
                  </a:moveTo>
                  <a:cubicBezTo>
                    <a:pt x="28" y="0"/>
                    <a:pt x="28" y="0"/>
                    <a:pt x="29" y="0"/>
                  </a:cubicBezTo>
                  <a:cubicBezTo>
                    <a:pt x="29" y="12"/>
                    <a:pt x="29" y="24"/>
                    <a:pt x="29" y="36"/>
                  </a:cubicBezTo>
                  <a:cubicBezTo>
                    <a:pt x="0" y="33"/>
                    <a:pt x="21" y="80"/>
                    <a:pt x="11" y="96"/>
                  </a:cubicBezTo>
                  <a:cubicBezTo>
                    <a:pt x="11" y="76"/>
                    <a:pt x="11" y="56"/>
                    <a:pt x="11" y="36"/>
                  </a:cubicBezTo>
                  <a:cubicBezTo>
                    <a:pt x="17" y="36"/>
                    <a:pt x="22" y="36"/>
                    <a:pt x="27" y="36"/>
                  </a:cubicBezTo>
                  <a:cubicBezTo>
                    <a:pt x="27" y="24"/>
                    <a:pt x="27" y="12"/>
                    <a:pt x="27"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7" name="Freeform 284"/>
            <p:cNvSpPr/>
            <p:nvPr/>
          </p:nvSpPr>
          <p:spPr bwMode="auto">
            <a:xfrm>
              <a:off x="1550" y="1234"/>
              <a:ext cx="24" cy="36"/>
            </a:xfrm>
            <a:custGeom>
              <a:avLst/>
              <a:gdLst>
                <a:gd name="T0" fmla="*/ 12 w 12"/>
                <a:gd name="T1" fmla="*/ 18 h 18"/>
                <a:gd name="T2" fmla="*/ 1 w 12"/>
                <a:gd name="T3" fmla="*/ 9 h 18"/>
                <a:gd name="T4" fmla="*/ 7 w 12"/>
                <a:gd name="T5" fmla="*/ 0 h 18"/>
                <a:gd name="T6" fmla="*/ 12 w 12"/>
                <a:gd name="T7" fmla="*/ 16 h 18"/>
                <a:gd name="T8" fmla="*/ 12 w 12"/>
                <a:gd name="T9" fmla="*/ 18 h 18"/>
                <a:gd name="T10" fmla="*/ 0 60000 65536"/>
                <a:gd name="T11" fmla="*/ 0 60000 65536"/>
                <a:gd name="T12" fmla="*/ 0 60000 65536"/>
                <a:gd name="T13" fmla="*/ 0 60000 65536"/>
                <a:gd name="T14" fmla="*/ 0 60000 65536"/>
                <a:gd name="T15" fmla="*/ 0 w 12"/>
                <a:gd name="T16" fmla="*/ 0 h 18"/>
                <a:gd name="T17" fmla="*/ 12 w 12"/>
                <a:gd name="T18" fmla="*/ 18 h 18"/>
              </a:gdLst>
              <a:ahLst/>
              <a:cxnLst>
                <a:cxn ang="T10">
                  <a:pos x="T0" y="T1"/>
                </a:cxn>
                <a:cxn ang="T11">
                  <a:pos x="T2" y="T3"/>
                </a:cxn>
                <a:cxn ang="T12">
                  <a:pos x="T4" y="T5"/>
                </a:cxn>
                <a:cxn ang="T13">
                  <a:pos x="T6" y="T7"/>
                </a:cxn>
                <a:cxn ang="T14">
                  <a:pos x="T8" y="T9"/>
                </a:cxn>
              </a:cxnLst>
              <a:rect l="T15" t="T16" r="T17" b="T18"/>
              <a:pathLst>
                <a:path w="12" h="18">
                  <a:moveTo>
                    <a:pt x="12" y="18"/>
                  </a:moveTo>
                  <a:cubicBezTo>
                    <a:pt x="7" y="17"/>
                    <a:pt x="6" y="11"/>
                    <a:pt x="1" y="9"/>
                  </a:cubicBezTo>
                  <a:cubicBezTo>
                    <a:pt x="0" y="4"/>
                    <a:pt x="4" y="2"/>
                    <a:pt x="7" y="0"/>
                  </a:cubicBezTo>
                  <a:cubicBezTo>
                    <a:pt x="0" y="6"/>
                    <a:pt x="5" y="13"/>
                    <a:pt x="12" y="16"/>
                  </a:cubicBezTo>
                  <a:cubicBezTo>
                    <a:pt x="12" y="17"/>
                    <a:pt x="12" y="17"/>
                    <a:pt x="12" y="1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8" name="Freeform 285"/>
            <p:cNvSpPr/>
            <p:nvPr/>
          </p:nvSpPr>
          <p:spPr bwMode="auto">
            <a:xfrm>
              <a:off x="1564" y="1248"/>
              <a:ext cx="82" cy="84"/>
            </a:xfrm>
            <a:custGeom>
              <a:avLst/>
              <a:gdLst>
                <a:gd name="T0" fmla="*/ 5 w 41"/>
                <a:gd name="T1" fmla="*/ 9 h 42"/>
                <a:gd name="T2" fmla="*/ 9 w 41"/>
                <a:gd name="T3" fmla="*/ 40 h 42"/>
                <a:gd name="T4" fmla="*/ 14 w 41"/>
                <a:gd name="T5" fmla="*/ 25 h 42"/>
                <a:gd name="T6" fmla="*/ 34 w 41"/>
                <a:gd name="T7" fmla="*/ 25 h 42"/>
                <a:gd name="T8" fmla="*/ 41 w 41"/>
                <a:gd name="T9" fmla="*/ 0 h 42"/>
                <a:gd name="T10" fmla="*/ 41 w 41"/>
                <a:gd name="T11" fmla="*/ 2 h 42"/>
                <a:gd name="T12" fmla="*/ 38 w 41"/>
                <a:gd name="T13" fmla="*/ 27 h 42"/>
                <a:gd name="T14" fmla="*/ 16 w 41"/>
                <a:gd name="T15" fmla="*/ 27 h 42"/>
                <a:gd name="T16" fmla="*/ 12 w 41"/>
                <a:gd name="T17" fmla="*/ 42 h 42"/>
                <a:gd name="T18" fmla="*/ 5 w 41"/>
                <a:gd name="T19" fmla="*/ 11 h 42"/>
                <a:gd name="T20" fmla="*/ 5 w 41"/>
                <a:gd name="T21" fmla="*/ 9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
                <a:gd name="T34" fmla="*/ 0 h 42"/>
                <a:gd name="T35" fmla="*/ 41 w 41"/>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 h="42">
                  <a:moveTo>
                    <a:pt x="5" y="9"/>
                  </a:moveTo>
                  <a:cubicBezTo>
                    <a:pt x="14" y="12"/>
                    <a:pt x="7" y="30"/>
                    <a:pt x="9" y="40"/>
                  </a:cubicBezTo>
                  <a:cubicBezTo>
                    <a:pt x="15" y="39"/>
                    <a:pt x="9" y="26"/>
                    <a:pt x="14" y="25"/>
                  </a:cubicBezTo>
                  <a:cubicBezTo>
                    <a:pt x="20" y="25"/>
                    <a:pt x="27" y="25"/>
                    <a:pt x="34" y="25"/>
                  </a:cubicBezTo>
                  <a:cubicBezTo>
                    <a:pt x="41" y="21"/>
                    <a:pt x="31" y="1"/>
                    <a:pt x="41" y="0"/>
                  </a:cubicBezTo>
                  <a:cubicBezTo>
                    <a:pt x="41" y="1"/>
                    <a:pt x="41" y="1"/>
                    <a:pt x="41" y="2"/>
                  </a:cubicBezTo>
                  <a:cubicBezTo>
                    <a:pt x="35" y="6"/>
                    <a:pt x="40" y="19"/>
                    <a:pt x="38" y="27"/>
                  </a:cubicBezTo>
                  <a:cubicBezTo>
                    <a:pt x="31" y="27"/>
                    <a:pt x="23" y="27"/>
                    <a:pt x="16" y="27"/>
                  </a:cubicBezTo>
                  <a:cubicBezTo>
                    <a:pt x="10" y="27"/>
                    <a:pt x="18" y="42"/>
                    <a:pt x="12" y="42"/>
                  </a:cubicBezTo>
                  <a:cubicBezTo>
                    <a:pt x="0" y="41"/>
                    <a:pt x="13" y="16"/>
                    <a:pt x="5" y="11"/>
                  </a:cubicBezTo>
                  <a:cubicBezTo>
                    <a:pt x="5" y="10"/>
                    <a:pt x="5" y="10"/>
                    <a:pt x="5"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9" name="Freeform 286"/>
            <p:cNvSpPr/>
            <p:nvPr/>
          </p:nvSpPr>
          <p:spPr bwMode="auto">
            <a:xfrm>
              <a:off x="1646" y="1198"/>
              <a:ext cx="34" cy="54"/>
            </a:xfrm>
            <a:custGeom>
              <a:avLst/>
              <a:gdLst>
                <a:gd name="T0" fmla="*/ 0 w 17"/>
                <a:gd name="T1" fmla="*/ 25 h 27"/>
                <a:gd name="T2" fmla="*/ 15 w 17"/>
                <a:gd name="T3" fmla="*/ 12 h 27"/>
                <a:gd name="T4" fmla="*/ 8 w 17"/>
                <a:gd name="T5" fmla="*/ 3 h 27"/>
                <a:gd name="T6" fmla="*/ 8 w 17"/>
                <a:gd name="T7" fmla="*/ 0 h 27"/>
                <a:gd name="T8" fmla="*/ 17 w 17"/>
                <a:gd name="T9" fmla="*/ 12 h 27"/>
                <a:gd name="T10" fmla="*/ 0 w 17"/>
                <a:gd name="T11" fmla="*/ 27 h 27"/>
                <a:gd name="T12" fmla="*/ 0 w 17"/>
                <a:gd name="T13" fmla="*/ 25 h 27"/>
                <a:gd name="T14" fmla="*/ 0 60000 65536"/>
                <a:gd name="T15" fmla="*/ 0 60000 65536"/>
                <a:gd name="T16" fmla="*/ 0 60000 65536"/>
                <a:gd name="T17" fmla="*/ 0 60000 65536"/>
                <a:gd name="T18" fmla="*/ 0 60000 65536"/>
                <a:gd name="T19" fmla="*/ 0 60000 65536"/>
                <a:gd name="T20" fmla="*/ 0 60000 65536"/>
                <a:gd name="T21" fmla="*/ 0 w 17"/>
                <a:gd name="T22" fmla="*/ 0 h 27"/>
                <a:gd name="T23" fmla="*/ 17 w 17"/>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27">
                  <a:moveTo>
                    <a:pt x="0" y="25"/>
                  </a:moveTo>
                  <a:cubicBezTo>
                    <a:pt x="6" y="22"/>
                    <a:pt x="9" y="15"/>
                    <a:pt x="15" y="12"/>
                  </a:cubicBezTo>
                  <a:cubicBezTo>
                    <a:pt x="15" y="6"/>
                    <a:pt x="12" y="5"/>
                    <a:pt x="8" y="3"/>
                  </a:cubicBezTo>
                  <a:cubicBezTo>
                    <a:pt x="8" y="2"/>
                    <a:pt x="8" y="1"/>
                    <a:pt x="8" y="0"/>
                  </a:cubicBezTo>
                  <a:cubicBezTo>
                    <a:pt x="12" y="3"/>
                    <a:pt x="17" y="5"/>
                    <a:pt x="17" y="12"/>
                  </a:cubicBezTo>
                  <a:cubicBezTo>
                    <a:pt x="10" y="15"/>
                    <a:pt x="7" y="23"/>
                    <a:pt x="0" y="27"/>
                  </a:cubicBezTo>
                  <a:cubicBezTo>
                    <a:pt x="0" y="26"/>
                    <a:pt x="0" y="26"/>
                    <a:pt x="0" y="2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0" name="Freeform 287"/>
            <p:cNvSpPr/>
            <p:nvPr/>
          </p:nvSpPr>
          <p:spPr bwMode="auto">
            <a:xfrm>
              <a:off x="1648" y="1140"/>
              <a:ext cx="14" cy="64"/>
            </a:xfrm>
            <a:custGeom>
              <a:avLst/>
              <a:gdLst>
                <a:gd name="T0" fmla="*/ 7 w 7"/>
                <a:gd name="T1" fmla="*/ 3 h 32"/>
                <a:gd name="T2" fmla="*/ 7 w 7"/>
                <a:gd name="T3" fmla="*/ 29 h 32"/>
                <a:gd name="T4" fmla="*/ 7 w 7"/>
                <a:gd name="T5" fmla="*/ 32 h 32"/>
                <a:gd name="T6" fmla="*/ 7 w 7"/>
                <a:gd name="T7" fmla="*/ 0 h 32"/>
                <a:gd name="T8" fmla="*/ 7 w 7"/>
                <a:gd name="T9" fmla="*/ 3 h 32"/>
                <a:gd name="T10" fmla="*/ 0 60000 65536"/>
                <a:gd name="T11" fmla="*/ 0 60000 65536"/>
                <a:gd name="T12" fmla="*/ 0 60000 65536"/>
                <a:gd name="T13" fmla="*/ 0 60000 65536"/>
                <a:gd name="T14" fmla="*/ 0 60000 65536"/>
                <a:gd name="T15" fmla="*/ 0 w 7"/>
                <a:gd name="T16" fmla="*/ 0 h 32"/>
                <a:gd name="T17" fmla="*/ 7 w 7"/>
                <a:gd name="T18" fmla="*/ 32 h 32"/>
              </a:gdLst>
              <a:ahLst/>
              <a:cxnLst>
                <a:cxn ang="T10">
                  <a:pos x="T0" y="T1"/>
                </a:cxn>
                <a:cxn ang="T11">
                  <a:pos x="T2" y="T3"/>
                </a:cxn>
                <a:cxn ang="T12">
                  <a:pos x="T4" y="T5"/>
                </a:cxn>
                <a:cxn ang="T13">
                  <a:pos x="T6" y="T7"/>
                </a:cxn>
                <a:cxn ang="T14">
                  <a:pos x="T8" y="T9"/>
                </a:cxn>
              </a:cxnLst>
              <a:rect l="T15" t="T16" r="T17" b="T18"/>
              <a:pathLst>
                <a:path w="7" h="32">
                  <a:moveTo>
                    <a:pt x="7" y="3"/>
                  </a:moveTo>
                  <a:cubicBezTo>
                    <a:pt x="4" y="7"/>
                    <a:pt x="4" y="26"/>
                    <a:pt x="7" y="29"/>
                  </a:cubicBezTo>
                  <a:cubicBezTo>
                    <a:pt x="7" y="30"/>
                    <a:pt x="7" y="31"/>
                    <a:pt x="7" y="32"/>
                  </a:cubicBezTo>
                  <a:cubicBezTo>
                    <a:pt x="0" y="29"/>
                    <a:pt x="0" y="3"/>
                    <a:pt x="7" y="0"/>
                  </a:cubicBezTo>
                  <a:cubicBezTo>
                    <a:pt x="7" y="1"/>
                    <a:pt x="7" y="2"/>
                    <a:pt x="7" y="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1" name="Freeform 288"/>
            <p:cNvSpPr/>
            <p:nvPr/>
          </p:nvSpPr>
          <p:spPr bwMode="auto">
            <a:xfrm>
              <a:off x="1662" y="1096"/>
              <a:ext cx="50" cy="50"/>
            </a:xfrm>
            <a:custGeom>
              <a:avLst/>
              <a:gdLst>
                <a:gd name="T0" fmla="*/ 0 w 25"/>
                <a:gd name="T1" fmla="*/ 22 h 25"/>
                <a:gd name="T2" fmla="*/ 23 w 25"/>
                <a:gd name="T3" fmla="*/ 0 h 25"/>
                <a:gd name="T4" fmla="*/ 25 w 25"/>
                <a:gd name="T5" fmla="*/ 0 h 25"/>
                <a:gd name="T6" fmla="*/ 0 w 25"/>
                <a:gd name="T7" fmla="*/ 25 h 25"/>
                <a:gd name="T8" fmla="*/ 0 w 25"/>
                <a:gd name="T9" fmla="*/ 22 h 25"/>
                <a:gd name="T10" fmla="*/ 0 60000 65536"/>
                <a:gd name="T11" fmla="*/ 0 60000 65536"/>
                <a:gd name="T12" fmla="*/ 0 60000 65536"/>
                <a:gd name="T13" fmla="*/ 0 60000 65536"/>
                <a:gd name="T14" fmla="*/ 0 60000 65536"/>
                <a:gd name="T15" fmla="*/ 0 w 25"/>
                <a:gd name="T16" fmla="*/ 0 h 25"/>
                <a:gd name="T17" fmla="*/ 25 w 25"/>
                <a:gd name="T18" fmla="*/ 25 h 25"/>
              </a:gdLst>
              <a:ahLst/>
              <a:cxnLst>
                <a:cxn ang="T10">
                  <a:pos x="T0" y="T1"/>
                </a:cxn>
                <a:cxn ang="T11">
                  <a:pos x="T2" y="T3"/>
                </a:cxn>
                <a:cxn ang="T12">
                  <a:pos x="T4" y="T5"/>
                </a:cxn>
                <a:cxn ang="T13">
                  <a:pos x="T6" y="T7"/>
                </a:cxn>
                <a:cxn ang="T14">
                  <a:pos x="T8" y="T9"/>
                </a:cxn>
              </a:cxnLst>
              <a:rect l="T15" t="T16" r="T17" b="T18"/>
              <a:pathLst>
                <a:path w="25" h="25">
                  <a:moveTo>
                    <a:pt x="0" y="22"/>
                  </a:moveTo>
                  <a:cubicBezTo>
                    <a:pt x="9" y="16"/>
                    <a:pt x="16" y="9"/>
                    <a:pt x="23" y="0"/>
                  </a:cubicBezTo>
                  <a:cubicBezTo>
                    <a:pt x="23" y="0"/>
                    <a:pt x="24" y="0"/>
                    <a:pt x="25" y="0"/>
                  </a:cubicBezTo>
                  <a:cubicBezTo>
                    <a:pt x="18" y="9"/>
                    <a:pt x="10" y="17"/>
                    <a:pt x="0" y="25"/>
                  </a:cubicBezTo>
                  <a:cubicBezTo>
                    <a:pt x="0" y="24"/>
                    <a:pt x="0" y="23"/>
                    <a:pt x="0" y="2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2" name="Freeform 289"/>
            <p:cNvSpPr/>
            <p:nvPr/>
          </p:nvSpPr>
          <p:spPr bwMode="auto">
            <a:xfrm>
              <a:off x="1708" y="1016"/>
              <a:ext cx="42" cy="80"/>
            </a:xfrm>
            <a:custGeom>
              <a:avLst/>
              <a:gdLst>
                <a:gd name="T0" fmla="*/ 0 w 21"/>
                <a:gd name="T1" fmla="*/ 40 h 40"/>
                <a:gd name="T2" fmla="*/ 0 w 21"/>
                <a:gd name="T3" fmla="*/ 13 h 40"/>
                <a:gd name="T4" fmla="*/ 15 w 21"/>
                <a:gd name="T5" fmla="*/ 0 h 40"/>
                <a:gd name="T6" fmla="*/ 18 w 21"/>
                <a:gd name="T7" fmla="*/ 13 h 40"/>
                <a:gd name="T8" fmla="*/ 2 w 21"/>
                <a:gd name="T9" fmla="*/ 13 h 40"/>
                <a:gd name="T10" fmla="*/ 2 w 21"/>
                <a:gd name="T11" fmla="*/ 40 h 40"/>
                <a:gd name="T12" fmla="*/ 0 w 21"/>
                <a:gd name="T13" fmla="*/ 40 h 40"/>
                <a:gd name="T14" fmla="*/ 0 60000 65536"/>
                <a:gd name="T15" fmla="*/ 0 60000 65536"/>
                <a:gd name="T16" fmla="*/ 0 60000 65536"/>
                <a:gd name="T17" fmla="*/ 0 60000 65536"/>
                <a:gd name="T18" fmla="*/ 0 60000 65536"/>
                <a:gd name="T19" fmla="*/ 0 60000 65536"/>
                <a:gd name="T20" fmla="*/ 0 60000 65536"/>
                <a:gd name="T21" fmla="*/ 0 w 21"/>
                <a:gd name="T22" fmla="*/ 0 h 40"/>
                <a:gd name="T23" fmla="*/ 21 w 21"/>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40">
                  <a:moveTo>
                    <a:pt x="0" y="40"/>
                  </a:moveTo>
                  <a:cubicBezTo>
                    <a:pt x="0" y="31"/>
                    <a:pt x="0" y="22"/>
                    <a:pt x="0" y="13"/>
                  </a:cubicBezTo>
                  <a:cubicBezTo>
                    <a:pt x="5" y="9"/>
                    <a:pt x="21" y="15"/>
                    <a:pt x="15" y="0"/>
                  </a:cubicBezTo>
                  <a:cubicBezTo>
                    <a:pt x="20" y="0"/>
                    <a:pt x="16" y="10"/>
                    <a:pt x="18" y="13"/>
                  </a:cubicBezTo>
                  <a:cubicBezTo>
                    <a:pt x="12" y="13"/>
                    <a:pt x="7" y="13"/>
                    <a:pt x="2" y="13"/>
                  </a:cubicBezTo>
                  <a:cubicBezTo>
                    <a:pt x="2" y="22"/>
                    <a:pt x="2" y="31"/>
                    <a:pt x="2" y="40"/>
                  </a:cubicBezTo>
                  <a:cubicBezTo>
                    <a:pt x="1" y="40"/>
                    <a:pt x="0" y="40"/>
                    <a:pt x="0" y="4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3" name="Freeform 290"/>
            <p:cNvSpPr/>
            <p:nvPr/>
          </p:nvSpPr>
          <p:spPr bwMode="auto">
            <a:xfrm>
              <a:off x="1694" y="967"/>
              <a:ext cx="44" cy="49"/>
            </a:xfrm>
            <a:custGeom>
              <a:avLst/>
              <a:gdLst>
                <a:gd name="T0" fmla="*/ 0 w 22"/>
                <a:gd name="T1" fmla="*/ 0 h 24"/>
                <a:gd name="T2" fmla="*/ 22 w 22"/>
                <a:gd name="T3" fmla="*/ 24 h 24"/>
                <a:gd name="T4" fmla="*/ 0 w 22"/>
                <a:gd name="T5" fmla="*/ 0 h 24"/>
                <a:gd name="T6" fmla="*/ 0 60000 65536"/>
                <a:gd name="T7" fmla="*/ 0 60000 65536"/>
                <a:gd name="T8" fmla="*/ 0 60000 65536"/>
                <a:gd name="T9" fmla="*/ 0 w 22"/>
                <a:gd name="T10" fmla="*/ 0 h 24"/>
                <a:gd name="T11" fmla="*/ 22 w 22"/>
                <a:gd name="T12" fmla="*/ 24 h 24"/>
              </a:gdLst>
              <a:ahLst/>
              <a:cxnLst>
                <a:cxn ang="T6">
                  <a:pos x="T0" y="T1"/>
                </a:cxn>
                <a:cxn ang="T7">
                  <a:pos x="T2" y="T3"/>
                </a:cxn>
                <a:cxn ang="T8">
                  <a:pos x="T4" y="T5"/>
                </a:cxn>
              </a:cxnLst>
              <a:rect l="T9" t="T10" r="T11" b="T12"/>
              <a:pathLst>
                <a:path w="22" h="24">
                  <a:moveTo>
                    <a:pt x="0" y="0"/>
                  </a:moveTo>
                  <a:cubicBezTo>
                    <a:pt x="7" y="8"/>
                    <a:pt x="19" y="12"/>
                    <a:pt x="22" y="24"/>
                  </a:cubicBezTo>
                  <a:cubicBezTo>
                    <a:pt x="17" y="14"/>
                    <a:pt x="5" y="1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4" name="Freeform 291"/>
            <p:cNvSpPr/>
            <p:nvPr/>
          </p:nvSpPr>
          <p:spPr bwMode="auto">
            <a:xfrm>
              <a:off x="1454" y="1168"/>
              <a:ext cx="52" cy="84"/>
            </a:xfrm>
            <a:custGeom>
              <a:avLst/>
              <a:gdLst>
                <a:gd name="T0" fmla="*/ 0 w 26"/>
                <a:gd name="T1" fmla="*/ 0 h 42"/>
                <a:gd name="T2" fmla="*/ 2 w 26"/>
                <a:gd name="T3" fmla="*/ 0 h 42"/>
                <a:gd name="T4" fmla="*/ 2 w 26"/>
                <a:gd name="T5" fmla="*/ 40 h 42"/>
                <a:gd name="T6" fmla="*/ 26 w 26"/>
                <a:gd name="T7" fmla="*/ 40 h 42"/>
                <a:gd name="T8" fmla="*/ 26 w 26"/>
                <a:gd name="T9" fmla="*/ 42 h 42"/>
                <a:gd name="T10" fmla="*/ 0 w 26"/>
                <a:gd name="T11" fmla="*/ 42 h 42"/>
                <a:gd name="T12" fmla="*/ 0 w 26"/>
                <a:gd name="T13" fmla="*/ 0 h 42"/>
                <a:gd name="T14" fmla="*/ 0 60000 65536"/>
                <a:gd name="T15" fmla="*/ 0 60000 65536"/>
                <a:gd name="T16" fmla="*/ 0 60000 65536"/>
                <a:gd name="T17" fmla="*/ 0 60000 65536"/>
                <a:gd name="T18" fmla="*/ 0 60000 65536"/>
                <a:gd name="T19" fmla="*/ 0 60000 65536"/>
                <a:gd name="T20" fmla="*/ 0 60000 65536"/>
                <a:gd name="T21" fmla="*/ 0 w 26"/>
                <a:gd name="T22" fmla="*/ 0 h 42"/>
                <a:gd name="T23" fmla="*/ 26 w 26"/>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42">
                  <a:moveTo>
                    <a:pt x="0" y="0"/>
                  </a:moveTo>
                  <a:cubicBezTo>
                    <a:pt x="0" y="0"/>
                    <a:pt x="1" y="0"/>
                    <a:pt x="2" y="0"/>
                  </a:cubicBezTo>
                  <a:cubicBezTo>
                    <a:pt x="2" y="13"/>
                    <a:pt x="2" y="27"/>
                    <a:pt x="2" y="40"/>
                  </a:cubicBezTo>
                  <a:cubicBezTo>
                    <a:pt x="10" y="40"/>
                    <a:pt x="18" y="40"/>
                    <a:pt x="26" y="40"/>
                  </a:cubicBezTo>
                  <a:cubicBezTo>
                    <a:pt x="26" y="41"/>
                    <a:pt x="26" y="41"/>
                    <a:pt x="26" y="42"/>
                  </a:cubicBezTo>
                  <a:cubicBezTo>
                    <a:pt x="17" y="42"/>
                    <a:pt x="9" y="42"/>
                    <a:pt x="0" y="42"/>
                  </a:cubicBezTo>
                  <a:cubicBezTo>
                    <a:pt x="0" y="28"/>
                    <a:pt x="0" y="14"/>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5" name="Freeform 292"/>
            <p:cNvSpPr/>
            <p:nvPr/>
          </p:nvSpPr>
          <p:spPr bwMode="auto">
            <a:xfrm>
              <a:off x="971" y="1070"/>
              <a:ext cx="54" cy="58"/>
            </a:xfrm>
            <a:custGeom>
              <a:avLst/>
              <a:gdLst>
                <a:gd name="T0" fmla="*/ 0 w 27"/>
                <a:gd name="T1" fmla="*/ 0 h 29"/>
                <a:gd name="T2" fmla="*/ 27 w 27"/>
                <a:gd name="T3" fmla="*/ 29 h 29"/>
                <a:gd name="T4" fmla="*/ 0 w 27"/>
                <a:gd name="T5" fmla="*/ 0 h 29"/>
                <a:gd name="T6" fmla="*/ 0 60000 65536"/>
                <a:gd name="T7" fmla="*/ 0 60000 65536"/>
                <a:gd name="T8" fmla="*/ 0 60000 65536"/>
                <a:gd name="T9" fmla="*/ 0 w 27"/>
                <a:gd name="T10" fmla="*/ 0 h 29"/>
                <a:gd name="T11" fmla="*/ 27 w 27"/>
                <a:gd name="T12" fmla="*/ 29 h 29"/>
              </a:gdLst>
              <a:ahLst/>
              <a:cxnLst>
                <a:cxn ang="T6">
                  <a:pos x="T0" y="T1"/>
                </a:cxn>
                <a:cxn ang="T7">
                  <a:pos x="T2" y="T3"/>
                </a:cxn>
                <a:cxn ang="T8">
                  <a:pos x="T4" y="T5"/>
                </a:cxn>
              </a:cxnLst>
              <a:rect l="T9" t="T10" r="T11" b="T12"/>
              <a:pathLst>
                <a:path w="27" h="29">
                  <a:moveTo>
                    <a:pt x="0" y="0"/>
                  </a:moveTo>
                  <a:cubicBezTo>
                    <a:pt x="8" y="11"/>
                    <a:pt x="19" y="18"/>
                    <a:pt x="27" y="29"/>
                  </a:cubicBezTo>
                  <a:cubicBezTo>
                    <a:pt x="17" y="20"/>
                    <a:pt x="6" y="13"/>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6" name="Freeform 293"/>
            <p:cNvSpPr/>
            <p:nvPr/>
          </p:nvSpPr>
          <p:spPr bwMode="auto">
            <a:xfrm>
              <a:off x="1029" y="1096"/>
              <a:ext cx="30" cy="32"/>
            </a:xfrm>
            <a:custGeom>
              <a:avLst/>
              <a:gdLst>
                <a:gd name="T0" fmla="*/ 0 w 15"/>
                <a:gd name="T1" fmla="*/ 16 h 16"/>
                <a:gd name="T2" fmla="*/ 13 w 15"/>
                <a:gd name="T3" fmla="*/ 0 h 16"/>
                <a:gd name="T4" fmla="*/ 15 w 15"/>
                <a:gd name="T5" fmla="*/ 0 h 16"/>
                <a:gd name="T6" fmla="*/ 0 w 15"/>
                <a:gd name="T7" fmla="*/ 16 h 16"/>
                <a:gd name="T8" fmla="*/ 0 60000 65536"/>
                <a:gd name="T9" fmla="*/ 0 60000 65536"/>
                <a:gd name="T10" fmla="*/ 0 60000 65536"/>
                <a:gd name="T11" fmla="*/ 0 60000 65536"/>
                <a:gd name="T12" fmla="*/ 0 w 15"/>
                <a:gd name="T13" fmla="*/ 0 h 16"/>
                <a:gd name="T14" fmla="*/ 15 w 15"/>
                <a:gd name="T15" fmla="*/ 16 h 16"/>
              </a:gdLst>
              <a:ahLst/>
              <a:cxnLst>
                <a:cxn ang="T8">
                  <a:pos x="T0" y="T1"/>
                </a:cxn>
                <a:cxn ang="T9">
                  <a:pos x="T2" y="T3"/>
                </a:cxn>
                <a:cxn ang="T10">
                  <a:pos x="T4" y="T5"/>
                </a:cxn>
                <a:cxn ang="T11">
                  <a:pos x="T6" y="T7"/>
                </a:cxn>
              </a:cxnLst>
              <a:rect l="T12" t="T13" r="T14" b="T15"/>
              <a:pathLst>
                <a:path w="15" h="16">
                  <a:moveTo>
                    <a:pt x="0" y="16"/>
                  </a:moveTo>
                  <a:cubicBezTo>
                    <a:pt x="3" y="9"/>
                    <a:pt x="10" y="7"/>
                    <a:pt x="13" y="0"/>
                  </a:cubicBezTo>
                  <a:cubicBezTo>
                    <a:pt x="14" y="0"/>
                    <a:pt x="15" y="0"/>
                    <a:pt x="15" y="0"/>
                  </a:cubicBezTo>
                  <a:cubicBezTo>
                    <a:pt x="11" y="6"/>
                    <a:pt x="6" y="12"/>
                    <a:pt x="0"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7" name="Freeform 294"/>
            <p:cNvSpPr>
              <a:spLocks noEditPoints="1"/>
            </p:cNvSpPr>
            <p:nvPr/>
          </p:nvSpPr>
          <p:spPr bwMode="auto">
            <a:xfrm>
              <a:off x="4024" y="1186"/>
              <a:ext cx="142" cy="200"/>
            </a:xfrm>
            <a:custGeom>
              <a:avLst/>
              <a:gdLst>
                <a:gd name="T0" fmla="*/ 0 w 71"/>
                <a:gd name="T1" fmla="*/ 0 h 100"/>
                <a:gd name="T2" fmla="*/ 55 w 71"/>
                <a:gd name="T3" fmla="*/ 53 h 100"/>
                <a:gd name="T4" fmla="*/ 49 w 71"/>
                <a:gd name="T5" fmla="*/ 76 h 100"/>
                <a:gd name="T6" fmla="*/ 67 w 71"/>
                <a:gd name="T7" fmla="*/ 100 h 100"/>
                <a:gd name="T8" fmla="*/ 35 w 71"/>
                <a:gd name="T9" fmla="*/ 44 h 100"/>
                <a:gd name="T10" fmla="*/ 0 w 71"/>
                <a:gd name="T11" fmla="*/ 0 h 100"/>
                <a:gd name="T12" fmla="*/ 2 w 71"/>
                <a:gd name="T13" fmla="*/ 4 h 100"/>
                <a:gd name="T14" fmla="*/ 38 w 71"/>
                <a:gd name="T15" fmla="*/ 44 h 100"/>
                <a:gd name="T16" fmla="*/ 67 w 71"/>
                <a:gd name="T17" fmla="*/ 98 h 100"/>
                <a:gd name="T18" fmla="*/ 51 w 71"/>
                <a:gd name="T19" fmla="*/ 51 h 100"/>
                <a:gd name="T20" fmla="*/ 2 w 71"/>
                <a:gd name="T21" fmla="*/ 4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1"/>
                <a:gd name="T34" fmla="*/ 0 h 100"/>
                <a:gd name="T35" fmla="*/ 71 w 71"/>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1" h="100">
                  <a:moveTo>
                    <a:pt x="0" y="0"/>
                  </a:moveTo>
                  <a:cubicBezTo>
                    <a:pt x="20" y="16"/>
                    <a:pt x="36" y="37"/>
                    <a:pt x="55" y="53"/>
                  </a:cubicBezTo>
                  <a:cubicBezTo>
                    <a:pt x="47" y="54"/>
                    <a:pt x="49" y="66"/>
                    <a:pt x="49" y="76"/>
                  </a:cubicBezTo>
                  <a:cubicBezTo>
                    <a:pt x="54" y="83"/>
                    <a:pt x="71" y="89"/>
                    <a:pt x="67" y="100"/>
                  </a:cubicBezTo>
                  <a:cubicBezTo>
                    <a:pt x="51" y="95"/>
                    <a:pt x="29" y="78"/>
                    <a:pt x="35" y="44"/>
                  </a:cubicBezTo>
                  <a:cubicBezTo>
                    <a:pt x="24" y="29"/>
                    <a:pt x="2" y="24"/>
                    <a:pt x="0" y="0"/>
                  </a:cubicBezTo>
                  <a:close/>
                  <a:moveTo>
                    <a:pt x="2" y="4"/>
                  </a:moveTo>
                  <a:cubicBezTo>
                    <a:pt x="8" y="23"/>
                    <a:pt x="26" y="31"/>
                    <a:pt x="38" y="44"/>
                  </a:cubicBezTo>
                  <a:cubicBezTo>
                    <a:pt x="32" y="76"/>
                    <a:pt x="52" y="94"/>
                    <a:pt x="67" y="98"/>
                  </a:cubicBezTo>
                  <a:cubicBezTo>
                    <a:pt x="60" y="85"/>
                    <a:pt x="35" y="72"/>
                    <a:pt x="51" y="51"/>
                  </a:cubicBezTo>
                  <a:cubicBezTo>
                    <a:pt x="33" y="37"/>
                    <a:pt x="20" y="19"/>
                    <a:pt x="2" y="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8" name="Freeform 295"/>
            <p:cNvSpPr/>
            <p:nvPr/>
          </p:nvSpPr>
          <p:spPr bwMode="auto">
            <a:xfrm>
              <a:off x="1774" y="1226"/>
              <a:ext cx="18" cy="18"/>
            </a:xfrm>
            <a:custGeom>
              <a:avLst/>
              <a:gdLst>
                <a:gd name="T0" fmla="*/ 0 w 9"/>
                <a:gd name="T1" fmla="*/ 9 h 9"/>
                <a:gd name="T2" fmla="*/ 9 w 9"/>
                <a:gd name="T3" fmla="*/ 0 h 9"/>
                <a:gd name="T4" fmla="*/ 9 w 9"/>
                <a:gd name="T5" fmla="*/ 2 h 9"/>
                <a:gd name="T6" fmla="*/ 2 w 9"/>
                <a:gd name="T7" fmla="*/ 9 h 9"/>
                <a:gd name="T8" fmla="*/ 0 w 9"/>
                <a:gd name="T9" fmla="*/ 9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9"/>
                  </a:moveTo>
                  <a:cubicBezTo>
                    <a:pt x="2" y="5"/>
                    <a:pt x="5" y="2"/>
                    <a:pt x="9" y="0"/>
                  </a:cubicBezTo>
                  <a:cubicBezTo>
                    <a:pt x="9" y="1"/>
                    <a:pt x="9" y="1"/>
                    <a:pt x="9" y="2"/>
                  </a:cubicBezTo>
                  <a:cubicBezTo>
                    <a:pt x="6" y="3"/>
                    <a:pt x="4" y="6"/>
                    <a:pt x="2" y="9"/>
                  </a:cubicBezTo>
                  <a:cubicBezTo>
                    <a:pt x="2" y="9"/>
                    <a:pt x="1" y="9"/>
                    <a:pt x="0"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9" name="Freeform 296"/>
            <p:cNvSpPr/>
            <p:nvPr/>
          </p:nvSpPr>
          <p:spPr bwMode="auto">
            <a:xfrm>
              <a:off x="1772" y="1226"/>
              <a:ext cx="74" cy="54"/>
            </a:xfrm>
            <a:custGeom>
              <a:avLst/>
              <a:gdLst>
                <a:gd name="T0" fmla="*/ 10 w 37"/>
                <a:gd name="T1" fmla="*/ 2 h 27"/>
                <a:gd name="T2" fmla="*/ 10 w 37"/>
                <a:gd name="T3" fmla="*/ 0 h 27"/>
                <a:gd name="T4" fmla="*/ 37 w 37"/>
                <a:gd name="T5" fmla="*/ 0 h 27"/>
                <a:gd name="T6" fmla="*/ 37 w 37"/>
                <a:gd name="T7" fmla="*/ 27 h 27"/>
                <a:gd name="T8" fmla="*/ 10 w 37"/>
                <a:gd name="T9" fmla="*/ 27 h 27"/>
                <a:gd name="T10" fmla="*/ 1 w 37"/>
                <a:gd name="T11" fmla="*/ 9 h 27"/>
                <a:gd name="T12" fmla="*/ 3 w 37"/>
                <a:gd name="T13" fmla="*/ 9 h 27"/>
                <a:gd name="T14" fmla="*/ 10 w 37"/>
                <a:gd name="T15" fmla="*/ 9 h 27"/>
                <a:gd name="T16" fmla="*/ 12 w 37"/>
                <a:gd name="T17" fmla="*/ 24 h 27"/>
                <a:gd name="T18" fmla="*/ 35 w 37"/>
                <a:gd name="T19" fmla="*/ 24 h 27"/>
                <a:gd name="T20" fmla="*/ 35 w 37"/>
                <a:gd name="T21" fmla="*/ 2 h 27"/>
                <a:gd name="T22" fmla="*/ 10 w 37"/>
                <a:gd name="T23" fmla="*/ 2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27"/>
                <a:gd name="T38" fmla="*/ 37 w 37"/>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27">
                  <a:moveTo>
                    <a:pt x="10" y="2"/>
                  </a:moveTo>
                  <a:cubicBezTo>
                    <a:pt x="10" y="1"/>
                    <a:pt x="10" y="1"/>
                    <a:pt x="10" y="0"/>
                  </a:cubicBezTo>
                  <a:cubicBezTo>
                    <a:pt x="19" y="0"/>
                    <a:pt x="28" y="0"/>
                    <a:pt x="37" y="0"/>
                  </a:cubicBezTo>
                  <a:cubicBezTo>
                    <a:pt x="37" y="9"/>
                    <a:pt x="37" y="18"/>
                    <a:pt x="37" y="27"/>
                  </a:cubicBezTo>
                  <a:cubicBezTo>
                    <a:pt x="28" y="27"/>
                    <a:pt x="19" y="27"/>
                    <a:pt x="10" y="27"/>
                  </a:cubicBezTo>
                  <a:cubicBezTo>
                    <a:pt x="17" y="12"/>
                    <a:pt x="0" y="10"/>
                    <a:pt x="1" y="9"/>
                  </a:cubicBezTo>
                  <a:cubicBezTo>
                    <a:pt x="2" y="9"/>
                    <a:pt x="3" y="9"/>
                    <a:pt x="3" y="9"/>
                  </a:cubicBezTo>
                  <a:cubicBezTo>
                    <a:pt x="6" y="9"/>
                    <a:pt x="8" y="9"/>
                    <a:pt x="10" y="9"/>
                  </a:cubicBezTo>
                  <a:cubicBezTo>
                    <a:pt x="13" y="12"/>
                    <a:pt x="12" y="18"/>
                    <a:pt x="12" y="24"/>
                  </a:cubicBezTo>
                  <a:cubicBezTo>
                    <a:pt x="20" y="24"/>
                    <a:pt x="27" y="24"/>
                    <a:pt x="35" y="24"/>
                  </a:cubicBezTo>
                  <a:cubicBezTo>
                    <a:pt x="35" y="17"/>
                    <a:pt x="35" y="10"/>
                    <a:pt x="35" y="2"/>
                  </a:cubicBezTo>
                  <a:cubicBezTo>
                    <a:pt x="26" y="2"/>
                    <a:pt x="18" y="2"/>
                    <a:pt x="1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0" name="Freeform 297"/>
            <p:cNvSpPr/>
            <p:nvPr/>
          </p:nvSpPr>
          <p:spPr bwMode="auto">
            <a:xfrm>
              <a:off x="1327" y="1431"/>
              <a:ext cx="32" cy="32"/>
            </a:xfrm>
            <a:custGeom>
              <a:avLst/>
              <a:gdLst>
                <a:gd name="T0" fmla="*/ 0 w 16"/>
                <a:gd name="T1" fmla="*/ 14 h 16"/>
                <a:gd name="T2" fmla="*/ 14 w 16"/>
                <a:gd name="T3" fmla="*/ 0 h 16"/>
                <a:gd name="T4" fmla="*/ 16 w 16"/>
                <a:gd name="T5" fmla="*/ 0 h 16"/>
                <a:gd name="T6" fmla="*/ 0 w 16"/>
                <a:gd name="T7" fmla="*/ 16 h 16"/>
                <a:gd name="T8" fmla="*/ 0 w 16"/>
                <a:gd name="T9" fmla="*/ 14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14"/>
                  </a:moveTo>
                  <a:cubicBezTo>
                    <a:pt x="6" y="10"/>
                    <a:pt x="10" y="6"/>
                    <a:pt x="14" y="0"/>
                  </a:cubicBezTo>
                  <a:cubicBezTo>
                    <a:pt x="14" y="0"/>
                    <a:pt x="15" y="0"/>
                    <a:pt x="16" y="0"/>
                  </a:cubicBezTo>
                  <a:cubicBezTo>
                    <a:pt x="12" y="7"/>
                    <a:pt x="6" y="12"/>
                    <a:pt x="0" y="16"/>
                  </a:cubicBezTo>
                  <a:cubicBezTo>
                    <a:pt x="0" y="15"/>
                    <a:pt x="0" y="15"/>
                    <a:pt x="0" y="1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1" name="Freeform 298"/>
            <p:cNvSpPr/>
            <p:nvPr/>
          </p:nvSpPr>
          <p:spPr bwMode="auto">
            <a:xfrm>
              <a:off x="1327" y="1354"/>
              <a:ext cx="32" cy="77"/>
            </a:xfrm>
            <a:custGeom>
              <a:avLst/>
              <a:gdLst>
                <a:gd name="T0" fmla="*/ 0 w 16"/>
                <a:gd name="T1" fmla="*/ 0 h 38"/>
                <a:gd name="T2" fmla="*/ 2 w 16"/>
                <a:gd name="T3" fmla="*/ 0 h 38"/>
                <a:gd name="T4" fmla="*/ 2 w 16"/>
                <a:gd name="T5" fmla="*/ 21 h 38"/>
                <a:gd name="T6" fmla="*/ 16 w 16"/>
                <a:gd name="T7" fmla="*/ 23 h 38"/>
                <a:gd name="T8" fmla="*/ 16 w 16"/>
                <a:gd name="T9" fmla="*/ 38 h 38"/>
                <a:gd name="T10" fmla="*/ 14 w 16"/>
                <a:gd name="T11" fmla="*/ 38 h 38"/>
                <a:gd name="T12" fmla="*/ 14 w 16"/>
                <a:gd name="T13" fmla="*/ 25 h 38"/>
                <a:gd name="T14" fmla="*/ 0 w 16"/>
                <a:gd name="T15" fmla="*/ 21 h 38"/>
                <a:gd name="T16" fmla="*/ 0 w 16"/>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38"/>
                <a:gd name="T29" fmla="*/ 16 w 16"/>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38">
                  <a:moveTo>
                    <a:pt x="0" y="0"/>
                  </a:moveTo>
                  <a:cubicBezTo>
                    <a:pt x="1" y="0"/>
                    <a:pt x="2" y="0"/>
                    <a:pt x="2" y="0"/>
                  </a:cubicBezTo>
                  <a:cubicBezTo>
                    <a:pt x="2" y="7"/>
                    <a:pt x="2" y="14"/>
                    <a:pt x="2" y="21"/>
                  </a:cubicBezTo>
                  <a:cubicBezTo>
                    <a:pt x="3" y="25"/>
                    <a:pt x="12" y="21"/>
                    <a:pt x="16" y="23"/>
                  </a:cubicBezTo>
                  <a:cubicBezTo>
                    <a:pt x="16" y="28"/>
                    <a:pt x="16" y="33"/>
                    <a:pt x="16" y="38"/>
                  </a:cubicBezTo>
                  <a:cubicBezTo>
                    <a:pt x="15" y="38"/>
                    <a:pt x="14" y="38"/>
                    <a:pt x="14" y="38"/>
                  </a:cubicBezTo>
                  <a:cubicBezTo>
                    <a:pt x="14" y="34"/>
                    <a:pt x="14" y="29"/>
                    <a:pt x="14" y="25"/>
                  </a:cubicBezTo>
                  <a:cubicBezTo>
                    <a:pt x="8" y="25"/>
                    <a:pt x="0" y="26"/>
                    <a:pt x="0" y="21"/>
                  </a:cubicBezTo>
                  <a:cubicBezTo>
                    <a:pt x="0" y="14"/>
                    <a:pt x="0" y="7"/>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2" name="Freeform 299"/>
            <p:cNvSpPr/>
            <p:nvPr/>
          </p:nvSpPr>
          <p:spPr bwMode="auto">
            <a:xfrm>
              <a:off x="1301" y="1324"/>
              <a:ext cx="30" cy="30"/>
            </a:xfrm>
            <a:custGeom>
              <a:avLst/>
              <a:gdLst>
                <a:gd name="T0" fmla="*/ 0 w 15"/>
                <a:gd name="T1" fmla="*/ 0 h 15"/>
                <a:gd name="T2" fmla="*/ 15 w 15"/>
                <a:gd name="T3" fmla="*/ 15 h 15"/>
                <a:gd name="T4" fmla="*/ 13 w 15"/>
                <a:gd name="T5" fmla="*/ 15 h 15"/>
                <a:gd name="T6" fmla="*/ 0 w 15"/>
                <a:gd name="T7" fmla="*/ 2 h 15"/>
                <a:gd name="T8" fmla="*/ 0 w 15"/>
                <a:gd name="T9" fmla="*/ 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0" y="0"/>
                  </a:moveTo>
                  <a:cubicBezTo>
                    <a:pt x="6" y="4"/>
                    <a:pt x="11" y="9"/>
                    <a:pt x="15" y="15"/>
                  </a:cubicBezTo>
                  <a:cubicBezTo>
                    <a:pt x="15" y="15"/>
                    <a:pt x="14" y="15"/>
                    <a:pt x="13" y="15"/>
                  </a:cubicBezTo>
                  <a:cubicBezTo>
                    <a:pt x="10" y="10"/>
                    <a:pt x="5" y="6"/>
                    <a:pt x="0" y="2"/>
                  </a:cubicBezTo>
                  <a:cubicBezTo>
                    <a:pt x="0" y="1"/>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3" name="Freeform 300"/>
            <p:cNvSpPr/>
            <p:nvPr/>
          </p:nvSpPr>
          <p:spPr bwMode="auto">
            <a:xfrm>
              <a:off x="1229" y="1244"/>
              <a:ext cx="98" cy="231"/>
            </a:xfrm>
            <a:custGeom>
              <a:avLst/>
              <a:gdLst>
                <a:gd name="T0" fmla="*/ 49 w 49"/>
                <a:gd name="T1" fmla="*/ 109 h 115"/>
                <a:gd name="T2" fmla="*/ 0 w 49"/>
                <a:gd name="T3" fmla="*/ 105 h 115"/>
                <a:gd name="T4" fmla="*/ 25 w 49"/>
                <a:gd name="T5" fmla="*/ 105 h 115"/>
                <a:gd name="T6" fmla="*/ 25 w 49"/>
                <a:gd name="T7" fmla="*/ 93 h 115"/>
                <a:gd name="T8" fmla="*/ 11 w 49"/>
                <a:gd name="T9" fmla="*/ 91 h 115"/>
                <a:gd name="T10" fmla="*/ 11 w 49"/>
                <a:gd name="T11" fmla="*/ 73 h 115"/>
                <a:gd name="T12" fmla="*/ 27 w 49"/>
                <a:gd name="T13" fmla="*/ 73 h 115"/>
                <a:gd name="T14" fmla="*/ 27 w 49"/>
                <a:gd name="T15" fmla="*/ 49 h 115"/>
                <a:gd name="T16" fmla="*/ 9 w 49"/>
                <a:gd name="T17" fmla="*/ 47 h 115"/>
                <a:gd name="T18" fmla="*/ 9 w 49"/>
                <a:gd name="T19" fmla="*/ 0 h 115"/>
                <a:gd name="T20" fmla="*/ 22 w 49"/>
                <a:gd name="T21" fmla="*/ 0 h 115"/>
                <a:gd name="T22" fmla="*/ 34 w 49"/>
                <a:gd name="T23" fmla="*/ 15 h 115"/>
                <a:gd name="T24" fmla="*/ 36 w 49"/>
                <a:gd name="T25" fmla="*/ 40 h 115"/>
                <a:gd name="T26" fmla="*/ 36 w 49"/>
                <a:gd name="T27" fmla="*/ 42 h 115"/>
                <a:gd name="T28" fmla="*/ 31 w 49"/>
                <a:gd name="T29" fmla="*/ 18 h 115"/>
                <a:gd name="T30" fmla="*/ 14 w 49"/>
                <a:gd name="T31" fmla="*/ 2 h 115"/>
                <a:gd name="T32" fmla="*/ 11 w 49"/>
                <a:gd name="T33" fmla="*/ 44 h 115"/>
                <a:gd name="T34" fmla="*/ 29 w 49"/>
                <a:gd name="T35" fmla="*/ 47 h 115"/>
                <a:gd name="T36" fmla="*/ 29 w 49"/>
                <a:gd name="T37" fmla="*/ 73 h 115"/>
                <a:gd name="T38" fmla="*/ 14 w 49"/>
                <a:gd name="T39" fmla="*/ 76 h 115"/>
                <a:gd name="T40" fmla="*/ 14 w 49"/>
                <a:gd name="T41" fmla="*/ 89 h 115"/>
                <a:gd name="T42" fmla="*/ 25 w 49"/>
                <a:gd name="T43" fmla="*/ 107 h 115"/>
                <a:gd name="T44" fmla="*/ 49 w 49"/>
                <a:gd name="T45" fmla="*/ 107 h 115"/>
                <a:gd name="T46" fmla="*/ 49 w 49"/>
                <a:gd name="T47" fmla="*/ 109 h 11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9"/>
                <a:gd name="T73" fmla="*/ 0 h 115"/>
                <a:gd name="T74" fmla="*/ 49 w 49"/>
                <a:gd name="T75" fmla="*/ 115 h 11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9" h="115">
                  <a:moveTo>
                    <a:pt x="49" y="109"/>
                  </a:moveTo>
                  <a:cubicBezTo>
                    <a:pt x="34" y="106"/>
                    <a:pt x="8" y="115"/>
                    <a:pt x="0" y="105"/>
                  </a:cubicBezTo>
                  <a:cubicBezTo>
                    <a:pt x="8" y="105"/>
                    <a:pt x="17" y="105"/>
                    <a:pt x="25" y="105"/>
                  </a:cubicBezTo>
                  <a:cubicBezTo>
                    <a:pt x="25" y="101"/>
                    <a:pt x="25" y="97"/>
                    <a:pt x="25" y="93"/>
                  </a:cubicBezTo>
                  <a:cubicBezTo>
                    <a:pt x="24" y="88"/>
                    <a:pt x="15" y="92"/>
                    <a:pt x="11" y="91"/>
                  </a:cubicBezTo>
                  <a:cubicBezTo>
                    <a:pt x="11" y="85"/>
                    <a:pt x="11" y="79"/>
                    <a:pt x="11" y="73"/>
                  </a:cubicBezTo>
                  <a:cubicBezTo>
                    <a:pt x="17" y="73"/>
                    <a:pt x="22" y="73"/>
                    <a:pt x="27" y="73"/>
                  </a:cubicBezTo>
                  <a:cubicBezTo>
                    <a:pt x="27" y="65"/>
                    <a:pt x="27" y="57"/>
                    <a:pt x="27" y="49"/>
                  </a:cubicBezTo>
                  <a:cubicBezTo>
                    <a:pt x="25" y="44"/>
                    <a:pt x="14" y="48"/>
                    <a:pt x="9" y="47"/>
                  </a:cubicBezTo>
                  <a:cubicBezTo>
                    <a:pt x="9" y="31"/>
                    <a:pt x="9" y="15"/>
                    <a:pt x="9" y="0"/>
                  </a:cubicBezTo>
                  <a:cubicBezTo>
                    <a:pt x="14" y="0"/>
                    <a:pt x="18" y="0"/>
                    <a:pt x="22" y="0"/>
                  </a:cubicBezTo>
                  <a:cubicBezTo>
                    <a:pt x="22" y="9"/>
                    <a:pt x="21" y="19"/>
                    <a:pt x="34" y="15"/>
                  </a:cubicBezTo>
                  <a:cubicBezTo>
                    <a:pt x="35" y="23"/>
                    <a:pt x="31" y="36"/>
                    <a:pt x="36" y="40"/>
                  </a:cubicBezTo>
                  <a:cubicBezTo>
                    <a:pt x="36" y="41"/>
                    <a:pt x="36" y="41"/>
                    <a:pt x="36" y="42"/>
                  </a:cubicBezTo>
                  <a:cubicBezTo>
                    <a:pt x="28" y="41"/>
                    <a:pt x="33" y="26"/>
                    <a:pt x="31" y="18"/>
                  </a:cubicBezTo>
                  <a:cubicBezTo>
                    <a:pt x="14" y="24"/>
                    <a:pt x="27" y="0"/>
                    <a:pt x="14" y="2"/>
                  </a:cubicBezTo>
                  <a:cubicBezTo>
                    <a:pt x="8" y="12"/>
                    <a:pt x="13" y="31"/>
                    <a:pt x="11" y="44"/>
                  </a:cubicBezTo>
                  <a:cubicBezTo>
                    <a:pt x="18" y="45"/>
                    <a:pt x="26" y="43"/>
                    <a:pt x="29" y="47"/>
                  </a:cubicBezTo>
                  <a:cubicBezTo>
                    <a:pt x="29" y="55"/>
                    <a:pt x="29" y="64"/>
                    <a:pt x="29" y="73"/>
                  </a:cubicBezTo>
                  <a:cubicBezTo>
                    <a:pt x="26" y="76"/>
                    <a:pt x="19" y="76"/>
                    <a:pt x="14" y="76"/>
                  </a:cubicBezTo>
                  <a:cubicBezTo>
                    <a:pt x="14" y="80"/>
                    <a:pt x="14" y="84"/>
                    <a:pt x="14" y="89"/>
                  </a:cubicBezTo>
                  <a:cubicBezTo>
                    <a:pt x="28" y="84"/>
                    <a:pt x="30" y="99"/>
                    <a:pt x="25" y="107"/>
                  </a:cubicBezTo>
                  <a:cubicBezTo>
                    <a:pt x="33" y="107"/>
                    <a:pt x="41" y="107"/>
                    <a:pt x="49" y="107"/>
                  </a:cubicBezTo>
                  <a:cubicBezTo>
                    <a:pt x="49" y="108"/>
                    <a:pt x="49" y="108"/>
                    <a:pt x="49" y="10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4" name="Freeform 301"/>
            <p:cNvSpPr/>
            <p:nvPr/>
          </p:nvSpPr>
          <p:spPr bwMode="auto">
            <a:xfrm>
              <a:off x="3037" y="1240"/>
              <a:ext cx="911" cy="395"/>
            </a:xfrm>
            <a:custGeom>
              <a:avLst/>
              <a:gdLst>
                <a:gd name="T0" fmla="*/ 0 w 455"/>
                <a:gd name="T1" fmla="*/ 100 h 197"/>
                <a:gd name="T2" fmla="*/ 36 w 455"/>
                <a:gd name="T3" fmla="*/ 153 h 197"/>
                <a:gd name="T4" fmla="*/ 103 w 455"/>
                <a:gd name="T5" fmla="*/ 153 h 197"/>
                <a:gd name="T6" fmla="*/ 103 w 455"/>
                <a:gd name="T7" fmla="*/ 185 h 197"/>
                <a:gd name="T8" fmla="*/ 247 w 455"/>
                <a:gd name="T9" fmla="*/ 185 h 197"/>
                <a:gd name="T10" fmla="*/ 330 w 455"/>
                <a:gd name="T11" fmla="*/ 102 h 197"/>
                <a:gd name="T12" fmla="*/ 285 w 455"/>
                <a:gd name="T13" fmla="*/ 89 h 197"/>
                <a:gd name="T14" fmla="*/ 285 w 455"/>
                <a:gd name="T15" fmla="*/ 60 h 197"/>
                <a:gd name="T16" fmla="*/ 301 w 455"/>
                <a:gd name="T17" fmla="*/ 60 h 197"/>
                <a:gd name="T18" fmla="*/ 301 w 455"/>
                <a:gd name="T19" fmla="*/ 6 h 197"/>
                <a:gd name="T20" fmla="*/ 401 w 455"/>
                <a:gd name="T21" fmla="*/ 71 h 197"/>
                <a:gd name="T22" fmla="*/ 455 w 455"/>
                <a:gd name="T23" fmla="*/ 66 h 197"/>
                <a:gd name="T24" fmla="*/ 403 w 455"/>
                <a:gd name="T25" fmla="*/ 73 h 197"/>
                <a:gd name="T26" fmla="*/ 303 w 455"/>
                <a:gd name="T27" fmla="*/ 8 h 197"/>
                <a:gd name="T28" fmla="*/ 303 w 455"/>
                <a:gd name="T29" fmla="*/ 60 h 197"/>
                <a:gd name="T30" fmla="*/ 288 w 455"/>
                <a:gd name="T31" fmla="*/ 62 h 197"/>
                <a:gd name="T32" fmla="*/ 288 w 455"/>
                <a:gd name="T33" fmla="*/ 86 h 197"/>
                <a:gd name="T34" fmla="*/ 332 w 455"/>
                <a:gd name="T35" fmla="*/ 100 h 197"/>
                <a:gd name="T36" fmla="*/ 250 w 455"/>
                <a:gd name="T37" fmla="*/ 187 h 197"/>
                <a:gd name="T38" fmla="*/ 103 w 455"/>
                <a:gd name="T39" fmla="*/ 187 h 197"/>
                <a:gd name="T40" fmla="*/ 100 w 455"/>
                <a:gd name="T41" fmla="*/ 156 h 197"/>
                <a:gd name="T42" fmla="*/ 36 w 455"/>
                <a:gd name="T43" fmla="*/ 156 h 197"/>
                <a:gd name="T44" fmla="*/ 0 w 455"/>
                <a:gd name="T45" fmla="*/ 100 h 1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55"/>
                <a:gd name="T70" fmla="*/ 0 h 197"/>
                <a:gd name="T71" fmla="*/ 455 w 455"/>
                <a:gd name="T72" fmla="*/ 197 h 19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55" h="197">
                  <a:moveTo>
                    <a:pt x="0" y="100"/>
                  </a:moveTo>
                  <a:cubicBezTo>
                    <a:pt x="13" y="117"/>
                    <a:pt x="38" y="121"/>
                    <a:pt x="36" y="153"/>
                  </a:cubicBezTo>
                  <a:cubicBezTo>
                    <a:pt x="58" y="153"/>
                    <a:pt x="80" y="153"/>
                    <a:pt x="103" y="153"/>
                  </a:cubicBezTo>
                  <a:cubicBezTo>
                    <a:pt x="103" y="164"/>
                    <a:pt x="103" y="174"/>
                    <a:pt x="103" y="185"/>
                  </a:cubicBezTo>
                  <a:cubicBezTo>
                    <a:pt x="156" y="176"/>
                    <a:pt x="203" y="197"/>
                    <a:pt x="247" y="185"/>
                  </a:cubicBezTo>
                  <a:cubicBezTo>
                    <a:pt x="278" y="176"/>
                    <a:pt x="306" y="119"/>
                    <a:pt x="330" y="102"/>
                  </a:cubicBezTo>
                  <a:cubicBezTo>
                    <a:pt x="328" y="84"/>
                    <a:pt x="304" y="89"/>
                    <a:pt x="285" y="89"/>
                  </a:cubicBezTo>
                  <a:cubicBezTo>
                    <a:pt x="285" y="79"/>
                    <a:pt x="285" y="69"/>
                    <a:pt x="285" y="60"/>
                  </a:cubicBezTo>
                  <a:cubicBezTo>
                    <a:pt x="291" y="60"/>
                    <a:pt x="296" y="60"/>
                    <a:pt x="301" y="60"/>
                  </a:cubicBezTo>
                  <a:cubicBezTo>
                    <a:pt x="301" y="42"/>
                    <a:pt x="301" y="24"/>
                    <a:pt x="301" y="6"/>
                  </a:cubicBezTo>
                  <a:cubicBezTo>
                    <a:pt x="362" y="0"/>
                    <a:pt x="369" y="48"/>
                    <a:pt x="401" y="71"/>
                  </a:cubicBezTo>
                  <a:cubicBezTo>
                    <a:pt x="418" y="69"/>
                    <a:pt x="445" y="76"/>
                    <a:pt x="455" y="66"/>
                  </a:cubicBezTo>
                  <a:cubicBezTo>
                    <a:pt x="450" y="80"/>
                    <a:pt x="419" y="70"/>
                    <a:pt x="403" y="73"/>
                  </a:cubicBezTo>
                  <a:cubicBezTo>
                    <a:pt x="368" y="53"/>
                    <a:pt x="364" y="3"/>
                    <a:pt x="303" y="8"/>
                  </a:cubicBezTo>
                  <a:cubicBezTo>
                    <a:pt x="303" y="26"/>
                    <a:pt x="303" y="43"/>
                    <a:pt x="303" y="60"/>
                  </a:cubicBezTo>
                  <a:cubicBezTo>
                    <a:pt x="300" y="63"/>
                    <a:pt x="293" y="62"/>
                    <a:pt x="288" y="62"/>
                  </a:cubicBezTo>
                  <a:cubicBezTo>
                    <a:pt x="288" y="70"/>
                    <a:pt x="288" y="78"/>
                    <a:pt x="288" y="86"/>
                  </a:cubicBezTo>
                  <a:cubicBezTo>
                    <a:pt x="308" y="85"/>
                    <a:pt x="328" y="85"/>
                    <a:pt x="332" y="100"/>
                  </a:cubicBezTo>
                  <a:cubicBezTo>
                    <a:pt x="310" y="134"/>
                    <a:pt x="277" y="158"/>
                    <a:pt x="250" y="187"/>
                  </a:cubicBezTo>
                  <a:cubicBezTo>
                    <a:pt x="201" y="187"/>
                    <a:pt x="152" y="187"/>
                    <a:pt x="103" y="187"/>
                  </a:cubicBezTo>
                  <a:cubicBezTo>
                    <a:pt x="98" y="180"/>
                    <a:pt x="101" y="166"/>
                    <a:pt x="100" y="156"/>
                  </a:cubicBezTo>
                  <a:cubicBezTo>
                    <a:pt x="79" y="156"/>
                    <a:pt x="57" y="156"/>
                    <a:pt x="36" y="156"/>
                  </a:cubicBezTo>
                  <a:cubicBezTo>
                    <a:pt x="36" y="125"/>
                    <a:pt x="12" y="118"/>
                    <a:pt x="0" y="10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5" name="Freeform 302"/>
            <p:cNvSpPr/>
            <p:nvPr/>
          </p:nvSpPr>
          <p:spPr bwMode="auto">
            <a:xfrm>
              <a:off x="2953" y="1455"/>
              <a:ext cx="66" cy="92"/>
            </a:xfrm>
            <a:custGeom>
              <a:avLst/>
              <a:gdLst>
                <a:gd name="T0" fmla="*/ 0 w 33"/>
                <a:gd name="T1" fmla="*/ 46 h 46"/>
                <a:gd name="T2" fmla="*/ 33 w 33"/>
                <a:gd name="T3" fmla="*/ 0 h 46"/>
                <a:gd name="T4" fmla="*/ 33 w 33"/>
                <a:gd name="T5" fmla="*/ 17 h 46"/>
                <a:gd name="T6" fmla="*/ 0 w 33"/>
                <a:gd name="T7" fmla="*/ 46 h 46"/>
                <a:gd name="T8" fmla="*/ 0 60000 65536"/>
                <a:gd name="T9" fmla="*/ 0 60000 65536"/>
                <a:gd name="T10" fmla="*/ 0 60000 65536"/>
                <a:gd name="T11" fmla="*/ 0 60000 65536"/>
                <a:gd name="T12" fmla="*/ 0 w 33"/>
                <a:gd name="T13" fmla="*/ 0 h 46"/>
                <a:gd name="T14" fmla="*/ 33 w 33"/>
                <a:gd name="T15" fmla="*/ 46 h 46"/>
              </a:gdLst>
              <a:ahLst/>
              <a:cxnLst>
                <a:cxn ang="T8">
                  <a:pos x="T0" y="T1"/>
                </a:cxn>
                <a:cxn ang="T9">
                  <a:pos x="T2" y="T3"/>
                </a:cxn>
                <a:cxn ang="T10">
                  <a:pos x="T4" y="T5"/>
                </a:cxn>
                <a:cxn ang="T11">
                  <a:pos x="T6" y="T7"/>
                </a:cxn>
              </a:cxnLst>
              <a:rect l="T12" t="T13" r="T14" b="T15"/>
              <a:pathLst>
                <a:path w="33" h="46">
                  <a:moveTo>
                    <a:pt x="0" y="46"/>
                  </a:moveTo>
                  <a:cubicBezTo>
                    <a:pt x="10" y="30"/>
                    <a:pt x="31" y="25"/>
                    <a:pt x="33" y="0"/>
                  </a:cubicBezTo>
                  <a:cubicBezTo>
                    <a:pt x="33" y="5"/>
                    <a:pt x="33" y="11"/>
                    <a:pt x="33" y="17"/>
                  </a:cubicBezTo>
                  <a:cubicBezTo>
                    <a:pt x="19" y="24"/>
                    <a:pt x="12" y="38"/>
                    <a:pt x="0" y="4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6" name="Freeform 303"/>
            <p:cNvSpPr/>
            <p:nvPr/>
          </p:nvSpPr>
          <p:spPr bwMode="auto">
            <a:xfrm>
              <a:off x="2835" y="1557"/>
              <a:ext cx="122" cy="178"/>
            </a:xfrm>
            <a:custGeom>
              <a:avLst/>
              <a:gdLst>
                <a:gd name="T0" fmla="*/ 5 w 61"/>
                <a:gd name="T1" fmla="*/ 89 h 89"/>
                <a:gd name="T2" fmla="*/ 3 w 61"/>
                <a:gd name="T3" fmla="*/ 71 h 89"/>
                <a:gd name="T4" fmla="*/ 56 w 61"/>
                <a:gd name="T5" fmla="*/ 0 h 89"/>
                <a:gd name="T6" fmla="*/ 7 w 61"/>
                <a:gd name="T7" fmla="*/ 73 h 89"/>
                <a:gd name="T8" fmla="*/ 5 w 61"/>
                <a:gd name="T9" fmla="*/ 89 h 89"/>
                <a:gd name="T10" fmla="*/ 0 60000 65536"/>
                <a:gd name="T11" fmla="*/ 0 60000 65536"/>
                <a:gd name="T12" fmla="*/ 0 60000 65536"/>
                <a:gd name="T13" fmla="*/ 0 60000 65536"/>
                <a:gd name="T14" fmla="*/ 0 60000 65536"/>
                <a:gd name="T15" fmla="*/ 0 w 61"/>
                <a:gd name="T16" fmla="*/ 0 h 89"/>
                <a:gd name="T17" fmla="*/ 61 w 61"/>
                <a:gd name="T18" fmla="*/ 89 h 89"/>
              </a:gdLst>
              <a:ahLst/>
              <a:cxnLst>
                <a:cxn ang="T10">
                  <a:pos x="T0" y="T1"/>
                </a:cxn>
                <a:cxn ang="T11">
                  <a:pos x="T2" y="T3"/>
                </a:cxn>
                <a:cxn ang="T12">
                  <a:pos x="T4" y="T5"/>
                </a:cxn>
                <a:cxn ang="T13">
                  <a:pos x="T6" y="T7"/>
                </a:cxn>
                <a:cxn ang="T14">
                  <a:pos x="T8" y="T9"/>
                </a:cxn>
              </a:cxnLst>
              <a:rect l="T15" t="T16" r="T17" b="T18"/>
              <a:pathLst>
                <a:path w="61" h="89">
                  <a:moveTo>
                    <a:pt x="5" y="89"/>
                  </a:moveTo>
                  <a:cubicBezTo>
                    <a:pt x="0" y="87"/>
                    <a:pt x="4" y="76"/>
                    <a:pt x="3" y="71"/>
                  </a:cubicBezTo>
                  <a:cubicBezTo>
                    <a:pt x="50" y="77"/>
                    <a:pt x="56" y="41"/>
                    <a:pt x="56" y="0"/>
                  </a:cubicBezTo>
                  <a:cubicBezTo>
                    <a:pt x="61" y="45"/>
                    <a:pt x="49" y="74"/>
                    <a:pt x="7" y="73"/>
                  </a:cubicBezTo>
                  <a:cubicBezTo>
                    <a:pt x="2" y="74"/>
                    <a:pt x="6" y="84"/>
                    <a:pt x="5" y="8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7" name="Freeform 304"/>
            <p:cNvSpPr/>
            <p:nvPr/>
          </p:nvSpPr>
          <p:spPr bwMode="auto">
            <a:xfrm>
              <a:off x="2867" y="1757"/>
              <a:ext cx="1027" cy="472"/>
            </a:xfrm>
            <a:custGeom>
              <a:avLst/>
              <a:gdLst>
                <a:gd name="T0" fmla="*/ 0 w 513"/>
                <a:gd name="T1" fmla="*/ 0 h 235"/>
                <a:gd name="T2" fmla="*/ 3 w 513"/>
                <a:gd name="T3" fmla="*/ 20 h 235"/>
                <a:gd name="T4" fmla="*/ 23 w 513"/>
                <a:gd name="T5" fmla="*/ 25 h 235"/>
                <a:gd name="T6" fmla="*/ 23 w 513"/>
                <a:gd name="T7" fmla="*/ 38 h 235"/>
                <a:gd name="T8" fmla="*/ 125 w 513"/>
                <a:gd name="T9" fmla="*/ 134 h 235"/>
                <a:gd name="T10" fmla="*/ 266 w 513"/>
                <a:gd name="T11" fmla="*/ 127 h 235"/>
                <a:gd name="T12" fmla="*/ 292 w 513"/>
                <a:gd name="T13" fmla="*/ 138 h 235"/>
                <a:gd name="T14" fmla="*/ 330 w 513"/>
                <a:gd name="T15" fmla="*/ 214 h 235"/>
                <a:gd name="T16" fmla="*/ 335 w 513"/>
                <a:gd name="T17" fmla="*/ 196 h 235"/>
                <a:gd name="T18" fmla="*/ 393 w 513"/>
                <a:gd name="T19" fmla="*/ 196 h 235"/>
                <a:gd name="T20" fmla="*/ 395 w 513"/>
                <a:gd name="T21" fmla="*/ 212 h 235"/>
                <a:gd name="T22" fmla="*/ 422 w 513"/>
                <a:gd name="T23" fmla="*/ 221 h 235"/>
                <a:gd name="T24" fmla="*/ 513 w 513"/>
                <a:gd name="T25" fmla="*/ 161 h 235"/>
                <a:gd name="T26" fmla="*/ 433 w 513"/>
                <a:gd name="T27" fmla="*/ 219 h 235"/>
                <a:gd name="T28" fmla="*/ 426 w 513"/>
                <a:gd name="T29" fmla="*/ 232 h 235"/>
                <a:gd name="T30" fmla="*/ 415 w 513"/>
                <a:gd name="T31" fmla="*/ 214 h 235"/>
                <a:gd name="T32" fmla="*/ 393 w 513"/>
                <a:gd name="T33" fmla="*/ 214 h 235"/>
                <a:gd name="T34" fmla="*/ 393 w 513"/>
                <a:gd name="T35" fmla="*/ 199 h 235"/>
                <a:gd name="T36" fmla="*/ 337 w 513"/>
                <a:gd name="T37" fmla="*/ 199 h 235"/>
                <a:gd name="T38" fmla="*/ 335 w 513"/>
                <a:gd name="T39" fmla="*/ 216 h 235"/>
                <a:gd name="T40" fmla="*/ 290 w 513"/>
                <a:gd name="T41" fmla="*/ 141 h 235"/>
                <a:gd name="T42" fmla="*/ 270 w 513"/>
                <a:gd name="T43" fmla="*/ 138 h 235"/>
                <a:gd name="T44" fmla="*/ 270 w 513"/>
                <a:gd name="T45" fmla="*/ 129 h 235"/>
                <a:gd name="T46" fmla="*/ 185 w 513"/>
                <a:gd name="T47" fmla="*/ 129 h 235"/>
                <a:gd name="T48" fmla="*/ 179 w 513"/>
                <a:gd name="T49" fmla="*/ 136 h 235"/>
                <a:gd name="T50" fmla="*/ 127 w 513"/>
                <a:gd name="T51" fmla="*/ 136 h 235"/>
                <a:gd name="T52" fmla="*/ 101 w 513"/>
                <a:gd name="T53" fmla="*/ 112 h 235"/>
                <a:gd name="T54" fmla="*/ 87 w 513"/>
                <a:gd name="T55" fmla="*/ 107 h 235"/>
                <a:gd name="T56" fmla="*/ 20 w 513"/>
                <a:gd name="T57" fmla="*/ 40 h 235"/>
                <a:gd name="T58" fmla="*/ 20 w 513"/>
                <a:gd name="T59" fmla="*/ 25 h 235"/>
                <a:gd name="T60" fmla="*/ 0 w 513"/>
                <a:gd name="T61" fmla="*/ 25 h 235"/>
                <a:gd name="T62" fmla="*/ 0 w 513"/>
                <a:gd name="T63" fmla="*/ 0 h 23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13"/>
                <a:gd name="T97" fmla="*/ 0 h 235"/>
                <a:gd name="T98" fmla="*/ 513 w 513"/>
                <a:gd name="T99" fmla="*/ 235 h 23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13" h="235">
                  <a:moveTo>
                    <a:pt x="0" y="0"/>
                  </a:moveTo>
                  <a:cubicBezTo>
                    <a:pt x="5" y="2"/>
                    <a:pt x="1" y="14"/>
                    <a:pt x="3" y="20"/>
                  </a:cubicBezTo>
                  <a:cubicBezTo>
                    <a:pt x="5" y="26"/>
                    <a:pt x="20" y="19"/>
                    <a:pt x="23" y="25"/>
                  </a:cubicBezTo>
                  <a:cubicBezTo>
                    <a:pt x="23" y="29"/>
                    <a:pt x="23" y="34"/>
                    <a:pt x="23" y="38"/>
                  </a:cubicBezTo>
                  <a:cubicBezTo>
                    <a:pt x="53" y="74"/>
                    <a:pt x="89" y="103"/>
                    <a:pt x="125" y="134"/>
                  </a:cubicBezTo>
                  <a:cubicBezTo>
                    <a:pt x="176" y="135"/>
                    <a:pt x="212" y="122"/>
                    <a:pt x="266" y="127"/>
                  </a:cubicBezTo>
                  <a:cubicBezTo>
                    <a:pt x="272" y="134"/>
                    <a:pt x="281" y="137"/>
                    <a:pt x="292" y="138"/>
                  </a:cubicBezTo>
                  <a:cubicBezTo>
                    <a:pt x="290" y="178"/>
                    <a:pt x="289" y="217"/>
                    <a:pt x="330" y="214"/>
                  </a:cubicBezTo>
                  <a:cubicBezTo>
                    <a:pt x="336" y="212"/>
                    <a:pt x="330" y="199"/>
                    <a:pt x="335" y="196"/>
                  </a:cubicBezTo>
                  <a:cubicBezTo>
                    <a:pt x="354" y="196"/>
                    <a:pt x="373" y="196"/>
                    <a:pt x="393" y="196"/>
                  </a:cubicBezTo>
                  <a:cubicBezTo>
                    <a:pt x="396" y="199"/>
                    <a:pt x="395" y="206"/>
                    <a:pt x="395" y="212"/>
                  </a:cubicBezTo>
                  <a:cubicBezTo>
                    <a:pt x="409" y="209"/>
                    <a:pt x="416" y="214"/>
                    <a:pt x="422" y="221"/>
                  </a:cubicBezTo>
                  <a:cubicBezTo>
                    <a:pt x="464" y="224"/>
                    <a:pt x="486" y="182"/>
                    <a:pt x="513" y="161"/>
                  </a:cubicBezTo>
                  <a:cubicBezTo>
                    <a:pt x="486" y="180"/>
                    <a:pt x="479" y="219"/>
                    <a:pt x="433" y="219"/>
                  </a:cubicBezTo>
                  <a:cubicBezTo>
                    <a:pt x="426" y="219"/>
                    <a:pt x="436" y="235"/>
                    <a:pt x="426" y="232"/>
                  </a:cubicBezTo>
                  <a:cubicBezTo>
                    <a:pt x="432" y="217"/>
                    <a:pt x="409" y="229"/>
                    <a:pt x="415" y="214"/>
                  </a:cubicBezTo>
                  <a:cubicBezTo>
                    <a:pt x="407" y="214"/>
                    <a:pt x="400" y="214"/>
                    <a:pt x="393" y="214"/>
                  </a:cubicBezTo>
                  <a:cubicBezTo>
                    <a:pt x="393" y="209"/>
                    <a:pt x="393" y="204"/>
                    <a:pt x="393" y="199"/>
                  </a:cubicBezTo>
                  <a:cubicBezTo>
                    <a:pt x="374" y="199"/>
                    <a:pt x="355" y="199"/>
                    <a:pt x="337" y="199"/>
                  </a:cubicBezTo>
                  <a:cubicBezTo>
                    <a:pt x="332" y="200"/>
                    <a:pt x="336" y="211"/>
                    <a:pt x="335" y="216"/>
                  </a:cubicBezTo>
                  <a:cubicBezTo>
                    <a:pt x="291" y="220"/>
                    <a:pt x="287" y="184"/>
                    <a:pt x="290" y="141"/>
                  </a:cubicBezTo>
                  <a:cubicBezTo>
                    <a:pt x="288" y="135"/>
                    <a:pt x="276" y="140"/>
                    <a:pt x="270" y="138"/>
                  </a:cubicBezTo>
                  <a:cubicBezTo>
                    <a:pt x="270" y="135"/>
                    <a:pt x="270" y="132"/>
                    <a:pt x="270" y="129"/>
                  </a:cubicBezTo>
                  <a:cubicBezTo>
                    <a:pt x="239" y="134"/>
                    <a:pt x="209" y="122"/>
                    <a:pt x="185" y="129"/>
                  </a:cubicBezTo>
                  <a:cubicBezTo>
                    <a:pt x="184" y="130"/>
                    <a:pt x="180" y="136"/>
                    <a:pt x="179" y="136"/>
                  </a:cubicBezTo>
                  <a:cubicBezTo>
                    <a:pt x="164" y="138"/>
                    <a:pt x="141" y="140"/>
                    <a:pt x="127" y="136"/>
                  </a:cubicBezTo>
                  <a:cubicBezTo>
                    <a:pt x="115" y="133"/>
                    <a:pt x="111" y="119"/>
                    <a:pt x="101" y="112"/>
                  </a:cubicBezTo>
                  <a:cubicBezTo>
                    <a:pt x="97" y="109"/>
                    <a:pt x="91" y="109"/>
                    <a:pt x="87" y="107"/>
                  </a:cubicBezTo>
                  <a:cubicBezTo>
                    <a:pt x="61" y="91"/>
                    <a:pt x="45" y="55"/>
                    <a:pt x="20" y="40"/>
                  </a:cubicBezTo>
                  <a:cubicBezTo>
                    <a:pt x="20" y="35"/>
                    <a:pt x="20" y="30"/>
                    <a:pt x="20" y="25"/>
                  </a:cubicBezTo>
                  <a:cubicBezTo>
                    <a:pt x="14" y="25"/>
                    <a:pt x="7" y="25"/>
                    <a:pt x="0" y="25"/>
                  </a:cubicBezTo>
                  <a:cubicBezTo>
                    <a:pt x="0" y="16"/>
                    <a:pt x="0" y="8"/>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8" name="Freeform 305"/>
            <p:cNvSpPr/>
            <p:nvPr/>
          </p:nvSpPr>
          <p:spPr bwMode="auto">
            <a:xfrm>
              <a:off x="3742" y="1378"/>
              <a:ext cx="238" cy="488"/>
            </a:xfrm>
            <a:custGeom>
              <a:avLst/>
              <a:gdLst>
                <a:gd name="T0" fmla="*/ 114 w 119"/>
                <a:gd name="T1" fmla="*/ 0 h 243"/>
                <a:gd name="T2" fmla="*/ 116 w 119"/>
                <a:gd name="T3" fmla="*/ 73 h 243"/>
                <a:gd name="T4" fmla="*/ 69 w 119"/>
                <a:gd name="T5" fmla="*/ 102 h 243"/>
                <a:gd name="T6" fmla="*/ 69 w 119"/>
                <a:gd name="T7" fmla="*/ 129 h 243"/>
                <a:gd name="T8" fmla="*/ 38 w 119"/>
                <a:gd name="T9" fmla="*/ 147 h 243"/>
                <a:gd name="T10" fmla="*/ 47 w 119"/>
                <a:gd name="T11" fmla="*/ 120 h 243"/>
                <a:gd name="T12" fmla="*/ 5 w 119"/>
                <a:gd name="T13" fmla="*/ 162 h 243"/>
                <a:gd name="T14" fmla="*/ 60 w 119"/>
                <a:gd name="T15" fmla="*/ 165 h 243"/>
                <a:gd name="T16" fmla="*/ 60 w 119"/>
                <a:gd name="T17" fmla="*/ 178 h 243"/>
                <a:gd name="T18" fmla="*/ 40 w 119"/>
                <a:gd name="T19" fmla="*/ 178 h 243"/>
                <a:gd name="T20" fmla="*/ 76 w 119"/>
                <a:gd name="T21" fmla="*/ 243 h 243"/>
                <a:gd name="T22" fmla="*/ 38 w 119"/>
                <a:gd name="T23" fmla="*/ 209 h 243"/>
                <a:gd name="T24" fmla="*/ 38 w 119"/>
                <a:gd name="T25" fmla="*/ 178 h 243"/>
                <a:gd name="T26" fmla="*/ 58 w 119"/>
                <a:gd name="T27" fmla="*/ 174 h 243"/>
                <a:gd name="T28" fmla="*/ 2 w 119"/>
                <a:gd name="T29" fmla="*/ 165 h 243"/>
                <a:gd name="T30" fmla="*/ 34 w 119"/>
                <a:gd name="T31" fmla="*/ 118 h 243"/>
                <a:gd name="T32" fmla="*/ 47 w 119"/>
                <a:gd name="T33" fmla="*/ 118 h 243"/>
                <a:gd name="T34" fmla="*/ 43 w 119"/>
                <a:gd name="T35" fmla="*/ 142 h 243"/>
                <a:gd name="T36" fmla="*/ 67 w 119"/>
                <a:gd name="T37" fmla="*/ 127 h 243"/>
                <a:gd name="T38" fmla="*/ 67 w 119"/>
                <a:gd name="T39" fmla="*/ 102 h 243"/>
                <a:gd name="T40" fmla="*/ 114 w 119"/>
                <a:gd name="T41" fmla="*/ 71 h 243"/>
                <a:gd name="T42" fmla="*/ 114 w 119"/>
                <a:gd name="T43" fmla="*/ 0 h 2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9"/>
                <a:gd name="T67" fmla="*/ 0 h 243"/>
                <a:gd name="T68" fmla="*/ 119 w 119"/>
                <a:gd name="T69" fmla="*/ 243 h 24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9" h="243">
                  <a:moveTo>
                    <a:pt x="114" y="0"/>
                  </a:moveTo>
                  <a:cubicBezTo>
                    <a:pt x="119" y="20"/>
                    <a:pt x="115" y="49"/>
                    <a:pt x="116" y="73"/>
                  </a:cubicBezTo>
                  <a:cubicBezTo>
                    <a:pt x="88" y="70"/>
                    <a:pt x="89" y="97"/>
                    <a:pt x="69" y="102"/>
                  </a:cubicBezTo>
                  <a:cubicBezTo>
                    <a:pt x="69" y="111"/>
                    <a:pt x="69" y="120"/>
                    <a:pt x="69" y="129"/>
                  </a:cubicBezTo>
                  <a:cubicBezTo>
                    <a:pt x="51" y="126"/>
                    <a:pt x="55" y="147"/>
                    <a:pt x="38" y="147"/>
                  </a:cubicBezTo>
                  <a:cubicBezTo>
                    <a:pt x="44" y="141"/>
                    <a:pt x="50" y="134"/>
                    <a:pt x="47" y="120"/>
                  </a:cubicBezTo>
                  <a:cubicBezTo>
                    <a:pt x="23" y="124"/>
                    <a:pt x="9" y="138"/>
                    <a:pt x="5" y="162"/>
                  </a:cubicBezTo>
                  <a:cubicBezTo>
                    <a:pt x="19" y="168"/>
                    <a:pt x="43" y="163"/>
                    <a:pt x="60" y="165"/>
                  </a:cubicBezTo>
                  <a:cubicBezTo>
                    <a:pt x="60" y="169"/>
                    <a:pt x="60" y="174"/>
                    <a:pt x="60" y="178"/>
                  </a:cubicBezTo>
                  <a:cubicBezTo>
                    <a:pt x="54" y="178"/>
                    <a:pt x="47" y="178"/>
                    <a:pt x="40" y="178"/>
                  </a:cubicBezTo>
                  <a:cubicBezTo>
                    <a:pt x="33" y="219"/>
                    <a:pt x="64" y="221"/>
                    <a:pt x="76" y="243"/>
                  </a:cubicBezTo>
                  <a:cubicBezTo>
                    <a:pt x="62" y="233"/>
                    <a:pt x="54" y="217"/>
                    <a:pt x="38" y="209"/>
                  </a:cubicBezTo>
                  <a:cubicBezTo>
                    <a:pt x="38" y="199"/>
                    <a:pt x="38" y="188"/>
                    <a:pt x="38" y="178"/>
                  </a:cubicBezTo>
                  <a:cubicBezTo>
                    <a:pt x="41" y="173"/>
                    <a:pt x="56" y="179"/>
                    <a:pt x="58" y="174"/>
                  </a:cubicBezTo>
                  <a:cubicBezTo>
                    <a:pt x="53" y="157"/>
                    <a:pt x="15" y="173"/>
                    <a:pt x="2" y="165"/>
                  </a:cubicBezTo>
                  <a:cubicBezTo>
                    <a:pt x="0" y="136"/>
                    <a:pt x="25" y="135"/>
                    <a:pt x="34" y="118"/>
                  </a:cubicBezTo>
                  <a:cubicBezTo>
                    <a:pt x="38" y="118"/>
                    <a:pt x="43" y="118"/>
                    <a:pt x="47" y="118"/>
                  </a:cubicBezTo>
                  <a:cubicBezTo>
                    <a:pt x="51" y="124"/>
                    <a:pt x="51" y="142"/>
                    <a:pt x="43" y="142"/>
                  </a:cubicBezTo>
                  <a:cubicBezTo>
                    <a:pt x="51" y="146"/>
                    <a:pt x="52" y="124"/>
                    <a:pt x="67" y="127"/>
                  </a:cubicBezTo>
                  <a:cubicBezTo>
                    <a:pt x="67" y="119"/>
                    <a:pt x="67" y="110"/>
                    <a:pt x="67" y="102"/>
                  </a:cubicBezTo>
                  <a:cubicBezTo>
                    <a:pt x="87" y="96"/>
                    <a:pt x="86" y="69"/>
                    <a:pt x="114" y="71"/>
                  </a:cubicBezTo>
                  <a:cubicBezTo>
                    <a:pt x="114" y="47"/>
                    <a:pt x="114" y="23"/>
                    <a:pt x="114"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79" name="Freeform 306"/>
            <p:cNvSpPr/>
            <p:nvPr/>
          </p:nvSpPr>
          <p:spPr bwMode="auto">
            <a:xfrm>
              <a:off x="2839" y="1246"/>
              <a:ext cx="1131" cy="960"/>
            </a:xfrm>
            <a:custGeom>
              <a:avLst/>
              <a:gdLst>
                <a:gd name="T0" fmla="*/ 99 w 565"/>
                <a:gd name="T1" fmla="*/ 97 h 479"/>
                <a:gd name="T2" fmla="*/ 135 w 565"/>
                <a:gd name="T3" fmla="*/ 153 h 479"/>
                <a:gd name="T4" fmla="*/ 199 w 565"/>
                <a:gd name="T5" fmla="*/ 153 h 479"/>
                <a:gd name="T6" fmla="*/ 202 w 565"/>
                <a:gd name="T7" fmla="*/ 184 h 479"/>
                <a:gd name="T8" fmla="*/ 349 w 565"/>
                <a:gd name="T9" fmla="*/ 184 h 479"/>
                <a:gd name="T10" fmla="*/ 431 w 565"/>
                <a:gd name="T11" fmla="*/ 97 h 479"/>
                <a:gd name="T12" fmla="*/ 387 w 565"/>
                <a:gd name="T13" fmla="*/ 83 h 479"/>
                <a:gd name="T14" fmla="*/ 387 w 565"/>
                <a:gd name="T15" fmla="*/ 59 h 479"/>
                <a:gd name="T16" fmla="*/ 402 w 565"/>
                <a:gd name="T17" fmla="*/ 57 h 479"/>
                <a:gd name="T18" fmla="*/ 402 w 565"/>
                <a:gd name="T19" fmla="*/ 5 h 479"/>
                <a:gd name="T20" fmla="*/ 502 w 565"/>
                <a:gd name="T21" fmla="*/ 70 h 479"/>
                <a:gd name="T22" fmla="*/ 554 w 565"/>
                <a:gd name="T23" fmla="*/ 63 h 479"/>
                <a:gd name="T24" fmla="*/ 563 w 565"/>
                <a:gd name="T25" fmla="*/ 59 h 479"/>
                <a:gd name="T26" fmla="*/ 565 w 565"/>
                <a:gd name="T27" fmla="*/ 66 h 479"/>
                <a:gd name="T28" fmla="*/ 565 w 565"/>
                <a:gd name="T29" fmla="*/ 137 h 479"/>
                <a:gd name="T30" fmla="*/ 518 w 565"/>
                <a:gd name="T31" fmla="*/ 168 h 479"/>
                <a:gd name="T32" fmla="*/ 518 w 565"/>
                <a:gd name="T33" fmla="*/ 193 h 479"/>
                <a:gd name="T34" fmla="*/ 494 w 565"/>
                <a:gd name="T35" fmla="*/ 208 h 479"/>
                <a:gd name="T36" fmla="*/ 498 w 565"/>
                <a:gd name="T37" fmla="*/ 184 h 479"/>
                <a:gd name="T38" fmla="*/ 485 w 565"/>
                <a:gd name="T39" fmla="*/ 184 h 479"/>
                <a:gd name="T40" fmla="*/ 453 w 565"/>
                <a:gd name="T41" fmla="*/ 231 h 479"/>
                <a:gd name="T42" fmla="*/ 509 w 565"/>
                <a:gd name="T43" fmla="*/ 240 h 479"/>
                <a:gd name="T44" fmla="*/ 489 w 565"/>
                <a:gd name="T45" fmla="*/ 244 h 479"/>
                <a:gd name="T46" fmla="*/ 489 w 565"/>
                <a:gd name="T47" fmla="*/ 275 h 479"/>
                <a:gd name="T48" fmla="*/ 527 w 565"/>
                <a:gd name="T49" fmla="*/ 309 h 479"/>
                <a:gd name="T50" fmla="*/ 529 w 565"/>
                <a:gd name="T51" fmla="*/ 313 h 479"/>
                <a:gd name="T52" fmla="*/ 538 w 565"/>
                <a:gd name="T53" fmla="*/ 342 h 479"/>
                <a:gd name="T54" fmla="*/ 538 w 565"/>
                <a:gd name="T55" fmla="*/ 382 h 479"/>
                <a:gd name="T56" fmla="*/ 531 w 565"/>
                <a:gd name="T57" fmla="*/ 391 h 479"/>
                <a:gd name="T58" fmla="*/ 529 w 565"/>
                <a:gd name="T59" fmla="*/ 411 h 479"/>
                <a:gd name="T60" fmla="*/ 527 w 565"/>
                <a:gd name="T61" fmla="*/ 416 h 479"/>
                <a:gd name="T62" fmla="*/ 436 w 565"/>
                <a:gd name="T63" fmla="*/ 476 h 479"/>
                <a:gd name="T64" fmla="*/ 409 w 565"/>
                <a:gd name="T65" fmla="*/ 467 h 479"/>
                <a:gd name="T66" fmla="*/ 407 w 565"/>
                <a:gd name="T67" fmla="*/ 451 h 479"/>
                <a:gd name="T68" fmla="*/ 349 w 565"/>
                <a:gd name="T69" fmla="*/ 451 h 479"/>
                <a:gd name="T70" fmla="*/ 344 w 565"/>
                <a:gd name="T71" fmla="*/ 469 h 479"/>
                <a:gd name="T72" fmla="*/ 306 w 565"/>
                <a:gd name="T73" fmla="*/ 393 h 479"/>
                <a:gd name="T74" fmla="*/ 280 w 565"/>
                <a:gd name="T75" fmla="*/ 382 h 479"/>
                <a:gd name="T76" fmla="*/ 139 w 565"/>
                <a:gd name="T77" fmla="*/ 389 h 479"/>
                <a:gd name="T78" fmla="*/ 37 w 565"/>
                <a:gd name="T79" fmla="*/ 293 h 479"/>
                <a:gd name="T80" fmla="*/ 37 w 565"/>
                <a:gd name="T81" fmla="*/ 280 h 479"/>
                <a:gd name="T82" fmla="*/ 17 w 565"/>
                <a:gd name="T83" fmla="*/ 275 h 479"/>
                <a:gd name="T84" fmla="*/ 14 w 565"/>
                <a:gd name="T85" fmla="*/ 255 h 479"/>
                <a:gd name="T86" fmla="*/ 3 w 565"/>
                <a:gd name="T87" fmla="*/ 244 h 479"/>
                <a:gd name="T88" fmla="*/ 5 w 565"/>
                <a:gd name="T89" fmla="*/ 228 h 479"/>
                <a:gd name="T90" fmla="*/ 54 w 565"/>
                <a:gd name="T91" fmla="*/ 155 h 479"/>
                <a:gd name="T92" fmla="*/ 57 w 565"/>
                <a:gd name="T93" fmla="*/ 150 h 479"/>
                <a:gd name="T94" fmla="*/ 90 w 565"/>
                <a:gd name="T95" fmla="*/ 121 h 479"/>
                <a:gd name="T96" fmla="*/ 90 w 565"/>
                <a:gd name="T97" fmla="*/ 104 h 479"/>
                <a:gd name="T98" fmla="*/ 99 w 565"/>
                <a:gd name="T99" fmla="*/ 95 h 479"/>
                <a:gd name="T100" fmla="*/ 99 w 565"/>
                <a:gd name="T101" fmla="*/ 97 h 4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65"/>
                <a:gd name="T154" fmla="*/ 0 h 479"/>
                <a:gd name="T155" fmla="*/ 565 w 565"/>
                <a:gd name="T156" fmla="*/ 479 h 47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65" h="479">
                  <a:moveTo>
                    <a:pt x="99" y="97"/>
                  </a:moveTo>
                  <a:cubicBezTo>
                    <a:pt x="111" y="115"/>
                    <a:pt x="135" y="122"/>
                    <a:pt x="135" y="153"/>
                  </a:cubicBezTo>
                  <a:cubicBezTo>
                    <a:pt x="156" y="153"/>
                    <a:pt x="178" y="153"/>
                    <a:pt x="199" y="153"/>
                  </a:cubicBezTo>
                  <a:cubicBezTo>
                    <a:pt x="200" y="163"/>
                    <a:pt x="197" y="177"/>
                    <a:pt x="202" y="184"/>
                  </a:cubicBezTo>
                  <a:cubicBezTo>
                    <a:pt x="251" y="184"/>
                    <a:pt x="300" y="184"/>
                    <a:pt x="349" y="184"/>
                  </a:cubicBezTo>
                  <a:cubicBezTo>
                    <a:pt x="376" y="155"/>
                    <a:pt x="409" y="131"/>
                    <a:pt x="431" y="97"/>
                  </a:cubicBezTo>
                  <a:cubicBezTo>
                    <a:pt x="427" y="82"/>
                    <a:pt x="407" y="82"/>
                    <a:pt x="387" y="83"/>
                  </a:cubicBezTo>
                  <a:cubicBezTo>
                    <a:pt x="387" y="75"/>
                    <a:pt x="387" y="67"/>
                    <a:pt x="387" y="59"/>
                  </a:cubicBezTo>
                  <a:cubicBezTo>
                    <a:pt x="392" y="59"/>
                    <a:pt x="399" y="60"/>
                    <a:pt x="402" y="57"/>
                  </a:cubicBezTo>
                  <a:cubicBezTo>
                    <a:pt x="402" y="40"/>
                    <a:pt x="402" y="23"/>
                    <a:pt x="402" y="5"/>
                  </a:cubicBezTo>
                  <a:cubicBezTo>
                    <a:pt x="463" y="0"/>
                    <a:pt x="467" y="50"/>
                    <a:pt x="502" y="70"/>
                  </a:cubicBezTo>
                  <a:cubicBezTo>
                    <a:pt x="518" y="67"/>
                    <a:pt x="549" y="77"/>
                    <a:pt x="554" y="63"/>
                  </a:cubicBezTo>
                  <a:cubicBezTo>
                    <a:pt x="556" y="60"/>
                    <a:pt x="559" y="55"/>
                    <a:pt x="563" y="59"/>
                  </a:cubicBezTo>
                  <a:cubicBezTo>
                    <a:pt x="564" y="61"/>
                    <a:pt x="565" y="63"/>
                    <a:pt x="565" y="66"/>
                  </a:cubicBezTo>
                  <a:cubicBezTo>
                    <a:pt x="565" y="89"/>
                    <a:pt x="565" y="113"/>
                    <a:pt x="565" y="137"/>
                  </a:cubicBezTo>
                  <a:cubicBezTo>
                    <a:pt x="537" y="135"/>
                    <a:pt x="538" y="162"/>
                    <a:pt x="518" y="168"/>
                  </a:cubicBezTo>
                  <a:cubicBezTo>
                    <a:pt x="518" y="176"/>
                    <a:pt x="518" y="185"/>
                    <a:pt x="518" y="193"/>
                  </a:cubicBezTo>
                  <a:cubicBezTo>
                    <a:pt x="503" y="190"/>
                    <a:pt x="502" y="212"/>
                    <a:pt x="494" y="208"/>
                  </a:cubicBezTo>
                  <a:cubicBezTo>
                    <a:pt x="502" y="208"/>
                    <a:pt x="502" y="190"/>
                    <a:pt x="498" y="184"/>
                  </a:cubicBezTo>
                  <a:cubicBezTo>
                    <a:pt x="494" y="184"/>
                    <a:pt x="489" y="184"/>
                    <a:pt x="485" y="184"/>
                  </a:cubicBezTo>
                  <a:cubicBezTo>
                    <a:pt x="476" y="201"/>
                    <a:pt x="451" y="202"/>
                    <a:pt x="453" y="231"/>
                  </a:cubicBezTo>
                  <a:cubicBezTo>
                    <a:pt x="466" y="239"/>
                    <a:pt x="504" y="223"/>
                    <a:pt x="509" y="240"/>
                  </a:cubicBezTo>
                  <a:cubicBezTo>
                    <a:pt x="507" y="245"/>
                    <a:pt x="492" y="239"/>
                    <a:pt x="489" y="244"/>
                  </a:cubicBezTo>
                  <a:cubicBezTo>
                    <a:pt x="489" y="254"/>
                    <a:pt x="489" y="265"/>
                    <a:pt x="489" y="275"/>
                  </a:cubicBezTo>
                  <a:cubicBezTo>
                    <a:pt x="505" y="283"/>
                    <a:pt x="513" y="299"/>
                    <a:pt x="527" y="309"/>
                  </a:cubicBezTo>
                  <a:cubicBezTo>
                    <a:pt x="529" y="309"/>
                    <a:pt x="529" y="311"/>
                    <a:pt x="529" y="313"/>
                  </a:cubicBezTo>
                  <a:cubicBezTo>
                    <a:pt x="529" y="326"/>
                    <a:pt x="527" y="341"/>
                    <a:pt x="538" y="342"/>
                  </a:cubicBezTo>
                  <a:cubicBezTo>
                    <a:pt x="538" y="355"/>
                    <a:pt x="538" y="369"/>
                    <a:pt x="538" y="382"/>
                  </a:cubicBezTo>
                  <a:cubicBezTo>
                    <a:pt x="539" y="388"/>
                    <a:pt x="535" y="389"/>
                    <a:pt x="531" y="391"/>
                  </a:cubicBezTo>
                  <a:cubicBezTo>
                    <a:pt x="526" y="393"/>
                    <a:pt x="531" y="405"/>
                    <a:pt x="529" y="411"/>
                  </a:cubicBezTo>
                  <a:cubicBezTo>
                    <a:pt x="530" y="414"/>
                    <a:pt x="529" y="415"/>
                    <a:pt x="527" y="416"/>
                  </a:cubicBezTo>
                  <a:cubicBezTo>
                    <a:pt x="500" y="437"/>
                    <a:pt x="478" y="479"/>
                    <a:pt x="436" y="476"/>
                  </a:cubicBezTo>
                  <a:cubicBezTo>
                    <a:pt x="430" y="469"/>
                    <a:pt x="423" y="464"/>
                    <a:pt x="409" y="467"/>
                  </a:cubicBezTo>
                  <a:cubicBezTo>
                    <a:pt x="409" y="461"/>
                    <a:pt x="410" y="454"/>
                    <a:pt x="407" y="451"/>
                  </a:cubicBezTo>
                  <a:cubicBezTo>
                    <a:pt x="387" y="451"/>
                    <a:pt x="368" y="451"/>
                    <a:pt x="349" y="451"/>
                  </a:cubicBezTo>
                  <a:cubicBezTo>
                    <a:pt x="344" y="454"/>
                    <a:pt x="350" y="467"/>
                    <a:pt x="344" y="469"/>
                  </a:cubicBezTo>
                  <a:cubicBezTo>
                    <a:pt x="303" y="472"/>
                    <a:pt x="304" y="433"/>
                    <a:pt x="306" y="393"/>
                  </a:cubicBezTo>
                  <a:cubicBezTo>
                    <a:pt x="295" y="392"/>
                    <a:pt x="286" y="389"/>
                    <a:pt x="280" y="382"/>
                  </a:cubicBezTo>
                  <a:cubicBezTo>
                    <a:pt x="226" y="377"/>
                    <a:pt x="190" y="390"/>
                    <a:pt x="139" y="389"/>
                  </a:cubicBezTo>
                  <a:cubicBezTo>
                    <a:pt x="103" y="358"/>
                    <a:pt x="67" y="329"/>
                    <a:pt x="37" y="293"/>
                  </a:cubicBezTo>
                  <a:cubicBezTo>
                    <a:pt x="37" y="289"/>
                    <a:pt x="37" y="284"/>
                    <a:pt x="37" y="280"/>
                  </a:cubicBezTo>
                  <a:cubicBezTo>
                    <a:pt x="34" y="274"/>
                    <a:pt x="19" y="281"/>
                    <a:pt x="17" y="275"/>
                  </a:cubicBezTo>
                  <a:cubicBezTo>
                    <a:pt x="15" y="269"/>
                    <a:pt x="19" y="257"/>
                    <a:pt x="14" y="255"/>
                  </a:cubicBezTo>
                  <a:cubicBezTo>
                    <a:pt x="11" y="251"/>
                    <a:pt x="3" y="252"/>
                    <a:pt x="3" y="244"/>
                  </a:cubicBezTo>
                  <a:cubicBezTo>
                    <a:pt x="4" y="239"/>
                    <a:pt x="0" y="229"/>
                    <a:pt x="5" y="228"/>
                  </a:cubicBezTo>
                  <a:cubicBezTo>
                    <a:pt x="47" y="229"/>
                    <a:pt x="59" y="200"/>
                    <a:pt x="54" y="155"/>
                  </a:cubicBezTo>
                  <a:cubicBezTo>
                    <a:pt x="54" y="152"/>
                    <a:pt x="55" y="151"/>
                    <a:pt x="57" y="150"/>
                  </a:cubicBezTo>
                  <a:cubicBezTo>
                    <a:pt x="69" y="142"/>
                    <a:pt x="76" y="128"/>
                    <a:pt x="90" y="121"/>
                  </a:cubicBezTo>
                  <a:cubicBezTo>
                    <a:pt x="90" y="115"/>
                    <a:pt x="90" y="109"/>
                    <a:pt x="90" y="104"/>
                  </a:cubicBezTo>
                  <a:cubicBezTo>
                    <a:pt x="91" y="99"/>
                    <a:pt x="94" y="96"/>
                    <a:pt x="99" y="95"/>
                  </a:cubicBezTo>
                  <a:cubicBezTo>
                    <a:pt x="99" y="95"/>
                    <a:pt x="99" y="96"/>
                    <a:pt x="99" y="97"/>
                  </a:cubicBezTo>
                  <a:close/>
                </a:path>
              </a:pathLst>
            </a:custGeom>
            <a:pattFill prst="dkDnDiag">
              <a:fgClr>
                <a:schemeClr val="accent1">
                  <a:lumMod val="60000"/>
                  <a:lumOff val="40000"/>
                </a:schemeClr>
              </a:fgClr>
              <a:bgClr>
                <a:schemeClr val="bg1"/>
              </a:bgClr>
            </a:pattFill>
            <a:ln w="9525">
              <a:solidFill>
                <a:srgbClr val="BFBFBF">
                  <a:alpha val="16863"/>
                </a:srgbClr>
              </a:solid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0" name="Freeform 307"/>
            <p:cNvSpPr/>
            <p:nvPr/>
          </p:nvSpPr>
          <p:spPr bwMode="auto">
            <a:xfrm>
              <a:off x="3886" y="1874"/>
              <a:ext cx="40" cy="138"/>
            </a:xfrm>
            <a:custGeom>
              <a:avLst/>
              <a:gdLst>
                <a:gd name="T0" fmla="*/ 6 w 20"/>
                <a:gd name="T1" fmla="*/ 0 h 69"/>
                <a:gd name="T2" fmla="*/ 17 w 20"/>
                <a:gd name="T3" fmla="*/ 25 h 69"/>
                <a:gd name="T4" fmla="*/ 15 w 20"/>
                <a:gd name="T5" fmla="*/ 69 h 69"/>
                <a:gd name="T6" fmla="*/ 15 w 20"/>
                <a:gd name="T7" fmla="*/ 29 h 69"/>
                <a:gd name="T8" fmla="*/ 6 w 20"/>
                <a:gd name="T9" fmla="*/ 0 h 69"/>
                <a:gd name="T10" fmla="*/ 0 60000 65536"/>
                <a:gd name="T11" fmla="*/ 0 60000 65536"/>
                <a:gd name="T12" fmla="*/ 0 60000 65536"/>
                <a:gd name="T13" fmla="*/ 0 60000 65536"/>
                <a:gd name="T14" fmla="*/ 0 60000 65536"/>
                <a:gd name="T15" fmla="*/ 0 w 20"/>
                <a:gd name="T16" fmla="*/ 0 h 69"/>
                <a:gd name="T17" fmla="*/ 20 w 20"/>
                <a:gd name="T18" fmla="*/ 69 h 69"/>
              </a:gdLst>
              <a:ahLst/>
              <a:cxnLst>
                <a:cxn ang="T10">
                  <a:pos x="T0" y="T1"/>
                </a:cxn>
                <a:cxn ang="T11">
                  <a:pos x="T2" y="T3"/>
                </a:cxn>
                <a:cxn ang="T12">
                  <a:pos x="T4" y="T5"/>
                </a:cxn>
                <a:cxn ang="T13">
                  <a:pos x="T6" y="T7"/>
                </a:cxn>
                <a:cxn ang="T14">
                  <a:pos x="T8" y="T9"/>
                </a:cxn>
              </a:cxnLst>
              <a:rect l="T15" t="T16" r="T17" b="T18"/>
              <a:pathLst>
                <a:path w="20" h="69">
                  <a:moveTo>
                    <a:pt x="6" y="0"/>
                  </a:moveTo>
                  <a:cubicBezTo>
                    <a:pt x="14" y="4"/>
                    <a:pt x="0" y="30"/>
                    <a:pt x="17" y="25"/>
                  </a:cubicBezTo>
                  <a:cubicBezTo>
                    <a:pt x="16" y="39"/>
                    <a:pt x="20" y="59"/>
                    <a:pt x="15" y="69"/>
                  </a:cubicBezTo>
                  <a:cubicBezTo>
                    <a:pt x="15" y="56"/>
                    <a:pt x="15" y="42"/>
                    <a:pt x="15" y="29"/>
                  </a:cubicBezTo>
                  <a:cubicBezTo>
                    <a:pt x="4" y="28"/>
                    <a:pt x="6" y="13"/>
                    <a:pt x="6"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1" name="Freeform 308"/>
            <p:cNvSpPr/>
            <p:nvPr/>
          </p:nvSpPr>
          <p:spPr bwMode="auto">
            <a:xfrm>
              <a:off x="1738" y="1274"/>
              <a:ext cx="18" cy="24"/>
            </a:xfrm>
            <a:custGeom>
              <a:avLst/>
              <a:gdLst>
                <a:gd name="T0" fmla="*/ 0 w 9"/>
                <a:gd name="T1" fmla="*/ 12 h 12"/>
                <a:gd name="T2" fmla="*/ 9 w 9"/>
                <a:gd name="T3" fmla="*/ 0 h 12"/>
                <a:gd name="T4" fmla="*/ 0 w 9"/>
                <a:gd name="T5" fmla="*/ 12 h 12"/>
                <a:gd name="T6" fmla="*/ 0 60000 65536"/>
                <a:gd name="T7" fmla="*/ 0 60000 65536"/>
                <a:gd name="T8" fmla="*/ 0 60000 65536"/>
                <a:gd name="T9" fmla="*/ 0 w 9"/>
                <a:gd name="T10" fmla="*/ 0 h 12"/>
                <a:gd name="T11" fmla="*/ 9 w 9"/>
                <a:gd name="T12" fmla="*/ 12 h 12"/>
              </a:gdLst>
              <a:ahLst/>
              <a:cxnLst>
                <a:cxn ang="T6">
                  <a:pos x="T0" y="T1"/>
                </a:cxn>
                <a:cxn ang="T7">
                  <a:pos x="T2" y="T3"/>
                </a:cxn>
                <a:cxn ang="T8">
                  <a:pos x="T4" y="T5"/>
                </a:cxn>
              </a:cxnLst>
              <a:rect l="T9" t="T10" r="T11" b="T12"/>
              <a:pathLst>
                <a:path w="9" h="12">
                  <a:moveTo>
                    <a:pt x="0" y="12"/>
                  </a:moveTo>
                  <a:cubicBezTo>
                    <a:pt x="0" y="5"/>
                    <a:pt x="5" y="3"/>
                    <a:pt x="9" y="0"/>
                  </a:cubicBezTo>
                  <a:cubicBezTo>
                    <a:pt x="7" y="4"/>
                    <a:pt x="3" y="8"/>
                    <a:pt x="0" y="1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2" name="Freeform 309"/>
            <p:cNvSpPr/>
            <p:nvPr/>
          </p:nvSpPr>
          <p:spPr bwMode="auto">
            <a:xfrm>
              <a:off x="1734" y="1282"/>
              <a:ext cx="126" cy="42"/>
            </a:xfrm>
            <a:custGeom>
              <a:avLst/>
              <a:gdLst>
                <a:gd name="T0" fmla="*/ 2 w 63"/>
                <a:gd name="T1" fmla="*/ 8 h 21"/>
                <a:gd name="T2" fmla="*/ 2 w 63"/>
                <a:gd name="T3" fmla="*/ 14 h 21"/>
                <a:gd name="T4" fmla="*/ 58 w 63"/>
                <a:gd name="T5" fmla="*/ 10 h 21"/>
                <a:gd name="T6" fmla="*/ 29 w 63"/>
                <a:gd name="T7" fmla="*/ 5 h 21"/>
                <a:gd name="T8" fmla="*/ 63 w 63"/>
                <a:gd name="T9" fmla="*/ 10 h 21"/>
                <a:gd name="T10" fmla="*/ 47 w 63"/>
                <a:gd name="T11" fmla="*/ 19 h 21"/>
                <a:gd name="T12" fmla="*/ 0 w 63"/>
                <a:gd name="T13" fmla="*/ 19 h 21"/>
                <a:gd name="T14" fmla="*/ 0 w 63"/>
                <a:gd name="T15" fmla="*/ 8 h 21"/>
                <a:gd name="T16" fmla="*/ 2 w 63"/>
                <a:gd name="T17" fmla="*/ 8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
                <a:gd name="T28" fmla="*/ 0 h 21"/>
                <a:gd name="T29" fmla="*/ 63 w 63"/>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 h="21">
                  <a:moveTo>
                    <a:pt x="2" y="8"/>
                  </a:moveTo>
                  <a:cubicBezTo>
                    <a:pt x="2" y="10"/>
                    <a:pt x="2" y="12"/>
                    <a:pt x="2" y="14"/>
                  </a:cubicBezTo>
                  <a:cubicBezTo>
                    <a:pt x="21" y="21"/>
                    <a:pt x="44" y="14"/>
                    <a:pt x="58" y="10"/>
                  </a:cubicBezTo>
                  <a:cubicBezTo>
                    <a:pt x="55" y="1"/>
                    <a:pt x="39" y="7"/>
                    <a:pt x="29" y="5"/>
                  </a:cubicBezTo>
                  <a:cubicBezTo>
                    <a:pt x="38" y="0"/>
                    <a:pt x="59" y="2"/>
                    <a:pt x="63" y="10"/>
                  </a:cubicBezTo>
                  <a:cubicBezTo>
                    <a:pt x="61" y="16"/>
                    <a:pt x="42" y="6"/>
                    <a:pt x="47" y="19"/>
                  </a:cubicBezTo>
                  <a:cubicBezTo>
                    <a:pt x="31" y="19"/>
                    <a:pt x="16" y="19"/>
                    <a:pt x="0" y="19"/>
                  </a:cubicBezTo>
                  <a:cubicBezTo>
                    <a:pt x="0" y="15"/>
                    <a:pt x="0" y="11"/>
                    <a:pt x="0" y="8"/>
                  </a:cubicBezTo>
                  <a:cubicBezTo>
                    <a:pt x="1" y="8"/>
                    <a:pt x="2" y="8"/>
                    <a:pt x="2" y="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3" name="Freeform 310"/>
            <p:cNvSpPr/>
            <p:nvPr/>
          </p:nvSpPr>
          <p:spPr bwMode="auto">
            <a:xfrm>
              <a:off x="1760" y="1274"/>
              <a:ext cx="18" cy="18"/>
            </a:xfrm>
            <a:custGeom>
              <a:avLst/>
              <a:gdLst>
                <a:gd name="T0" fmla="*/ 0 w 9"/>
                <a:gd name="T1" fmla="*/ 0 h 9"/>
                <a:gd name="T2" fmla="*/ 9 w 9"/>
                <a:gd name="T3" fmla="*/ 9 h 9"/>
                <a:gd name="T4" fmla="*/ 0 w 9"/>
                <a:gd name="T5" fmla="*/ 0 h 9"/>
                <a:gd name="T6" fmla="*/ 0 60000 65536"/>
                <a:gd name="T7" fmla="*/ 0 60000 65536"/>
                <a:gd name="T8" fmla="*/ 0 60000 65536"/>
                <a:gd name="T9" fmla="*/ 0 w 9"/>
                <a:gd name="T10" fmla="*/ 0 h 9"/>
                <a:gd name="T11" fmla="*/ 9 w 9"/>
                <a:gd name="T12" fmla="*/ 9 h 9"/>
              </a:gdLst>
              <a:ahLst/>
              <a:cxnLst>
                <a:cxn ang="T6">
                  <a:pos x="T0" y="T1"/>
                </a:cxn>
                <a:cxn ang="T7">
                  <a:pos x="T2" y="T3"/>
                </a:cxn>
                <a:cxn ang="T8">
                  <a:pos x="T4" y="T5"/>
                </a:cxn>
              </a:cxnLst>
              <a:rect l="T9" t="T10" r="T11" b="T12"/>
              <a:pathLst>
                <a:path w="9" h="9">
                  <a:moveTo>
                    <a:pt x="0" y="0"/>
                  </a:moveTo>
                  <a:cubicBezTo>
                    <a:pt x="4" y="2"/>
                    <a:pt x="7" y="5"/>
                    <a:pt x="9" y="9"/>
                  </a:cubicBezTo>
                  <a:cubicBezTo>
                    <a:pt x="5" y="7"/>
                    <a:pt x="2"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4" name="Freeform 311"/>
            <p:cNvSpPr/>
            <p:nvPr/>
          </p:nvSpPr>
          <p:spPr bwMode="auto">
            <a:xfrm>
              <a:off x="1502" y="1298"/>
              <a:ext cx="28" cy="30"/>
            </a:xfrm>
            <a:custGeom>
              <a:avLst/>
              <a:gdLst>
                <a:gd name="T0" fmla="*/ 0 w 14"/>
                <a:gd name="T1" fmla="*/ 15 h 15"/>
                <a:gd name="T2" fmla="*/ 14 w 14"/>
                <a:gd name="T3" fmla="*/ 0 h 15"/>
                <a:gd name="T4" fmla="*/ 0 w 14"/>
                <a:gd name="T5" fmla="*/ 15 h 15"/>
                <a:gd name="T6" fmla="*/ 0 60000 65536"/>
                <a:gd name="T7" fmla="*/ 0 60000 65536"/>
                <a:gd name="T8" fmla="*/ 0 60000 65536"/>
                <a:gd name="T9" fmla="*/ 0 w 14"/>
                <a:gd name="T10" fmla="*/ 0 h 15"/>
                <a:gd name="T11" fmla="*/ 14 w 14"/>
                <a:gd name="T12" fmla="*/ 15 h 15"/>
              </a:gdLst>
              <a:ahLst/>
              <a:cxnLst>
                <a:cxn ang="T6">
                  <a:pos x="T0" y="T1"/>
                </a:cxn>
                <a:cxn ang="T7">
                  <a:pos x="T2" y="T3"/>
                </a:cxn>
                <a:cxn ang="T8">
                  <a:pos x="T4" y="T5"/>
                </a:cxn>
              </a:cxnLst>
              <a:rect l="T9" t="T10" r="T11" b="T12"/>
              <a:pathLst>
                <a:path w="14" h="15">
                  <a:moveTo>
                    <a:pt x="0" y="15"/>
                  </a:moveTo>
                  <a:cubicBezTo>
                    <a:pt x="2" y="7"/>
                    <a:pt x="8" y="4"/>
                    <a:pt x="14" y="0"/>
                  </a:cubicBezTo>
                  <a:cubicBezTo>
                    <a:pt x="10" y="5"/>
                    <a:pt x="4" y="9"/>
                    <a:pt x="0" y="1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5" name="Freeform 312"/>
            <p:cNvSpPr>
              <a:spLocks noEditPoints="1"/>
            </p:cNvSpPr>
            <p:nvPr/>
          </p:nvSpPr>
          <p:spPr bwMode="auto">
            <a:xfrm>
              <a:off x="1492" y="1328"/>
              <a:ext cx="38" cy="42"/>
            </a:xfrm>
            <a:custGeom>
              <a:avLst/>
              <a:gdLst>
                <a:gd name="T0" fmla="*/ 5 w 19"/>
                <a:gd name="T1" fmla="*/ 0 h 21"/>
                <a:gd name="T2" fmla="*/ 10 w 19"/>
                <a:gd name="T3" fmla="*/ 2 h 21"/>
                <a:gd name="T4" fmla="*/ 10 w 19"/>
                <a:gd name="T5" fmla="*/ 5 h 21"/>
                <a:gd name="T6" fmla="*/ 19 w 19"/>
                <a:gd name="T7" fmla="*/ 16 h 21"/>
                <a:gd name="T8" fmla="*/ 3 w 19"/>
                <a:gd name="T9" fmla="*/ 18 h 21"/>
                <a:gd name="T10" fmla="*/ 5 w 19"/>
                <a:gd name="T11" fmla="*/ 0 h 21"/>
                <a:gd name="T12" fmla="*/ 5 w 19"/>
                <a:gd name="T13" fmla="*/ 9 h 21"/>
                <a:gd name="T14" fmla="*/ 14 w 19"/>
                <a:gd name="T15" fmla="*/ 13 h 21"/>
                <a:gd name="T16" fmla="*/ 5 w 19"/>
                <a:gd name="T17" fmla="*/ 9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21"/>
                <a:gd name="T29" fmla="*/ 19 w 19"/>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21">
                  <a:moveTo>
                    <a:pt x="5" y="0"/>
                  </a:moveTo>
                  <a:cubicBezTo>
                    <a:pt x="5" y="6"/>
                    <a:pt x="7" y="3"/>
                    <a:pt x="10" y="2"/>
                  </a:cubicBezTo>
                  <a:cubicBezTo>
                    <a:pt x="10" y="3"/>
                    <a:pt x="10" y="4"/>
                    <a:pt x="10" y="5"/>
                  </a:cubicBezTo>
                  <a:cubicBezTo>
                    <a:pt x="4" y="9"/>
                    <a:pt x="16" y="13"/>
                    <a:pt x="19" y="16"/>
                  </a:cubicBezTo>
                  <a:cubicBezTo>
                    <a:pt x="18" y="21"/>
                    <a:pt x="8" y="17"/>
                    <a:pt x="3" y="18"/>
                  </a:cubicBezTo>
                  <a:cubicBezTo>
                    <a:pt x="4" y="13"/>
                    <a:pt x="0" y="2"/>
                    <a:pt x="5" y="0"/>
                  </a:cubicBezTo>
                  <a:close/>
                  <a:moveTo>
                    <a:pt x="5" y="9"/>
                  </a:moveTo>
                  <a:cubicBezTo>
                    <a:pt x="1" y="16"/>
                    <a:pt x="13" y="18"/>
                    <a:pt x="14" y="13"/>
                  </a:cubicBezTo>
                  <a:cubicBezTo>
                    <a:pt x="11" y="12"/>
                    <a:pt x="8" y="10"/>
                    <a:pt x="5"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6" name="Freeform 313"/>
            <p:cNvSpPr/>
            <p:nvPr/>
          </p:nvSpPr>
          <p:spPr bwMode="auto">
            <a:xfrm>
              <a:off x="1512" y="1298"/>
              <a:ext cx="34" cy="40"/>
            </a:xfrm>
            <a:custGeom>
              <a:avLst/>
              <a:gdLst>
                <a:gd name="T0" fmla="*/ 0 w 17"/>
                <a:gd name="T1" fmla="*/ 17 h 20"/>
                <a:gd name="T2" fmla="*/ 11 w 17"/>
                <a:gd name="T3" fmla="*/ 0 h 20"/>
                <a:gd name="T4" fmla="*/ 15 w 17"/>
                <a:gd name="T5" fmla="*/ 2 h 20"/>
                <a:gd name="T6" fmla="*/ 0 w 17"/>
                <a:gd name="T7" fmla="*/ 20 h 20"/>
                <a:gd name="T8" fmla="*/ 0 w 17"/>
                <a:gd name="T9" fmla="*/ 17 h 20"/>
                <a:gd name="T10" fmla="*/ 0 60000 65536"/>
                <a:gd name="T11" fmla="*/ 0 60000 65536"/>
                <a:gd name="T12" fmla="*/ 0 60000 65536"/>
                <a:gd name="T13" fmla="*/ 0 60000 65536"/>
                <a:gd name="T14" fmla="*/ 0 60000 65536"/>
                <a:gd name="T15" fmla="*/ 0 w 17"/>
                <a:gd name="T16" fmla="*/ 0 h 20"/>
                <a:gd name="T17" fmla="*/ 17 w 17"/>
                <a:gd name="T18" fmla="*/ 20 h 20"/>
              </a:gdLst>
              <a:ahLst/>
              <a:cxnLst>
                <a:cxn ang="T10">
                  <a:pos x="T0" y="T1"/>
                </a:cxn>
                <a:cxn ang="T11">
                  <a:pos x="T2" y="T3"/>
                </a:cxn>
                <a:cxn ang="T12">
                  <a:pos x="T4" y="T5"/>
                </a:cxn>
                <a:cxn ang="T13">
                  <a:pos x="T6" y="T7"/>
                </a:cxn>
                <a:cxn ang="T14">
                  <a:pos x="T8" y="T9"/>
                </a:cxn>
              </a:cxnLst>
              <a:rect l="T15" t="T16" r="T17" b="T18"/>
              <a:pathLst>
                <a:path w="17" h="20">
                  <a:moveTo>
                    <a:pt x="0" y="17"/>
                  </a:moveTo>
                  <a:cubicBezTo>
                    <a:pt x="4" y="13"/>
                    <a:pt x="17" y="7"/>
                    <a:pt x="11" y="0"/>
                  </a:cubicBezTo>
                  <a:cubicBezTo>
                    <a:pt x="13" y="0"/>
                    <a:pt x="13" y="2"/>
                    <a:pt x="15" y="2"/>
                  </a:cubicBezTo>
                  <a:cubicBezTo>
                    <a:pt x="13" y="11"/>
                    <a:pt x="6" y="14"/>
                    <a:pt x="0" y="20"/>
                  </a:cubicBezTo>
                  <a:cubicBezTo>
                    <a:pt x="0" y="19"/>
                    <a:pt x="0" y="18"/>
                    <a:pt x="0" y="1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7" name="Freeform 314"/>
            <p:cNvSpPr>
              <a:spLocks noEditPoints="1"/>
            </p:cNvSpPr>
            <p:nvPr/>
          </p:nvSpPr>
          <p:spPr bwMode="auto">
            <a:xfrm>
              <a:off x="2216" y="1292"/>
              <a:ext cx="795" cy="387"/>
            </a:xfrm>
            <a:custGeom>
              <a:avLst/>
              <a:gdLst>
                <a:gd name="T0" fmla="*/ 225 w 397"/>
                <a:gd name="T1" fmla="*/ 27 h 193"/>
                <a:gd name="T2" fmla="*/ 276 w 397"/>
                <a:gd name="T3" fmla="*/ 11 h 193"/>
                <a:gd name="T4" fmla="*/ 319 w 397"/>
                <a:gd name="T5" fmla="*/ 54 h 193"/>
                <a:gd name="T6" fmla="*/ 363 w 397"/>
                <a:gd name="T7" fmla="*/ 54 h 193"/>
                <a:gd name="T8" fmla="*/ 394 w 397"/>
                <a:gd name="T9" fmla="*/ 76 h 193"/>
                <a:gd name="T10" fmla="*/ 359 w 397"/>
                <a:gd name="T11" fmla="*/ 159 h 193"/>
                <a:gd name="T12" fmla="*/ 299 w 397"/>
                <a:gd name="T13" fmla="*/ 159 h 193"/>
                <a:gd name="T14" fmla="*/ 285 w 397"/>
                <a:gd name="T15" fmla="*/ 167 h 193"/>
                <a:gd name="T16" fmla="*/ 270 w 397"/>
                <a:gd name="T17" fmla="*/ 167 h 193"/>
                <a:gd name="T18" fmla="*/ 243 w 397"/>
                <a:gd name="T19" fmla="*/ 192 h 193"/>
                <a:gd name="T20" fmla="*/ 203 w 397"/>
                <a:gd name="T21" fmla="*/ 154 h 193"/>
                <a:gd name="T22" fmla="*/ 163 w 397"/>
                <a:gd name="T23" fmla="*/ 154 h 193"/>
                <a:gd name="T24" fmla="*/ 105 w 397"/>
                <a:gd name="T25" fmla="*/ 136 h 193"/>
                <a:gd name="T26" fmla="*/ 105 w 397"/>
                <a:gd name="T27" fmla="*/ 172 h 193"/>
                <a:gd name="T28" fmla="*/ 96 w 397"/>
                <a:gd name="T29" fmla="*/ 170 h 193"/>
                <a:gd name="T30" fmla="*/ 67 w 397"/>
                <a:gd name="T31" fmla="*/ 172 h 193"/>
                <a:gd name="T32" fmla="*/ 89 w 397"/>
                <a:gd name="T33" fmla="*/ 123 h 193"/>
                <a:gd name="T34" fmla="*/ 36 w 397"/>
                <a:gd name="T35" fmla="*/ 141 h 193"/>
                <a:gd name="T36" fmla="*/ 0 w 397"/>
                <a:gd name="T37" fmla="*/ 105 h 193"/>
                <a:gd name="T38" fmla="*/ 36 w 397"/>
                <a:gd name="T39" fmla="*/ 67 h 193"/>
                <a:gd name="T40" fmla="*/ 151 w 397"/>
                <a:gd name="T41" fmla="*/ 76 h 193"/>
                <a:gd name="T42" fmla="*/ 138 w 397"/>
                <a:gd name="T43" fmla="*/ 38 h 193"/>
                <a:gd name="T44" fmla="*/ 129 w 397"/>
                <a:gd name="T45" fmla="*/ 36 h 193"/>
                <a:gd name="T46" fmla="*/ 169 w 397"/>
                <a:gd name="T47" fmla="*/ 27 h 193"/>
                <a:gd name="T48" fmla="*/ 225 w 397"/>
                <a:gd name="T49" fmla="*/ 27 h 193"/>
                <a:gd name="T50" fmla="*/ 169 w 397"/>
                <a:gd name="T51" fmla="*/ 29 h 193"/>
                <a:gd name="T52" fmla="*/ 134 w 397"/>
                <a:gd name="T53" fmla="*/ 34 h 193"/>
                <a:gd name="T54" fmla="*/ 154 w 397"/>
                <a:gd name="T55" fmla="*/ 76 h 193"/>
                <a:gd name="T56" fmla="*/ 36 w 397"/>
                <a:gd name="T57" fmla="*/ 69 h 193"/>
                <a:gd name="T58" fmla="*/ 2 w 397"/>
                <a:gd name="T59" fmla="*/ 105 h 193"/>
                <a:gd name="T60" fmla="*/ 36 w 397"/>
                <a:gd name="T61" fmla="*/ 138 h 193"/>
                <a:gd name="T62" fmla="*/ 91 w 397"/>
                <a:gd name="T63" fmla="*/ 123 h 193"/>
                <a:gd name="T64" fmla="*/ 69 w 397"/>
                <a:gd name="T65" fmla="*/ 172 h 193"/>
                <a:gd name="T66" fmla="*/ 96 w 397"/>
                <a:gd name="T67" fmla="*/ 167 h 193"/>
                <a:gd name="T68" fmla="*/ 102 w 397"/>
                <a:gd name="T69" fmla="*/ 167 h 193"/>
                <a:gd name="T70" fmla="*/ 105 w 397"/>
                <a:gd name="T71" fmla="*/ 134 h 193"/>
                <a:gd name="T72" fmla="*/ 163 w 397"/>
                <a:gd name="T73" fmla="*/ 152 h 193"/>
                <a:gd name="T74" fmla="*/ 203 w 397"/>
                <a:gd name="T75" fmla="*/ 152 h 193"/>
                <a:gd name="T76" fmla="*/ 243 w 397"/>
                <a:gd name="T77" fmla="*/ 190 h 193"/>
                <a:gd name="T78" fmla="*/ 270 w 397"/>
                <a:gd name="T79" fmla="*/ 165 h 193"/>
                <a:gd name="T80" fmla="*/ 285 w 397"/>
                <a:gd name="T81" fmla="*/ 165 h 193"/>
                <a:gd name="T82" fmla="*/ 299 w 397"/>
                <a:gd name="T83" fmla="*/ 156 h 193"/>
                <a:gd name="T84" fmla="*/ 357 w 397"/>
                <a:gd name="T85" fmla="*/ 156 h 193"/>
                <a:gd name="T86" fmla="*/ 392 w 397"/>
                <a:gd name="T87" fmla="*/ 81 h 193"/>
                <a:gd name="T88" fmla="*/ 316 w 397"/>
                <a:gd name="T89" fmla="*/ 56 h 193"/>
                <a:gd name="T90" fmla="*/ 276 w 397"/>
                <a:gd name="T91" fmla="*/ 14 h 193"/>
                <a:gd name="T92" fmla="*/ 225 w 397"/>
                <a:gd name="T93" fmla="*/ 29 h 193"/>
                <a:gd name="T94" fmla="*/ 169 w 397"/>
                <a:gd name="T95" fmla="*/ 29 h 19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7"/>
                <a:gd name="T145" fmla="*/ 0 h 193"/>
                <a:gd name="T146" fmla="*/ 397 w 397"/>
                <a:gd name="T147" fmla="*/ 193 h 19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7" h="193">
                  <a:moveTo>
                    <a:pt x="225" y="27"/>
                  </a:moveTo>
                  <a:cubicBezTo>
                    <a:pt x="249" y="28"/>
                    <a:pt x="271" y="28"/>
                    <a:pt x="276" y="11"/>
                  </a:cubicBezTo>
                  <a:cubicBezTo>
                    <a:pt x="291" y="25"/>
                    <a:pt x="305" y="39"/>
                    <a:pt x="319" y="54"/>
                  </a:cubicBezTo>
                  <a:cubicBezTo>
                    <a:pt x="337" y="56"/>
                    <a:pt x="351" y="50"/>
                    <a:pt x="363" y="54"/>
                  </a:cubicBezTo>
                  <a:cubicBezTo>
                    <a:pt x="378" y="58"/>
                    <a:pt x="379" y="76"/>
                    <a:pt x="394" y="76"/>
                  </a:cubicBezTo>
                  <a:cubicBezTo>
                    <a:pt x="397" y="118"/>
                    <a:pt x="348" y="108"/>
                    <a:pt x="359" y="159"/>
                  </a:cubicBezTo>
                  <a:cubicBezTo>
                    <a:pt x="335" y="161"/>
                    <a:pt x="315" y="155"/>
                    <a:pt x="299" y="159"/>
                  </a:cubicBezTo>
                  <a:cubicBezTo>
                    <a:pt x="294" y="159"/>
                    <a:pt x="292" y="166"/>
                    <a:pt x="285" y="167"/>
                  </a:cubicBezTo>
                  <a:cubicBezTo>
                    <a:pt x="280" y="169"/>
                    <a:pt x="272" y="166"/>
                    <a:pt x="270" y="167"/>
                  </a:cubicBezTo>
                  <a:cubicBezTo>
                    <a:pt x="263" y="170"/>
                    <a:pt x="247" y="192"/>
                    <a:pt x="243" y="192"/>
                  </a:cubicBezTo>
                  <a:cubicBezTo>
                    <a:pt x="231" y="192"/>
                    <a:pt x="217" y="158"/>
                    <a:pt x="203" y="154"/>
                  </a:cubicBezTo>
                  <a:cubicBezTo>
                    <a:pt x="189" y="150"/>
                    <a:pt x="175" y="158"/>
                    <a:pt x="163" y="154"/>
                  </a:cubicBezTo>
                  <a:cubicBezTo>
                    <a:pt x="147" y="150"/>
                    <a:pt x="138" y="126"/>
                    <a:pt x="105" y="136"/>
                  </a:cubicBezTo>
                  <a:cubicBezTo>
                    <a:pt x="105" y="148"/>
                    <a:pt x="105" y="160"/>
                    <a:pt x="105" y="172"/>
                  </a:cubicBezTo>
                  <a:cubicBezTo>
                    <a:pt x="104" y="184"/>
                    <a:pt x="101" y="169"/>
                    <a:pt x="96" y="170"/>
                  </a:cubicBezTo>
                  <a:cubicBezTo>
                    <a:pt x="80" y="171"/>
                    <a:pt x="80" y="193"/>
                    <a:pt x="67" y="172"/>
                  </a:cubicBezTo>
                  <a:cubicBezTo>
                    <a:pt x="74" y="155"/>
                    <a:pt x="95" y="153"/>
                    <a:pt x="89" y="123"/>
                  </a:cubicBezTo>
                  <a:cubicBezTo>
                    <a:pt x="60" y="117"/>
                    <a:pt x="49" y="131"/>
                    <a:pt x="36" y="141"/>
                  </a:cubicBezTo>
                  <a:cubicBezTo>
                    <a:pt x="25" y="128"/>
                    <a:pt x="13" y="116"/>
                    <a:pt x="0" y="105"/>
                  </a:cubicBezTo>
                  <a:cubicBezTo>
                    <a:pt x="9" y="89"/>
                    <a:pt x="23" y="79"/>
                    <a:pt x="36" y="67"/>
                  </a:cubicBezTo>
                  <a:cubicBezTo>
                    <a:pt x="73" y="72"/>
                    <a:pt x="106" y="80"/>
                    <a:pt x="151" y="76"/>
                  </a:cubicBezTo>
                  <a:cubicBezTo>
                    <a:pt x="146" y="64"/>
                    <a:pt x="134" y="60"/>
                    <a:pt x="138" y="38"/>
                  </a:cubicBezTo>
                  <a:cubicBezTo>
                    <a:pt x="137" y="35"/>
                    <a:pt x="132" y="36"/>
                    <a:pt x="129" y="36"/>
                  </a:cubicBezTo>
                  <a:cubicBezTo>
                    <a:pt x="132" y="23"/>
                    <a:pt x="154" y="28"/>
                    <a:pt x="169" y="27"/>
                  </a:cubicBezTo>
                  <a:cubicBezTo>
                    <a:pt x="181" y="5"/>
                    <a:pt x="215" y="0"/>
                    <a:pt x="225" y="27"/>
                  </a:cubicBezTo>
                  <a:close/>
                  <a:moveTo>
                    <a:pt x="169" y="29"/>
                  </a:moveTo>
                  <a:cubicBezTo>
                    <a:pt x="158" y="31"/>
                    <a:pt x="138" y="25"/>
                    <a:pt x="134" y="34"/>
                  </a:cubicBezTo>
                  <a:cubicBezTo>
                    <a:pt x="144" y="44"/>
                    <a:pt x="141" y="68"/>
                    <a:pt x="154" y="76"/>
                  </a:cubicBezTo>
                  <a:cubicBezTo>
                    <a:pt x="112" y="85"/>
                    <a:pt x="72" y="74"/>
                    <a:pt x="36" y="69"/>
                  </a:cubicBezTo>
                  <a:cubicBezTo>
                    <a:pt x="24" y="81"/>
                    <a:pt x="10" y="90"/>
                    <a:pt x="2" y="105"/>
                  </a:cubicBezTo>
                  <a:cubicBezTo>
                    <a:pt x="14" y="115"/>
                    <a:pt x="25" y="126"/>
                    <a:pt x="36" y="138"/>
                  </a:cubicBezTo>
                  <a:cubicBezTo>
                    <a:pt x="47" y="128"/>
                    <a:pt x="66" y="113"/>
                    <a:pt x="91" y="123"/>
                  </a:cubicBezTo>
                  <a:cubicBezTo>
                    <a:pt x="98" y="153"/>
                    <a:pt x="76" y="155"/>
                    <a:pt x="69" y="172"/>
                  </a:cubicBezTo>
                  <a:cubicBezTo>
                    <a:pt x="80" y="189"/>
                    <a:pt x="85" y="170"/>
                    <a:pt x="96" y="167"/>
                  </a:cubicBezTo>
                  <a:cubicBezTo>
                    <a:pt x="100" y="167"/>
                    <a:pt x="101" y="178"/>
                    <a:pt x="102" y="167"/>
                  </a:cubicBezTo>
                  <a:cubicBezTo>
                    <a:pt x="103" y="157"/>
                    <a:pt x="100" y="141"/>
                    <a:pt x="105" y="134"/>
                  </a:cubicBezTo>
                  <a:cubicBezTo>
                    <a:pt x="138" y="123"/>
                    <a:pt x="147" y="148"/>
                    <a:pt x="163" y="152"/>
                  </a:cubicBezTo>
                  <a:cubicBezTo>
                    <a:pt x="175" y="155"/>
                    <a:pt x="189" y="148"/>
                    <a:pt x="203" y="152"/>
                  </a:cubicBezTo>
                  <a:cubicBezTo>
                    <a:pt x="217" y="156"/>
                    <a:pt x="231" y="190"/>
                    <a:pt x="243" y="190"/>
                  </a:cubicBezTo>
                  <a:cubicBezTo>
                    <a:pt x="247" y="190"/>
                    <a:pt x="263" y="168"/>
                    <a:pt x="270" y="165"/>
                  </a:cubicBezTo>
                  <a:cubicBezTo>
                    <a:pt x="272" y="164"/>
                    <a:pt x="280" y="167"/>
                    <a:pt x="285" y="165"/>
                  </a:cubicBezTo>
                  <a:cubicBezTo>
                    <a:pt x="292" y="164"/>
                    <a:pt x="294" y="157"/>
                    <a:pt x="299" y="156"/>
                  </a:cubicBezTo>
                  <a:cubicBezTo>
                    <a:pt x="315" y="153"/>
                    <a:pt x="334" y="158"/>
                    <a:pt x="357" y="156"/>
                  </a:cubicBezTo>
                  <a:cubicBezTo>
                    <a:pt x="347" y="110"/>
                    <a:pt x="391" y="116"/>
                    <a:pt x="392" y="81"/>
                  </a:cubicBezTo>
                  <a:cubicBezTo>
                    <a:pt x="378" y="61"/>
                    <a:pt x="355" y="51"/>
                    <a:pt x="316" y="56"/>
                  </a:cubicBezTo>
                  <a:cubicBezTo>
                    <a:pt x="306" y="39"/>
                    <a:pt x="290" y="27"/>
                    <a:pt x="276" y="14"/>
                  </a:cubicBezTo>
                  <a:cubicBezTo>
                    <a:pt x="272" y="31"/>
                    <a:pt x="249" y="30"/>
                    <a:pt x="225" y="29"/>
                  </a:cubicBezTo>
                  <a:cubicBezTo>
                    <a:pt x="214" y="3"/>
                    <a:pt x="182" y="8"/>
                    <a:pt x="169" y="29"/>
                  </a:cubicBezTo>
                  <a:close/>
                </a:path>
              </a:pathLst>
            </a:custGeom>
            <a:solidFill>
              <a:srgbClr val="90C5B6"/>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8" name="Freeform 315"/>
            <p:cNvSpPr/>
            <p:nvPr/>
          </p:nvSpPr>
          <p:spPr bwMode="auto">
            <a:xfrm>
              <a:off x="1788" y="1314"/>
              <a:ext cx="128" cy="109"/>
            </a:xfrm>
            <a:custGeom>
              <a:avLst/>
              <a:gdLst>
                <a:gd name="T0" fmla="*/ 44 w 64"/>
                <a:gd name="T1" fmla="*/ 3 h 54"/>
                <a:gd name="T2" fmla="*/ 27 w 64"/>
                <a:gd name="T3" fmla="*/ 3 h 54"/>
                <a:gd name="T4" fmla="*/ 24 w 64"/>
                <a:gd name="T5" fmla="*/ 25 h 54"/>
                <a:gd name="T6" fmla="*/ 2 w 64"/>
                <a:gd name="T7" fmla="*/ 25 h 54"/>
                <a:gd name="T8" fmla="*/ 2 w 64"/>
                <a:gd name="T9" fmla="*/ 52 h 54"/>
                <a:gd name="T10" fmla="*/ 62 w 64"/>
                <a:gd name="T11" fmla="*/ 52 h 54"/>
                <a:gd name="T12" fmla="*/ 62 w 64"/>
                <a:gd name="T13" fmla="*/ 20 h 54"/>
                <a:gd name="T14" fmla="*/ 64 w 64"/>
                <a:gd name="T15" fmla="*/ 20 h 54"/>
                <a:gd name="T16" fmla="*/ 64 w 64"/>
                <a:gd name="T17" fmla="*/ 54 h 54"/>
                <a:gd name="T18" fmla="*/ 0 w 64"/>
                <a:gd name="T19" fmla="*/ 54 h 54"/>
                <a:gd name="T20" fmla="*/ 0 w 64"/>
                <a:gd name="T21" fmla="*/ 23 h 54"/>
                <a:gd name="T22" fmla="*/ 22 w 64"/>
                <a:gd name="T23" fmla="*/ 23 h 54"/>
                <a:gd name="T24" fmla="*/ 24 w 64"/>
                <a:gd name="T25" fmla="*/ 0 h 54"/>
                <a:gd name="T26" fmla="*/ 44 w 64"/>
                <a:gd name="T27" fmla="*/ 0 h 54"/>
                <a:gd name="T28" fmla="*/ 44 w 64"/>
                <a:gd name="T29" fmla="*/ 3 h 5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
                <a:gd name="T46" fmla="*/ 0 h 54"/>
                <a:gd name="T47" fmla="*/ 64 w 64"/>
                <a:gd name="T48" fmla="*/ 54 h 5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 h="54">
                  <a:moveTo>
                    <a:pt x="44" y="3"/>
                  </a:moveTo>
                  <a:cubicBezTo>
                    <a:pt x="38" y="3"/>
                    <a:pt x="33" y="3"/>
                    <a:pt x="27" y="3"/>
                  </a:cubicBezTo>
                  <a:cubicBezTo>
                    <a:pt x="26" y="10"/>
                    <a:pt x="28" y="21"/>
                    <a:pt x="24" y="25"/>
                  </a:cubicBezTo>
                  <a:cubicBezTo>
                    <a:pt x="17" y="25"/>
                    <a:pt x="10" y="25"/>
                    <a:pt x="2" y="25"/>
                  </a:cubicBezTo>
                  <a:cubicBezTo>
                    <a:pt x="2" y="34"/>
                    <a:pt x="2" y="43"/>
                    <a:pt x="2" y="52"/>
                  </a:cubicBezTo>
                  <a:cubicBezTo>
                    <a:pt x="22" y="52"/>
                    <a:pt x="42" y="52"/>
                    <a:pt x="62" y="52"/>
                  </a:cubicBezTo>
                  <a:cubicBezTo>
                    <a:pt x="62" y="41"/>
                    <a:pt x="62" y="31"/>
                    <a:pt x="62" y="20"/>
                  </a:cubicBezTo>
                  <a:cubicBezTo>
                    <a:pt x="63" y="20"/>
                    <a:pt x="64" y="20"/>
                    <a:pt x="64" y="20"/>
                  </a:cubicBezTo>
                  <a:cubicBezTo>
                    <a:pt x="64" y="32"/>
                    <a:pt x="64" y="43"/>
                    <a:pt x="64" y="54"/>
                  </a:cubicBezTo>
                  <a:cubicBezTo>
                    <a:pt x="43" y="54"/>
                    <a:pt x="21" y="54"/>
                    <a:pt x="0" y="54"/>
                  </a:cubicBezTo>
                  <a:cubicBezTo>
                    <a:pt x="0" y="44"/>
                    <a:pt x="0" y="33"/>
                    <a:pt x="0" y="23"/>
                  </a:cubicBezTo>
                  <a:cubicBezTo>
                    <a:pt x="7" y="23"/>
                    <a:pt x="15" y="23"/>
                    <a:pt x="22" y="23"/>
                  </a:cubicBezTo>
                  <a:cubicBezTo>
                    <a:pt x="27" y="20"/>
                    <a:pt x="23" y="7"/>
                    <a:pt x="24" y="0"/>
                  </a:cubicBezTo>
                  <a:cubicBezTo>
                    <a:pt x="31" y="0"/>
                    <a:pt x="38" y="0"/>
                    <a:pt x="44" y="0"/>
                  </a:cubicBezTo>
                  <a:cubicBezTo>
                    <a:pt x="44" y="1"/>
                    <a:pt x="44" y="2"/>
                    <a:pt x="44" y="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89" name="Freeform 316"/>
            <p:cNvSpPr/>
            <p:nvPr/>
          </p:nvSpPr>
          <p:spPr bwMode="auto">
            <a:xfrm>
              <a:off x="1876" y="1314"/>
              <a:ext cx="40" cy="40"/>
            </a:xfrm>
            <a:custGeom>
              <a:avLst/>
              <a:gdLst>
                <a:gd name="T0" fmla="*/ 0 w 20"/>
                <a:gd name="T1" fmla="*/ 0 h 20"/>
                <a:gd name="T2" fmla="*/ 20 w 20"/>
                <a:gd name="T3" fmla="*/ 20 h 20"/>
                <a:gd name="T4" fmla="*/ 18 w 20"/>
                <a:gd name="T5" fmla="*/ 20 h 20"/>
                <a:gd name="T6" fmla="*/ 0 w 20"/>
                <a:gd name="T7" fmla="*/ 3 h 20"/>
                <a:gd name="T8" fmla="*/ 0 w 20"/>
                <a:gd name="T9" fmla="*/ 0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0" y="0"/>
                  </a:moveTo>
                  <a:cubicBezTo>
                    <a:pt x="8" y="6"/>
                    <a:pt x="15" y="13"/>
                    <a:pt x="20" y="20"/>
                  </a:cubicBezTo>
                  <a:cubicBezTo>
                    <a:pt x="20" y="20"/>
                    <a:pt x="19" y="20"/>
                    <a:pt x="18" y="20"/>
                  </a:cubicBezTo>
                  <a:cubicBezTo>
                    <a:pt x="13" y="14"/>
                    <a:pt x="7" y="8"/>
                    <a:pt x="0" y="3"/>
                  </a:cubicBezTo>
                  <a:cubicBezTo>
                    <a:pt x="0" y="2"/>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0" name="Freeform 317"/>
            <p:cNvSpPr>
              <a:spLocks noEditPoints="1"/>
            </p:cNvSpPr>
            <p:nvPr/>
          </p:nvSpPr>
          <p:spPr bwMode="auto">
            <a:xfrm>
              <a:off x="1760" y="1322"/>
              <a:ext cx="68" cy="40"/>
            </a:xfrm>
            <a:custGeom>
              <a:avLst/>
              <a:gdLst>
                <a:gd name="T0" fmla="*/ 0 w 34"/>
                <a:gd name="T1" fmla="*/ 5 h 20"/>
                <a:gd name="T2" fmla="*/ 0 w 34"/>
                <a:gd name="T3" fmla="*/ 3 h 20"/>
                <a:gd name="T4" fmla="*/ 34 w 34"/>
                <a:gd name="T5" fmla="*/ 5 h 20"/>
                <a:gd name="T6" fmla="*/ 34 w 34"/>
                <a:gd name="T7" fmla="*/ 10 h 20"/>
                <a:gd name="T8" fmla="*/ 0 w 34"/>
                <a:gd name="T9" fmla="*/ 14 h 20"/>
                <a:gd name="T10" fmla="*/ 0 w 34"/>
                <a:gd name="T11" fmla="*/ 5 h 20"/>
                <a:gd name="T12" fmla="*/ 3 w 34"/>
                <a:gd name="T13" fmla="*/ 10 h 20"/>
                <a:gd name="T14" fmla="*/ 32 w 34"/>
                <a:gd name="T15" fmla="*/ 12 h 20"/>
                <a:gd name="T16" fmla="*/ 32 w 34"/>
                <a:gd name="T17" fmla="*/ 5 h 20"/>
                <a:gd name="T18" fmla="*/ 3 w 34"/>
                <a:gd name="T19" fmla="*/ 10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20"/>
                <a:gd name="T32" fmla="*/ 34 w 34"/>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20">
                  <a:moveTo>
                    <a:pt x="0" y="5"/>
                  </a:moveTo>
                  <a:cubicBezTo>
                    <a:pt x="0" y="5"/>
                    <a:pt x="0" y="4"/>
                    <a:pt x="0" y="3"/>
                  </a:cubicBezTo>
                  <a:cubicBezTo>
                    <a:pt x="11" y="5"/>
                    <a:pt x="27" y="0"/>
                    <a:pt x="34" y="5"/>
                  </a:cubicBezTo>
                  <a:cubicBezTo>
                    <a:pt x="34" y="7"/>
                    <a:pt x="34" y="8"/>
                    <a:pt x="34" y="10"/>
                  </a:cubicBezTo>
                  <a:cubicBezTo>
                    <a:pt x="31" y="20"/>
                    <a:pt x="11" y="12"/>
                    <a:pt x="0" y="14"/>
                  </a:cubicBezTo>
                  <a:cubicBezTo>
                    <a:pt x="0" y="11"/>
                    <a:pt x="0" y="8"/>
                    <a:pt x="0" y="5"/>
                  </a:cubicBezTo>
                  <a:close/>
                  <a:moveTo>
                    <a:pt x="3" y="10"/>
                  </a:moveTo>
                  <a:cubicBezTo>
                    <a:pt x="8" y="15"/>
                    <a:pt x="23" y="11"/>
                    <a:pt x="32" y="12"/>
                  </a:cubicBezTo>
                  <a:cubicBezTo>
                    <a:pt x="32" y="10"/>
                    <a:pt x="32" y="8"/>
                    <a:pt x="32" y="5"/>
                  </a:cubicBezTo>
                  <a:cubicBezTo>
                    <a:pt x="23" y="8"/>
                    <a:pt x="4" y="0"/>
                    <a:pt x="3" y="1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1" name="Freeform 318"/>
            <p:cNvSpPr/>
            <p:nvPr/>
          </p:nvSpPr>
          <p:spPr bwMode="auto">
            <a:xfrm>
              <a:off x="1181" y="1350"/>
              <a:ext cx="18" cy="18"/>
            </a:xfrm>
            <a:custGeom>
              <a:avLst/>
              <a:gdLst>
                <a:gd name="T0" fmla="*/ 0 w 9"/>
                <a:gd name="T1" fmla="*/ 0 h 9"/>
                <a:gd name="T2" fmla="*/ 2 w 9"/>
                <a:gd name="T3" fmla="*/ 0 h 9"/>
                <a:gd name="T4" fmla="*/ 9 w 9"/>
                <a:gd name="T5" fmla="*/ 7 h 9"/>
                <a:gd name="T6" fmla="*/ 9 w 9"/>
                <a:gd name="T7" fmla="*/ 9 h 9"/>
                <a:gd name="T8" fmla="*/ 0 w 9"/>
                <a:gd name="T9" fmla="*/ 0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0"/>
                  </a:moveTo>
                  <a:cubicBezTo>
                    <a:pt x="0" y="0"/>
                    <a:pt x="1" y="0"/>
                    <a:pt x="2" y="0"/>
                  </a:cubicBezTo>
                  <a:cubicBezTo>
                    <a:pt x="3" y="3"/>
                    <a:pt x="5" y="6"/>
                    <a:pt x="9" y="7"/>
                  </a:cubicBezTo>
                  <a:cubicBezTo>
                    <a:pt x="9" y="8"/>
                    <a:pt x="9" y="8"/>
                    <a:pt x="9" y="9"/>
                  </a:cubicBezTo>
                  <a:cubicBezTo>
                    <a:pt x="5" y="7"/>
                    <a:pt x="2"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2" name="Freeform 319"/>
            <p:cNvSpPr/>
            <p:nvPr/>
          </p:nvSpPr>
          <p:spPr bwMode="auto">
            <a:xfrm>
              <a:off x="1179" y="1332"/>
              <a:ext cx="52" cy="42"/>
            </a:xfrm>
            <a:custGeom>
              <a:avLst/>
              <a:gdLst>
                <a:gd name="T0" fmla="*/ 1 w 26"/>
                <a:gd name="T1" fmla="*/ 9 h 21"/>
                <a:gd name="T2" fmla="*/ 23 w 26"/>
                <a:gd name="T3" fmla="*/ 5 h 21"/>
                <a:gd name="T4" fmla="*/ 10 w 26"/>
                <a:gd name="T5" fmla="*/ 18 h 21"/>
                <a:gd name="T6" fmla="*/ 10 w 26"/>
                <a:gd name="T7" fmla="*/ 16 h 21"/>
                <a:gd name="T8" fmla="*/ 21 w 26"/>
                <a:gd name="T9" fmla="*/ 9 h 21"/>
                <a:gd name="T10" fmla="*/ 3 w 26"/>
                <a:gd name="T11" fmla="*/ 9 h 21"/>
                <a:gd name="T12" fmla="*/ 1 w 26"/>
                <a:gd name="T13" fmla="*/ 9 h 21"/>
                <a:gd name="T14" fmla="*/ 0 60000 65536"/>
                <a:gd name="T15" fmla="*/ 0 60000 65536"/>
                <a:gd name="T16" fmla="*/ 0 60000 65536"/>
                <a:gd name="T17" fmla="*/ 0 60000 65536"/>
                <a:gd name="T18" fmla="*/ 0 60000 65536"/>
                <a:gd name="T19" fmla="*/ 0 60000 65536"/>
                <a:gd name="T20" fmla="*/ 0 60000 65536"/>
                <a:gd name="T21" fmla="*/ 0 w 26"/>
                <a:gd name="T22" fmla="*/ 0 h 21"/>
                <a:gd name="T23" fmla="*/ 26 w 26"/>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1">
                  <a:moveTo>
                    <a:pt x="1" y="9"/>
                  </a:moveTo>
                  <a:cubicBezTo>
                    <a:pt x="0" y="0"/>
                    <a:pt x="16" y="7"/>
                    <a:pt x="23" y="5"/>
                  </a:cubicBezTo>
                  <a:cubicBezTo>
                    <a:pt x="26" y="16"/>
                    <a:pt x="21" y="21"/>
                    <a:pt x="10" y="18"/>
                  </a:cubicBezTo>
                  <a:cubicBezTo>
                    <a:pt x="10" y="17"/>
                    <a:pt x="10" y="17"/>
                    <a:pt x="10" y="16"/>
                  </a:cubicBezTo>
                  <a:cubicBezTo>
                    <a:pt x="15" y="16"/>
                    <a:pt x="24" y="18"/>
                    <a:pt x="21" y="9"/>
                  </a:cubicBezTo>
                  <a:cubicBezTo>
                    <a:pt x="20" y="6"/>
                    <a:pt x="4" y="6"/>
                    <a:pt x="3" y="9"/>
                  </a:cubicBezTo>
                  <a:cubicBezTo>
                    <a:pt x="2" y="9"/>
                    <a:pt x="1" y="9"/>
                    <a:pt x="1"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3" name="Freeform 320"/>
            <p:cNvSpPr/>
            <p:nvPr/>
          </p:nvSpPr>
          <p:spPr bwMode="auto">
            <a:xfrm>
              <a:off x="3045" y="1364"/>
              <a:ext cx="58" cy="59"/>
            </a:xfrm>
            <a:custGeom>
              <a:avLst/>
              <a:gdLst>
                <a:gd name="T0" fmla="*/ 0 w 29"/>
                <a:gd name="T1" fmla="*/ 29 h 29"/>
                <a:gd name="T2" fmla="*/ 29 w 29"/>
                <a:gd name="T3" fmla="*/ 0 h 29"/>
                <a:gd name="T4" fmla="*/ 0 w 29"/>
                <a:gd name="T5" fmla="*/ 29 h 29"/>
                <a:gd name="T6" fmla="*/ 0 60000 65536"/>
                <a:gd name="T7" fmla="*/ 0 60000 65536"/>
                <a:gd name="T8" fmla="*/ 0 60000 65536"/>
                <a:gd name="T9" fmla="*/ 0 w 29"/>
                <a:gd name="T10" fmla="*/ 0 h 29"/>
                <a:gd name="T11" fmla="*/ 29 w 29"/>
                <a:gd name="T12" fmla="*/ 29 h 29"/>
              </a:gdLst>
              <a:ahLst/>
              <a:cxnLst>
                <a:cxn ang="T6">
                  <a:pos x="T0" y="T1"/>
                </a:cxn>
                <a:cxn ang="T7">
                  <a:pos x="T2" y="T3"/>
                </a:cxn>
                <a:cxn ang="T8">
                  <a:pos x="T4" y="T5"/>
                </a:cxn>
              </a:cxnLst>
              <a:rect l="T9" t="T10" r="T11" b="T12"/>
              <a:pathLst>
                <a:path w="29" h="29">
                  <a:moveTo>
                    <a:pt x="0" y="29"/>
                  </a:moveTo>
                  <a:cubicBezTo>
                    <a:pt x="9" y="18"/>
                    <a:pt x="19" y="9"/>
                    <a:pt x="29" y="0"/>
                  </a:cubicBezTo>
                  <a:cubicBezTo>
                    <a:pt x="21" y="11"/>
                    <a:pt x="11" y="20"/>
                    <a:pt x="0" y="2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4" name="Freeform 321"/>
            <p:cNvSpPr/>
            <p:nvPr/>
          </p:nvSpPr>
          <p:spPr bwMode="auto">
            <a:xfrm>
              <a:off x="3045" y="1431"/>
              <a:ext cx="639" cy="196"/>
            </a:xfrm>
            <a:custGeom>
              <a:avLst/>
              <a:gdLst>
                <a:gd name="T0" fmla="*/ 0 w 319"/>
                <a:gd name="T1" fmla="*/ 0 h 98"/>
                <a:gd name="T2" fmla="*/ 38 w 319"/>
                <a:gd name="T3" fmla="*/ 52 h 98"/>
                <a:gd name="T4" fmla="*/ 103 w 319"/>
                <a:gd name="T5" fmla="*/ 52 h 98"/>
                <a:gd name="T6" fmla="*/ 105 w 319"/>
                <a:gd name="T7" fmla="*/ 83 h 98"/>
                <a:gd name="T8" fmla="*/ 241 w 319"/>
                <a:gd name="T9" fmla="*/ 83 h 98"/>
                <a:gd name="T10" fmla="*/ 319 w 319"/>
                <a:gd name="T11" fmla="*/ 9 h 98"/>
                <a:gd name="T12" fmla="*/ 281 w 319"/>
                <a:gd name="T13" fmla="*/ 47 h 98"/>
                <a:gd name="T14" fmla="*/ 243 w 319"/>
                <a:gd name="T15" fmla="*/ 85 h 98"/>
                <a:gd name="T16" fmla="*/ 103 w 319"/>
                <a:gd name="T17" fmla="*/ 85 h 98"/>
                <a:gd name="T18" fmla="*/ 103 w 319"/>
                <a:gd name="T19" fmla="*/ 54 h 98"/>
                <a:gd name="T20" fmla="*/ 36 w 319"/>
                <a:gd name="T21" fmla="*/ 54 h 98"/>
                <a:gd name="T22" fmla="*/ 0 w 319"/>
                <a:gd name="T23" fmla="*/ 0 h 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9"/>
                <a:gd name="T37" fmla="*/ 0 h 98"/>
                <a:gd name="T38" fmla="*/ 319 w 319"/>
                <a:gd name="T39" fmla="*/ 98 h 9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9" h="98">
                  <a:moveTo>
                    <a:pt x="0" y="0"/>
                  </a:moveTo>
                  <a:cubicBezTo>
                    <a:pt x="13" y="18"/>
                    <a:pt x="39" y="21"/>
                    <a:pt x="38" y="52"/>
                  </a:cubicBezTo>
                  <a:cubicBezTo>
                    <a:pt x="60" y="52"/>
                    <a:pt x="81" y="52"/>
                    <a:pt x="103" y="52"/>
                  </a:cubicBezTo>
                  <a:cubicBezTo>
                    <a:pt x="107" y="58"/>
                    <a:pt x="104" y="73"/>
                    <a:pt x="105" y="83"/>
                  </a:cubicBezTo>
                  <a:cubicBezTo>
                    <a:pt x="156" y="75"/>
                    <a:pt x="200" y="94"/>
                    <a:pt x="241" y="83"/>
                  </a:cubicBezTo>
                  <a:cubicBezTo>
                    <a:pt x="270" y="75"/>
                    <a:pt x="293" y="22"/>
                    <a:pt x="319" y="9"/>
                  </a:cubicBezTo>
                  <a:cubicBezTo>
                    <a:pt x="310" y="22"/>
                    <a:pt x="296" y="32"/>
                    <a:pt x="281" y="47"/>
                  </a:cubicBezTo>
                  <a:cubicBezTo>
                    <a:pt x="272" y="57"/>
                    <a:pt x="256" y="81"/>
                    <a:pt x="243" y="85"/>
                  </a:cubicBezTo>
                  <a:cubicBezTo>
                    <a:pt x="201" y="98"/>
                    <a:pt x="154" y="75"/>
                    <a:pt x="103" y="85"/>
                  </a:cubicBezTo>
                  <a:cubicBezTo>
                    <a:pt x="103" y="75"/>
                    <a:pt x="103" y="64"/>
                    <a:pt x="103" y="54"/>
                  </a:cubicBezTo>
                  <a:cubicBezTo>
                    <a:pt x="81" y="54"/>
                    <a:pt x="58" y="54"/>
                    <a:pt x="36" y="54"/>
                  </a:cubicBezTo>
                  <a:cubicBezTo>
                    <a:pt x="39" y="22"/>
                    <a:pt x="10" y="20"/>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5" name="Freeform 322"/>
            <p:cNvSpPr/>
            <p:nvPr/>
          </p:nvSpPr>
          <p:spPr bwMode="auto">
            <a:xfrm>
              <a:off x="3411" y="1340"/>
              <a:ext cx="264" cy="103"/>
            </a:xfrm>
            <a:custGeom>
              <a:avLst/>
              <a:gdLst>
                <a:gd name="T0" fmla="*/ 0 w 132"/>
                <a:gd name="T1" fmla="*/ 19 h 51"/>
                <a:gd name="T2" fmla="*/ 16 w 132"/>
                <a:gd name="T3" fmla="*/ 34 h 51"/>
                <a:gd name="T4" fmla="*/ 94 w 132"/>
                <a:gd name="T5" fmla="*/ 10 h 51"/>
                <a:gd name="T6" fmla="*/ 94 w 132"/>
                <a:gd name="T7" fmla="*/ 41 h 51"/>
                <a:gd name="T8" fmla="*/ 132 w 132"/>
                <a:gd name="T9" fmla="*/ 45 h 51"/>
                <a:gd name="T10" fmla="*/ 92 w 132"/>
                <a:gd name="T11" fmla="*/ 14 h 51"/>
                <a:gd name="T12" fmla="*/ 43 w 132"/>
                <a:gd name="T13" fmla="*/ 36 h 51"/>
                <a:gd name="T14" fmla="*/ 0 w 132"/>
                <a:gd name="T15" fmla="*/ 19 h 51"/>
                <a:gd name="T16" fmla="*/ 0 60000 65536"/>
                <a:gd name="T17" fmla="*/ 0 60000 65536"/>
                <a:gd name="T18" fmla="*/ 0 60000 65536"/>
                <a:gd name="T19" fmla="*/ 0 60000 65536"/>
                <a:gd name="T20" fmla="*/ 0 60000 65536"/>
                <a:gd name="T21" fmla="*/ 0 60000 65536"/>
                <a:gd name="T22" fmla="*/ 0 60000 65536"/>
                <a:gd name="T23" fmla="*/ 0 60000 65536"/>
                <a:gd name="T24" fmla="*/ 0 w 132"/>
                <a:gd name="T25" fmla="*/ 0 h 51"/>
                <a:gd name="T26" fmla="*/ 132 w 132"/>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2" h="51">
                  <a:moveTo>
                    <a:pt x="0" y="19"/>
                  </a:moveTo>
                  <a:cubicBezTo>
                    <a:pt x="7" y="22"/>
                    <a:pt x="11" y="29"/>
                    <a:pt x="16" y="34"/>
                  </a:cubicBezTo>
                  <a:cubicBezTo>
                    <a:pt x="59" y="43"/>
                    <a:pt x="50" y="0"/>
                    <a:pt x="94" y="10"/>
                  </a:cubicBezTo>
                  <a:cubicBezTo>
                    <a:pt x="98" y="23"/>
                    <a:pt x="88" y="34"/>
                    <a:pt x="94" y="41"/>
                  </a:cubicBezTo>
                  <a:cubicBezTo>
                    <a:pt x="102" y="51"/>
                    <a:pt x="121" y="36"/>
                    <a:pt x="132" y="45"/>
                  </a:cubicBezTo>
                  <a:cubicBezTo>
                    <a:pt x="105" y="49"/>
                    <a:pt x="83" y="47"/>
                    <a:pt x="92" y="14"/>
                  </a:cubicBezTo>
                  <a:cubicBezTo>
                    <a:pt x="66" y="3"/>
                    <a:pt x="53" y="25"/>
                    <a:pt x="43" y="36"/>
                  </a:cubicBezTo>
                  <a:cubicBezTo>
                    <a:pt x="19" y="41"/>
                    <a:pt x="7" y="32"/>
                    <a:pt x="0" y="1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6" name="Freeform 323"/>
            <p:cNvSpPr/>
            <p:nvPr/>
          </p:nvSpPr>
          <p:spPr bwMode="auto">
            <a:xfrm>
              <a:off x="3041" y="1332"/>
              <a:ext cx="649" cy="287"/>
            </a:xfrm>
            <a:custGeom>
              <a:avLst/>
              <a:gdLst>
                <a:gd name="T0" fmla="*/ 176 w 324"/>
                <a:gd name="T1" fmla="*/ 16 h 143"/>
                <a:gd name="T2" fmla="*/ 176 w 324"/>
                <a:gd name="T3" fmla="*/ 14 h 143"/>
                <a:gd name="T4" fmla="*/ 185 w 324"/>
                <a:gd name="T5" fmla="*/ 23 h 143"/>
                <a:gd name="T6" fmla="*/ 228 w 324"/>
                <a:gd name="T7" fmla="*/ 40 h 143"/>
                <a:gd name="T8" fmla="*/ 277 w 324"/>
                <a:gd name="T9" fmla="*/ 18 h 143"/>
                <a:gd name="T10" fmla="*/ 317 w 324"/>
                <a:gd name="T11" fmla="*/ 49 h 143"/>
                <a:gd name="T12" fmla="*/ 323 w 324"/>
                <a:gd name="T13" fmla="*/ 54 h 143"/>
                <a:gd name="T14" fmla="*/ 321 w 324"/>
                <a:gd name="T15" fmla="*/ 58 h 143"/>
                <a:gd name="T16" fmla="*/ 243 w 324"/>
                <a:gd name="T17" fmla="*/ 132 h 143"/>
                <a:gd name="T18" fmla="*/ 107 w 324"/>
                <a:gd name="T19" fmla="*/ 132 h 143"/>
                <a:gd name="T20" fmla="*/ 105 w 324"/>
                <a:gd name="T21" fmla="*/ 101 h 143"/>
                <a:gd name="T22" fmla="*/ 40 w 324"/>
                <a:gd name="T23" fmla="*/ 101 h 143"/>
                <a:gd name="T24" fmla="*/ 2 w 324"/>
                <a:gd name="T25" fmla="*/ 49 h 143"/>
                <a:gd name="T26" fmla="*/ 2 w 324"/>
                <a:gd name="T27" fmla="*/ 45 h 143"/>
                <a:gd name="T28" fmla="*/ 31 w 324"/>
                <a:gd name="T29" fmla="*/ 16 h 143"/>
                <a:gd name="T30" fmla="*/ 34 w 324"/>
                <a:gd name="T31" fmla="*/ 16 h 143"/>
                <a:gd name="T32" fmla="*/ 58 w 324"/>
                <a:gd name="T33" fmla="*/ 43 h 143"/>
                <a:gd name="T34" fmla="*/ 92 w 324"/>
                <a:gd name="T35" fmla="*/ 43 h 143"/>
                <a:gd name="T36" fmla="*/ 94 w 324"/>
                <a:gd name="T37" fmla="*/ 9 h 143"/>
                <a:gd name="T38" fmla="*/ 161 w 324"/>
                <a:gd name="T39" fmla="*/ 32 h 143"/>
                <a:gd name="T40" fmla="*/ 176 w 324"/>
                <a:gd name="T41" fmla="*/ 16 h 1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24"/>
                <a:gd name="T64" fmla="*/ 0 h 143"/>
                <a:gd name="T65" fmla="*/ 324 w 324"/>
                <a:gd name="T66" fmla="*/ 143 h 1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24" h="143">
                  <a:moveTo>
                    <a:pt x="176" y="16"/>
                  </a:moveTo>
                  <a:cubicBezTo>
                    <a:pt x="176" y="15"/>
                    <a:pt x="176" y="14"/>
                    <a:pt x="176" y="14"/>
                  </a:cubicBezTo>
                  <a:cubicBezTo>
                    <a:pt x="181" y="15"/>
                    <a:pt x="181" y="21"/>
                    <a:pt x="185" y="23"/>
                  </a:cubicBezTo>
                  <a:cubicBezTo>
                    <a:pt x="192" y="36"/>
                    <a:pt x="204" y="45"/>
                    <a:pt x="228" y="40"/>
                  </a:cubicBezTo>
                  <a:cubicBezTo>
                    <a:pt x="238" y="29"/>
                    <a:pt x="251" y="7"/>
                    <a:pt x="277" y="18"/>
                  </a:cubicBezTo>
                  <a:cubicBezTo>
                    <a:pt x="268" y="51"/>
                    <a:pt x="290" y="53"/>
                    <a:pt x="317" y="49"/>
                  </a:cubicBezTo>
                  <a:cubicBezTo>
                    <a:pt x="320" y="50"/>
                    <a:pt x="320" y="53"/>
                    <a:pt x="323" y="54"/>
                  </a:cubicBezTo>
                  <a:cubicBezTo>
                    <a:pt x="324" y="56"/>
                    <a:pt x="323" y="58"/>
                    <a:pt x="321" y="58"/>
                  </a:cubicBezTo>
                  <a:cubicBezTo>
                    <a:pt x="295" y="71"/>
                    <a:pt x="272" y="124"/>
                    <a:pt x="243" y="132"/>
                  </a:cubicBezTo>
                  <a:cubicBezTo>
                    <a:pt x="202" y="143"/>
                    <a:pt x="158" y="124"/>
                    <a:pt x="107" y="132"/>
                  </a:cubicBezTo>
                  <a:cubicBezTo>
                    <a:pt x="106" y="122"/>
                    <a:pt x="109" y="107"/>
                    <a:pt x="105" y="101"/>
                  </a:cubicBezTo>
                  <a:cubicBezTo>
                    <a:pt x="83" y="101"/>
                    <a:pt x="62" y="101"/>
                    <a:pt x="40" y="101"/>
                  </a:cubicBezTo>
                  <a:cubicBezTo>
                    <a:pt x="41" y="70"/>
                    <a:pt x="15" y="67"/>
                    <a:pt x="2" y="49"/>
                  </a:cubicBezTo>
                  <a:cubicBezTo>
                    <a:pt x="0" y="49"/>
                    <a:pt x="0" y="45"/>
                    <a:pt x="2" y="45"/>
                  </a:cubicBezTo>
                  <a:cubicBezTo>
                    <a:pt x="13" y="36"/>
                    <a:pt x="23" y="27"/>
                    <a:pt x="31" y="16"/>
                  </a:cubicBezTo>
                  <a:cubicBezTo>
                    <a:pt x="32" y="13"/>
                    <a:pt x="34" y="15"/>
                    <a:pt x="34" y="16"/>
                  </a:cubicBezTo>
                  <a:cubicBezTo>
                    <a:pt x="41" y="26"/>
                    <a:pt x="50" y="33"/>
                    <a:pt x="58" y="43"/>
                  </a:cubicBezTo>
                  <a:cubicBezTo>
                    <a:pt x="69" y="43"/>
                    <a:pt x="80" y="43"/>
                    <a:pt x="92" y="43"/>
                  </a:cubicBezTo>
                  <a:cubicBezTo>
                    <a:pt x="96" y="35"/>
                    <a:pt x="93" y="20"/>
                    <a:pt x="94" y="9"/>
                  </a:cubicBezTo>
                  <a:cubicBezTo>
                    <a:pt x="132" y="0"/>
                    <a:pt x="123" y="40"/>
                    <a:pt x="161" y="32"/>
                  </a:cubicBezTo>
                  <a:cubicBezTo>
                    <a:pt x="169" y="30"/>
                    <a:pt x="171" y="21"/>
                    <a:pt x="176" y="16"/>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7" name="Freeform 324"/>
            <p:cNvSpPr/>
            <p:nvPr/>
          </p:nvSpPr>
          <p:spPr bwMode="auto">
            <a:xfrm>
              <a:off x="3109" y="1332"/>
              <a:ext cx="284" cy="87"/>
            </a:xfrm>
            <a:custGeom>
              <a:avLst/>
              <a:gdLst>
                <a:gd name="T0" fmla="*/ 0 w 142"/>
                <a:gd name="T1" fmla="*/ 16 h 43"/>
                <a:gd name="T2" fmla="*/ 24 w 142"/>
                <a:gd name="T3" fmla="*/ 40 h 43"/>
                <a:gd name="T4" fmla="*/ 58 w 142"/>
                <a:gd name="T5" fmla="*/ 40 h 43"/>
                <a:gd name="T6" fmla="*/ 58 w 142"/>
                <a:gd name="T7" fmla="*/ 7 h 43"/>
                <a:gd name="T8" fmla="*/ 102 w 142"/>
                <a:gd name="T9" fmla="*/ 29 h 43"/>
                <a:gd name="T10" fmla="*/ 142 w 142"/>
                <a:gd name="T11" fmla="*/ 16 h 43"/>
                <a:gd name="T12" fmla="*/ 127 w 142"/>
                <a:gd name="T13" fmla="*/ 32 h 43"/>
                <a:gd name="T14" fmla="*/ 60 w 142"/>
                <a:gd name="T15" fmla="*/ 9 h 43"/>
                <a:gd name="T16" fmla="*/ 58 w 142"/>
                <a:gd name="T17" fmla="*/ 43 h 43"/>
                <a:gd name="T18" fmla="*/ 24 w 142"/>
                <a:gd name="T19" fmla="*/ 43 h 43"/>
                <a:gd name="T20" fmla="*/ 0 w 142"/>
                <a:gd name="T21" fmla="*/ 16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2"/>
                <a:gd name="T34" fmla="*/ 0 h 43"/>
                <a:gd name="T35" fmla="*/ 142 w 142"/>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2" h="43">
                  <a:moveTo>
                    <a:pt x="0" y="16"/>
                  </a:moveTo>
                  <a:cubicBezTo>
                    <a:pt x="9" y="23"/>
                    <a:pt x="17" y="32"/>
                    <a:pt x="24" y="40"/>
                  </a:cubicBezTo>
                  <a:cubicBezTo>
                    <a:pt x="35" y="40"/>
                    <a:pt x="46" y="40"/>
                    <a:pt x="58" y="40"/>
                  </a:cubicBezTo>
                  <a:cubicBezTo>
                    <a:pt x="58" y="29"/>
                    <a:pt x="58" y="18"/>
                    <a:pt x="58" y="7"/>
                  </a:cubicBezTo>
                  <a:cubicBezTo>
                    <a:pt x="84" y="3"/>
                    <a:pt x="95" y="14"/>
                    <a:pt x="102" y="29"/>
                  </a:cubicBezTo>
                  <a:cubicBezTo>
                    <a:pt x="123" y="33"/>
                    <a:pt x="135" y="26"/>
                    <a:pt x="142" y="16"/>
                  </a:cubicBezTo>
                  <a:cubicBezTo>
                    <a:pt x="137" y="21"/>
                    <a:pt x="135" y="30"/>
                    <a:pt x="127" y="32"/>
                  </a:cubicBezTo>
                  <a:cubicBezTo>
                    <a:pt x="89" y="40"/>
                    <a:pt x="98" y="0"/>
                    <a:pt x="60" y="9"/>
                  </a:cubicBezTo>
                  <a:cubicBezTo>
                    <a:pt x="59" y="20"/>
                    <a:pt x="62" y="35"/>
                    <a:pt x="58" y="43"/>
                  </a:cubicBezTo>
                  <a:cubicBezTo>
                    <a:pt x="46" y="43"/>
                    <a:pt x="35" y="43"/>
                    <a:pt x="24" y="43"/>
                  </a:cubicBezTo>
                  <a:cubicBezTo>
                    <a:pt x="16" y="33"/>
                    <a:pt x="7" y="26"/>
                    <a:pt x="0"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8" name="Freeform 325"/>
            <p:cNvSpPr/>
            <p:nvPr/>
          </p:nvSpPr>
          <p:spPr bwMode="auto">
            <a:xfrm>
              <a:off x="1167" y="1344"/>
              <a:ext cx="22" cy="34"/>
            </a:xfrm>
            <a:custGeom>
              <a:avLst/>
              <a:gdLst>
                <a:gd name="T0" fmla="*/ 0 w 11"/>
                <a:gd name="T1" fmla="*/ 10 h 17"/>
                <a:gd name="T2" fmla="*/ 11 w 11"/>
                <a:gd name="T3" fmla="*/ 17 h 17"/>
                <a:gd name="T4" fmla="*/ 0 w 11"/>
                <a:gd name="T5" fmla="*/ 10 h 17"/>
                <a:gd name="T6" fmla="*/ 0 60000 65536"/>
                <a:gd name="T7" fmla="*/ 0 60000 65536"/>
                <a:gd name="T8" fmla="*/ 0 60000 65536"/>
                <a:gd name="T9" fmla="*/ 0 w 11"/>
                <a:gd name="T10" fmla="*/ 0 h 17"/>
                <a:gd name="T11" fmla="*/ 11 w 11"/>
                <a:gd name="T12" fmla="*/ 17 h 17"/>
              </a:gdLst>
              <a:ahLst/>
              <a:cxnLst>
                <a:cxn ang="T6">
                  <a:pos x="T0" y="T1"/>
                </a:cxn>
                <a:cxn ang="T7">
                  <a:pos x="T2" y="T3"/>
                </a:cxn>
                <a:cxn ang="T8">
                  <a:pos x="T4" y="T5"/>
                </a:cxn>
              </a:cxnLst>
              <a:rect l="T9" t="T10" r="T11" b="T12"/>
              <a:pathLst>
                <a:path w="11" h="17">
                  <a:moveTo>
                    <a:pt x="0" y="10"/>
                  </a:moveTo>
                  <a:cubicBezTo>
                    <a:pt x="0" y="0"/>
                    <a:pt x="9" y="14"/>
                    <a:pt x="11" y="17"/>
                  </a:cubicBezTo>
                  <a:cubicBezTo>
                    <a:pt x="6" y="16"/>
                    <a:pt x="7" y="9"/>
                    <a:pt x="0" y="1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9" name="Freeform 326"/>
            <p:cNvSpPr/>
            <p:nvPr/>
          </p:nvSpPr>
          <p:spPr bwMode="auto">
            <a:xfrm>
              <a:off x="1610" y="1354"/>
              <a:ext cx="174" cy="131"/>
            </a:xfrm>
            <a:custGeom>
              <a:avLst/>
              <a:gdLst>
                <a:gd name="T0" fmla="*/ 82 w 87"/>
                <a:gd name="T1" fmla="*/ 52 h 65"/>
                <a:gd name="T2" fmla="*/ 82 w 87"/>
                <a:gd name="T3" fmla="*/ 5 h 65"/>
                <a:gd name="T4" fmla="*/ 2 w 87"/>
                <a:gd name="T5" fmla="*/ 12 h 65"/>
                <a:gd name="T6" fmla="*/ 2 w 87"/>
                <a:gd name="T7" fmla="*/ 52 h 65"/>
                <a:gd name="T8" fmla="*/ 60 w 87"/>
                <a:gd name="T9" fmla="*/ 65 h 65"/>
                <a:gd name="T10" fmla="*/ 58 w 87"/>
                <a:gd name="T11" fmla="*/ 65 h 65"/>
                <a:gd name="T12" fmla="*/ 0 w 87"/>
                <a:gd name="T13" fmla="*/ 54 h 65"/>
                <a:gd name="T14" fmla="*/ 0 w 87"/>
                <a:gd name="T15" fmla="*/ 9 h 65"/>
                <a:gd name="T16" fmla="*/ 84 w 87"/>
                <a:gd name="T17" fmla="*/ 3 h 65"/>
                <a:gd name="T18" fmla="*/ 82 w 87"/>
                <a:gd name="T19" fmla="*/ 52 h 6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
                <a:gd name="T31" fmla="*/ 0 h 65"/>
                <a:gd name="T32" fmla="*/ 87 w 87"/>
                <a:gd name="T33" fmla="*/ 65 h 6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 h="65">
                  <a:moveTo>
                    <a:pt x="82" y="52"/>
                  </a:moveTo>
                  <a:cubicBezTo>
                    <a:pt x="82" y="36"/>
                    <a:pt x="82" y="21"/>
                    <a:pt x="82" y="5"/>
                  </a:cubicBezTo>
                  <a:cubicBezTo>
                    <a:pt x="50" y="2"/>
                    <a:pt x="36" y="17"/>
                    <a:pt x="2" y="12"/>
                  </a:cubicBezTo>
                  <a:cubicBezTo>
                    <a:pt x="2" y="25"/>
                    <a:pt x="2" y="38"/>
                    <a:pt x="2" y="52"/>
                  </a:cubicBezTo>
                  <a:cubicBezTo>
                    <a:pt x="28" y="50"/>
                    <a:pt x="40" y="61"/>
                    <a:pt x="60" y="65"/>
                  </a:cubicBezTo>
                  <a:cubicBezTo>
                    <a:pt x="59" y="65"/>
                    <a:pt x="58" y="65"/>
                    <a:pt x="58" y="65"/>
                  </a:cubicBezTo>
                  <a:cubicBezTo>
                    <a:pt x="34" y="65"/>
                    <a:pt x="27" y="50"/>
                    <a:pt x="0" y="54"/>
                  </a:cubicBezTo>
                  <a:cubicBezTo>
                    <a:pt x="0" y="39"/>
                    <a:pt x="0" y="24"/>
                    <a:pt x="0" y="9"/>
                  </a:cubicBezTo>
                  <a:cubicBezTo>
                    <a:pt x="35" y="14"/>
                    <a:pt x="51" y="0"/>
                    <a:pt x="84" y="3"/>
                  </a:cubicBezTo>
                  <a:cubicBezTo>
                    <a:pt x="83" y="18"/>
                    <a:pt x="87" y="40"/>
                    <a:pt x="82" y="5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0" name="Freeform 327"/>
            <p:cNvSpPr/>
            <p:nvPr/>
          </p:nvSpPr>
          <p:spPr bwMode="auto">
            <a:xfrm>
              <a:off x="1726" y="1459"/>
              <a:ext cx="48" cy="48"/>
            </a:xfrm>
            <a:custGeom>
              <a:avLst/>
              <a:gdLst>
                <a:gd name="T0" fmla="*/ 0 w 24"/>
                <a:gd name="T1" fmla="*/ 13 h 24"/>
                <a:gd name="T2" fmla="*/ 2 w 24"/>
                <a:gd name="T3" fmla="*/ 13 h 24"/>
                <a:gd name="T4" fmla="*/ 24 w 24"/>
                <a:gd name="T5" fmla="*/ 0 h 24"/>
                <a:gd name="T6" fmla="*/ 4 w 24"/>
                <a:gd name="T7" fmla="*/ 20 h 24"/>
                <a:gd name="T8" fmla="*/ 0 w 24"/>
                <a:gd name="T9" fmla="*/ 15 h 24"/>
                <a:gd name="T10" fmla="*/ 0 w 24"/>
                <a:gd name="T11" fmla="*/ 13 h 24"/>
                <a:gd name="T12" fmla="*/ 0 60000 65536"/>
                <a:gd name="T13" fmla="*/ 0 60000 65536"/>
                <a:gd name="T14" fmla="*/ 0 60000 65536"/>
                <a:gd name="T15" fmla="*/ 0 60000 65536"/>
                <a:gd name="T16" fmla="*/ 0 60000 65536"/>
                <a:gd name="T17" fmla="*/ 0 60000 65536"/>
                <a:gd name="T18" fmla="*/ 0 w 24"/>
                <a:gd name="T19" fmla="*/ 0 h 24"/>
                <a:gd name="T20" fmla="*/ 24 w 24"/>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24" h="24">
                  <a:moveTo>
                    <a:pt x="0" y="13"/>
                  </a:moveTo>
                  <a:cubicBezTo>
                    <a:pt x="0" y="13"/>
                    <a:pt x="1" y="13"/>
                    <a:pt x="2" y="13"/>
                  </a:cubicBezTo>
                  <a:cubicBezTo>
                    <a:pt x="9" y="24"/>
                    <a:pt x="18" y="4"/>
                    <a:pt x="24" y="0"/>
                  </a:cubicBezTo>
                  <a:cubicBezTo>
                    <a:pt x="20" y="9"/>
                    <a:pt x="14" y="16"/>
                    <a:pt x="4" y="20"/>
                  </a:cubicBezTo>
                  <a:cubicBezTo>
                    <a:pt x="3" y="18"/>
                    <a:pt x="2" y="16"/>
                    <a:pt x="0" y="15"/>
                  </a:cubicBezTo>
                  <a:cubicBezTo>
                    <a:pt x="0" y="15"/>
                    <a:pt x="0" y="14"/>
                    <a:pt x="0" y="1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1" name="Freeform 328"/>
            <p:cNvSpPr/>
            <p:nvPr/>
          </p:nvSpPr>
          <p:spPr bwMode="auto">
            <a:xfrm>
              <a:off x="1149" y="1364"/>
              <a:ext cx="76" cy="55"/>
            </a:xfrm>
            <a:custGeom>
              <a:avLst/>
              <a:gdLst>
                <a:gd name="T0" fmla="*/ 20 w 38"/>
                <a:gd name="T1" fmla="*/ 7 h 27"/>
                <a:gd name="T2" fmla="*/ 38 w 38"/>
                <a:gd name="T3" fmla="*/ 7 h 27"/>
                <a:gd name="T4" fmla="*/ 38 w 38"/>
                <a:gd name="T5" fmla="*/ 27 h 27"/>
                <a:gd name="T6" fmla="*/ 0 w 38"/>
                <a:gd name="T7" fmla="*/ 27 h 27"/>
                <a:gd name="T8" fmla="*/ 9 w 38"/>
                <a:gd name="T9" fmla="*/ 0 h 27"/>
                <a:gd name="T10" fmla="*/ 7 w 38"/>
                <a:gd name="T11" fmla="*/ 24 h 27"/>
                <a:gd name="T12" fmla="*/ 36 w 38"/>
                <a:gd name="T13" fmla="*/ 24 h 27"/>
                <a:gd name="T14" fmla="*/ 36 w 38"/>
                <a:gd name="T15" fmla="*/ 9 h 27"/>
                <a:gd name="T16" fmla="*/ 20 w 38"/>
                <a:gd name="T17" fmla="*/ 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27"/>
                <a:gd name="T29" fmla="*/ 38 w 38"/>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27">
                  <a:moveTo>
                    <a:pt x="20" y="7"/>
                  </a:moveTo>
                  <a:cubicBezTo>
                    <a:pt x="26" y="7"/>
                    <a:pt x="32" y="7"/>
                    <a:pt x="38" y="7"/>
                  </a:cubicBezTo>
                  <a:cubicBezTo>
                    <a:pt x="38" y="13"/>
                    <a:pt x="38" y="20"/>
                    <a:pt x="38" y="27"/>
                  </a:cubicBezTo>
                  <a:cubicBezTo>
                    <a:pt x="25" y="27"/>
                    <a:pt x="13" y="27"/>
                    <a:pt x="0" y="27"/>
                  </a:cubicBezTo>
                  <a:cubicBezTo>
                    <a:pt x="10" y="25"/>
                    <a:pt x="4" y="7"/>
                    <a:pt x="9" y="0"/>
                  </a:cubicBezTo>
                  <a:cubicBezTo>
                    <a:pt x="8" y="8"/>
                    <a:pt x="11" y="20"/>
                    <a:pt x="7" y="24"/>
                  </a:cubicBezTo>
                  <a:cubicBezTo>
                    <a:pt x="16" y="24"/>
                    <a:pt x="26" y="24"/>
                    <a:pt x="36" y="24"/>
                  </a:cubicBezTo>
                  <a:cubicBezTo>
                    <a:pt x="36" y="19"/>
                    <a:pt x="36" y="14"/>
                    <a:pt x="36" y="9"/>
                  </a:cubicBezTo>
                  <a:cubicBezTo>
                    <a:pt x="31" y="8"/>
                    <a:pt x="21" y="12"/>
                    <a:pt x="20" y="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2" name="Freeform 329"/>
            <p:cNvSpPr/>
            <p:nvPr/>
          </p:nvSpPr>
          <p:spPr bwMode="auto">
            <a:xfrm>
              <a:off x="1472" y="1372"/>
              <a:ext cx="128" cy="105"/>
            </a:xfrm>
            <a:custGeom>
              <a:avLst/>
              <a:gdLst>
                <a:gd name="T0" fmla="*/ 46 w 64"/>
                <a:gd name="T1" fmla="*/ 52 h 52"/>
                <a:gd name="T2" fmla="*/ 42 w 64"/>
                <a:gd name="T3" fmla="*/ 45 h 52"/>
                <a:gd name="T4" fmla="*/ 62 w 64"/>
                <a:gd name="T5" fmla="*/ 43 h 52"/>
                <a:gd name="T6" fmla="*/ 62 w 64"/>
                <a:gd name="T7" fmla="*/ 3 h 52"/>
                <a:gd name="T8" fmla="*/ 15 w 64"/>
                <a:gd name="T9" fmla="*/ 3 h 52"/>
                <a:gd name="T10" fmla="*/ 2 w 64"/>
                <a:gd name="T11" fmla="*/ 14 h 52"/>
                <a:gd name="T12" fmla="*/ 0 w 64"/>
                <a:gd name="T13" fmla="*/ 32 h 52"/>
                <a:gd name="T14" fmla="*/ 0 w 64"/>
                <a:gd name="T15" fmla="*/ 12 h 52"/>
                <a:gd name="T16" fmla="*/ 13 w 64"/>
                <a:gd name="T17" fmla="*/ 0 h 52"/>
                <a:gd name="T18" fmla="*/ 64 w 64"/>
                <a:gd name="T19" fmla="*/ 0 h 52"/>
                <a:gd name="T20" fmla="*/ 64 w 64"/>
                <a:gd name="T21" fmla="*/ 45 h 52"/>
                <a:gd name="T22" fmla="*/ 44 w 64"/>
                <a:gd name="T23" fmla="*/ 49 h 52"/>
                <a:gd name="T24" fmla="*/ 46 w 64"/>
                <a:gd name="T25" fmla="*/ 49 h 52"/>
                <a:gd name="T26" fmla="*/ 46 w 64"/>
                <a:gd name="T27" fmla="*/ 5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
                <a:gd name="T43" fmla="*/ 0 h 52"/>
                <a:gd name="T44" fmla="*/ 64 w 64"/>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 h="52">
                  <a:moveTo>
                    <a:pt x="46" y="52"/>
                  </a:moveTo>
                  <a:cubicBezTo>
                    <a:pt x="44" y="51"/>
                    <a:pt x="42" y="49"/>
                    <a:pt x="42" y="45"/>
                  </a:cubicBezTo>
                  <a:cubicBezTo>
                    <a:pt x="46" y="41"/>
                    <a:pt x="55" y="43"/>
                    <a:pt x="62" y="43"/>
                  </a:cubicBezTo>
                  <a:cubicBezTo>
                    <a:pt x="62" y="29"/>
                    <a:pt x="62" y="16"/>
                    <a:pt x="62" y="3"/>
                  </a:cubicBezTo>
                  <a:cubicBezTo>
                    <a:pt x="46" y="3"/>
                    <a:pt x="31" y="3"/>
                    <a:pt x="15" y="3"/>
                  </a:cubicBezTo>
                  <a:cubicBezTo>
                    <a:pt x="17" y="13"/>
                    <a:pt x="11" y="15"/>
                    <a:pt x="2" y="14"/>
                  </a:cubicBezTo>
                  <a:cubicBezTo>
                    <a:pt x="0" y="19"/>
                    <a:pt x="5" y="30"/>
                    <a:pt x="0" y="32"/>
                  </a:cubicBezTo>
                  <a:cubicBezTo>
                    <a:pt x="0" y="25"/>
                    <a:pt x="0" y="18"/>
                    <a:pt x="0" y="12"/>
                  </a:cubicBezTo>
                  <a:cubicBezTo>
                    <a:pt x="9" y="13"/>
                    <a:pt x="16" y="12"/>
                    <a:pt x="13" y="0"/>
                  </a:cubicBezTo>
                  <a:cubicBezTo>
                    <a:pt x="30" y="0"/>
                    <a:pt x="47" y="0"/>
                    <a:pt x="64" y="0"/>
                  </a:cubicBezTo>
                  <a:cubicBezTo>
                    <a:pt x="64" y="15"/>
                    <a:pt x="64" y="30"/>
                    <a:pt x="64" y="45"/>
                  </a:cubicBezTo>
                  <a:cubicBezTo>
                    <a:pt x="58" y="47"/>
                    <a:pt x="43" y="40"/>
                    <a:pt x="44" y="49"/>
                  </a:cubicBezTo>
                  <a:cubicBezTo>
                    <a:pt x="45" y="49"/>
                    <a:pt x="46" y="49"/>
                    <a:pt x="46" y="49"/>
                  </a:cubicBezTo>
                  <a:cubicBezTo>
                    <a:pt x="46" y="50"/>
                    <a:pt x="46" y="51"/>
                    <a:pt x="46" y="5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3" name="Freeform 330"/>
            <p:cNvSpPr/>
            <p:nvPr/>
          </p:nvSpPr>
          <p:spPr bwMode="auto">
            <a:xfrm>
              <a:off x="1454" y="1437"/>
              <a:ext cx="18" cy="18"/>
            </a:xfrm>
            <a:custGeom>
              <a:avLst/>
              <a:gdLst>
                <a:gd name="T0" fmla="*/ 0 w 9"/>
                <a:gd name="T1" fmla="*/ 9 h 9"/>
                <a:gd name="T2" fmla="*/ 9 w 9"/>
                <a:gd name="T3" fmla="*/ 0 h 9"/>
                <a:gd name="T4" fmla="*/ 2 w 9"/>
                <a:gd name="T5" fmla="*/ 9 h 9"/>
                <a:gd name="T6" fmla="*/ 0 w 9"/>
                <a:gd name="T7" fmla="*/ 9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0" y="9"/>
                  </a:moveTo>
                  <a:cubicBezTo>
                    <a:pt x="2" y="5"/>
                    <a:pt x="5" y="2"/>
                    <a:pt x="9" y="0"/>
                  </a:cubicBezTo>
                  <a:cubicBezTo>
                    <a:pt x="8" y="4"/>
                    <a:pt x="3" y="4"/>
                    <a:pt x="2" y="9"/>
                  </a:cubicBezTo>
                  <a:cubicBezTo>
                    <a:pt x="1" y="9"/>
                    <a:pt x="0" y="9"/>
                    <a:pt x="0"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4" name="Freeform 331"/>
            <p:cNvSpPr/>
            <p:nvPr/>
          </p:nvSpPr>
          <p:spPr bwMode="auto">
            <a:xfrm>
              <a:off x="1454" y="1477"/>
              <a:ext cx="22" cy="22"/>
            </a:xfrm>
            <a:custGeom>
              <a:avLst/>
              <a:gdLst>
                <a:gd name="T0" fmla="*/ 0 w 11"/>
                <a:gd name="T1" fmla="*/ 0 h 11"/>
                <a:gd name="T2" fmla="*/ 2 w 11"/>
                <a:gd name="T3" fmla="*/ 0 h 11"/>
                <a:gd name="T4" fmla="*/ 2 w 11"/>
                <a:gd name="T5" fmla="*/ 2 h 11"/>
                <a:gd name="T6" fmla="*/ 11 w 11"/>
                <a:gd name="T7" fmla="*/ 9 h 11"/>
                <a:gd name="T8" fmla="*/ 11 w 11"/>
                <a:gd name="T9" fmla="*/ 11 h 11"/>
                <a:gd name="T10" fmla="*/ 0 w 11"/>
                <a:gd name="T11" fmla="*/ 0 h 11"/>
                <a:gd name="T12" fmla="*/ 0 60000 65536"/>
                <a:gd name="T13" fmla="*/ 0 60000 65536"/>
                <a:gd name="T14" fmla="*/ 0 60000 65536"/>
                <a:gd name="T15" fmla="*/ 0 60000 65536"/>
                <a:gd name="T16" fmla="*/ 0 60000 65536"/>
                <a:gd name="T17" fmla="*/ 0 60000 65536"/>
                <a:gd name="T18" fmla="*/ 0 w 11"/>
                <a:gd name="T19" fmla="*/ 0 h 11"/>
                <a:gd name="T20" fmla="*/ 11 w 11"/>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1" h="11">
                  <a:moveTo>
                    <a:pt x="0" y="0"/>
                  </a:moveTo>
                  <a:cubicBezTo>
                    <a:pt x="0" y="0"/>
                    <a:pt x="1" y="0"/>
                    <a:pt x="2" y="0"/>
                  </a:cubicBezTo>
                  <a:cubicBezTo>
                    <a:pt x="2" y="0"/>
                    <a:pt x="2" y="1"/>
                    <a:pt x="2" y="2"/>
                  </a:cubicBezTo>
                  <a:cubicBezTo>
                    <a:pt x="6" y="3"/>
                    <a:pt x="6" y="8"/>
                    <a:pt x="11" y="9"/>
                  </a:cubicBezTo>
                  <a:cubicBezTo>
                    <a:pt x="11" y="9"/>
                    <a:pt x="11" y="10"/>
                    <a:pt x="11" y="11"/>
                  </a:cubicBezTo>
                  <a:cubicBezTo>
                    <a:pt x="6" y="8"/>
                    <a:pt x="2"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5" name="Freeform 332"/>
            <p:cNvSpPr/>
            <p:nvPr/>
          </p:nvSpPr>
          <p:spPr bwMode="auto">
            <a:xfrm>
              <a:off x="1476" y="1489"/>
              <a:ext cx="98" cy="50"/>
            </a:xfrm>
            <a:custGeom>
              <a:avLst/>
              <a:gdLst>
                <a:gd name="T0" fmla="*/ 0 w 49"/>
                <a:gd name="T1" fmla="*/ 5 h 25"/>
                <a:gd name="T2" fmla="*/ 0 w 49"/>
                <a:gd name="T3" fmla="*/ 3 h 25"/>
                <a:gd name="T4" fmla="*/ 9 w 49"/>
                <a:gd name="T5" fmla="*/ 23 h 25"/>
                <a:gd name="T6" fmla="*/ 49 w 49"/>
                <a:gd name="T7" fmla="*/ 23 h 25"/>
                <a:gd name="T8" fmla="*/ 49 w 49"/>
                <a:gd name="T9" fmla="*/ 25 h 25"/>
                <a:gd name="T10" fmla="*/ 6 w 49"/>
                <a:gd name="T11" fmla="*/ 25 h 25"/>
                <a:gd name="T12" fmla="*/ 2 w 49"/>
                <a:gd name="T13" fmla="*/ 5 h 25"/>
                <a:gd name="T14" fmla="*/ 0 w 49"/>
                <a:gd name="T15" fmla="*/ 5 h 25"/>
                <a:gd name="T16" fmla="*/ 0 60000 65536"/>
                <a:gd name="T17" fmla="*/ 0 60000 65536"/>
                <a:gd name="T18" fmla="*/ 0 60000 65536"/>
                <a:gd name="T19" fmla="*/ 0 60000 65536"/>
                <a:gd name="T20" fmla="*/ 0 60000 65536"/>
                <a:gd name="T21" fmla="*/ 0 60000 65536"/>
                <a:gd name="T22" fmla="*/ 0 60000 65536"/>
                <a:gd name="T23" fmla="*/ 0 60000 65536"/>
                <a:gd name="T24" fmla="*/ 0 w 49"/>
                <a:gd name="T25" fmla="*/ 0 h 25"/>
                <a:gd name="T26" fmla="*/ 49 w 49"/>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9" h="25">
                  <a:moveTo>
                    <a:pt x="0" y="5"/>
                  </a:moveTo>
                  <a:cubicBezTo>
                    <a:pt x="0" y="4"/>
                    <a:pt x="0" y="3"/>
                    <a:pt x="0" y="3"/>
                  </a:cubicBezTo>
                  <a:cubicBezTo>
                    <a:pt x="12" y="0"/>
                    <a:pt x="8" y="14"/>
                    <a:pt x="9" y="23"/>
                  </a:cubicBezTo>
                  <a:cubicBezTo>
                    <a:pt x="22" y="23"/>
                    <a:pt x="35" y="23"/>
                    <a:pt x="49" y="23"/>
                  </a:cubicBezTo>
                  <a:cubicBezTo>
                    <a:pt x="49" y="23"/>
                    <a:pt x="49" y="24"/>
                    <a:pt x="49" y="25"/>
                  </a:cubicBezTo>
                  <a:cubicBezTo>
                    <a:pt x="35" y="25"/>
                    <a:pt x="21" y="25"/>
                    <a:pt x="6" y="25"/>
                  </a:cubicBezTo>
                  <a:cubicBezTo>
                    <a:pt x="4" y="19"/>
                    <a:pt x="11" y="4"/>
                    <a:pt x="2" y="5"/>
                  </a:cubicBezTo>
                  <a:cubicBezTo>
                    <a:pt x="1" y="5"/>
                    <a:pt x="1" y="5"/>
                    <a:pt x="0" y="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6" name="Freeform 333"/>
            <p:cNvSpPr/>
            <p:nvPr/>
          </p:nvSpPr>
          <p:spPr bwMode="auto">
            <a:xfrm>
              <a:off x="1564" y="1471"/>
              <a:ext cx="36" cy="68"/>
            </a:xfrm>
            <a:custGeom>
              <a:avLst/>
              <a:gdLst>
                <a:gd name="T0" fmla="*/ 0 w 18"/>
                <a:gd name="T1" fmla="*/ 0 h 34"/>
                <a:gd name="T2" fmla="*/ 18 w 18"/>
                <a:gd name="T3" fmla="*/ 18 h 34"/>
                <a:gd name="T4" fmla="*/ 5 w 18"/>
                <a:gd name="T5" fmla="*/ 34 h 34"/>
                <a:gd name="T6" fmla="*/ 5 w 18"/>
                <a:gd name="T7" fmla="*/ 32 h 34"/>
                <a:gd name="T8" fmla="*/ 16 w 18"/>
                <a:gd name="T9" fmla="*/ 18 h 34"/>
                <a:gd name="T10" fmla="*/ 0 w 18"/>
                <a:gd name="T11" fmla="*/ 3 h 34"/>
                <a:gd name="T12" fmla="*/ 0 w 18"/>
                <a:gd name="T13" fmla="*/ 0 h 34"/>
                <a:gd name="T14" fmla="*/ 0 60000 65536"/>
                <a:gd name="T15" fmla="*/ 0 60000 65536"/>
                <a:gd name="T16" fmla="*/ 0 60000 65536"/>
                <a:gd name="T17" fmla="*/ 0 60000 65536"/>
                <a:gd name="T18" fmla="*/ 0 60000 65536"/>
                <a:gd name="T19" fmla="*/ 0 60000 65536"/>
                <a:gd name="T20" fmla="*/ 0 60000 65536"/>
                <a:gd name="T21" fmla="*/ 0 w 18"/>
                <a:gd name="T22" fmla="*/ 0 h 34"/>
                <a:gd name="T23" fmla="*/ 18 w 18"/>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4">
                  <a:moveTo>
                    <a:pt x="0" y="0"/>
                  </a:moveTo>
                  <a:cubicBezTo>
                    <a:pt x="7" y="5"/>
                    <a:pt x="13" y="11"/>
                    <a:pt x="18" y="18"/>
                  </a:cubicBezTo>
                  <a:cubicBezTo>
                    <a:pt x="17" y="26"/>
                    <a:pt x="10" y="29"/>
                    <a:pt x="5" y="34"/>
                  </a:cubicBezTo>
                  <a:cubicBezTo>
                    <a:pt x="5" y="33"/>
                    <a:pt x="5" y="32"/>
                    <a:pt x="5" y="32"/>
                  </a:cubicBezTo>
                  <a:cubicBezTo>
                    <a:pt x="9" y="28"/>
                    <a:pt x="15" y="26"/>
                    <a:pt x="16" y="18"/>
                  </a:cubicBezTo>
                  <a:cubicBezTo>
                    <a:pt x="12" y="12"/>
                    <a:pt x="7" y="7"/>
                    <a:pt x="0" y="3"/>
                  </a:cubicBezTo>
                  <a:cubicBezTo>
                    <a:pt x="0" y="2"/>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7" name="Freeform 334"/>
            <p:cNvSpPr/>
            <p:nvPr/>
          </p:nvSpPr>
          <p:spPr bwMode="auto">
            <a:xfrm>
              <a:off x="1422" y="1394"/>
              <a:ext cx="42" cy="47"/>
            </a:xfrm>
            <a:custGeom>
              <a:avLst/>
              <a:gdLst>
                <a:gd name="T0" fmla="*/ 0 w 21"/>
                <a:gd name="T1" fmla="*/ 9 h 23"/>
                <a:gd name="T2" fmla="*/ 13 w 21"/>
                <a:gd name="T3" fmla="*/ 21 h 23"/>
                <a:gd name="T4" fmla="*/ 18 w 21"/>
                <a:gd name="T5" fmla="*/ 3 h 23"/>
                <a:gd name="T6" fmla="*/ 0 w 21"/>
                <a:gd name="T7" fmla="*/ 7 h 23"/>
                <a:gd name="T8" fmla="*/ 20 w 21"/>
                <a:gd name="T9" fmla="*/ 1 h 23"/>
                <a:gd name="T10" fmla="*/ 16 w 21"/>
                <a:gd name="T11" fmla="*/ 23 h 23"/>
                <a:gd name="T12" fmla="*/ 0 w 21"/>
                <a:gd name="T13" fmla="*/ 9 h 23"/>
                <a:gd name="T14" fmla="*/ 0 60000 65536"/>
                <a:gd name="T15" fmla="*/ 0 60000 65536"/>
                <a:gd name="T16" fmla="*/ 0 60000 65536"/>
                <a:gd name="T17" fmla="*/ 0 60000 65536"/>
                <a:gd name="T18" fmla="*/ 0 60000 65536"/>
                <a:gd name="T19" fmla="*/ 0 60000 65536"/>
                <a:gd name="T20" fmla="*/ 0 60000 65536"/>
                <a:gd name="T21" fmla="*/ 0 w 21"/>
                <a:gd name="T22" fmla="*/ 0 h 23"/>
                <a:gd name="T23" fmla="*/ 21 w 21"/>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23">
                  <a:moveTo>
                    <a:pt x="0" y="9"/>
                  </a:moveTo>
                  <a:cubicBezTo>
                    <a:pt x="6" y="12"/>
                    <a:pt x="8" y="18"/>
                    <a:pt x="13" y="21"/>
                  </a:cubicBezTo>
                  <a:cubicBezTo>
                    <a:pt x="19" y="18"/>
                    <a:pt x="18" y="10"/>
                    <a:pt x="18" y="3"/>
                  </a:cubicBezTo>
                  <a:cubicBezTo>
                    <a:pt x="9" y="2"/>
                    <a:pt x="4" y="3"/>
                    <a:pt x="0" y="7"/>
                  </a:cubicBezTo>
                  <a:cubicBezTo>
                    <a:pt x="1" y="0"/>
                    <a:pt x="11" y="0"/>
                    <a:pt x="20" y="1"/>
                  </a:cubicBezTo>
                  <a:cubicBezTo>
                    <a:pt x="21" y="10"/>
                    <a:pt x="20" y="18"/>
                    <a:pt x="16" y="23"/>
                  </a:cubicBezTo>
                  <a:cubicBezTo>
                    <a:pt x="7" y="21"/>
                    <a:pt x="5" y="15"/>
                    <a:pt x="0"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8" name="Freeform 335"/>
            <p:cNvSpPr/>
            <p:nvPr/>
          </p:nvSpPr>
          <p:spPr bwMode="auto">
            <a:xfrm>
              <a:off x="1786" y="1406"/>
              <a:ext cx="180" cy="61"/>
            </a:xfrm>
            <a:custGeom>
              <a:avLst/>
              <a:gdLst>
                <a:gd name="T0" fmla="*/ 90 w 90"/>
                <a:gd name="T1" fmla="*/ 6 h 30"/>
                <a:gd name="T2" fmla="*/ 74 w 90"/>
                <a:gd name="T3" fmla="*/ 3 h 30"/>
                <a:gd name="T4" fmla="*/ 70 w 90"/>
                <a:gd name="T5" fmla="*/ 15 h 30"/>
                <a:gd name="T6" fmla="*/ 1 w 90"/>
                <a:gd name="T7" fmla="*/ 30 h 30"/>
                <a:gd name="T8" fmla="*/ 1 w 90"/>
                <a:gd name="T9" fmla="*/ 12 h 30"/>
                <a:gd name="T10" fmla="*/ 68 w 90"/>
                <a:gd name="T11" fmla="*/ 12 h 30"/>
                <a:gd name="T12" fmla="*/ 70 w 90"/>
                <a:gd name="T13" fmla="*/ 1 h 30"/>
                <a:gd name="T14" fmla="*/ 90 w 90"/>
                <a:gd name="T15" fmla="*/ 3 h 30"/>
                <a:gd name="T16" fmla="*/ 90 w 90"/>
                <a:gd name="T17" fmla="*/ 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30"/>
                <a:gd name="T29" fmla="*/ 90 w 9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30">
                  <a:moveTo>
                    <a:pt x="90" y="6"/>
                  </a:moveTo>
                  <a:cubicBezTo>
                    <a:pt x="87" y="3"/>
                    <a:pt x="80" y="3"/>
                    <a:pt x="74" y="3"/>
                  </a:cubicBezTo>
                  <a:cubicBezTo>
                    <a:pt x="70" y="4"/>
                    <a:pt x="74" y="13"/>
                    <a:pt x="70" y="15"/>
                  </a:cubicBezTo>
                  <a:cubicBezTo>
                    <a:pt x="47" y="20"/>
                    <a:pt x="0" y="1"/>
                    <a:pt x="1" y="30"/>
                  </a:cubicBezTo>
                  <a:cubicBezTo>
                    <a:pt x="1" y="24"/>
                    <a:pt x="1" y="18"/>
                    <a:pt x="1" y="12"/>
                  </a:cubicBezTo>
                  <a:cubicBezTo>
                    <a:pt x="23" y="12"/>
                    <a:pt x="45" y="12"/>
                    <a:pt x="68" y="12"/>
                  </a:cubicBezTo>
                  <a:cubicBezTo>
                    <a:pt x="73" y="13"/>
                    <a:pt x="69" y="4"/>
                    <a:pt x="70" y="1"/>
                  </a:cubicBezTo>
                  <a:cubicBezTo>
                    <a:pt x="77" y="2"/>
                    <a:pt x="86" y="0"/>
                    <a:pt x="90" y="3"/>
                  </a:cubicBezTo>
                  <a:cubicBezTo>
                    <a:pt x="90" y="4"/>
                    <a:pt x="90" y="5"/>
                    <a:pt x="90" y="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9" name="Freeform 336"/>
            <p:cNvSpPr/>
            <p:nvPr/>
          </p:nvSpPr>
          <p:spPr bwMode="auto">
            <a:xfrm>
              <a:off x="1744" y="1467"/>
              <a:ext cx="44" cy="46"/>
            </a:xfrm>
            <a:custGeom>
              <a:avLst/>
              <a:gdLst>
                <a:gd name="T0" fmla="*/ 0 w 22"/>
                <a:gd name="T1" fmla="*/ 23 h 23"/>
                <a:gd name="T2" fmla="*/ 22 w 22"/>
                <a:gd name="T3" fmla="*/ 0 h 23"/>
                <a:gd name="T4" fmla="*/ 2 w 22"/>
                <a:gd name="T5" fmla="*/ 23 h 23"/>
                <a:gd name="T6" fmla="*/ 0 w 22"/>
                <a:gd name="T7" fmla="*/ 23 h 23"/>
                <a:gd name="T8" fmla="*/ 0 60000 65536"/>
                <a:gd name="T9" fmla="*/ 0 60000 65536"/>
                <a:gd name="T10" fmla="*/ 0 60000 65536"/>
                <a:gd name="T11" fmla="*/ 0 60000 65536"/>
                <a:gd name="T12" fmla="*/ 0 w 22"/>
                <a:gd name="T13" fmla="*/ 0 h 23"/>
                <a:gd name="T14" fmla="*/ 22 w 22"/>
                <a:gd name="T15" fmla="*/ 23 h 23"/>
              </a:gdLst>
              <a:ahLst/>
              <a:cxnLst>
                <a:cxn ang="T8">
                  <a:pos x="T0" y="T1"/>
                </a:cxn>
                <a:cxn ang="T9">
                  <a:pos x="T2" y="T3"/>
                </a:cxn>
                <a:cxn ang="T10">
                  <a:pos x="T4" y="T5"/>
                </a:cxn>
                <a:cxn ang="T11">
                  <a:pos x="T6" y="T7"/>
                </a:cxn>
              </a:cxnLst>
              <a:rect l="T12" t="T13" r="T14" b="T15"/>
              <a:pathLst>
                <a:path w="22" h="23">
                  <a:moveTo>
                    <a:pt x="0" y="23"/>
                  </a:moveTo>
                  <a:cubicBezTo>
                    <a:pt x="6" y="14"/>
                    <a:pt x="13" y="7"/>
                    <a:pt x="22" y="0"/>
                  </a:cubicBezTo>
                  <a:cubicBezTo>
                    <a:pt x="16" y="9"/>
                    <a:pt x="7" y="14"/>
                    <a:pt x="2" y="23"/>
                  </a:cubicBezTo>
                  <a:cubicBezTo>
                    <a:pt x="1" y="23"/>
                    <a:pt x="0" y="23"/>
                    <a:pt x="0" y="2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0" name="Freeform 337"/>
            <p:cNvSpPr/>
            <p:nvPr/>
          </p:nvSpPr>
          <p:spPr bwMode="auto">
            <a:xfrm>
              <a:off x="1836" y="1499"/>
              <a:ext cx="32" cy="30"/>
            </a:xfrm>
            <a:custGeom>
              <a:avLst/>
              <a:gdLst>
                <a:gd name="T0" fmla="*/ 0 w 16"/>
                <a:gd name="T1" fmla="*/ 13 h 15"/>
                <a:gd name="T2" fmla="*/ 16 w 16"/>
                <a:gd name="T3" fmla="*/ 0 h 15"/>
                <a:gd name="T4" fmla="*/ 0 w 16"/>
                <a:gd name="T5" fmla="*/ 15 h 15"/>
                <a:gd name="T6" fmla="*/ 0 w 16"/>
                <a:gd name="T7" fmla="*/ 13 h 15"/>
                <a:gd name="T8" fmla="*/ 0 60000 65536"/>
                <a:gd name="T9" fmla="*/ 0 60000 65536"/>
                <a:gd name="T10" fmla="*/ 0 60000 65536"/>
                <a:gd name="T11" fmla="*/ 0 60000 65536"/>
                <a:gd name="T12" fmla="*/ 0 w 16"/>
                <a:gd name="T13" fmla="*/ 0 h 15"/>
                <a:gd name="T14" fmla="*/ 16 w 16"/>
                <a:gd name="T15" fmla="*/ 15 h 15"/>
              </a:gdLst>
              <a:ahLst/>
              <a:cxnLst>
                <a:cxn ang="T8">
                  <a:pos x="T0" y="T1"/>
                </a:cxn>
                <a:cxn ang="T9">
                  <a:pos x="T2" y="T3"/>
                </a:cxn>
                <a:cxn ang="T10">
                  <a:pos x="T4" y="T5"/>
                </a:cxn>
                <a:cxn ang="T11">
                  <a:pos x="T6" y="T7"/>
                </a:cxn>
              </a:cxnLst>
              <a:rect l="T12" t="T13" r="T14" b="T15"/>
              <a:pathLst>
                <a:path w="16" h="15">
                  <a:moveTo>
                    <a:pt x="0" y="13"/>
                  </a:moveTo>
                  <a:cubicBezTo>
                    <a:pt x="7" y="10"/>
                    <a:pt x="9" y="3"/>
                    <a:pt x="16" y="0"/>
                  </a:cubicBezTo>
                  <a:cubicBezTo>
                    <a:pt x="12" y="6"/>
                    <a:pt x="7" y="11"/>
                    <a:pt x="0" y="15"/>
                  </a:cubicBezTo>
                  <a:cubicBezTo>
                    <a:pt x="0" y="15"/>
                    <a:pt x="0" y="14"/>
                    <a:pt x="0" y="1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1" name="Freeform 338"/>
            <p:cNvSpPr/>
            <p:nvPr/>
          </p:nvSpPr>
          <p:spPr bwMode="auto">
            <a:xfrm>
              <a:off x="1876" y="1499"/>
              <a:ext cx="40" cy="40"/>
            </a:xfrm>
            <a:custGeom>
              <a:avLst/>
              <a:gdLst>
                <a:gd name="T0" fmla="*/ 0 w 20"/>
                <a:gd name="T1" fmla="*/ 0 h 20"/>
                <a:gd name="T2" fmla="*/ 20 w 20"/>
                <a:gd name="T3" fmla="*/ 20 h 20"/>
                <a:gd name="T4" fmla="*/ 0 w 20"/>
                <a:gd name="T5" fmla="*/ 0 h 20"/>
                <a:gd name="T6" fmla="*/ 0 60000 65536"/>
                <a:gd name="T7" fmla="*/ 0 60000 65536"/>
                <a:gd name="T8" fmla="*/ 0 60000 65536"/>
                <a:gd name="T9" fmla="*/ 0 w 20"/>
                <a:gd name="T10" fmla="*/ 0 h 20"/>
                <a:gd name="T11" fmla="*/ 20 w 20"/>
                <a:gd name="T12" fmla="*/ 20 h 20"/>
              </a:gdLst>
              <a:ahLst/>
              <a:cxnLst>
                <a:cxn ang="T6">
                  <a:pos x="T0" y="T1"/>
                </a:cxn>
                <a:cxn ang="T7">
                  <a:pos x="T2" y="T3"/>
                </a:cxn>
                <a:cxn ang="T8">
                  <a:pos x="T4" y="T5"/>
                </a:cxn>
              </a:cxnLst>
              <a:rect l="T9" t="T10" r="T11" b="T12"/>
              <a:pathLst>
                <a:path w="20" h="20">
                  <a:moveTo>
                    <a:pt x="0" y="0"/>
                  </a:moveTo>
                  <a:cubicBezTo>
                    <a:pt x="8" y="6"/>
                    <a:pt x="15" y="12"/>
                    <a:pt x="20" y="20"/>
                  </a:cubicBezTo>
                  <a:cubicBezTo>
                    <a:pt x="13" y="14"/>
                    <a:pt x="6" y="7"/>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2" name="Freeform 339"/>
            <p:cNvSpPr/>
            <p:nvPr/>
          </p:nvSpPr>
          <p:spPr bwMode="auto">
            <a:xfrm>
              <a:off x="1912" y="1535"/>
              <a:ext cx="152" cy="76"/>
            </a:xfrm>
            <a:custGeom>
              <a:avLst/>
              <a:gdLst>
                <a:gd name="T0" fmla="*/ 2 w 76"/>
                <a:gd name="T1" fmla="*/ 2 h 38"/>
                <a:gd name="T2" fmla="*/ 5 w 76"/>
                <a:gd name="T3" fmla="*/ 20 h 38"/>
                <a:gd name="T4" fmla="*/ 54 w 76"/>
                <a:gd name="T5" fmla="*/ 4 h 38"/>
                <a:gd name="T6" fmla="*/ 76 w 76"/>
                <a:gd name="T7" fmla="*/ 4 h 38"/>
                <a:gd name="T8" fmla="*/ 76 w 76"/>
                <a:gd name="T9" fmla="*/ 6 h 38"/>
                <a:gd name="T10" fmla="*/ 54 w 76"/>
                <a:gd name="T11" fmla="*/ 6 h 38"/>
                <a:gd name="T12" fmla="*/ 56 w 76"/>
                <a:gd name="T13" fmla="*/ 38 h 38"/>
                <a:gd name="T14" fmla="*/ 54 w 76"/>
                <a:gd name="T15" fmla="*/ 38 h 38"/>
                <a:gd name="T16" fmla="*/ 47 w 76"/>
                <a:gd name="T17" fmla="*/ 20 h 38"/>
                <a:gd name="T18" fmla="*/ 47 w 76"/>
                <a:gd name="T19" fmla="*/ 17 h 38"/>
                <a:gd name="T20" fmla="*/ 5 w 76"/>
                <a:gd name="T21" fmla="*/ 24 h 38"/>
                <a:gd name="T22" fmla="*/ 2 w 76"/>
                <a:gd name="T23" fmla="*/ 2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6"/>
                <a:gd name="T37" fmla="*/ 0 h 38"/>
                <a:gd name="T38" fmla="*/ 76 w 76"/>
                <a:gd name="T39" fmla="*/ 38 h 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6" h="38">
                  <a:moveTo>
                    <a:pt x="2" y="2"/>
                  </a:moveTo>
                  <a:cubicBezTo>
                    <a:pt x="8" y="4"/>
                    <a:pt x="3" y="14"/>
                    <a:pt x="5" y="20"/>
                  </a:cubicBezTo>
                  <a:cubicBezTo>
                    <a:pt x="8" y="0"/>
                    <a:pt x="54" y="22"/>
                    <a:pt x="54" y="4"/>
                  </a:cubicBezTo>
                  <a:cubicBezTo>
                    <a:pt x="61" y="4"/>
                    <a:pt x="69" y="4"/>
                    <a:pt x="76" y="4"/>
                  </a:cubicBezTo>
                  <a:cubicBezTo>
                    <a:pt x="76" y="5"/>
                    <a:pt x="76" y="6"/>
                    <a:pt x="76" y="6"/>
                  </a:cubicBezTo>
                  <a:cubicBezTo>
                    <a:pt x="69" y="6"/>
                    <a:pt x="61" y="6"/>
                    <a:pt x="54" y="6"/>
                  </a:cubicBezTo>
                  <a:cubicBezTo>
                    <a:pt x="53" y="17"/>
                    <a:pt x="55" y="37"/>
                    <a:pt x="56" y="38"/>
                  </a:cubicBezTo>
                  <a:cubicBezTo>
                    <a:pt x="55" y="38"/>
                    <a:pt x="55" y="38"/>
                    <a:pt x="54" y="38"/>
                  </a:cubicBezTo>
                  <a:cubicBezTo>
                    <a:pt x="48" y="35"/>
                    <a:pt x="56" y="12"/>
                    <a:pt x="47" y="20"/>
                  </a:cubicBezTo>
                  <a:cubicBezTo>
                    <a:pt x="47" y="19"/>
                    <a:pt x="47" y="18"/>
                    <a:pt x="47" y="17"/>
                  </a:cubicBezTo>
                  <a:cubicBezTo>
                    <a:pt x="48" y="9"/>
                    <a:pt x="3" y="9"/>
                    <a:pt x="5" y="24"/>
                  </a:cubicBezTo>
                  <a:cubicBezTo>
                    <a:pt x="0" y="21"/>
                    <a:pt x="4" y="9"/>
                    <a:pt x="2"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3" name="Freeform 340"/>
            <p:cNvSpPr/>
            <p:nvPr/>
          </p:nvSpPr>
          <p:spPr bwMode="auto">
            <a:xfrm>
              <a:off x="1974" y="1569"/>
              <a:ext cx="32" cy="58"/>
            </a:xfrm>
            <a:custGeom>
              <a:avLst/>
              <a:gdLst>
                <a:gd name="T0" fmla="*/ 14 w 16"/>
                <a:gd name="T1" fmla="*/ 29 h 29"/>
                <a:gd name="T2" fmla="*/ 0 w 16"/>
                <a:gd name="T3" fmla="*/ 14 h 29"/>
                <a:gd name="T4" fmla="*/ 16 w 16"/>
                <a:gd name="T5" fmla="*/ 0 h 29"/>
                <a:gd name="T6" fmla="*/ 16 w 16"/>
                <a:gd name="T7" fmla="*/ 3 h 29"/>
                <a:gd name="T8" fmla="*/ 3 w 16"/>
                <a:gd name="T9" fmla="*/ 14 h 29"/>
                <a:gd name="T10" fmla="*/ 14 w 16"/>
                <a:gd name="T11" fmla="*/ 29 h 29"/>
                <a:gd name="T12" fmla="*/ 0 60000 65536"/>
                <a:gd name="T13" fmla="*/ 0 60000 65536"/>
                <a:gd name="T14" fmla="*/ 0 60000 65536"/>
                <a:gd name="T15" fmla="*/ 0 60000 65536"/>
                <a:gd name="T16" fmla="*/ 0 60000 65536"/>
                <a:gd name="T17" fmla="*/ 0 60000 65536"/>
                <a:gd name="T18" fmla="*/ 0 w 16"/>
                <a:gd name="T19" fmla="*/ 0 h 29"/>
                <a:gd name="T20" fmla="*/ 16 w 16"/>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6" h="29">
                  <a:moveTo>
                    <a:pt x="14" y="29"/>
                  </a:moveTo>
                  <a:cubicBezTo>
                    <a:pt x="9" y="25"/>
                    <a:pt x="2" y="22"/>
                    <a:pt x="0" y="14"/>
                  </a:cubicBezTo>
                  <a:cubicBezTo>
                    <a:pt x="7" y="11"/>
                    <a:pt x="9" y="4"/>
                    <a:pt x="16" y="0"/>
                  </a:cubicBezTo>
                  <a:cubicBezTo>
                    <a:pt x="16" y="1"/>
                    <a:pt x="16" y="2"/>
                    <a:pt x="16" y="3"/>
                  </a:cubicBezTo>
                  <a:cubicBezTo>
                    <a:pt x="10" y="5"/>
                    <a:pt x="9" y="12"/>
                    <a:pt x="3" y="14"/>
                  </a:cubicBezTo>
                  <a:cubicBezTo>
                    <a:pt x="3" y="22"/>
                    <a:pt x="12" y="23"/>
                    <a:pt x="14" y="2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4" name="Freeform 341"/>
            <p:cNvSpPr/>
            <p:nvPr/>
          </p:nvSpPr>
          <p:spPr bwMode="auto">
            <a:xfrm>
              <a:off x="2006" y="1611"/>
              <a:ext cx="18" cy="16"/>
            </a:xfrm>
            <a:custGeom>
              <a:avLst/>
              <a:gdLst>
                <a:gd name="T0" fmla="*/ 0 w 9"/>
                <a:gd name="T1" fmla="*/ 8 h 8"/>
                <a:gd name="T2" fmla="*/ 7 w 9"/>
                <a:gd name="T3" fmla="*/ 0 h 8"/>
                <a:gd name="T4" fmla="*/ 9 w 9"/>
                <a:gd name="T5" fmla="*/ 0 h 8"/>
                <a:gd name="T6" fmla="*/ 0 w 9"/>
                <a:gd name="T7" fmla="*/ 8 h 8"/>
                <a:gd name="T8" fmla="*/ 0 60000 65536"/>
                <a:gd name="T9" fmla="*/ 0 60000 65536"/>
                <a:gd name="T10" fmla="*/ 0 60000 65536"/>
                <a:gd name="T11" fmla="*/ 0 60000 65536"/>
                <a:gd name="T12" fmla="*/ 0 w 9"/>
                <a:gd name="T13" fmla="*/ 0 h 8"/>
                <a:gd name="T14" fmla="*/ 9 w 9"/>
                <a:gd name="T15" fmla="*/ 8 h 8"/>
              </a:gdLst>
              <a:ahLst/>
              <a:cxnLst>
                <a:cxn ang="T8">
                  <a:pos x="T0" y="T1"/>
                </a:cxn>
                <a:cxn ang="T9">
                  <a:pos x="T2" y="T3"/>
                </a:cxn>
                <a:cxn ang="T10">
                  <a:pos x="T4" y="T5"/>
                </a:cxn>
                <a:cxn ang="T11">
                  <a:pos x="T6" y="T7"/>
                </a:cxn>
              </a:cxnLst>
              <a:rect l="T12" t="T13" r="T14" b="T15"/>
              <a:pathLst>
                <a:path w="9" h="8">
                  <a:moveTo>
                    <a:pt x="0" y="8"/>
                  </a:moveTo>
                  <a:cubicBezTo>
                    <a:pt x="1" y="4"/>
                    <a:pt x="6" y="4"/>
                    <a:pt x="7" y="0"/>
                  </a:cubicBezTo>
                  <a:cubicBezTo>
                    <a:pt x="8" y="0"/>
                    <a:pt x="8" y="0"/>
                    <a:pt x="9" y="0"/>
                  </a:cubicBezTo>
                  <a:cubicBezTo>
                    <a:pt x="7" y="3"/>
                    <a:pt x="4" y="6"/>
                    <a:pt x="0" y="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5" name="Freeform 342"/>
            <p:cNvSpPr/>
            <p:nvPr/>
          </p:nvSpPr>
          <p:spPr bwMode="auto">
            <a:xfrm>
              <a:off x="2064" y="1503"/>
              <a:ext cx="44" cy="44"/>
            </a:xfrm>
            <a:custGeom>
              <a:avLst/>
              <a:gdLst>
                <a:gd name="T0" fmla="*/ 0 w 22"/>
                <a:gd name="T1" fmla="*/ 20 h 22"/>
                <a:gd name="T2" fmla="*/ 20 w 22"/>
                <a:gd name="T3" fmla="*/ 0 h 22"/>
                <a:gd name="T4" fmla="*/ 22 w 22"/>
                <a:gd name="T5" fmla="*/ 0 h 22"/>
                <a:gd name="T6" fmla="*/ 0 w 22"/>
                <a:gd name="T7" fmla="*/ 22 h 22"/>
                <a:gd name="T8" fmla="*/ 0 w 22"/>
                <a:gd name="T9" fmla="*/ 20 h 22"/>
                <a:gd name="T10" fmla="*/ 0 60000 65536"/>
                <a:gd name="T11" fmla="*/ 0 60000 65536"/>
                <a:gd name="T12" fmla="*/ 0 60000 65536"/>
                <a:gd name="T13" fmla="*/ 0 60000 65536"/>
                <a:gd name="T14" fmla="*/ 0 60000 65536"/>
                <a:gd name="T15" fmla="*/ 0 w 22"/>
                <a:gd name="T16" fmla="*/ 0 h 22"/>
                <a:gd name="T17" fmla="*/ 22 w 22"/>
                <a:gd name="T18" fmla="*/ 22 h 22"/>
              </a:gdLst>
              <a:ahLst/>
              <a:cxnLst>
                <a:cxn ang="T10">
                  <a:pos x="T0" y="T1"/>
                </a:cxn>
                <a:cxn ang="T11">
                  <a:pos x="T2" y="T3"/>
                </a:cxn>
                <a:cxn ang="T12">
                  <a:pos x="T4" y="T5"/>
                </a:cxn>
                <a:cxn ang="T13">
                  <a:pos x="T6" y="T7"/>
                </a:cxn>
                <a:cxn ang="T14">
                  <a:pos x="T8" y="T9"/>
                </a:cxn>
              </a:cxnLst>
              <a:rect l="T15" t="T16" r="T17" b="T18"/>
              <a:pathLst>
                <a:path w="22" h="22">
                  <a:moveTo>
                    <a:pt x="0" y="20"/>
                  </a:moveTo>
                  <a:cubicBezTo>
                    <a:pt x="8" y="14"/>
                    <a:pt x="14" y="8"/>
                    <a:pt x="20" y="0"/>
                  </a:cubicBezTo>
                  <a:cubicBezTo>
                    <a:pt x="21" y="0"/>
                    <a:pt x="22" y="0"/>
                    <a:pt x="22" y="0"/>
                  </a:cubicBezTo>
                  <a:cubicBezTo>
                    <a:pt x="16" y="8"/>
                    <a:pt x="8" y="16"/>
                    <a:pt x="0" y="22"/>
                  </a:cubicBezTo>
                  <a:cubicBezTo>
                    <a:pt x="0" y="22"/>
                    <a:pt x="0" y="21"/>
                    <a:pt x="0" y="2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6" name="Freeform 343"/>
            <p:cNvSpPr/>
            <p:nvPr/>
          </p:nvSpPr>
          <p:spPr bwMode="auto">
            <a:xfrm>
              <a:off x="2010" y="1439"/>
              <a:ext cx="118" cy="64"/>
            </a:xfrm>
            <a:custGeom>
              <a:avLst/>
              <a:gdLst>
                <a:gd name="T0" fmla="*/ 0 w 59"/>
                <a:gd name="T1" fmla="*/ 12 h 32"/>
                <a:gd name="T2" fmla="*/ 3 w 59"/>
                <a:gd name="T3" fmla="*/ 12 h 32"/>
                <a:gd name="T4" fmla="*/ 49 w 59"/>
                <a:gd name="T5" fmla="*/ 32 h 32"/>
                <a:gd name="T6" fmla="*/ 47 w 59"/>
                <a:gd name="T7" fmla="*/ 32 h 32"/>
                <a:gd name="T8" fmla="*/ 47 w 59"/>
                <a:gd name="T9" fmla="*/ 16 h 32"/>
                <a:gd name="T10" fmla="*/ 0 w 59"/>
                <a:gd name="T11" fmla="*/ 12 h 32"/>
                <a:gd name="T12" fmla="*/ 0 60000 65536"/>
                <a:gd name="T13" fmla="*/ 0 60000 65536"/>
                <a:gd name="T14" fmla="*/ 0 60000 65536"/>
                <a:gd name="T15" fmla="*/ 0 60000 65536"/>
                <a:gd name="T16" fmla="*/ 0 60000 65536"/>
                <a:gd name="T17" fmla="*/ 0 60000 65536"/>
                <a:gd name="T18" fmla="*/ 0 w 59"/>
                <a:gd name="T19" fmla="*/ 0 h 32"/>
                <a:gd name="T20" fmla="*/ 59 w 59"/>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59" h="32">
                  <a:moveTo>
                    <a:pt x="0" y="12"/>
                  </a:moveTo>
                  <a:cubicBezTo>
                    <a:pt x="1" y="12"/>
                    <a:pt x="2" y="12"/>
                    <a:pt x="3" y="12"/>
                  </a:cubicBezTo>
                  <a:cubicBezTo>
                    <a:pt x="15" y="21"/>
                    <a:pt x="59" y="0"/>
                    <a:pt x="49" y="32"/>
                  </a:cubicBezTo>
                  <a:cubicBezTo>
                    <a:pt x="49" y="32"/>
                    <a:pt x="48" y="32"/>
                    <a:pt x="47" y="32"/>
                  </a:cubicBezTo>
                  <a:cubicBezTo>
                    <a:pt x="47" y="27"/>
                    <a:pt x="47" y="22"/>
                    <a:pt x="47" y="16"/>
                  </a:cubicBezTo>
                  <a:cubicBezTo>
                    <a:pt x="32" y="14"/>
                    <a:pt x="8" y="22"/>
                    <a:pt x="0" y="1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7" name="Freeform 344"/>
            <p:cNvSpPr/>
            <p:nvPr/>
          </p:nvSpPr>
          <p:spPr bwMode="auto">
            <a:xfrm>
              <a:off x="1966" y="1419"/>
              <a:ext cx="50" cy="44"/>
            </a:xfrm>
            <a:custGeom>
              <a:avLst/>
              <a:gdLst>
                <a:gd name="T0" fmla="*/ 0 w 25"/>
                <a:gd name="T1" fmla="*/ 0 h 22"/>
                <a:gd name="T2" fmla="*/ 25 w 25"/>
                <a:gd name="T3" fmla="*/ 22 h 22"/>
                <a:gd name="T4" fmla="*/ 22 w 25"/>
                <a:gd name="T5" fmla="*/ 22 h 22"/>
                <a:gd name="T6" fmla="*/ 0 w 25"/>
                <a:gd name="T7" fmla="*/ 0 h 22"/>
                <a:gd name="T8" fmla="*/ 0 60000 65536"/>
                <a:gd name="T9" fmla="*/ 0 60000 65536"/>
                <a:gd name="T10" fmla="*/ 0 60000 65536"/>
                <a:gd name="T11" fmla="*/ 0 60000 65536"/>
                <a:gd name="T12" fmla="*/ 0 w 25"/>
                <a:gd name="T13" fmla="*/ 0 h 22"/>
                <a:gd name="T14" fmla="*/ 25 w 25"/>
                <a:gd name="T15" fmla="*/ 22 h 22"/>
              </a:gdLst>
              <a:ahLst/>
              <a:cxnLst>
                <a:cxn ang="T8">
                  <a:pos x="T0" y="T1"/>
                </a:cxn>
                <a:cxn ang="T9">
                  <a:pos x="T2" y="T3"/>
                </a:cxn>
                <a:cxn ang="T10">
                  <a:pos x="T4" y="T5"/>
                </a:cxn>
                <a:cxn ang="T11">
                  <a:pos x="T6" y="T7"/>
                </a:cxn>
              </a:cxnLst>
              <a:rect l="T12" t="T13" r="T14" b="T15"/>
              <a:pathLst>
                <a:path w="25" h="22">
                  <a:moveTo>
                    <a:pt x="0" y="0"/>
                  </a:moveTo>
                  <a:cubicBezTo>
                    <a:pt x="11" y="4"/>
                    <a:pt x="17" y="14"/>
                    <a:pt x="25" y="22"/>
                  </a:cubicBezTo>
                  <a:cubicBezTo>
                    <a:pt x="24" y="22"/>
                    <a:pt x="23" y="22"/>
                    <a:pt x="22" y="22"/>
                  </a:cubicBezTo>
                  <a:cubicBezTo>
                    <a:pt x="16" y="13"/>
                    <a:pt x="8" y="7"/>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8" name="Freeform 345"/>
            <p:cNvSpPr/>
            <p:nvPr/>
          </p:nvSpPr>
          <p:spPr bwMode="auto">
            <a:xfrm>
              <a:off x="1744" y="1513"/>
              <a:ext cx="92" cy="28"/>
            </a:xfrm>
            <a:custGeom>
              <a:avLst/>
              <a:gdLst>
                <a:gd name="T0" fmla="*/ 0 w 46"/>
                <a:gd name="T1" fmla="*/ 0 h 14"/>
                <a:gd name="T2" fmla="*/ 2 w 46"/>
                <a:gd name="T3" fmla="*/ 0 h 14"/>
                <a:gd name="T4" fmla="*/ 46 w 46"/>
                <a:gd name="T5" fmla="*/ 6 h 14"/>
                <a:gd name="T6" fmla="*/ 46 w 46"/>
                <a:gd name="T7" fmla="*/ 8 h 14"/>
                <a:gd name="T8" fmla="*/ 0 w 46"/>
                <a:gd name="T9" fmla="*/ 8 h 14"/>
                <a:gd name="T10" fmla="*/ 0 w 46"/>
                <a:gd name="T11" fmla="*/ 0 h 14"/>
                <a:gd name="T12" fmla="*/ 0 60000 65536"/>
                <a:gd name="T13" fmla="*/ 0 60000 65536"/>
                <a:gd name="T14" fmla="*/ 0 60000 65536"/>
                <a:gd name="T15" fmla="*/ 0 60000 65536"/>
                <a:gd name="T16" fmla="*/ 0 60000 65536"/>
                <a:gd name="T17" fmla="*/ 0 60000 65536"/>
                <a:gd name="T18" fmla="*/ 0 w 46"/>
                <a:gd name="T19" fmla="*/ 0 h 14"/>
                <a:gd name="T20" fmla="*/ 46 w 4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6" h="14">
                  <a:moveTo>
                    <a:pt x="0" y="0"/>
                  </a:moveTo>
                  <a:cubicBezTo>
                    <a:pt x="0" y="0"/>
                    <a:pt x="1" y="0"/>
                    <a:pt x="2" y="0"/>
                  </a:cubicBezTo>
                  <a:cubicBezTo>
                    <a:pt x="4" y="14"/>
                    <a:pt x="33" y="3"/>
                    <a:pt x="46" y="6"/>
                  </a:cubicBezTo>
                  <a:cubicBezTo>
                    <a:pt x="46" y="7"/>
                    <a:pt x="46" y="8"/>
                    <a:pt x="46" y="8"/>
                  </a:cubicBezTo>
                  <a:cubicBezTo>
                    <a:pt x="31" y="8"/>
                    <a:pt x="15" y="8"/>
                    <a:pt x="0" y="8"/>
                  </a:cubicBezTo>
                  <a:cubicBezTo>
                    <a:pt x="0" y="5"/>
                    <a:pt x="0" y="2"/>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9" name="Freeform 346"/>
            <p:cNvSpPr/>
            <p:nvPr/>
          </p:nvSpPr>
          <p:spPr bwMode="auto">
            <a:xfrm>
              <a:off x="1385" y="1423"/>
              <a:ext cx="59" cy="76"/>
            </a:xfrm>
            <a:custGeom>
              <a:avLst/>
              <a:gdLst>
                <a:gd name="T0" fmla="*/ 29 w 29"/>
                <a:gd name="T1" fmla="*/ 36 h 38"/>
                <a:gd name="T2" fmla="*/ 0 w 29"/>
                <a:gd name="T3" fmla="*/ 13 h 38"/>
                <a:gd name="T4" fmla="*/ 11 w 29"/>
                <a:gd name="T5" fmla="*/ 0 h 38"/>
                <a:gd name="T6" fmla="*/ 2 w 29"/>
                <a:gd name="T7" fmla="*/ 11 h 38"/>
                <a:gd name="T8" fmla="*/ 27 w 29"/>
                <a:gd name="T9" fmla="*/ 36 h 38"/>
                <a:gd name="T10" fmla="*/ 29 w 29"/>
                <a:gd name="T11" fmla="*/ 36 h 38"/>
                <a:gd name="T12" fmla="*/ 0 60000 65536"/>
                <a:gd name="T13" fmla="*/ 0 60000 65536"/>
                <a:gd name="T14" fmla="*/ 0 60000 65536"/>
                <a:gd name="T15" fmla="*/ 0 60000 65536"/>
                <a:gd name="T16" fmla="*/ 0 60000 65536"/>
                <a:gd name="T17" fmla="*/ 0 60000 65536"/>
                <a:gd name="T18" fmla="*/ 0 w 29"/>
                <a:gd name="T19" fmla="*/ 0 h 38"/>
                <a:gd name="T20" fmla="*/ 29 w 29"/>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29" h="38">
                  <a:moveTo>
                    <a:pt x="29" y="36"/>
                  </a:moveTo>
                  <a:cubicBezTo>
                    <a:pt x="18" y="38"/>
                    <a:pt x="11" y="18"/>
                    <a:pt x="0" y="13"/>
                  </a:cubicBezTo>
                  <a:cubicBezTo>
                    <a:pt x="1" y="6"/>
                    <a:pt x="7" y="4"/>
                    <a:pt x="11" y="0"/>
                  </a:cubicBezTo>
                  <a:cubicBezTo>
                    <a:pt x="10" y="5"/>
                    <a:pt x="4" y="6"/>
                    <a:pt x="2" y="11"/>
                  </a:cubicBezTo>
                  <a:cubicBezTo>
                    <a:pt x="10" y="20"/>
                    <a:pt x="18" y="28"/>
                    <a:pt x="27" y="36"/>
                  </a:cubicBezTo>
                  <a:cubicBezTo>
                    <a:pt x="28" y="36"/>
                    <a:pt x="28" y="36"/>
                    <a:pt x="29" y="3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0" name="Freeform 347"/>
            <p:cNvSpPr/>
            <p:nvPr/>
          </p:nvSpPr>
          <p:spPr bwMode="auto">
            <a:xfrm>
              <a:off x="1413" y="1423"/>
              <a:ext cx="27" cy="32"/>
            </a:xfrm>
            <a:custGeom>
              <a:avLst/>
              <a:gdLst>
                <a:gd name="T0" fmla="*/ 0 w 13"/>
                <a:gd name="T1" fmla="*/ 0 h 16"/>
                <a:gd name="T2" fmla="*/ 13 w 13"/>
                <a:gd name="T3" fmla="*/ 16 h 16"/>
                <a:gd name="T4" fmla="*/ 0 w 13"/>
                <a:gd name="T5" fmla="*/ 0 h 16"/>
                <a:gd name="T6" fmla="*/ 0 60000 65536"/>
                <a:gd name="T7" fmla="*/ 0 60000 65536"/>
                <a:gd name="T8" fmla="*/ 0 60000 65536"/>
                <a:gd name="T9" fmla="*/ 0 w 13"/>
                <a:gd name="T10" fmla="*/ 0 h 16"/>
                <a:gd name="T11" fmla="*/ 13 w 13"/>
                <a:gd name="T12" fmla="*/ 16 h 16"/>
              </a:gdLst>
              <a:ahLst/>
              <a:cxnLst>
                <a:cxn ang="T6">
                  <a:pos x="T0" y="T1"/>
                </a:cxn>
                <a:cxn ang="T7">
                  <a:pos x="T2" y="T3"/>
                </a:cxn>
                <a:cxn ang="T8">
                  <a:pos x="T4" y="T5"/>
                </a:cxn>
              </a:cxnLst>
              <a:rect l="T9" t="T10" r="T11" b="T12"/>
              <a:pathLst>
                <a:path w="13" h="16">
                  <a:moveTo>
                    <a:pt x="0" y="0"/>
                  </a:moveTo>
                  <a:cubicBezTo>
                    <a:pt x="4" y="5"/>
                    <a:pt x="12" y="7"/>
                    <a:pt x="13" y="16"/>
                  </a:cubicBezTo>
                  <a:cubicBezTo>
                    <a:pt x="9" y="9"/>
                    <a:pt x="1" y="8"/>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1" name="Freeform 348"/>
            <p:cNvSpPr/>
            <p:nvPr/>
          </p:nvSpPr>
          <p:spPr bwMode="auto">
            <a:xfrm>
              <a:off x="4158" y="1445"/>
              <a:ext cx="26" cy="26"/>
            </a:xfrm>
            <a:custGeom>
              <a:avLst/>
              <a:gdLst>
                <a:gd name="T0" fmla="*/ 0 w 13"/>
                <a:gd name="T1" fmla="*/ 0 h 13"/>
                <a:gd name="T2" fmla="*/ 13 w 13"/>
                <a:gd name="T3" fmla="*/ 13 h 13"/>
                <a:gd name="T4" fmla="*/ 0 w 13"/>
                <a:gd name="T5" fmla="*/ 0 h 13"/>
                <a:gd name="T6" fmla="*/ 0 60000 65536"/>
                <a:gd name="T7" fmla="*/ 0 60000 65536"/>
                <a:gd name="T8" fmla="*/ 0 60000 65536"/>
                <a:gd name="T9" fmla="*/ 0 w 13"/>
                <a:gd name="T10" fmla="*/ 0 h 13"/>
                <a:gd name="T11" fmla="*/ 13 w 13"/>
                <a:gd name="T12" fmla="*/ 13 h 13"/>
              </a:gdLst>
              <a:ahLst/>
              <a:cxnLst>
                <a:cxn ang="T6">
                  <a:pos x="T0" y="T1"/>
                </a:cxn>
                <a:cxn ang="T7">
                  <a:pos x="T2" y="T3"/>
                </a:cxn>
                <a:cxn ang="T8">
                  <a:pos x="T4" y="T5"/>
                </a:cxn>
              </a:cxnLst>
              <a:rect l="T9" t="T10" r="T11" b="T12"/>
              <a:pathLst>
                <a:path w="13" h="13">
                  <a:moveTo>
                    <a:pt x="0" y="0"/>
                  </a:moveTo>
                  <a:cubicBezTo>
                    <a:pt x="5" y="4"/>
                    <a:pt x="9" y="8"/>
                    <a:pt x="13" y="13"/>
                  </a:cubicBezTo>
                  <a:cubicBezTo>
                    <a:pt x="8" y="10"/>
                    <a:pt x="3" y="5"/>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2" name="Freeform 349"/>
            <p:cNvSpPr/>
            <p:nvPr/>
          </p:nvSpPr>
          <p:spPr bwMode="auto">
            <a:xfrm>
              <a:off x="4158" y="1481"/>
              <a:ext cx="26" cy="26"/>
            </a:xfrm>
            <a:custGeom>
              <a:avLst/>
              <a:gdLst>
                <a:gd name="T0" fmla="*/ 0 w 13"/>
                <a:gd name="T1" fmla="*/ 13 h 13"/>
                <a:gd name="T2" fmla="*/ 13 w 13"/>
                <a:gd name="T3" fmla="*/ 0 h 13"/>
                <a:gd name="T4" fmla="*/ 0 w 13"/>
                <a:gd name="T5" fmla="*/ 13 h 13"/>
                <a:gd name="T6" fmla="*/ 0 60000 65536"/>
                <a:gd name="T7" fmla="*/ 0 60000 65536"/>
                <a:gd name="T8" fmla="*/ 0 60000 65536"/>
                <a:gd name="T9" fmla="*/ 0 w 13"/>
                <a:gd name="T10" fmla="*/ 0 h 13"/>
                <a:gd name="T11" fmla="*/ 13 w 13"/>
                <a:gd name="T12" fmla="*/ 13 h 13"/>
              </a:gdLst>
              <a:ahLst/>
              <a:cxnLst>
                <a:cxn ang="T6">
                  <a:pos x="T0" y="T1"/>
                </a:cxn>
                <a:cxn ang="T7">
                  <a:pos x="T2" y="T3"/>
                </a:cxn>
                <a:cxn ang="T8">
                  <a:pos x="T4" y="T5"/>
                </a:cxn>
              </a:cxnLst>
              <a:rect l="T9" t="T10" r="T11" b="T12"/>
              <a:pathLst>
                <a:path w="13" h="13">
                  <a:moveTo>
                    <a:pt x="0" y="13"/>
                  </a:moveTo>
                  <a:cubicBezTo>
                    <a:pt x="3" y="8"/>
                    <a:pt x="8" y="3"/>
                    <a:pt x="13" y="0"/>
                  </a:cubicBezTo>
                  <a:cubicBezTo>
                    <a:pt x="9" y="5"/>
                    <a:pt x="5" y="10"/>
                    <a:pt x="0" y="1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3" name="Freeform 350"/>
            <p:cNvSpPr/>
            <p:nvPr/>
          </p:nvSpPr>
          <p:spPr bwMode="auto">
            <a:xfrm>
              <a:off x="4158" y="1485"/>
              <a:ext cx="102" cy="58"/>
            </a:xfrm>
            <a:custGeom>
              <a:avLst/>
              <a:gdLst>
                <a:gd name="T0" fmla="*/ 0 w 51"/>
                <a:gd name="T1" fmla="*/ 16 h 29"/>
                <a:gd name="T2" fmla="*/ 4 w 51"/>
                <a:gd name="T3" fmla="*/ 20 h 29"/>
                <a:gd name="T4" fmla="*/ 6 w 51"/>
                <a:gd name="T5" fmla="*/ 11 h 29"/>
                <a:gd name="T6" fmla="*/ 51 w 51"/>
                <a:gd name="T7" fmla="*/ 0 h 29"/>
                <a:gd name="T8" fmla="*/ 6 w 51"/>
                <a:gd name="T9" fmla="*/ 14 h 29"/>
                <a:gd name="T10" fmla="*/ 13 w 51"/>
                <a:gd name="T11" fmla="*/ 29 h 29"/>
                <a:gd name="T12" fmla="*/ 0 w 51"/>
                <a:gd name="T13" fmla="*/ 18 h 29"/>
                <a:gd name="T14" fmla="*/ 0 w 51"/>
                <a:gd name="T15" fmla="*/ 16 h 29"/>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29"/>
                <a:gd name="T26" fmla="*/ 51 w 51"/>
                <a:gd name="T27" fmla="*/ 29 h 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29">
                  <a:moveTo>
                    <a:pt x="0" y="16"/>
                  </a:moveTo>
                  <a:cubicBezTo>
                    <a:pt x="2" y="17"/>
                    <a:pt x="4" y="18"/>
                    <a:pt x="4" y="20"/>
                  </a:cubicBezTo>
                  <a:cubicBezTo>
                    <a:pt x="9" y="20"/>
                    <a:pt x="1" y="14"/>
                    <a:pt x="6" y="11"/>
                  </a:cubicBezTo>
                  <a:cubicBezTo>
                    <a:pt x="26" y="13"/>
                    <a:pt x="44" y="12"/>
                    <a:pt x="51" y="0"/>
                  </a:cubicBezTo>
                  <a:cubicBezTo>
                    <a:pt x="46" y="15"/>
                    <a:pt x="27" y="15"/>
                    <a:pt x="6" y="14"/>
                  </a:cubicBezTo>
                  <a:cubicBezTo>
                    <a:pt x="5" y="22"/>
                    <a:pt x="15" y="19"/>
                    <a:pt x="13" y="29"/>
                  </a:cubicBezTo>
                  <a:cubicBezTo>
                    <a:pt x="7" y="27"/>
                    <a:pt x="5" y="20"/>
                    <a:pt x="0" y="18"/>
                  </a:cubicBezTo>
                  <a:cubicBezTo>
                    <a:pt x="0" y="17"/>
                    <a:pt x="0" y="16"/>
                    <a:pt x="0"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4" name="Freeform 351"/>
            <p:cNvSpPr/>
            <p:nvPr/>
          </p:nvSpPr>
          <p:spPr bwMode="auto">
            <a:xfrm>
              <a:off x="4170" y="1423"/>
              <a:ext cx="86" cy="48"/>
            </a:xfrm>
            <a:custGeom>
              <a:avLst/>
              <a:gdLst>
                <a:gd name="T0" fmla="*/ 0 w 43"/>
                <a:gd name="T1" fmla="*/ 0 h 24"/>
                <a:gd name="T2" fmla="*/ 20 w 43"/>
                <a:gd name="T3" fmla="*/ 22 h 24"/>
                <a:gd name="T4" fmla="*/ 43 w 43"/>
                <a:gd name="T5" fmla="*/ 24 h 24"/>
                <a:gd name="T6" fmla="*/ 20 w 43"/>
                <a:gd name="T7" fmla="*/ 24 h 24"/>
                <a:gd name="T8" fmla="*/ 0 w 43"/>
                <a:gd name="T9" fmla="*/ 0 h 24"/>
                <a:gd name="T10" fmla="*/ 0 60000 65536"/>
                <a:gd name="T11" fmla="*/ 0 60000 65536"/>
                <a:gd name="T12" fmla="*/ 0 60000 65536"/>
                <a:gd name="T13" fmla="*/ 0 60000 65536"/>
                <a:gd name="T14" fmla="*/ 0 60000 65536"/>
                <a:gd name="T15" fmla="*/ 0 w 43"/>
                <a:gd name="T16" fmla="*/ 0 h 24"/>
                <a:gd name="T17" fmla="*/ 43 w 43"/>
                <a:gd name="T18" fmla="*/ 24 h 24"/>
              </a:gdLst>
              <a:ahLst/>
              <a:cxnLst>
                <a:cxn ang="T10">
                  <a:pos x="T0" y="T1"/>
                </a:cxn>
                <a:cxn ang="T11">
                  <a:pos x="T2" y="T3"/>
                </a:cxn>
                <a:cxn ang="T12">
                  <a:pos x="T4" y="T5"/>
                </a:cxn>
                <a:cxn ang="T13">
                  <a:pos x="T6" y="T7"/>
                </a:cxn>
                <a:cxn ang="T14">
                  <a:pos x="T8" y="T9"/>
                </a:cxn>
              </a:cxnLst>
              <a:rect l="T15" t="T16" r="T17" b="T18"/>
              <a:pathLst>
                <a:path w="43" h="24">
                  <a:moveTo>
                    <a:pt x="0" y="0"/>
                  </a:moveTo>
                  <a:cubicBezTo>
                    <a:pt x="8" y="7"/>
                    <a:pt x="17" y="12"/>
                    <a:pt x="20" y="22"/>
                  </a:cubicBezTo>
                  <a:cubicBezTo>
                    <a:pt x="27" y="24"/>
                    <a:pt x="39" y="19"/>
                    <a:pt x="43" y="24"/>
                  </a:cubicBezTo>
                  <a:cubicBezTo>
                    <a:pt x="35" y="24"/>
                    <a:pt x="28" y="24"/>
                    <a:pt x="20" y="24"/>
                  </a:cubicBezTo>
                  <a:cubicBezTo>
                    <a:pt x="16" y="13"/>
                    <a:pt x="6" y="9"/>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5" name="Freeform 352"/>
            <p:cNvSpPr/>
            <p:nvPr/>
          </p:nvSpPr>
          <p:spPr bwMode="auto">
            <a:xfrm>
              <a:off x="4152" y="1415"/>
              <a:ext cx="112" cy="110"/>
            </a:xfrm>
            <a:custGeom>
              <a:avLst/>
              <a:gdLst>
                <a:gd name="T0" fmla="*/ 9 w 56"/>
                <a:gd name="T1" fmla="*/ 4 h 55"/>
                <a:gd name="T2" fmla="*/ 29 w 56"/>
                <a:gd name="T3" fmla="*/ 28 h 55"/>
                <a:gd name="T4" fmla="*/ 52 w 56"/>
                <a:gd name="T5" fmla="*/ 28 h 55"/>
                <a:gd name="T6" fmla="*/ 56 w 56"/>
                <a:gd name="T7" fmla="*/ 31 h 55"/>
                <a:gd name="T8" fmla="*/ 54 w 56"/>
                <a:gd name="T9" fmla="*/ 35 h 55"/>
                <a:gd name="T10" fmla="*/ 9 w 56"/>
                <a:gd name="T11" fmla="*/ 46 h 55"/>
                <a:gd name="T12" fmla="*/ 7 w 56"/>
                <a:gd name="T13" fmla="*/ 55 h 55"/>
                <a:gd name="T14" fmla="*/ 3 w 56"/>
                <a:gd name="T15" fmla="*/ 51 h 55"/>
                <a:gd name="T16" fmla="*/ 3 w 56"/>
                <a:gd name="T17" fmla="*/ 46 h 55"/>
                <a:gd name="T18" fmla="*/ 16 w 56"/>
                <a:gd name="T19" fmla="*/ 33 h 55"/>
                <a:gd name="T20" fmla="*/ 16 w 56"/>
                <a:gd name="T21" fmla="*/ 28 h 55"/>
                <a:gd name="T22" fmla="*/ 3 w 56"/>
                <a:gd name="T23" fmla="*/ 15 h 55"/>
                <a:gd name="T24" fmla="*/ 0 w 56"/>
                <a:gd name="T25" fmla="*/ 13 h 55"/>
                <a:gd name="T26" fmla="*/ 9 w 56"/>
                <a:gd name="T27" fmla="*/ 4 h 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55"/>
                <a:gd name="T44" fmla="*/ 56 w 56"/>
                <a:gd name="T45" fmla="*/ 55 h 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55">
                  <a:moveTo>
                    <a:pt x="9" y="4"/>
                  </a:moveTo>
                  <a:cubicBezTo>
                    <a:pt x="15" y="13"/>
                    <a:pt x="25" y="17"/>
                    <a:pt x="29" y="28"/>
                  </a:cubicBezTo>
                  <a:cubicBezTo>
                    <a:pt x="37" y="28"/>
                    <a:pt x="44" y="28"/>
                    <a:pt x="52" y="28"/>
                  </a:cubicBezTo>
                  <a:cubicBezTo>
                    <a:pt x="53" y="29"/>
                    <a:pt x="54" y="31"/>
                    <a:pt x="56" y="31"/>
                  </a:cubicBezTo>
                  <a:cubicBezTo>
                    <a:pt x="56" y="33"/>
                    <a:pt x="56" y="35"/>
                    <a:pt x="54" y="35"/>
                  </a:cubicBezTo>
                  <a:cubicBezTo>
                    <a:pt x="47" y="47"/>
                    <a:pt x="29" y="48"/>
                    <a:pt x="9" y="46"/>
                  </a:cubicBezTo>
                  <a:cubicBezTo>
                    <a:pt x="4" y="49"/>
                    <a:pt x="12" y="55"/>
                    <a:pt x="7" y="55"/>
                  </a:cubicBezTo>
                  <a:cubicBezTo>
                    <a:pt x="7" y="53"/>
                    <a:pt x="5" y="52"/>
                    <a:pt x="3" y="51"/>
                  </a:cubicBezTo>
                  <a:cubicBezTo>
                    <a:pt x="0" y="50"/>
                    <a:pt x="0" y="46"/>
                    <a:pt x="3" y="46"/>
                  </a:cubicBezTo>
                  <a:cubicBezTo>
                    <a:pt x="8" y="43"/>
                    <a:pt x="12" y="38"/>
                    <a:pt x="16" y="33"/>
                  </a:cubicBezTo>
                  <a:cubicBezTo>
                    <a:pt x="16" y="31"/>
                    <a:pt x="16" y="30"/>
                    <a:pt x="16" y="28"/>
                  </a:cubicBezTo>
                  <a:cubicBezTo>
                    <a:pt x="12" y="23"/>
                    <a:pt x="8" y="19"/>
                    <a:pt x="3" y="15"/>
                  </a:cubicBezTo>
                  <a:cubicBezTo>
                    <a:pt x="1" y="15"/>
                    <a:pt x="0" y="14"/>
                    <a:pt x="0" y="13"/>
                  </a:cubicBezTo>
                  <a:cubicBezTo>
                    <a:pt x="0" y="8"/>
                    <a:pt x="8" y="0"/>
                    <a:pt x="9" y="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6" name="Freeform 353"/>
            <p:cNvSpPr/>
            <p:nvPr/>
          </p:nvSpPr>
          <p:spPr bwMode="auto">
            <a:xfrm>
              <a:off x="1247" y="1499"/>
              <a:ext cx="84" cy="46"/>
            </a:xfrm>
            <a:custGeom>
              <a:avLst/>
              <a:gdLst>
                <a:gd name="T0" fmla="*/ 42 w 42"/>
                <a:gd name="T1" fmla="*/ 0 h 23"/>
                <a:gd name="T2" fmla="*/ 27 w 42"/>
                <a:gd name="T3" fmla="*/ 11 h 23"/>
                <a:gd name="T4" fmla="*/ 2 w 42"/>
                <a:gd name="T5" fmla="*/ 13 h 23"/>
                <a:gd name="T6" fmla="*/ 16 w 42"/>
                <a:gd name="T7" fmla="*/ 22 h 23"/>
                <a:gd name="T8" fmla="*/ 13 w 42"/>
                <a:gd name="T9" fmla="*/ 22 h 23"/>
                <a:gd name="T10" fmla="*/ 0 w 42"/>
                <a:gd name="T11" fmla="*/ 20 h 23"/>
                <a:gd name="T12" fmla="*/ 0 w 42"/>
                <a:gd name="T13" fmla="*/ 9 h 23"/>
                <a:gd name="T14" fmla="*/ 25 w 42"/>
                <a:gd name="T15" fmla="*/ 9 h 23"/>
                <a:gd name="T16" fmla="*/ 27 w 42"/>
                <a:gd name="T17" fmla="*/ 0 h 23"/>
                <a:gd name="T18" fmla="*/ 42 w 42"/>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
                <a:gd name="T31" fmla="*/ 0 h 23"/>
                <a:gd name="T32" fmla="*/ 42 w 42"/>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 h="23">
                  <a:moveTo>
                    <a:pt x="42" y="0"/>
                  </a:moveTo>
                  <a:cubicBezTo>
                    <a:pt x="37" y="3"/>
                    <a:pt x="26" y="1"/>
                    <a:pt x="27" y="11"/>
                  </a:cubicBezTo>
                  <a:cubicBezTo>
                    <a:pt x="19" y="12"/>
                    <a:pt x="6" y="8"/>
                    <a:pt x="2" y="13"/>
                  </a:cubicBezTo>
                  <a:cubicBezTo>
                    <a:pt x="0" y="23"/>
                    <a:pt x="17" y="13"/>
                    <a:pt x="16" y="22"/>
                  </a:cubicBezTo>
                  <a:cubicBezTo>
                    <a:pt x="15" y="22"/>
                    <a:pt x="14" y="22"/>
                    <a:pt x="13" y="22"/>
                  </a:cubicBezTo>
                  <a:cubicBezTo>
                    <a:pt x="13" y="17"/>
                    <a:pt x="4" y="21"/>
                    <a:pt x="0" y="20"/>
                  </a:cubicBezTo>
                  <a:cubicBezTo>
                    <a:pt x="0" y="16"/>
                    <a:pt x="0" y="12"/>
                    <a:pt x="0" y="9"/>
                  </a:cubicBezTo>
                  <a:cubicBezTo>
                    <a:pt x="8" y="9"/>
                    <a:pt x="16" y="9"/>
                    <a:pt x="25" y="9"/>
                  </a:cubicBezTo>
                  <a:cubicBezTo>
                    <a:pt x="28" y="8"/>
                    <a:pt x="26" y="3"/>
                    <a:pt x="27" y="0"/>
                  </a:cubicBezTo>
                  <a:cubicBezTo>
                    <a:pt x="32" y="0"/>
                    <a:pt x="37" y="0"/>
                    <a:pt x="42"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7" name="Freeform 354"/>
            <p:cNvSpPr/>
            <p:nvPr/>
          </p:nvSpPr>
          <p:spPr bwMode="auto">
            <a:xfrm>
              <a:off x="1273" y="1543"/>
              <a:ext cx="24" cy="22"/>
            </a:xfrm>
            <a:custGeom>
              <a:avLst/>
              <a:gdLst>
                <a:gd name="T0" fmla="*/ 0 w 12"/>
                <a:gd name="T1" fmla="*/ 0 h 11"/>
                <a:gd name="T2" fmla="*/ 3 w 12"/>
                <a:gd name="T3" fmla="*/ 0 h 11"/>
                <a:gd name="T4" fmla="*/ 12 w 12"/>
                <a:gd name="T5" fmla="*/ 9 h 11"/>
                <a:gd name="T6" fmla="*/ 12 w 12"/>
                <a:gd name="T7" fmla="*/ 11 h 11"/>
                <a:gd name="T8" fmla="*/ 0 w 12"/>
                <a:gd name="T9" fmla="*/ 0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0" y="0"/>
                  </a:moveTo>
                  <a:cubicBezTo>
                    <a:pt x="1" y="0"/>
                    <a:pt x="2" y="0"/>
                    <a:pt x="3" y="0"/>
                  </a:cubicBezTo>
                  <a:cubicBezTo>
                    <a:pt x="5" y="4"/>
                    <a:pt x="8" y="7"/>
                    <a:pt x="12" y="9"/>
                  </a:cubicBezTo>
                  <a:cubicBezTo>
                    <a:pt x="12" y="10"/>
                    <a:pt x="12" y="11"/>
                    <a:pt x="12" y="11"/>
                  </a:cubicBezTo>
                  <a:cubicBezTo>
                    <a:pt x="7" y="8"/>
                    <a:pt x="3" y="5"/>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8" name="Freeform 355"/>
            <p:cNvSpPr/>
            <p:nvPr/>
          </p:nvSpPr>
          <p:spPr bwMode="auto">
            <a:xfrm>
              <a:off x="1297" y="1561"/>
              <a:ext cx="18" cy="94"/>
            </a:xfrm>
            <a:custGeom>
              <a:avLst/>
              <a:gdLst>
                <a:gd name="T0" fmla="*/ 0 w 9"/>
                <a:gd name="T1" fmla="*/ 2 h 47"/>
                <a:gd name="T2" fmla="*/ 0 w 9"/>
                <a:gd name="T3" fmla="*/ 0 h 47"/>
                <a:gd name="T4" fmla="*/ 4 w 9"/>
                <a:gd name="T5" fmla="*/ 47 h 47"/>
                <a:gd name="T6" fmla="*/ 2 w 9"/>
                <a:gd name="T7" fmla="*/ 47 h 47"/>
                <a:gd name="T8" fmla="*/ 0 w 9"/>
                <a:gd name="T9" fmla="*/ 2 h 47"/>
                <a:gd name="T10" fmla="*/ 0 60000 65536"/>
                <a:gd name="T11" fmla="*/ 0 60000 65536"/>
                <a:gd name="T12" fmla="*/ 0 60000 65536"/>
                <a:gd name="T13" fmla="*/ 0 60000 65536"/>
                <a:gd name="T14" fmla="*/ 0 60000 65536"/>
                <a:gd name="T15" fmla="*/ 0 w 9"/>
                <a:gd name="T16" fmla="*/ 0 h 47"/>
                <a:gd name="T17" fmla="*/ 9 w 9"/>
                <a:gd name="T18" fmla="*/ 47 h 47"/>
              </a:gdLst>
              <a:ahLst/>
              <a:cxnLst>
                <a:cxn ang="T10">
                  <a:pos x="T0" y="T1"/>
                </a:cxn>
                <a:cxn ang="T11">
                  <a:pos x="T2" y="T3"/>
                </a:cxn>
                <a:cxn ang="T12">
                  <a:pos x="T4" y="T5"/>
                </a:cxn>
                <a:cxn ang="T13">
                  <a:pos x="T6" y="T7"/>
                </a:cxn>
                <a:cxn ang="T14">
                  <a:pos x="T8" y="T9"/>
                </a:cxn>
              </a:cxnLst>
              <a:rect l="T15" t="T16" r="T17" b="T18"/>
              <a:pathLst>
                <a:path w="9" h="47">
                  <a:moveTo>
                    <a:pt x="0" y="2"/>
                  </a:moveTo>
                  <a:cubicBezTo>
                    <a:pt x="0" y="2"/>
                    <a:pt x="0" y="1"/>
                    <a:pt x="0" y="0"/>
                  </a:cubicBezTo>
                  <a:cubicBezTo>
                    <a:pt x="9" y="8"/>
                    <a:pt x="2" y="32"/>
                    <a:pt x="4" y="47"/>
                  </a:cubicBezTo>
                  <a:cubicBezTo>
                    <a:pt x="3" y="47"/>
                    <a:pt x="3" y="47"/>
                    <a:pt x="2" y="47"/>
                  </a:cubicBezTo>
                  <a:cubicBezTo>
                    <a:pt x="0" y="33"/>
                    <a:pt x="5" y="13"/>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9" name="Freeform 356"/>
            <p:cNvSpPr/>
            <p:nvPr/>
          </p:nvSpPr>
          <p:spPr bwMode="auto">
            <a:xfrm>
              <a:off x="1301" y="1655"/>
              <a:ext cx="18" cy="18"/>
            </a:xfrm>
            <a:custGeom>
              <a:avLst/>
              <a:gdLst>
                <a:gd name="T0" fmla="*/ 0 w 9"/>
                <a:gd name="T1" fmla="*/ 0 h 9"/>
                <a:gd name="T2" fmla="*/ 2 w 9"/>
                <a:gd name="T3" fmla="*/ 0 h 9"/>
                <a:gd name="T4" fmla="*/ 9 w 9"/>
                <a:gd name="T5" fmla="*/ 7 h 9"/>
                <a:gd name="T6" fmla="*/ 9 w 9"/>
                <a:gd name="T7" fmla="*/ 9 h 9"/>
                <a:gd name="T8" fmla="*/ 0 w 9"/>
                <a:gd name="T9" fmla="*/ 0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0"/>
                  </a:moveTo>
                  <a:cubicBezTo>
                    <a:pt x="1" y="0"/>
                    <a:pt x="1" y="0"/>
                    <a:pt x="2" y="0"/>
                  </a:cubicBezTo>
                  <a:cubicBezTo>
                    <a:pt x="3" y="3"/>
                    <a:pt x="6" y="5"/>
                    <a:pt x="9" y="7"/>
                  </a:cubicBezTo>
                  <a:cubicBezTo>
                    <a:pt x="9" y="7"/>
                    <a:pt x="9" y="8"/>
                    <a:pt x="9" y="9"/>
                  </a:cubicBezTo>
                  <a:cubicBezTo>
                    <a:pt x="5" y="7"/>
                    <a:pt x="2"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0" name="Freeform 357"/>
            <p:cNvSpPr/>
            <p:nvPr/>
          </p:nvSpPr>
          <p:spPr bwMode="auto">
            <a:xfrm>
              <a:off x="1319" y="1601"/>
              <a:ext cx="149" cy="72"/>
            </a:xfrm>
            <a:custGeom>
              <a:avLst/>
              <a:gdLst>
                <a:gd name="T0" fmla="*/ 0 w 74"/>
                <a:gd name="T1" fmla="*/ 34 h 36"/>
                <a:gd name="T2" fmla="*/ 35 w 74"/>
                <a:gd name="T3" fmla="*/ 34 h 36"/>
                <a:gd name="T4" fmla="*/ 40 w 74"/>
                <a:gd name="T5" fmla="*/ 25 h 36"/>
                <a:gd name="T6" fmla="*/ 69 w 74"/>
                <a:gd name="T7" fmla="*/ 0 h 36"/>
                <a:gd name="T8" fmla="*/ 71 w 74"/>
                <a:gd name="T9" fmla="*/ 0 h 36"/>
                <a:gd name="T10" fmla="*/ 71 w 74"/>
                <a:gd name="T11" fmla="*/ 22 h 36"/>
                <a:gd name="T12" fmla="*/ 40 w 74"/>
                <a:gd name="T13" fmla="*/ 36 h 36"/>
                <a:gd name="T14" fmla="*/ 0 w 74"/>
                <a:gd name="T15" fmla="*/ 36 h 36"/>
                <a:gd name="T16" fmla="*/ 0 w 74"/>
                <a:gd name="T17" fmla="*/ 34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36"/>
                <a:gd name="T29" fmla="*/ 74 w 74"/>
                <a:gd name="T30" fmla="*/ 36 h 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36">
                  <a:moveTo>
                    <a:pt x="0" y="34"/>
                  </a:moveTo>
                  <a:cubicBezTo>
                    <a:pt x="15" y="35"/>
                    <a:pt x="24" y="29"/>
                    <a:pt x="35" y="34"/>
                  </a:cubicBezTo>
                  <a:cubicBezTo>
                    <a:pt x="40" y="33"/>
                    <a:pt x="37" y="26"/>
                    <a:pt x="40" y="25"/>
                  </a:cubicBezTo>
                  <a:cubicBezTo>
                    <a:pt x="60" y="27"/>
                    <a:pt x="74" y="23"/>
                    <a:pt x="69" y="0"/>
                  </a:cubicBezTo>
                  <a:cubicBezTo>
                    <a:pt x="70" y="0"/>
                    <a:pt x="70" y="0"/>
                    <a:pt x="71" y="0"/>
                  </a:cubicBezTo>
                  <a:cubicBezTo>
                    <a:pt x="71" y="8"/>
                    <a:pt x="71" y="15"/>
                    <a:pt x="71" y="22"/>
                  </a:cubicBezTo>
                  <a:cubicBezTo>
                    <a:pt x="65" y="32"/>
                    <a:pt x="38" y="19"/>
                    <a:pt x="40" y="36"/>
                  </a:cubicBezTo>
                  <a:cubicBezTo>
                    <a:pt x="25" y="33"/>
                    <a:pt x="17" y="36"/>
                    <a:pt x="0" y="36"/>
                  </a:cubicBezTo>
                  <a:cubicBezTo>
                    <a:pt x="0" y="35"/>
                    <a:pt x="0" y="34"/>
                    <a:pt x="0" y="3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1" name="Freeform 358"/>
            <p:cNvSpPr/>
            <p:nvPr/>
          </p:nvSpPr>
          <p:spPr bwMode="auto">
            <a:xfrm>
              <a:off x="1444" y="1583"/>
              <a:ext cx="18" cy="18"/>
            </a:xfrm>
            <a:custGeom>
              <a:avLst/>
              <a:gdLst>
                <a:gd name="T0" fmla="*/ 0 w 9"/>
                <a:gd name="T1" fmla="*/ 0 h 9"/>
                <a:gd name="T2" fmla="*/ 9 w 9"/>
                <a:gd name="T3" fmla="*/ 9 h 9"/>
                <a:gd name="T4" fmla="*/ 7 w 9"/>
                <a:gd name="T5" fmla="*/ 9 h 9"/>
                <a:gd name="T6" fmla="*/ 0 w 9"/>
                <a:gd name="T7" fmla="*/ 0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0" y="0"/>
                  </a:moveTo>
                  <a:cubicBezTo>
                    <a:pt x="4" y="2"/>
                    <a:pt x="7" y="5"/>
                    <a:pt x="9" y="9"/>
                  </a:cubicBezTo>
                  <a:cubicBezTo>
                    <a:pt x="8" y="9"/>
                    <a:pt x="8" y="9"/>
                    <a:pt x="7" y="9"/>
                  </a:cubicBezTo>
                  <a:cubicBezTo>
                    <a:pt x="6" y="5"/>
                    <a:pt x="1" y="5"/>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2" name="Freeform 359"/>
            <p:cNvSpPr/>
            <p:nvPr/>
          </p:nvSpPr>
          <p:spPr bwMode="auto">
            <a:xfrm>
              <a:off x="1444" y="1535"/>
              <a:ext cx="36" cy="34"/>
            </a:xfrm>
            <a:custGeom>
              <a:avLst/>
              <a:gdLst>
                <a:gd name="T0" fmla="*/ 0 w 18"/>
                <a:gd name="T1" fmla="*/ 17 h 17"/>
                <a:gd name="T2" fmla="*/ 16 w 18"/>
                <a:gd name="T3" fmla="*/ 0 h 17"/>
                <a:gd name="T4" fmla="*/ 18 w 18"/>
                <a:gd name="T5" fmla="*/ 0 h 17"/>
                <a:gd name="T6" fmla="*/ 0 w 18"/>
                <a:gd name="T7" fmla="*/ 17 h 17"/>
                <a:gd name="T8" fmla="*/ 0 60000 65536"/>
                <a:gd name="T9" fmla="*/ 0 60000 65536"/>
                <a:gd name="T10" fmla="*/ 0 60000 65536"/>
                <a:gd name="T11" fmla="*/ 0 60000 65536"/>
                <a:gd name="T12" fmla="*/ 0 w 18"/>
                <a:gd name="T13" fmla="*/ 0 h 17"/>
                <a:gd name="T14" fmla="*/ 18 w 18"/>
                <a:gd name="T15" fmla="*/ 17 h 17"/>
              </a:gdLst>
              <a:ahLst/>
              <a:cxnLst>
                <a:cxn ang="T8">
                  <a:pos x="T0" y="T1"/>
                </a:cxn>
                <a:cxn ang="T9">
                  <a:pos x="T2" y="T3"/>
                </a:cxn>
                <a:cxn ang="T10">
                  <a:pos x="T4" y="T5"/>
                </a:cxn>
                <a:cxn ang="T11">
                  <a:pos x="T6" y="T7"/>
                </a:cxn>
              </a:cxnLst>
              <a:rect l="T12" t="T13" r="T14" b="T15"/>
              <a:pathLst>
                <a:path w="18" h="17">
                  <a:moveTo>
                    <a:pt x="0" y="17"/>
                  </a:moveTo>
                  <a:cubicBezTo>
                    <a:pt x="4" y="10"/>
                    <a:pt x="12" y="7"/>
                    <a:pt x="16" y="0"/>
                  </a:cubicBezTo>
                  <a:cubicBezTo>
                    <a:pt x="17" y="0"/>
                    <a:pt x="17" y="0"/>
                    <a:pt x="18" y="0"/>
                  </a:cubicBezTo>
                  <a:cubicBezTo>
                    <a:pt x="13" y="7"/>
                    <a:pt x="7" y="12"/>
                    <a:pt x="0" y="1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3" name="Freeform 360"/>
            <p:cNvSpPr/>
            <p:nvPr/>
          </p:nvSpPr>
          <p:spPr bwMode="auto">
            <a:xfrm>
              <a:off x="1331" y="1443"/>
              <a:ext cx="101" cy="64"/>
            </a:xfrm>
            <a:custGeom>
              <a:avLst/>
              <a:gdLst>
                <a:gd name="T0" fmla="*/ 0 w 50"/>
                <a:gd name="T1" fmla="*/ 28 h 32"/>
                <a:gd name="T2" fmla="*/ 25 w 50"/>
                <a:gd name="T3" fmla="*/ 6 h 32"/>
                <a:gd name="T4" fmla="*/ 50 w 50"/>
                <a:gd name="T5" fmla="*/ 32 h 32"/>
                <a:gd name="T6" fmla="*/ 0 w 50"/>
                <a:gd name="T7" fmla="*/ 28 h 32"/>
                <a:gd name="T8" fmla="*/ 0 60000 65536"/>
                <a:gd name="T9" fmla="*/ 0 60000 65536"/>
                <a:gd name="T10" fmla="*/ 0 60000 65536"/>
                <a:gd name="T11" fmla="*/ 0 60000 65536"/>
                <a:gd name="T12" fmla="*/ 0 w 50"/>
                <a:gd name="T13" fmla="*/ 0 h 32"/>
                <a:gd name="T14" fmla="*/ 50 w 50"/>
                <a:gd name="T15" fmla="*/ 32 h 32"/>
              </a:gdLst>
              <a:ahLst/>
              <a:cxnLst>
                <a:cxn ang="T8">
                  <a:pos x="T0" y="T1"/>
                </a:cxn>
                <a:cxn ang="T9">
                  <a:pos x="T2" y="T3"/>
                </a:cxn>
                <a:cxn ang="T10">
                  <a:pos x="T4" y="T5"/>
                </a:cxn>
                <a:cxn ang="T11">
                  <a:pos x="T6" y="T7"/>
                </a:cxn>
              </a:cxnLst>
              <a:rect l="T12" t="T13" r="T14" b="T15"/>
              <a:pathLst>
                <a:path w="50" h="32">
                  <a:moveTo>
                    <a:pt x="0" y="28"/>
                  </a:moveTo>
                  <a:cubicBezTo>
                    <a:pt x="8" y="20"/>
                    <a:pt x="14" y="10"/>
                    <a:pt x="25" y="6"/>
                  </a:cubicBezTo>
                  <a:cubicBezTo>
                    <a:pt x="32" y="16"/>
                    <a:pt x="43" y="22"/>
                    <a:pt x="50" y="32"/>
                  </a:cubicBezTo>
                  <a:cubicBezTo>
                    <a:pt x="23" y="9"/>
                    <a:pt x="28" y="0"/>
                    <a:pt x="0" y="2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4" name="Freeform 361"/>
            <p:cNvSpPr/>
            <p:nvPr/>
          </p:nvSpPr>
          <p:spPr bwMode="auto">
            <a:xfrm>
              <a:off x="1432" y="1497"/>
              <a:ext cx="60" cy="38"/>
            </a:xfrm>
            <a:custGeom>
              <a:avLst/>
              <a:gdLst>
                <a:gd name="T0" fmla="*/ 0 w 30"/>
                <a:gd name="T1" fmla="*/ 5 h 19"/>
                <a:gd name="T2" fmla="*/ 24 w 30"/>
                <a:gd name="T3" fmla="*/ 19 h 19"/>
                <a:gd name="T4" fmla="*/ 22 w 30"/>
                <a:gd name="T5" fmla="*/ 19 h 19"/>
                <a:gd name="T6" fmla="*/ 22 w 30"/>
                <a:gd name="T7" fmla="*/ 8 h 19"/>
                <a:gd name="T8" fmla="*/ 0 w 30"/>
                <a:gd name="T9" fmla="*/ 5 h 19"/>
                <a:gd name="T10" fmla="*/ 0 60000 65536"/>
                <a:gd name="T11" fmla="*/ 0 60000 65536"/>
                <a:gd name="T12" fmla="*/ 0 60000 65536"/>
                <a:gd name="T13" fmla="*/ 0 60000 65536"/>
                <a:gd name="T14" fmla="*/ 0 60000 65536"/>
                <a:gd name="T15" fmla="*/ 0 w 30"/>
                <a:gd name="T16" fmla="*/ 0 h 19"/>
                <a:gd name="T17" fmla="*/ 30 w 30"/>
                <a:gd name="T18" fmla="*/ 19 h 19"/>
              </a:gdLst>
              <a:ahLst/>
              <a:cxnLst>
                <a:cxn ang="T10">
                  <a:pos x="T0" y="T1"/>
                </a:cxn>
                <a:cxn ang="T11">
                  <a:pos x="T2" y="T3"/>
                </a:cxn>
                <a:cxn ang="T12">
                  <a:pos x="T4" y="T5"/>
                </a:cxn>
                <a:cxn ang="T13">
                  <a:pos x="T6" y="T7"/>
                </a:cxn>
                <a:cxn ang="T14">
                  <a:pos x="T8" y="T9"/>
                </a:cxn>
              </a:cxnLst>
              <a:rect l="T15" t="T16" r="T17" b="T18"/>
              <a:pathLst>
                <a:path w="30" h="19">
                  <a:moveTo>
                    <a:pt x="0" y="5"/>
                  </a:moveTo>
                  <a:cubicBezTo>
                    <a:pt x="12" y="6"/>
                    <a:pt x="30" y="0"/>
                    <a:pt x="24" y="19"/>
                  </a:cubicBezTo>
                  <a:cubicBezTo>
                    <a:pt x="23" y="19"/>
                    <a:pt x="23" y="19"/>
                    <a:pt x="22" y="19"/>
                  </a:cubicBezTo>
                  <a:cubicBezTo>
                    <a:pt x="22" y="15"/>
                    <a:pt x="22" y="11"/>
                    <a:pt x="22" y="8"/>
                  </a:cubicBezTo>
                  <a:cubicBezTo>
                    <a:pt x="15" y="6"/>
                    <a:pt x="3" y="10"/>
                    <a:pt x="0" y="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5" name="Freeform 362"/>
            <p:cNvSpPr/>
            <p:nvPr/>
          </p:nvSpPr>
          <p:spPr bwMode="auto">
            <a:xfrm>
              <a:off x="1588" y="1477"/>
              <a:ext cx="30" cy="30"/>
            </a:xfrm>
            <a:custGeom>
              <a:avLst/>
              <a:gdLst>
                <a:gd name="T0" fmla="*/ 0 w 15"/>
                <a:gd name="T1" fmla="*/ 0 h 15"/>
                <a:gd name="T2" fmla="*/ 2 w 15"/>
                <a:gd name="T3" fmla="*/ 0 h 15"/>
                <a:gd name="T4" fmla="*/ 15 w 15"/>
                <a:gd name="T5" fmla="*/ 13 h 15"/>
                <a:gd name="T6" fmla="*/ 15 w 15"/>
                <a:gd name="T7" fmla="*/ 15 h 15"/>
                <a:gd name="T8" fmla="*/ 0 w 15"/>
                <a:gd name="T9" fmla="*/ 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0" y="0"/>
                  </a:moveTo>
                  <a:cubicBezTo>
                    <a:pt x="0" y="0"/>
                    <a:pt x="1" y="0"/>
                    <a:pt x="2" y="0"/>
                  </a:cubicBezTo>
                  <a:cubicBezTo>
                    <a:pt x="5" y="5"/>
                    <a:pt x="10" y="10"/>
                    <a:pt x="15" y="13"/>
                  </a:cubicBezTo>
                  <a:cubicBezTo>
                    <a:pt x="15" y="14"/>
                    <a:pt x="15" y="15"/>
                    <a:pt x="15" y="15"/>
                  </a:cubicBezTo>
                  <a:cubicBezTo>
                    <a:pt x="9" y="11"/>
                    <a:pt x="4" y="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6" name="Freeform 363"/>
            <p:cNvSpPr/>
            <p:nvPr/>
          </p:nvSpPr>
          <p:spPr bwMode="auto">
            <a:xfrm>
              <a:off x="1650" y="1489"/>
              <a:ext cx="18" cy="18"/>
            </a:xfrm>
            <a:custGeom>
              <a:avLst/>
              <a:gdLst>
                <a:gd name="T0" fmla="*/ 0 w 9"/>
                <a:gd name="T1" fmla="*/ 7 h 9"/>
                <a:gd name="T2" fmla="*/ 9 w 9"/>
                <a:gd name="T3" fmla="*/ 0 h 9"/>
                <a:gd name="T4" fmla="*/ 0 w 9"/>
                <a:gd name="T5" fmla="*/ 9 h 9"/>
                <a:gd name="T6" fmla="*/ 0 w 9"/>
                <a:gd name="T7" fmla="*/ 7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0" y="7"/>
                  </a:moveTo>
                  <a:cubicBezTo>
                    <a:pt x="4" y="6"/>
                    <a:pt x="4" y="1"/>
                    <a:pt x="9" y="0"/>
                  </a:cubicBezTo>
                  <a:cubicBezTo>
                    <a:pt x="7" y="4"/>
                    <a:pt x="4" y="7"/>
                    <a:pt x="0" y="9"/>
                  </a:cubicBezTo>
                  <a:cubicBezTo>
                    <a:pt x="0" y="9"/>
                    <a:pt x="0" y="8"/>
                    <a:pt x="0"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7" name="Freeform 364"/>
            <p:cNvSpPr/>
            <p:nvPr/>
          </p:nvSpPr>
          <p:spPr bwMode="auto">
            <a:xfrm>
              <a:off x="1588" y="1463"/>
              <a:ext cx="80" cy="22"/>
            </a:xfrm>
            <a:custGeom>
              <a:avLst/>
              <a:gdLst>
                <a:gd name="T0" fmla="*/ 0 w 40"/>
                <a:gd name="T1" fmla="*/ 7 h 11"/>
                <a:gd name="T2" fmla="*/ 40 w 40"/>
                <a:gd name="T3" fmla="*/ 11 h 11"/>
                <a:gd name="T4" fmla="*/ 2 w 40"/>
                <a:gd name="T5" fmla="*/ 7 h 11"/>
                <a:gd name="T6" fmla="*/ 0 w 40"/>
                <a:gd name="T7" fmla="*/ 7 h 11"/>
                <a:gd name="T8" fmla="*/ 0 60000 65536"/>
                <a:gd name="T9" fmla="*/ 0 60000 65536"/>
                <a:gd name="T10" fmla="*/ 0 60000 65536"/>
                <a:gd name="T11" fmla="*/ 0 60000 65536"/>
                <a:gd name="T12" fmla="*/ 0 w 40"/>
                <a:gd name="T13" fmla="*/ 0 h 11"/>
                <a:gd name="T14" fmla="*/ 40 w 40"/>
                <a:gd name="T15" fmla="*/ 11 h 11"/>
              </a:gdLst>
              <a:ahLst/>
              <a:cxnLst>
                <a:cxn ang="T8">
                  <a:pos x="T0" y="T1"/>
                </a:cxn>
                <a:cxn ang="T9">
                  <a:pos x="T2" y="T3"/>
                </a:cxn>
                <a:cxn ang="T10">
                  <a:pos x="T4" y="T5"/>
                </a:cxn>
                <a:cxn ang="T11">
                  <a:pos x="T6" y="T7"/>
                </a:cxn>
              </a:cxnLst>
              <a:rect l="T12" t="T13" r="T14" b="T15"/>
              <a:pathLst>
                <a:path w="40" h="11">
                  <a:moveTo>
                    <a:pt x="0" y="7"/>
                  </a:moveTo>
                  <a:cubicBezTo>
                    <a:pt x="0" y="4"/>
                    <a:pt x="39" y="0"/>
                    <a:pt x="40" y="11"/>
                  </a:cubicBezTo>
                  <a:cubicBezTo>
                    <a:pt x="33" y="3"/>
                    <a:pt x="15" y="8"/>
                    <a:pt x="2" y="7"/>
                  </a:cubicBezTo>
                  <a:cubicBezTo>
                    <a:pt x="1" y="7"/>
                    <a:pt x="0" y="7"/>
                    <a:pt x="0" y="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8" name="Freeform 365"/>
            <p:cNvSpPr/>
            <p:nvPr/>
          </p:nvSpPr>
          <p:spPr bwMode="auto">
            <a:xfrm>
              <a:off x="1668" y="1489"/>
              <a:ext cx="18" cy="18"/>
            </a:xfrm>
            <a:custGeom>
              <a:avLst/>
              <a:gdLst>
                <a:gd name="T0" fmla="*/ 0 w 9"/>
                <a:gd name="T1" fmla="*/ 9 h 9"/>
                <a:gd name="T2" fmla="*/ 9 w 9"/>
                <a:gd name="T3" fmla="*/ 0 h 9"/>
                <a:gd name="T4" fmla="*/ 9 w 9"/>
                <a:gd name="T5" fmla="*/ 3 h 9"/>
                <a:gd name="T6" fmla="*/ 0 w 9"/>
                <a:gd name="T7" fmla="*/ 9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0" y="9"/>
                  </a:moveTo>
                  <a:cubicBezTo>
                    <a:pt x="2" y="5"/>
                    <a:pt x="5" y="2"/>
                    <a:pt x="9" y="0"/>
                  </a:cubicBezTo>
                  <a:cubicBezTo>
                    <a:pt x="9" y="1"/>
                    <a:pt x="9" y="2"/>
                    <a:pt x="9" y="3"/>
                  </a:cubicBezTo>
                  <a:cubicBezTo>
                    <a:pt x="4" y="3"/>
                    <a:pt x="4" y="9"/>
                    <a:pt x="0"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9" name="Freeform 366"/>
            <p:cNvSpPr/>
            <p:nvPr/>
          </p:nvSpPr>
          <p:spPr bwMode="auto">
            <a:xfrm>
              <a:off x="1668" y="1513"/>
              <a:ext cx="48" cy="18"/>
            </a:xfrm>
            <a:custGeom>
              <a:avLst/>
              <a:gdLst>
                <a:gd name="T0" fmla="*/ 0 w 24"/>
                <a:gd name="T1" fmla="*/ 0 h 9"/>
                <a:gd name="T2" fmla="*/ 24 w 24"/>
                <a:gd name="T3" fmla="*/ 0 h 9"/>
                <a:gd name="T4" fmla="*/ 0 w 24"/>
                <a:gd name="T5" fmla="*/ 2 h 9"/>
                <a:gd name="T6" fmla="*/ 0 w 24"/>
                <a:gd name="T7" fmla="*/ 0 h 9"/>
                <a:gd name="T8" fmla="*/ 0 60000 65536"/>
                <a:gd name="T9" fmla="*/ 0 60000 65536"/>
                <a:gd name="T10" fmla="*/ 0 60000 65536"/>
                <a:gd name="T11" fmla="*/ 0 60000 65536"/>
                <a:gd name="T12" fmla="*/ 0 w 24"/>
                <a:gd name="T13" fmla="*/ 0 h 9"/>
                <a:gd name="T14" fmla="*/ 24 w 24"/>
                <a:gd name="T15" fmla="*/ 9 h 9"/>
              </a:gdLst>
              <a:ahLst/>
              <a:cxnLst>
                <a:cxn ang="T8">
                  <a:pos x="T0" y="T1"/>
                </a:cxn>
                <a:cxn ang="T9">
                  <a:pos x="T2" y="T3"/>
                </a:cxn>
                <a:cxn ang="T10">
                  <a:pos x="T4" y="T5"/>
                </a:cxn>
                <a:cxn ang="T11">
                  <a:pos x="T6" y="T7"/>
                </a:cxn>
              </a:cxnLst>
              <a:rect l="T12" t="T13" r="T14" b="T15"/>
              <a:pathLst>
                <a:path w="24" h="9">
                  <a:moveTo>
                    <a:pt x="0" y="0"/>
                  </a:moveTo>
                  <a:cubicBezTo>
                    <a:pt x="4" y="6"/>
                    <a:pt x="20" y="6"/>
                    <a:pt x="24" y="0"/>
                  </a:cubicBezTo>
                  <a:cubicBezTo>
                    <a:pt x="23" y="9"/>
                    <a:pt x="4" y="8"/>
                    <a:pt x="0" y="2"/>
                  </a:cubicBezTo>
                  <a:cubicBezTo>
                    <a:pt x="0" y="1"/>
                    <a:pt x="0" y="0"/>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0" name="Freeform 367"/>
            <p:cNvSpPr/>
            <p:nvPr/>
          </p:nvSpPr>
          <p:spPr bwMode="auto">
            <a:xfrm>
              <a:off x="1712" y="1489"/>
              <a:ext cx="22" cy="28"/>
            </a:xfrm>
            <a:custGeom>
              <a:avLst/>
              <a:gdLst>
                <a:gd name="T0" fmla="*/ 0 w 11"/>
                <a:gd name="T1" fmla="*/ 0 h 14"/>
                <a:gd name="T2" fmla="*/ 11 w 11"/>
                <a:gd name="T3" fmla="*/ 14 h 14"/>
                <a:gd name="T4" fmla="*/ 2 w 11"/>
                <a:gd name="T5" fmla="*/ 12 h 14"/>
                <a:gd name="T6" fmla="*/ 0 w 11"/>
                <a:gd name="T7" fmla="*/ 3 h 14"/>
                <a:gd name="T8" fmla="*/ 0 w 11"/>
                <a:gd name="T9" fmla="*/ 0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0" y="0"/>
                  </a:moveTo>
                  <a:cubicBezTo>
                    <a:pt x="4" y="4"/>
                    <a:pt x="10" y="6"/>
                    <a:pt x="11" y="14"/>
                  </a:cubicBezTo>
                  <a:cubicBezTo>
                    <a:pt x="9" y="12"/>
                    <a:pt x="6" y="11"/>
                    <a:pt x="2" y="12"/>
                  </a:cubicBezTo>
                  <a:cubicBezTo>
                    <a:pt x="8" y="8"/>
                    <a:pt x="5" y="5"/>
                    <a:pt x="0" y="3"/>
                  </a:cubicBezTo>
                  <a:cubicBezTo>
                    <a:pt x="0" y="2"/>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1" name="Freeform 368"/>
            <p:cNvSpPr/>
            <p:nvPr/>
          </p:nvSpPr>
          <p:spPr bwMode="auto">
            <a:xfrm>
              <a:off x="1854" y="1535"/>
              <a:ext cx="54" cy="48"/>
            </a:xfrm>
            <a:custGeom>
              <a:avLst/>
              <a:gdLst>
                <a:gd name="T0" fmla="*/ 0 w 27"/>
                <a:gd name="T1" fmla="*/ 0 h 24"/>
                <a:gd name="T2" fmla="*/ 25 w 27"/>
                <a:gd name="T3" fmla="*/ 22 h 24"/>
                <a:gd name="T4" fmla="*/ 27 w 27"/>
                <a:gd name="T5" fmla="*/ 22 h 24"/>
                <a:gd name="T6" fmla="*/ 0 w 27"/>
                <a:gd name="T7" fmla="*/ 0 h 24"/>
                <a:gd name="T8" fmla="*/ 0 60000 65536"/>
                <a:gd name="T9" fmla="*/ 0 60000 65536"/>
                <a:gd name="T10" fmla="*/ 0 60000 65536"/>
                <a:gd name="T11" fmla="*/ 0 60000 65536"/>
                <a:gd name="T12" fmla="*/ 0 w 27"/>
                <a:gd name="T13" fmla="*/ 0 h 24"/>
                <a:gd name="T14" fmla="*/ 27 w 27"/>
                <a:gd name="T15" fmla="*/ 24 h 24"/>
              </a:gdLst>
              <a:ahLst/>
              <a:cxnLst>
                <a:cxn ang="T8">
                  <a:pos x="T0" y="T1"/>
                </a:cxn>
                <a:cxn ang="T9">
                  <a:pos x="T2" y="T3"/>
                </a:cxn>
                <a:cxn ang="T10">
                  <a:pos x="T4" y="T5"/>
                </a:cxn>
                <a:cxn ang="T11">
                  <a:pos x="T6" y="T7"/>
                </a:cxn>
              </a:cxnLst>
              <a:rect l="T12" t="T13" r="T14" b="T15"/>
              <a:pathLst>
                <a:path w="27" h="24">
                  <a:moveTo>
                    <a:pt x="0" y="0"/>
                  </a:moveTo>
                  <a:cubicBezTo>
                    <a:pt x="10" y="6"/>
                    <a:pt x="15" y="16"/>
                    <a:pt x="25" y="22"/>
                  </a:cubicBezTo>
                  <a:cubicBezTo>
                    <a:pt x="26" y="22"/>
                    <a:pt x="26" y="22"/>
                    <a:pt x="27" y="22"/>
                  </a:cubicBezTo>
                  <a:cubicBezTo>
                    <a:pt x="17" y="24"/>
                    <a:pt x="8" y="7"/>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2" name="Freeform 369"/>
            <p:cNvSpPr/>
            <p:nvPr/>
          </p:nvSpPr>
          <p:spPr bwMode="auto">
            <a:xfrm>
              <a:off x="1854" y="1513"/>
              <a:ext cx="54" cy="34"/>
            </a:xfrm>
            <a:custGeom>
              <a:avLst/>
              <a:gdLst>
                <a:gd name="T0" fmla="*/ 0 w 27"/>
                <a:gd name="T1" fmla="*/ 8 h 17"/>
                <a:gd name="T2" fmla="*/ 11 w 27"/>
                <a:gd name="T3" fmla="*/ 0 h 17"/>
                <a:gd name="T4" fmla="*/ 27 w 27"/>
                <a:gd name="T5" fmla="*/ 17 h 17"/>
                <a:gd name="T6" fmla="*/ 25 w 27"/>
                <a:gd name="T7" fmla="*/ 17 h 17"/>
                <a:gd name="T8" fmla="*/ 9 w 27"/>
                <a:gd name="T9" fmla="*/ 2 h 17"/>
                <a:gd name="T10" fmla="*/ 0 w 27"/>
                <a:gd name="T11" fmla="*/ 8 h 17"/>
                <a:gd name="T12" fmla="*/ 0 60000 65536"/>
                <a:gd name="T13" fmla="*/ 0 60000 65536"/>
                <a:gd name="T14" fmla="*/ 0 60000 65536"/>
                <a:gd name="T15" fmla="*/ 0 60000 65536"/>
                <a:gd name="T16" fmla="*/ 0 60000 65536"/>
                <a:gd name="T17" fmla="*/ 0 60000 65536"/>
                <a:gd name="T18" fmla="*/ 0 w 27"/>
                <a:gd name="T19" fmla="*/ 0 h 17"/>
                <a:gd name="T20" fmla="*/ 27 w 27"/>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7" h="17">
                  <a:moveTo>
                    <a:pt x="0" y="8"/>
                  </a:moveTo>
                  <a:cubicBezTo>
                    <a:pt x="3" y="5"/>
                    <a:pt x="5" y="0"/>
                    <a:pt x="11" y="0"/>
                  </a:cubicBezTo>
                  <a:cubicBezTo>
                    <a:pt x="15" y="7"/>
                    <a:pt x="23" y="10"/>
                    <a:pt x="27" y="17"/>
                  </a:cubicBezTo>
                  <a:cubicBezTo>
                    <a:pt x="26" y="17"/>
                    <a:pt x="26" y="17"/>
                    <a:pt x="25" y="17"/>
                  </a:cubicBezTo>
                  <a:cubicBezTo>
                    <a:pt x="21" y="11"/>
                    <a:pt x="15" y="6"/>
                    <a:pt x="9" y="2"/>
                  </a:cubicBezTo>
                  <a:cubicBezTo>
                    <a:pt x="5" y="2"/>
                    <a:pt x="5" y="8"/>
                    <a:pt x="0" y="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3" name="Freeform 370"/>
            <p:cNvSpPr/>
            <p:nvPr/>
          </p:nvSpPr>
          <p:spPr bwMode="auto">
            <a:xfrm>
              <a:off x="1582" y="1517"/>
              <a:ext cx="32" cy="30"/>
            </a:xfrm>
            <a:custGeom>
              <a:avLst/>
              <a:gdLst>
                <a:gd name="T0" fmla="*/ 0 w 16"/>
                <a:gd name="T1" fmla="*/ 15 h 15"/>
                <a:gd name="T2" fmla="*/ 16 w 16"/>
                <a:gd name="T3" fmla="*/ 0 h 15"/>
                <a:gd name="T4" fmla="*/ 16 w 16"/>
                <a:gd name="T5" fmla="*/ 2 h 15"/>
                <a:gd name="T6" fmla="*/ 0 w 16"/>
                <a:gd name="T7" fmla="*/ 15 h 15"/>
                <a:gd name="T8" fmla="*/ 0 60000 65536"/>
                <a:gd name="T9" fmla="*/ 0 60000 65536"/>
                <a:gd name="T10" fmla="*/ 0 60000 65536"/>
                <a:gd name="T11" fmla="*/ 0 60000 65536"/>
                <a:gd name="T12" fmla="*/ 0 w 16"/>
                <a:gd name="T13" fmla="*/ 0 h 15"/>
                <a:gd name="T14" fmla="*/ 16 w 16"/>
                <a:gd name="T15" fmla="*/ 15 h 15"/>
              </a:gdLst>
              <a:ahLst/>
              <a:cxnLst>
                <a:cxn ang="T8">
                  <a:pos x="T0" y="T1"/>
                </a:cxn>
                <a:cxn ang="T9">
                  <a:pos x="T2" y="T3"/>
                </a:cxn>
                <a:cxn ang="T10">
                  <a:pos x="T4" y="T5"/>
                </a:cxn>
                <a:cxn ang="T11">
                  <a:pos x="T6" y="T7"/>
                </a:cxn>
              </a:cxnLst>
              <a:rect l="T12" t="T13" r="T14" b="T15"/>
              <a:pathLst>
                <a:path w="16" h="15">
                  <a:moveTo>
                    <a:pt x="0" y="15"/>
                  </a:moveTo>
                  <a:cubicBezTo>
                    <a:pt x="5" y="9"/>
                    <a:pt x="10" y="4"/>
                    <a:pt x="16" y="0"/>
                  </a:cubicBezTo>
                  <a:cubicBezTo>
                    <a:pt x="16" y="0"/>
                    <a:pt x="16" y="1"/>
                    <a:pt x="16" y="2"/>
                  </a:cubicBezTo>
                  <a:cubicBezTo>
                    <a:pt x="9" y="5"/>
                    <a:pt x="7" y="12"/>
                    <a:pt x="0" y="1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4" name="Freeform 371"/>
            <p:cNvSpPr/>
            <p:nvPr/>
          </p:nvSpPr>
          <p:spPr bwMode="auto">
            <a:xfrm>
              <a:off x="1542" y="1543"/>
              <a:ext cx="90" cy="36"/>
            </a:xfrm>
            <a:custGeom>
              <a:avLst/>
              <a:gdLst>
                <a:gd name="T0" fmla="*/ 20 w 45"/>
                <a:gd name="T1" fmla="*/ 2 h 18"/>
                <a:gd name="T2" fmla="*/ 2 w 45"/>
                <a:gd name="T3" fmla="*/ 7 h 18"/>
                <a:gd name="T4" fmla="*/ 45 w 45"/>
                <a:gd name="T5" fmla="*/ 9 h 18"/>
                <a:gd name="T6" fmla="*/ 45 w 45"/>
                <a:gd name="T7" fmla="*/ 11 h 18"/>
                <a:gd name="T8" fmla="*/ 0 w 45"/>
                <a:gd name="T9" fmla="*/ 2 h 18"/>
                <a:gd name="T10" fmla="*/ 20 w 45"/>
                <a:gd name="T11" fmla="*/ 2 h 18"/>
                <a:gd name="T12" fmla="*/ 0 60000 65536"/>
                <a:gd name="T13" fmla="*/ 0 60000 65536"/>
                <a:gd name="T14" fmla="*/ 0 60000 65536"/>
                <a:gd name="T15" fmla="*/ 0 60000 65536"/>
                <a:gd name="T16" fmla="*/ 0 60000 65536"/>
                <a:gd name="T17" fmla="*/ 0 60000 65536"/>
                <a:gd name="T18" fmla="*/ 0 w 45"/>
                <a:gd name="T19" fmla="*/ 0 h 18"/>
                <a:gd name="T20" fmla="*/ 45 w 45"/>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45" h="18">
                  <a:moveTo>
                    <a:pt x="20" y="2"/>
                  </a:moveTo>
                  <a:cubicBezTo>
                    <a:pt x="19" y="9"/>
                    <a:pt x="3" y="0"/>
                    <a:pt x="2" y="7"/>
                  </a:cubicBezTo>
                  <a:cubicBezTo>
                    <a:pt x="13" y="12"/>
                    <a:pt x="31" y="8"/>
                    <a:pt x="45" y="9"/>
                  </a:cubicBezTo>
                  <a:cubicBezTo>
                    <a:pt x="45" y="10"/>
                    <a:pt x="45" y="11"/>
                    <a:pt x="45" y="11"/>
                  </a:cubicBezTo>
                  <a:cubicBezTo>
                    <a:pt x="30" y="8"/>
                    <a:pt x="2" y="18"/>
                    <a:pt x="0" y="2"/>
                  </a:cubicBezTo>
                  <a:cubicBezTo>
                    <a:pt x="7" y="2"/>
                    <a:pt x="14" y="2"/>
                    <a:pt x="2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5" name="Freeform 372"/>
            <p:cNvSpPr/>
            <p:nvPr/>
          </p:nvSpPr>
          <p:spPr bwMode="auto">
            <a:xfrm>
              <a:off x="1632" y="1517"/>
              <a:ext cx="36" cy="48"/>
            </a:xfrm>
            <a:custGeom>
              <a:avLst/>
              <a:gdLst>
                <a:gd name="T0" fmla="*/ 0 w 18"/>
                <a:gd name="T1" fmla="*/ 22 h 24"/>
                <a:gd name="T2" fmla="*/ 15 w 18"/>
                <a:gd name="T3" fmla="*/ 4 h 24"/>
                <a:gd name="T4" fmla="*/ 11 w 18"/>
                <a:gd name="T5" fmla="*/ 2 h 24"/>
                <a:gd name="T6" fmla="*/ 11 w 18"/>
                <a:gd name="T7" fmla="*/ 0 h 24"/>
                <a:gd name="T8" fmla="*/ 18 w 18"/>
                <a:gd name="T9" fmla="*/ 4 h 24"/>
                <a:gd name="T10" fmla="*/ 0 w 18"/>
                <a:gd name="T11" fmla="*/ 24 h 24"/>
                <a:gd name="T12" fmla="*/ 0 w 18"/>
                <a:gd name="T13" fmla="*/ 22 h 24"/>
                <a:gd name="T14" fmla="*/ 0 60000 65536"/>
                <a:gd name="T15" fmla="*/ 0 60000 65536"/>
                <a:gd name="T16" fmla="*/ 0 60000 65536"/>
                <a:gd name="T17" fmla="*/ 0 60000 65536"/>
                <a:gd name="T18" fmla="*/ 0 60000 65536"/>
                <a:gd name="T19" fmla="*/ 0 60000 65536"/>
                <a:gd name="T20" fmla="*/ 0 60000 65536"/>
                <a:gd name="T21" fmla="*/ 0 w 18"/>
                <a:gd name="T22" fmla="*/ 0 h 24"/>
                <a:gd name="T23" fmla="*/ 18 w 18"/>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4">
                  <a:moveTo>
                    <a:pt x="0" y="22"/>
                  </a:moveTo>
                  <a:cubicBezTo>
                    <a:pt x="6" y="17"/>
                    <a:pt x="13" y="13"/>
                    <a:pt x="15" y="4"/>
                  </a:cubicBezTo>
                  <a:cubicBezTo>
                    <a:pt x="14" y="4"/>
                    <a:pt x="13" y="2"/>
                    <a:pt x="11" y="2"/>
                  </a:cubicBezTo>
                  <a:cubicBezTo>
                    <a:pt x="11" y="1"/>
                    <a:pt x="11" y="0"/>
                    <a:pt x="11" y="0"/>
                  </a:cubicBezTo>
                  <a:cubicBezTo>
                    <a:pt x="14" y="1"/>
                    <a:pt x="14" y="4"/>
                    <a:pt x="18" y="4"/>
                  </a:cubicBezTo>
                  <a:cubicBezTo>
                    <a:pt x="15" y="14"/>
                    <a:pt x="6" y="18"/>
                    <a:pt x="0" y="24"/>
                  </a:cubicBezTo>
                  <a:cubicBezTo>
                    <a:pt x="0" y="24"/>
                    <a:pt x="0" y="23"/>
                    <a:pt x="0" y="2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6" name="Freeform 373"/>
            <p:cNvSpPr/>
            <p:nvPr/>
          </p:nvSpPr>
          <p:spPr bwMode="auto">
            <a:xfrm>
              <a:off x="1680" y="1525"/>
              <a:ext cx="40" cy="16"/>
            </a:xfrm>
            <a:custGeom>
              <a:avLst/>
              <a:gdLst>
                <a:gd name="T0" fmla="*/ 0 w 20"/>
                <a:gd name="T1" fmla="*/ 5 h 8"/>
                <a:gd name="T2" fmla="*/ 18 w 20"/>
                <a:gd name="T3" fmla="*/ 5 h 8"/>
                <a:gd name="T4" fmla="*/ 20 w 20"/>
                <a:gd name="T5" fmla="*/ 0 h 8"/>
                <a:gd name="T6" fmla="*/ 20 w 20"/>
                <a:gd name="T7" fmla="*/ 5 h 8"/>
                <a:gd name="T8" fmla="*/ 0 w 20"/>
                <a:gd name="T9" fmla="*/ 7 h 8"/>
                <a:gd name="T10" fmla="*/ 0 w 20"/>
                <a:gd name="T11" fmla="*/ 5 h 8"/>
                <a:gd name="T12" fmla="*/ 0 60000 65536"/>
                <a:gd name="T13" fmla="*/ 0 60000 65536"/>
                <a:gd name="T14" fmla="*/ 0 60000 65536"/>
                <a:gd name="T15" fmla="*/ 0 60000 65536"/>
                <a:gd name="T16" fmla="*/ 0 60000 65536"/>
                <a:gd name="T17" fmla="*/ 0 60000 65536"/>
                <a:gd name="T18" fmla="*/ 0 w 20"/>
                <a:gd name="T19" fmla="*/ 0 h 8"/>
                <a:gd name="T20" fmla="*/ 20 w 20"/>
                <a:gd name="T21" fmla="*/ 8 h 8"/>
              </a:gdLst>
              <a:ahLst/>
              <a:cxnLst>
                <a:cxn ang="T12">
                  <a:pos x="T0" y="T1"/>
                </a:cxn>
                <a:cxn ang="T13">
                  <a:pos x="T2" y="T3"/>
                </a:cxn>
                <a:cxn ang="T14">
                  <a:pos x="T4" y="T5"/>
                </a:cxn>
                <a:cxn ang="T15">
                  <a:pos x="T6" y="T7"/>
                </a:cxn>
                <a:cxn ang="T16">
                  <a:pos x="T8" y="T9"/>
                </a:cxn>
                <a:cxn ang="T17">
                  <a:pos x="T10" y="T11"/>
                </a:cxn>
              </a:cxnLst>
              <a:rect l="T18" t="T19" r="T20" b="T21"/>
              <a:pathLst>
                <a:path w="20" h="8">
                  <a:moveTo>
                    <a:pt x="0" y="5"/>
                  </a:moveTo>
                  <a:cubicBezTo>
                    <a:pt x="6" y="5"/>
                    <a:pt x="12" y="5"/>
                    <a:pt x="18" y="5"/>
                  </a:cubicBezTo>
                  <a:cubicBezTo>
                    <a:pt x="18" y="2"/>
                    <a:pt x="19" y="1"/>
                    <a:pt x="20" y="0"/>
                  </a:cubicBezTo>
                  <a:cubicBezTo>
                    <a:pt x="20" y="2"/>
                    <a:pt x="20" y="3"/>
                    <a:pt x="20" y="5"/>
                  </a:cubicBezTo>
                  <a:cubicBezTo>
                    <a:pt x="17" y="8"/>
                    <a:pt x="7" y="6"/>
                    <a:pt x="0" y="7"/>
                  </a:cubicBezTo>
                  <a:cubicBezTo>
                    <a:pt x="0" y="6"/>
                    <a:pt x="0" y="5"/>
                    <a:pt x="0" y="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7" name="Freeform 374"/>
            <p:cNvSpPr/>
            <p:nvPr/>
          </p:nvSpPr>
          <p:spPr bwMode="auto">
            <a:xfrm>
              <a:off x="1638" y="1535"/>
              <a:ext cx="42" cy="62"/>
            </a:xfrm>
            <a:custGeom>
              <a:avLst/>
              <a:gdLst>
                <a:gd name="T0" fmla="*/ 15 w 21"/>
                <a:gd name="T1" fmla="*/ 31 h 31"/>
                <a:gd name="T2" fmla="*/ 1 w 21"/>
                <a:gd name="T3" fmla="*/ 20 h 31"/>
                <a:gd name="T4" fmla="*/ 21 w 21"/>
                <a:gd name="T5" fmla="*/ 0 h 31"/>
                <a:gd name="T6" fmla="*/ 21 w 21"/>
                <a:gd name="T7" fmla="*/ 2 h 31"/>
                <a:gd name="T8" fmla="*/ 12 w 21"/>
                <a:gd name="T9" fmla="*/ 29 h 31"/>
                <a:gd name="T10" fmla="*/ 15 w 21"/>
                <a:gd name="T11" fmla="*/ 29 h 31"/>
                <a:gd name="T12" fmla="*/ 15 w 21"/>
                <a:gd name="T13" fmla="*/ 31 h 31"/>
                <a:gd name="T14" fmla="*/ 0 60000 65536"/>
                <a:gd name="T15" fmla="*/ 0 60000 65536"/>
                <a:gd name="T16" fmla="*/ 0 60000 65536"/>
                <a:gd name="T17" fmla="*/ 0 60000 65536"/>
                <a:gd name="T18" fmla="*/ 0 60000 65536"/>
                <a:gd name="T19" fmla="*/ 0 60000 65536"/>
                <a:gd name="T20" fmla="*/ 0 60000 65536"/>
                <a:gd name="T21" fmla="*/ 0 w 21"/>
                <a:gd name="T22" fmla="*/ 0 h 31"/>
                <a:gd name="T23" fmla="*/ 21 w 21"/>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31">
                  <a:moveTo>
                    <a:pt x="15" y="31"/>
                  </a:moveTo>
                  <a:cubicBezTo>
                    <a:pt x="8" y="30"/>
                    <a:pt x="9" y="20"/>
                    <a:pt x="1" y="20"/>
                  </a:cubicBezTo>
                  <a:cubicBezTo>
                    <a:pt x="7" y="12"/>
                    <a:pt x="14" y="5"/>
                    <a:pt x="21" y="0"/>
                  </a:cubicBezTo>
                  <a:cubicBezTo>
                    <a:pt x="21" y="0"/>
                    <a:pt x="21" y="1"/>
                    <a:pt x="21" y="2"/>
                  </a:cubicBezTo>
                  <a:cubicBezTo>
                    <a:pt x="12" y="8"/>
                    <a:pt x="0" y="18"/>
                    <a:pt x="12" y="29"/>
                  </a:cubicBezTo>
                  <a:cubicBezTo>
                    <a:pt x="13" y="29"/>
                    <a:pt x="14" y="29"/>
                    <a:pt x="15" y="29"/>
                  </a:cubicBezTo>
                  <a:cubicBezTo>
                    <a:pt x="15" y="29"/>
                    <a:pt x="15" y="30"/>
                    <a:pt x="15" y="3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8" name="Freeform 375"/>
            <p:cNvSpPr/>
            <p:nvPr/>
          </p:nvSpPr>
          <p:spPr bwMode="auto">
            <a:xfrm>
              <a:off x="1712" y="1543"/>
              <a:ext cx="54" cy="50"/>
            </a:xfrm>
            <a:custGeom>
              <a:avLst/>
              <a:gdLst>
                <a:gd name="T0" fmla="*/ 0 w 27"/>
                <a:gd name="T1" fmla="*/ 25 h 25"/>
                <a:gd name="T2" fmla="*/ 24 w 27"/>
                <a:gd name="T3" fmla="*/ 0 h 25"/>
                <a:gd name="T4" fmla="*/ 27 w 27"/>
                <a:gd name="T5" fmla="*/ 0 h 25"/>
                <a:gd name="T6" fmla="*/ 0 w 27"/>
                <a:gd name="T7" fmla="*/ 25 h 25"/>
                <a:gd name="T8" fmla="*/ 0 60000 65536"/>
                <a:gd name="T9" fmla="*/ 0 60000 65536"/>
                <a:gd name="T10" fmla="*/ 0 60000 65536"/>
                <a:gd name="T11" fmla="*/ 0 60000 65536"/>
                <a:gd name="T12" fmla="*/ 0 w 27"/>
                <a:gd name="T13" fmla="*/ 0 h 25"/>
                <a:gd name="T14" fmla="*/ 27 w 27"/>
                <a:gd name="T15" fmla="*/ 25 h 25"/>
              </a:gdLst>
              <a:ahLst/>
              <a:cxnLst>
                <a:cxn ang="T8">
                  <a:pos x="T0" y="T1"/>
                </a:cxn>
                <a:cxn ang="T9">
                  <a:pos x="T2" y="T3"/>
                </a:cxn>
                <a:cxn ang="T10">
                  <a:pos x="T4" y="T5"/>
                </a:cxn>
                <a:cxn ang="T11">
                  <a:pos x="T6" y="T7"/>
                </a:cxn>
              </a:cxnLst>
              <a:rect l="T12" t="T13" r="T14" b="T15"/>
              <a:pathLst>
                <a:path w="27" h="25">
                  <a:moveTo>
                    <a:pt x="0" y="25"/>
                  </a:moveTo>
                  <a:cubicBezTo>
                    <a:pt x="9" y="17"/>
                    <a:pt x="17" y="9"/>
                    <a:pt x="24" y="0"/>
                  </a:cubicBezTo>
                  <a:cubicBezTo>
                    <a:pt x="25" y="0"/>
                    <a:pt x="26" y="0"/>
                    <a:pt x="27" y="0"/>
                  </a:cubicBezTo>
                  <a:cubicBezTo>
                    <a:pt x="18" y="9"/>
                    <a:pt x="12" y="20"/>
                    <a:pt x="0" y="2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9" name="Freeform 376"/>
            <p:cNvSpPr/>
            <p:nvPr/>
          </p:nvSpPr>
          <p:spPr bwMode="auto">
            <a:xfrm>
              <a:off x="1726" y="1525"/>
              <a:ext cx="52" cy="22"/>
            </a:xfrm>
            <a:custGeom>
              <a:avLst/>
              <a:gdLst>
                <a:gd name="T0" fmla="*/ 0 w 26"/>
                <a:gd name="T1" fmla="*/ 0 h 11"/>
                <a:gd name="T2" fmla="*/ 4 w 26"/>
                <a:gd name="T3" fmla="*/ 7 h 11"/>
                <a:gd name="T4" fmla="*/ 20 w 26"/>
                <a:gd name="T5" fmla="*/ 9 h 11"/>
                <a:gd name="T6" fmla="*/ 17 w 26"/>
                <a:gd name="T7" fmla="*/ 9 h 11"/>
                <a:gd name="T8" fmla="*/ 0 w 26"/>
                <a:gd name="T9" fmla="*/ 0 h 11"/>
                <a:gd name="T10" fmla="*/ 0 60000 65536"/>
                <a:gd name="T11" fmla="*/ 0 60000 65536"/>
                <a:gd name="T12" fmla="*/ 0 60000 65536"/>
                <a:gd name="T13" fmla="*/ 0 60000 65536"/>
                <a:gd name="T14" fmla="*/ 0 60000 65536"/>
                <a:gd name="T15" fmla="*/ 0 w 26"/>
                <a:gd name="T16" fmla="*/ 0 h 11"/>
                <a:gd name="T17" fmla="*/ 26 w 26"/>
                <a:gd name="T18" fmla="*/ 11 h 11"/>
              </a:gdLst>
              <a:ahLst/>
              <a:cxnLst>
                <a:cxn ang="T10">
                  <a:pos x="T0" y="T1"/>
                </a:cxn>
                <a:cxn ang="T11">
                  <a:pos x="T2" y="T3"/>
                </a:cxn>
                <a:cxn ang="T12">
                  <a:pos x="T4" y="T5"/>
                </a:cxn>
                <a:cxn ang="T13">
                  <a:pos x="T6" y="T7"/>
                </a:cxn>
                <a:cxn ang="T14">
                  <a:pos x="T8" y="T9"/>
                </a:cxn>
              </a:cxnLst>
              <a:rect l="T15" t="T16" r="T17" b="T18"/>
              <a:pathLst>
                <a:path w="26" h="11">
                  <a:moveTo>
                    <a:pt x="0" y="0"/>
                  </a:moveTo>
                  <a:cubicBezTo>
                    <a:pt x="2" y="1"/>
                    <a:pt x="4" y="3"/>
                    <a:pt x="4" y="7"/>
                  </a:cubicBezTo>
                  <a:cubicBezTo>
                    <a:pt x="8" y="7"/>
                    <a:pt x="26" y="5"/>
                    <a:pt x="20" y="9"/>
                  </a:cubicBezTo>
                  <a:cubicBezTo>
                    <a:pt x="19" y="9"/>
                    <a:pt x="18" y="9"/>
                    <a:pt x="17" y="9"/>
                  </a:cubicBezTo>
                  <a:cubicBezTo>
                    <a:pt x="7" y="11"/>
                    <a:pt x="1" y="8"/>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0" name="Freeform 377"/>
            <p:cNvSpPr/>
            <p:nvPr/>
          </p:nvSpPr>
          <p:spPr bwMode="auto">
            <a:xfrm>
              <a:off x="3888" y="1535"/>
              <a:ext cx="92" cy="162"/>
            </a:xfrm>
            <a:custGeom>
              <a:avLst/>
              <a:gdLst>
                <a:gd name="T0" fmla="*/ 39 w 46"/>
                <a:gd name="T1" fmla="*/ 75 h 81"/>
                <a:gd name="T2" fmla="*/ 14 w 46"/>
                <a:gd name="T3" fmla="*/ 78 h 81"/>
                <a:gd name="T4" fmla="*/ 14 w 46"/>
                <a:gd name="T5" fmla="*/ 53 h 81"/>
                <a:gd name="T6" fmla="*/ 1 w 46"/>
                <a:gd name="T7" fmla="*/ 51 h 81"/>
                <a:gd name="T8" fmla="*/ 43 w 46"/>
                <a:gd name="T9" fmla="*/ 0 h 81"/>
                <a:gd name="T10" fmla="*/ 41 w 46"/>
                <a:gd name="T11" fmla="*/ 38 h 81"/>
                <a:gd name="T12" fmla="*/ 41 w 46"/>
                <a:gd name="T13" fmla="*/ 2 h 81"/>
                <a:gd name="T14" fmla="*/ 3 w 46"/>
                <a:gd name="T15" fmla="*/ 46 h 81"/>
                <a:gd name="T16" fmla="*/ 16 w 46"/>
                <a:gd name="T17" fmla="*/ 51 h 81"/>
                <a:gd name="T18" fmla="*/ 16 w 46"/>
                <a:gd name="T19" fmla="*/ 73 h 81"/>
                <a:gd name="T20" fmla="*/ 39 w 46"/>
                <a:gd name="T21" fmla="*/ 75 h 8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
                <a:gd name="T34" fmla="*/ 0 h 81"/>
                <a:gd name="T35" fmla="*/ 46 w 46"/>
                <a:gd name="T36" fmla="*/ 81 h 8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 h="81">
                  <a:moveTo>
                    <a:pt x="39" y="75"/>
                  </a:moveTo>
                  <a:cubicBezTo>
                    <a:pt x="35" y="81"/>
                    <a:pt x="22" y="76"/>
                    <a:pt x="14" y="78"/>
                  </a:cubicBezTo>
                  <a:cubicBezTo>
                    <a:pt x="14" y="70"/>
                    <a:pt x="14" y="61"/>
                    <a:pt x="14" y="53"/>
                  </a:cubicBezTo>
                  <a:cubicBezTo>
                    <a:pt x="14" y="48"/>
                    <a:pt x="5" y="52"/>
                    <a:pt x="1" y="51"/>
                  </a:cubicBezTo>
                  <a:cubicBezTo>
                    <a:pt x="0" y="19"/>
                    <a:pt x="18" y="6"/>
                    <a:pt x="43" y="0"/>
                  </a:cubicBezTo>
                  <a:cubicBezTo>
                    <a:pt x="42" y="12"/>
                    <a:pt x="46" y="29"/>
                    <a:pt x="41" y="38"/>
                  </a:cubicBezTo>
                  <a:cubicBezTo>
                    <a:pt x="41" y="26"/>
                    <a:pt x="41" y="14"/>
                    <a:pt x="41" y="2"/>
                  </a:cubicBezTo>
                  <a:cubicBezTo>
                    <a:pt x="19" y="8"/>
                    <a:pt x="3" y="19"/>
                    <a:pt x="3" y="46"/>
                  </a:cubicBezTo>
                  <a:cubicBezTo>
                    <a:pt x="4" y="51"/>
                    <a:pt x="15" y="47"/>
                    <a:pt x="16" y="51"/>
                  </a:cubicBezTo>
                  <a:cubicBezTo>
                    <a:pt x="16" y="58"/>
                    <a:pt x="16" y="66"/>
                    <a:pt x="16" y="73"/>
                  </a:cubicBezTo>
                  <a:cubicBezTo>
                    <a:pt x="19" y="78"/>
                    <a:pt x="32" y="74"/>
                    <a:pt x="39" y="7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1" name="Freeform 378"/>
            <p:cNvSpPr/>
            <p:nvPr/>
          </p:nvSpPr>
          <p:spPr bwMode="auto">
            <a:xfrm>
              <a:off x="3956" y="1645"/>
              <a:ext cx="22" cy="24"/>
            </a:xfrm>
            <a:custGeom>
              <a:avLst/>
              <a:gdLst>
                <a:gd name="T0" fmla="*/ 0 w 11"/>
                <a:gd name="T1" fmla="*/ 0 h 12"/>
                <a:gd name="T2" fmla="*/ 11 w 11"/>
                <a:gd name="T3" fmla="*/ 12 h 12"/>
                <a:gd name="T4" fmla="*/ 0 w 11"/>
                <a:gd name="T5" fmla="*/ 0 h 12"/>
                <a:gd name="T6" fmla="*/ 0 60000 65536"/>
                <a:gd name="T7" fmla="*/ 0 60000 65536"/>
                <a:gd name="T8" fmla="*/ 0 60000 65536"/>
                <a:gd name="T9" fmla="*/ 0 w 11"/>
                <a:gd name="T10" fmla="*/ 0 h 12"/>
                <a:gd name="T11" fmla="*/ 11 w 11"/>
                <a:gd name="T12" fmla="*/ 12 h 12"/>
              </a:gdLst>
              <a:ahLst/>
              <a:cxnLst>
                <a:cxn ang="T6">
                  <a:pos x="T0" y="T1"/>
                </a:cxn>
                <a:cxn ang="T7">
                  <a:pos x="T2" y="T3"/>
                </a:cxn>
                <a:cxn ang="T8">
                  <a:pos x="T4" y="T5"/>
                </a:cxn>
              </a:cxnLst>
              <a:rect l="T9" t="T10" r="T11" b="T12"/>
              <a:pathLst>
                <a:path w="11" h="12">
                  <a:moveTo>
                    <a:pt x="0" y="0"/>
                  </a:moveTo>
                  <a:cubicBezTo>
                    <a:pt x="5" y="3"/>
                    <a:pt x="9" y="7"/>
                    <a:pt x="11" y="12"/>
                  </a:cubicBezTo>
                  <a:cubicBezTo>
                    <a:pt x="7" y="9"/>
                    <a:pt x="3" y="5"/>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2" name="Freeform 379"/>
            <p:cNvSpPr/>
            <p:nvPr/>
          </p:nvSpPr>
          <p:spPr bwMode="auto">
            <a:xfrm>
              <a:off x="3942" y="1627"/>
              <a:ext cx="14" cy="20"/>
            </a:xfrm>
            <a:custGeom>
              <a:avLst/>
              <a:gdLst>
                <a:gd name="T0" fmla="*/ 7 w 7"/>
                <a:gd name="T1" fmla="*/ 0 h 10"/>
                <a:gd name="T2" fmla="*/ 3 w 7"/>
                <a:gd name="T3" fmla="*/ 3 h 10"/>
                <a:gd name="T4" fmla="*/ 7 w 7"/>
                <a:gd name="T5" fmla="*/ 9 h 10"/>
                <a:gd name="T6" fmla="*/ 1 w 7"/>
                <a:gd name="T7" fmla="*/ 3 h 10"/>
                <a:gd name="T8" fmla="*/ 7 w 7"/>
                <a:gd name="T9" fmla="*/ 0 h 10"/>
                <a:gd name="T10" fmla="*/ 0 60000 65536"/>
                <a:gd name="T11" fmla="*/ 0 60000 65536"/>
                <a:gd name="T12" fmla="*/ 0 60000 65536"/>
                <a:gd name="T13" fmla="*/ 0 60000 65536"/>
                <a:gd name="T14" fmla="*/ 0 60000 65536"/>
                <a:gd name="T15" fmla="*/ 0 w 7"/>
                <a:gd name="T16" fmla="*/ 0 h 10"/>
                <a:gd name="T17" fmla="*/ 7 w 7"/>
                <a:gd name="T18" fmla="*/ 10 h 10"/>
              </a:gdLst>
              <a:ahLst/>
              <a:cxnLst>
                <a:cxn ang="T10">
                  <a:pos x="T0" y="T1"/>
                </a:cxn>
                <a:cxn ang="T11">
                  <a:pos x="T2" y="T3"/>
                </a:cxn>
                <a:cxn ang="T12">
                  <a:pos x="T4" y="T5"/>
                </a:cxn>
                <a:cxn ang="T13">
                  <a:pos x="T6" y="T7"/>
                </a:cxn>
                <a:cxn ang="T14">
                  <a:pos x="T8" y="T9"/>
                </a:cxn>
              </a:cxnLst>
              <a:rect l="T15" t="T16" r="T17" b="T18"/>
              <a:pathLst>
                <a:path w="7" h="10">
                  <a:moveTo>
                    <a:pt x="7" y="0"/>
                  </a:moveTo>
                  <a:cubicBezTo>
                    <a:pt x="7" y="3"/>
                    <a:pt x="4" y="2"/>
                    <a:pt x="3" y="3"/>
                  </a:cubicBezTo>
                  <a:cubicBezTo>
                    <a:pt x="2" y="8"/>
                    <a:pt x="7" y="6"/>
                    <a:pt x="7" y="9"/>
                  </a:cubicBezTo>
                  <a:cubicBezTo>
                    <a:pt x="2" y="10"/>
                    <a:pt x="0" y="8"/>
                    <a:pt x="1" y="3"/>
                  </a:cubicBezTo>
                  <a:cubicBezTo>
                    <a:pt x="2" y="2"/>
                    <a:pt x="4" y="0"/>
                    <a:pt x="7"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3" name="Freeform 380"/>
            <p:cNvSpPr/>
            <p:nvPr/>
          </p:nvSpPr>
          <p:spPr bwMode="auto">
            <a:xfrm>
              <a:off x="3894" y="1539"/>
              <a:ext cx="90" cy="152"/>
            </a:xfrm>
            <a:custGeom>
              <a:avLst/>
              <a:gdLst>
                <a:gd name="T0" fmla="*/ 38 w 45"/>
                <a:gd name="T1" fmla="*/ 36 h 76"/>
                <a:gd name="T2" fmla="*/ 31 w 45"/>
                <a:gd name="T3" fmla="*/ 44 h 76"/>
                <a:gd name="T4" fmla="*/ 25 w 45"/>
                <a:gd name="T5" fmla="*/ 47 h 76"/>
                <a:gd name="T6" fmla="*/ 31 w 45"/>
                <a:gd name="T7" fmla="*/ 53 h 76"/>
                <a:gd name="T8" fmla="*/ 42 w 45"/>
                <a:gd name="T9" fmla="*/ 65 h 76"/>
                <a:gd name="T10" fmla="*/ 45 w 45"/>
                <a:gd name="T11" fmla="*/ 65 h 76"/>
                <a:gd name="T12" fmla="*/ 36 w 45"/>
                <a:gd name="T13" fmla="*/ 73 h 76"/>
                <a:gd name="T14" fmla="*/ 13 w 45"/>
                <a:gd name="T15" fmla="*/ 71 h 76"/>
                <a:gd name="T16" fmla="*/ 13 w 45"/>
                <a:gd name="T17" fmla="*/ 49 h 76"/>
                <a:gd name="T18" fmla="*/ 0 w 45"/>
                <a:gd name="T19" fmla="*/ 44 h 76"/>
                <a:gd name="T20" fmla="*/ 38 w 45"/>
                <a:gd name="T21" fmla="*/ 0 h 76"/>
                <a:gd name="T22" fmla="*/ 38 w 45"/>
                <a:gd name="T23" fmla="*/ 3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5"/>
                <a:gd name="T37" fmla="*/ 0 h 76"/>
                <a:gd name="T38" fmla="*/ 45 w 45"/>
                <a:gd name="T39" fmla="*/ 76 h 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5" h="76">
                  <a:moveTo>
                    <a:pt x="38" y="36"/>
                  </a:moveTo>
                  <a:cubicBezTo>
                    <a:pt x="38" y="41"/>
                    <a:pt x="34" y="43"/>
                    <a:pt x="31" y="44"/>
                  </a:cubicBezTo>
                  <a:cubicBezTo>
                    <a:pt x="28" y="44"/>
                    <a:pt x="26" y="46"/>
                    <a:pt x="25" y="47"/>
                  </a:cubicBezTo>
                  <a:cubicBezTo>
                    <a:pt x="24" y="52"/>
                    <a:pt x="26" y="54"/>
                    <a:pt x="31" y="53"/>
                  </a:cubicBezTo>
                  <a:cubicBezTo>
                    <a:pt x="34" y="58"/>
                    <a:pt x="38" y="62"/>
                    <a:pt x="42" y="65"/>
                  </a:cubicBezTo>
                  <a:cubicBezTo>
                    <a:pt x="43" y="65"/>
                    <a:pt x="44" y="65"/>
                    <a:pt x="45" y="65"/>
                  </a:cubicBezTo>
                  <a:cubicBezTo>
                    <a:pt x="43" y="68"/>
                    <a:pt x="40" y="71"/>
                    <a:pt x="36" y="73"/>
                  </a:cubicBezTo>
                  <a:cubicBezTo>
                    <a:pt x="29" y="72"/>
                    <a:pt x="16" y="76"/>
                    <a:pt x="13" y="71"/>
                  </a:cubicBezTo>
                  <a:cubicBezTo>
                    <a:pt x="13" y="64"/>
                    <a:pt x="13" y="56"/>
                    <a:pt x="13" y="49"/>
                  </a:cubicBezTo>
                  <a:cubicBezTo>
                    <a:pt x="12" y="45"/>
                    <a:pt x="1" y="49"/>
                    <a:pt x="0" y="44"/>
                  </a:cubicBezTo>
                  <a:cubicBezTo>
                    <a:pt x="0" y="17"/>
                    <a:pt x="16" y="6"/>
                    <a:pt x="38" y="0"/>
                  </a:cubicBezTo>
                  <a:cubicBezTo>
                    <a:pt x="38" y="12"/>
                    <a:pt x="38" y="24"/>
                    <a:pt x="38" y="3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4" name="Freeform 381"/>
            <p:cNvSpPr/>
            <p:nvPr/>
          </p:nvSpPr>
          <p:spPr bwMode="auto">
            <a:xfrm>
              <a:off x="1708" y="1539"/>
              <a:ext cx="80" cy="88"/>
            </a:xfrm>
            <a:custGeom>
              <a:avLst/>
              <a:gdLst>
                <a:gd name="T0" fmla="*/ 26 w 40"/>
                <a:gd name="T1" fmla="*/ 44 h 44"/>
                <a:gd name="T2" fmla="*/ 11 w 40"/>
                <a:gd name="T3" fmla="*/ 27 h 44"/>
                <a:gd name="T4" fmla="*/ 40 w 40"/>
                <a:gd name="T5" fmla="*/ 0 h 44"/>
                <a:gd name="T6" fmla="*/ 40 w 40"/>
                <a:gd name="T7" fmla="*/ 2 h 44"/>
                <a:gd name="T8" fmla="*/ 26 w 40"/>
                <a:gd name="T9" fmla="*/ 42 h 44"/>
                <a:gd name="T10" fmla="*/ 26 w 40"/>
                <a:gd name="T11" fmla="*/ 44 h 44"/>
                <a:gd name="T12" fmla="*/ 0 60000 65536"/>
                <a:gd name="T13" fmla="*/ 0 60000 65536"/>
                <a:gd name="T14" fmla="*/ 0 60000 65536"/>
                <a:gd name="T15" fmla="*/ 0 60000 65536"/>
                <a:gd name="T16" fmla="*/ 0 60000 65536"/>
                <a:gd name="T17" fmla="*/ 0 60000 65536"/>
                <a:gd name="T18" fmla="*/ 0 w 40"/>
                <a:gd name="T19" fmla="*/ 0 h 44"/>
                <a:gd name="T20" fmla="*/ 40 w 40"/>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40" h="44">
                  <a:moveTo>
                    <a:pt x="26" y="44"/>
                  </a:moveTo>
                  <a:cubicBezTo>
                    <a:pt x="21" y="39"/>
                    <a:pt x="13" y="36"/>
                    <a:pt x="11" y="27"/>
                  </a:cubicBezTo>
                  <a:cubicBezTo>
                    <a:pt x="22" y="19"/>
                    <a:pt x="29" y="7"/>
                    <a:pt x="40" y="0"/>
                  </a:cubicBezTo>
                  <a:cubicBezTo>
                    <a:pt x="40" y="1"/>
                    <a:pt x="40" y="1"/>
                    <a:pt x="40" y="2"/>
                  </a:cubicBezTo>
                  <a:cubicBezTo>
                    <a:pt x="28" y="13"/>
                    <a:pt x="0" y="30"/>
                    <a:pt x="26" y="42"/>
                  </a:cubicBezTo>
                  <a:cubicBezTo>
                    <a:pt x="26" y="43"/>
                    <a:pt x="26" y="44"/>
                    <a:pt x="26" y="4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5" name="Freeform 382"/>
            <p:cNvSpPr/>
            <p:nvPr/>
          </p:nvSpPr>
          <p:spPr bwMode="auto">
            <a:xfrm>
              <a:off x="1760" y="1619"/>
              <a:ext cx="126" cy="42"/>
            </a:xfrm>
            <a:custGeom>
              <a:avLst/>
              <a:gdLst>
                <a:gd name="T0" fmla="*/ 0 w 63"/>
                <a:gd name="T1" fmla="*/ 4 h 21"/>
                <a:gd name="T2" fmla="*/ 0 w 63"/>
                <a:gd name="T3" fmla="*/ 2 h 21"/>
                <a:gd name="T4" fmla="*/ 16 w 63"/>
                <a:gd name="T5" fmla="*/ 2 h 21"/>
                <a:gd name="T6" fmla="*/ 18 w 63"/>
                <a:gd name="T7" fmla="*/ 13 h 21"/>
                <a:gd name="T8" fmla="*/ 61 w 63"/>
                <a:gd name="T9" fmla="*/ 0 h 21"/>
                <a:gd name="T10" fmla="*/ 61 w 63"/>
                <a:gd name="T11" fmla="*/ 16 h 21"/>
                <a:gd name="T12" fmla="*/ 16 w 63"/>
                <a:gd name="T13" fmla="*/ 16 h 21"/>
                <a:gd name="T14" fmla="*/ 16 w 63"/>
                <a:gd name="T15" fmla="*/ 4 h 21"/>
                <a:gd name="T16" fmla="*/ 0 w 63"/>
                <a:gd name="T17" fmla="*/ 4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
                <a:gd name="T28" fmla="*/ 0 h 21"/>
                <a:gd name="T29" fmla="*/ 63 w 63"/>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 h="21">
                  <a:moveTo>
                    <a:pt x="0" y="4"/>
                  </a:moveTo>
                  <a:cubicBezTo>
                    <a:pt x="0" y="4"/>
                    <a:pt x="0" y="3"/>
                    <a:pt x="0" y="2"/>
                  </a:cubicBezTo>
                  <a:cubicBezTo>
                    <a:pt x="6" y="2"/>
                    <a:pt x="11" y="2"/>
                    <a:pt x="16" y="2"/>
                  </a:cubicBezTo>
                  <a:cubicBezTo>
                    <a:pt x="18" y="5"/>
                    <a:pt x="19" y="8"/>
                    <a:pt x="18" y="13"/>
                  </a:cubicBezTo>
                  <a:cubicBezTo>
                    <a:pt x="35" y="12"/>
                    <a:pt x="63" y="21"/>
                    <a:pt x="61" y="0"/>
                  </a:cubicBezTo>
                  <a:cubicBezTo>
                    <a:pt x="61" y="5"/>
                    <a:pt x="61" y="10"/>
                    <a:pt x="61" y="16"/>
                  </a:cubicBezTo>
                  <a:cubicBezTo>
                    <a:pt x="46" y="16"/>
                    <a:pt x="31" y="16"/>
                    <a:pt x="16" y="16"/>
                  </a:cubicBezTo>
                  <a:cubicBezTo>
                    <a:pt x="16" y="12"/>
                    <a:pt x="16" y="8"/>
                    <a:pt x="16" y="4"/>
                  </a:cubicBezTo>
                  <a:cubicBezTo>
                    <a:pt x="11" y="4"/>
                    <a:pt x="6" y="4"/>
                    <a:pt x="0" y="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6" name="Freeform 383"/>
            <p:cNvSpPr/>
            <p:nvPr/>
          </p:nvSpPr>
          <p:spPr bwMode="auto">
            <a:xfrm>
              <a:off x="1842" y="1539"/>
              <a:ext cx="48" cy="48"/>
            </a:xfrm>
            <a:custGeom>
              <a:avLst/>
              <a:gdLst>
                <a:gd name="T0" fmla="*/ 0 w 24"/>
                <a:gd name="T1" fmla="*/ 0 h 24"/>
                <a:gd name="T2" fmla="*/ 24 w 24"/>
                <a:gd name="T3" fmla="*/ 24 h 24"/>
                <a:gd name="T4" fmla="*/ 22 w 24"/>
                <a:gd name="T5" fmla="*/ 24 h 24"/>
                <a:gd name="T6" fmla="*/ 0 w 24"/>
                <a:gd name="T7" fmla="*/ 2 h 24"/>
                <a:gd name="T8" fmla="*/ 0 w 24"/>
                <a:gd name="T9" fmla="*/ 0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0"/>
                  </a:moveTo>
                  <a:cubicBezTo>
                    <a:pt x="9" y="7"/>
                    <a:pt x="17" y="15"/>
                    <a:pt x="24" y="24"/>
                  </a:cubicBezTo>
                  <a:cubicBezTo>
                    <a:pt x="23" y="24"/>
                    <a:pt x="23" y="24"/>
                    <a:pt x="22" y="24"/>
                  </a:cubicBezTo>
                  <a:cubicBezTo>
                    <a:pt x="15" y="16"/>
                    <a:pt x="8" y="9"/>
                    <a:pt x="0" y="2"/>
                  </a:cubicBezTo>
                  <a:cubicBezTo>
                    <a:pt x="0" y="1"/>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7" name="Freeform 384"/>
            <p:cNvSpPr/>
            <p:nvPr/>
          </p:nvSpPr>
          <p:spPr bwMode="auto">
            <a:xfrm>
              <a:off x="1450" y="1547"/>
              <a:ext cx="34" cy="42"/>
            </a:xfrm>
            <a:custGeom>
              <a:avLst/>
              <a:gdLst>
                <a:gd name="T0" fmla="*/ 13 w 17"/>
                <a:gd name="T1" fmla="*/ 16 h 21"/>
                <a:gd name="T2" fmla="*/ 4 w 17"/>
                <a:gd name="T3" fmla="*/ 18 h 21"/>
                <a:gd name="T4" fmla="*/ 17 w 17"/>
                <a:gd name="T5" fmla="*/ 0 h 21"/>
                <a:gd name="T6" fmla="*/ 17 w 17"/>
                <a:gd name="T7" fmla="*/ 3 h 21"/>
                <a:gd name="T8" fmla="*/ 11 w 17"/>
                <a:gd name="T9" fmla="*/ 16 h 21"/>
                <a:gd name="T10" fmla="*/ 13 w 17"/>
                <a:gd name="T11" fmla="*/ 16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3" y="16"/>
                  </a:moveTo>
                  <a:cubicBezTo>
                    <a:pt x="12" y="21"/>
                    <a:pt x="7" y="21"/>
                    <a:pt x="4" y="18"/>
                  </a:cubicBezTo>
                  <a:cubicBezTo>
                    <a:pt x="4" y="8"/>
                    <a:pt x="12" y="6"/>
                    <a:pt x="17" y="0"/>
                  </a:cubicBezTo>
                  <a:cubicBezTo>
                    <a:pt x="17" y="1"/>
                    <a:pt x="17" y="2"/>
                    <a:pt x="17" y="3"/>
                  </a:cubicBezTo>
                  <a:cubicBezTo>
                    <a:pt x="12" y="3"/>
                    <a:pt x="0" y="21"/>
                    <a:pt x="11" y="16"/>
                  </a:cubicBezTo>
                  <a:cubicBezTo>
                    <a:pt x="11" y="16"/>
                    <a:pt x="12" y="16"/>
                    <a:pt x="13"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8" name="Freeform 385"/>
            <p:cNvSpPr/>
            <p:nvPr/>
          </p:nvSpPr>
          <p:spPr bwMode="auto">
            <a:xfrm>
              <a:off x="1470" y="1567"/>
              <a:ext cx="28" cy="12"/>
            </a:xfrm>
            <a:custGeom>
              <a:avLst/>
              <a:gdLst>
                <a:gd name="T0" fmla="*/ 1 w 14"/>
                <a:gd name="T1" fmla="*/ 6 h 6"/>
                <a:gd name="T2" fmla="*/ 14 w 14"/>
                <a:gd name="T3" fmla="*/ 6 h 6"/>
                <a:gd name="T4" fmla="*/ 12 w 14"/>
                <a:gd name="T5" fmla="*/ 6 h 6"/>
                <a:gd name="T6" fmla="*/ 3 w 14"/>
                <a:gd name="T7" fmla="*/ 6 h 6"/>
                <a:gd name="T8" fmla="*/ 1 w 14"/>
                <a:gd name="T9" fmla="*/ 6 h 6"/>
                <a:gd name="T10" fmla="*/ 0 60000 65536"/>
                <a:gd name="T11" fmla="*/ 0 60000 65536"/>
                <a:gd name="T12" fmla="*/ 0 60000 65536"/>
                <a:gd name="T13" fmla="*/ 0 60000 65536"/>
                <a:gd name="T14" fmla="*/ 0 60000 65536"/>
                <a:gd name="T15" fmla="*/ 0 w 14"/>
                <a:gd name="T16" fmla="*/ 0 h 6"/>
                <a:gd name="T17" fmla="*/ 14 w 14"/>
                <a:gd name="T18" fmla="*/ 6 h 6"/>
              </a:gdLst>
              <a:ahLst/>
              <a:cxnLst>
                <a:cxn ang="T10">
                  <a:pos x="T0" y="T1"/>
                </a:cxn>
                <a:cxn ang="T11">
                  <a:pos x="T2" y="T3"/>
                </a:cxn>
                <a:cxn ang="T12">
                  <a:pos x="T4" y="T5"/>
                </a:cxn>
                <a:cxn ang="T13">
                  <a:pos x="T6" y="T7"/>
                </a:cxn>
                <a:cxn ang="T14">
                  <a:pos x="T8" y="T9"/>
                </a:cxn>
              </a:cxnLst>
              <a:rect l="T15" t="T16" r="T17" b="T18"/>
              <a:pathLst>
                <a:path w="14" h="6">
                  <a:moveTo>
                    <a:pt x="1" y="6"/>
                  </a:moveTo>
                  <a:cubicBezTo>
                    <a:pt x="0" y="0"/>
                    <a:pt x="14" y="0"/>
                    <a:pt x="14" y="6"/>
                  </a:cubicBezTo>
                  <a:cubicBezTo>
                    <a:pt x="13" y="6"/>
                    <a:pt x="12" y="6"/>
                    <a:pt x="12" y="6"/>
                  </a:cubicBezTo>
                  <a:cubicBezTo>
                    <a:pt x="13" y="2"/>
                    <a:pt x="1" y="2"/>
                    <a:pt x="3" y="6"/>
                  </a:cubicBezTo>
                  <a:cubicBezTo>
                    <a:pt x="2" y="6"/>
                    <a:pt x="1" y="6"/>
                    <a:pt x="1" y="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9" name="Freeform 386"/>
            <p:cNvSpPr/>
            <p:nvPr/>
          </p:nvSpPr>
          <p:spPr bwMode="auto">
            <a:xfrm>
              <a:off x="1494" y="1565"/>
              <a:ext cx="36" cy="28"/>
            </a:xfrm>
            <a:custGeom>
              <a:avLst/>
              <a:gdLst>
                <a:gd name="T0" fmla="*/ 0 w 18"/>
                <a:gd name="T1" fmla="*/ 7 h 14"/>
                <a:gd name="T2" fmla="*/ 2 w 18"/>
                <a:gd name="T3" fmla="*/ 7 h 14"/>
                <a:gd name="T4" fmla="*/ 4 w 18"/>
                <a:gd name="T5" fmla="*/ 11 h 14"/>
                <a:gd name="T6" fmla="*/ 18 w 18"/>
                <a:gd name="T7" fmla="*/ 0 h 14"/>
                <a:gd name="T8" fmla="*/ 9 w 18"/>
                <a:gd name="T9" fmla="*/ 14 h 14"/>
                <a:gd name="T10" fmla="*/ 0 w 18"/>
                <a:gd name="T11" fmla="*/ 7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0" y="7"/>
                  </a:moveTo>
                  <a:cubicBezTo>
                    <a:pt x="0" y="7"/>
                    <a:pt x="1" y="7"/>
                    <a:pt x="2" y="7"/>
                  </a:cubicBezTo>
                  <a:cubicBezTo>
                    <a:pt x="2" y="9"/>
                    <a:pt x="4" y="9"/>
                    <a:pt x="4" y="11"/>
                  </a:cubicBezTo>
                  <a:cubicBezTo>
                    <a:pt x="12" y="11"/>
                    <a:pt x="13" y="4"/>
                    <a:pt x="18" y="0"/>
                  </a:cubicBezTo>
                  <a:cubicBezTo>
                    <a:pt x="18" y="8"/>
                    <a:pt x="10" y="8"/>
                    <a:pt x="9" y="14"/>
                  </a:cubicBezTo>
                  <a:cubicBezTo>
                    <a:pt x="3" y="14"/>
                    <a:pt x="2" y="10"/>
                    <a:pt x="0"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0" name="Freeform 387"/>
            <p:cNvSpPr/>
            <p:nvPr/>
          </p:nvSpPr>
          <p:spPr bwMode="auto">
            <a:xfrm>
              <a:off x="1484" y="1541"/>
              <a:ext cx="66" cy="24"/>
            </a:xfrm>
            <a:custGeom>
              <a:avLst/>
              <a:gdLst>
                <a:gd name="T0" fmla="*/ 0 w 33"/>
                <a:gd name="T1" fmla="*/ 6 h 12"/>
                <a:gd name="T2" fmla="*/ 0 w 33"/>
                <a:gd name="T3" fmla="*/ 3 h 12"/>
                <a:gd name="T4" fmla="*/ 23 w 33"/>
                <a:gd name="T5" fmla="*/ 12 h 12"/>
                <a:gd name="T6" fmla="*/ 23 w 33"/>
                <a:gd name="T7" fmla="*/ 6 h 12"/>
                <a:gd name="T8" fmla="*/ 0 w 33"/>
                <a:gd name="T9" fmla="*/ 6 h 12"/>
                <a:gd name="T10" fmla="*/ 0 60000 65536"/>
                <a:gd name="T11" fmla="*/ 0 60000 65536"/>
                <a:gd name="T12" fmla="*/ 0 60000 65536"/>
                <a:gd name="T13" fmla="*/ 0 60000 65536"/>
                <a:gd name="T14" fmla="*/ 0 60000 65536"/>
                <a:gd name="T15" fmla="*/ 0 w 33"/>
                <a:gd name="T16" fmla="*/ 0 h 12"/>
                <a:gd name="T17" fmla="*/ 33 w 33"/>
                <a:gd name="T18" fmla="*/ 12 h 12"/>
              </a:gdLst>
              <a:ahLst/>
              <a:cxnLst>
                <a:cxn ang="T10">
                  <a:pos x="T0" y="T1"/>
                </a:cxn>
                <a:cxn ang="T11">
                  <a:pos x="T2" y="T3"/>
                </a:cxn>
                <a:cxn ang="T12">
                  <a:pos x="T4" y="T5"/>
                </a:cxn>
                <a:cxn ang="T13">
                  <a:pos x="T6" y="T7"/>
                </a:cxn>
                <a:cxn ang="T14">
                  <a:pos x="T8" y="T9"/>
                </a:cxn>
              </a:cxnLst>
              <a:rect l="T15" t="T16" r="T17" b="T18"/>
              <a:pathLst>
                <a:path w="33" h="12">
                  <a:moveTo>
                    <a:pt x="0" y="6"/>
                  </a:moveTo>
                  <a:cubicBezTo>
                    <a:pt x="0" y="5"/>
                    <a:pt x="0" y="4"/>
                    <a:pt x="0" y="3"/>
                  </a:cubicBezTo>
                  <a:cubicBezTo>
                    <a:pt x="9" y="3"/>
                    <a:pt x="33" y="0"/>
                    <a:pt x="23" y="12"/>
                  </a:cubicBezTo>
                  <a:cubicBezTo>
                    <a:pt x="23" y="10"/>
                    <a:pt x="23" y="8"/>
                    <a:pt x="23" y="6"/>
                  </a:cubicBezTo>
                  <a:cubicBezTo>
                    <a:pt x="15" y="6"/>
                    <a:pt x="8" y="6"/>
                    <a:pt x="0" y="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1" name="Freeform 388"/>
            <p:cNvSpPr/>
            <p:nvPr/>
          </p:nvSpPr>
          <p:spPr bwMode="auto">
            <a:xfrm>
              <a:off x="4104" y="1545"/>
              <a:ext cx="156" cy="226"/>
            </a:xfrm>
            <a:custGeom>
              <a:avLst/>
              <a:gdLst>
                <a:gd name="T0" fmla="*/ 51 w 78"/>
                <a:gd name="T1" fmla="*/ 26 h 113"/>
                <a:gd name="T2" fmla="*/ 56 w 78"/>
                <a:gd name="T3" fmla="*/ 6 h 113"/>
                <a:gd name="T4" fmla="*/ 42 w 78"/>
                <a:gd name="T5" fmla="*/ 111 h 113"/>
                <a:gd name="T6" fmla="*/ 38 w 78"/>
                <a:gd name="T7" fmla="*/ 99 h 113"/>
                <a:gd name="T8" fmla="*/ 9 w 78"/>
                <a:gd name="T9" fmla="*/ 106 h 113"/>
                <a:gd name="T10" fmla="*/ 2 w 78"/>
                <a:gd name="T11" fmla="*/ 113 h 113"/>
                <a:gd name="T12" fmla="*/ 0 w 78"/>
                <a:gd name="T13" fmla="*/ 108 h 113"/>
                <a:gd name="T14" fmla="*/ 58 w 78"/>
                <a:gd name="T15" fmla="*/ 55 h 113"/>
                <a:gd name="T16" fmla="*/ 58 w 78"/>
                <a:gd name="T17" fmla="*/ 28 h 113"/>
                <a:gd name="T18" fmla="*/ 51 w 78"/>
                <a:gd name="T19" fmla="*/ 26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8"/>
                <a:gd name="T31" fmla="*/ 0 h 113"/>
                <a:gd name="T32" fmla="*/ 78 w 78"/>
                <a:gd name="T33" fmla="*/ 113 h 1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8" h="113">
                  <a:moveTo>
                    <a:pt x="51" y="26"/>
                  </a:moveTo>
                  <a:cubicBezTo>
                    <a:pt x="36" y="23"/>
                    <a:pt x="46" y="0"/>
                    <a:pt x="56" y="6"/>
                  </a:cubicBezTo>
                  <a:cubicBezTo>
                    <a:pt x="78" y="29"/>
                    <a:pt x="70" y="101"/>
                    <a:pt x="42" y="111"/>
                  </a:cubicBezTo>
                  <a:cubicBezTo>
                    <a:pt x="38" y="110"/>
                    <a:pt x="42" y="101"/>
                    <a:pt x="38" y="99"/>
                  </a:cubicBezTo>
                  <a:cubicBezTo>
                    <a:pt x="28" y="102"/>
                    <a:pt x="8" y="94"/>
                    <a:pt x="9" y="106"/>
                  </a:cubicBezTo>
                  <a:cubicBezTo>
                    <a:pt x="7" y="109"/>
                    <a:pt x="5" y="112"/>
                    <a:pt x="2" y="113"/>
                  </a:cubicBezTo>
                  <a:cubicBezTo>
                    <a:pt x="0" y="113"/>
                    <a:pt x="0" y="110"/>
                    <a:pt x="0" y="108"/>
                  </a:cubicBezTo>
                  <a:cubicBezTo>
                    <a:pt x="21" y="92"/>
                    <a:pt x="35" y="69"/>
                    <a:pt x="58" y="55"/>
                  </a:cubicBezTo>
                  <a:cubicBezTo>
                    <a:pt x="58" y="46"/>
                    <a:pt x="58" y="37"/>
                    <a:pt x="58" y="28"/>
                  </a:cubicBezTo>
                  <a:cubicBezTo>
                    <a:pt x="56" y="27"/>
                    <a:pt x="54" y="26"/>
                    <a:pt x="51" y="2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2" name="Freeform 389"/>
            <p:cNvSpPr/>
            <p:nvPr/>
          </p:nvSpPr>
          <p:spPr bwMode="auto">
            <a:xfrm>
              <a:off x="4104" y="1597"/>
              <a:ext cx="118" cy="164"/>
            </a:xfrm>
            <a:custGeom>
              <a:avLst/>
              <a:gdLst>
                <a:gd name="T0" fmla="*/ 0 w 59"/>
                <a:gd name="T1" fmla="*/ 82 h 82"/>
                <a:gd name="T2" fmla="*/ 56 w 59"/>
                <a:gd name="T3" fmla="*/ 27 h 82"/>
                <a:gd name="T4" fmla="*/ 51 w 59"/>
                <a:gd name="T5" fmla="*/ 0 h 82"/>
                <a:gd name="T6" fmla="*/ 58 w 59"/>
                <a:gd name="T7" fmla="*/ 2 h 82"/>
                <a:gd name="T8" fmla="*/ 58 w 59"/>
                <a:gd name="T9" fmla="*/ 29 h 82"/>
                <a:gd name="T10" fmla="*/ 0 w 59"/>
                <a:gd name="T11" fmla="*/ 82 h 82"/>
                <a:gd name="T12" fmla="*/ 0 60000 65536"/>
                <a:gd name="T13" fmla="*/ 0 60000 65536"/>
                <a:gd name="T14" fmla="*/ 0 60000 65536"/>
                <a:gd name="T15" fmla="*/ 0 60000 65536"/>
                <a:gd name="T16" fmla="*/ 0 60000 65536"/>
                <a:gd name="T17" fmla="*/ 0 60000 65536"/>
                <a:gd name="T18" fmla="*/ 0 w 59"/>
                <a:gd name="T19" fmla="*/ 0 h 82"/>
                <a:gd name="T20" fmla="*/ 59 w 59"/>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59" h="82">
                  <a:moveTo>
                    <a:pt x="0" y="82"/>
                  </a:moveTo>
                  <a:cubicBezTo>
                    <a:pt x="17" y="63"/>
                    <a:pt x="36" y="44"/>
                    <a:pt x="56" y="27"/>
                  </a:cubicBezTo>
                  <a:cubicBezTo>
                    <a:pt x="54" y="17"/>
                    <a:pt x="59" y="3"/>
                    <a:pt x="51" y="0"/>
                  </a:cubicBezTo>
                  <a:cubicBezTo>
                    <a:pt x="54" y="0"/>
                    <a:pt x="56" y="1"/>
                    <a:pt x="58" y="2"/>
                  </a:cubicBezTo>
                  <a:cubicBezTo>
                    <a:pt x="58" y="11"/>
                    <a:pt x="58" y="20"/>
                    <a:pt x="58" y="29"/>
                  </a:cubicBezTo>
                  <a:cubicBezTo>
                    <a:pt x="35" y="43"/>
                    <a:pt x="21" y="66"/>
                    <a:pt x="0" y="8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3" name="Freeform 390"/>
            <p:cNvSpPr/>
            <p:nvPr/>
          </p:nvSpPr>
          <p:spPr bwMode="auto">
            <a:xfrm>
              <a:off x="4120" y="1557"/>
              <a:ext cx="140" cy="218"/>
            </a:xfrm>
            <a:custGeom>
              <a:avLst/>
              <a:gdLst>
                <a:gd name="T0" fmla="*/ 1 w 70"/>
                <a:gd name="T1" fmla="*/ 100 h 109"/>
                <a:gd name="T2" fmla="*/ 30 w 70"/>
                <a:gd name="T3" fmla="*/ 93 h 109"/>
                <a:gd name="T4" fmla="*/ 34 w 70"/>
                <a:gd name="T5" fmla="*/ 105 h 109"/>
                <a:gd name="T6" fmla="*/ 48 w 70"/>
                <a:gd name="T7" fmla="*/ 0 h 109"/>
                <a:gd name="T8" fmla="*/ 61 w 70"/>
                <a:gd name="T9" fmla="*/ 76 h 109"/>
                <a:gd name="T10" fmla="*/ 32 w 70"/>
                <a:gd name="T11" fmla="*/ 109 h 109"/>
                <a:gd name="T12" fmla="*/ 30 w 70"/>
                <a:gd name="T13" fmla="*/ 96 h 109"/>
                <a:gd name="T14" fmla="*/ 3 w 70"/>
                <a:gd name="T15" fmla="*/ 98 h 109"/>
                <a:gd name="T16" fmla="*/ 1 w 70"/>
                <a:gd name="T17" fmla="*/ 100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09"/>
                <a:gd name="T29" fmla="*/ 70 w 70"/>
                <a:gd name="T30" fmla="*/ 109 h 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09">
                  <a:moveTo>
                    <a:pt x="1" y="100"/>
                  </a:moveTo>
                  <a:cubicBezTo>
                    <a:pt x="0" y="88"/>
                    <a:pt x="20" y="96"/>
                    <a:pt x="30" y="93"/>
                  </a:cubicBezTo>
                  <a:cubicBezTo>
                    <a:pt x="34" y="95"/>
                    <a:pt x="30" y="104"/>
                    <a:pt x="34" y="105"/>
                  </a:cubicBezTo>
                  <a:cubicBezTo>
                    <a:pt x="62" y="95"/>
                    <a:pt x="70" y="23"/>
                    <a:pt x="48" y="0"/>
                  </a:cubicBezTo>
                  <a:cubicBezTo>
                    <a:pt x="64" y="11"/>
                    <a:pt x="68" y="50"/>
                    <a:pt x="61" y="76"/>
                  </a:cubicBezTo>
                  <a:cubicBezTo>
                    <a:pt x="56" y="93"/>
                    <a:pt x="35" y="98"/>
                    <a:pt x="32" y="109"/>
                  </a:cubicBezTo>
                  <a:cubicBezTo>
                    <a:pt x="27" y="109"/>
                    <a:pt x="31" y="100"/>
                    <a:pt x="30" y="96"/>
                  </a:cubicBezTo>
                  <a:cubicBezTo>
                    <a:pt x="21" y="97"/>
                    <a:pt x="7" y="93"/>
                    <a:pt x="3" y="98"/>
                  </a:cubicBezTo>
                  <a:cubicBezTo>
                    <a:pt x="3" y="100"/>
                    <a:pt x="2" y="100"/>
                    <a:pt x="1" y="10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4" name="Freeform 391"/>
            <p:cNvSpPr/>
            <p:nvPr/>
          </p:nvSpPr>
          <p:spPr bwMode="auto">
            <a:xfrm>
              <a:off x="1512" y="1575"/>
              <a:ext cx="30" cy="30"/>
            </a:xfrm>
            <a:custGeom>
              <a:avLst/>
              <a:gdLst>
                <a:gd name="T0" fmla="*/ 0 w 15"/>
                <a:gd name="T1" fmla="*/ 15 h 15"/>
                <a:gd name="T2" fmla="*/ 15 w 15"/>
                <a:gd name="T3" fmla="*/ 0 h 15"/>
                <a:gd name="T4" fmla="*/ 15 w 15"/>
                <a:gd name="T5" fmla="*/ 2 h 15"/>
                <a:gd name="T6" fmla="*/ 0 w 15"/>
                <a:gd name="T7" fmla="*/ 15 h 15"/>
                <a:gd name="T8" fmla="*/ 0 60000 65536"/>
                <a:gd name="T9" fmla="*/ 0 60000 65536"/>
                <a:gd name="T10" fmla="*/ 0 60000 65536"/>
                <a:gd name="T11" fmla="*/ 0 60000 65536"/>
                <a:gd name="T12" fmla="*/ 0 w 15"/>
                <a:gd name="T13" fmla="*/ 0 h 15"/>
                <a:gd name="T14" fmla="*/ 15 w 15"/>
                <a:gd name="T15" fmla="*/ 15 h 15"/>
              </a:gdLst>
              <a:ahLst/>
              <a:cxnLst>
                <a:cxn ang="T8">
                  <a:pos x="T0" y="T1"/>
                </a:cxn>
                <a:cxn ang="T9">
                  <a:pos x="T2" y="T3"/>
                </a:cxn>
                <a:cxn ang="T10">
                  <a:pos x="T4" y="T5"/>
                </a:cxn>
                <a:cxn ang="T11">
                  <a:pos x="T6" y="T7"/>
                </a:cxn>
              </a:cxnLst>
              <a:rect l="T12" t="T13" r="T14" b="T15"/>
              <a:pathLst>
                <a:path w="15" h="15">
                  <a:moveTo>
                    <a:pt x="0" y="15"/>
                  </a:moveTo>
                  <a:cubicBezTo>
                    <a:pt x="4" y="9"/>
                    <a:pt x="9" y="4"/>
                    <a:pt x="15" y="0"/>
                  </a:cubicBezTo>
                  <a:cubicBezTo>
                    <a:pt x="15" y="0"/>
                    <a:pt x="15" y="1"/>
                    <a:pt x="15" y="2"/>
                  </a:cubicBezTo>
                  <a:cubicBezTo>
                    <a:pt x="9" y="5"/>
                    <a:pt x="6" y="12"/>
                    <a:pt x="0" y="1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5" name="Freeform 392"/>
            <p:cNvSpPr/>
            <p:nvPr/>
          </p:nvSpPr>
          <p:spPr bwMode="auto">
            <a:xfrm>
              <a:off x="1472" y="1581"/>
              <a:ext cx="30" cy="24"/>
            </a:xfrm>
            <a:custGeom>
              <a:avLst/>
              <a:gdLst>
                <a:gd name="T0" fmla="*/ 0 w 15"/>
                <a:gd name="T1" fmla="*/ 10 h 12"/>
                <a:gd name="T2" fmla="*/ 4 w 15"/>
                <a:gd name="T3" fmla="*/ 3 h 12"/>
                <a:gd name="T4" fmla="*/ 15 w 15"/>
                <a:gd name="T5" fmla="*/ 12 h 12"/>
                <a:gd name="T6" fmla="*/ 2 w 15"/>
                <a:gd name="T7" fmla="*/ 10 h 12"/>
                <a:gd name="T8" fmla="*/ 0 w 15"/>
                <a:gd name="T9" fmla="*/ 10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0" y="10"/>
                  </a:moveTo>
                  <a:cubicBezTo>
                    <a:pt x="0" y="7"/>
                    <a:pt x="3" y="7"/>
                    <a:pt x="4" y="3"/>
                  </a:cubicBezTo>
                  <a:cubicBezTo>
                    <a:pt x="11" y="4"/>
                    <a:pt x="12" y="8"/>
                    <a:pt x="15" y="12"/>
                  </a:cubicBezTo>
                  <a:cubicBezTo>
                    <a:pt x="11" y="10"/>
                    <a:pt x="5" y="0"/>
                    <a:pt x="2" y="10"/>
                  </a:cubicBezTo>
                  <a:cubicBezTo>
                    <a:pt x="1" y="10"/>
                    <a:pt x="0" y="10"/>
                    <a:pt x="0" y="1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6" name="Freeform 393"/>
            <p:cNvSpPr/>
            <p:nvPr/>
          </p:nvSpPr>
          <p:spPr bwMode="auto">
            <a:xfrm>
              <a:off x="1484" y="1633"/>
              <a:ext cx="22" cy="22"/>
            </a:xfrm>
            <a:custGeom>
              <a:avLst/>
              <a:gdLst>
                <a:gd name="T0" fmla="*/ 0 w 11"/>
                <a:gd name="T1" fmla="*/ 9 h 11"/>
                <a:gd name="T2" fmla="*/ 9 w 11"/>
                <a:gd name="T3" fmla="*/ 0 h 11"/>
                <a:gd name="T4" fmla="*/ 11 w 11"/>
                <a:gd name="T5" fmla="*/ 0 h 11"/>
                <a:gd name="T6" fmla="*/ 0 w 11"/>
                <a:gd name="T7" fmla="*/ 11 h 11"/>
                <a:gd name="T8" fmla="*/ 0 w 11"/>
                <a:gd name="T9" fmla="*/ 9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9"/>
                  </a:moveTo>
                  <a:cubicBezTo>
                    <a:pt x="4" y="7"/>
                    <a:pt x="7" y="4"/>
                    <a:pt x="9" y="0"/>
                  </a:cubicBezTo>
                  <a:cubicBezTo>
                    <a:pt x="10" y="0"/>
                    <a:pt x="11" y="0"/>
                    <a:pt x="11" y="0"/>
                  </a:cubicBezTo>
                  <a:cubicBezTo>
                    <a:pt x="9" y="4"/>
                    <a:pt x="5" y="8"/>
                    <a:pt x="0" y="11"/>
                  </a:cubicBezTo>
                  <a:cubicBezTo>
                    <a:pt x="0" y="10"/>
                    <a:pt x="0" y="9"/>
                    <a:pt x="0"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7" name="Freeform 394"/>
            <p:cNvSpPr/>
            <p:nvPr/>
          </p:nvSpPr>
          <p:spPr bwMode="auto">
            <a:xfrm>
              <a:off x="1502" y="1621"/>
              <a:ext cx="22" cy="12"/>
            </a:xfrm>
            <a:custGeom>
              <a:avLst/>
              <a:gdLst>
                <a:gd name="T0" fmla="*/ 0 w 11"/>
                <a:gd name="T1" fmla="*/ 6 h 6"/>
                <a:gd name="T2" fmla="*/ 11 w 11"/>
                <a:gd name="T3" fmla="*/ 6 h 6"/>
                <a:gd name="T4" fmla="*/ 9 w 11"/>
                <a:gd name="T5" fmla="*/ 6 h 6"/>
                <a:gd name="T6" fmla="*/ 2 w 11"/>
                <a:gd name="T7" fmla="*/ 6 h 6"/>
                <a:gd name="T8" fmla="*/ 0 w 11"/>
                <a:gd name="T9" fmla="*/ 6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0" y="6"/>
                  </a:moveTo>
                  <a:cubicBezTo>
                    <a:pt x="0" y="0"/>
                    <a:pt x="11" y="0"/>
                    <a:pt x="11" y="6"/>
                  </a:cubicBezTo>
                  <a:cubicBezTo>
                    <a:pt x="11" y="6"/>
                    <a:pt x="10" y="6"/>
                    <a:pt x="9" y="6"/>
                  </a:cubicBezTo>
                  <a:cubicBezTo>
                    <a:pt x="9" y="3"/>
                    <a:pt x="2" y="3"/>
                    <a:pt x="2" y="6"/>
                  </a:cubicBezTo>
                  <a:cubicBezTo>
                    <a:pt x="2" y="6"/>
                    <a:pt x="1" y="6"/>
                    <a:pt x="0" y="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8" name="Freeform 395"/>
            <p:cNvSpPr/>
            <p:nvPr/>
          </p:nvSpPr>
          <p:spPr bwMode="auto">
            <a:xfrm>
              <a:off x="1520" y="1633"/>
              <a:ext cx="22" cy="22"/>
            </a:xfrm>
            <a:custGeom>
              <a:avLst/>
              <a:gdLst>
                <a:gd name="T0" fmla="*/ 0 w 11"/>
                <a:gd name="T1" fmla="*/ 0 h 11"/>
                <a:gd name="T2" fmla="*/ 2 w 11"/>
                <a:gd name="T3" fmla="*/ 0 h 11"/>
                <a:gd name="T4" fmla="*/ 11 w 11"/>
                <a:gd name="T5" fmla="*/ 9 h 11"/>
                <a:gd name="T6" fmla="*/ 11 w 11"/>
                <a:gd name="T7" fmla="*/ 11 h 11"/>
                <a:gd name="T8" fmla="*/ 0 w 11"/>
                <a:gd name="T9" fmla="*/ 0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0"/>
                  </a:moveTo>
                  <a:cubicBezTo>
                    <a:pt x="1" y="0"/>
                    <a:pt x="2" y="0"/>
                    <a:pt x="2" y="0"/>
                  </a:cubicBezTo>
                  <a:cubicBezTo>
                    <a:pt x="4" y="4"/>
                    <a:pt x="7" y="7"/>
                    <a:pt x="11" y="9"/>
                  </a:cubicBezTo>
                  <a:cubicBezTo>
                    <a:pt x="11" y="9"/>
                    <a:pt x="11" y="10"/>
                    <a:pt x="11" y="11"/>
                  </a:cubicBezTo>
                  <a:cubicBezTo>
                    <a:pt x="7" y="8"/>
                    <a:pt x="3"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9" name="Freeform 396"/>
            <p:cNvSpPr/>
            <p:nvPr/>
          </p:nvSpPr>
          <p:spPr bwMode="auto">
            <a:xfrm>
              <a:off x="1542" y="1573"/>
              <a:ext cx="108" cy="180"/>
            </a:xfrm>
            <a:custGeom>
              <a:avLst/>
              <a:gdLst>
                <a:gd name="T0" fmla="*/ 0 w 54"/>
                <a:gd name="T1" fmla="*/ 41 h 90"/>
                <a:gd name="T2" fmla="*/ 0 w 54"/>
                <a:gd name="T3" fmla="*/ 39 h 90"/>
                <a:gd name="T4" fmla="*/ 14 w 54"/>
                <a:gd name="T5" fmla="*/ 34 h 90"/>
                <a:gd name="T6" fmla="*/ 20 w 54"/>
                <a:gd name="T7" fmla="*/ 5 h 90"/>
                <a:gd name="T8" fmla="*/ 0 w 54"/>
                <a:gd name="T9" fmla="*/ 3 h 90"/>
                <a:gd name="T10" fmla="*/ 0 w 54"/>
                <a:gd name="T11" fmla="*/ 1 h 90"/>
                <a:gd name="T12" fmla="*/ 23 w 54"/>
                <a:gd name="T13" fmla="*/ 1 h 90"/>
                <a:gd name="T14" fmla="*/ 16 w 54"/>
                <a:gd name="T15" fmla="*/ 36 h 90"/>
                <a:gd name="T16" fmla="*/ 7 w 54"/>
                <a:gd name="T17" fmla="*/ 36 h 90"/>
                <a:gd name="T18" fmla="*/ 7 w 54"/>
                <a:gd name="T19" fmla="*/ 43 h 90"/>
                <a:gd name="T20" fmla="*/ 18 w 54"/>
                <a:gd name="T21" fmla="*/ 45 h 90"/>
                <a:gd name="T22" fmla="*/ 20 w 54"/>
                <a:gd name="T23" fmla="*/ 41 h 90"/>
                <a:gd name="T24" fmla="*/ 20 w 54"/>
                <a:gd name="T25" fmla="*/ 43 h 90"/>
                <a:gd name="T26" fmla="*/ 5 w 54"/>
                <a:gd name="T27" fmla="*/ 45 h 90"/>
                <a:gd name="T28" fmla="*/ 5 w 54"/>
                <a:gd name="T29" fmla="*/ 54 h 90"/>
                <a:gd name="T30" fmla="*/ 23 w 54"/>
                <a:gd name="T31" fmla="*/ 54 h 90"/>
                <a:gd name="T32" fmla="*/ 18 w 54"/>
                <a:gd name="T33" fmla="*/ 68 h 90"/>
                <a:gd name="T34" fmla="*/ 45 w 54"/>
                <a:gd name="T35" fmla="*/ 90 h 90"/>
                <a:gd name="T36" fmla="*/ 43 w 54"/>
                <a:gd name="T37" fmla="*/ 90 h 90"/>
                <a:gd name="T38" fmla="*/ 43 w 54"/>
                <a:gd name="T39" fmla="*/ 74 h 90"/>
                <a:gd name="T40" fmla="*/ 16 w 54"/>
                <a:gd name="T41" fmla="*/ 68 h 90"/>
                <a:gd name="T42" fmla="*/ 20 w 54"/>
                <a:gd name="T43" fmla="*/ 54 h 90"/>
                <a:gd name="T44" fmla="*/ 18 w 54"/>
                <a:gd name="T45" fmla="*/ 63 h 90"/>
                <a:gd name="T46" fmla="*/ 11 w 54"/>
                <a:gd name="T47" fmla="*/ 61 h 90"/>
                <a:gd name="T48" fmla="*/ 14 w 54"/>
                <a:gd name="T49" fmla="*/ 54 h 90"/>
                <a:gd name="T50" fmla="*/ 9 w 54"/>
                <a:gd name="T51" fmla="*/ 61 h 90"/>
                <a:gd name="T52" fmla="*/ 0 w 54"/>
                <a:gd name="T53" fmla="*/ 41 h 9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4"/>
                <a:gd name="T82" fmla="*/ 0 h 90"/>
                <a:gd name="T83" fmla="*/ 54 w 54"/>
                <a:gd name="T84" fmla="*/ 90 h 9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4" h="90">
                  <a:moveTo>
                    <a:pt x="0" y="41"/>
                  </a:moveTo>
                  <a:cubicBezTo>
                    <a:pt x="0" y="40"/>
                    <a:pt x="0" y="39"/>
                    <a:pt x="0" y="39"/>
                  </a:cubicBezTo>
                  <a:cubicBezTo>
                    <a:pt x="7" y="45"/>
                    <a:pt x="3" y="31"/>
                    <a:pt x="14" y="34"/>
                  </a:cubicBezTo>
                  <a:cubicBezTo>
                    <a:pt x="14" y="23"/>
                    <a:pt x="11" y="8"/>
                    <a:pt x="20" y="5"/>
                  </a:cubicBezTo>
                  <a:cubicBezTo>
                    <a:pt x="18" y="0"/>
                    <a:pt x="6" y="4"/>
                    <a:pt x="0" y="3"/>
                  </a:cubicBezTo>
                  <a:cubicBezTo>
                    <a:pt x="0" y="2"/>
                    <a:pt x="0" y="1"/>
                    <a:pt x="0" y="1"/>
                  </a:cubicBezTo>
                  <a:cubicBezTo>
                    <a:pt x="8" y="1"/>
                    <a:pt x="15" y="1"/>
                    <a:pt x="23" y="1"/>
                  </a:cubicBezTo>
                  <a:cubicBezTo>
                    <a:pt x="19" y="11"/>
                    <a:pt x="13" y="19"/>
                    <a:pt x="16" y="36"/>
                  </a:cubicBezTo>
                  <a:cubicBezTo>
                    <a:pt x="13" y="36"/>
                    <a:pt x="10" y="36"/>
                    <a:pt x="7" y="36"/>
                  </a:cubicBezTo>
                  <a:cubicBezTo>
                    <a:pt x="7" y="39"/>
                    <a:pt x="7" y="41"/>
                    <a:pt x="7" y="43"/>
                  </a:cubicBezTo>
                  <a:cubicBezTo>
                    <a:pt x="7" y="48"/>
                    <a:pt x="15" y="44"/>
                    <a:pt x="18" y="45"/>
                  </a:cubicBezTo>
                  <a:cubicBezTo>
                    <a:pt x="17" y="41"/>
                    <a:pt x="20" y="37"/>
                    <a:pt x="20" y="41"/>
                  </a:cubicBezTo>
                  <a:cubicBezTo>
                    <a:pt x="20" y="42"/>
                    <a:pt x="20" y="42"/>
                    <a:pt x="20" y="43"/>
                  </a:cubicBezTo>
                  <a:cubicBezTo>
                    <a:pt x="20" y="50"/>
                    <a:pt x="8" y="48"/>
                    <a:pt x="5" y="45"/>
                  </a:cubicBezTo>
                  <a:cubicBezTo>
                    <a:pt x="5" y="48"/>
                    <a:pt x="5" y="51"/>
                    <a:pt x="5" y="54"/>
                  </a:cubicBezTo>
                  <a:cubicBezTo>
                    <a:pt x="10" y="53"/>
                    <a:pt x="18" y="50"/>
                    <a:pt x="23" y="54"/>
                  </a:cubicBezTo>
                  <a:cubicBezTo>
                    <a:pt x="22" y="60"/>
                    <a:pt x="24" y="67"/>
                    <a:pt x="18" y="68"/>
                  </a:cubicBezTo>
                  <a:cubicBezTo>
                    <a:pt x="25" y="77"/>
                    <a:pt x="54" y="65"/>
                    <a:pt x="45" y="90"/>
                  </a:cubicBezTo>
                  <a:cubicBezTo>
                    <a:pt x="44" y="90"/>
                    <a:pt x="43" y="90"/>
                    <a:pt x="43" y="90"/>
                  </a:cubicBezTo>
                  <a:cubicBezTo>
                    <a:pt x="43" y="85"/>
                    <a:pt x="43" y="79"/>
                    <a:pt x="43" y="74"/>
                  </a:cubicBezTo>
                  <a:cubicBezTo>
                    <a:pt x="32" y="74"/>
                    <a:pt x="17" y="77"/>
                    <a:pt x="16" y="68"/>
                  </a:cubicBezTo>
                  <a:cubicBezTo>
                    <a:pt x="20" y="65"/>
                    <a:pt x="22" y="61"/>
                    <a:pt x="20" y="54"/>
                  </a:cubicBezTo>
                  <a:cubicBezTo>
                    <a:pt x="17" y="55"/>
                    <a:pt x="18" y="60"/>
                    <a:pt x="18" y="63"/>
                  </a:cubicBezTo>
                  <a:cubicBezTo>
                    <a:pt x="14" y="64"/>
                    <a:pt x="14" y="61"/>
                    <a:pt x="11" y="61"/>
                  </a:cubicBezTo>
                  <a:cubicBezTo>
                    <a:pt x="11" y="57"/>
                    <a:pt x="13" y="57"/>
                    <a:pt x="14" y="54"/>
                  </a:cubicBezTo>
                  <a:cubicBezTo>
                    <a:pt x="11" y="55"/>
                    <a:pt x="9" y="57"/>
                    <a:pt x="9" y="61"/>
                  </a:cubicBezTo>
                  <a:cubicBezTo>
                    <a:pt x="1" y="60"/>
                    <a:pt x="5" y="46"/>
                    <a:pt x="0" y="4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0" name="Freeform 397"/>
            <p:cNvSpPr/>
            <p:nvPr/>
          </p:nvSpPr>
          <p:spPr bwMode="auto">
            <a:xfrm>
              <a:off x="1564" y="1681"/>
              <a:ext cx="22" cy="28"/>
            </a:xfrm>
            <a:custGeom>
              <a:avLst/>
              <a:gdLst>
                <a:gd name="T0" fmla="*/ 0 w 11"/>
                <a:gd name="T1" fmla="*/ 7 h 14"/>
                <a:gd name="T2" fmla="*/ 7 w 11"/>
                <a:gd name="T3" fmla="*/ 9 h 14"/>
                <a:gd name="T4" fmla="*/ 9 w 11"/>
                <a:gd name="T5" fmla="*/ 0 h 14"/>
                <a:gd name="T6" fmla="*/ 5 w 11"/>
                <a:gd name="T7" fmla="*/ 14 h 14"/>
                <a:gd name="T8" fmla="*/ 0 w 11"/>
                <a:gd name="T9" fmla="*/ 7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0" y="7"/>
                  </a:moveTo>
                  <a:cubicBezTo>
                    <a:pt x="3" y="7"/>
                    <a:pt x="3" y="10"/>
                    <a:pt x="7" y="9"/>
                  </a:cubicBezTo>
                  <a:cubicBezTo>
                    <a:pt x="7" y="6"/>
                    <a:pt x="6" y="1"/>
                    <a:pt x="9" y="0"/>
                  </a:cubicBezTo>
                  <a:cubicBezTo>
                    <a:pt x="11" y="7"/>
                    <a:pt x="9" y="11"/>
                    <a:pt x="5" y="14"/>
                  </a:cubicBezTo>
                  <a:cubicBezTo>
                    <a:pt x="3" y="12"/>
                    <a:pt x="1" y="10"/>
                    <a:pt x="0" y="7"/>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1" name="Freeform 398"/>
            <p:cNvSpPr/>
            <p:nvPr/>
          </p:nvSpPr>
          <p:spPr bwMode="auto">
            <a:xfrm>
              <a:off x="1628" y="1753"/>
              <a:ext cx="18" cy="18"/>
            </a:xfrm>
            <a:custGeom>
              <a:avLst/>
              <a:gdLst>
                <a:gd name="T0" fmla="*/ 0 w 9"/>
                <a:gd name="T1" fmla="*/ 0 h 9"/>
                <a:gd name="T2" fmla="*/ 2 w 9"/>
                <a:gd name="T3" fmla="*/ 0 h 9"/>
                <a:gd name="T4" fmla="*/ 9 w 9"/>
                <a:gd name="T5" fmla="*/ 7 h 9"/>
                <a:gd name="T6" fmla="*/ 9 w 9"/>
                <a:gd name="T7" fmla="*/ 9 h 9"/>
                <a:gd name="T8" fmla="*/ 0 w 9"/>
                <a:gd name="T9" fmla="*/ 0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0"/>
                  </a:moveTo>
                  <a:cubicBezTo>
                    <a:pt x="0" y="0"/>
                    <a:pt x="1" y="0"/>
                    <a:pt x="2" y="0"/>
                  </a:cubicBezTo>
                  <a:cubicBezTo>
                    <a:pt x="3" y="3"/>
                    <a:pt x="5" y="5"/>
                    <a:pt x="9" y="7"/>
                  </a:cubicBezTo>
                  <a:cubicBezTo>
                    <a:pt x="9" y="7"/>
                    <a:pt x="9" y="8"/>
                    <a:pt x="9" y="9"/>
                  </a:cubicBezTo>
                  <a:cubicBezTo>
                    <a:pt x="5" y="7"/>
                    <a:pt x="2"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2" name="Freeform 399"/>
            <p:cNvSpPr/>
            <p:nvPr/>
          </p:nvSpPr>
          <p:spPr bwMode="auto">
            <a:xfrm>
              <a:off x="1646" y="1767"/>
              <a:ext cx="10" cy="16"/>
            </a:xfrm>
            <a:custGeom>
              <a:avLst/>
              <a:gdLst>
                <a:gd name="T0" fmla="*/ 0 w 5"/>
                <a:gd name="T1" fmla="*/ 2 h 8"/>
                <a:gd name="T2" fmla="*/ 0 w 5"/>
                <a:gd name="T3" fmla="*/ 0 h 8"/>
                <a:gd name="T4" fmla="*/ 0 w 5"/>
                <a:gd name="T5" fmla="*/ 8 h 8"/>
                <a:gd name="T6" fmla="*/ 0 w 5"/>
                <a:gd name="T7" fmla="*/ 6 h 8"/>
                <a:gd name="T8" fmla="*/ 0 w 5"/>
                <a:gd name="T9" fmla="*/ 2 h 8"/>
                <a:gd name="T10" fmla="*/ 0 60000 65536"/>
                <a:gd name="T11" fmla="*/ 0 60000 65536"/>
                <a:gd name="T12" fmla="*/ 0 60000 65536"/>
                <a:gd name="T13" fmla="*/ 0 60000 65536"/>
                <a:gd name="T14" fmla="*/ 0 60000 65536"/>
                <a:gd name="T15" fmla="*/ 0 w 5"/>
                <a:gd name="T16" fmla="*/ 0 h 8"/>
                <a:gd name="T17" fmla="*/ 5 w 5"/>
                <a:gd name="T18" fmla="*/ 8 h 8"/>
              </a:gdLst>
              <a:ahLst/>
              <a:cxnLst>
                <a:cxn ang="T10">
                  <a:pos x="T0" y="T1"/>
                </a:cxn>
                <a:cxn ang="T11">
                  <a:pos x="T2" y="T3"/>
                </a:cxn>
                <a:cxn ang="T12">
                  <a:pos x="T4" y="T5"/>
                </a:cxn>
                <a:cxn ang="T13">
                  <a:pos x="T6" y="T7"/>
                </a:cxn>
                <a:cxn ang="T14">
                  <a:pos x="T8" y="T9"/>
                </a:cxn>
              </a:cxnLst>
              <a:rect l="T15" t="T16" r="T17" b="T18"/>
              <a:pathLst>
                <a:path w="5" h="8">
                  <a:moveTo>
                    <a:pt x="0" y="2"/>
                  </a:moveTo>
                  <a:cubicBezTo>
                    <a:pt x="0" y="1"/>
                    <a:pt x="0" y="0"/>
                    <a:pt x="0" y="0"/>
                  </a:cubicBezTo>
                  <a:cubicBezTo>
                    <a:pt x="5" y="0"/>
                    <a:pt x="5" y="8"/>
                    <a:pt x="0" y="8"/>
                  </a:cubicBezTo>
                  <a:cubicBezTo>
                    <a:pt x="0" y="8"/>
                    <a:pt x="0" y="7"/>
                    <a:pt x="0" y="6"/>
                  </a:cubicBezTo>
                  <a:cubicBezTo>
                    <a:pt x="2" y="6"/>
                    <a:pt x="2" y="2"/>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3" name="Freeform 400"/>
            <p:cNvSpPr/>
            <p:nvPr/>
          </p:nvSpPr>
          <p:spPr bwMode="auto">
            <a:xfrm>
              <a:off x="1630" y="1779"/>
              <a:ext cx="16" cy="22"/>
            </a:xfrm>
            <a:custGeom>
              <a:avLst/>
              <a:gdLst>
                <a:gd name="T0" fmla="*/ 5 w 8"/>
                <a:gd name="T1" fmla="*/ 11 h 11"/>
                <a:gd name="T2" fmla="*/ 1 w 8"/>
                <a:gd name="T3" fmla="*/ 9 h 11"/>
                <a:gd name="T4" fmla="*/ 8 w 8"/>
                <a:gd name="T5" fmla="*/ 0 h 11"/>
                <a:gd name="T6" fmla="*/ 8 w 8"/>
                <a:gd name="T7" fmla="*/ 2 h 11"/>
                <a:gd name="T8" fmla="*/ 5 w 8"/>
                <a:gd name="T9" fmla="*/ 11 h 11"/>
                <a:gd name="T10" fmla="*/ 0 60000 65536"/>
                <a:gd name="T11" fmla="*/ 0 60000 65536"/>
                <a:gd name="T12" fmla="*/ 0 60000 65536"/>
                <a:gd name="T13" fmla="*/ 0 60000 65536"/>
                <a:gd name="T14" fmla="*/ 0 60000 65536"/>
                <a:gd name="T15" fmla="*/ 0 w 8"/>
                <a:gd name="T16" fmla="*/ 0 h 11"/>
                <a:gd name="T17" fmla="*/ 8 w 8"/>
                <a:gd name="T18" fmla="*/ 11 h 11"/>
              </a:gdLst>
              <a:ahLst/>
              <a:cxnLst>
                <a:cxn ang="T10">
                  <a:pos x="T0" y="T1"/>
                </a:cxn>
                <a:cxn ang="T11">
                  <a:pos x="T2" y="T3"/>
                </a:cxn>
                <a:cxn ang="T12">
                  <a:pos x="T4" y="T5"/>
                </a:cxn>
                <a:cxn ang="T13">
                  <a:pos x="T6" y="T7"/>
                </a:cxn>
                <a:cxn ang="T14">
                  <a:pos x="T8" y="T9"/>
                </a:cxn>
              </a:cxnLst>
              <a:rect l="T15" t="T16" r="T17" b="T18"/>
              <a:pathLst>
                <a:path w="8" h="11">
                  <a:moveTo>
                    <a:pt x="5" y="11"/>
                  </a:moveTo>
                  <a:cubicBezTo>
                    <a:pt x="3" y="11"/>
                    <a:pt x="3" y="9"/>
                    <a:pt x="1" y="9"/>
                  </a:cubicBezTo>
                  <a:cubicBezTo>
                    <a:pt x="0" y="4"/>
                    <a:pt x="4" y="2"/>
                    <a:pt x="8" y="0"/>
                  </a:cubicBezTo>
                  <a:cubicBezTo>
                    <a:pt x="8" y="1"/>
                    <a:pt x="8" y="2"/>
                    <a:pt x="8" y="2"/>
                  </a:cubicBezTo>
                  <a:cubicBezTo>
                    <a:pt x="2" y="3"/>
                    <a:pt x="2" y="8"/>
                    <a:pt x="5"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4" name="Freeform 401"/>
            <p:cNvSpPr/>
            <p:nvPr/>
          </p:nvSpPr>
          <p:spPr bwMode="auto">
            <a:xfrm>
              <a:off x="1646" y="1749"/>
              <a:ext cx="34" cy="52"/>
            </a:xfrm>
            <a:custGeom>
              <a:avLst/>
              <a:gdLst>
                <a:gd name="T0" fmla="*/ 0 w 17"/>
                <a:gd name="T1" fmla="*/ 26 h 26"/>
                <a:gd name="T2" fmla="*/ 11 w 17"/>
                <a:gd name="T3" fmla="*/ 13 h 26"/>
                <a:gd name="T4" fmla="*/ 2 w 17"/>
                <a:gd name="T5" fmla="*/ 2 h 26"/>
                <a:gd name="T6" fmla="*/ 2 w 17"/>
                <a:gd name="T7" fmla="*/ 0 h 26"/>
                <a:gd name="T8" fmla="*/ 0 w 17"/>
                <a:gd name="T9" fmla="*/ 26 h 26"/>
                <a:gd name="T10" fmla="*/ 0 60000 65536"/>
                <a:gd name="T11" fmla="*/ 0 60000 65536"/>
                <a:gd name="T12" fmla="*/ 0 60000 65536"/>
                <a:gd name="T13" fmla="*/ 0 60000 65536"/>
                <a:gd name="T14" fmla="*/ 0 60000 65536"/>
                <a:gd name="T15" fmla="*/ 0 w 17"/>
                <a:gd name="T16" fmla="*/ 0 h 26"/>
                <a:gd name="T17" fmla="*/ 17 w 17"/>
                <a:gd name="T18" fmla="*/ 26 h 26"/>
              </a:gdLst>
              <a:ahLst/>
              <a:cxnLst>
                <a:cxn ang="T10">
                  <a:pos x="T0" y="T1"/>
                </a:cxn>
                <a:cxn ang="T11">
                  <a:pos x="T2" y="T3"/>
                </a:cxn>
                <a:cxn ang="T12">
                  <a:pos x="T4" y="T5"/>
                </a:cxn>
                <a:cxn ang="T13">
                  <a:pos x="T6" y="T7"/>
                </a:cxn>
                <a:cxn ang="T14">
                  <a:pos x="T8" y="T9"/>
                </a:cxn>
              </a:cxnLst>
              <a:rect l="T15" t="T16" r="T17" b="T18"/>
              <a:pathLst>
                <a:path w="17" h="26">
                  <a:moveTo>
                    <a:pt x="0" y="26"/>
                  </a:moveTo>
                  <a:cubicBezTo>
                    <a:pt x="2" y="21"/>
                    <a:pt x="8" y="19"/>
                    <a:pt x="11" y="13"/>
                  </a:cubicBezTo>
                  <a:cubicBezTo>
                    <a:pt x="11" y="6"/>
                    <a:pt x="6" y="5"/>
                    <a:pt x="2" y="2"/>
                  </a:cubicBezTo>
                  <a:cubicBezTo>
                    <a:pt x="2" y="1"/>
                    <a:pt x="2" y="0"/>
                    <a:pt x="2" y="0"/>
                  </a:cubicBezTo>
                  <a:cubicBezTo>
                    <a:pt x="17" y="5"/>
                    <a:pt x="12" y="21"/>
                    <a:pt x="0" y="2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5" name="Freeform 402"/>
            <p:cNvSpPr/>
            <p:nvPr/>
          </p:nvSpPr>
          <p:spPr bwMode="auto">
            <a:xfrm>
              <a:off x="1636" y="1719"/>
              <a:ext cx="42" cy="34"/>
            </a:xfrm>
            <a:custGeom>
              <a:avLst/>
              <a:gdLst>
                <a:gd name="T0" fmla="*/ 7 w 21"/>
                <a:gd name="T1" fmla="*/ 17 h 17"/>
                <a:gd name="T2" fmla="*/ 2 w 21"/>
                <a:gd name="T3" fmla="*/ 15 h 17"/>
                <a:gd name="T4" fmla="*/ 16 w 21"/>
                <a:gd name="T5" fmla="*/ 4 h 17"/>
                <a:gd name="T6" fmla="*/ 18 w 21"/>
                <a:gd name="T7" fmla="*/ 8 h 17"/>
                <a:gd name="T8" fmla="*/ 7 w 21"/>
                <a:gd name="T9" fmla="*/ 15 h 17"/>
                <a:gd name="T10" fmla="*/ 7 w 21"/>
                <a:gd name="T11" fmla="*/ 17 h 17"/>
                <a:gd name="T12" fmla="*/ 0 60000 65536"/>
                <a:gd name="T13" fmla="*/ 0 60000 65536"/>
                <a:gd name="T14" fmla="*/ 0 60000 65536"/>
                <a:gd name="T15" fmla="*/ 0 60000 65536"/>
                <a:gd name="T16" fmla="*/ 0 60000 65536"/>
                <a:gd name="T17" fmla="*/ 0 60000 65536"/>
                <a:gd name="T18" fmla="*/ 0 w 21"/>
                <a:gd name="T19" fmla="*/ 0 h 17"/>
                <a:gd name="T20" fmla="*/ 21 w 21"/>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1" h="17">
                  <a:moveTo>
                    <a:pt x="7" y="17"/>
                  </a:moveTo>
                  <a:cubicBezTo>
                    <a:pt x="5" y="17"/>
                    <a:pt x="4" y="15"/>
                    <a:pt x="2" y="15"/>
                  </a:cubicBezTo>
                  <a:cubicBezTo>
                    <a:pt x="4" y="8"/>
                    <a:pt x="7" y="3"/>
                    <a:pt x="16" y="4"/>
                  </a:cubicBezTo>
                  <a:cubicBezTo>
                    <a:pt x="18" y="4"/>
                    <a:pt x="21" y="7"/>
                    <a:pt x="18" y="8"/>
                  </a:cubicBezTo>
                  <a:cubicBezTo>
                    <a:pt x="14" y="0"/>
                    <a:pt x="0" y="12"/>
                    <a:pt x="7" y="15"/>
                  </a:cubicBezTo>
                  <a:cubicBezTo>
                    <a:pt x="7" y="15"/>
                    <a:pt x="7" y="16"/>
                    <a:pt x="7" y="1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6" name="Freeform 403"/>
            <p:cNvSpPr/>
            <p:nvPr/>
          </p:nvSpPr>
          <p:spPr bwMode="auto">
            <a:xfrm>
              <a:off x="1628" y="1681"/>
              <a:ext cx="62" cy="72"/>
            </a:xfrm>
            <a:custGeom>
              <a:avLst/>
              <a:gdLst>
                <a:gd name="T0" fmla="*/ 0 w 31"/>
                <a:gd name="T1" fmla="*/ 0 h 36"/>
                <a:gd name="T2" fmla="*/ 31 w 31"/>
                <a:gd name="T3" fmla="*/ 36 h 36"/>
                <a:gd name="T4" fmla="*/ 22 w 31"/>
                <a:gd name="T5" fmla="*/ 27 h 36"/>
                <a:gd name="T6" fmla="*/ 20 w 31"/>
                <a:gd name="T7" fmla="*/ 23 h 36"/>
                <a:gd name="T8" fmla="*/ 0 w 31"/>
                <a:gd name="T9" fmla="*/ 2 h 36"/>
                <a:gd name="T10" fmla="*/ 0 w 31"/>
                <a:gd name="T11" fmla="*/ 0 h 36"/>
                <a:gd name="T12" fmla="*/ 0 60000 65536"/>
                <a:gd name="T13" fmla="*/ 0 60000 65536"/>
                <a:gd name="T14" fmla="*/ 0 60000 65536"/>
                <a:gd name="T15" fmla="*/ 0 60000 65536"/>
                <a:gd name="T16" fmla="*/ 0 60000 65536"/>
                <a:gd name="T17" fmla="*/ 0 60000 65536"/>
                <a:gd name="T18" fmla="*/ 0 w 31"/>
                <a:gd name="T19" fmla="*/ 0 h 36"/>
                <a:gd name="T20" fmla="*/ 31 w 31"/>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31" h="36">
                  <a:moveTo>
                    <a:pt x="0" y="0"/>
                  </a:moveTo>
                  <a:cubicBezTo>
                    <a:pt x="10" y="11"/>
                    <a:pt x="30" y="23"/>
                    <a:pt x="31" y="36"/>
                  </a:cubicBezTo>
                  <a:cubicBezTo>
                    <a:pt x="27" y="34"/>
                    <a:pt x="24" y="31"/>
                    <a:pt x="22" y="27"/>
                  </a:cubicBezTo>
                  <a:cubicBezTo>
                    <a:pt x="25" y="26"/>
                    <a:pt x="22" y="23"/>
                    <a:pt x="20" y="23"/>
                  </a:cubicBezTo>
                  <a:cubicBezTo>
                    <a:pt x="14" y="15"/>
                    <a:pt x="7" y="8"/>
                    <a:pt x="0" y="2"/>
                  </a:cubicBezTo>
                  <a:cubicBezTo>
                    <a:pt x="0" y="2"/>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7" name="Freeform 404"/>
            <p:cNvSpPr/>
            <p:nvPr/>
          </p:nvSpPr>
          <p:spPr bwMode="auto">
            <a:xfrm>
              <a:off x="1600" y="1677"/>
              <a:ext cx="28" cy="12"/>
            </a:xfrm>
            <a:custGeom>
              <a:avLst/>
              <a:gdLst>
                <a:gd name="T0" fmla="*/ 0 w 14"/>
                <a:gd name="T1" fmla="*/ 0 h 6"/>
                <a:gd name="T2" fmla="*/ 2 w 14"/>
                <a:gd name="T3" fmla="*/ 0 h 6"/>
                <a:gd name="T4" fmla="*/ 14 w 14"/>
                <a:gd name="T5" fmla="*/ 2 h 6"/>
                <a:gd name="T6" fmla="*/ 14 w 14"/>
                <a:gd name="T7" fmla="*/ 4 h 6"/>
                <a:gd name="T8" fmla="*/ 0 w 14"/>
                <a:gd name="T9" fmla="*/ 0 h 6"/>
                <a:gd name="T10" fmla="*/ 0 60000 65536"/>
                <a:gd name="T11" fmla="*/ 0 60000 65536"/>
                <a:gd name="T12" fmla="*/ 0 60000 65536"/>
                <a:gd name="T13" fmla="*/ 0 60000 65536"/>
                <a:gd name="T14" fmla="*/ 0 60000 65536"/>
                <a:gd name="T15" fmla="*/ 0 w 14"/>
                <a:gd name="T16" fmla="*/ 0 h 6"/>
                <a:gd name="T17" fmla="*/ 14 w 14"/>
                <a:gd name="T18" fmla="*/ 6 h 6"/>
              </a:gdLst>
              <a:ahLst/>
              <a:cxnLst>
                <a:cxn ang="T10">
                  <a:pos x="T0" y="T1"/>
                </a:cxn>
                <a:cxn ang="T11">
                  <a:pos x="T2" y="T3"/>
                </a:cxn>
                <a:cxn ang="T12">
                  <a:pos x="T4" y="T5"/>
                </a:cxn>
                <a:cxn ang="T13">
                  <a:pos x="T6" y="T7"/>
                </a:cxn>
                <a:cxn ang="T14">
                  <a:pos x="T8" y="T9"/>
                </a:cxn>
              </a:cxnLst>
              <a:rect l="T15" t="T16" r="T17" b="T18"/>
              <a:pathLst>
                <a:path w="14" h="6">
                  <a:moveTo>
                    <a:pt x="0" y="0"/>
                  </a:moveTo>
                  <a:cubicBezTo>
                    <a:pt x="1" y="0"/>
                    <a:pt x="2" y="0"/>
                    <a:pt x="2" y="0"/>
                  </a:cubicBezTo>
                  <a:cubicBezTo>
                    <a:pt x="2" y="5"/>
                    <a:pt x="10" y="1"/>
                    <a:pt x="14" y="2"/>
                  </a:cubicBezTo>
                  <a:cubicBezTo>
                    <a:pt x="14" y="3"/>
                    <a:pt x="14" y="4"/>
                    <a:pt x="14" y="4"/>
                  </a:cubicBezTo>
                  <a:cubicBezTo>
                    <a:pt x="8" y="4"/>
                    <a:pt x="0"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8" name="Freeform 405"/>
            <p:cNvSpPr/>
            <p:nvPr/>
          </p:nvSpPr>
          <p:spPr bwMode="auto">
            <a:xfrm>
              <a:off x="1582" y="1655"/>
              <a:ext cx="22" cy="22"/>
            </a:xfrm>
            <a:custGeom>
              <a:avLst/>
              <a:gdLst>
                <a:gd name="T0" fmla="*/ 0 w 11"/>
                <a:gd name="T1" fmla="*/ 0 h 11"/>
                <a:gd name="T2" fmla="*/ 11 w 11"/>
                <a:gd name="T3" fmla="*/ 11 h 11"/>
                <a:gd name="T4" fmla="*/ 9 w 11"/>
                <a:gd name="T5" fmla="*/ 11 h 11"/>
                <a:gd name="T6" fmla="*/ 0 w 11"/>
                <a:gd name="T7" fmla="*/ 2 h 11"/>
                <a:gd name="T8" fmla="*/ 0 w 11"/>
                <a:gd name="T9" fmla="*/ 0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0"/>
                  </a:moveTo>
                  <a:cubicBezTo>
                    <a:pt x="5" y="3"/>
                    <a:pt x="9" y="6"/>
                    <a:pt x="11" y="11"/>
                  </a:cubicBezTo>
                  <a:cubicBezTo>
                    <a:pt x="11" y="11"/>
                    <a:pt x="10" y="11"/>
                    <a:pt x="9" y="11"/>
                  </a:cubicBezTo>
                  <a:cubicBezTo>
                    <a:pt x="7" y="7"/>
                    <a:pt x="4" y="4"/>
                    <a:pt x="0" y="2"/>
                  </a:cubicBezTo>
                  <a:cubicBezTo>
                    <a:pt x="0" y="1"/>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9" name="Freeform 406"/>
            <p:cNvSpPr>
              <a:spLocks noEditPoints="1"/>
            </p:cNvSpPr>
            <p:nvPr/>
          </p:nvSpPr>
          <p:spPr bwMode="auto">
            <a:xfrm>
              <a:off x="1592" y="1569"/>
              <a:ext cx="44" cy="34"/>
            </a:xfrm>
            <a:custGeom>
              <a:avLst/>
              <a:gdLst>
                <a:gd name="T0" fmla="*/ 2 w 22"/>
                <a:gd name="T1" fmla="*/ 7 h 17"/>
                <a:gd name="T2" fmla="*/ 20 w 22"/>
                <a:gd name="T3" fmla="*/ 7 h 17"/>
                <a:gd name="T4" fmla="*/ 2 w 22"/>
                <a:gd name="T5" fmla="*/ 7 h 17"/>
                <a:gd name="T6" fmla="*/ 4 w 22"/>
                <a:gd name="T7" fmla="*/ 9 h 17"/>
                <a:gd name="T8" fmla="*/ 18 w 22"/>
                <a:gd name="T9" fmla="*/ 5 h 17"/>
                <a:gd name="T10" fmla="*/ 4 w 22"/>
                <a:gd name="T11" fmla="*/ 9 h 17"/>
                <a:gd name="T12" fmla="*/ 0 60000 65536"/>
                <a:gd name="T13" fmla="*/ 0 60000 65536"/>
                <a:gd name="T14" fmla="*/ 0 60000 65536"/>
                <a:gd name="T15" fmla="*/ 0 60000 65536"/>
                <a:gd name="T16" fmla="*/ 0 60000 65536"/>
                <a:gd name="T17" fmla="*/ 0 60000 65536"/>
                <a:gd name="T18" fmla="*/ 0 w 22"/>
                <a:gd name="T19" fmla="*/ 0 h 17"/>
                <a:gd name="T20" fmla="*/ 22 w 22"/>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22" h="17">
                  <a:moveTo>
                    <a:pt x="2" y="7"/>
                  </a:moveTo>
                  <a:cubicBezTo>
                    <a:pt x="0" y="0"/>
                    <a:pt x="22" y="0"/>
                    <a:pt x="20" y="7"/>
                  </a:cubicBezTo>
                  <a:cubicBezTo>
                    <a:pt x="18" y="10"/>
                    <a:pt x="2" y="17"/>
                    <a:pt x="2" y="7"/>
                  </a:cubicBezTo>
                  <a:close/>
                  <a:moveTo>
                    <a:pt x="4" y="9"/>
                  </a:moveTo>
                  <a:cubicBezTo>
                    <a:pt x="10" y="9"/>
                    <a:pt x="17" y="11"/>
                    <a:pt x="18" y="5"/>
                  </a:cubicBezTo>
                  <a:cubicBezTo>
                    <a:pt x="13" y="6"/>
                    <a:pt x="2" y="1"/>
                    <a:pt x="4"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 name="Group 608"/>
          <p:cNvGrpSpPr/>
          <p:nvPr/>
        </p:nvGrpSpPr>
        <p:grpSpPr bwMode="auto">
          <a:xfrm>
            <a:off x="2620825" y="3075954"/>
            <a:ext cx="3887791" cy="1401763"/>
            <a:chOff x="907" y="1569"/>
            <a:chExt cx="3209" cy="1157"/>
          </a:xfrm>
        </p:grpSpPr>
        <p:sp>
          <p:nvSpPr>
            <p:cNvPr id="480" name="Freeform 408"/>
            <p:cNvSpPr>
              <a:spLocks noEditPoints="1"/>
            </p:cNvSpPr>
            <p:nvPr/>
          </p:nvSpPr>
          <p:spPr bwMode="auto">
            <a:xfrm>
              <a:off x="2418" y="1569"/>
              <a:ext cx="381" cy="224"/>
            </a:xfrm>
            <a:custGeom>
              <a:avLst/>
              <a:gdLst>
                <a:gd name="T0" fmla="*/ 8 w 190"/>
                <a:gd name="T1" fmla="*/ 3 h 112"/>
                <a:gd name="T2" fmla="*/ 53 w 190"/>
                <a:gd name="T3" fmla="*/ 21 h 112"/>
                <a:gd name="T4" fmla="*/ 140 w 190"/>
                <a:gd name="T5" fmla="*/ 61 h 112"/>
                <a:gd name="T6" fmla="*/ 160 w 190"/>
                <a:gd name="T7" fmla="*/ 41 h 112"/>
                <a:gd name="T8" fmla="*/ 162 w 190"/>
                <a:gd name="T9" fmla="*/ 56 h 112"/>
                <a:gd name="T10" fmla="*/ 180 w 190"/>
                <a:gd name="T11" fmla="*/ 47 h 112"/>
                <a:gd name="T12" fmla="*/ 173 w 190"/>
                <a:gd name="T13" fmla="*/ 70 h 112"/>
                <a:gd name="T14" fmla="*/ 160 w 190"/>
                <a:gd name="T15" fmla="*/ 58 h 112"/>
                <a:gd name="T16" fmla="*/ 135 w 190"/>
                <a:gd name="T17" fmla="*/ 83 h 112"/>
                <a:gd name="T18" fmla="*/ 142 w 190"/>
                <a:gd name="T19" fmla="*/ 112 h 112"/>
                <a:gd name="T20" fmla="*/ 126 w 190"/>
                <a:gd name="T21" fmla="*/ 85 h 112"/>
                <a:gd name="T22" fmla="*/ 55 w 190"/>
                <a:gd name="T23" fmla="*/ 38 h 112"/>
                <a:gd name="T24" fmla="*/ 30 w 190"/>
                <a:gd name="T25" fmla="*/ 38 h 112"/>
                <a:gd name="T26" fmla="*/ 28 w 190"/>
                <a:gd name="T27" fmla="*/ 56 h 112"/>
                <a:gd name="T28" fmla="*/ 8 w 190"/>
                <a:gd name="T29" fmla="*/ 3 h 112"/>
                <a:gd name="T30" fmla="*/ 10 w 190"/>
                <a:gd name="T31" fmla="*/ 5 h 112"/>
                <a:gd name="T32" fmla="*/ 26 w 190"/>
                <a:gd name="T33" fmla="*/ 54 h 112"/>
                <a:gd name="T34" fmla="*/ 30 w 190"/>
                <a:gd name="T35" fmla="*/ 36 h 112"/>
                <a:gd name="T36" fmla="*/ 124 w 190"/>
                <a:gd name="T37" fmla="*/ 83 h 112"/>
                <a:gd name="T38" fmla="*/ 140 w 190"/>
                <a:gd name="T39" fmla="*/ 99 h 112"/>
                <a:gd name="T40" fmla="*/ 133 w 190"/>
                <a:gd name="T41" fmla="*/ 81 h 112"/>
                <a:gd name="T42" fmla="*/ 160 w 190"/>
                <a:gd name="T43" fmla="*/ 47 h 112"/>
                <a:gd name="T44" fmla="*/ 140 w 190"/>
                <a:gd name="T45" fmla="*/ 63 h 112"/>
                <a:gd name="T46" fmla="*/ 53 w 190"/>
                <a:gd name="T47" fmla="*/ 23 h 112"/>
                <a:gd name="T48" fmla="*/ 10 w 190"/>
                <a:gd name="T49" fmla="*/ 5 h 112"/>
                <a:gd name="T50" fmla="*/ 164 w 190"/>
                <a:gd name="T51" fmla="*/ 63 h 112"/>
                <a:gd name="T52" fmla="*/ 169 w 190"/>
                <a:gd name="T53" fmla="*/ 67 h 112"/>
                <a:gd name="T54" fmla="*/ 182 w 190"/>
                <a:gd name="T55" fmla="*/ 54 h 112"/>
                <a:gd name="T56" fmla="*/ 175 w 190"/>
                <a:gd name="T57" fmla="*/ 47 h 112"/>
                <a:gd name="T58" fmla="*/ 164 w 190"/>
                <a:gd name="T59" fmla="*/ 63 h 11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90"/>
                <a:gd name="T91" fmla="*/ 0 h 112"/>
                <a:gd name="T92" fmla="*/ 190 w 190"/>
                <a:gd name="T93" fmla="*/ 112 h 11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90" h="112">
                  <a:moveTo>
                    <a:pt x="8" y="3"/>
                  </a:moveTo>
                  <a:cubicBezTo>
                    <a:pt x="31" y="0"/>
                    <a:pt x="49" y="4"/>
                    <a:pt x="53" y="21"/>
                  </a:cubicBezTo>
                  <a:cubicBezTo>
                    <a:pt x="104" y="11"/>
                    <a:pt x="120" y="38"/>
                    <a:pt x="140" y="61"/>
                  </a:cubicBezTo>
                  <a:cubicBezTo>
                    <a:pt x="148" y="56"/>
                    <a:pt x="153" y="48"/>
                    <a:pt x="160" y="41"/>
                  </a:cubicBezTo>
                  <a:cubicBezTo>
                    <a:pt x="165" y="42"/>
                    <a:pt x="161" y="52"/>
                    <a:pt x="162" y="56"/>
                  </a:cubicBezTo>
                  <a:cubicBezTo>
                    <a:pt x="173" y="58"/>
                    <a:pt x="171" y="41"/>
                    <a:pt x="180" y="47"/>
                  </a:cubicBezTo>
                  <a:cubicBezTo>
                    <a:pt x="190" y="56"/>
                    <a:pt x="177" y="63"/>
                    <a:pt x="173" y="70"/>
                  </a:cubicBezTo>
                  <a:cubicBezTo>
                    <a:pt x="165" y="70"/>
                    <a:pt x="164" y="62"/>
                    <a:pt x="160" y="58"/>
                  </a:cubicBezTo>
                  <a:cubicBezTo>
                    <a:pt x="150" y="65"/>
                    <a:pt x="143" y="74"/>
                    <a:pt x="135" y="83"/>
                  </a:cubicBezTo>
                  <a:cubicBezTo>
                    <a:pt x="144" y="86"/>
                    <a:pt x="142" y="100"/>
                    <a:pt x="142" y="112"/>
                  </a:cubicBezTo>
                  <a:cubicBezTo>
                    <a:pt x="142" y="107"/>
                    <a:pt x="131" y="93"/>
                    <a:pt x="126" y="85"/>
                  </a:cubicBezTo>
                  <a:cubicBezTo>
                    <a:pt x="82" y="90"/>
                    <a:pt x="75" y="58"/>
                    <a:pt x="55" y="38"/>
                  </a:cubicBezTo>
                  <a:cubicBezTo>
                    <a:pt x="47" y="38"/>
                    <a:pt x="39" y="38"/>
                    <a:pt x="30" y="38"/>
                  </a:cubicBezTo>
                  <a:cubicBezTo>
                    <a:pt x="25" y="40"/>
                    <a:pt x="29" y="51"/>
                    <a:pt x="28" y="56"/>
                  </a:cubicBezTo>
                  <a:cubicBezTo>
                    <a:pt x="0" y="60"/>
                    <a:pt x="10" y="26"/>
                    <a:pt x="8" y="3"/>
                  </a:cubicBezTo>
                  <a:close/>
                  <a:moveTo>
                    <a:pt x="10" y="5"/>
                  </a:moveTo>
                  <a:cubicBezTo>
                    <a:pt x="13" y="24"/>
                    <a:pt x="2" y="57"/>
                    <a:pt x="26" y="54"/>
                  </a:cubicBezTo>
                  <a:cubicBezTo>
                    <a:pt x="27" y="47"/>
                    <a:pt x="23" y="37"/>
                    <a:pt x="30" y="36"/>
                  </a:cubicBezTo>
                  <a:cubicBezTo>
                    <a:pt x="82" y="31"/>
                    <a:pt x="69" y="91"/>
                    <a:pt x="124" y="83"/>
                  </a:cubicBezTo>
                  <a:cubicBezTo>
                    <a:pt x="130" y="87"/>
                    <a:pt x="132" y="96"/>
                    <a:pt x="140" y="99"/>
                  </a:cubicBezTo>
                  <a:cubicBezTo>
                    <a:pt x="143" y="87"/>
                    <a:pt x="133" y="89"/>
                    <a:pt x="133" y="81"/>
                  </a:cubicBezTo>
                  <a:cubicBezTo>
                    <a:pt x="143" y="71"/>
                    <a:pt x="156" y="64"/>
                    <a:pt x="160" y="47"/>
                  </a:cubicBezTo>
                  <a:cubicBezTo>
                    <a:pt x="153" y="43"/>
                    <a:pt x="149" y="62"/>
                    <a:pt x="140" y="63"/>
                  </a:cubicBezTo>
                  <a:cubicBezTo>
                    <a:pt x="120" y="41"/>
                    <a:pt x="104" y="14"/>
                    <a:pt x="53" y="23"/>
                  </a:cubicBezTo>
                  <a:cubicBezTo>
                    <a:pt x="48" y="7"/>
                    <a:pt x="33" y="2"/>
                    <a:pt x="10" y="5"/>
                  </a:cubicBezTo>
                  <a:close/>
                  <a:moveTo>
                    <a:pt x="164" y="63"/>
                  </a:moveTo>
                  <a:cubicBezTo>
                    <a:pt x="167" y="63"/>
                    <a:pt x="168" y="65"/>
                    <a:pt x="169" y="67"/>
                  </a:cubicBezTo>
                  <a:cubicBezTo>
                    <a:pt x="176" y="66"/>
                    <a:pt x="180" y="61"/>
                    <a:pt x="182" y="54"/>
                  </a:cubicBezTo>
                  <a:cubicBezTo>
                    <a:pt x="181" y="51"/>
                    <a:pt x="178" y="49"/>
                    <a:pt x="175" y="47"/>
                  </a:cubicBezTo>
                  <a:cubicBezTo>
                    <a:pt x="173" y="54"/>
                    <a:pt x="166" y="56"/>
                    <a:pt x="164" y="63"/>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1" name="Freeform 409"/>
            <p:cNvSpPr/>
            <p:nvPr/>
          </p:nvSpPr>
          <p:spPr bwMode="auto">
            <a:xfrm>
              <a:off x="1458" y="1601"/>
              <a:ext cx="26" cy="58"/>
            </a:xfrm>
            <a:custGeom>
              <a:avLst/>
              <a:gdLst>
                <a:gd name="T0" fmla="*/ 7 w 13"/>
                <a:gd name="T1" fmla="*/ 0 h 29"/>
                <a:gd name="T2" fmla="*/ 9 w 13"/>
                <a:gd name="T3" fmla="*/ 0 h 29"/>
                <a:gd name="T4" fmla="*/ 13 w 13"/>
                <a:gd name="T5" fmla="*/ 25 h 29"/>
                <a:gd name="T6" fmla="*/ 13 w 13"/>
                <a:gd name="T7" fmla="*/ 27 h 29"/>
                <a:gd name="T8" fmla="*/ 7 w 13"/>
                <a:gd name="T9" fmla="*/ 0 h 29"/>
                <a:gd name="T10" fmla="*/ 0 60000 65536"/>
                <a:gd name="T11" fmla="*/ 0 60000 65536"/>
                <a:gd name="T12" fmla="*/ 0 60000 65536"/>
                <a:gd name="T13" fmla="*/ 0 60000 65536"/>
                <a:gd name="T14" fmla="*/ 0 60000 65536"/>
                <a:gd name="T15" fmla="*/ 0 w 13"/>
                <a:gd name="T16" fmla="*/ 0 h 29"/>
                <a:gd name="T17" fmla="*/ 13 w 13"/>
                <a:gd name="T18" fmla="*/ 29 h 29"/>
              </a:gdLst>
              <a:ahLst/>
              <a:cxnLst>
                <a:cxn ang="T10">
                  <a:pos x="T0" y="T1"/>
                </a:cxn>
                <a:cxn ang="T11">
                  <a:pos x="T2" y="T3"/>
                </a:cxn>
                <a:cxn ang="T12">
                  <a:pos x="T4" y="T5"/>
                </a:cxn>
                <a:cxn ang="T13">
                  <a:pos x="T6" y="T7"/>
                </a:cxn>
                <a:cxn ang="T14">
                  <a:pos x="T8" y="T9"/>
                </a:cxn>
              </a:cxnLst>
              <a:rect l="T15" t="T16" r="T17" b="T18"/>
              <a:pathLst>
                <a:path w="13" h="29">
                  <a:moveTo>
                    <a:pt x="7" y="0"/>
                  </a:moveTo>
                  <a:cubicBezTo>
                    <a:pt x="7" y="0"/>
                    <a:pt x="8" y="0"/>
                    <a:pt x="9" y="0"/>
                  </a:cubicBezTo>
                  <a:cubicBezTo>
                    <a:pt x="11" y="8"/>
                    <a:pt x="4" y="24"/>
                    <a:pt x="13" y="25"/>
                  </a:cubicBezTo>
                  <a:cubicBezTo>
                    <a:pt x="13" y="25"/>
                    <a:pt x="13" y="26"/>
                    <a:pt x="13" y="27"/>
                  </a:cubicBezTo>
                  <a:cubicBezTo>
                    <a:pt x="0" y="29"/>
                    <a:pt x="9" y="9"/>
                    <a:pt x="7"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2" name="Freeform 410"/>
            <p:cNvSpPr/>
            <p:nvPr/>
          </p:nvSpPr>
          <p:spPr bwMode="auto">
            <a:xfrm>
              <a:off x="1628" y="1587"/>
              <a:ext cx="30" cy="18"/>
            </a:xfrm>
            <a:custGeom>
              <a:avLst/>
              <a:gdLst>
                <a:gd name="T0" fmla="*/ 0 w 15"/>
                <a:gd name="T1" fmla="*/ 7 h 9"/>
                <a:gd name="T2" fmla="*/ 4 w 15"/>
                <a:gd name="T3" fmla="*/ 0 h 9"/>
                <a:gd name="T4" fmla="*/ 15 w 15"/>
                <a:gd name="T5" fmla="*/ 9 h 9"/>
                <a:gd name="T6" fmla="*/ 13 w 15"/>
                <a:gd name="T7" fmla="*/ 9 h 9"/>
                <a:gd name="T8" fmla="*/ 0 w 15"/>
                <a:gd name="T9" fmla="*/ 7 h 9"/>
                <a:gd name="T10" fmla="*/ 0 60000 65536"/>
                <a:gd name="T11" fmla="*/ 0 60000 65536"/>
                <a:gd name="T12" fmla="*/ 0 60000 65536"/>
                <a:gd name="T13" fmla="*/ 0 60000 65536"/>
                <a:gd name="T14" fmla="*/ 0 60000 65536"/>
                <a:gd name="T15" fmla="*/ 0 w 15"/>
                <a:gd name="T16" fmla="*/ 0 h 9"/>
                <a:gd name="T17" fmla="*/ 15 w 15"/>
                <a:gd name="T18" fmla="*/ 9 h 9"/>
              </a:gdLst>
              <a:ahLst/>
              <a:cxnLst>
                <a:cxn ang="T10">
                  <a:pos x="T0" y="T1"/>
                </a:cxn>
                <a:cxn ang="T11">
                  <a:pos x="T2" y="T3"/>
                </a:cxn>
                <a:cxn ang="T12">
                  <a:pos x="T4" y="T5"/>
                </a:cxn>
                <a:cxn ang="T13">
                  <a:pos x="T6" y="T7"/>
                </a:cxn>
                <a:cxn ang="T14">
                  <a:pos x="T8" y="T9"/>
                </a:cxn>
              </a:cxnLst>
              <a:rect l="T15" t="T16" r="T17" b="T18"/>
              <a:pathLst>
                <a:path w="15" h="9">
                  <a:moveTo>
                    <a:pt x="0" y="7"/>
                  </a:moveTo>
                  <a:cubicBezTo>
                    <a:pt x="0" y="4"/>
                    <a:pt x="4" y="4"/>
                    <a:pt x="4" y="0"/>
                  </a:cubicBezTo>
                  <a:cubicBezTo>
                    <a:pt x="11" y="1"/>
                    <a:pt x="12" y="5"/>
                    <a:pt x="15" y="9"/>
                  </a:cubicBezTo>
                  <a:cubicBezTo>
                    <a:pt x="14" y="9"/>
                    <a:pt x="14" y="9"/>
                    <a:pt x="13" y="9"/>
                  </a:cubicBezTo>
                  <a:cubicBezTo>
                    <a:pt x="11" y="2"/>
                    <a:pt x="4" y="2"/>
                    <a:pt x="0"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3" name="Freeform 411"/>
            <p:cNvSpPr/>
            <p:nvPr/>
          </p:nvSpPr>
          <p:spPr bwMode="auto">
            <a:xfrm>
              <a:off x="1610" y="1619"/>
              <a:ext cx="18" cy="18"/>
            </a:xfrm>
            <a:custGeom>
              <a:avLst/>
              <a:gdLst>
                <a:gd name="T0" fmla="*/ 0 w 9"/>
                <a:gd name="T1" fmla="*/ 0 h 9"/>
                <a:gd name="T2" fmla="*/ 2 w 9"/>
                <a:gd name="T3" fmla="*/ 0 h 9"/>
                <a:gd name="T4" fmla="*/ 9 w 9"/>
                <a:gd name="T5" fmla="*/ 7 h 9"/>
                <a:gd name="T6" fmla="*/ 9 w 9"/>
                <a:gd name="T7" fmla="*/ 9 h 9"/>
                <a:gd name="T8" fmla="*/ 0 w 9"/>
                <a:gd name="T9" fmla="*/ 0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0"/>
                  </a:moveTo>
                  <a:cubicBezTo>
                    <a:pt x="0" y="0"/>
                    <a:pt x="1" y="0"/>
                    <a:pt x="2" y="0"/>
                  </a:cubicBezTo>
                  <a:cubicBezTo>
                    <a:pt x="3" y="3"/>
                    <a:pt x="5" y="5"/>
                    <a:pt x="9" y="7"/>
                  </a:cubicBezTo>
                  <a:cubicBezTo>
                    <a:pt x="9" y="7"/>
                    <a:pt x="9" y="8"/>
                    <a:pt x="9" y="9"/>
                  </a:cubicBezTo>
                  <a:cubicBezTo>
                    <a:pt x="5" y="7"/>
                    <a:pt x="2"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4" name="Freeform 412"/>
            <p:cNvSpPr/>
            <p:nvPr/>
          </p:nvSpPr>
          <p:spPr bwMode="auto">
            <a:xfrm>
              <a:off x="1628" y="1601"/>
              <a:ext cx="30" cy="42"/>
            </a:xfrm>
            <a:custGeom>
              <a:avLst/>
              <a:gdLst>
                <a:gd name="T0" fmla="*/ 15 w 15"/>
                <a:gd name="T1" fmla="*/ 5 h 21"/>
                <a:gd name="T2" fmla="*/ 9 w 15"/>
                <a:gd name="T3" fmla="*/ 5 h 21"/>
                <a:gd name="T4" fmla="*/ 15 w 15"/>
                <a:gd name="T5" fmla="*/ 16 h 21"/>
                <a:gd name="T6" fmla="*/ 0 w 15"/>
                <a:gd name="T7" fmla="*/ 18 h 21"/>
                <a:gd name="T8" fmla="*/ 0 w 15"/>
                <a:gd name="T9" fmla="*/ 16 h 21"/>
                <a:gd name="T10" fmla="*/ 11 w 15"/>
                <a:gd name="T11" fmla="*/ 13 h 21"/>
                <a:gd name="T12" fmla="*/ 13 w 15"/>
                <a:gd name="T13" fmla="*/ 2 h 21"/>
                <a:gd name="T14" fmla="*/ 15 w 15"/>
                <a:gd name="T15" fmla="*/ 2 h 21"/>
                <a:gd name="T16" fmla="*/ 15 w 15"/>
                <a:gd name="T17" fmla="*/ 5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21"/>
                <a:gd name="T29" fmla="*/ 15 w 15"/>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21">
                  <a:moveTo>
                    <a:pt x="15" y="5"/>
                  </a:moveTo>
                  <a:cubicBezTo>
                    <a:pt x="13" y="5"/>
                    <a:pt x="11" y="5"/>
                    <a:pt x="9" y="5"/>
                  </a:cubicBezTo>
                  <a:cubicBezTo>
                    <a:pt x="7" y="12"/>
                    <a:pt x="11" y="14"/>
                    <a:pt x="15" y="16"/>
                  </a:cubicBezTo>
                  <a:cubicBezTo>
                    <a:pt x="14" y="21"/>
                    <a:pt x="4" y="17"/>
                    <a:pt x="0" y="18"/>
                  </a:cubicBezTo>
                  <a:cubicBezTo>
                    <a:pt x="0" y="17"/>
                    <a:pt x="0" y="16"/>
                    <a:pt x="0" y="16"/>
                  </a:cubicBezTo>
                  <a:cubicBezTo>
                    <a:pt x="3" y="14"/>
                    <a:pt x="11" y="18"/>
                    <a:pt x="11" y="13"/>
                  </a:cubicBezTo>
                  <a:cubicBezTo>
                    <a:pt x="4" y="13"/>
                    <a:pt x="5" y="0"/>
                    <a:pt x="13" y="2"/>
                  </a:cubicBezTo>
                  <a:cubicBezTo>
                    <a:pt x="14" y="2"/>
                    <a:pt x="14" y="2"/>
                    <a:pt x="15" y="2"/>
                  </a:cubicBezTo>
                  <a:cubicBezTo>
                    <a:pt x="15" y="3"/>
                    <a:pt x="15" y="4"/>
                    <a:pt x="15" y="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5" name="Freeform 413"/>
            <p:cNvSpPr/>
            <p:nvPr/>
          </p:nvSpPr>
          <p:spPr bwMode="auto">
            <a:xfrm>
              <a:off x="1610" y="1601"/>
              <a:ext cx="18" cy="18"/>
            </a:xfrm>
            <a:custGeom>
              <a:avLst/>
              <a:gdLst>
                <a:gd name="T0" fmla="*/ 0 w 9"/>
                <a:gd name="T1" fmla="*/ 9 h 9"/>
                <a:gd name="T2" fmla="*/ 0 w 9"/>
                <a:gd name="T3" fmla="*/ 0 h 9"/>
                <a:gd name="T4" fmla="*/ 9 w 9"/>
                <a:gd name="T5" fmla="*/ 0 h 9"/>
                <a:gd name="T6" fmla="*/ 2 w 9"/>
                <a:gd name="T7" fmla="*/ 2 h 9"/>
                <a:gd name="T8" fmla="*/ 2 w 9"/>
                <a:gd name="T9" fmla="*/ 9 h 9"/>
                <a:gd name="T10" fmla="*/ 0 w 9"/>
                <a:gd name="T11" fmla="*/ 9 h 9"/>
                <a:gd name="T12" fmla="*/ 0 60000 65536"/>
                <a:gd name="T13" fmla="*/ 0 60000 65536"/>
                <a:gd name="T14" fmla="*/ 0 60000 65536"/>
                <a:gd name="T15" fmla="*/ 0 60000 65536"/>
                <a:gd name="T16" fmla="*/ 0 60000 65536"/>
                <a:gd name="T17" fmla="*/ 0 60000 65536"/>
                <a:gd name="T18" fmla="*/ 0 w 9"/>
                <a:gd name="T19" fmla="*/ 0 h 9"/>
                <a:gd name="T20" fmla="*/ 9 w 9"/>
                <a:gd name="T21" fmla="*/ 9 h 9"/>
              </a:gdLst>
              <a:ahLst/>
              <a:cxnLst>
                <a:cxn ang="T12">
                  <a:pos x="T0" y="T1"/>
                </a:cxn>
                <a:cxn ang="T13">
                  <a:pos x="T2" y="T3"/>
                </a:cxn>
                <a:cxn ang="T14">
                  <a:pos x="T4" y="T5"/>
                </a:cxn>
                <a:cxn ang="T15">
                  <a:pos x="T6" y="T7"/>
                </a:cxn>
                <a:cxn ang="T16">
                  <a:pos x="T8" y="T9"/>
                </a:cxn>
                <a:cxn ang="T17">
                  <a:pos x="T10" y="T11"/>
                </a:cxn>
              </a:cxnLst>
              <a:rect l="T18" t="T19" r="T20" b="T21"/>
              <a:pathLst>
                <a:path w="9" h="9">
                  <a:moveTo>
                    <a:pt x="0" y="9"/>
                  </a:moveTo>
                  <a:cubicBezTo>
                    <a:pt x="0" y="6"/>
                    <a:pt x="0" y="3"/>
                    <a:pt x="0" y="0"/>
                  </a:cubicBezTo>
                  <a:cubicBezTo>
                    <a:pt x="3" y="0"/>
                    <a:pt x="6" y="0"/>
                    <a:pt x="9" y="0"/>
                  </a:cubicBezTo>
                  <a:cubicBezTo>
                    <a:pt x="8" y="3"/>
                    <a:pt x="5" y="2"/>
                    <a:pt x="2" y="2"/>
                  </a:cubicBezTo>
                  <a:cubicBezTo>
                    <a:pt x="2" y="5"/>
                    <a:pt x="2" y="7"/>
                    <a:pt x="2" y="9"/>
                  </a:cubicBezTo>
                  <a:cubicBezTo>
                    <a:pt x="1" y="9"/>
                    <a:pt x="0" y="9"/>
                    <a:pt x="0"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6" name="Freeform 414"/>
            <p:cNvSpPr/>
            <p:nvPr/>
          </p:nvSpPr>
          <p:spPr bwMode="auto">
            <a:xfrm>
              <a:off x="1720" y="1605"/>
              <a:ext cx="32" cy="32"/>
            </a:xfrm>
            <a:custGeom>
              <a:avLst/>
              <a:gdLst>
                <a:gd name="T0" fmla="*/ 0 w 16"/>
                <a:gd name="T1" fmla="*/ 0 h 16"/>
                <a:gd name="T2" fmla="*/ 16 w 16"/>
                <a:gd name="T3" fmla="*/ 16 h 16"/>
                <a:gd name="T4" fmla="*/ 0 w 16"/>
                <a:gd name="T5" fmla="*/ 3 h 16"/>
                <a:gd name="T6" fmla="*/ 0 w 16"/>
                <a:gd name="T7" fmla="*/ 0 h 16"/>
                <a:gd name="T8" fmla="*/ 0 60000 65536"/>
                <a:gd name="T9" fmla="*/ 0 60000 65536"/>
                <a:gd name="T10" fmla="*/ 0 60000 65536"/>
                <a:gd name="T11" fmla="*/ 0 60000 65536"/>
                <a:gd name="T12" fmla="*/ 0 w 16"/>
                <a:gd name="T13" fmla="*/ 0 h 16"/>
                <a:gd name="T14" fmla="*/ 16 w 16"/>
                <a:gd name="T15" fmla="*/ 16 h 16"/>
              </a:gdLst>
              <a:ahLst/>
              <a:cxnLst>
                <a:cxn ang="T8">
                  <a:pos x="T0" y="T1"/>
                </a:cxn>
                <a:cxn ang="T9">
                  <a:pos x="T2" y="T3"/>
                </a:cxn>
                <a:cxn ang="T10">
                  <a:pos x="T4" y="T5"/>
                </a:cxn>
                <a:cxn ang="T11">
                  <a:pos x="T6" y="T7"/>
                </a:cxn>
              </a:cxnLst>
              <a:rect l="T12" t="T13" r="T14" b="T15"/>
              <a:pathLst>
                <a:path w="16" h="16">
                  <a:moveTo>
                    <a:pt x="0" y="0"/>
                  </a:moveTo>
                  <a:cubicBezTo>
                    <a:pt x="7" y="5"/>
                    <a:pt x="12" y="10"/>
                    <a:pt x="16" y="16"/>
                  </a:cubicBezTo>
                  <a:cubicBezTo>
                    <a:pt x="9" y="13"/>
                    <a:pt x="7" y="6"/>
                    <a:pt x="0" y="3"/>
                  </a:cubicBezTo>
                  <a:cubicBezTo>
                    <a:pt x="0" y="2"/>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7" name="Freeform 415"/>
            <p:cNvSpPr/>
            <p:nvPr/>
          </p:nvSpPr>
          <p:spPr bwMode="auto">
            <a:xfrm>
              <a:off x="1690" y="1597"/>
              <a:ext cx="94" cy="94"/>
            </a:xfrm>
            <a:custGeom>
              <a:avLst/>
              <a:gdLst>
                <a:gd name="T0" fmla="*/ 31 w 47"/>
                <a:gd name="T1" fmla="*/ 20 h 47"/>
                <a:gd name="T2" fmla="*/ 47 w 47"/>
                <a:gd name="T3" fmla="*/ 22 h 47"/>
                <a:gd name="T4" fmla="*/ 40 w 47"/>
                <a:gd name="T5" fmla="*/ 47 h 47"/>
                <a:gd name="T6" fmla="*/ 24 w 47"/>
                <a:gd name="T7" fmla="*/ 47 h 47"/>
                <a:gd name="T8" fmla="*/ 24 w 47"/>
                <a:gd name="T9" fmla="*/ 33 h 47"/>
                <a:gd name="T10" fmla="*/ 9 w 47"/>
                <a:gd name="T11" fmla="*/ 31 h 47"/>
                <a:gd name="T12" fmla="*/ 15 w 47"/>
                <a:gd name="T13" fmla="*/ 4 h 47"/>
                <a:gd name="T14" fmla="*/ 15 w 47"/>
                <a:gd name="T15" fmla="*/ 7 h 47"/>
                <a:gd name="T16" fmla="*/ 13 w 47"/>
                <a:gd name="T17" fmla="*/ 7 h 47"/>
                <a:gd name="T18" fmla="*/ 11 w 47"/>
                <a:gd name="T19" fmla="*/ 31 h 47"/>
                <a:gd name="T20" fmla="*/ 27 w 47"/>
                <a:gd name="T21" fmla="*/ 44 h 47"/>
                <a:gd name="T22" fmla="*/ 38 w 47"/>
                <a:gd name="T23" fmla="*/ 44 h 47"/>
                <a:gd name="T24" fmla="*/ 44 w 47"/>
                <a:gd name="T25" fmla="*/ 22 h 47"/>
                <a:gd name="T26" fmla="*/ 31 w 47"/>
                <a:gd name="T27" fmla="*/ 20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
                <a:gd name="T43" fmla="*/ 0 h 47"/>
                <a:gd name="T44" fmla="*/ 47 w 47"/>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 h="47">
                  <a:moveTo>
                    <a:pt x="31" y="20"/>
                  </a:moveTo>
                  <a:cubicBezTo>
                    <a:pt x="36" y="21"/>
                    <a:pt x="46" y="17"/>
                    <a:pt x="47" y="22"/>
                  </a:cubicBezTo>
                  <a:cubicBezTo>
                    <a:pt x="41" y="27"/>
                    <a:pt x="38" y="34"/>
                    <a:pt x="40" y="47"/>
                  </a:cubicBezTo>
                  <a:cubicBezTo>
                    <a:pt x="35" y="47"/>
                    <a:pt x="30" y="47"/>
                    <a:pt x="24" y="47"/>
                  </a:cubicBezTo>
                  <a:cubicBezTo>
                    <a:pt x="24" y="42"/>
                    <a:pt x="24" y="38"/>
                    <a:pt x="24" y="33"/>
                  </a:cubicBezTo>
                  <a:cubicBezTo>
                    <a:pt x="18" y="33"/>
                    <a:pt x="12" y="34"/>
                    <a:pt x="9" y="31"/>
                  </a:cubicBezTo>
                  <a:cubicBezTo>
                    <a:pt x="13" y="20"/>
                    <a:pt x="0" y="0"/>
                    <a:pt x="15" y="4"/>
                  </a:cubicBezTo>
                  <a:cubicBezTo>
                    <a:pt x="15" y="5"/>
                    <a:pt x="15" y="6"/>
                    <a:pt x="15" y="7"/>
                  </a:cubicBezTo>
                  <a:cubicBezTo>
                    <a:pt x="15" y="7"/>
                    <a:pt x="14" y="7"/>
                    <a:pt x="13" y="7"/>
                  </a:cubicBezTo>
                  <a:cubicBezTo>
                    <a:pt x="8" y="10"/>
                    <a:pt x="12" y="24"/>
                    <a:pt x="11" y="31"/>
                  </a:cubicBezTo>
                  <a:cubicBezTo>
                    <a:pt x="22" y="29"/>
                    <a:pt x="29" y="32"/>
                    <a:pt x="27" y="44"/>
                  </a:cubicBezTo>
                  <a:cubicBezTo>
                    <a:pt x="30" y="44"/>
                    <a:pt x="34" y="44"/>
                    <a:pt x="38" y="44"/>
                  </a:cubicBezTo>
                  <a:cubicBezTo>
                    <a:pt x="37" y="34"/>
                    <a:pt x="37" y="24"/>
                    <a:pt x="44" y="22"/>
                  </a:cubicBezTo>
                  <a:cubicBezTo>
                    <a:pt x="40" y="21"/>
                    <a:pt x="31" y="25"/>
                    <a:pt x="31"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8" name="Freeform 416"/>
            <p:cNvSpPr/>
            <p:nvPr/>
          </p:nvSpPr>
          <p:spPr bwMode="auto">
            <a:xfrm>
              <a:off x="1662" y="1623"/>
              <a:ext cx="28" cy="28"/>
            </a:xfrm>
            <a:custGeom>
              <a:avLst/>
              <a:gdLst>
                <a:gd name="T0" fmla="*/ 0 w 14"/>
                <a:gd name="T1" fmla="*/ 0 h 14"/>
                <a:gd name="T2" fmla="*/ 3 w 14"/>
                <a:gd name="T3" fmla="*/ 0 h 14"/>
                <a:gd name="T4" fmla="*/ 14 w 14"/>
                <a:gd name="T5" fmla="*/ 14 h 14"/>
                <a:gd name="T6" fmla="*/ 0 w 14"/>
                <a:gd name="T7" fmla="*/ 0 h 14"/>
                <a:gd name="T8" fmla="*/ 0 60000 65536"/>
                <a:gd name="T9" fmla="*/ 0 60000 65536"/>
                <a:gd name="T10" fmla="*/ 0 60000 65536"/>
                <a:gd name="T11" fmla="*/ 0 60000 65536"/>
                <a:gd name="T12" fmla="*/ 0 w 14"/>
                <a:gd name="T13" fmla="*/ 0 h 14"/>
                <a:gd name="T14" fmla="*/ 14 w 14"/>
                <a:gd name="T15" fmla="*/ 14 h 14"/>
              </a:gdLst>
              <a:ahLst/>
              <a:cxnLst>
                <a:cxn ang="T8">
                  <a:pos x="T0" y="T1"/>
                </a:cxn>
                <a:cxn ang="T9">
                  <a:pos x="T2" y="T3"/>
                </a:cxn>
                <a:cxn ang="T10">
                  <a:pos x="T4" y="T5"/>
                </a:cxn>
                <a:cxn ang="T11">
                  <a:pos x="T6" y="T7"/>
                </a:cxn>
              </a:cxnLst>
              <a:rect l="T12" t="T13" r="T14" b="T15"/>
              <a:pathLst>
                <a:path w="14" h="14">
                  <a:moveTo>
                    <a:pt x="0" y="0"/>
                  </a:moveTo>
                  <a:cubicBezTo>
                    <a:pt x="1" y="0"/>
                    <a:pt x="2" y="0"/>
                    <a:pt x="3" y="0"/>
                  </a:cubicBezTo>
                  <a:cubicBezTo>
                    <a:pt x="5" y="6"/>
                    <a:pt x="11" y="8"/>
                    <a:pt x="14" y="14"/>
                  </a:cubicBezTo>
                  <a:cubicBezTo>
                    <a:pt x="8" y="10"/>
                    <a:pt x="4" y="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9" name="Freeform 417"/>
            <p:cNvSpPr/>
            <p:nvPr/>
          </p:nvSpPr>
          <p:spPr bwMode="auto">
            <a:xfrm>
              <a:off x="1650" y="1615"/>
              <a:ext cx="52" cy="60"/>
            </a:xfrm>
            <a:custGeom>
              <a:avLst/>
              <a:gdLst>
                <a:gd name="T0" fmla="*/ 6 w 26"/>
                <a:gd name="T1" fmla="*/ 4 h 30"/>
                <a:gd name="T2" fmla="*/ 24 w 26"/>
                <a:gd name="T3" fmla="*/ 2 h 30"/>
                <a:gd name="T4" fmla="*/ 20 w 26"/>
                <a:gd name="T5" fmla="*/ 18 h 30"/>
                <a:gd name="T6" fmla="*/ 22 w 26"/>
                <a:gd name="T7" fmla="*/ 18 h 30"/>
                <a:gd name="T8" fmla="*/ 22 w 26"/>
                <a:gd name="T9" fmla="*/ 4 h 30"/>
                <a:gd name="T10" fmla="*/ 9 w 26"/>
                <a:gd name="T11" fmla="*/ 4 h 30"/>
                <a:gd name="T12" fmla="*/ 6 w 26"/>
                <a:gd name="T13" fmla="*/ 4 h 30"/>
                <a:gd name="T14" fmla="*/ 0 60000 65536"/>
                <a:gd name="T15" fmla="*/ 0 60000 65536"/>
                <a:gd name="T16" fmla="*/ 0 60000 65536"/>
                <a:gd name="T17" fmla="*/ 0 60000 65536"/>
                <a:gd name="T18" fmla="*/ 0 60000 65536"/>
                <a:gd name="T19" fmla="*/ 0 60000 65536"/>
                <a:gd name="T20" fmla="*/ 0 60000 65536"/>
                <a:gd name="T21" fmla="*/ 0 w 26"/>
                <a:gd name="T22" fmla="*/ 0 h 30"/>
                <a:gd name="T23" fmla="*/ 26 w 26"/>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0">
                  <a:moveTo>
                    <a:pt x="6" y="4"/>
                  </a:moveTo>
                  <a:cubicBezTo>
                    <a:pt x="0" y="0"/>
                    <a:pt x="19" y="3"/>
                    <a:pt x="24" y="2"/>
                  </a:cubicBezTo>
                  <a:cubicBezTo>
                    <a:pt x="26" y="9"/>
                    <a:pt x="23" y="30"/>
                    <a:pt x="20" y="18"/>
                  </a:cubicBezTo>
                  <a:cubicBezTo>
                    <a:pt x="21" y="18"/>
                    <a:pt x="21" y="18"/>
                    <a:pt x="22" y="18"/>
                  </a:cubicBezTo>
                  <a:cubicBezTo>
                    <a:pt x="22" y="13"/>
                    <a:pt x="22" y="9"/>
                    <a:pt x="22" y="4"/>
                  </a:cubicBezTo>
                  <a:cubicBezTo>
                    <a:pt x="18" y="4"/>
                    <a:pt x="13" y="4"/>
                    <a:pt x="9" y="4"/>
                  </a:cubicBezTo>
                  <a:cubicBezTo>
                    <a:pt x="8" y="4"/>
                    <a:pt x="7" y="4"/>
                    <a:pt x="6" y="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0" name="Freeform 418"/>
            <p:cNvSpPr>
              <a:spLocks noEditPoints="1"/>
            </p:cNvSpPr>
            <p:nvPr/>
          </p:nvSpPr>
          <p:spPr bwMode="auto">
            <a:xfrm>
              <a:off x="2743" y="1603"/>
              <a:ext cx="192" cy="118"/>
            </a:xfrm>
            <a:custGeom>
              <a:avLst/>
              <a:gdLst>
                <a:gd name="T0" fmla="*/ 96 w 96"/>
                <a:gd name="T1" fmla="*/ 8 h 59"/>
                <a:gd name="T2" fmla="*/ 47 w 96"/>
                <a:gd name="T3" fmla="*/ 44 h 59"/>
                <a:gd name="T4" fmla="*/ 44 w 96"/>
                <a:gd name="T5" fmla="*/ 59 h 59"/>
                <a:gd name="T6" fmla="*/ 11 w 96"/>
                <a:gd name="T7" fmla="*/ 59 h 59"/>
                <a:gd name="T8" fmla="*/ 29 w 96"/>
                <a:gd name="T9" fmla="*/ 39 h 59"/>
                <a:gd name="T10" fmla="*/ 15 w 96"/>
                <a:gd name="T11" fmla="*/ 24 h 59"/>
                <a:gd name="T12" fmla="*/ 4 w 96"/>
                <a:gd name="T13" fmla="*/ 28 h 59"/>
                <a:gd name="T14" fmla="*/ 27 w 96"/>
                <a:gd name="T15" fmla="*/ 17 h 59"/>
                <a:gd name="T16" fmla="*/ 96 w 96"/>
                <a:gd name="T17" fmla="*/ 8 h 59"/>
                <a:gd name="T18" fmla="*/ 7 w 96"/>
                <a:gd name="T19" fmla="*/ 24 h 59"/>
                <a:gd name="T20" fmla="*/ 31 w 96"/>
                <a:gd name="T21" fmla="*/ 39 h 59"/>
                <a:gd name="T22" fmla="*/ 15 w 96"/>
                <a:gd name="T23" fmla="*/ 57 h 59"/>
                <a:gd name="T24" fmla="*/ 42 w 96"/>
                <a:gd name="T25" fmla="*/ 57 h 59"/>
                <a:gd name="T26" fmla="*/ 47 w 96"/>
                <a:gd name="T27" fmla="*/ 41 h 59"/>
                <a:gd name="T28" fmla="*/ 94 w 96"/>
                <a:gd name="T29" fmla="*/ 10 h 59"/>
                <a:gd name="T30" fmla="*/ 7 w 96"/>
                <a:gd name="T31" fmla="*/ 24 h 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6"/>
                <a:gd name="T49" fmla="*/ 0 h 59"/>
                <a:gd name="T50" fmla="*/ 96 w 96"/>
                <a:gd name="T51" fmla="*/ 59 h 5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6" h="59">
                  <a:moveTo>
                    <a:pt x="96" y="8"/>
                  </a:moveTo>
                  <a:cubicBezTo>
                    <a:pt x="93" y="33"/>
                    <a:pt x="78" y="46"/>
                    <a:pt x="47" y="44"/>
                  </a:cubicBezTo>
                  <a:cubicBezTo>
                    <a:pt x="42" y="45"/>
                    <a:pt x="46" y="55"/>
                    <a:pt x="44" y="59"/>
                  </a:cubicBezTo>
                  <a:cubicBezTo>
                    <a:pt x="33" y="59"/>
                    <a:pt x="22" y="59"/>
                    <a:pt x="11" y="59"/>
                  </a:cubicBezTo>
                  <a:cubicBezTo>
                    <a:pt x="16" y="51"/>
                    <a:pt x="24" y="47"/>
                    <a:pt x="29" y="39"/>
                  </a:cubicBezTo>
                  <a:cubicBezTo>
                    <a:pt x="27" y="31"/>
                    <a:pt x="21" y="28"/>
                    <a:pt x="15" y="24"/>
                  </a:cubicBezTo>
                  <a:cubicBezTo>
                    <a:pt x="9" y="21"/>
                    <a:pt x="7" y="34"/>
                    <a:pt x="4" y="28"/>
                  </a:cubicBezTo>
                  <a:cubicBezTo>
                    <a:pt x="0" y="13"/>
                    <a:pt x="16" y="17"/>
                    <a:pt x="27" y="17"/>
                  </a:cubicBezTo>
                  <a:cubicBezTo>
                    <a:pt x="36" y="0"/>
                    <a:pt x="73" y="11"/>
                    <a:pt x="96" y="8"/>
                  </a:cubicBezTo>
                  <a:close/>
                  <a:moveTo>
                    <a:pt x="7" y="24"/>
                  </a:moveTo>
                  <a:cubicBezTo>
                    <a:pt x="13" y="19"/>
                    <a:pt x="28" y="27"/>
                    <a:pt x="31" y="39"/>
                  </a:cubicBezTo>
                  <a:cubicBezTo>
                    <a:pt x="27" y="47"/>
                    <a:pt x="19" y="50"/>
                    <a:pt x="15" y="57"/>
                  </a:cubicBezTo>
                  <a:cubicBezTo>
                    <a:pt x="24" y="57"/>
                    <a:pt x="33" y="57"/>
                    <a:pt x="42" y="57"/>
                  </a:cubicBezTo>
                  <a:cubicBezTo>
                    <a:pt x="43" y="51"/>
                    <a:pt x="40" y="42"/>
                    <a:pt x="47" y="41"/>
                  </a:cubicBezTo>
                  <a:cubicBezTo>
                    <a:pt x="76" y="45"/>
                    <a:pt x="90" y="33"/>
                    <a:pt x="94" y="10"/>
                  </a:cubicBezTo>
                  <a:cubicBezTo>
                    <a:pt x="58" y="8"/>
                    <a:pt x="28" y="12"/>
                    <a:pt x="7" y="2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1" name="Freeform 419"/>
            <p:cNvSpPr>
              <a:spLocks noEditPoints="1"/>
            </p:cNvSpPr>
            <p:nvPr/>
          </p:nvSpPr>
          <p:spPr bwMode="auto">
            <a:xfrm>
              <a:off x="2380" y="1641"/>
              <a:ext cx="54" cy="40"/>
            </a:xfrm>
            <a:custGeom>
              <a:avLst/>
              <a:gdLst>
                <a:gd name="T0" fmla="*/ 11 w 27"/>
                <a:gd name="T1" fmla="*/ 0 h 20"/>
                <a:gd name="T2" fmla="*/ 27 w 27"/>
                <a:gd name="T3" fmla="*/ 16 h 20"/>
                <a:gd name="T4" fmla="*/ 0 w 27"/>
                <a:gd name="T5" fmla="*/ 14 h 20"/>
                <a:gd name="T6" fmla="*/ 11 w 27"/>
                <a:gd name="T7" fmla="*/ 0 h 20"/>
                <a:gd name="T8" fmla="*/ 3 w 27"/>
                <a:gd name="T9" fmla="*/ 14 h 20"/>
                <a:gd name="T10" fmla="*/ 23 w 27"/>
                <a:gd name="T11" fmla="*/ 14 h 20"/>
                <a:gd name="T12" fmla="*/ 11 w 27"/>
                <a:gd name="T13" fmla="*/ 2 h 20"/>
                <a:gd name="T14" fmla="*/ 3 w 27"/>
                <a:gd name="T15" fmla="*/ 14 h 20"/>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20"/>
                <a:gd name="T26" fmla="*/ 27 w 27"/>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20">
                  <a:moveTo>
                    <a:pt x="11" y="0"/>
                  </a:moveTo>
                  <a:cubicBezTo>
                    <a:pt x="19" y="3"/>
                    <a:pt x="20" y="13"/>
                    <a:pt x="27" y="16"/>
                  </a:cubicBezTo>
                  <a:cubicBezTo>
                    <a:pt x="22" y="20"/>
                    <a:pt x="3" y="19"/>
                    <a:pt x="0" y="14"/>
                  </a:cubicBezTo>
                  <a:cubicBezTo>
                    <a:pt x="3" y="8"/>
                    <a:pt x="9" y="6"/>
                    <a:pt x="11" y="0"/>
                  </a:cubicBezTo>
                  <a:close/>
                  <a:moveTo>
                    <a:pt x="3" y="14"/>
                  </a:moveTo>
                  <a:cubicBezTo>
                    <a:pt x="5" y="16"/>
                    <a:pt x="20" y="18"/>
                    <a:pt x="23" y="14"/>
                  </a:cubicBezTo>
                  <a:cubicBezTo>
                    <a:pt x="17" y="12"/>
                    <a:pt x="18" y="3"/>
                    <a:pt x="11" y="2"/>
                  </a:cubicBezTo>
                  <a:cubicBezTo>
                    <a:pt x="10" y="8"/>
                    <a:pt x="4" y="8"/>
                    <a:pt x="3" y="1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2" name="Freeform 420"/>
            <p:cNvSpPr>
              <a:spLocks noEditPoints="1"/>
            </p:cNvSpPr>
            <p:nvPr/>
          </p:nvSpPr>
          <p:spPr bwMode="auto">
            <a:xfrm>
              <a:off x="2074" y="1641"/>
              <a:ext cx="178" cy="50"/>
            </a:xfrm>
            <a:custGeom>
              <a:avLst/>
              <a:gdLst>
                <a:gd name="T0" fmla="*/ 89 w 89"/>
                <a:gd name="T1" fmla="*/ 25 h 25"/>
                <a:gd name="T2" fmla="*/ 42 w 89"/>
                <a:gd name="T3" fmla="*/ 25 h 25"/>
                <a:gd name="T4" fmla="*/ 42 w 89"/>
                <a:gd name="T5" fmla="*/ 5 h 25"/>
                <a:gd name="T6" fmla="*/ 26 w 89"/>
                <a:gd name="T7" fmla="*/ 2 h 25"/>
                <a:gd name="T8" fmla="*/ 89 w 89"/>
                <a:gd name="T9" fmla="*/ 25 h 25"/>
                <a:gd name="T10" fmla="*/ 44 w 89"/>
                <a:gd name="T11" fmla="*/ 5 h 25"/>
                <a:gd name="T12" fmla="*/ 44 w 89"/>
                <a:gd name="T13" fmla="*/ 22 h 25"/>
                <a:gd name="T14" fmla="*/ 84 w 89"/>
                <a:gd name="T15" fmla="*/ 22 h 25"/>
                <a:gd name="T16" fmla="*/ 44 w 89"/>
                <a:gd name="T17" fmla="*/ 5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25"/>
                <a:gd name="T29" fmla="*/ 89 w 89"/>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25">
                  <a:moveTo>
                    <a:pt x="89" y="25"/>
                  </a:moveTo>
                  <a:cubicBezTo>
                    <a:pt x="73" y="25"/>
                    <a:pt x="57" y="25"/>
                    <a:pt x="42" y="25"/>
                  </a:cubicBezTo>
                  <a:cubicBezTo>
                    <a:pt x="39" y="16"/>
                    <a:pt x="46" y="9"/>
                    <a:pt x="42" y="5"/>
                  </a:cubicBezTo>
                  <a:cubicBezTo>
                    <a:pt x="43" y="6"/>
                    <a:pt x="0" y="5"/>
                    <a:pt x="26" y="2"/>
                  </a:cubicBezTo>
                  <a:cubicBezTo>
                    <a:pt x="46" y="1"/>
                    <a:pt x="88" y="2"/>
                    <a:pt x="89" y="25"/>
                  </a:cubicBezTo>
                  <a:close/>
                  <a:moveTo>
                    <a:pt x="44" y="5"/>
                  </a:moveTo>
                  <a:cubicBezTo>
                    <a:pt x="44" y="11"/>
                    <a:pt x="44" y="17"/>
                    <a:pt x="44" y="22"/>
                  </a:cubicBezTo>
                  <a:cubicBezTo>
                    <a:pt x="57" y="22"/>
                    <a:pt x="71" y="22"/>
                    <a:pt x="84" y="22"/>
                  </a:cubicBezTo>
                  <a:cubicBezTo>
                    <a:pt x="84" y="13"/>
                    <a:pt x="67" y="0"/>
                    <a:pt x="44" y="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3" name="Freeform 421"/>
            <p:cNvSpPr>
              <a:spLocks noEditPoints="1"/>
            </p:cNvSpPr>
            <p:nvPr/>
          </p:nvSpPr>
          <p:spPr bwMode="auto">
            <a:xfrm>
              <a:off x="2402" y="1655"/>
              <a:ext cx="327" cy="213"/>
            </a:xfrm>
            <a:custGeom>
              <a:avLst/>
              <a:gdLst>
                <a:gd name="T0" fmla="*/ 41 w 163"/>
                <a:gd name="T1" fmla="*/ 0 h 106"/>
                <a:gd name="T2" fmla="*/ 105 w 163"/>
                <a:gd name="T3" fmla="*/ 47 h 106"/>
                <a:gd name="T4" fmla="*/ 103 w 163"/>
                <a:gd name="T5" fmla="*/ 100 h 106"/>
                <a:gd name="T6" fmla="*/ 47 w 163"/>
                <a:gd name="T7" fmla="*/ 49 h 106"/>
                <a:gd name="T8" fmla="*/ 9 w 163"/>
                <a:gd name="T9" fmla="*/ 80 h 106"/>
                <a:gd name="T10" fmla="*/ 18 w 163"/>
                <a:gd name="T11" fmla="*/ 36 h 106"/>
                <a:gd name="T12" fmla="*/ 18 w 163"/>
                <a:gd name="T13" fmla="*/ 13 h 106"/>
                <a:gd name="T14" fmla="*/ 38 w 163"/>
                <a:gd name="T15" fmla="*/ 18 h 106"/>
                <a:gd name="T16" fmla="*/ 41 w 163"/>
                <a:gd name="T17" fmla="*/ 0 h 106"/>
                <a:gd name="T18" fmla="*/ 103 w 163"/>
                <a:gd name="T19" fmla="*/ 98 h 106"/>
                <a:gd name="T20" fmla="*/ 105 w 163"/>
                <a:gd name="T21" fmla="*/ 49 h 106"/>
                <a:gd name="T22" fmla="*/ 43 w 163"/>
                <a:gd name="T23" fmla="*/ 2 h 106"/>
                <a:gd name="T24" fmla="*/ 38 w 163"/>
                <a:gd name="T25" fmla="*/ 20 h 106"/>
                <a:gd name="T26" fmla="*/ 21 w 163"/>
                <a:gd name="T27" fmla="*/ 18 h 106"/>
                <a:gd name="T28" fmla="*/ 12 w 163"/>
                <a:gd name="T29" fmla="*/ 76 h 106"/>
                <a:gd name="T30" fmla="*/ 47 w 163"/>
                <a:gd name="T31" fmla="*/ 47 h 106"/>
                <a:gd name="T32" fmla="*/ 103 w 163"/>
                <a:gd name="T33" fmla="*/ 98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3"/>
                <a:gd name="T52" fmla="*/ 0 h 106"/>
                <a:gd name="T53" fmla="*/ 163 w 163"/>
                <a:gd name="T54" fmla="*/ 106 h 1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3" h="106">
                  <a:moveTo>
                    <a:pt x="41" y="0"/>
                  </a:moveTo>
                  <a:cubicBezTo>
                    <a:pt x="77" y="1"/>
                    <a:pt x="81" y="34"/>
                    <a:pt x="105" y="47"/>
                  </a:cubicBezTo>
                  <a:cubicBezTo>
                    <a:pt x="163" y="35"/>
                    <a:pt x="143" y="106"/>
                    <a:pt x="103" y="100"/>
                  </a:cubicBezTo>
                  <a:cubicBezTo>
                    <a:pt x="80" y="97"/>
                    <a:pt x="66" y="55"/>
                    <a:pt x="47" y="49"/>
                  </a:cubicBezTo>
                  <a:cubicBezTo>
                    <a:pt x="32" y="55"/>
                    <a:pt x="21" y="78"/>
                    <a:pt x="9" y="80"/>
                  </a:cubicBezTo>
                  <a:cubicBezTo>
                    <a:pt x="14" y="66"/>
                    <a:pt x="0" y="35"/>
                    <a:pt x="18" y="36"/>
                  </a:cubicBezTo>
                  <a:cubicBezTo>
                    <a:pt x="18" y="28"/>
                    <a:pt x="18" y="21"/>
                    <a:pt x="18" y="13"/>
                  </a:cubicBezTo>
                  <a:cubicBezTo>
                    <a:pt x="22" y="18"/>
                    <a:pt x="29" y="18"/>
                    <a:pt x="38" y="18"/>
                  </a:cubicBezTo>
                  <a:cubicBezTo>
                    <a:pt x="43" y="16"/>
                    <a:pt x="39" y="5"/>
                    <a:pt x="41" y="0"/>
                  </a:cubicBezTo>
                  <a:close/>
                  <a:moveTo>
                    <a:pt x="103" y="98"/>
                  </a:moveTo>
                  <a:cubicBezTo>
                    <a:pt x="141" y="104"/>
                    <a:pt x="160" y="36"/>
                    <a:pt x="105" y="49"/>
                  </a:cubicBezTo>
                  <a:cubicBezTo>
                    <a:pt x="82" y="36"/>
                    <a:pt x="77" y="4"/>
                    <a:pt x="43" y="2"/>
                  </a:cubicBezTo>
                  <a:cubicBezTo>
                    <a:pt x="42" y="9"/>
                    <a:pt x="45" y="19"/>
                    <a:pt x="38" y="20"/>
                  </a:cubicBezTo>
                  <a:cubicBezTo>
                    <a:pt x="32" y="20"/>
                    <a:pt x="24" y="21"/>
                    <a:pt x="21" y="18"/>
                  </a:cubicBezTo>
                  <a:cubicBezTo>
                    <a:pt x="20" y="40"/>
                    <a:pt x="6" y="47"/>
                    <a:pt x="12" y="76"/>
                  </a:cubicBezTo>
                  <a:cubicBezTo>
                    <a:pt x="23" y="74"/>
                    <a:pt x="32" y="52"/>
                    <a:pt x="47" y="47"/>
                  </a:cubicBezTo>
                  <a:cubicBezTo>
                    <a:pt x="66" y="52"/>
                    <a:pt x="80" y="94"/>
                    <a:pt x="103" y="9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4" name="Freeform 422"/>
            <p:cNvSpPr/>
            <p:nvPr/>
          </p:nvSpPr>
          <p:spPr bwMode="auto">
            <a:xfrm>
              <a:off x="1221" y="1816"/>
              <a:ext cx="26" cy="26"/>
            </a:xfrm>
            <a:custGeom>
              <a:avLst/>
              <a:gdLst>
                <a:gd name="T0" fmla="*/ 0 w 13"/>
                <a:gd name="T1" fmla="*/ 11 h 13"/>
                <a:gd name="T2" fmla="*/ 11 w 13"/>
                <a:gd name="T3" fmla="*/ 0 h 13"/>
                <a:gd name="T4" fmla="*/ 13 w 13"/>
                <a:gd name="T5" fmla="*/ 0 h 13"/>
                <a:gd name="T6" fmla="*/ 0 w 13"/>
                <a:gd name="T7" fmla="*/ 13 h 13"/>
                <a:gd name="T8" fmla="*/ 0 w 13"/>
                <a:gd name="T9" fmla="*/ 11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0" y="11"/>
                  </a:moveTo>
                  <a:cubicBezTo>
                    <a:pt x="4" y="8"/>
                    <a:pt x="8" y="5"/>
                    <a:pt x="11" y="0"/>
                  </a:cubicBezTo>
                  <a:cubicBezTo>
                    <a:pt x="12" y="0"/>
                    <a:pt x="12" y="0"/>
                    <a:pt x="13" y="0"/>
                  </a:cubicBezTo>
                  <a:cubicBezTo>
                    <a:pt x="10" y="5"/>
                    <a:pt x="5" y="10"/>
                    <a:pt x="0" y="13"/>
                  </a:cubicBezTo>
                  <a:cubicBezTo>
                    <a:pt x="0" y="13"/>
                    <a:pt x="0" y="12"/>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5" name="Freeform 423"/>
            <p:cNvSpPr/>
            <p:nvPr/>
          </p:nvSpPr>
          <p:spPr bwMode="auto">
            <a:xfrm>
              <a:off x="1243" y="1801"/>
              <a:ext cx="36" cy="15"/>
            </a:xfrm>
            <a:custGeom>
              <a:avLst/>
              <a:gdLst>
                <a:gd name="T0" fmla="*/ 0 w 18"/>
                <a:gd name="T1" fmla="*/ 7 h 7"/>
                <a:gd name="T2" fmla="*/ 18 w 18"/>
                <a:gd name="T3" fmla="*/ 3 h 7"/>
                <a:gd name="T4" fmla="*/ 18 w 18"/>
                <a:gd name="T5" fmla="*/ 5 h 7"/>
                <a:gd name="T6" fmla="*/ 2 w 18"/>
                <a:gd name="T7" fmla="*/ 7 h 7"/>
                <a:gd name="T8" fmla="*/ 0 w 18"/>
                <a:gd name="T9" fmla="*/ 7 h 7"/>
                <a:gd name="T10" fmla="*/ 0 60000 65536"/>
                <a:gd name="T11" fmla="*/ 0 60000 65536"/>
                <a:gd name="T12" fmla="*/ 0 60000 65536"/>
                <a:gd name="T13" fmla="*/ 0 60000 65536"/>
                <a:gd name="T14" fmla="*/ 0 60000 65536"/>
                <a:gd name="T15" fmla="*/ 0 w 18"/>
                <a:gd name="T16" fmla="*/ 0 h 7"/>
                <a:gd name="T17" fmla="*/ 18 w 18"/>
                <a:gd name="T18" fmla="*/ 7 h 7"/>
              </a:gdLst>
              <a:ahLst/>
              <a:cxnLst>
                <a:cxn ang="T10">
                  <a:pos x="T0" y="T1"/>
                </a:cxn>
                <a:cxn ang="T11">
                  <a:pos x="T2" y="T3"/>
                </a:cxn>
                <a:cxn ang="T12">
                  <a:pos x="T4" y="T5"/>
                </a:cxn>
                <a:cxn ang="T13">
                  <a:pos x="T6" y="T7"/>
                </a:cxn>
                <a:cxn ang="T14">
                  <a:pos x="T8" y="T9"/>
                </a:cxn>
              </a:cxnLst>
              <a:rect l="T15" t="T16" r="T17" b="T18"/>
              <a:pathLst>
                <a:path w="18" h="7">
                  <a:moveTo>
                    <a:pt x="0" y="7"/>
                  </a:moveTo>
                  <a:cubicBezTo>
                    <a:pt x="0" y="0"/>
                    <a:pt x="11" y="3"/>
                    <a:pt x="18" y="3"/>
                  </a:cubicBezTo>
                  <a:cubicBezTo>
                    <a:pt x="18" y="3"/>
                    <a:pt x="18" y="4"/>
                    <a:pt x="18" y="5"/>
                  </a:cubicBezTo>
                  <a:cubicBezTo>
                    <a:pt x="13" y="6"/>
                    <a:pt x="3" y="2"/>
                    <a:pt x="2" y="7"/>
                  </a:cubicBezTo>
                  <a:cubicBezTo>
                    <a:pt x="1" y="7"/>
                    <a:pt x="1" y="7"/>
                    <a:pt x="0" y="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6" name="Freeform 424"/>
            <p:cNvSpPr/>
            <p:nvPr/>
          </p:nvSpPr>
          <p:spPr bwMode="auto">
            <a:xfrm>
              <a:off x="1279" y="1779"/>
              <a:ext cx="30" cy="33"/>
            </a:xfrm>
            <a:custGeom>
              <a:avLst/>
              <a:gdLst>
                <a:gd name="T0" fmla="*/ 0 w 15"/>
                <a:gd name="T1" fmla="*/ 14 h 16"/>
                <a:gd name="T2" fmla="*/ 13 w 15"/>
                <a:gd name="T3" fmla="*/ 0 h 16"/>
                <a:gd name="T4" fmla="*/ 15 w 15"/>
                <a:gd name="T5" fmla="*/ 0 h 16"/>
                <a:gd name="T6" fmla="*/ 0 w 15"/>
                <a:gd name="T7" fmla="*/ 16 h 16"/>
                <a:gd name="T8" fmla="*/ 0 w 15"/>
                <a:gd name="T9" fmla="*/ 14 h 16"/>
                <a:gd name="T10" fmla="*/ 0 60000 65536"/>
                <a:gd name="T11" fmla="*/ 0 60000 65536"/>
                <a:gd name="T12" fmla="*/ 0 60000 65536"/>
                <a:gd name="T13" fmla="*/ 0 60000 65536"/>
                <a:gd name="T14" fmla="*/ 0 60000 65536"/>
                <a:gd name="T15" fmla="*/ 0 w 15"/>
                <a:gd name="T16" fmla="*/ 0 h 16"/>
                <a:gd name="T17" fmla="*/ 15 w 15"/>
                <a:gd name="T18" fmla="*/ 16 h 16"/>
              </a:gdLst>
              <a:ahLst/>
              <a:cxnLst>
                <a:cxn ang="T10">
                  <a:pos x="T0" y="T1"/>
                </a:cxn>
                <a:cxn ang="T11">
                  <a:pos x="T2" y="T3"/>
                </a:cxn>
                <a:cxn ang="T12">
                  <a:pos x="T4" y="T5"/>
                </a:cxn>
                <a:cxn ang="T13">
                  <a:pos x="T6" y="T7"/>
                </a:cxn>
                <a:cxn ang="T14">
                  <a:pos x="T8" y="T9"/>
                </a:cxn>
              </a:cxnLst>
              <a:rect l="T15" t="T16" r="T17" b="T18"/>
              <a:pathLst>
                <a:path w="15" h="16">
                  <a:moveTo>
                    <a:pt x="0" y="14"/>
                  </a:moveTo>
                  <a:cubicBezTo>
                    <a:pt x="5" y="10"/>
                    <a:pt x="10" y="6"/>
                    <a:pt x="13" y="0"/>
                  </a:cubicBezTo>
                  <a:cubicBezTo>
                    <a:pt x="14" y="0"/>
                    <a:pt x="15" y="0"/>
                    <a:pt x="15" y="0"/>
                  </a:cubicBezTo>
                  <a:cubicBezTo>
                    <a:pt x="11" y="6"/>
                    <a:pt x="6" y="12"/>
                    <a:pt x="0" y="16"/>
                  </a:cubicBezTo>
                  <a:cubicBezTo>
                    <a:pt x="0" y="15"/>
                    <a:pt x="0" y="14"/>
                    <a:pt x="0" y="1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7" name="Freeform 425"/>
            <p:cNvSpPr/>
            <p:nvPr/>
          </p:nvSpPr>
          <p:spPr bwMode="auto">
            <a:xfrm>
              <a:off x="1303" y="1753"/>
              <a:ext cx="12" cy="26"/>
            </a:xfrm>
            <a:custGeom>
              <a:avLst/>
              <a:gdLst>
                <a:gd name="T0" fmla="*/ 1 w 6"/>
                <a:gd name="T1" fmla="*/ 13 h 13"/>
                <a:gd name="T2" fmla="*/ 6 w 6"/>
                <a:gd name="T3" fmla="*/ 0 h 13"/>
                <a:gd name="T4" fmla="*/ 6 w 6"/>
                <a:gd name="T5" fmla="*/ 2 h 13"/>
                <a:gd name="T6" fmla="*/ 3 w 6"/>
                <a:gd name="T7" fmla="*/ 13 h 13"/>
                <a:gd name="T8" fmla="*/ 1 w 6"/>
                <a:gd name="T9" fmla="*/ 13 h 13"/>
                <a:gd name="T10" fmla="*/ 0 60000 65536"/>
                <a:gd name="T11" fmla="*/ 0 60000 65536"/>
                <a:gd name="T12" fmla="*/ 0 60000 65536"/>
                <a:gd name="T13" fmla="*/ 0 60000 65536"/>
                <a:gd name="T14" fmla="*/ 0 60000 65536"/>
                <a:gd name="T15" fmla="*/ 0 w 6"/>
                <a:gd name="T16" fmla="*/ 0 h 13"/>
                <a:gd name="T17" fmla="*/ 6 w 6"/>
                <a:gd name="T18" fmla="*/ 13 h 13"/>
              </a:gdLst>
              <a:ahLst/>
              <a:cxnLst>
                <a:cxn ang="T10">
                  <a:pos x="T0" y="T1"/>
                </a:cxn>
                <a:cxn ang="T11">
                  <a:pos x="T2" y="T3"/>
                </a:cxn>
                <a:cxn ang="T12">
                  <a:pos x="T4" y="T5"/>
                </a:cxn>
                <a:cxn ang="T13">
                  <a:pos x="T6" y="T7"/>
                </a:cxn>
                <a:cxn ang="T14">
                  <a:pos x="T8" y="T9"/>
                </a:cxn>
              </a:cxnLst>
              <a:rect l="T15" t="T16" r="T17" b="T18"/>
              <a:pathLst>
                <a:path w="6" h="13">
                  <a:moveTo>
                    <a:pt x="1" y="13"/>
                  </a:moveTo>
                  <a:cubicBezTo>
                    <a:pt x="1" y="7"/>
                    <a:pt x="0" y="0"/>
                    <a:pt x="6" y="0"/>
                  </a:cubicBezTo>
                  <a:cubicBezTo>
                    <a:pt x="6" y="1"/>
                    <a:pt x="6" y="1"/>
                    <a:pt x="6" y="2"/>
                  </a:cubicBezTo>
                  <a:cubicBezTo>
                    <a:pt x="1" y="2"/>
                    <a:pt x="5" y="10"/>
                    <a:pt x="3" y="13"/>
                  </a:cubicBezTo>
                  <a:cubicBezTo>
                    <a:pt x="3" y="13"/>
                    <a:pt x="2" y="13"/>
                    <a:pt x="1"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8" name="Freeform 426"/>
            <p:cNvSpPr/>
            <p:nvPr/>
          </p:nvSpPr>
          <p:spPr bwMode="auto">
            <a:xfrm>
              <a:off x="1315" y="1681"/>
              <a:ext cx="66" cy="76"/>
            </a:xfrm>
            <a:custGeom>
              <a:avLst/>
              <a:gdLst>
                <a:gd name="T0" fmla="*/ 0 w 33"/>
                <a:gd name="T1" fmla="*/ 36 h 38"/>
                <a:gd name="T2" fmla="*/ 29 w 33"/>
                <a:gd name="T3" fmla="*/ 7 h 38"/>
                <a:gd name="T4" fmla="*/ 29 w 33"/>
                <a:gd name="T5" fmla="*/ 5 h 38"/>
                <a:gd name="T6" fmla="*/ 33 w 33"/>
                <a:gd name="T7" fmla="*/ 0 h 38"/>
                <a:gd name="T8" fmla="*/ 33 w 33"/>
                <a:gd name="T9" fmla="*/ 5 h 38"/>
                <a:gd name="T10" fmla="*/ 0 w 33"/>
                <a:gd name="T11" fmla="*/ 38 h 38"/>
                <a:gd name="T12" fmla="*/ 0 w 33"/>
                <a:gd name="T13" fmla="*/ 36 h 38"/>
                <a:gd name="T14" fmla="*/ 0 60000 65536"/>
                <a:gd name="T15" fmla="*/ 0 60000 65536"/>
                <a:gd name="T16" fmla="*/ 0 60000 65536"/>
                <a:gd name="T17" fmla="*/ 0 60000 65536"/>
                <a:gd name="T18" fmla="*/ 0 60000 65536"/>
                <a:gd name="T19" fmla="*/ 0 60000 65536"/>
                <a:gd name="T20" fmla="*/ 0 60000 65536"/>
                <a:gd name="T21" fmla="*/ 0 w 33"/>
                <a:gd name="T22" fmla="*/ 0 h 38"/>
                <a:gd name="T23" fmla="*/ 33 w 33"/>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8">
                  <a:moveTo>
                    <a:pt x="0" y="36"/>
                  </a:moveTo>
                  <a:cubicBezTo>
                    <a:pt x="10" y="27"/>
                    <a:pt x="20" y="17"/>
                    <a:pt x="29" y="7"/>
                  </a:cubicBezTo>
                  <a:cubicBezTo>
                    <a:pt x="29" y="6"/>
                    <a:pt x="29" y="5"/>
                    <a:pt x="29" y="5"/>
                  </a:cubicBezTo>
                  <a:cubicBezTo>
                    <a:pt x="31" y="4"/>
                    <a:pt x="30" y="0"/>
                    <a:pt x="33" y="0"/>
                  </a:cubicBezTo>
                  <a:cubicBezTo>
                    <a:pt x="33" y="2"/>
                    <a:pt x="33" y="3"/>
                    <a:pt x="33" y="5"/>
                  </a:cubicBezTo>
                  <a:cubicBezTo>
                    <a:pt x="23" y="17"/>
                    <a:pt x="12" y="28"/>
                    <a:pt x="0" y="38"/>
                  </a:cubicBezTo>
                  <a:cubicBezTo>
                    <a:pt x="0" y="37"/>
                    <a:pt x="0" y="37"/>
                    <a:pt x="0" y="3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9" name="Freeform 427"/>
            <p:cNvSpPr/>
            <p:nvPr/>
          </p:nvSpPr>
          <p:spPr bwMode="auto">
            <a:xfrm>
              <a:off x="1309" y="1679"/>
              <a:ext cx="64" cy="16"/>
            </a:xfrm>
            <a:custGeom>
              <a:avLst/>
              <a:gdLst>
                <a:gd name="T0" fmla="*/ 0 w 32"/>
                <a:gd name="T1" fmla="*/ 1 h 8"/>
                <a:gd name="T2" fmla="*/ 32 w 32"/>
                <a:gd name="T3" fmla="*/ 6 h 8"/>
                <a:gd name="T4" fmla="*/ 32 w 32"/>
                <a:gd name="T5" fmla="*/ 8 h 8"/>
                <a:gd name="T6" fmla="*/ 0 w 32"/>
                <a:gd name="T7" fmla="*/ 1 h 8"/>
                <a:gd name="T8" fmla="*/ 0 60000 65536"/>
                <a:gd name="T9" fmla="*/ 0 60000 65536"/>
                <a:gd name="T10" fmla="*/ 0 60000 65536"/>
                <a:gd name="T11" fmla="*/ 0 60000 65536"/>
                <a:gd name="T12" fmla="*/ 0 w 32"/>
                <a:gd name="T13" fmla="*/ 0 h 8"/>
                <a:gd name="T14" fmla="*/ 32 w 32"/>
                <a:gd name="T15" fmla="*/ 8 h 8"/>
              </a:gdLst>
              <a:ahLst/>
              <a:cxnLst>
                <a:cxn ang="T8">
                  <a:pos x="T0" y="T1"/>
                </a:cxn>
                <a:cxn ang="T9">
                  <a:pos x="T2" y="T3"/>
                </a:cxn>
                <a:cxn ang="T10">
                  <a:pos x="T4" y="T5"/>
                </a:cxn>
                <a:cxn ang="T11">
                  <a:pos x="T6" y="T7"/>
                </a:cxn>
              </a:cxnLst>
              <a:rect l="T12" t="T13" r="T14" b="T15"/>
              <a:pathLst>
                <a:path w="32" h="8">
                  <a:moveTo>
                    <a:pt x="0" y="1"/>
                  </a:moveTo>
                  <a:cubicBezTo>
                    <a:pt x="14" y="0"/>
                    <a:pt x="23" y="2"/>
                    <a:pt x="32" y="6"/>
                  </a:cubicBezTo>
                  <a:cubicBezTo>
                    <a:pt x="32" y="6"/>
                    <a:pt x="32" y="7"/>
                    <a:pt x="32" y="8"/>
                  </a:cubicBezTo>
                  <a:cubicBezTo>
                    <a:pt x="24" y="3"/>
                    <a:pt x="9" y="5"/>
                    <a:pt x="0" y="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0" name="Freeform 428"/>
            <p:cNvSpPr/>
            <p:nvPr/>
          </p:nvSpPr>
          <p:spPr bwMode="auto">
            <a:xfrm>
              <a:off x="1287" y="1659"/>
              <a:ext cx="22" cy="22"/>
            </a:xfrm>
            <a:custGeom>
              <a:avLst/>
              <a:gdLst>
                <a:gd name="T0" fmla="*/ 0 w 11"/>
                <a:gd name="T1" fmla="*/ 0 h 11"/>
                <a:gd name="T2" fmla="*/ 11 w 11"/>
                <a:gd name="T3" fmla="*/ 11 h 11"/>
                <a:gd name="T4" fmla="*/ 0 w 11"/>
                <a:gd name="T5" fmla="*/ 2 h 11"/>
                <a:gd name="T6" fmla="*/ 0 w 11"/>
                <a:gd name="T7" fmla="*/ 0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0"/>
                  </a:moveTo>
                  <a:cubicBezTo>
                    <a:pt x="5" y="3"/>
                    <a:pt x="9" y="7"/>
                    <a:pt x="11" y="11"/>
                  </a:cubicBezTo>
                  <a:cubicBezTo>
                    <a:pt x="6" y="10"/>
                    <a:pt x="5" y="4"/>
                    <a:pt x="0" y="2"/>
                  </a:cubicBezTo>
                  <a:cubicBezTo>
                    <a:pt x="0" y="2"/>
                    <a:pt x="0" y="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1" name="Freeform 429"/>
            <p:cNvSpPr/>
            <p:nvPr/>
          </p:nvSpPr>
          <p:spPr bwMode="auto">
            <a:xfrm>
              <a:off x="1131" y="1645"/>
              <a:ext cx="156" cy="201"/>
            </a:xfrm>
            <a:custGeom>
              <a:avLst/>
              <a:gdLst>
                <a:gd name="T0" fmla="*/ 45 w 78"/>
                <a:gd name="T1" fmla="*/ 98 h 100"/>
                <a:gd name="T2" fmla="*/ 25 w 78"/>
                <a:gd name="T3" fmla="*/ 20 h 100"/>
                <a:gd name="T4" fmla="*/ 0 w 78"/>
                <a:gd name="T5" fmla="*/ 14 h 100"/>
                <a:gd name="T6" fmla="*/ 36 w 78"/>
                <a:gd name="T7" fmla="*/ 7 h 100"/>
                <a:gd name="T8" fmla="*/ 78 w 78"/>
                <a:gd name="T9" fmla="*/ 7 h 100"/>
                <a:gd name="T10" fmla="*/ 78 w 78"/>
                <a:gd name="T11" fmla="*/ 9 h 100"/>
                <a:gd name="T12" fmla="*/ 2 w 78"/>
                <a:gd name="T13" fmla="*/ 14 h 100"/>
                <a:gd name="T14" fmla="*/ 27 w 78"/>
                <a:gd name="T15" fmla="*/ 18 h 100"/>
                <a:gd name="T16" fmla="*/ 34 w 78"/>
                <a:gd name="T17" fmla="*/ 96 h 100"/>
                <a:gd name="T18" fmla="*/ 45 w 78"/>
                <a:gd name="T19" fmla="*/ 96 h 100"/>
                <a:gd name="T20" fmla="*/ 45 w 78"/>
                <a:gd name="T21" fmla="*/ 98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8"/>
                <a:gd name="T34" fmla="*/ 0 h 100"/>
                <a:gd name="T35" fmla="*/ 78 w 78"/>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8" h="100">
                  <a:moveTo>
                    <a:pt x="45" y="98"/>
                  </a:moveTo>
                  <a:cubicBezTo>
                    <a:pt x="11" y="100"/>
                    <a:pt x="30" y="48"/>
                    <a:pt x="25" y="20"/>
                  </a:cubicBezTo>
                  <a:cubicBezTo>
                    <a:pt x="22" y="13"/>
                    <a:pt x="0" y="25"/>
                    <a:pt x="0" y="14"/>
                  </a:cubicBezTo>
                  <a:cubicBezTo>
                    <a:pt x="0" y="0"/>
                    <a:pt x="25" y="10"/>
                    <a:pt x="36" y="7"/>
                  </a:cubicBezTo>
                  <a:cubicBezTo>
                    <a:pt x="50" y="7"/>
                    <a:pt x="64" y="7"/>
                    <a:pt x="78" y="7"/>
                  </a:cubicBezTo>
                  <a:cubicBezTo>
                    <a:pt x="78" y="8"/>
                    <a:pt x="78" y="9"/>
                    <a:pt x="78" y="9"/>
                  </a:cubicBezTo>
                  <a:cubicBezTo>
                    <a:pt x="54" y="12"/>
                    <a:pt x="19" y="4"/>
                    <a:pt x="2" y="14"/>
                  </a:cubicBezTo>
                  <a:cubicBezTo>
                    <a:pt x="6" y="20"/>
                    <a:pt x="23" y="13"/>
                    <a:pt x="27" y="18"/>
                  </a:cubicBezTo>
                  <a:cubicBezTo>
                    <a:pt x="29" y="44"/>
                    <a:pt x="21" y="81"/>
                    <a:pt x="34" y="96"/>
                  </a:cubicBezTo>
                  <a:cubicBezTo>
                    <a:pt x="37" y="96"/>
                    <a:pt x="41" y="96"/>
                    <a:pt x="45" y="96"/>
                  </a:cubicBezTo>
                  <a:cubicBezTo>
                    <a:pt x="45" y="97"/>
                    <a:pt x="45" y="98"/>
                    <a:pt x="45" y="9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2" name="Freeform 430"/>
            <p:cNvSpPr/>
            <p:nvPr/>
          </p:nvSpPr>
          <p:spPr bwMode="auto">
            <a:xfrm>
              <a:off x="1778" y="1649"/>
              <a:ext cx="112" cy="64"/>
            </a:xfrm>
            <a:custGeom>
              <a:avLst/>
              <a:gdLst>
                <a:gd name="T0" fmla="*/ 27 w 56"/>
                <a:gd name="T1" fmla="*/ 21 h 32"/>
                <a:gd name="T2" fmla="*/ 0 w 56"/>
                <a:gd name="T3" fmla="*/ 27 h 32"/>
                <a:gd name="T4" fmla="*/ 0 w 56"/>
                <a:gd name="T5" fmla="*/ 5 h 32"/>
                <a:gd name="T6" fmla="*/ 52 w 56"/>
                <a:gd name="T7" fmla="*/ 5 h 32"/>
                <a:gd name="T8" fmla="*/ 56 w 56"/>
                <a:gd name="T9" fmla="*/ 16 h 32"/>
                <a:gd name="T10" fmla="*/ 29 w 56"/>
                <a:gd name="T11" fmla="*/ 18 h 32"/>
                <a:gd name="T12" fmla="*/ 52 w 56"/>
                <a:gd name="T13" fmla="*/ 16 h 32"/>
                <a:gd name="T14" fmla="*/ 5 w 56"/>
                <a:gd name="T15" fmla="*/ 7 h 32"/>
                <a:gd name="T16" fmla="*/ 3 w 56"/>
                <a:gd name="T17" fmla="*/ 25 h 32"/>
                <a:gd name="T18" fmla="*/ 25 w 56"/>
                <a:gd name="T19" fmla="*/ 23 h 32"/>
                <a:gd name="T20" fmla="*/ 27 w 56"/>
                <a:gd name="T21" fmla="*/ 21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
                <a:gd name="T34" fmla="*/ 0 h 32"/>
                <a:gd name="T35" fmla="*/ 56 w 56"/>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 h="32">
                  <a:moveTo>
                    <a:pt x="27" y="21"/>
                  </a:moveTo>
                  <a:cubicBezTo>
                    <a:pt x="28" y="32"/>
                    <a:pt x="10" y="25"/>
                    <a:pt x="0" y="27"/>
                  </a:cubicBezTo>
                  <a:cubicBezTo>
                    <a:pt x="0" y="20"/>
                    <a:pt x="0" y="13"/>
                    <a:pt x="0" y="5"/>
                  </a:cubicBezTo>
                  <a:cubicBezTo>
                    <a:pt x="17" y="5"/>
                    <a:pt x="35" y="5"/>
                    <a:pt x="52" y="5"/>
                  </a:cubicBezTo>
                  <a:cubicBezTo>
                    <a:pt x="51" y="11"/>
                    <a:pt x="51" y="16"/>
                    <a:pt x="56" y="16"/>
                  </a:cubicBezTo>
                  <a:cubicBezTo>
                    <a:pt x="52" y="21"/>
                    <a:pt x="38" y="17"/>
                    <a:pt x="29" y="18"/>
                  </a:cubicBezTo>
                  <a:cubicBezTo>
                    <a:pt x="32" y="13"/>
                    <a:pt x="45" y="18"/>
                    <a:pt x="52" y="16"/>
                  </a:cubicBezTo>
                  <a:cubicBezTo>
                    <a:pt x="50" y="0"/>
                    <a:pt x="20" y="10"/>
                    <a:pt x="5" y="7"/>
                  </a:cubicBezTo>
                  <a:cubicBezTo>
                    <a:pt x="0" y="9"/>
                    <a:pt x="4" y="20"/>
                    <a:pt x="3" y="25"/>
                  </a:cubicBezTo>
                  <a:cubicBezTo>
                    <a:pt x="9" y="24"/>
                    <a:pt x="22" y="28"/>
                    <a:pt x="25" y="23"/>
                  </a:cubicBezTo>
                  <a:cubicBezTo>
                    <a:pt x="24" y="21"/>
                    <a:pt x="26" y="21"/>
                    <a:pt x="27" y="2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3" name="Freeform 431"/>
            <p:cNvSpPr/>
            <p:nvPr/>
          </p:nvSpPr>
          <p:spPr bwMode="auto">
            <a:xfrm>
              <a:off x="1688" y="1653"/>
              <a:ext cx="24" cy="36"/>
            </a:xfrm>
            <a:custGeom>
              <a:avLst/>
              <a:gdLst>
                <a:gd name="T0" fmla="*/ 7 w 12"/>
                <a:gd name="T1" fmla="*/ 8 h 18"/>
                <a:gd name="T2" fmla="*/ 10 w 12"/>
                <a:gd name="T3" fmla="*/ 14 h 18"/>
                <a:gd name="T4" fmla="*/ 7 w 12"/>
                <a:gd name="T5" fmla="*/ 8 h 18"/>
                <a:gd name="T6" fmla="*/ 0 60000 65536"/>
                <a:gd name="T7" fmla="*/ 0 60000 65536"/>
                <a:gd name="T8" fmla="*/ 0 60000 65536"/>
                <a:gd name="T9" fmla="*/ 0 w 12"/>
                <a:gd name="T10" fmla="*/ 0 h 18"/>
                <a:gd name="T11" fmla="*/ 12 w 12"/>
                <a:gd name="T12" fmla="*/ 18 h 18"/>
              </a:gdLst>
              <a:ahLst/>
              <a:cxnLst>
                <a:cxn ang="T6">
                  <a:pos x="T0" y="T1"/>
                </a:cxn>
                <a:cxn ang="T7">
                  <a:pos x="T2" y="T3"/>
                </a:cxn>
                <a:cxn ang="T8">
                  <a:pos x="T4" y="T5"/>
                </a:cxn>
              </a:cxnLst>
              <a:rect l="T9" t="T10" r="T11" b="T12"/>
              <a:pathLst>
                <a:path w="12" h="18">
                  <a:moveTo>
                    <a:pt x="7" y="8"/>
                  </a:moveTo>
                  <a:cubicBezTo>
                    <a:pt x="8" y="8"/>
                    <a:pt x="12" y="12"/>
                    <a:pt x="10" y="14"/>
                  </a:cubicBezTo>
                  <a:cubicBezTo>
                    <a:pt x="6" y="18"/>
                    <a:pt x="0" y="0"/>
                    <a:pt x="7" y="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4" name="Freeform 432"/>
            <p:cNvSpPr/>
            <p:nvPr/>
          </p:nvSpPr>
          <p:spPr bwMode="auto">
            <a:xfrm>
              <a:off x="1730" y="1735"/>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3" y="6"/>
                    <a:pt x="6" y="3"/>
                    <a:pt x="11" y="0"/>
                  </a:cubicBezTo>
                  <a:cubicBezTo>
                    <a:pt x="8" y="5"/>
                    <a:pt x="5" y="8"/>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5" name="Freeform 433"/>
            <p:cNvSpPr/>
            <p:nvPr/>
          </p:nvSpPr>
          <p:spPr bwMode="auto">
            <a:xfrm>
              <a:off x="1730" y="1709"/>
              <a:ext cx="22" cy="22"/>
            </a:xfrm>
            <a:custGeom>
              <a:avLst/>
              <a:gdLst>
                <a:gd name="T0" fmla="*/ 0 w 11"/>
                <a:gd name="T1" fmla="*/ 0 h 11"/>
                <a:gd name="T2" fmla="*/ 11 w 11"/>
                <a:gd name="T3" fmla="*/ 11 h 11"/>
                <a:gd name="T4" fmla="*/ 0 w 11"/>
                <a:gd name="T5" fmla="*/ 0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0"/>
                  </a:moveTo>
                  <a:cubicBezTo>
                    <a:pt x="5" y="2"/>
                    <a:pt x="8" y="6"/>
                    <a:pt x="11" y="11"/>
                  </a:cubicBezTo>
                  <a:cubicBezTo>
                    <a:pt x="6" y="8"/>
                    <a:pt x="3"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6" name="Freeform 434"/>
            <p:cNvSpPr/>
            <p:nvPr/>
          </p:nvSpPr>
          <p:spPr bwMode="auto">
            <a:xfrm>
              <a:off x="1718" y="1669"/>
              <a:ext cx="20" cy="88"/>
            </a:xfrm>
            <a:custGeom>
              <a:avLst/>
              <a:gdLst>
                <a:gd name="T0" fmla="*/ 4 w 10"/>
                <a:gd name="T1" fmla="*/ 44 h 44"/>
                <a:gd name="T2" fmla="*/ 1 w 10"/>
                <a:gd name="T3" fmla="*/ 2 h 44"/>
                <a:gd name="T4" fmla="*/ 6 w 10"/>
                <a:gd name="T5" fmla="*/ 20 h 44"/>
                <a:gd name="T6" fmla="*/ 4 w 10"/>
                <a:gd name="T7" fmla="*/ 44 h 44"/>
                <a:gd name="T8" fmla="*/ 0 60000 65536"/>
                <a:gd name="T9" fmla="*/ 0 60000 65536"/>
                <a:gd name="T10" fmla="*/ 0 60000 65536"/>
                <a:gd name="T11" fmla="*/ 0 60000 65536"/>
                <a:gd name="T12" fmla="*/ 0 w 10"/>
                <a:gd name="T13" fmla="*/ 0 h 44"/>
                <a:gd name="T14" fmla="*/ 10 w 10"/>
                <a:gd name="T15" fmla="*/ 44 h 44"/>
              </a:gdLst>
              <a:ahLst/>
              <a:cxnLst>
                <a:cxn ang="T8">
                  <a:pos x="T0" y="T1"/>
                </a:cxn>
                <a:cxn ang="T9">
                  <a:pos x="T2" y="T3"/>
                </a:cxn>
                <a:cxn ang="T10">
                  <a:pos x="T4" y="T5"/>
                </a:cxn>
                <a:cxn ang="T11">
                  <a:pos x="T6" y="T7"/>
                </a:cxn>
              </a:cxnLst>
              <a:rect l="T12" t="T13" r="T14" b="T15"/>
              <a:pathLst>
                <a:path w="10" h="44">
                  <a:moveTo>
                    <a:pt x="4" y="44"/>
                  </a:moveTo>
                  <a:cubicBezTo>
                    <a:pt x="1" y="34"/>
                    <a:pt x="0" y="10"/>
                    <a:pt x="1" y="2"/>
                  </a:cubicBezTo>
                  <a:cubicBezTo>
                    <a:pt x="10" y="0"/>
                    <a:pt x="4" y="14"/>
                    <a:pt x="6" y="20"/>
                  </a:cubicBezTo>
                  <a:cubicBezTo>
                    <a:pt x="1" y="23"/>
                    <a:pt x="5" y="37"/>
                    <a:pt x="4" y="4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7" name="Freeform 435"/>
            <p:cNvSpPr/>
            <p:nvPr/>
          </p:nvSpPr>
          <p:spPr bwMode="auto">
            <a:xfrm>
              <a:off x="3958" y="1679"/>
              <a:ext cx="88" cy="106"/>
            </a:xfrm>
            <a:custGeom>
              <a:avLst/>
              <a:gdLst>
                <a:gd name="T0" fmla="*/ 15 w 44"/>
                <a:gd name="T1" fmla="*/ 3 h 53"/>
                <a:gd name="T2" fmla="*/ 37 w 44"/>
                <a:gd name="T3" fmla="*/ 46 h 53"/>
                <a:gd name="T4" fmla="*/ 8 w 44"/>
                <a:gd name="T5" fmla="*/ 10 h 53"/>
                <a:gd name="T6" fmla="*/ 8 w 44"/>
                <a:gd name="T7" fmla="*/ 41 h 53"/>
                <a:gd name="T8" fmla="*/ 35 w 44"/>
                <a:gd name="T9" fmla="*/ 44 h 53"/>
                <a:gd name="T10" fmla="*/ 15 w 44"/>
                <a:gd name="T11" fmla="*/ 3 h 53"/>
                <a:gd name="T12" fmla="*/ 0 60000 65536"/>
                <a:gd name="T13" fmla="*/ 0 60000 65536"/>
                <a:gd name="T14" fmla="*/ 0 60000 65536"/>
                <a:gd name="T15" fmla="*/ 0 60000 65536"/>
                <a:gd name="T16" fmla="*/ 0 60000 65536"/>
                <a:gd name="T17" fmla="*/ 0 60000 65536"/>
                <a:gd name="T18" fmla="*/ 0 w 44"/>
                <a:gd name="T19" fmla="*/ 0 h 53"/>
                <a:gd name="T20" fmla="*/ 44 w 44"/>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4" h="53">
                  <a:moveTo>
                    <a:pt x="15" y="3"/>
                  </a:moveTo>
                  <a:cubicBezTo>
                    <a:pt x="22" y="0"/>
                    <a:pt x="44" y="20"/>
                    <a:pt x="37" y="46"/>
                  </a:cubicBezTo>
                  <a:cubicBezTo>
                    <a:pt x="6" y="53"/>
                    <a:pt x="0" y="38"/>
                    <a:pt x="8" y="10"/>
                  </a:cubicBezTo>
                  <a:cubicBezTo>
                    <a:pt x="8" y="21"/>
                    <a:pt x="8" y="31"/>
                    <a:pt x="8" y="41"/>
                  </a:cubicBezTo>
                  <a:cubicBezTo>
                    <a:pt x="13" y="46"/>
                    <a:pt x="27" y="42"/>
                    <a:pt x="35" y="44"/>
                  </a:cubicBezTo>
                  <a:cubicBezTo>
                    <a:pt x="38" y="20"/>
                    <a:pt x="29" y="9"/>
                    <a:pt x="15" y="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8" name="Freeform 436"/>
            <p:cNvSpPr>
              <a:spLocks noEditPoints="1"/>
            </p:cNvSpPr>
            <p:nvPr/>
          </p:nvSpPr>
          <p:spPr bwMode="auto">
            <a:xfrm>
              <a:off x="2250" y="1681"/>
              <a:ext cx="86" cy="94"/>
            </a:xfrm>
            <a:custGeom>
              <a:avLst/>
              <a:gdLst>
                <a:gd name="T0" fmla="*/ 25 w 43"/>
                <a:gd name="T1" fmla="*/ 0 h 47"/>
                <a:gd name="T2" fmla="*/ 41 w 43"/>
                <a:gd name="T3" fmla="*/ 47 h 47"/>
                <a:gd name="T4" fmla="*/ 5 w 43"/>
                <a:gd name="T5" fmla="*/ 9 h 47"/>
                <a:gd name="T6" fmla="*/ 25 w 43"/>
                <a:gd name="T7" fmla="*/ 0 h 47"/>
                <a:gd name="T8" fmla="*/ 7 w 43"/>
                <a:gd name="T9" fmla="*/ 18 h 47"/>
                <a:gd name="T10" fmla="*/ 39 w 43"/>
                <a:gd name="T11" fmla="*/ 43 h 47"/>
                <a:gd name="T12" fmla="*/ 25 w 43"/>
                <a:gd name="T13" fmla="*/ 2 h 47"/>
                <a:gd name="T14" fmla="*/ 7 w 43"/>
                <a:gd name="T15" fmla="*/ 18 h 47"/>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47"/>
                <a:gd name="T26" fmla="*/ 43 w 43"/>
                <a:gd name="T27" fmla="*/ 47 h 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47">
                  <a:moveTo>
                    <a:pt x="25" y="0"/>
                  </a:moveTo>
                  <a:cubicBezTo>
                    <a:pt x="40" y="6"/>
                    <a:pt x="43" y="24"/>
                    <a:pt x="41" y="47"/>
                  </a:cubicBezTo>
                  <a:cubicBezTo>
                    <a:pt x="29" y="34"/>
                    <a:pt x="0" y="39"/>
                    <a:pt x="5" y="9"/>
                  </a:cubicBezTo>
                  <a:cubicBezTo>
                    <a:pt x="13" y="19"/>
                    <a:pt x="20" y="6"/>
                    <a:pt x="25" y="0"/>
                  </a:cubicBezTo>
                  <a:close/>
                  <a:moveTo>
                    <a:pt x="7" y="18"/>
                  </a:moveTo>
                  <a:cubicBezTo>
                    <a:pt x="7" y="37"/>
                    <a:pt x="30" y="33"/>
                    <a:pt x="39" y="43"/>
                  </a:cubicBezTo>
                  <a:cubicBezTo>
                    <a:pt x="40" y="23"/>
                    <a:pt x="38" y="7"/>
                    <a:pt x="25" y="2"/>
                  </a:cubicBezTo>
                  <a:cubicBezTo>
                    <a:pt x="22" y="12"/>
                    <a:pt x="10" y="13"/>
                    <a:pt x="7" y="1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9" name="Freeform 437"/>
            <p:cNvSpPr>
              <a:spLocks noEditPoints="1"/>
            </p:cNvSpPr>
            <p:nvPr/>
          </p:nvSpPr>
          <p:spPr bwMode="auto">
            <a:xfrm>
              <a:off x="1131" y="1691"/>
              <a:ext cx="40" cy="135"/>
            </a:xfrm>
            <a:custGeom>
              <a:avLst/>
              <a:gdLst>
                <a:gd name="T0" fmla="*/ 20 w 20"/>
                <a:gd name="T1" fmla="*/ 0 h 67"/>
                <a:gd name="T2" fmla="*/ 20 w 20"/>
                <a:gd name="T3" fmla="*/ 67 h 67"/>
                <a:gd name="T4" fmla="*/ 0 w 20"/>
                <a:gd name="T5" fmla="*/ 67 h 67"/>
                <a:gd name="T6" fmla="*/ 0 w 20"/>
                <a:gd name="T7" fmla="*/ 0 h 67"/>
                <a:gd name="T8" fmla="*/ 20 w 20"/>
                <a:gd name="T9" fmla="*/ 0 h 67"/>
                <a:gd name="T10" fmla="*/ 2 w 20"/>
                <a:gd name="T11" fmla="*/ 64 h 67"/>
                <a:gd name="T12" fmla="*/ 18 w 20"/>
                <a:gd name="T13" fmla="*/ 64 h 67"/>
                <a:gd name="T14" fmla="*/ 18 w 20"/>
                <a:gd name="T15" fmla="*/ 2 h 67"/>
                <a:gd name="T16" fmla="*/ 2 w 20"/>
                <a:gd name="T17" fmla="*/ 2 h 67"/>
                <a:gd name="T18" fmla="*/ 2 w 20"/>
                <a:gd name="T19" fmla="*/ 64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67"/>
                <a:gd name="T32" fmla="*/ 20 w 20"/>
                <a:gd name="T33" fmla="*/ 67 h 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67">
                  <a:moveTo>
                    <a:pt x="20" y="0"/>
                  </a:moveTo>
                  <a:cubicBezTo>
                    <a:pt x="20" y="22"/>
                    <a:pt x="20" y="44"/>
                    <a:pt x="20" y="67"/>
                  </a:cubicBezTo>
                  <a:cubicBezTo>
                    <a:pt x="14" y="67"/>
                    <a:pt x="7" y="67"/>
                    <a:pt x="0" y="67"/>
                  </a:cubicBezTo>
                  <a:cubicBezTo>
                    <a:pt x="0" y="44"/>
                    <a:pt x="0" y="22"/>
                    <a:pt x="0" y="0"/>
                  </a:cubicBezTo>
                  <a:cubicBezTo>
                    <a:pt x="7" y="0"/>
                    <a:pt x="14" y="0"/>
                    <a:pt x="20" y="0"/>
                  </a:cubicBezTo>
                  <a:close/>
                  <a:moveTo>
                    <a:pt x="2" y="64"/>
                  </a:moveTo>
                  <a:cubicBezTo>
                    <a:pt x="8" y="64"/>
                    <a:pt x="13" y="64"/>
                    <a:pt x="18" y="64"/>
                  </a:cubicBezTo>
                  <a:cubicBezTo>
                    <a:pt x="18" y="44"/>
                    <a:pt x="18" y="23"/>
                    <a:pt x="18" y="2"/>
                  </a:cubicBezTo>
                  <a:cubicBezTo>
                    <a:pt x="13" y="2"/>
                    <a:pt x="8" y="2"/>
                    <a:pt x="2" y="2"/>
                  </a:cubicBezTo>
                  <a:cubicBezTo>
                    <a:pt x="2" y="23"/>
                    <a:pt x="2" y="44"/>
                    <a:pt x="2" y="6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0" name="Freeform 438"/>
            <p:cNvSpPr/>
            <p:nvPr/>
          </p:nvSpPr>
          <p:spPr bwMode="auto">
            <a:xfrm>
              <a:off x="1832" y="1703"/>
              <a:ext cx="14" cy="14"/>
            </a:xfrm>
            <a:custGeom>
              <a:avLst/>
              <a:gdLst>
                <a:gd name="T0" fmla="*/ 0 w 7"/>
                <a:gd name="T1" fmla="*/ 5 h 7"/>
                <a:gd name="T2" fmla="*/ 5 w 7"/>
                <a:gd name="T3" fmla="*/ 0 h 7"/>
                <a:gd name="T4" fmla="*/ 7 w 7"/>
                <a:gd name="T5" fmla="*/ 7 h 7"/>
                <a:gd name="T6" fmla="*/ 0 w 7"/>
                <a:gd name="T7" fmla="*/ 7 h 7"/>
                <a:gd name="T8" fmla="*/ 0 w 7"/>
                <a:gd name="T9" fmla="*/ 5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0" y="5"/>
                  </a:moveTo>
                  <a:cubicBezTo>
                    <a:pt x="1" y="3"/>
                    <a:pt x="2" y="1"/>
                    <a:pt x="5" y="0"/>
                  </a:cubicBezTo>
                  <a:cubicBezTo>
                    <a:pt x="7" y="1"/>
                    <a:pt x="7" y="4"/>
                    <a:pt x="7" y="7"/>
                  </a:cubicBezTo>
                  <a:cubicBezTo>
                    <a:pt x="5" y="7"/>
                    <a:pt x="2" y="7"/>
                    <a:pt x="0" y="7"/>
                  </a:cubicBezTo>
                  <a:cubicBezTo>
                    <a:pt x="0" y="6"/>
                    <a:pt x="0" y="6"/>
                    <a:pt x="0" y="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1" name="Freeform 439"/>
            <p:cNvSpPr/>
            <p:nvPr/>
          </p:nvSpPr>
          <p:spPr bwMode="auto">
            <a:xfrm>
              <a:off x="1730" y="1713"/>
              <a:ext cx="80" cy="129"/>
            </a:xfrm>
            <a:custGeom>
              <a:avLst/>
              <a:gdLst>
                <a:gd name="T0" fmla="*/ 20 w 40"/>
                <a:gd name="T1" fmla="*/ 13 h 64"/>
                <a:gd name="T2" fmla="*/ 24 w 40"/>
                <a:gd name="T3" fmla="*/ 9 h 64"/>
                <a:gd name="T4" fmla="*/ 40 w 40"/>
                <a:gd name="T5" fmla="*/ 2 h 64"/>
                <a:gd name="T6" fmla="*/ 38 w 40"/>
                <a:gd name="T7" fmla="*/ 15 h 64"/>
                <a:gd name="T8" fmla="*/ 29 w 40"/>
                <a:gd name="T9" fmla="*/ 18 h 64"/>
                <a:gd name="T10" fmla="*/ 31 w 40"/>
                <a:gd name="T11" fmla="*/ 64 h 64"/>
                <a:gd name="T12" fmla="*/ 24 w 40"/>
                <a:gd name="T13" fmla="*/ 64 h 64"/>
                <a:gd name="T14" fmla="*/ 31 w 40"/>
                <a:gd name="T15" fmla="*/ 42 h 64"/>
                <a:gd name="T16" fmla="*/ 11 w 40"/>
                <a:gd name="T17" fmla="*/ 35 h 64"/>
                <a:gd name="T18" fmla="*/ 20 w 40"/>
                <a:gd name="T19" fmla="*/ 13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64"/>
                <a:gd name="T32" fmla="*/ 40 w 40"/>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64">
                  <a:moveTo>
                    <a:pt x="20" y="13"/>
                  </a:moveTo>
                  <a:cubicBezTo>
                    <a:pt x="21" y="11"/>
                    <a:pt x="22" y="9"/>
                    <a:pt x="24" y="9"/>
                  </a:cubicBezTo>
                  <a:cubicBezTo>
                    <a:pt x="26" y="3"/>
                    <a:pt x="31" y="0"/>
                    <a:pt x="40" y="2"/>
                  </a:cubicBezTo>
                  <a:cubicBezTo>
                    <a:pt x="37" y="5"/>
                    <a:pt x="37" y="10"/>
                    <a:pt x="38" y="15"/>
                  </a:cubicBezTo>
                  <a:cubicBezTo>
                    <a:pt x="34" y="15"/>
                    <a:pt x="31" y="16"/>
                    <a:pt x="29" y="18"/>
                  </a:cubicBezTo>
                  <a:cubicBezTo>
                    <a:pt x="26" y="35"/>
                    <a:pt x="40" y="49"/>
                    <a:pt x="31" y="64"/>
                  </a:cubicBezTo>
                  <a:cubicBezTo>
                    <a:pt x="29" y="64"/>
                    <a:pt x="27" y="64"/>
                    <a:pt x="24" y="64"/>
                  </a:cubicBezTo>
                  <a:cubicBezTo>
                    <a:pt x="20" y="51"/>
                    <a:pt x="34" y="55"/>
                    <a:pt x="31" y="42"/>
                  </a:cubicBezTo>
                  <a:cubicBezTo>
                    <a:pt x="31" y="34"/>
                    <a:pt x="15" y="41"/>
                    <a:pt x="11" y="35"/>
                  </a:cubicBezTo>
                  <a:cubicBezTo>
                    <a:pt x="0" y="27"/>
                    <a:pt x="14" y="18"/>
                    <a:pt x="20" y="1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2" name="Freeform 440"/>
            <p:cNvSpPr/>
            <p:nvPr/>
          </p:nvSpPr>
          <p:spPr bwMode="auto">
            <a:xfrm>
              <a:off x="1724" y="1739"/>
              <a:ext cx="46" cy="44"/>
            </a:xfrm>
            <a:custGeom>
              <a:avLst/>
              <a:gdLst>
                <a:gd name="T0" fmla="*/ 14 w 23"/>
                <a:gd name="T1" fmla="*/ 22 h 22"/>
                <a:gd name="T2" fmla="*/ 23 w 23"/>
                <a:gd name="T3" fmla="*/ 0 h 22"/>
                <a:gd name="T4" fmla="*/ 14 w 23"/>
                <a:gd name="T5" fmla="*/ 22 h 22"/>
                <a:gd name="T6" fmla="*/ 0 60000 65536"/>
                <a:gd name="T7" fmla="*/ 0 60000 65536"/>
                <a:gd name="T8" fmla="*/ 0 60000 65536"/>
                <a:gd name="T9" fmla="*/ 0 w 23"/>
                <a:gd name="T10" fmla="*/ 0 h 22"/>
                <a:gd name="T11" fmla="*/ 23 w 23"/>
                <a:gd name="T12" fmla="*/ 22 h 22"/>
              </a:gdLst>
              <a:ahLst/>
              <a:cxnLst>
                <a:cxn ang="T6">
                  <a:pos x="T0" y="T1"/>
                </a:cxn>
                <a:cxn ang="T7">
                  <a:pos x="T2" y="T3"/>
                </a:cxn>
                <a:cxn ang="T8">
                  <a:pos x="T4" y="T5"/>
                </a:cxn>
              </a:cxnLst>
              <a:rect l="T9" t="T10" r="T11" b="T12"/>
              <a:pathLst>
                <a:path w="23" h="22">
                  <a:moveTo>
                    <a:pt x="14" y="22"/>
                  </a:moveTo>
                  <a:cubicBezTo>
                    <a:pt x="0" y="17"/>
                    <a:pt x="13" y="2"/>
                    <a:pt x="23" y="0"/>
                  </a:cubicBezTo>
                  <a:cubicBezTo>
                    <a:pt x="17" y="5"/>
                    <a:pt x="3" y="14"/>
                    <a:pt x="14" y="2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3" name="Freeform 441"/>
            <p:cNvSpPr/>
            <p:nvPr/>
          </p:nvSpPr>
          <p:spPr bwMode="auto">
            <a:xfrm>
              <a:off x="1748" y="1691"/>
              <a:ext cx="110" cy="157"/>
            </a:xfrm>
            <a:custGeom>
              <a:avLst/>
              <a:gdLst>
                <a:gd name="T0" fmla="*/ 15 w 55"/>
                <a:gd name="T1" fmla="*/ 20 h 78"/>
                <a:gd name="T2" fmla="*/ 15 w 55"/>
                <a:gd name="T3" fmla="*/ 11 h 78"/>
                <a:gd name="T4" fmla="*/ 42 w 55"/>
                <a:gd name="T5" fmla="*/ 11 h 78"/>
                <a:gd name="T6" fmla="*/ 42 w 55"/>
                <a:gd name="T7" fmla="*/ 13 h 78"/>
                <a:gd name="T8" fmla="*/ 49 w 55"/>
                <a:gd name="T9" fmla="*/ 13 h 78"/>
                <a:gd name="T10" fmla="*/ 47 w 55"/>
                <a:gd name="T11" fmla="*/ 6 h 78"/>
                <a:gd name="T12" fmla="*/ 47 w 55"/>
                <a:gd name="T13" fmla="*/ 2 h 78"/>
                <a:gd name="T14" fmla="*/ 51 w 55"/>
                <a:gd name="T15" fmla="*/ 15 h 78"/>
                <a:gd name="T16" fmla="*/ 33 w 55"/>
                <a:gd name="T17" fmla="*/ 15 h 78"/>
                <a:gd name="T18" fmla="*/ 22 w 55"/>
                <a:gd name="T19" fmla="*/ 29 h 78"/>
                <a:gd name="T20" fmla="*/ 27 w 55"/>
                <a:gd name="T21" fmla="*/ 78 h 78"/>
                <a:gd name="T22" fmla="*/ 13 w 55"/>
                <a:gd name="T23" fmla="*/ 78 h 78"/>
                <a:gd name="T24" fmla="*/ 13 w 55"/>
                <a:gd name="T25" fmla="*/ 62 h 78"/>
                <a:gd name="T26" fmla="*/ 20 w 55"/>
                <a:gd name="T27" fmla="*/ 53 h 78"/>
                <a:gd name="T28" fmla="*/ 2 w 55"/>
                <a:gd name="T29" fmla="*/ 46 h 78"/>
                <a:gd name="T30" fmla="*/ 22 w 55"/>
                <a:gd name="T31" fmla="*/ 53 h 78"/>
                <a:gd name="T32" fmla="*/ 15 w 55"/>
                <a:gd name="T33" fmla="*/ 75 h 78"/>
                <a:gd name="T34" fmla="*/ 22 w 55"/>
                <a:gd name="T35" fmla="*/ 75 h 78"/>
                <a:gd name="T36" fmla="*/ 20 w 55"/>
                <a:gd name="T37" fmla="*/ 29 h 78"/>
                <a:gd name="T38" fmla="*/ 29 w 55"/>
                <a:gd name="T39" fmla="*/ 26 h 78"/>
                <a:gd name="T40" fmla="*/ 31 w 55"/>
                <a:gd name="T41" fmla="*/ 13 h 78"/>
                <a:gd name="T42" fmla="*/ 15 w 55"/>
                <a:gd name="T43" fmla="*/ 2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5"/>
                <a:gd name="T67" fmla="*/ 0 h 78"/>
                <a:gd name="T68" fmla="*/ 55 w 55"/>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5" h="78">
                  <a:moveTo>
                    <a:pt x="15" y="20"/>
                  </a:moveTo>
                  <a:cubicBezTo>
                    <a:pt x="15" y="17"/>
                    <a:pt x="15" y="14"/>
                    <a:pt x="15" y="11"/>
                  </a:cubicBezTo>
                  <a:cubicBezTo>
                    <a:pt x="24" y="11"/>
                    <a:pt x="33" y="11"/>
                    <a:pt x="42" y="11"/>
                  </a:cubicBezTo>
                  <a:cubicBezTo>
                    <a:pt x="42" y="12"/>
                    <a:pt x="42" y="12"/>
                    <a:pt x="42" y="13"/>
                  </a:cubicBezTo>
                  <a:cubicBezTo>
                    <a:pt x="44" y="13"/>
                    <a:pt x="47" y="13"/>
                    <a:pt x="49" y="13"/>
                  </a:cubicBezTo>
                  <a:cubicBezTo>
                    <a:pt x="49" y="10"/>
                    <a:pt x="49" y="7"/>
                    <a:pt x="47" y="6"/>
                  </a:cubicBezTo>
                  <a:cubicBezTo>
                    <a:pt x="47" y="5"/>
                    <a:pt x="47" y="3"/>
                    <a:pt x="47" y="2"/>
                  </a:cubicBezTo>
                  <a:cubicBezTo>
                    <a:pt x="55" y="0"/>
                    <a:pt x="50" y="11"/>
                    <a:pt x="51" y="15"/>
                  </a:cubicBezTo>
                  <a:cubicBezTo>
                    <a:pt x="45" y="15"/>
                    <a:pt x="39" y="15"/>
                    <a:pt x="33" y="15"/>
                  </a:cubicBezTo>
                  <a:cubicBezTo>
                    <a:pt x="28" y="18"/>
                    <a:pt x="35" y="34"/>
                    <a:pt x="22" y="29"/>
                  </a:cubicBezTo>
                  <a:cubicBezTo>
                    <a:pt x="22" y="47"/>
                    <a:pt x="30" y="57"/>
                    <a:pt x="27" y="78"/>
                  </a:cubicBezTo>
                  <a:cubicBezTo>
                    <a:pt x="22" y="78"/>
                    <a:pt x="18" y="78"/>
                    <a:pt x="13" y="78"/>
                  </a:cubicBezTo>
                  <a:cubicBezTo>
                    <a:pt x="13" y="72"/>
                    <a:pt x="13" y="67"/>
                    <a:pt x="13" y="62"/>
                  </a:cubicBezTo>
                  <a:cubicBezTo>
                    <a:pt x="21" y="64"/>
                    <a:pt x="20" y="59"/>
                    <a:pt x="20" y="53"/>
                  </a:cubicBezTo>
                  <a:cubicBezTo>
                    <a:pt x="19" y="46"/>
                    <a:pt x="0" y="57"/>
                    <a:pt x="2" y="46"/>
                  </a:cubicBezTo>
                  <a:cubicBezTo>
                    <a:pt x="6" y="52"/>
                    <a:pt x="22" y="45"/>
                    <a:pt x="22" y="53"/>
                  </a:cubicBezTo>
                  <a:cubicBezTo>
                    <a:pt x="25" y="66"/>
                    <a:pt x="11" y="62"/>
                    <a:pt x="15" y="75"/>
                  </a:cubicBezTo>
                  <a:cubicBezTo>
                    <a:pt x="18" y="75"/>
                    <a:pt x="20" y="75"/>
                    <a:pt x="22" y="75"/>
                  </a:cubicBezTo>
                  <a:cubicBezTo>
                    <a:pt x="31" y="60"/>
                    <a:pt x="17" y="46"/>
                    <a:pt x="20" y="29"/>
                  </a:cubicBezTo>
                  <a:cubicBezTo>
                    <a:pt x="22" y="27"/>
                    <a:pt x="25" y="26"/>
                    <a:pt x="29" y="26"/>
                  </a:cubicBezTo>
                  <a:cubicBezTo>
                    <a:pt x="28" y="21"/>
                    <a:pt x="28" y="16"/>
                    <a:pt x="31" y="13"/>
                  </a:cubicBezTo>
                  <a:cubicBezTo>
                    <a:pt x="22" y="11"/>
                    <a:pt x="17" y="14"/>
                    <a:pt x="15"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4" name="Freeform 442"/>
            <p:cNvSpPr/>
            <p:nvPr/>
          </p:nvSpPr>
          <p:spPr bwMode="auto">
            <a:xfrm>
              <a:off x="1860" y="1699"/>
              <a:ext cx="26" cy="30"/>
            </a:xfrm>
            <a:custGeom>
              <a:avLst/>
              <a:gdLst>
                <a:gd name="T0" fmla="*/ 2 w 13"/>
                <a:gd name="T1" fmla="*/ 9 h 15"/>
                <a:gd name="T2" fmla="*/ 4 w 13"/>
                <a:gd name="T3" fmla="*/ 9 h 15"/>
                <a:gd name="T4" fmla="*/ 11 w 13"/>
                <a:gd name="T5" fmla="*/ 0 h 15"/>
                <a:gd name="T6" fmla="*/ 13 w 13"/>
                <a:gd name="T7" fmla="*/ 0 h 15"/>
                <a:gd name="T8" fmla="*/ 0 w 13"/>
                <a:gd name="T9" fmla="*/ 9 h 15"/>
                <a:gd name="T10" fmla="*/ 2 w 13"/>
                <a:gd name="T11" fmla="*/ 9 h 15"/>
                <a:gd name="T12" fmla="*/ 0 60000 65536"/>
                <a:gd name="T13" fmla="*/ 0 60000 65536"/>
                <a:gd name="T14" fmla="*/ 0 60000 65536"/>
                <a:gd name="T15" fmla="*/ 0 60000 65536"/>
                <a:gd name="T16" fmla="*/ 0 60000 65536"/>
                <a:gd name="T17" fmla="*/ 0 60000 65536"/>
                <a:gd name="T18" fmla="*/ 0 w 13"/>
                <a:gd name="T19" fmla="*/ 0 h 15"/>
                <a:gd name="T20" fmla="*/ 13 w 13"/>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3" h="15">
                  <a:moveTo>
                    <a:pt x="2" y="9"/>
                  </a:moveTo>
                  <a:cubicBezTo>
                    <a:pt x="2" y="9"/>
                    <a:pt x="3" y="9"/>
                    <a:pt x="4" y="9"/>
                  </a:cubicBezTo>
                  <a:cubicBezTo>
                    <a:pt x="5" y="5"/>
                    <a:pt x="10" y="5"/>
                    <a:pt x="11" y="0"/>
                  </a:cubicBezTo>
                  <a:cubicBezTo>
                    <a:pt x="11" y="0"/>
                    <a:pt x="12" y="0"/>
                    <a:pt x="13" y="0"/>
                  </a:cubicBezTo>
                  <a:cubicBezTo>
                    <a:pt x="10" y="3"/>
                    <a:pt x="4" y="15"/>
                    <a:pt x="0" y="9"/>
                  </a:cubicBezTo>
                  <a:cubicBezTo>
                    <a:pt x="0" y="9"/>
                    <a:pt x="1" y="9"/>
                    <a:pt x="2"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5" name="Freeform 443"/>
            <p:cNvSpPr/>
            <p:nvPr/>
          </p:nvSpPr>
          <p:spPr bwMode="auto">
            <a:xfrm>
              <a:off x="1860" y="1693"/>
              <a:ext cx="40" cy="24"/>
            </a:xfrm>
            <a:custGeom>
              <a:avLst/>
              <a:gdLst>
                <a:gd name="T0" fmla="*/ 0 w 20"/>
                <a:gd name="T1" fmla="*/ 12 h 12"/>
                <a:gd name="T2" fmla="*/ 0 w 20"/>
                <a:gd name="T3" fmla="*/ 1 h 12"/>
                <a:gd name="T4" fmla="*/ 13 w 20"/>
                <a:gd name="T5" fmla="*/ 3 h 12"/>
                <a:gd name="T6" fmla="*/ 11 w 20"/>
                <a:gd name="T7" fmla="*/ 3 h 12"/>
                <a:gd name="T8" fmla="*/ 2 w 20"/>
                <a:gd name="T9" fmla="*/ 3 h 12"/>
                <a:gd name="T10" fmla="*/ 2 w 20"/>
                <a:gd name="T11" fmla="*/ 12 h 12"/>
                <a:gd name="T12" fmla="*/ 0 w 20"/>
                <a:gd name="T13" fmla="*/ 12 h 12"/>
                <a:gd name="T14" fmla="*/ 0 60000 65536"/>
                <a:gd name="T15" fmla="*/ 0 60000 65536"/>
                <a:gd name="T16" fmla="*/ 0 60000 65536"/>
                <a:gd name="T17" fmla="*/ 0 60000 65536"/>
                <a:gd name="T18" fmla="*/ 0 60000 65536"/>
                <a:gd name="T19" fmla="*/ 0 60000 65536"/>
                <a:gd name="T20" fmla="*/ 0 60000 65536"/>
                <a:gd name="T21" fmla="*/ 0 w 20"/>
                <a:gd name="T22" fmla="*/ 0 h 12"/>
                <a:gd name="T23" fmla="*/ 20 w 2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2">
                  <a:moveTo>
                    <a:pt x="0" y="12"/>
                  </a:moveTo>
                  <a:cubicBezTo>
                    <a:pt x="0" y="8"/>
                    <a:pt x="0" y="5"/>
                    <a:pt x="0" y="1"/>
                  </a:cubicBezTo>
                  <a:cubicBezTo>
                    <a:pt x="3" y="1"/>
                    <a:pt x="20" y="0"/>
                    <a:pt x="13" y="3"/>
                  </a:cubicBezTo>
                  <a:cubicBezTo>
                    <a:pt x="12" y="3"/>
                    <a:pt x="11" y="3"/>
                    <a:pt x="11" y="3"/>
                  </a:cubicBezTo>
                  <a:cubicBezTo>
                    <a:pt x="8" y="3"/>
                    <a:pt x="5" y="3"/>
                    <a:pt x="2" y="3"/>
                  </a:cubicBezTo>
                  <a:cubicBezTo>
                    <a:pt x="2" y="6"/>
                    <a:pt x="2" y="9"/>
                    <a:pt x="2" y="12"/>
                  </a:cubicBezTo>
                  <a:cubicBezTo>
                    <a:pt x="1" y="12"/>
                    <a:pt x="0" y="12"/>
                    <a:pt x="0" y="1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6" name="Freeform 444"/>
            <p:cNvSpPr/>
            <p:nvPr/>
          </p:nvSpPr>
          <p:spPr bwMode="auto">
            <a:xfrm>
              <a:off x="1736" y="1699"/>
              <a:ext cx="34" cy="34"/>
            </a:xfrm>
            <a:custGeom>
              <a:avLst/>
              <a:gdLst>
                <a:gd name="T0" fmla="*/ 6 w 17"/>
                <a:gd name="T1" fmla="*/ 2 h 17"/>
                <a:gd name="T2" fmla="*/ 15 w 17"/>
                <a:gd name="T3" fmla="*/ 11 h 17"/>
                <a:gd name="T4" fmla="*/ 17 w 17"/>
                <a:gd name="T5" fmla="*/ 11 h 17"/>
                <a:gd name="T6" fmla="*/ 6 w 17"/>
                <a:gd name="T7" fmla="*/ 0 h 17"/>
                <a:gd name="T8" fmla="*/ 6 w 17"/>
                <a:gd name="T9" fmla="*/ 2 h 17"/>
                <a:gd name="T10" fmla="*/ 0 60000 65536"/>
                <a:gd name="T11" fmla="*/ 0 60000 65536"/>
                <a:gd name="T12" fmla="*/ 0 60000 65536"/>
                <a:gd name="T13" fmla="*/ 0 60000 65536"/>
                <a:gd name="T14" fmla="*/ 0 60000 65536"/>
                <a:gd name="T15" fmla="*/ 0 w 17"/>
                <a:gd name="T16" fmla="*/ 0 h 17"/>
                <a:gd name="T17" fmla="*/ 17 w 17"/>
                <a:gd name="T18" fmla="*/ 17 h 17"/>
              </a:gdLst>
              <a:ahLst/>
              <a:cxnLst>
                <a:cxn ang="T10">
                  <a:pos x="T0" y="T1"/>
                </a:cxn>
                <a:cxn ang="T11">
                  <a:pos x="T2" y="T3"/>
                </a:cxn>
                <a:cxn ang="T12">
                  <a:pos x="T4" y="T5"/>
                </a:cxn>
                <a:cxn ang="T13">
                  <a:pos x="T6" y="T7"/>
                </a:cxn>
                <a:cxn ang="T14">
                  <a:pos x="T8" y="T9"/>
                </a:cxn>
              </a:cxnLst>
              <a:rect l="T15" t="T16" r="T17" b="T18"/>
              <a:pathLst>
                <a:path w="17" h="17">
                  <a:moveTo>
                    <a:pt x="6" y="2"/>
                  </a:moveTo>
                  <a:cubicBezTo>
                    <a:pt x="8" y="6"/>
                    <a:pt x="11" y="9"/>
                    <a:pt x="15" y="11"/>
                  </a:cubicBezTo>
                  <a:cubicBezTo>
                    <a:pt x="15" y="11"/>
                    <a:pt x="16" y="11"/>
                    <a:pt x="17" y="11"/>
                  </a:cubicBezTo>
                  <a:cubicBezTo>
                    <a:pt x="14" y="17"/>
                    <a:pt x="0" y="3"/>
                    <a:pt x="6" y="0"/>
                  </a:cubicBezTo>
                  <a:cubicBezTo>
                    <a:pt x="6" y="1"/>
                    <a:pt x="6" y="2"/>
                    <a:pt x="6" y="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7" name="Freeform 445"/>
            <p:cNvSpPr/>
            <p:nvPr/>
          </p:nvSpPr>
          <p:spPr bwMode="auto">
            <a:xfrm>
              <a:off x="1748" y="1699"/>
              <a:ext cx="22" cy="22"/>
            </a:xfrm>
            <a:custGeom>
              <a:avLst/>
              <a:gdLst>
                <a:gd name="T0" fmla="*/ 0 w 11"/>
                <a:gd name="T1" fmla="*/ 2 h 11"/>
                <a:gd name="T2" fmla="*/ 0 w 11"/>
                <a:gd name="T3" fmla="*/ 0 h 11"/>
                <a:gd name="T4" fmla="*/ 11 w 11"/>
                <a:gd name="T5" fmla="*/ 0 h 11"/>
                <a:gd name="T6" fmla="*/ 11 w 11"/>
                <a:gd name="T7" fmla="*/ 11 h 11"/>
                <a:gd name="T8" fmla="*/ 9 w 11"/>
                <a:gd name="T9" fmla="*/ 11 h 11"/>
                <a:gd name="T10" fmla="*/ 9 w 11"/>
                <a:gd name="T11" fmla="*/ 2 h 11"/>
                <a:gd name="T12" fmla="*/ 0 w 11"/>
                <a:gd name="T13" fmla="*/ 2 h 11"/>
                <a:gd name="T14" fmla="*/ 0 60000 65536"/>
                <a:gd name="T15" fmla="*/ 0 60000 65536"/>
                <a:gd name="T16" fmla="*/ 0 60000 65536"/>
                <a:gd name="T17" fmla="*/ 0 60000 65536"/>
                <a:gd name="T18" fmla="*/ 0 60000 65536"/>
                <a:gd name="T19" fmla="*/ 0 60000 65536"/>
                <a:gd name="T20" fmla="*/ 0 60000 65536"/>
                <a:gd name="T21" fmla="*/ 0 w 11"/>
                <a:gd name="T22" fmla="*/ 0 h 11"/>
                <a:gd name="T23" fmla="*/ 11 w 11"/>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1">
                  <a:moveTo>
                    <a:pt x="0" y="2"/>
                  </a:moveTo>
                  <a:cubicBezTo>
                    <a:pt x="0" y="2"/>
                    <a:pt x="0" y="1"/>
                    <a:pt x="0" y="0"/>
                  </a:cubicBezTo>
                  <a:cubicBezTo>
                    <a:pt x="3" y="0"/>
                    <a:pt x="7" y="0"/>
                    <a:pt x="11" y="0"/>
                  </a:cubicBezTo>
                  <a:cubicBezTo>
                    <a:pt x="11" y="4"/>
                    <a:pt x="11" y="8"/>
                    <a:pt x="11" y="11"/>
                  </a:cubicBezTo>
                  <a:cubicBezTo>
                    <a:pt x="10" y="11"/>
                    <a:pt x="9" y="11"/>
                    <a:pt x="9" y="11"/>
                  </a:cubicBezTo>
                  <a:cubicBezTo>
                    <a:pt x="9" y="8"/>
                    <a:pt x="9" y="5"/>
                    <a:pt x="9" y="2"/>
                  </a:cubicBezTo>
                  <a:cubicBezTo>
                    <a:pt x="6" y="2"/>
                    <a:pt x="3" y="2"/>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8" name="Freeform 446"/>
            <p:cNvSpPr/>
            <p:nvPr/>
          </p:nvSpPr>
          <p:spPr bwMode="auto">
            <a:xfrm>
              <a:off x="1868" y="1713"/>
              <a:ext cx="48" cy="54"/>
            </a:xfrm>
            <a:custGeom>
              <a:avLst/>
              <a:gdLst>
                <a:gd name="T0" fmla="*/ 0 w 24"/>
                <a:gd name="T1" fmla="*/ 27 h 27"/>
                <a:gd name="T2" fmla="*/ 24 w 24"/>
                <a:gd name="T3" fmla="*/ 0 h 27"/>
                <a:gd name="T4" fmla="*/ 24 w 24"/>
                <a:gd name="T5" fmla="*/ 2 h 27"/>
                <a:gd name="T6" fmla="*/ 0 w 24"/>
                <a:gd name="T7" fmla="*/ 27 h 27"/>
                <a:gd name="T8" fmla="*/ 0 60000 65536"/>
                <a:gd name="T9" fmla="*/ 0 60000 65536"/>
                <a:gd name="T10" fmla="*/ 0 60000 65536"/>
                <a:gd name="T11" fmla="*/ 0 60000 65536"/>
                <a:gd name="T12" fmla="*/ 0 w 24"/>
                <a:gd name="T13" fmla="*/ 0 h 27"/>
                <a:gd name="T14" fmla="*/ 24 w 24"/>
                <a:gd name="T15" fmla="*/ 27 h 27"/>
              </a:gdLst>
              <a:ahLst/>
              <a:cxnLst>
                <a:cxn ang="T8">
                  <a:pos x="T0" y="T1"/>
                </a:cxn>
                <a:cxn ang="T9">
                  <a:pos x="T2" y="T3"/>
                </a:cxn>
                <a:cxn ang="T10">
                  <a:pos x="T4" y="T5"/>
                </a:cxn>
                <a:cxn ang="T11">
                  <a:pos x="T6" y="T7"/>
                </a:cxn>
              </a:cxnLst>
              <a:rect l="T12" t="T13" r="T14" b="T15"/>
              <a:pathLst>
                <a:path w="24" h="27">
                  <a:moveTo>
                    <a:pt x="0" y="27"/>
                  </a:moveTo>
                  <a:cubicBezTo>
                    <a:pt x="5" y="15"/>
                    <a:pt x="16" y="8"/>
                    <a:pt x="24" y="0"/>
                  </a:cubicBezTo>
                  <a:cubicBezTo>
                    <a:pt x="24" y="1"/>
                    <a:pt x="24" y="1"/>
                    <a:pt x="24" y="2"/>
                  </a:cubicBezTo>
                  <a:cubicBezTo>
                    <a:pt x="15" y="9"/>
                    <a:pt x="8" y="18"/>
                    <a:pt x="0" y="2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9" name="Freeform 447"/>
            <p:cNvSpPr/>
            <p:nvPr/>
          </p:nvSpPr>
          <p:spPr bwMode="auto">
            <a:xfrm>
              <a:off x="1868" y="1789"/>
              <a:ext cx="44" cy="49"/>
            </a:xfrm>
            <a:custGeom>
              <a:avLst/>
              <a:gdLst>
                <a:gd name="T0" fmla="*/ 0 w 22"/>
                <a:gd name="T1" fmla="*/ 0 h 24"/>
                <a:gd name="T2" fmla="*/ 22 w 22"/>
                <a:gd name="T3" fmla="*/ 22 h 24"/>
                <a:gd name="T4" fmla="*/ 22 w 22"/>
                <a:gd name="T5" fmla="*/ 24 h 24"/>
                <a:gd name="T6" fmla="*/ 0 w 22"/>
                <a:gd name="T7" fmla="*/ 0 h 24"/>
                <a:gd name="T8" fmla="*/ 0 60000 65536"/>
                <a:gd name="T9" fmla="*/ 0 60000 65536"/>
                <a:gd name="T10" fmla="*/ 0 60000 65536"/>
                <a:gd name="T11" fmla="*/ 0 60000 65536"/>
                <a:gd name="T12" fmla="*/ 0 w 22"/>
                <a:gd name="T13" fmla="*/ 0 h 24"/>
                <a:gd name="T14" fmla="*/ 22 w 22"/>
                <a:gd name="T15" fmla="*/ 24 h 24"/>
              </a:gdLst>
              <a:ahLst/>
              <a:cxnLst>
                <a:cxn ang="T8">
                  <a:pos x="T0" y="T1"/>
                </a:cxn>
                <a:cxn ang="T9">
                  <a:pos x="T2" y="T3"/>
                </a:cxn>
                <a:cxn ang="T10">
                  <a:pos x="T4" y="T5"/>
                </a:cxn>
                <a:cxn ang="T11">
                  <a:pos x="T6" y="T7"/>
                </a:cxn>
              </a:cxnLst>
              <a:rect l="T12" t="T13" r="T14" b="T15"/>
              <a:pathLst>
                <a:path w="22" h="24">
                  <a:moveTo>
                    <a:pt x="0" y="0"/>
                  </a:moveTo>
                  <a:cubicBezTo>
                    <a:pt x="7" y="8"/>
                    <a:pt x="14" y="16"/>
                    <a:pt x="22" y="22"/>
                  </a:cubicBezTo>
                  <a:cubicBezTo>
                    <a:pt x="22" y="23"/>
                    <a:pt x="22" y="23"/>
                    <a:pt x="22" y="24"/>
                  </a:cubicBezTo>
                  <a:cubicBezTo>
                    <a:pt x="14" y="17"/>
                    <a:pt x="4" y="1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0" name="Freeform 448"/>
            <p:cNvSpPr/>
            <p:nvPr/>
          </p:nvSpPr>
          <p:spPr bwMode="auto">
            <a:xfrm>
              <a:off x="2042" y="1820"/>
              <a:ext cx="18" cy="18"/>
            </a:xfrm>
            <a:custGeom>
              <a:avLst/>
              <a:gdLst>
                <a:gd name="T0" fmla="*/ 0 w 9"/>
                <a:gd name="T1" fmla="*/ 7 h 9"/>
                <a:gd name="T2" fmla="*/ 9 w 9"/>
                <a:gd name="T3" fmla="*/ 0 h 9"/>
                <a:gd name="T4" fmla="*/ 0 w 9"/>
                <a:gd name="T5" fmla="*/ 9 h 9"/>
                <a:gd name="T6" fmla="*/ 0 w 9"/>
                <a:gd name="T7" fmla="*/ 7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0" y="7"/>
                  </a:moveTo>
                  <a:cubicBezTo>
                    <a:pt x="4" y="6"/>
                    <a:pt x="4" y="1"/>
                    <a:pt x="9" y="0"/>
                  </a:cubicBezTo>
                  <a:cubicBezTo>
                    <a:pt x="7" y="4"/>
                    <a:pt x="4" y="7"/>
                    <a:pt x="0" y="9"/>
                  </a:cubicBezTo>
                  <a:cubicBezTo>
                    <a:pt x="0" y="8"/>
                    <a:pt x="0" y="8"/>
                    <a:pt x="0"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1" name="Freeform 449"/>
            <p:cNvSpPr/>
            <p:nvPr/>
          </p:nvSpPr>
          <p:spPr bwMode="auto">
            <a:xfrm>
              <a:off x="1916" y="1683"/>
              <a:ext cx="310" cy="137"/>
            </a:xfrm>
            <a:custGeom>
              <a:avLst/>
              <a:gdLst>
                <a:gd name="T0" fmla="*/ 72 w 155"/>
                <a:gd name="T1" fmla="*/ 68 h 68"/>
                <a:gd name="T2" fmla="*/ 150 w 155"/>
                <a:gd name="T3" fmla="*/ 66 h 68"/>
                <a:gd name="T4" fmla="*/ 145 w 155"/>
                <a:gd name="T5" fmla="*/ 10 h 68"/>
                <a:gd name="T6" fmla="*/ 116 w 155"/>
                <a:gd name="T7" fmla="*/ 17 h 68"/>
                <a:gd name="T8" fmla="*/ 0 w 155"/>
                <a:gd name="T9" fmla="*/ 17 h 68"/>
                <a:gd name="T10" fmla="*/ 0 w 155"/>
                <a:gd name="T11" fmla="*/ 15 h 68"/>
                <a:gd name="T12" fmla="*/ 61 w 155"/>
                <a:gd name="T13" fmla="*/ 8 h 68"/>
                <a:gd name="T14" fmla="*/ 70 w 155"/>
                <a:gd name="T15" fmla="*/ 15 h 68"/>
                <a:gd name="T16" fmla="*/ 116 w 155"/>
                <a:gd name="T17" fmla="*/ 15 h 68"/>
                <a:gd name="T18" fmla="*/ 148 w 155"/>
                <a:gd name="T19" fmla="*/ 8 h 68"/>
                <a:gd name="T20" fmla="*/ 152 w 155"/>
                <a:gd name="T21" fmla="*/ 68 h 68"/>
                <a:gd name="T22" fmla="*/ 72 w 155"/>
                <a:gd name="T23" fmla="*/ 68 h 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5"/>
                <a:gd name="T37" fmla="*/ 0 h 68"/>
                <a:gd name="T38" fmla="*/ 155 w 155"/>
                <a:gd name="T39" fmla="*/ 68 h 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5" h="68">
                  <a:moveTo>
                    <a:pt x="72" y="68"/>
                  </a:moveTo>
                  <a:cubicBezTo>
                    <a:pt x="93" y="63"/>
                    <a:pt x="125" y="68"/>
                    <a:pt x="150" y="66"/>
                  </a:cubicBezTo>
                  <a:cubicBezTo>
                    <a:pt x="152" y="44"/>
                    <a:pt x="147" y="29"/>
                    <a:pt x="145" y="10"/>
                  </a:cubicBezTo>
                  <a:cubicBezTo>
                    <a:pt x="131" y="8"/>
                    <a:pt x="123" y="12"/>
                    <a:pt x="116" y="17"/>
                  </a:cubicBezTo>
                  <a:cubicBezTo>
                    <a:pt x="69" y="18"/>
                    <a:pt x="43" y="6"/>
                    <a:pt x="0" y="17"/>
                  </a:cubicBezTo>
                  <a:cubicBezTo>
                    <a:pt x="0" y="16"/>
                    <a:pt x="0" y="16"/>
                    <a:pt x="0" y="15"/>
                  </a:cubicBezTo>
                  <a:cubicBezTo>
                    <a:pt x="26" y="21"/>
                    <a:pt x="33" y="0"/>
                    <a:pt x="61" y="8"/>
                  </a:cubicBezTo>
                  <a:cubicBezTo>
                    <a:pt x="63" y="9"/>
                    <a:pt x="66" y="14"/>
                    <a:pt x="70" y="15"/>
                  </a:cubicBezTo>
                  <a:cubicBezTo>
                    <a:pt x="83" y="17"/>
                    <a:pt x="99" y="13"/>
                    <a:pt x="116" y="15"/>
                  </a:cubicBezTo>
                  <a:cubicBezTo>
                    <a:pt x="121" y="7"/>
                    <a:pt x="134" y="8"/>
                    <a:pt x="148" y="8"/>
                  </a:cubicBezTo>
                  <a:cubicBezTo>
                    <a:pt x="149" y="29"/>
                    <a:pt x="155" y="44"/>
                    <a:pt x="152" y="68"/>
                  </a:cubicBezTo>
                  <a:cubicBezTo>
                    <a:pt x="125" y="68"/>
                    <a:pt x="99" y="68"/>
                    <a:pt x="72" y="6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2" name="Freeform 450"/>
            <p:cNvSpPr>
              <a:spLocks noEditPoints="1"/>
            </p:cNvSpPr>
            <p:nvPr/>
          </p:nvSpPr>
          <p:spPr bwMode="auto">
            <a:xfrm>
              <a:off x="2212" y="1699"/>
              <a:ext cx="62" cy="60"/>
            </a:xfrm>
            <a:custGeom>
              <a:avLst/>
              <a:gdLst>
                <a:gd name="T0" fmla="*/ 4 w 31"/>
                <a:gd name="T1" fmla="*/ 0 h 30"/>
                <a:gd name="T2" fmla="*/ 20 w 31"/>
                <a:gd name="T3" fmla="*/ 0 h 30"/>
                <a:gd name="T4" fmla="*/ 31 w 31"/>
                <a:gd name="T5" fmla="*/ 27 h 30"/>
                <a:gd name="T6" fmla="*/ 4 w 31"/>
                <a:gd name="T7" fmla="*/ 0 h 30"/>
                <a:gd name="T8" fmla="*/ 17 w 31"/>
                <a:gd name="T9" fmla="*/ 2 h 30"/>
                <a:gd name="T10" fmla="*/ 6 w 31"/>
                <a:gd name="T11" fmla="*/ 2 h 30"/>
                <a:gd name="T12" fmla="*/ 24 w 31"/>
                <a:gd name="T13" fmla="*/ 22 h 30"/>
                <a:gd name="T14" fmla="*/ 17 w 31"/>
                <a:gd name="T15" fmla="*/ 2 h 30"/>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30"/>
                <a:gd name="T26" fmla="*/ 31 w 31"/>
                <a:gd name="T27" fmla="*/ 30 h 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30">
                  <a:moveTo>
                    <a:pt x="4" y="0"/>
                  </a:moveTo>
                  <a:cubicBezTo>
                    <a:pt x="9" y="0"/>
                    <a:pt x="14" y="0"/>
                    <a:pt x="20" y="0"/>
                  </a:cubicBezTo>
                  <a:cubicBezTo>
                    <a:pt x="17" y="15"/>
                    <a:pt x="22" y="23"/>
                    <a:pt x="31" y="27"/>
                  </a:cubicBezTo>
                  <a:cubicBezTo>
                    <a:pt x="18" y="30"/>
                    <a:pt x="0" y="20"/>
                    <a:pt x="4" y="0"/>
                  </a:cubicBezTo>
                  <a:close/>
                  <a:moveTo>
                    <a:pt x="17" y="2"/>
                  </a:moveTo>
                  <a:cubicBezTo>
                    <a:pt x="14" y="2"/>
                    <a:pt x="10" y="2"/>
                    <a:pt x="6" y="2"/>
                  </a:cubicBezTo>
                  <a:cubicBezTo>
                    <a:pt x="4" y="16"/>
                    <a:pt x="15" y="28"/>
                    <a:pt x="24" y="22"/>
                  </a:cubicBezTo>
                  <a:cubicBezTo>
                    <a:pt x="14" y="24"/>
                    <a:pt x="18" y="10"/>
                    <a:pt x="17" y="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3" name="Freeform 451"/>
            <p:cNvSpPr>
              <a:spLocks noEditPoints="1"/>
            </p:cNvSpPr>
            <p:nvPr/>
          </p:nvSpPr>
          <p:spPr bwMode="auto">
            <a:xfrm>
              <a:off x="2703" y="1699"/>
              <a:ext cx="162" cy="104"/>
            </a:xfrm>
            <a:custGeom>
              <a:avLst/>
              <a:gdLst>
                <a:gd name="T0" fmla="*/ 15 w 81"/>
                <a:gd name="T1" fmla="*/ 0 h 52"/>
                <a:gd name="T2" fmla="*/ 20 w 81"/>
                <a:gd name="T3" fmla="*/ 16 h 52"/>
                <a:gd name="T4" fmla="*/ 64 w 81"/>
                <a:gd name="T5" fmla="*/ 16 h 52"/>
                <a:gd name="T6" fmla="*/ 78 w 81"/>
                <a:gd name="T7" fmla="*/ 42 h 52"/>
                <a:gd name="T8" fmla="*/ 51 w 81"/>
                <a:gd name="T9" fmla="*/ 42 h 52"/>
                <a:gd name="T10" fmla="*/ 51 w 81"/>
                <a:gd name="T11" fmla="*/ 20 h 52"/>
                <a:gd name="T12" fmla="*/ 4 w 81"/>
                <a:gd name="T13" fmla="*/ 51 h 52"/>
                <a:gd name="T14" fmla="*/ 0 w 81"/>
                <a:gd name="T15" fmla="*/ 18 h 52"/>
                <a:gd name="T16" fmla="*/ 15 w 81"/>
                <a:gd name="T17" fmla="*/ 0 h 52"/>
                <a:gd name="T18" fmla="*/ 2 w 81"/>
                <a:gd name="T19" fmla="*/ 18 h 52"/>
                <a:gd name="T20" fmla="*/ 7 w 81"/>
                <a:gd name="T21" fmla="*/ 49 h 52"/>
                <a:gd name="T22" fmla="*/ 47 w 81"/>
                <a:gd name="T23" fmla="*/ 18 h 52"/>
                <a:gd name="T24" fmla="*/ 18 w 81"/>
                <a:gd name="T25" fmla="*/ 14 h 52"/>
                <a:gd name="T26" fmla="*/ 15 w 81"/>
                <a:gd name="T27" fmla="*/ 2 h 52"/>
                <a:gd name="T28" fmla="*/ 2 w 81"/>
                <a:gd name="T29" fmla="*/ 18 h 52"/>
                <a:gd name="T30" fmla="*/ 53 w 81"/>
                <a:gd name="T31" fmla="*/ 40 h 52"/>
                <a:gd name="T32" fmla="*/ 76 w 81"/>
                <a:gd name="T33" fmla="*/ 40 h 52"/>
                <a:gd name="T34" fmla="*/ 53 w 81"/>
                <a:gd name="T35" fmla="*/ 18 h 52"/>
                <a:gd name="T36" fmla="*/ 53 w 81"/>
                <a:gd name="T37" fmla="*/ 4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1"/>
                <a:gd name="T58" fmla="*/ 0 h 52"/>
                <a:gd name="T59" fmla="*/ 81 w 81"/>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1" h="52">
                  <a:moveTo>
                    <a:pt x="15" y="0"/>
                  </a:moveTo>
                  <a:cubicBezTo>
                    <a:pt x="24" y="5"/>
                    <a:pt x="25" y="8"/>
                    <a:pt x="20" y="16"/>
                  </a:cubicBezTo>
                  <a:cubicBezTo>
                    <a:pt x="35" y="16"/>
                    <a:pt x="50" y="16"/>
                    <a:pt x="64" y="16"/>
                  </a:cubicBezTo>
                  <a:cubicBezTo>
                    <a:pt x="64" y="30"/>
                    <a:pt x="81" y="26"/>
                    <a:pt x="78" y="42"/>
                  </a:cubicBezTo>
                  <a:cubicBezTo>
                    <a:pt x="69" y="42"/>
                    <a:pt x="60" y="42"/>
                    <a:pt x="51" y="42"/>
                  </a:cubicBezTo>
                  <a:cubicBezTo>
                    <a:pt x="51" y="35"/>
                    <a:pt x="51" y="28"/>
                    <a:pt x="51" y="20"/>
                  </a:cubicBezTo>
                  <a:cubicBezTo>
                    <a:pt x="31" y="26"/>
                    <a:pt x="31" y="52"/>
                    <a:pt x="4" y="51"/>
                  </a:cubicBezTo>
                  <a:cubicBezTo>
                    <a:pt x="2" y="41"/>
                    <a:pt x="9" y="22"/>
                    <a:pt x="0" y="18"/>
                  </a:cubicBezTo>
                  <a:cubicBezTo>
                    <a:pt x="4" y="11"/>
                    <a:pt x="12" y="7"/>
                    <a:pt x="15" y="0"/>
                  </a:cubicBezTo>
                  <a:close/>
                  <a:moveTo>
                    <a:pt x="2" y="18"/>
                  </a:moveTo>
                  <a:cubicBezTo>
                    <a:pt x="11" y="21"/>
                    <a:pt x="5" y="39"/>
                    <a:pt x="7" y="49"/>
                  </a:cubicBezTo>
                  <a:cubicBezTo>
                    <a:pt x="29" y="48"/>
                    <a:pt x="33" y="29"/>
                    <a:pt x="47" y="18"/>
                  </a:cubicBezTo>
                  <a:cubicBezTo>
                    <a:pt x="37" y="16"/>
                    <a:pt x="20" y="22"/>
                    <a:pt x="18" y="14"/>
                  </a:cubicBezTo>
                  <a:cubicBezTo>
                    <a:pt x="23" y="9"/>
                    <a:pt x="22" y="5"/>
                    <a:pt x="15" y="2"/>
                  </a:cubicBezTo>
                  <a:cubicBezTo>
                    <a:pt x="12" y="9"/>
                    <a:pt x="5" y="11"/>
                    <a:pt x="2" y="18"/>
                  </a:cubicBezTo>
                  <a:close/>
                  <a:moveTo>
                    <a:pt x="53" y="40"/>
                  </a:moveTo>
                  <a:cubicBezTo>
                    <a:pt x="61" y="40"/>
                    <a:pt x="68" y="40"/>
                    <a:pt x="76" y="40"/>
                  </a:cubicBezTo>
                  <a:cubicBezTo>
                    <a:pt x="73" y="28"/>
                    <a:pt x="66" y="20"/>
                    <a:pt x="53" y="18"/>
                  </a:cubicBezTo>
                  <a:cubicBezTo>
                    <a:pt x="51" y="19"/>
                    <a:pt x="55" y="33"/>
                    <a:pt x="53" y="4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4" name="Freeform 452"/>
            <p:cNvSpPr>
              <a:spLocks noEditPoints="1"/>
            </p:cNvSpPr>
            <p:nvPr/>
          </p:nvSpPr>
          <p:spPr bwMode="auto">
            <a:xfrm>
              <a:off x="1470" y="1757"/>
              <a:ext cx="30" cy="50"/>
            </a:xfrm>
            <a:custGeom>
              <a:avLst/>
              <a:gdLst>
                <a:gd name="T0" fmla="*/ 14 w 15"/>
                <a:gd name="T1" fmla="*/ 0 h 25"/>
                <a:gd name="T2" fmla="*/ 14 w 15"/>
                <a:gd name="T3" fmla="*/ 25 h 25"/>
                <a:gd name="T4" fmla="*/ 3 w 15"/>
                <a:gd name="T5" fmla="*/ 25 h 25"/>
                <a:gd name="T6" fmla="*/ 3 w 15"/>
                <a:gd name="T7" fmla="*/ 0 h 25"/>
                <a:gd name="T8" fmla="*/ 14 w 15"/>
                <a:gd name="T9" fmla="*/ 0 h 25"/>
                <a:gd name="T10" fmla="*/ 9 w 15"/>
                <a:gd name="T11" fmla="*/ 22 h 25"/>
                <a:gd name="T12" fmla="*/ 12 w 15"/>
                <a:gd name="T13" fmla="*/ 2 h 25"/>
                <a:gd name="T14" fmla="*/ 5 w 15"/>
                <a:gd name="T15" fmla="*/ 2 h 25"/>
                <a:gd name="T16" fmla="*/ 9 w 15"/>
                <a:gd name="T17" fmla="*/ 22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25"/>
                <a:gd name="T29" fmla="*/ 15 w 1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25">
                  <a:moveTo>
                    <a:pt x="14" y="0"/>
                  </a:moveTo>
                  <a:cubicBezTo>
                    <a:pt x="14" y="8"/>
                    <a:pt x="14" y="16"/>
                    <a:pt x="14" y="25"/>
                  </a:cubicBezTo>
                  <a:cubicBezTo>
                    <a:pt x="10" y="25"/>
                    <a:pt x="7" y="25"/>
                    <a:pt x="3" y="25"/>
                  </a:cubicBezTo>
                  <a:cubicBezTo>
                    <a:pt x="3" y="16"/>
                    <a:pt x="3" y="8"/>
                    <a:pt x="3" y="0"/>
                  </a:cubicBezTo>
                  <a:cubicBezTo>
                    <a:pt x="7" y="0"/>
                    <a:pt x="10" y="0"/>
                    <a:pt x="14" y="0"/>
                  </a:cubicBezTo>
                  <a:close/>
                  <a:moveTo>
                    <a:pt x="9" y="22"/>
                  </a:moveTo>
                  <a:cubicBezTo>
                    <a:pt x="15" y="20"/>
                    <a:pt x="10" y="8"/>
                    <a:pt x="12" y="2"/>
                  </a:cubicBezTo>
                  <a:cubicBezTo>
                    <a:pt x="9" y="2"/>
                    <a:pt x="7" y="2"/>
                    <a:pt x="5" y="2"/>
                  </a:cubicBezTo>
                  <a:cubicBezTo>
                    <a:pt x="7" y="9"/>
                    <a:pt x="0" y="23"/>
                    <a:pt x="9" y="2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5" name="Freeform 453"/>
            <p:cNvSpPr/>
            <p:nvPr/>
          </p:nvSpPr>
          <p:spPr bwMode="auto">
            <a:xfrm>
              <a:off x="4050" y="1783"/>
              <a:ext cx="66" cy="67"/>
            </a:xfrm>
            <a:custGeom>
              <a:avLst/>
              <a:gdLst>
                <a:gd name="T0" fmla="*/ 11 w 33"/>
                <a:gd name="T1" fmla="*/ 12 h 33"/>
                <a:gd name="T2" fmla="*/ 11 w 33"/>
                <a:gd name="T3" fmla="*/ 16 h 33"/>
                <a:gd name="T4" fmla="*/ 16 w 33"/>
                <a:gd name="T5" fmla="*/ 0 h 33"/>
                <a:gd name="T6" fmla="*/ 16 w 33"/>
                <a:gd name="T7" fmla="*/ 3 h 33"/>
                <a:gd name="T8" fmla="*/ 25 w 33"/>
                <a:gd name="T9" fmla="*/ 32 h 33"/>
                <a:gd name="T10" fmla="*/ 20 w 33"/>
                <a:gd name="T11" fmla="*/ 14 h 33"/>
                <a:gd name="T12" fmla="*/ 11 w 33"/>
                <a:gd name="T13" fmla="*/ 12 h 33"/>
                <a:gd name="T14" fmla="*/ 0 60000 65536"/>
                <a:gd name="T15" fmla="*/ 0 60000 65536"/>
                <a:gd name="T16" fmla="*/ 0 60000 65536"/>
                <a:gd name="T17" fmla="*/ 0 60000 65536"/>
                <a:gd name="T18" fmla="*/ 0 60000 65536"/>
                <a:gd name="T19" fmla="*/ 0 60000 65536"/>
                <a:gd name="T20" fmla="*/ 0 60000 65536"/>
                <a:gd name="T21" fmla="*/ 0 w 33"/>
                <a:gd name="T22" fmla="*/ 0 h 33"/>
                <a:gd name="T23" fmla="*/ 33 w 33"/>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3">
                  <a:moveTo>
                    <a:pt x="11" y="12"/>
                  </a:moveTo>
                  <a:cubicBezTo>
                    <a:pt x="11" y="13"/>
                    <a:pt x="11" y="15"/>
                    <a:pt x="11" y="16"/>
                  </a:cubicBezTo>
                  <a:cubicBezTo>
                    <a:pt x="0" y="13"/>
                    <a:pt x="6" y="1"/>
                    <a:pt x="16" y="0"/>
                  </a:cubicBezTo>
                  <a:cubicBezTo>
                    <a:pt x="16" y="1"/>
                    <a:pt x="16" y="2"/>
                    <a:pt x="16" y="3"/>
                  </a:cubicBezTo>
                  <a:cubicBezTo>
                    <a:pt x="21" y="8"/>
                    <a:pt x="33" y="20"/>
                    <a:pt x="25" y="32"/>
                  </a:cubicBezTo>
                  <a:cubicBezTo>
                    <a:pt x="16" y="33"/>
                    <a:pt x="22" y="19"/>
                    <a:pt x="20" y="14"/>
                  </a:cubicBezTo>
                  <a:cubicBezTo>
                    <a:pt x="21" y="10"/>
                    <a:pt x="12" y="6"/>
                    <a:pt x="11" y="1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6" name="Freeform 454"/>
            <p:cNvSpPr/>
            <p:nvPr/>
          </p:nvSpPr>
          <p:spPr bwMode="auto">
            <a:xfrm>
              <a:off x="4072" y="1795"/>
              <a:ext cx="20" cy="17"/>
            </a:xfrm>
            <a:custGeom>
              <a:avLst/>
              <a:gdLst>
                <a:gd name="T0" fmla="*/ 0 w 10"/>
                <a:gd name="T1" fmla="*/ 6 h 8"/>
                <a:gd name="T2" fmla="*/ 9 w 10"/>
                <a:gd name="T3" fmla="*/ 8 h 8"/>
                <a:gd name="T4" fmla="*/ 7 w 10"/>
                <a:gd name="T5" fmla="*/ 8 h 8"/>
                <a:gd name="T6" fmla="*/ 0 w 10"/>
                <a:gd name="T7" fmla="*/ 6 h 8"/>
                <a:gd name="T8" fmla="*/ 0 60000 65536"/>
                <a:gd name="T9" fmla="*/ 0 60000 65536"/>
                <a:gd name="T10" fmla="*/ 0 60000 65536"/>
                <a:gd name="T11" fmla="*/ 0 60000 65536"/>
                <a:gd name="T12" fmla="*/ 0 w 10"/>
                <a:gd name="T13" fmla="*/ 0 h 8"/>
                <a:gd name="T14" fmla="*/ 10 w 10"/>
                <a:gd name="T15" fmla="*/ 8 h 8"/>
              </a:gdLst>
              <a:ahLst/>
              <a:cxnLst>
                <a:cxn ang="T8">
                  <a:pos x="T0" y="T1"/>
                </a:cxn>
                <a:cxn ang="T9">
                  <a:pos x="T2" y="T3"/>
                </a:cxn>
                <a:cxn ang="T10">
                  <a:pos x="T4" y="T5"/>
                </a:cxn>
                <a:cxn ang="T11">
                  <a:pos x="T6" y="T7"/>
                </a:cxn>
              </a:cxnLst>
              <a:rect l="T12" t="T13" r="T14" b="T15"/>
              <a:pathLst>
                <a:path w="10" h="8">
                  <a:moveTo>
                    <a:pt x="0" y="6"/>
                  </a:moveTo>
                  <a:cubicBezTo>
                    <a:pt x="1" y="0"/>
                    <a:pt x="10" y="4"/>
                    <a:pt x="9" y="8"/>
                  </a:cubicBezTo>
                  <a:cubicBezTo>
                    <a:pt x="8" y="8"/>
                    <a:pt x="8" y="8"/>
                    <a:pt x="7" y="8"/>
                  </a:cubicBezTo>
                  <a:cubicBezTo>
                    <a:pt x="6" y="5"/>
                    <a:pt x="3" y="6"/>
                    <a:pt x="0" y="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7" name="Freeform 455"/>
            <p:cNvSpPr/>
            <p:nvPr/>
          </p:nvSpPr>
          <p:spPr bwMode="auto">
            <a:xfrm>
              <a:off x="4082" y="1789"/>
              <a:ext cx="34" cy="63"/>
            </a:xfrm>
            <a:custGeom>
              <a:avLst/>
              <a:gdLst>
                <a:gd name="T0" fmla="*/ 0 w 17"/>
                <a:gd name="T1" fmla="*/ 0 h 31"/>
                <a:gd name="T2" fmla="*/ 13 w 17"/>
                <a:gd name="T3" fmla="*/ 31 h 31"/>
                <a:gd name="T4" fmla="*/ 2 w 17"/>
                <a:gd name="T5" fmla="*/ 31 h 31"/>
                <a:gd name="T6" fmla="*/ 2 w 17"/>
                <a:gd name="T7" fmla="*/ 11 h 31"/>
                <a:gd name="T8" fmla="*/ 4 w 17"/>
                <a:gd name="T9" fmla="*/ 11 h 31"/>
                <a:gd name="T10" fmla="*/ 9 w 17"/>
                <a:gd name="T11" fmla="*/ 29 h 31"/>
                <a:gd name="T12" fmla="*/ 0 w 17"/>
                <a:gd name="T13" fmla="*/ 0 h 31"/>
                <a:gd name="T14" fmla="*/ 0 60000 65536"/>
                <a:gd name="T15" fmla="*/ 0 60000 65536"/>
                <a:gd name="T16" fmla="*/ 0 60000 65536"/>
                <a:gd name="T17" fmla="*/ 0 60000 65536"/>
                <a:gd name="T18" fmla="*/ 0 60000 65536"/>
                <a:gd name="T19" fmla="*/ 0 60000 65536"/>
                <a:gd name="T20" fmla="*/ 0 60000 65536"/>
                <a:gd name="T21" fmla="*/ 0 w 17"/>
                <a:gd name="T22" fmla="*/ 0 h 31"/>
                <a:gd name="T23" fmla="*/ 17 w 1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31">
                  <a:moveTo>
                    <a:pt x="0" y="0"/>
                  </a:moveTo>
                  <a:cubicBezTo>
                    <a:pt x="9" y="5"/>
                    <a:pt x="16" y="13"/>
                    <a:pt x="13" y="31"/>
                  </a:cubicBezTo>
                  <a:cubicBezTo>
                    <a:pt x="9" y="31"/>
                    <a:pt x="6" y="31"/>
                    <a:pt x="2" y="31"/>
                  </a:cubicBezTo>
                  <a:cubicBezTo>
                    <a:pt x="2" y="24"/>
                    <a:pt x="2" y="18"/>
                    <a:pt x="2" y="11"/>
                  </a:cubicBezTo>
                  <a:cubicBezTo>
                    <a:pt x="3" y="11"/>
                    <a:pt x="3" y="11"/>
                    <a:pt x="4" y="11"/>
                  </a:cubicBezTo>
                  <a:cubicBezTo>
                    <a:pt x="6" y="16"/>
                    <a:pt x="0" y="30"/>
                    <a:pt x="9" y="29"/>
                  </a:cubicBezTo>
                  <a:cubicBezTo>
                    <a:pt x="17" y="17"/>
                    <a:pt x="5" y="5"/>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8" name="Freeform 456"/>
            <p:cNvSpPr/>
            <p:nvPr/>
          </p:nvSpPr>
          <p:spPr bwMode="auto">
            <a:xfrm>
              <a:off x="1596" y="1820"/>
              <a:ext cx="18" cy="18"/>
            </a:xfrm>
            <a:custGeom>
              <a:avLst/>
              <a:gdLst>
                <a:gd name="T0" fmla="*/ 0 w 9"/>
                <a:gd name="T1" fmla="*/ 0 h 9"/>
                <a:gd name="T2" fmla="*/ 2 w 9"/>
                <a:gd name="T3" fmla="*/ 0 h 9"/>
                <a:gd name="T4" fmla="*/ 9 w 9"/>
                <a:gd name="T5" fmla="*/ 7 h 9"/>
                <a:gd name="T6" fmla="*/ 9 w 9"/>
                <a:gd name="T7" fmla="*/ 9 h 9"/>
                <a:gd name="T8" fmla="*/ 0 w 9"/>
                <a:gd name="T9" fmla="*/ 0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0"/>
                  </a:moveTo>
                  <a:cubicBezTo>
                    <a:pt x="1" y="0"/>
                    <a:pt x="1" y="0"/>
                    <a:pt x="2" y="0"/>
                  </a:cubicBezTo>
                  <a:cubicBezTo>
                    <a:pt x="3" y="4"/>
                    <a:pt x="6" y="6"/>
                    <a:pt x="9" y="7"/>
                  </a:cubicBezTo>
                  <a:cubicBezTo>
                    <a:pt x="9" y="8"/>
                    <a:pt x="9" y="8"/>
                    <a:pt x="9" y="9"/>
                  </a:cubicBezTo>
                  <a:cubicBezTo>
                    <a:pt x="5" y="7"/>
                    <a:pt x="2"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9" name="Freeform 457"/>
            <p:cNvSpPr/>
            <p:nvPr/>
          </p:nvSpPr>
          <p:spPr bwMode="auto">
            <a:xfrm>
              <a:off x="1594" y="1795"/>
              <a:ext cx="44" cy="45"/>
            </a:xfrm>
            <a:custGeom>
              <a:avLst/>
              <a:gdLst>
                <a:gd name="T0" fmla="*/ 1 w 22"/>
                <a:gd name="T1" fmla="*/ 12 h 22"/>
                <a:gd name="T2" fmla="*/ 10 w 22"/>
                <a:gd name="T3" fmla="*/ 21 h 22"/>
                <a:gd name="T4" fmla="*/ 10 w 22"/>
                <a:gd name="T5" fmla="*/ 19 h 22"/>
                <a:gd name="T6" fmla="*/ 10 w 22"/>
                <a:gd name="T7" fmla="*/ 12 h 22"/>
                <a:gd name="T8" fmla="*/ 3 w 22"/>
                <a:gd name="T9" fmla="*/ 12 h 22"/>
                <a:gd name="T10" fmla="*/ 1 w 22"/>
                <a:gd name="T11" fmla="*/ 12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1" y="12"/>
                  </a:moveTo>
                  <a:cubicBezTo>
                    <a:pt x="0" y="0"/>
                    <a:pt x="22" y="22"/>
                    <a:pt x="10" y="21"/>
                  </a:cubicBezTo>
                  <a:cubicBezTo>
                    <a:pt x="10" y="20"/>
                    <a:pt x="10" y="20"/>
                    <a:pt x="10" y="19"/>
                  </a:cubicBezTo>
                  <a:cubicBezTo>
                    <a:pt x="10" y="17"/>
                    <a:pt x="10" y="15"/>
                    <a:pt x="10" y="12"/>
                  </a:cubicBezTo>
                  <a:cubicBezTo>
                    <a:pt x="8" y="12"/>
                    <a:pt x="5" y="12"/>
                    <a:pt x="3" y="12"/>
                  </a:cubicBezTo>
                  <a:cubicBezTo>
                    <a:pt x="2" y="12"/>
                    <a:pt x="2" y="12"/>
                    <a:pt x="1" y="1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0" name="Freeform 458"/>
            <p:cNvSpPr/>
            <p:nvPr/>
          </p:nvSpPr>
          <p:spPr bwMode="auto">
            <a:xfrm>
              <a:off x="2635" y="1805"/>
              <a:ext cx="290" cy="365"/>
            </a:xfrm>
            <a:custGeom>
              <a:avLst/>
              <a:gdLst>
                <a:gd name="T0" fmla="*/ 105 w 145"/>
                <a:gd name="T1" fmla="*/ 154 h 182"/>
                <a:gd name="T2" fmla="*/ 107 w 145"/>
                <a:gd name="T3" fmla="*/ 166 h 182"/>
                <a:gd name="T4" fmla="*/ 83 w 145"/>
                <a:gd name="T5" fmla="*/ 166 h 182"/>
                <a:gd name="T6" fmla="*/ 78 w 145"/>
                <a:gd name="T7" fmla="*/ 181 h 182"/>
                <a:gd name="T8" fmla="*/ 47 w 145"/>
                <a:gd name="T9" fmla="*/ 159 h 182"/>
                <a:gd name="T10" fmla="*/ 5 w 145"/>
                <a:gd name="T11" fmla="*/ 159 h 182"/>
                <a:gd name="T12" fmla="*/ 0 w 145"/>
                <a:gd name="T13" fmla="*/ 108 h 182"/>
                <a:gd name="T14" fmla="*/ 85 w 145"/>
                <a:gd name="T15" fmla="*/ 50 h 182"/>
                <a:gd name="T16" fmla="*/ 132 w 145"/>
                <a:gd name="T17" fmla="*/ 5 h 182"/>
                <a:gd name="T18" fmla="*/ 145 w 145"/>
                <a:gd name="T19" fmla="*/ 34 h 182"/>
                <a:gd name="T20" fmla="*/ 130 w 145"/>
                <a:gd name="T21" fmla="*/ 7 h 182"/>
                <a:gd name="T22" fmla="*/ 87 w 145"/>
                <a:gd name="T23" fmla="*/ 23 h 182"/>
                <a:gd name="T24" fmla="*/ 87 w 145"/>
                <a:gd name="T25" fmla="*/ 47 h 182"/>
                <a:gd name="T26" fmla="*/ 27 w 145"/>
                <a:gd name="T27" fmla="*/ 110 h 182"/>
                <a:gd name="T28" fmla="*/ 5 w 145"/>
                <a:gd name="T29" fmla="*/ 110 h 182"/>
                <a:gd name="T30" fmla="*/ 7 w 145"/>
                <a:gd name="T31" fmla="*/ 154 h 182"/>
                <a:gd name="T32" fmla="*/ 45 w 145"/>
                <a:gd name="T33" fmla="*/ 157 h 182"/>
                <a:gd name="T34" fmla="*/ 76 w 145"/>
                <a:gd name="T35" fmla="*/ 179 h 182"/>
                <a:gd name="T36" fmla="*/ 81 w 145"/>
                <a:gd name="T37" fmla="*/ 163 h 182"/>
                <a:gd name="T38" fmla="*/ 105 w 145"/>
                <a:gd name="T39" fmla="*/ 163 h 182"/>
                <a:gd name="T40" fmla="*/ 105 w 145"/>
                <a:gd name="T41" fmla="*/ 154 h 1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5"/>
                <a:gd name="T64" fmla="*/ 0 h 182"/>
                <a:gd name="T65" fmla="*/ 145 w 145"/>
                <a:gd name="T66" fmla="*/ 182 h 1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5" h="182">
                  <a:moveTo>
                    <a:pt x="105" y="154"/>
                  </a:moveTo>
                  <a:cubicBezTo>
                    <a:pt x="110" y="154"/>
                    <a:pt x="106" y="162"/>
                    <a:pt x="107" y="166"/>
                  </a:cubicBezTo>
                  <a:cubicBezTo>
                    <a:pt x="99" y="166"/>
                    <a:pt x="91" y="166"/>
                    <a:pt x="83" y="166"/>
                  </a:cubicBezTo>
                  <a:cubicBezTo>
                    <a:pt x="76" y="166"/>
                    <a:pt x="85" y="181"/>
                    <a:pt x="78" y="181"/>
                  </a:cubicBezTo>
                  <a:cubicBezTo>
                    <a:pt x="60" y="182"/>
                    <a:pt x="57" y="167"/>
                    <a:pt x="47" y="159"/>
                  </a:cubicBezTo>
                  <a:cubicBezTo>
                    <a:pt x="33" y="159"/>
                    <a:pt x="19" y="159"/>
                    <a:pt x="5" y="159"/>
                  </a:cubicBezTo>
                  <a:cubicBezTo>
                    <a:pt x="6" y="141"/>
                    <a:pt x="5" y="112"/>
                    <a:pt x="0" y="108"/>
                  </a:cubicBezTo>
                  <a:cubicBezTo>
                    <a:pt x="51" y="111"/>
                    <a:pt x="57" y="69"/>
                    <a:pt x="85" y="50"/>
                  </a:cubicBezTo>
                  <a:cubicBezTo>
                    <a:pt x="80" y="14"/>
                    <a:pt x="97" y="0"/>
                    <a:pt x="132" y="5"/>
                  </a:cubicBezTo>
                  <a:cubicBezTo>
                    <a:pt x="129" y="22"/>
                    <a:pt x="140" y="25"/>
                    <a:pt x="145" y="34"/>
                  </a:cubicBezTo>
                  <a:cubicBezTo>
                    <a:pt x="138" y="27"/>
                    <a:pt x="127" y="24"/>
                    <a:pt x="130" y="7"/>
                  </a:cubicBezTo>
                  <a:cubicBezTo>
                    <a:pt x="109" y="7"/>
                    <a:pt x="92" y="6"/>
                    <a:pt x="87" y="23"/>
                  </a:cubicBezTo>
                  <a:cubicBezTo>
                    <a:pt x="85" y="30"/>
                    <a:pt x="90" y="40"/>
                    <a:pt x="87" y="47"/>
                  </a:cubicBezTo>
                  <a:cubicBezTo>
                    <a:pt x="85" y="55"/>
                    <a:pt x="40" y="106"/>
                    <a:pt x="27" y="110"/>
                  </a:cubicBezTo>
                  <a:cubicBezTo>
                    <a:pt x="21" y="112"/>
                    <a:pt x="10" y="109"/>
                    <a:pt x="5" y="110"/>
                  </a:cubicBezTo>
                  <a:cubicBezTo>
                    <a:pt x="7" y="115"/>
                    <a:pt x="8" y="140"/>
                    <a:pt x="7" y="154"/>
                  </a:cubicBezTo>
                  <a:cubicBezTo>
                    <a:pt x="15" y="160"/>
                    <a:pt x="33" y="155"/>
                    <a:pt x="45" y="157"/>
                  </a:cubicBezTo>
                  <a:cubicBezTo>
                    <a:pt x="58" y="161"/>
                    <a:pt x="58" y="180"/>
                    <a:pt x="76" y="179"/>
                  </a:cubicBezTo>
                  <a:cubicBezTo>
                    <a:pt x="81" y="178"/>
                    <a:pt x="76" y="165"/>
                    <a:pt x="81" y="163"/>
                  </a:cubicBezTo>
                  <a:cubicBezTo>
                    <a:pt x="89" y="163"/>
                    <a:pt x="97" y="163"/>
                    <a:pt x="105" y="163"/>
                  </a:cubicBezTo>
                  <a:cubicBezTo>
                    <a:pt x="105" y="160"/>
                    <a:pt x="105" y="157"/>
                    <a:pt x="105" y="15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1" name="Freeform 459"/>
            <p:cNvSpPr/>
            <p:nvPr/>
          </p:nvSpPr>
          <p:spPr bwMode="auto">
            <a:xfrm>
              <a:off x="2775" y="2016"/>
              <a:ext cx="74" cy="82"/>
            </a:xfrm>
            <a:custGeom>
              <a:avLst/>
              <a:gdLst>
                <a:gd name="T0" fmla="*/ 24 w 37"/>
                <a:gd name="T1" fmla="*/ 41 h 41"/>
                <a:gd name="T2" fmla="*/ 37 w 37"/>
                <a:gd name="T3" fmla="*/ 0 h 41"/>
                <a:gd name="T4" fmla="*/ 24 w 37"/>
                <a:gd name="T5" fmla="*/ 41 h 41"/>
                <a:gd name="T6" fmla="*/ 0 60000 65536"/>
                <a:gd name="T7" fmla="*/ 0 60000 65536"/>
                <a:gd name="T8" fmla="*/ 0 60000 65536"/>
                <a:gd name="T9" fmla="*/ 0 w 37"/>
                <a:gd name="T10" fmla="*/ 0 h 41"/>
                <a:gd name="T11" fmla="*/ 37 w 37"/>
                <a:gd name="T12" fmla="*/ 41 h 41"/>
              </a:gdLst>
              <a:ahLst/>
              <a:cxnLst>
                <a:cxn ang="T6">
                  <a:pos x="T0" y="T1"/>
                </a:cxn>
                <a:cxn ang="T7">
                  <a:pos x="T2" y="T3"/>
                </a:cxn>
                <a:cxn ang="T8">
                  <a:pos x="T4" y="T5"/>
                </a:cxn>
              </a:cxnLst>
              <a:rect l="T9" t="T10" r="T11" b="T12"/>
              <a:pathLst>
                <a:path w="37" h="41">
                  <a:moveTo>
                    <a:pt x="24" y="41"/>
                  </a:moveTo>
                  <a:cubicBezTo>
                    <a:pt x="0" y="29"/>
                    <a:pt x="26" y="9"/>
                    <a:pt x="37" y="0"/>
                  </a:cubicBezTo>
                  <a:cubicBezTo>
                    <a:pt x="29" y="12"/>
                    <a:pt x="3" y="26"/>
                    <a:pt x="24" y="4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2" name="Freeform 460"/>
            <p:cNvSpPr/>
            <p:nvPr/>
          </p:nvSpPr>
          <p:spPr bwMode="auto">
            <a:xfrm>
              <a:off x="2859" y="1924"/>
              <a:ext cx="30" cy="88"/>
            </a:xfrm>
            <a:custGeom>
              <a:avLst/>
              <a:gdLst>
                <a:gd name="T0" fmla="*/ 0 w 15"/>
                <a:gd name="T1" fmla="*/ 44 h 44"/>
                <a:gd name="T2" fmla="*/ 13 w 15"/>
                <a:gd name="T3" fmla="*/ 0 h 44"/>
                <a:gd name="T4" fmla="*/ 0 w 15"/>
                <a:gd name="T5" fmla="*/ 44 h 44"/>
                <a:gd name="T6" fmla="*/ 0 60000 65536"/>
                <a:gd name="T7" fmla="*/ 0 60000 65536"/>
                <a:gd name="T8" fmla="*/ 0 60000 65536"/>
                <a:gd name="T9" fmla="*/ 0 w 15"/>
                <a:gd name="T10" fmla="*/ 0 h 44"/>
                <a:gd name="T11" fmla="*/ 15 w 15"/>
                <a:gd name="T12" fmla="*/ 44 h 44"/>
              </a:gdLst>
              <a:ahLst/>
              <a:cxnLst>
                <a:cxn ang="T6">
                  <a:pos x="T0" y="T1"/>
                </a:cxn>
                <a:cxn ang="T7">
                  <a:pos x="T2" y="T3"/>
                </a:cxn>
                <a:cxn ang="T8">
                  <a:pos x="T4" y="T5"/>
                </a:cxn>
              </a:cxnLst>
              <a:rect l="T9" t="T10" r="T11" b="T12"/>
              <a:pathLst>
                <a:path w="15" h="44">
                  <a:moveTo>
                    <a:pt x="0" y="44"/>
                  </a:moveTo>
                  <a:cubicBezTo>
                    <a:pt x="14" y="39"/>
                    <a:pt x="9" y="15"/>
                    <a:pt x="13" y="0"/>
                  </a:cubicBezTo>
                  <a:cubicBezTo>
                    <a:pt x="14" y="20"/>
                    <a:pt x="15" y="40"/>
                    <a:pt x="0" y="4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3" name="Freeform 461"/>
            <p:cNvSpPr/>
            <p:nvPr/>
          </p:nvSpPr>
          <p:spPr bwMode="auto">
            <a:xfrm>
              <a:off x="2645" y="1818"/>
              <a:ext cx="286" cy="348"/>
            </a:xfrm>
            <a:custGeom>
              <a:avLst/>
              <a:gdLst>
                <a:gd name="T0" fmla="*/ 140 w 143"/>
                <a:gd name="T1" fmla="*/ 28 h 174"/>
                <a:gd name="T2" fmla="*/ 143 w 143"/>
                <a:gd name="T3" fmla="*/ 28 h 174"/>
                <a:gd name="T4" fmla="*/ 120 w 143"/>
                <a:gd name="T5" fmla="*/ 53 h 174"/>
                <a:gd name="T6" fmla="*/ 107 w 143"/>
                <a:gd name="T7" fmla="*/ 97 h 174"/>
                <a:gd name="T8" fmla="*/ 102 w 143"/>
                <a:gd name="T9" fmla="*/ 99 h 174"/>
                <a:gd name="T10" fmla="*/ 89 w 143"/>
                <a:gd name="T11" fmla="*/ 140 h 174"/>
                <a:gd name="T12" fmla="*/ 100 w 143"/>
                <a:gd name="T13" fmla="*/ 148 h 174"/>
                <a:gd name="T14" fmla="*/ 100 w 143"/>
                <a:gd name="T15" fmla="*/ 157 h 174"/>
                <a:gd name="T16" fmla="*/ 76 w 143"/>
                <a:gd name="T17" fmla="*/ 157 h 174"/>
                <a:gd name="T18" fmla="*/ 71 w 143"/>
                <a:gd name="T19" fmla="*/ 173 h 174"/>
                <a:gd name="T20" fmla="*/ 40 w 143"/>
                <a:gd name="T21" fmla="*/ 151 h 174"/>
                <a:gd name="T22" fmla="*/ 2 w 143"/>
                <a:gd name="T23" fmla="*/ 148 h 174"/>
                <a:gd name="T24" fmla="*/ 0 w 143"/>
                <a:gd name="T25" fmla="*/ 104 h 174"/>
                <a:gd name="T26" fmla="*/ 22 w 143"/>
                <a:gd name="T27" fmla="*/ 104 h 174"/>
                <a:gd name="T28" fmla="*/ 82 w 143"/>
                <a:gd name="T29" fmla="*/ 41 h 174"/>
                <a:gd name="T30" fmla="*/ 82 w 143"/>
                <a:gd name="T31" fmla="*/ 17 h 174"/>
                <a:gd name="T32" fmla="*/ 125 w 143"/>
                <a:gd name="T33" fmla="*/ 1 h 174"/>
                <a:gd name="T34" fmla="*/ 140 w 143"/>
                <a:gd name="T35" fmla="*/ 28 h 17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3"/>
                <a:gd name="T55" fmla="*/ 0 h 174"/>
                <a:gd name="T56" fmla="*/ 143 w 143"/>
                <a:gd name="T57" fmla="*/ 174 h 17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3" h="174">
                  <a:moveTo>
                    <a:pt x="140" y="28"/>
                  </a:moveTo>
                  <a:cubicBezTo>
                    <a:pt x="141" y="28"/>
                    <a:pt x="142" y="28"/>
                    <a:pt x="143" y="28"/>
                  </a:cubicBezTo>
                  <a:cubicBezTo>
                    <a:pt x="137" y="38"/>
                    <a:pt x="127" y="44"/>
                    <a:pt x="120" y="53"/>
                  </a:cubicBezTo>
                  <a:cubicBezTo>
                    <a:pt x="116" y="68"/>
                    <a:pt x="121" y="92"/>
                    <a:pt x="107" y="97"/>
                  </a:cubicBezTo>
                  <a:cubicBezTo>
                    <a:pt x="107" y="99"/>
                    <a:pt x="104" y="99"/>
                    <a:pt x="102" y="99"/>
                  </a:cubicBezTo>
                  <a:cubicBezTo>
                    <a:pt x="91" y="108"/>
                    <a:pt x="65" y="128"/>
                    <a:pt x="89" y="140"/>
                  </a:cubicBezTo>
                  <a:cubicBezTo>
                    <a:pt x="96" y="140"/>
                    <a:pt x="97" y="145"/>
                    <a:pt x="100" y="148"/>
                  </a:cubicBezTo>
                  <a:cubicBezTo>
                    <a:pt x="100" y="151"/>
                    <a:pt x="100" y="154"/>
                    <a:pt x="100" y="157"/>
                  </a:cubicBezTo>
                  <a:cubicBezTo>
                    <a:pt x="92" y="157"/>
                    <a:pt x="84" y="157"/>
                    <a:pt x="76" y="157"/>
                  </a:cubicBezTo>
                  <a:cubicBezTo>
                    <a:pt x="71" y="159"/>
                    <a:pt x="76" y="172"/>
                    <a:pt x="71" y="173"/>
                  </a:cubicBezTo>
                  <a:cubicBezTo>
                    <a:pt x="53" y="174"/>
                    <a:pt x="53" y="155"/>
                    <a:pt x="40" y="151"/>
                  </a:cubicBezTo>
                  <a:cubicBezTo>
                    <a:pt x="28" y="149"/>
                    <a:pt x="10" y="154"/>
                    <a:pt x="2" y="148"/>
                  </a:cubicBezTo>
                  <a:cubicBezTo>
                    <a:pt x="3" y="134"/>
                    <a:pt x="2" y="109"/>
                    <a:pt x="0" y="104"/>
                  </a:cubicBezTo>
                  <a:cubicBezTo>
                    <a:pt x="5" y="103"/>
                    <a:pt x="16" y="106"/>
                    <a:pt x="22" y="104"/>
                  </a:cubicBezTo>
                  <a:cubicBezTo>
                    <a:pt x="35" y="100"/>
                    <a:pt x="80" y="49"/>
                    <a:pt x="82" y="41"/>
                  </a:cubicBezTo>
                  <a:cubicBezTo>
                    <a:pt x="85" y="34"/>
                    <a:pt x="80" y="24"/>
                    <a:pt x="82" y="17"/>
                  </a:cubicBezTo>
                  <a:cubicBezTo>
                    <a:pt x="87" y="0"/>
                    <a:pt x="104" y="1"/>
                    <a:pt x="125" y="1"/>
                  </a:cubicBezTo>
                  <a:cubicBezTo>
                    <a:pt x="122" y="18"/>
                    <a:pt x="133" y="21"/>
                    <a:pt x="140" y="2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4" name="Freeform 462"/>
            <p:cNvSpPr/>
            <p:nvPr/>
          </p:nvSpPr>
          <p:spPr bwMode="auto">
            <a:xfrm>
              <a:off x="1297" y="1852"/>
              <a:ext cx="26" cy="26"/>
            </a:xfrm>
            <a:custGeom>
              <a:avLst/>
              <a:gdLst>
                <a:gd name="T0" fmla="*/ 0 w 13"/>
                <a:gd name="T1" fmla="*/ 13 h 13"/>
                <a:gd name="T2" fmla="*/ 13 w 13"/>
                <a:gd name="T3" fmla="*/ 0 h 13"/>
                <a:gd name="T4" fmla="*/ 13 w 13"/>
                <a:gd name="T5" fmla="*/ 2 h 13"/>
                <a:gd name="T6" fmla="*/ 0 w 13"/>
                <a:gd name="T7" fmla="*/ 13 h 13"/>
                <a:gd name="T8" fmla="*/ 0 60000 65536"/>
                <a:gd name="T9" fmla="*/ 0 60000 65536"/>
                <a:gd name="T10" fmla="*/ 0 60000 65536"/>
                <a:gd name="T11" fmla="*/ 0 60000 65536"/>
                <a:gd name="T12" fmla="*/ 0 w 13"/>
                <a:gd name="T13" fmla="*/ 0 h 13"/>
                <a:gd name="T14" fmla="*/ 13 w 13"/>
                <a:gd name="T15" fmla="*/ 13 h 13"/>
              </a:gdLst>
              <a:ahLst/>
              <a:cxnLst>
                <a:cxn ang="T8">
                  <a:pos x="T0" y="T1"/>
                </a:cxn>
                <a:cxn ang="T9">
                  <a:pos x="T2" y="T3"/>
                </a:cxn>
                <a:cxn ang="T10">
                  <a:pos x="T4" y="T5"/>
                </a:cxn>
                <a:cxn ang="T11">
                  <a:pos x="T6" y="T7"/>
                </a:cxn>
              </a:cxnLst>
              <a:rect l="T12" t="T13" r="T14" b="T15"/>
              <a:pathLst>
                <a:path w="13" h="13">
                  <a:moveTo>
                    <a:pt x="0" y="13"/>
                  </a:moveTo>
                  <a:cubicBezTo>
                    <a:pt x="3" y="8"/>
                    <a:pt x="8" y="3"/>
                    <a:pt x="13" y="0"/>
                  </a:cubicBezTo>
                  <a:cubicBezTo>
                    <a:pt x="13" y="1"/>
                    <a:pt x="13" y="1"/>
                    <a:pt x="13" y="2"/>
                  </a:cubicBezTo>
                  <a:cubicBezTo>
                    <a:pt x="7" y="4"/>
                    <a:pt x="6" y="11"/>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5" name="Freeform 463"/>
            <p:cNvSpPr/>
            <p:nvPr/>
          </p:nvSpPr>
          <p:spPr bwMode="auto">
            <a:xfrm>
              <a:off x="1277" y="1878"/>
              <a:ext cx="20" cy="68"/>
            </a:xfrm>
            <a:custGeom>
              <a:avLst/>
              <a:gdLst>
                <a:gd name="T0" fmla="*/ 3 w 10"/>
                <a:gd name="T1" fmla="*/ 5 h 34"/>
                <a:gd name="T2" fmla="*/ 10 w 10"/>
                <a:gd name="T3" fmla="*/ 0 h 34"/>
                <a:gd name="T4" fmla="*/ 3 w 10"/>
                <a:gd name="T5" fmla="*/ 34 h 34"/>
                <a:gd name="T6" fmla="*/ 3 w 10"/>
                <a:gd name="T7" fmla="*/ 5 h 34"/>
                <a:gd name="T8" fmla="*/ 0 60000 65536"/>
                <a:gd name="T9" fmla="*/ 0 60000 65536"/>
                <a:gd name="T10" fmla="*/ 0 60000 65536"/>
                <a:gd name="T11" fmla="*/ 0 60000 65536"/>
                <a:gd name="T12" fmla="*/ 0 w 10"/>
                <a:gd name="T13" fmla="*/ 0 h 34"/>
                <a:gd name="T14" fmla="*/ 10 w 10"/>
                <a:gd name="T15" fmla="*/ 34 h 34"/>
              </a:gdLst>
              <a:ahLst/>
              <a:cxnLst>
                <a:cxn ang="T8">
                  <a:pos x="T0" y="T1"/>
                </a:cxn>
                <a:cxn ang="T9">
                  <a:pos x="T2" y="T3"/>
                </a:cxn>
                <a:cxn ang="T10">
                  <a:pos x="T4" y="T5"/>
                </a:cxn>
                <a:cxn ang="T11">
                  <a:pos x="T6" y="T7"/>
                </a:cxn>
              </a:cxnLst>
              <a:rect l="T12" t="T13" r="T14" b="T15"/>
              <a:pathLst>
                <a:path w="10" h="34">
                  <a:moveTo>
                    <a:pt x="3" y="5"/>
                  </a:moveTo>
                  <a:cubicBezTo>
                    <a:pt x="4" y="2"/>
                    <a:pt x="6" y="0"/>
                    <a:pt x="10" y="0"/>
                  </a:cubicBezTo>
                  <a:cubicBezTo>
                    <a:pt x="0" y="4"/>
                    <a:pt x="10" y="27"/>
                    <a:pt x="3" y="34"/>
                  </a:cubicBezTo>
                  <a:cubicBezTo>
                    <a:pt x="3" y="24"/>
                    <a:pt x="3" y="14"/>
                    <a:pt x="3" y="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6" name="Freeform 464"/>
            <p:cNvSpPr/>
            <p:nvPr/>
          </p:nvSpPr>
          <p:spPr bwMode="auto">
            <a:xfrm>
              <a:off x="1105" y="1874"/>
              <a:ext cx="98" cy="98"/>
            </a:xfrm>
            <a:custGeom>
              <a:avLst/>
              <a:gdLst>
                <a:gd name="T0" fmla="*/ 0 w 49"/>
                <a:gd name="T1" fmla="*/ 49 h 49"/>
                <a:gd name="T2" fmla="*/ 49 w 49"/>
                <a:gd name="T3" fmla="*/ 0 h 49"/>
                <a:gd name="T4" fmla="*/ 2 w 49"/>
                <a:gd name="T5" fmla="*/ 49 h 49"/>
                <a:gd name="T6" fmla="*/ 0 w 49"/>
                <a:gd name="T7" fmla="*/ 49 h 49"/>
                <a:gd name="T8" fmla="*/ 0 60000 65536"/>
                <a:gd name="T9" fmla="*/ 0 60000 65536"/>
                <a:gd name="T10" fmla="*/ 0 60000 65536"/>
                <a:gd name="T11" fmla="*/ 0 60000 65536"/>
                <a:gd name="T12" fmla="*/ 0 w 49"/>
                <a:gd name="T13" fmla="*/ 0 h 49"/>
                <a:gd name="T14" fmla="*/ 49 w 49"/>
                <a:gd name="T15" fmla="*/ 49 h 49"/>
              </a:gdLst>
              <a:ahLst/>
              <a:cxnLst>
                <a:cxn ang="T8">
                  <a:pos x="T0" y="T1"/>
                </a:cxn>
                <a:cxn ang="T9">
                  <a:pos x="T2" y="T3"/>
                </a:cxn>
                <a:cxn ang="T10">
                  <a:pos x="T4" y="T5"/>
                </a:cxn>
                <a:cxn ang="T11">
                  <a:pos x="T6" y="T7"/>
                </a:cxn>
              </a:cxnLst>
              <a:rect l="T12" t="T13" r="T14" b="T15"/>
              <a:pathLst>
                <a:path w="49" h="49">
                  <a:moveTo>
                    <a:pt x="0" y="49"/>
                  </a:moveTo>
                  <a:cubicBezTo>
                    <a:pt x="15" y="32"/>
                    <a:pt x="32" y="15"/>
                    <a:pt x="49" y="0"/>
                  </a:cubicBezTo>
                  <a:cubicBezTo>
                    <a:pt x="35" y="18"/>
                    <a:pt x="16" y="31"/>
                    <a:pt x="2" y="49"/>
                  </a:cubicBezTo>
                  <a:cubicBezTo>
                    <a:pt x="1" y="49"/>
                    <a:pt x="1" y="49"/>
                    <a:pt x="0" y="4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7" name="Freeform 465"/>
            <p:cNvSpPr/>
            <p:nvPr/>
          </p:nvSpPr>
          <p:spPr bwMode="auto">
            <a:xfrm>
              <a:off x="1059" y="2022"/>
              <a:ext cx="42" cy="40"/>
            </a:xfrm>
            <a:custGeom>
              <a:avLst/>
              <a:gdLst>
                <a:gd name="T0" fmla="*/ 0 w 21"/>
                <a:gd name="T1" fmla="*/ 20 h 20"/>
                <a:gd name="T2" fmla="*/ 21 w 21"/>
                <a:gd name="T3" fmla="*/ 0 h 20"/>
                <a:gd name="T4" fmla="*/ 21 w 21"/>
                <a:gd name="T5" fmla="*/ 2 h 20"/>
                <a:gd name="T6" fmla="*/ 3 w 21"/>
                <a:gd name="T7" fmla="*/ 20 h 20"/>
                <a:gd name="T8" fmla="*/ 0 w 21"/>
                <a:gd name="T9" fmla="*/ 20 h 20"/>
                <a:gd name="T10" fmla="*/ 0 60000 65536"/>
                <a:gd name="T11" fmla="*/ 0 60000 65536"/>
                <a:gd name="T12" fmla="*/ 0 60000 65536"/>
                <a:gd name="T13" fmla="*/ 0 60000 65536"/>
                <a:gd name="T14" fmla="*/ 0 60000 65536"/>
                <a:gd name="T15" fmla="*/ 0 w 21"/>
                <a:gd name="T16" fmla="*/ 0 h 20"/>
                <a:gd name="T17" fmla="*/ 21 w 21"/>
                <a:gd name="T18" fmla="*/ 20 h 20"/>
              </a:gdLst>
              <a:ahLst/>
              <a:cxnLst>
                <a:cxn ang="T10">
                  <a:pos x="T0" y="T1"/>
                </a:cxn>
                <a:cxn ang="T11">
                  <a:pos x="T2" y="T3"/>
                </a:cxn>
                <a:cxn ang="T12">
                  <a:pos x="T4" y="T5"/>
                </a:cxn>
                <a:cxn ang="T13">
                  <a:pos x="T6" y="T7"/>
                </a:cxn>
                <a:cxn ang="T14">
                  <a:pos x="T8" y="T9"/>
                </a:cxn>
              </a:cxnLst>
              <a:rect l="T15" t="T16" r="T17" b="T18"/>
              <a:pathLst>
                <a:path w="21" h="20">
                  <a:moveTo>
                    <a:pt x="0" y="20"/>
                  </a:moveTo>
                  <a:cubicBezTo>
                    <a:pt x="6" y="12"/>
                    <a:pt x="13" y="5"/>
                    <a:pt x="21" y="0"/>
                  </a:cubicBezTo>
                  <a:cubicBezTo>
                    <a:pt x="21" y="0"/>
                    <a:pt x="21" y="1"/>
                    <a:pt x="21" y="2"/>
                  </a:cubicBezTo>
                  <a:cubicBezTo>
                    <a:pt x="14" y="7"/>
                    <a:pt x="8" y="13"/>
                    <a:pt x="3" y="20"/>
                  </a:cubicBezTo>
                  <a:cubicBezTo>
                    <a:pt x="2" y="20"/>
                    <a:pt x="1" y="20"/>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8" name="Freeform 466"/>
            <p:cNvSpPr/>
            <p:nvPr/>
          </p:nvSpPr>
          <p:spPr bwMode="auto">
            <a:xfrm>
              <a:off x="1117" y="2012"/>
              <a:ext cx="24" cy="22"/>
            </a:xfrm>
            <a:custGeom>
              <a:avLst/>
              <a:gdLst>
                <a:gd name="T0" fmla="*/ 0 w 12"/>
                <a:gd name="T1" fmla="*/ 11 h 11"/>
                <a:gd name="T2" fmla="*/ 12 w 12"/>
                <a:gd name="T3" fmla="*/ 0 h 11"/>
                <a:gd name="T4" fmla="*/ 12 w 12"/>
                <a:gd name="T5" fmla="*/ 2 h 11"/>
                <a:gd name="T6" fmla="*/ 0 w 12"/>
                <a:gd name="T7" fmla="*/ 11 h 11"/>
                <a:gd name="T8" fmla="*/ 0 60000 65536"/>
                <a:gd name="T9" fmla="*/ 0 60000 65536"/>
                <a:gd name="T10" fmla="*/ 0 60000 65536"/>
                <a:gd name="T11" fmla="*/ 0 60000 65536"/>
                <a:gd name="T12" fmla="*/ 0 w 12"/>
                <a:gd name="T13" fmla="*/ 0 h 11"/>
                <a:gd name="T14" fmla="*/ 12 w 12"/>
                <a:gd name="T15" fmla="*/ 11 h 11"/>
              </a:gdLst>
              <a:ahLst/>
              <a:cxnLst>
                <a:cxn ang="T8">
                  <a:pos x="T0" y="T1"/>
                </a:cxn>
                <a:cxn ang="T9">
                  <a:pos x="T2" y="T3"/>
                </a:cxn>
                <a:cxn ang="T10">
                  <a:pos x="T4" y="T5"/>
                </a:cxn>
                <a:cxn ang="T11">
                  <a:pos x="T6" y="T7"/>
                </a:cxn>
              </a:cxnLst>
              <a:rect l="T12" t="T13" r="T14" b="T15"/>
              <a:pathLst>
                <a:path w="12" h="11">
                  <a:moveTo>
                    <a:pt x="0" y="11"/>
                  </a:moveTo>
                  <a:cubicBezTo>
                    <a:pt x="3" y="7"/>
                    <a:pt x="7" y="3"/>
                    <a:pt x="12" y="0"/>
                  </a:cubicBezTo>
                  <a:cubicBezTo>
                    <a:pt x="12" y="1"/>
                    <a:pt x="12" y="2"/>
                    <a:pt x="12" y="2"/>
                  </a:cubicBezTo>
                  <a:cubicBezTo>
                    <a:pt x="6" y="4"/>
                    <a:pt x="6" y="10"/>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9" name="Freeform 467"/>
            <p:cNvSpPr/>
            <p:nvPr/>
          </p:nvSpPr>
          <p:spPr bwMode="auto">
            <a:xfrm>
              <a:off x="1127" y="2016"/>
              <a:ext cx="22" cy="24"/>
            </a:xfrm>
            <a:custGeom>
              <a:avLst/>
              <a:gdLst>
                <a:gd name="T0" fmla="*/ 0 w 11"/>
                <a:gd name="T1" fmla="*/ 12 h 12"/>
                <a:gd name="T2" fmla="*/ 9 w 11"/>
                <a:gd name="T3" fmla="*/ 0 h 12"/>
                <a:gd name="T4" fmla="*/ 11 w 11"/>
                <a:gd name="T5" fmla="*/ 0 h 12"/>
                <a:gd name="T6" fmla="*/ 11 w 11"/>
                <a:gd name="T7" fmla="*/ 3 h 12"/>
                <a:gd name="T8" fmla="*/ 2 w 11"/>
                <a:gd name="T9" fmla="*/ 12 h 12"/>
                <a:gd name="T10" fmla="*/ 0 w 11"/>
                <a:gd name="T11" fmla="*/ 12 h 12"/>
                <a:gd name="T12" fmla="*/ 0 60000 65536"/>
                <a:gd name="T13" fmla="*/ 0 60000 65536"/>
                <a:gd name="T14" fmla="*/ 0 60000 65536"/>
                <a:gd name="T15" fmla="*/ 0 60000 65536"/>
                <a:gd name="T16" fmla="*/ 0 60000 65536"/>
                <a:gd name="T17" fmla="*/ 0 60000 65536"/>
                <a:gd name="T18" fmla="*/ 0 w 11"/>
                <a:gd name="T19" fmla="*/ 0 h 12"/>
                <a:gd name="T20" fmla="*/ 11 w 1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 h="12">
                  <a:moveTo>
                    <a:pt x="0" y="12"/>
                  </a:moveTo>
                  <a:cubicBezTo>
                    <a:pt x="1" y="6"/>
                    <a:pt x="7" y="6"/>
                    <a:pt x="9" y="0"/>
                  </a:cubicBezTo>
                  <a:cubicBezTo>
                    <a:pt x="10" y="0"/>
                    <a:pt x="10" y="0"/>
                    <a:pt x="11" y="0"/>
                  </a:cubicBezTo>
                  <a:cubicBezTo>
                    <a:pt x="11" y="1"/>
                    <a:pt x="11" y="2"/>
                    <a:pt x="11" y="3"/>
                  </a:cubicBezTo>
                  <a:cubicBezTo>
                    <a:pt x="7" y="5"/>
                    <a:pt x="4" y="8"/>
                    <a:pt x="2" y="12"/>
                  </a:cubicBezTo>
                  <a:cubicBezTo>
                    <a:pt x="1" y="12"/>
                    <a:pt x="1" y="12"/>
                    <a:pt x="0" y="1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0" name="Freeform 468"/>
            <p:cNvSpPr/>
            <p:nvPr/>
          </p:nvSpPr>
          <p:spPr bwMode="auto">
            <a:xfrm>
              <a:off x="1127" y="2070"/>
              <a:ext cx="258" cy="259"/>
            </a:xfrm>
            <a:custGeom>
              <a:avLst/>
              <a:gdLst>
                <a:gd name="T0" fmla="*/ 0 w 129"/>
                <a:gd name="T1" fmla="*/ 0 h 129"/>
                <a:gd name="T2" fmla="*/ 2 w 129"/>
                <a:gd name="T3" fmla="*/ 0 h 129"/>
                <a:gd name="T4" fmla="*/ 129 w 129"/>
                <a:gd name="T5" fmla="*/ 129 h 129"/>
                <a:gd name="T6" fmla="*/ 0 w 129"/>
                <a:gd name="T7" fmla="*/ 0 h 129"/>
                <a:gd name="T8" fmla="*/ 0 60000 65536"/>
                <a:gd name="T9" fmla="*/ 0 60000 65536"/>
                <a:gd name="T10" fmla="*/ 0 60000 65536"/>
                <a:gd name="T11" fmla="*/ 0 60000 65536"/>
                <a:gd name="T12" fmla="*/ 0 w 129"/>
                <a:gd name="T13" fmla="*/ 0 h 129"/>
                <a:gd name="T14" fmla="*/ 129 w 129"/>
                <a:gd name="T15" fmla="*/ 129 h 129"/>
              </a:gdLst>
              <a:ahLst/>
              <a:cxnLst>
                <a:cxn ang="T8">
                  <a:pos x="T0" y="T1"/>
                </a:cxn>
                <a:cxn ang="T9">
                  <a:pos x="T2" y="T3"/>
                </a:cxn>
                <a:cxn ang="T10">
                  <a:pos x="T4" y="T5"/>
                </a:cxn>
                <a:cxn ang="T11">
                  <a:pos x="T6" y="T7"/>
                </a:cxn>
              </a:cxnLst>
              <a:rect l="T12" t="T13" r="T14" b="T15"/>
              <a:pathLst>
                <a:path w="129" h="129">
                  <a:moveTo>
                    <a:pt x="0" y="0"/>
                  </a:moveTo>
                  <a:cubicBezTo>
                    <a:pt x="1" y="0"/>
                    <a:pt x="1" y="0"/>
                    <a:pt x="2" y="0"/>
                  </a:cubicBezTo>
                  <a:cubicBezTo>
                    <a:pt x="43" y="45"/>
                    <a:pt x="88" y="85"/>
                    <a:pt x="129" y="129"/>
                  </a:cubicBezTo>
                  <a:cubicBezTo>
                    <a:pt x="85" y="87"/>
                    <a:pt x="42" y="44"/>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1" name="Freeform 469"/>
            <p:cNvSpPr/>
            <p:nvPr/>
          </p:nvSpPr>
          <p:spPr bwMode="auto">
            <a:xfrm>
              <a:off x="1389" y="2138"/>
              <a:ext cx="157" cy="191"/>
            </a:xfrm>
            <a:custGeom>
              <a:avLst/>
              <a:gdLst>
                <a:gd name="T0" fmla="*/ 0 w 78"/>
                <a:gd name="T1" fmla="*/ 95 h 95"/>
                <a:gd name="T2" fmla="*/ 76 w 78"/>
                <a:gd name="T3" fmla="*/ 20 h 95"/>
                <a:gd name="T4" fmla="*/ 61 w 78"/>
                <a:gd name="T5" fmla="*/ 0 h 95"/>
                <a:gd name="T6" fmla="*/ 63 w 78"/>
                <a:gd name="T7" fmla="*/ 0 h 95"/>
                <a:gd name="T8" fmla="*/ 78 w 78"/>
                <a:gd name="T9" fmla="*/ 20 h 95"/>
                <a:gd name="T10" fmla="*/ 0 w 78"/>
                <a:gd name="T11" fmla="*/ 95 h 95"/>
                <a:gd name="T12" fmla="*/ 0 60000 65536"/>
                <a:gd name="T13" fmla="*/ 0 60000 65536"/>
                <a:gd name="T14" fmla="*/ 0 60000 65536"/>
                <a:gd name="T15" fmla="*/ 0 60000 65536"/>
                <a:gd name="T16" fmla="*/ 0 60000 65536"/>
                <a:gd name="T17" fmla="*/ 0 60000 65536"/>
                <a:gd name="T18" fmla="*/ 0 w 78"/>
                <a:gd name="T19" fmla="*/ 0 h 95"/>
                <a:gd name="T20" fmla="*/ 78 w 78"/>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78" h="95">
                  <a:moveTo>
                    <a:pt x="0" y="95"/>
                  </a:moveTo>
                  <a:cubicBezTo>
                    <a:pt x="25" y="69"/>
                    <a:pt x="50" y="44"/>
                    <a:pt x="76" y="20"/>
                  </a:cubicBezTo>
                  <a:cubicBezTo>
                    <a:pt x="75" y="9"/>
                    <a:pt x="64" y="8"/>
                    <a:pt x="61" y="0"/>
                  </a:cubicBezTo>
                  <a:cubicBezTo>
                    <a:pt x="61" y="0"/>
                    <a:pt x="62" y="0"/>
                    <a:pt x="63" y="0"/>
                  </a:cubicBezTo>
                  <a:cubicBezTo>
                    <a:pt x="66" y="8"/>
                    <a:pt x="77" y="9"/>
                    <a:pt x="78" y="20"/>
                  </a:cubicBezTo>
                  <a:cubicBezTo>
                    <a:pt x="51" y="44"/>
                    <a:pt x="28" y="71"/>
                    <a:pt x="0" y="9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2" name="Freeform 470"/>
            <p:cNvSpPr/>
            <p:nvPr/>
          </p:nvSpPr>
          <p:spPr bwMode="auto">
            <a:xfrm>
              <a:off x="1516" y="2128"/>
              <a:ext cx="88" cy="95"/>
            </a:xfrm>
            <a:custGeom>
              <a:avLst/>
              <a:gdLst>
                <a:gd name="T0" fmla="*/ 2 w 44"/>
                <a:gd name="T1" fmla="*/ 0 h 47"/>
                <a:gd name="T2" fmla="*/ 44 w 44"/>
                <a:gd name="T3" fmla="*/ 47 h 47"/>
                <a:gd name="T4" fmla="*/ 0 w 44"/>
                <a:gd name="T5" fmla="*/ 2 h 47"/>
                <a:gd name="T6" fmla="*/ 0 w 44"/>
                <a:gd name="T7" fmla="*/ 0 h 47"/>
                <a:gd name="T8" fmla="*/ 2 w 44"/>
                <a:gd name="T9" fmla="*/ 0 h 47"/>
                <a:gd name="T10" fmla="*/ 0 60000 65536"/>
                <a:gd name="T11" fmla="*/ 0 60000 65536"/>
                <a:gd name="T12" fmla="*/ 0 60000 65536"/>
                <a:gd name="T13" fmla="*/ 0 60000 65536"/>
                <a:gd name="T14" fmla="*/ 0 60000 65536"/>
                <a:gd name="T15" fmla="*/ 0 w 44"/>
                <a:gd name="T16" fmla="*/ 0 h 47"/>
                <a:gd name="T17" fmla="*/ 44 w 44"/>
                <a:gd name="T18" fmla="*/ 47 h 47"/>
              </a:gdLst>
              <a:ahLst/>
              <a:cxnLst>
                <a:cxn ang="T10">
                  <a:pos x="T0" y="T1"/>
                </a:cxn>
                <a:cxn ang="T11">
                  <a:pos x="T2" y="T3"/>
                </a:cxn>
                <a:cxn ang="T12">
                  <a:pos x="T4" y="T5"/>
                </a:cxn>
                <a:cxn ang="T13">
                  <a:pos x="T6" y="T7"/>
                </a:cxn>
                <a:cxn ang="T14">
                  <a:pos x="T8" y="T9"/>
                </a:cxn>
              </a:cxnLst>
              <a:rect l="T15" t="T16" r="T17" b="T18"/>
              <a:pathLst>
                <a:path w="44" h="47">
                  <a:moveTo>
                    <a:pt x="2" y="0"/>
                  </a:moveTo>
                  <a:cubicBezTo>
                    <a:pt x="16" y="16"/>
                    <a:pt x="30" y="31"/>
                    <a:pt x="44" y="47"/>
                  </a:cubicBezTo>
                  <a:cubicBezTo>
                    <a:pt x="27" y="35"/>
                    <a:pt x="17" y="15"/>
                    <a:pt x="0" y="2"/>
                  </a:cubicBezTo>
                  <a:cubicBezTo>
                    <a:pt x="0" y="2"/>
                    <a:pt x="0" y="1"/>
                    <a:pt x="0" y="0"/>
                  </a:cubicBezTo>
                  <a:cubicBezTo>
                    <a:pt x="1" y="0"/>
                    <a:pt x="1" y="0"/>
                    <a:pt x="2"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3" name="Freeform 471"/>
            <p:cNvSpPr/>
            <p:nvPr/>
          </p:nvSpPr>
          <p:spPr bwMode="auto">
            <a:xfrm>
              <a:off x="1610" y="2164"/>
              <a:ext cx="58" cy="59"/>
            </a:xfrm>
            <a:custGeom>
              <a:avLst/>
              <a:gdLst>
                <a:gd name="T0" fmla="*/ 0 w 29"/>
                <a:gd name="T1" fmla="*/ 29 h 29"/>
                <a:gd name="T2" fmla="*/ 26 w 29"/>
                <a:gd name="T3" fmla="*/ 0 h 29"/>
                <a:gd name="T4" fmla="*/ 29 w 29"/>
                <a:gd name="T5" fmla="*/ 0 h 29"/>
                <a:gd name="T6" fmla="*/ 0 w 29"/>
                <a:gd name="T7" fmla="*/ 29 h 29"/>
                <a:gd name="T8" fmla="*/ 0 60000 65536"/>
                <a:gd name="T9" fmla="*/ 0 60000 65536"/>
                <a:gd name="T10" fmla="*/ 0 60000 65536"/>
                <a:gd name="T11" fmla="*/ 0 60000 65536"/>
                <a:gd name="T12" fmla="*/ 0 w 29"/>
                <a:gd name="T13" fmla="*/ 0 h 29"/>
                <a:gd name="T14" fmla="*/ 29 w 29"/>
                <a:gd name="T15" fmla="*/ 29 h 29"/>
              </a:gdLst>
              <a:ahLst/>
              <a:cxnLst>
                <a:cxn ang="T8">
                  <a:pos x="T0" y="T1"/>
                </a:cxn>
                <a:cxn ang="T9">
                  <a:pos x="T2" y="T3"/>
                </a:cxn>
                <a:cxn ang="T10">
                  <a:pos x="T4" y="T5"/>
                </a:cxn>
                <a:cxn ang="T11">
                  <a:pos x="T6" y="T7"/>
                </a:cxn>
              </a:cxnLst>
              <a:rect l="T12" t="T13" r="T14" b="T15"/>
              <a:pathLst>
                <a:path w="29" h="29">
                  <a:moveTo>
                    <a:pt x="0" y="29"/>
                  </a:moveTo>
                  <a:cubicBezTo>
                    <a:pt x="7" y="18"/>
                    <a:pt x="18" y="10"/>
                    <a:pt x="26" y="0"/>
                  </a:cubicBezTo>
                  <a:cubicBezTo>
                    <a:pt x="27" y="0"/>
                    <a:pt x="28" y="0"/>
                    <a:pt x="29" y="0"/>
                  </a:cubicBezTo>
                  <a:cubicBezTo>
                    <a:pt x="20" y="11"/>
                    <a:pt x="10" y="20"/>
                    <a:pt x="0" y="2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4" name="Freeform 472"/>
            <p:cNvSpPr/>
            <p:nvPr/>
          </p:nvSpPr>
          <p:spPr bwMode="auto">
            <a:xfrm>
              <a:off x="1680" y="2164"/>
              <a:ext cx="144" cy="143"/>
            </a:xfrm>
            <a:custGeom>
              <a:avLst/>
              <a:gdLst>
                <a:gd name="T0" fmla="*/ 0 w 72"/>
                <a:gd name="T1" fmla="*/ 0 h 71"/>
                <a:gd name="T2" fmla="*/ 3 w 72"/>
                <a:gd name="T3" fmla="*/ 0 h 71"/>
                <a:gd name="T4" fmla="*/ 72 w 72"/>
                <a:gd name="T5" fmla="*/ 69 h 71"/>
                <a:gd name="T6" fmla="*/ 72 w 72"/>
                <a:gd name="T7" fmla="*/ 71 h 71"/>
                <a:gd name="T8" fmla="*/ 0 w 72"/>
                <a:gd name="T9" fmla="*/ 0 h 71"/>
                <a:gd name="T10" fmla="*/ 0 60000 65536"/>
                <a:gd name="T11" fmla="*/ 0 60000 65536"/>
                <a:gd name="T12" fmla="*/ 0 60000 65536"/>
                <a:gd name="T13" fmla="*/ 0 60000 65536"/>
                <a:gd name="T14" fmla="*/ 0 60000 65536"/>
                <a:gd name="T15" fmla="*/ 0 w 72"/>
                <a:gd name="T16" fmla="*/ 0 h 71"/>
                <a:gd name="T17" fmla="*/ 72 w 72"/>
                <a:gd name="T18" fmla="*/ 71 h 71"/>
              </a:gdLst>
              <a:ahLst/>
              <a:cxnLst>
                <a:cxn ang="T10">
                  <a:pos x="T0" y="T1"/>
                </a:cxn>
                <a:cxn ang="T11">
                  <a:pos x="T2" y="T3"/>
                </a:cxn>
                <a:cxn ang="T12">
                  <a:pos x="T4" y="T5"/>
                </a:cxn>
                <a:cxn ang="T13">
                  <a:pos x="T6" y="T7"/>
                </a:cxn>
                <a:cxn ang="T14">
                  <a:pos x="T8" y="T9"/>
                </a:cxn>
              </a:cxnLst>
              <a:rect l="T15" t="T16" r="T17" b="T18"/>
              <a:pathLst>
                <a:path w="72" h="71">
                  <a:moveTo>
                    <a:pt x="0" y="0"/>
                  </a:moveTo>
                  <a:cubicBezTo>
                    <a:pt x="1" y="0"/>
                    <a:pt x="2" y="0"/>
                    <a:pt x="3" y="0"/>
                  </a:cubicBezTo>
                  <a:cubicBezTo>
                    <a:pt x="25" y="24"/>
                    <a:pt x="48" y="47"/>
                    <a:pt x="72" y="69"/>
                  </a:cubicBezTo>
                  <a:cubicBezTo>
                    <a:pt x="72" y="70"/>
                    <a:pt x="72" y="71"/>
                    <a:pt x="72" y="71"/>
                  </a:cubicBezTo>
                  <a:cubicBezTo>
                    <a:pt x="47" y="48"/>
                    <a:pt x="23" y="2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5" name="Freeform 473"/>
            <p:cNvSpPr/>
            <p:nvPr/>
          </p:nvSpPr>
          <p:spPr bwMode="auto">
            <a:xfrm>
              <a:off x="1784" y="1950"/>
              <a:ext cx="34" cy="36"/>
            </a:xfrm>
            <a:custGeom>
              <a:avLst/>
              <a:gdLst>
                <a:gd name="T0" fmla="*/ 0 w 17"/>
                <a:gd name="T1" fmla="*/ 0 h 18"/>
                <a:gd name="T2" fmla="*/ 17 w 17"/>
                <a:gd name="T3" fmla="*/ 18 h 18"/>
                <a:gd name="T4" fmla="*/ 15 w 17"/>
                <a:gd name="T5" fmla="*/ 18 h 18"/>
                <a:gd name="T6" fmla="*/ 0 w 17"/>
                <a:gd name="T7" fmla="*/ 2 h 18"/>
                <a:gd name="T8" fmla="*/ 0 w 17"/>
                <a:gd name="T9" fmla="*/ 0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0" y="0"/>
                  </a:moveTo>
                  <a:cubicBezTo>
                    <a:pt x="6" y="5"/>
                    <a:pt x="12" y="11"/>
                    <a:pt x="17" y="18"/>
                  </a:cubicBezTo>
                  <a:cubicBezTo>
                    <a:pt x="17" y="18"/>
                    <a:pt x="16" y="18"/>
                    <a:pt x="15" y="18"/>
                  </a:cubicBezTo>
                  <a:cubicBezTo>
                    <a:pt x="11" y="12"/>
                    <a:pt x="6" y="6"/>
                    <a:pt x="0" y="2"/>
                  </a:cubicBezTo>
                  <a:cubicBezTo>
                    <a:pt x="0" y="1"/>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6" name="Freeform 474"/>
            <p:cNvSpPr/>
            <p:nvPr/>
          </p:nvSpPr>
          <p:spPr bwMode="auto">
            <a:xfrm>
              <a:off x="1690" y="1994"/>
              <a:ext cx="22" cy="22"/>
            </a:xfrm>
            <a:custGeom>
              <a:avLst/>
              <a:gdLst>
                <a:gd name="T0" fmla="*/ 0 w 11"/>
                <a:gd name="T1" fmla="*/ 0 h 11"/>
                <a:gd name="T2" fmla="*/ 11 w 11"/>
                <a:gd name="T3" fmla="*/ 11 h 11"/>
                <a:gd name="T4" fmla="*/ 9 w 11"/>
                <a:gd name="T5" fmla="*/ 11 h 11"/>
                <a:gd name="T6" fmla="*/ 0 w 11"/>
                <a:gd name="T7" fmla="*/ 2 h 11"/>
                <a:gd name="T8" fmla="*/ 0 w 11"/>
                <a:gd name="T9" fmla="*/ 0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0"/>
                  </a:moveTo>
                  <a:cubicBezTo>
                    <a:pt x="4" y="3"/>
                    <a:pt x="8" y="7"/>
                    <a:pt x="11" y="11"/>
                  </a:cubicBezTo>
                  <a:cubicBezTo>
                    <a:pt x="10" y="11"/>
                    <a:pt x="9" y="11"/>
                    <a:pt x="9" y="11"/>
                  </a:cubicBezTo>
                  <a:cubicBezTo>
                    <a:pt x="7" y="7"/>
                    <a:pt x="4" y="4"/>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7" name="Freeform 475"/>
            <p:cNvSpPr/>
            <p:nvPr/>
          </p:nvSpPr>
          <p:spPr bwMode="auto">
            <a:xfrm>
              <a:off x="1622" y="1954"/>
              <a:ext cx="36" cy="36"/>
            </a:xfrm>
            <a:custGeom>
              <a:avLst/>
              <a:gdLst>
                <a:gd name="T0" fmla="*/ 0 w 18"/>
                <a:gd name="T1" fmla="*/ 0 h 18"/>
                <a:gd name="T2" fmla="*/ 18 w 18"/>
                <a:gd name="T3" fmla="*/ 18 h 18"/>
                <a:gd name="T4" fmla="*/ 16 w 18"/>
                <a:gd name="T5" fmla="*/ 18 h 18"/>
                <a:gd name="T6" fmla="*/ 0 w 18"/>
                <a:gd name="T7" fmla="*/ 2 h 18"/>
                <a:gd name="T8" fmla="*/ 0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0"/>
                  </a:moveTo>
                  <a:cubicBezTo>
                    <a:pt x="7" y="5"/>
                    <a:pt x="13" y="11"/>
                    <a:pt x="18" y="18"/>
                  </a:cubicBezTo>
                  <a:cubicBezTo>
                    <a:pt x="17" y="18"/>
                    <a:pt x="17" y="18"/>
                    <a:pt x="16" y="18"/>
                  </a:cubicBezTo>
                  <a:cubicBezTo>
                    <a:pt x="12" y="12"/>
                    <a:pt x="7" y="7"/>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8" name="Freeform 476"/>
            <p:cNvSpPr/>
            <p:nvPr/>
          </p:nvSpPr>
          <p:spPr bwMode="auto">
            <a:xfrm>
              <a:off x="1520" y="1954"/>
              <a:ext cx="36" cy="40"/>
            </a:xfrm>
            <a:custGeom>
              <a:avLst/>
              <a:gdLst>
                <a:gd name="T0" fmla="*/ 0 w 18"/>
                <a:gd name="T1" fmla="*/ 20 h 20"/>
                <a:gd name="T2" fmla="*/ 18 w 18"/>
                <a:gd name="T3" fmla="*/ 0 h 20"/>
                <a:gd name="T4" fmla="*/ 18 w 18"/>
                <a:gd name="T5" fmla="*/ 2 h 20"/>
                <a:gd name="T6" fmla="*/ 0 w 18"/>
                <a:gd name="T7" fmla="*/ 20 h 20"/>
                <a:gd name="T8" fmla="*/ 0 60000 65536"/>
                <a:gd name="T9" fmla="*/ 0 60000 65536"/>
                <a:gd name="T10" fmla="*/ 0 60000 65536"/>
                <a:gd name="T11" fmla="*/ 0 60000 65536"/>
                <a:gd name="T12" fmla="*/ 0 w 18"/>
                <a:gd name="T13" fmla="*/ 0 h 20"/>
                <a:gd name="T14" fmla="*/ 18 w 18"/>
                <a:gd name="T15" fmla="*/ 20 h 20"/>
              </a:gdLst>
              <a:ahLst/>
              <a:cxnLst>
                <a:cxn ang="T8">
                  <a:pos x="T0" y="T1"/>
                </a:cxn>
                <a:cxn ang="T9">
                  <a:pos x="T2" y="T3"/>
                </a:cxn>
                <a:cxn ang="T10">
                  <a:pos x="T4" y="T5"/>
                </a:cxn>
                <a:cxn ang="T11">
                  <a:pos x="T6" y="T7"/>
                </a:cxn>
              </a:cxnLst>
              <a:rect l="T12" t="T13" r="T14" b="T15"/>
              <a:pathLst>
                <a:path w="18" h="20">
                  <a:moveTo>
                    <a:pt x="0" y="20"/>
                  </a:moveTo>
                  <a:cubicBezTo>
                    <a:pt x="3" y="11"/>
                    <a:pt x="11" y="6"/>
                    <a:pt x="18" y="0"/>
                  </a:cubicBezTo>
                  <a:cubicBezTo>
                    <a:pt x="18" y="1"/>
                    <a:pt x="18" y="2"/>
                    <a:pt x="18" y="2"/>
                  </a:cubicBezTo>
                  <a:cubicBezTo>
                    <a:pt x="11" y="7"/>
                    <a:pt x="6" y="14"/>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9" name="Freeform 477"/>
            <p:cNvSpPr/>
            <p:nvPr/>
          </p:nvSpPr>
          <p:spPr bwMode="auto">
            <a:xfrm>
              <a:off x="1472" y="1950"/>
              <a:ext cx="40" cy="40"/>
            </a:xfrm>
            <a:custGeom>
              <a:avLst/>
              <a:gdLst>
                <a:gd name="T0" fmla="*/ 2 w 20"/>
                <a:gd name="T1" fmla="*/ 0 h 20"/>
                <a:gd name="T2" fmla="*/ 20 w 20"/>
                <a:gd name="T3" fmla="*/ 20 h 20"/>
                <a:gd name="T4" fmla="*/ 17 w 20"/>
                <a:gd name="T5" fmla="*/ 20 h 20"/>
                <a:gd name="T6" fmla="*/ 0 w 20"/>
                <a:gd name="T7" fmla="*/ 0 h 20"/>
                <a:gd name="T8" fmla="*/ 2 w 20"/>
                <a:gd name="T9" fmla="*/ 0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2" y="0"/>
                  </a:moveTo>
                  <a:cubicBezTo>
                    <a:pt x="6" y="8"/>
                    <a:pt x="15" y="12"/>
                    <a:pt x="20" y="20"/>
                  </a:cubicBezTo>
                  <a:cubicBezTo>
                    <a:pt x="19" y="20"/>
                    <a:pt x="18" y="20"/>
                    <a:pt x="17" y="20"/>
                  </a:cubicBezTo>
                  <a:cubicBezTo>
                    <a:pt x="13" y="12"/>
                    <a:pt x="4" y="8"/>
                    <a:pt x="0" y="0"/>
                  </a:cubicBezTo>
                  <a:cubicBezTo>
                    <a:pt x="0" y="0"/>
                    <a:pt x="1" y="0"/>
                    <a:pt x="2"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0" name="Freeform 478"/>
            <p:cNvSpPr/>
            <p:nvPr/>
          </p:nvSpPr>
          <p:spPr bwMode="auto">
            <a:xfrm>
              <a:off x="1476" y="1942"/>
              <a:ext cx="36" cy="34"/>
            </a:xfrm>
            <a:custGeom>
              <a:avLst/>
              <a:gdLst>
                <a:gd name="T0" fmla="*/ 0 w 18"/>
                <a:gd name="T1" fmla="*/ 2 h 17"/>
                <a:gd name="T2" fmla="*/ 0 w 18"/>
                <a:gd name="T3" fmla="*/ 0 h 17"/>
                <a:gd name="T4" fmla="*/ 2 w 18"/>
                <a:gd name="T5" fmla="*/ 0 h 17"/>
                <a:gd name="T6" fmla="*/ 18 w 18"/>
                <a:gd name="T7" fmla="*/ 17 h 17"/>
                <a:gd name="T8" fmla="*/ 0 w 18"/>
                <a:gd name="T9" fmla="*/ 2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0" y="2"/>
                  </a:moveTo>
                  <a:cubicBezTo>
                    <a:pt x="0" y="1"/>
                    <a:pt x="0" y="0"/>
                    <a:pt x="0" y="0"/>
                  </a:cubicBezTo>
                  <a:cubicBezTo>
                    <a:pt x="1" y="0"/>
                    <a:pt x="1" y="0"/>
                    <a:pt x="2" y="0"/>
                  </a:cubicBezTo>
                  <a:cubicBezTo>
                    <a:pt x="6" y="7"/>
                    <a:pt x="14" y="10"/>
                    <a:pt x="18" y="17"/>
                  </a:cubicBezTo>
                  <a:cubicBezTo>
                    <a:pt x="10" y="13"/>
                    <a:pt x="7" y="6"/>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1" name="Freeform 479"/>
            <p:cNvSpPr/>
            <p:nvPr/>
          </p:nvSpPr>
          <p:spPr bwMode="auto">
            <a:xfrm>
              <a:off x="1516" y="1950"/>
              <a:ext cx="26" cy="26"/>
            </a:xfrm>
            <a:custGeom>
              <a:avLst/>
              <a:gdLst>
                <a:gd name="T0" fmla="*/ 0 w 13"/>
                <a:gd name="T1" fmla="*/ 13 h 13"/>
                <a:gd name="T2" fmla="*/ 13 w 13"/>
                <a:gd name="T3" fmla="*/ 0 h 13"/>
                <a:gd name="T4" fmla="*/ 0 w 13"/>
                <a:gd name="T5" fmla="*/ 13 h 13"/>
                <a:gd name="T6" fmla="*/ 0 60000 65536"/>
                <a:gd name="T7" fmla="*/ 0 60000 65536"/>
                <a:gd name="T8" fmla="*/ 0 60000 65536"/>
                <a:gd name="T9" fmla="*/ 0 w 13"/>
                <a:gd name="T10" fmla="*/ 0 h 13"/>
                <a:gd name="T11" fmla="*/ 13 w 13"/>
                <a:gd name="T12" fmla="*/ 13 h 13"/>
              </a:gdLst>
              <a:ahLst/>
              <a:cxnLst>
                <a:cxn ang="T6">
                  <a:pos x="T0" y="T1"/>
                </a:cxn>
                <a:cxn ang="T7">
                  <a:pos x="T2" y="T3"/>
                </a:cxn>
                <a:cxn ang="T8">
                  <a:pos x="T4" y="T5"/>
                </a:cxn>
              </a:cxnLst>
              <a:rect l="T9" t="T10" r="T11" b="T12"/>
              <a:pathLst>
                <a:path w="13" h="13">
                  <a:moveTo>
                    <a:pt x="0" y="13"/>
                  </a:moveTo>
                  <a:cubicBezTo>
                    <a:pt x="3" y="8"/>
                    <a:pt x="8" y="3"/>
                    <a:pt x="13" y="0"/>
                  </a:cubicBezTo>
                  <a:cubicBezTo>
                    <a:pt x="10" y="5"/>
                    <a:pt x="5" y="10"/>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2" name="Freeform 480"/>
            <p:cNvSpPr/>
            <p:nvPr/>
          </p:nvSpPr>
          <p:spPr bwMode="auto">
            <a:xfrm>
              <a:off x="1323" y="1820"/>
              <a:ext cx="183" cy="72"/>
            </a:xfrm>
            <a:custGeom>
              <a:avLst/>
              <a:gdLst>
                <a:gd name="T0" fmla="*/ 0 w 91"/>
                <a:gd name="T1" fmla="*/ 18 h 36"/>
                <a:gd name="T2" fmla="*/ 0 w 91"/>
                <a:gd name="T3" fmla="*/ 16 h 36"/>
                <a:gd name="T4" fmla="*/ 82 w 91"/>
                <a:gd name="T5" fmla="*/ 18 h 36"/>
                <a:gd name="T6" fmla="*/ 82 w 91"/>
                <a:gd name="T7" fmla="*/ 36 h 36"/>
                <a:gd name="T8" fmla="*/ 80 w 91"/>
                <a:gd name="T9" fmla="*/ 36 h 36"/>
                <a:gd name="T10" fmla="*/ 0 w 91"/>
                <a:gd name="T11" fmla="*/ 18 h 36"/>
                <a:gd name="T12" fmla="*/ 0 60000 65536"/>
                <a:gd name="T13" fmla="*/ 0 60000 65536"/>
                <a:gd name="T14" fmla="*/ 0 60000 65536"/>
                <a:gd name="T15" fmla="*/ 0 60000 65536"/>
                <a:gd name="T16" fmla="*/ 0 60000 65536"/>
                <a:gd name="T17" fmla="*/ 0 60000 65536"/>
                <a:gd name="T18" fmla="*/ 0 w 91"/>
                <a:gd name="T19" fmla="*/ 0 h 36"/>
                <a:gd name="T20" fmla="*/ 91 w 91"/>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91" h="36">
                  <a:moveTo>
                    <a:pt x="0" y="18"/>
                  </a:moveTo>
                  <a:cubicBezTo>
                    <a:pt x="0" y="17"/>
                    <a:pt x="0" y="17"/>
                    <a:pt x="0" y="16"/>
                  </a:cubicBezTo>
                  <a:cubicBezTo>
                    <a:pt x="27" y="17"/>
                    <a:pt x="59" y="13"/>
                    <a:pt x="82" y="18"/>
                  </a:cubicBezTo>
                  <a:cubicBezTo>
                    <a:pt x="82" y="24"/>
                    <a:pt x="82" y="30"/>
                    <a:pt x="82" y="36"/>
                  </a:cubicBezTo>
                  <a:cubicBezTo>
                    <a:pt x="82" y="36"/>
                    <a:pt x="81" y="36"/>
                    <a:pt x="80" y="36"/>
                  </a:cubicBezTo>
                  <a:cubicBezTo>
                    <a:pt x="91" y="0"/>
                    <a:pt x="20" y="26"/>
                    <a:pt x="0" y="1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3" name="Freeform 481"/>
            <p:cNvSpPr/>
            <p:nvPr/>
          </p:nvSpPr>
          <p:spPr bwMode="auto">
            <a:xfrm>
              <a:off x="1472" y="1892"/>
              <a:ext cx="16" cy="18"/>
            </a:xfrm>
            <a:custGeom>
              <a:avLst/>
              <a:gdLst>
                <a:gd name="T0" fmla="*/ 0 w 8"/>
                <a:gd name="T1" fmla="*/ 9 h 9"/>
                <a:gd name="T2" fmla="*/ 6 w 8"/>
                <a:gd name="T3" fmla="*/ 0 h 9"/>
                <a:gd name="T4" fmla="*/ 2 w 8"/>
                <a:gd name="T5" fmla="*/ 9 h 9"/>
                <a:gd name="T6" fmla="*/ 0 w 8"/>
                <a:gd name="T7" fmla="*/ 9 h 9"/>
                <a:gd name="T8" fmla="*/ 0 60000 65536"/>
                <a:gd name="T9" fmla="*/ 0 60000 65536"/>
                <a:gd name="T10" fmla="*/ 0 60000 65536"/>
                <a:gd name="T11" fmla="*/ 0 60000 65536"/>
                <a:gd name="T12" fmla="*/ 0 w 8"/>
                <a:gd name="T13" fmla="*/ 0 h 9"/>
                <a:gd name="T14" fmla="*/ 8 w 8"/>
                <a:gd name="T15" fmla="*/ 9 h 9"/>
              </a:gdLst>
              <a:ahLst/>
              <a:cxnLst>
                <a:cxn ang="T8">
                  <a:pos x="T0" y="T1"/>
                </a:cxn>
                <a:cxn ang="T9">
                  <a:pos x="T2" y="T3"/>
                </a:cxn>
                <a:cxn ang="T10">
                  <a:pos x="T4" y="T5"/>
                </a:cxn>
                <a:cxn ang="T11">
                  <a:pos x="T6" y="T7"/>
                </a:cxn>
              </a:cxnLst>
              <a:rect l="T12" t="T13" r="T14" b="T15"/>
              <a:pathLst>
                <a:path w="8" h="9">
                  <a:moveTo>
                    <a:pt x="0" y="9"/>
                  </a:moveTo>
                  <a:cubicBezTo>
                    <a:pt x="2" y="6"/>
                    <a:pt x="3" y="2"/>
                    <a:pt x="6" y="0"/>
                  </a:cubicBezTo>
                  <a:cubicBezTo>
                    <a:pt x="8" y="6"/>
                    <a:pt x="2" y="4"/>
                    <a:pt x="2" y="9"/>
                  </a:cubicBezTo>
                  <a:cubicBezTo>
                    <a:pt x="1" y="9"/>
                    <a:pt x="0" y="9"/>
                    <a:pt x="0"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4" name="Freeform 482"/>
            <p:cNvSpPr/>
            <p:nvPr/>
          </p:nvSpPr>
          <p:spPr bwMode="auto">
            <a:xfrm>
              <a:off x="1211" y="1946"/>
              <a:ext cx="72" cy="70"/>
            </a:xfrm>
            <a:custGeom>
              <a:avLst/>
              <a:gdLst>
                <a:gd name="T0" fmla="*/ 0 w 36"/>
                <a:gd name="T1" fmla="*/ 33 h 35"/>
                <a:gd name="T2" fmla="*/ 34 w 36"/>
                <a:gd name="T3" fmla="*/ 0 h 35"/>
                <a:gd name="T4" fmla="*/ 36 w 36"/>
                <a:gd name="T5" fmla="*/ 0 h 35"/>
                <a:gd name="T6" fmla="*/ 0 w 36"/>
                <a:gd name="T7" fmla="*/ 35 h 35"/>
                <a:gd name="T8" fmla="*/ 0 w 36"/>
                <a:gd name="T9" fmla="*/ 33 h 35"/>
                <a:gd name="T10" fmla="*/ 0 60000 65536"/>
                <a:gd name="T11" fmla="*/ 0 60000 65536"/>
                <a:gd name="T12" fmla="*/ 0 60000 65536"/>
                <a:gd name="T13" fmla="*/ 0 60000 65536"/>
                <a:gd name="T14" fmla="*/ 0 60000 65536"/>
                <a:gd name="T15" fmla="*/ 0 w 36"/>
                <a:gd name="T16" fmla="*/ 0 h 35"/>
                <a:gd name="T17" fmla="*/ 36 w 36"/>
                <a:gd name="T18" fmla="*/ 35 h 35"/>
              </a:gdLst>
              <a:ahLst/>
              <a:cxnLst>
                <a:cxn ang="T10">
                  <a:pos x="T0" y="T1"/>
                </a:cxn>
                <a:cxn ang="T11">
                  <a:pos x="T2" y="T3"/>
                </a:cxn>
                <a:cxn ang="T12">
                  <a:pos x="T4" y="T5"/>
                </a:cxn>
                <a:cxn ang="T13">
                  <a:pos x="T6" y="T7"/>
                </a:cxn>
                <a:cxn ang="T14">
                  <a:pos x="T8" y="T9"/>
                </a:cxn>
              </a:cxnLst>
              <a:rect l="T15" t="T16" r="T17" b="T18"/>
              <a:pathLst>
                <a:path w="36" h="35">
                  <a:moveTo>
                    <a:pt x="0" y="33"/>
                  </a:moveTo>
                  <a:cubicBezTo>
                    <a:pt x="12" y="23"/>
                    <a:pt x="24" y="12"/>
                    <a:pt x="34" y="0"/>
                  </a:cubicBezTo>
                  <a:cubicBezTo>
                    <a:pt x="34" y="0"/>
                    <a:pt x="35" y="0"/>
                    <a:pt x="36" y="0"/>
                  </a:cubicBezTo>
                  <a:cubicBezTo>
                    <a:pt x="25" y="13"/>
                    <a:pt x="13" y="24"/>
                    <a:pt x="0" y="35"/>
                  </a:cubicBezTo>
                  <a:cubicBezTo>
                    <a:pt x="0" y="35"/>
                    <a:pt x="0" y="34"/>
                    <a:pt x="0" y="3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5" name="Freeform 483"/>
            <p:cNvSpPr/>
            <p:nvPr/>
          </p:nvSpPr>
          <p:spPr bwMode="auto">
            <a:xfrm>
              <a:off x="1494" y="1836"/>
              <a:ext cx="48" cy="106"/>
            </a:xfrm>
            <a:custGeom>
              <a:avLst/>
              <a:gdLst>
                <a:gd name="T0" fmla="*/ 20 w 24"/>
                <a:gd name="T1" fmla="*/ 53 h 53"/>
                <a:gd name="T2" fmla="*/ 13 w 24"/>
                <a:gd name="T3" fmla="*/ 50 h 53"/>
                <a:gd name="T4" fmla="*/ 20 w 24"/>
                <a:gd name="T5" fmla="*/ 12 h 53"/>
                <a:gd name="T6" fmla="*/ 0 w 24"/>
                <a:gd name="T7" fmla="*/ 32 h 53"/>
                <a:gd name="T8" fmla="*/ 0 w 24"/>
                <a:gd name="T9" fmla="*/ 28 h 53"/>
                <a:gd name="T10" fmla="*/ 0 w 24"/>
                <a:gd name="T11" fmla="*/ 10 h 53"/>
                <a:gd name="T12" fmla="*/ 0 w 24"/>
                <a:gd name="T13" fmla="*/ 8 h 53"/>
                <a:gd name="T14" fmla="*/ 22 w 24"/>
                <a:gd name="T15" fmla="*/ 8 h 53"/>
                <a:gd name="T16" fmla="*/ 20 w 24"/>
                <a:gd name="T17" fmla="*/ 53 h 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53"/>
                <a:gd name="T29" fmla="*/ 24 w 24"/>
                <a:gd name="T30" fmla="*/ 53 h 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53">
                  <a:moveTo>
                    <a:pt x="20" y="53"/>
                  </a:moveTo>
                  <a:cubicBezTo>
                    <a:pt x="17" y="53"/>
                    <a:pt x="15" y="51"/>
                    <a:pt x="13" y="50"/>
                  </a:cubicBezTo>
                  <a:cubicBezTo>
                    <a:pt x="21" y="43"/>
                    <a:pt x="20" y="28"/>
                    <a:pt x="20" y="12"/>
                  </a:cubicBezTo>
                  <a:cubicBezTo>
                    <a:pt x="3" y="0"/>
                    <a:pt x="1" y="22"/>
                    <a:pt x="0" y="32"/>
                  </a:cubicBezTo>
                  <a:cubicBezTo>
                    <a:pt x="0" y="31"/>
                    <a:pt x="0" y="29"/>
                    <a:pt x="0" y="28"/>
                  </a:cubicBezTo>
                  <a:cubicBezTo>
                    <a:pt x="0" y="22"/>
                    <a:pt x="0" y="16"/>
                    <a:pt x="0" y="10"/>
                  </a:cubicBezTo>
                  <a:cubicBezTo>
                    <a:pt x="0" y="9"/>
                    <a:pt x="0" y="9"/>
                    <a:pt x="0" y="8"/>
                  </a:cubicBezTo>
                  <a:cubicBezTo>
                    <a:pt x="7" y="8"/>
                    <a:pt x="15" y="8"/>
                    <a:pt x="22" y="8"/>
                  </a:cubicBezTo>
                  <a:cubicBezTo>
                    <a:pt x="24" y="25"/>
                    <a:pt x="19" y="44"/>
                    <a:pt x="20" y="5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6" name="Freeform 484"/>
            <p:cNvSpPr/>
            <p:nvPr/>
          </p:nvSpPr>
          <p:spPr bwMode="auto">
            <a:xfrm>
              <a:off x="1476" y="1900"/>
              <a:ext cx="18" cy="18"/>
            </a:xfrm>
            <a:custGeom>
              <a:avLst/>
              <a:gdLst>
                <a:gd name="T0" fmla="*/ 0 w 9"/>
                <a:gd name="T1" fmla="*/ 7 h 9"/>
                <a:gd name="T2" fmla="*/ 9 w 9"/>
                <a:gd name="T3" fmla="*/ 0 h 9"/>
                <a:gd name="T4" fmla="*/ 2 w 9"/>
                <a:gd name="T5" fmla="*/ 9 h 9"/>
                <a:gd name="T6" fmla="*/ 0 w 9"/>
                <a:gd name="T7" fmla="*/ 9 h 9"/>
                <a:gd name="T8" fmla="*/ 0 w 9"/>
                <a:gd name="T9" fmla="*/ 7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7"/>
                  </a:moveTo>
                  <a:cubicBezTo>
                    <a:pt x="4" y="6"/>
                    <a:pt x="4" y="1"/>
                    <a:pt x="9" y="0"/>
                  </a:cubicBezTo>
                  <a:cubicBezTo>
                    <a:pt x="8" y="5"/>
                    <a:pt x="3" y="5"/>
                    <a:pt x="2" y="9"/>
                  </a:cubicBezTo>
                  <a:cubicBezTo>
                    <a:pt x="1" y="9"/>
                    <a:pt x="1" y="9"/>
                    <a:pt x="0" y="9"/>
                  </a:cubicBezTo>
                  <a:cubicBezTo>
                    <a:pt x="0" y="9"/>
                    <a:pt x="0" y="8"/>
                    <a:pt x="0" y="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7" name="Freeform 485"/>
            <p:cNvSpPr/>
            <p:nvPr/>
          </p:nvSpPr>
          <p:spPr bwMode="auto">
            <a:xfrm>
              <a:off x="1207" y="1874"/>
              <a:ext cx="72" cy="62"/>
            </a:xfrm>
            <a:custGeom>
              <a:avLst/>
              <a:gdLst>
                <a:gd name="T0" fmla="*/ 33 w 36"/>
                <a:gd name="T1" fmla="*/ 31 h 31"/>
                <a:gd name="T2" fmla="*/ 33 w 36"/>
                <a:gd name="T3" fmla="*/ 7 h 31"/>
                <a:gd name="T4" fmla="*/ 0 w 36"/>
                <a:gd name="T5" fmla="*/ 0 h 31"/>
                <a:gd name="T6" fmla="*/ 36 w 36"/>
                <a:gd name="T7" fmla="*/ 7 h 31"/>
                <a:gd name="T8" fmla="*/ 36 w 36"/>
                <a:gd name="T9" fmla="*/ 31 h 31"/>
                <a:gd name="T10" fmla="*/ 33 w 36"/>
                <a:gd name="T11" fmla="*/ 31 h 31"/>
                <a:gd name="T12" fmla="*/ 0 60000 65536"/>
                <a:gd name="T13" fmla="*/ 0 60000 65536"/>
                <a:gd name="T14" fmla="*/ 0 60000 65536"/>
                <a:gd name="T15" fmla="*/ 0 60000 65536"/>
                <a:gd name="T16" fmla="*/ 0 60000 65536"/>
                <a:gd name="T17" fmla="*/ 0 60000 65536"/>
                <a:gd name="T18" fmla="*/ 0 w 36"/>
                <a:gd name="T19" fmla="*/ 0 h 31"/>
                <a:gd name="T20" fmla="*/ 36 w 36"/>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36" h="31">
                  <a:moveTo>
                    <a:pt x="33" y="31"/>
                  </a:moveTo>
                  <a:cubicBezTo>
                    <a:pt x="33" y="23"/>
                    <a:pt x="33" y="15"/>
                    <a:pt x="33" y="7"/>
                  </a:cubicBezTo>
                  <a:cubicBezTo>
                    <a:pt x="23" y="4"/>
                    <a:pt x="1" y="13"/>
                    <a:pt x="0" y="0"/>
                  </a:cubicBezTo>
                  <a:cubicBezTo>
                    <a:pt x="5" y="9"/>
                    <a:pt x="28" y="0"/>
                    <a:pt x="36" y="7"/>
                  </a:cubicBezTo>
                  <a:cubicBezTo>
                    <a:pt x="36" y="15"/>
                    <a:pt x="36" y="23"/>
                    <a:pt x="36" y="31"/>
                  </a:cubicBezTo>
                  <a:cubicBezTo>
                    <a:pt x="35" y="31"/>
                    <a:pt x="34" y="31"/>
                    <a:pt x="33" y="3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8" name="Freeform 486"/>
            <p:cNvSpPr/>
            <p:nvPr/>
          </p:nvSpPr>
          <p:spPr bwMode="auto">
            <a:xfrm>
              <a:off x="1203" y="1936"/>
              <a:ext cx="76" cy="76"/>
            </a:xfrm>
            <a:custGeom>
              <a:avLst/>
              <a:gdLst>
                <a:gd name="T0" fmla="*/ 0 w 38"/>
                <a:gd name="T1" fmla="*/ 36 h 38"/>
                <a:gd name="T2" fmla="*/ 35 w 38"/>
                <a:gd name="T3" fmla="*/ 0 h 38"/>
                <a:gd name="T4" fmla="*/ 38 w 38"/>
                <a:gd name="T5" fmla="*/ 0 h 38"/>
                <a:gd name="T6" fmla="*/ 38 w 38"/>
                <a:gd name="T7" fmla="*/ 3 h 38"/>
                <a:gd name="T8" fmla="*/ 2 w 38"/>
                <a:gd name="T9" fmla="*/ 38 h 38"/>
                <a:gd name="T10" fmla="*/ 0 w 38"/>
                <a:gd name="T11" fmla="*/ 38 h 38"/>
                <a:gd name="T12" fmla="*/ 0 w 38"/>
                <a:gd name="T13" fmla="*/ 36 h 38"/>
                <a:gd name="T14" fmla="*/ 0 60000 65536"/>
                <a:gd name="T15" fmla="*/ 0 60000 65536"/>
                <a:gd name="T16" fmla="*/ 0 60000 65536"/>
                <a:gd name="T17" fmla="*/ 0 60000 65536"/>
                <a:gd name="T18" fmla="*/ 0 60000 65536"/>
                <a:gd name="T19" fmla="*/ 0 60000 65536"/>
                <a:gd name="T20" fmla="*/ 0 60000 65536"/>
                <a:gd name="T21" fmla="*/ 0 w 38"/>
                <a:gd name="T22" fmla="*/ 0 h 38"/>
                <a:gd name="T23" fmla="*/ 38 w 38"/>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38">
                  <a:moveTo>
                    <a:pt x="0" y="36"/>
                  </a:moveTo>
                  <a:cubicBezTo>
                    <a:pt x="13" y="25"/>
                    <a:pt x="25" y="13"/>
                    <a:pt x="35" y="0"/>
                  </a:cubicBezTo>
                  <a:cubicBezTo>
                    <a:pt x="36" y="0"/>
                    <a:pt x="37" y="0"/>
                    <a:pt x="38" y="0"/>
                  </a:cubicBezTo>
                  <a:cubicBezTo>
                    <a:pt x="38" y="1"/>
                    <a:pt x="38" y="2"/>
                    <a:pt x="38" y="3"/>
                  </a:cubicBezTo>
                  <a:cubicBezTo>
                    <a:pt x="25" y="13"/>
                    <a:pt x="13" y="25"/>
                    <a:pt x="2" y="38"/>
                  </a:cubicBezTo>
                  <a:cubicBezTo>
                    <a:pt x="1" y="38"/>
                    <a:pt x="1" y="38"/>
                    <a:pt x="0" y="38"/>
                  </a:cubicBezTo>
                  <a:cubicBezTo>
                    <a:pt x="0" y="37"/>
                    <a:pt x="0" y="37"/>
                    <a:pt x="0" y="3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9" name="Freeform 487"/>
            <p:cNvSpPr/>
            <p:nvPr/>
          </p:nvSpPr>
          <p:spPr bwMode="auto">
            <a:xfrm>
              <a:off x="1055" y="2034"/>
              <a:ext cx="64" cy="36"/>
            </a:xfrm>
            <a:custGeom>
              <a:avLst/>
              <a:gdLst>
                <a:gd name="T0" fmla="*/ 31 w 32"/>
                <a:gd name="T1" fmla="*/ 0 h 18"/>
                <a:gd name="T2" fmla="*/ 31 w 32"/>
                <a:gd name="T3" fmla="*/ 16 h 18"/>
                <a:gd name="T4" fmla="*/ 2 w 32"/>
                <a:gd name="T5" fmla="*/ 14 h 18"/>
                <a:gd name="T6" fmla="*/ 5 w 32"/>
                <a:gd name="T7" fmla="*/ 14 h 18"/>
                <a:gd name="T8" fmla="*/ 31 w 32"/>
                <a:gd name="T9" fmla="*/ 0 h 18"/>
                <a:gd name="T10" fmla="*/ 0 60000 65536"/>
                <a:gd name="T11" fmla="*/ 0 60000 65536"/>
                <a:gd name="T12" fmla="*/ 0 60000 65536"/>
                <a:gd name="T13" fmla="*/ 0 60000 65536"/>
                <a:gd name="T14" fmla="*/ 0 60000 65536"/>
                <a:gd name="T15" fmla="*/ 0 w 32"/>
                <a:gd name="T16" fmla="*/ 0 h 18"/>
                <a:gd name="T17" fmla="*/ 32 w 32"/>
                <a:gd name="T18" fmla="*/ 18 h 18"/>
              </a:gdLst>
              <a:ahLst/>
              <a:cxnLst>
                <a:cxn ang="T10">
                  <a:pos x="T0" y="T1"/>
                </a:cxn>
                <a:cxn ang="T11">
                  <a:pos x="T2" y="T3"/>
                </a:cxn>
                <a:cxn ang="T12">
                  <a:pos x="T4" y="T5"/>
                </a:cxn>
                <a:cxn ang="T13">
                  <a:pos x="T6" y="T7"/>
                </a:cxn>
                <a:cxn ang="T14">
                  <a:pos x="T8" y="T9"/>
                </a:cxn>
              </a:cxnLst>
              <a:rect l="T15" t="T16" r="T17" b="T18"/>
              <a:pathLst>
                <a:path w="32" h="18">
                  <a:moveTo>
                    <a:pt x="31" y="0"/>
                  </a:moveTo>
                  <a:cubicBezTo>
                    <a:pt x="31" y="6"/>
                    <a:pt x="31" y="11"/>
                    <a:pt x="31" y="16"/>
                  </a:cubicBezTo>
                  <a:cubicBezTo>
                    <a:pt x="23" y="15"/>
                    <a:pt x="0" y="18"/>
                    <a:pt x="2" y="14"/>
                  </a:cubicBezTo>
                  <a:cubicBezTo>
                    <a:pt x="3" y="14"/>
                    <a:pt x="4" y="14"/>
                    <a:pt x="5" y="14"/>
                  </a:cubicBezTo>
                  <a:cubicBezTo>
                    <a:pt x="20" y="16"/>
                    <a:pt x="32" y="14"/>
                    <a:pt x="31"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0" name="Freeform 488"/>
            <p:cNvSpPr/>
            <p:nvPr/>
          </p:nvSpPr>
          <p:spPr bwMode="auto">
            <a:xfrm>
              <a:off x="1101" y="1972"/>
              <a:ext cx="12" cy="54"/>
            </a:xfrm>
            <a:custGeom>
              <a:avLst/>
              <a:gdLst>
                <a:gd name="T0" fmla="*/ 2 w 6"/>
                <a:gd name="T1" fmla="*/ 0 h 27"/>
                <a:gd name="T2" fmla="*/ 4 w 6"/>
                <a:gd name="T3" fmla="*/ 0 h 27"/>
                <a:gd name="T4" fmla="*/ 2 w 6"/>
                <a:gd name="T5" fmla="*/ 27 h 27"/>
                <a:gd name="T6" fmla="*/ 0 w 6"/>
                <a:gd name="T7" fmla="*/ 27 h 27"/>
                <a:gd name="T8" fmla="*/ 0 w 6"/>
                <a:gd name="T9" fmla="*/ 25 h 27"/>
                <a:gd name="T10" fmla="*/ 2 w 6"/>
                <a:gd name="T11" fmla="*/ 0 h 27"/>
                <a:gd name="T12" fmla="*/ 0 60000 65536"/>
                <a:gd name="T13" fmla="*/ 0 60000 65536"/>
                <a:gd name="T14" fmla="*/ 0 60000 65536"/>
                <a:gd name="T15" fmla="*/ 0 60000 65536"/>
                <a:gd name="T16" fmla="*/ 0 60000 65536"/>
                <a:gd name="T17" fmla="*/ 0 60000 65536"/>
                <a:gd name="T18" fmla="*/ 0 w 6"/>
                <a:gd name="T19" fmla="*/ 0 h 27"/>
                <a:gd name="T20" fmla="*/ 6 w 6"/>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6" h="27">
                  <a:moveTo>
                    <a:pt x="2" y="0"/>
                  </a:moveTo>
                  <a:cubicBezTo>
                    <a:pt x="3" y="0"/>
                    <a:pt x="3" y="0"/>
                    <a:pt x="4" y="0"/>
                  </a:cubicBezTo>
                  <a:cubicBezTo>
                    <a:pt x="3" y="9"/>
                    <a:pt x="6" y="21"/>
                    <a:pt x="2" y="27"/>
                  </a:cubicBezTo>
                  <a:cubicBezTo>
                    <a:pt x="1" y="27"/>
                    <a:pt x="0" y="27"/>
                    <a:pt x="0" y="27"/>
                  </a:cubicBezTo>
                  <a:cubicBezTo>
                    <a:pt x="0" y="26"/>
                    <a:pt x="0" y="25"/>
                    <a:pt x="0" y="25"/>
                  </a:cubicBezTo>
                  <a:cubicBezTo>
                    <a:pt x="4" y="20"/>
                    <a:pt x="1" y="8"/>
                    <a:pt x="2"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1" name="Freeform 489"/>
            <p:cNvSpPr/>
            <p:nvPr/>
          </p:nvSpPr>
          <p:spPr bwMode="auto">
            <a:xfrm>
              <a:off x="2867" y="1928"/>
              <a:ext cx="36" cy="94"/>
            </a:xfrm>
            <a:custGeom>
              <a:avLst/>
              <a:gdLst>
                <a:gd name="T0" fmla="*/ 0 w 18"/>
                <a:gd name="T1" fmla="*/ 47 h 47"/>
                <a:gd name="T2" fmla="*/ 16 w 18"/>
                <a:gd name="T3" fmla="*/ 0 h 47"/>
                <a:gd name="T4" fmla="*/ 0 w 18"/>
                <a:gd name="T5" fmla="*/ 47 h 47"/>
                <a:gd name="T6" fmla="*/ 0 60000 65536"/>
                <a:gd name="T7" fmla="*/ 0 60000 65536"/>
                <a:gd name="T8" fmla="*/ 0 60000 65536"/>
                <a:gd name="T9" fmla="*/ 0 w 18"/>
                <a:gd name="T10" fmla="*/ 0 h 47"/>
                <a:gd name="T11" fmla="*/ 18 w 18"/>
                <a:gd name="T12" fmla="*/ 47 h 47"/>
              </a:gdLst>
              <a:ahLst/>
              <a:cxnLst>
                <a:cxn ang="T6">
                  <a:pos x="T0" y="T1"/>
                </a:cxn>
                <a:cxn ang="T7">
                  <a:pos x="T2" y="T3"/>
                </a:cxn>
                <a:cxn ang="T8">
                  <a:pos x="T4" y="T5"/>
                </a:cxn>
              </a:cxnLst>
              <a:rect l="T9" t="T10" r="T11" b="T12"/>
              <a:pathLst>
                <a:path w="18" h="47">
                  <a:moveTo>
                    <a:pt x="0" y="47"/>
                  </a:moveTo>
                  <a:cubicBezTo>
                    <a:pt x="15" y="40"/>
                    <a:pt x="13" y="18"/>
                    <a:pt x="16" y="0"/>
                  </a:cubicBezTo>
                  <a:cubicBezTo>
                    <a:pt x="18" y="23"/>
                    <a:pt x="15" y="41"/>
                    <a:pt x="0" y="4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2" name="Freeform 490"/>
            <p:cNvSpPr/>
            <p:nvPr/>
          </p:nvSpPr>
          <p:spPr bwMode="auto">
            <a:xfrm>
              <a:off x="2819" y="2026"/>
              <a:ext cx="40" cy="40"/>
            </a:xfrm>
            <a:custGeom>
              <a:avLst/>
              <a:gdLst>
                <a:gd name="T0" fmla="*/ 0 w 20"/>
                <a:gd name="T1" fmla="*/ 20 h 20"/>
                <a:gd name="T2" fmla="*/ 20 w 20"/>
                <a:gd name="T3" fmla="*/ 0 h 20"/>
                <a:gd name="T4" fmla="*/ 0 w 20"/>
                <a:gd name="T5" fmla="*/ 20 h 20"/>
                <a:gd name="T6" fmla="*/ 0 60000 65536"/>
                <a:gd name="T7" fmla="*/ 0 60000 65536"/>
                <a:gd name="T8" fmla="*/ 0 60000 65536"/>
                <a:gd name="T9" fmla="*/ 0 w 20"/>
                <a:gd name="T10" fmla="*/ 0 h 20"/>
                <a:gd name="T11" fmla="*/ 20 w 20"/>
                <a:gd name="T12" fmla="*/ 20 h 20"/>
              </a:gdLst>
              <a:ahLst/>
              <a:cxnLst>
                <a:cxn ang="T6">
                  <a:pos x="T0" y="T1"/>
                </a:cxn>
                <a:cxn ang="T7">
                  <a:pos x="T2" y="T3"/>
                </a:cxn>
                <a:cxn ang="T8">
                  <a:pos x="T4" y="T5"/>
                </a:cxn>
              </a:cxnLst>
              <a:rect l="T9" t="T10" r="T11" b="T12"/>
              <a:pathLst>
                <a:path w="20" h="20">
                  <a:moveTo>
                    <a:pt x="0" y="20"/>
                  </a:moveTo>
                  <a:cubicBezTo>
                    <a:pt x="6" y="12"/>
                    <a:pt x="12" y="6"/>
                    <a:pt x="20" y="0"/>
                  </a:cubicBezTo>
                  <a:cubicBezTo>
                    <a:pt x="14" y="7"/>
                    <a:pt x="7" y="14"/>
                    <a:pt x="0" y="2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3" name="Freeform 491"/>
            <p:cNvSpPr/>
            <p:nvPr/>
          </p:nvSpPr>
          <p:spPr bwMode="auto">
            <a:xfrm>
              <a:off x="2799" y="2092"/>
              <a:ext cx="72" cy="78"/>
            </a:xfrm>
            <a:custGeom>
              <a:avLst/>
              <a:gdLst>
                <a:gd name="T0" fmla="*/ 21 w 36"/>
                <a:gd name="T1" fmla="*/ 0 h 39"/>
                <a:gd name="T2" fmla="*/ 30 w 36"/>
                <a:gd name="T3" fmla="*/ 29 h 39"/>
                <a:gd name="T4" fmla="*/ 5 w 36"/>
                <a:gd name="T5" fmla="*/ 38 h 39"/>
                <a:gd name="T6" fmla="*/ 3 w 36"/>
                <a:gd name="T7" fmla="*/ 27 h 39"/>
                <a:gd name="T8" fmla="*/ 28 w 36"/>
                <a:gd name="T9" fmla="*/ 27 h 39"/>
                <a:gd name="T10" fmla="*/ 21 w 36"/>
                <a:gd name="T11" fmla="*/ 0 h 39"/>
                <a:gd name="T12" fmla="*/ 0 60000 65536"/>
                <a:gd name="T13" fmla="*/ 0 60000 65536"/>
                <a:gd name="T14" fmla="*/ 0 60000 65536"/>
                <a:gd name="T15" fmla="*/ 0 60000 65536"/>
                <a:gd name="T16" fmla="*/ 0 60000 65536"/>
                <a:gd name="T17" fmla="*/ 0 60000 65536"/>
                <a:gd name="T18" fmla="*/ 0 w 36"/>
                <a:gd name="T19" fmla="*/ 0 h 39"/>
                <a:gd name="T20" fmla="*/ 36 w 36"/>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36" h="39">
                  <a:moveTo>
                    <a:pt x="21" y="0"/>
                  </a:moveTo>
                  <a:cubicBezTo>
                    <a:pt x="30" y="3"/>
                    <a:pt x="36" y="18"/>
                    <a:pt x="30" y="29"/>
                  </a:cubicBezTo>
                  <a:cubicBezTo>
                    <a:pt x="21" y="31"/>
                    <a:pt x="1" y="23"/>
                    <a:pt x="5" y="38"/>
                  </a:cubicBezTo>
                  <a:cubicBezTo>
                    <a:pt x="0" y="39"/>
                    <a:pt x="4" y="30"/>
                    <a:pt x="3" y="27"/>
                  </a:cubicBezTo>
                  <a:cubicBezTo>
                    <a:pt x="11" y="27"/>
                    <a:pt x="19" y="27"/>
                    <a:pt x="28" y="27"/>
                  </a:cubicBezTo>
                  <a:cubicBezTo>
                    <a:pt x="35" y="17"/>
                    <a:pt x="26" y="5"/>
                    <a:pt x="21"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4" name="Freeform 492"/>
            <p:cNvSpPr/>
            <p:nvPr/>
          </p:nvSpPr>
          <p:spPr bwMode="auto">
            <a:xfrm>
              <a:off x="2827" y="2186"/>
              <a:ext cx="14" cy="18"/>
            </a:xfrm>
            <a:custGeom>
              <a:avLst/>
              <a:gdLst>
                <a:gd name="T0" fmla="*/ 0 w 7"/>
                <a:gd name="T1" fmla="*/ 0 h 9"/>
                <a:gd name="T2" fmla="*/ 7 w 7"/>
                <a:gd name="T3" fmla="*/ 2 h 9"/>
                <a:gd name="T4" fmla="*/ 0 w 7"/>
                <a:gd name="T5" fmla="*/ 9 h 9"/>
                <a:gd name="T6" fmla="*/ 5 w 7"/>
                <a:gd name="T7" fmla="*/ 5 h 9"/>
                <a:gd name="T8" fmla="*/ 0 w 7"/>
                <a:gd name="T9" fmla="*/ 0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0" y="0"/>
                  </a:moveTo>
                  <a:cubicBezTo>
                    <a:pt x="3" y="0"/>
                    <a:pt x="5" y="1"/>
                    <a:pt x="7" y="2"/>
                  </a:cubicBezTo>
                  <a:cubicBezTo>
                    <a:pt x="7" y="7"/>
                    <a:pt x="5" y="9"/>
                    <a:pt x="0" y="9"/>
                  </a:cubicBezTo>
                  <a:cubicBezTo>
                    <a:pt x="1" y="7"/>
                    <a:pt x="5" y="8"/>
                    <a:pt x="5" y="5"/>
                  </a:cubicBezTo>
                  <a:cubicBezTo>
                    <a:pt x="4" y="2"/>
                    <a:pt x="0" y="3"/>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5" name="Freeform 493"/>
            <p:cNvSpPr/>
            <p:nvPr/>
          </p:nvSpPr>
          <p:spPr bwMode="auto">
            <a:xfrm>
              <a:off x="2823" y="2219"/>
              <a:ext cx="22" cy="22"/>
            </a:xfrm>
            <a:custGeom>
              <a:avLst/>
              <a:gdLst>
                <a:gd name="T0" fmla="*/ 0 w 11"/>
                <a:gd name="T1" fmla="*/ 0 h 11"/>
                <a:gd name="T2" fmla="*/ 11 w 11"/>
                <a:gd name="T3" fmla="*/ 11 h 11"/>
                <a:gd name="T4" fmla="*/ 0 w 11"/>
                <a:gd name="T5" fmla="*/ 0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0"/>
                  </a:moveTo>
                  <a:cubicBezTo>
                    <a:pt x="5" y="2"/>
                    <a:pt x="8" y="6"/>
                    <a:pt x="11" y="11"/>
                  </a:cubicBezTo>
                  <a:cubicBezTo>
                    <a:pt x="6" y="8"/>
                    <a:pt x="3"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6" name="Freeform 494"/>
            <p:cNvSpPr/>
            <p:nvPr/>
          </p:nvSpPr>
          <p:spPr bwMode="auto">
            <a:xfrm>
              <a:off x="2855" y="2213"/>
              <a:ext cx="26" cy="28"/>
            </a:xfrm>
            <a:custGeom>
              <a:avLst/>
              <a:gdLst>
                <a:gd name="T0" fmla="*/ 0 w 13"/>
                <a:gd name="T1" fmla="*/ 14 h 14"/>
                <a:gd name="T2" fmla="*/ 13 w 13"/>
                <a:gd name="T3" fmla="*/ 0 h 14"/>
                <a:gd name="T4" fmla="*/ 0 w 13"/>
                <a:gd name="T5" fmla="*/ 14 h 14"/>
                <a:gd name="T6" fmla="*/ 0 60000 65536"/>
                <a:gd name="T7" fmla="*/ 0 60000 65536"/>
                <a:gd name="T8" fmla="*/ 0 60000 65536"/>
                <a:gd name="T9" fmla="*/ 0 w 13"/>
                <a:gd name="T10" fmla="*/ 0 h 14"/>
                <a:gd name="T11" fmla="*/ 13 w 13"/>
                <a:gd name="T12" fmla="*/ 14 h 14"/>
              </a:gdLst>
              <a:ahLst/>
              <a:cxnLst>
                <a:cxn ang="T6">
                  <a:pos x="T0" y="T1"/>
                </a:cxn>
                <a:cxn ang="T7">
                  <a:pos x="T2" y="T3"/>
                </a:cxn>
                <a:cxn ang="T8">
                  <a:pos x="T4" y="T5"/>
                </a:cxn>
              </a:cxnLst>
              <a:rect l="T9" t="T10" r="T11" b="T12"/>
              <a:pathLst>
                <a:path w="13" h="14">
                  <a:moveTo>
                    <a:pt x="0" y="14"/>
                  </a:moveTo>
                  <a:cubicBezTo>
                    <a:pt x="3" y="8"/>
                    <a:pt x="8" y="4"/>
                    <a:pt x="13" y="0"/>
                  </a:cubicBezTo>
                  <a:cubicBezTo>
                    <a:pt x="9" y="6"/>
                    <a:pt x="5" y="10"/>
                    <a:pt x="0" y="1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7" name="Freeform 495"/>
            <p:cNvSpPr/>
            <p:nvPr/>
          </p:nvSpPr>
          <p:spPr bwMode="auto">
            <a:xfrm>
              <a:off x="2881" y="2196"/>
              <a:ext cx="36" cy="27"/>
            </a:xfrm>
            <a:custGeom>
              <a:avLst/>
              <a:gdLst>
                <a:gd name="T0" fmla="*/ 0 w 18"/>
                <a:gd name="T1" fmla="*/ 8 h 13"/>
                <a:gd name="T2" fmla="*/ 2 w 18"/>
                <a:gd name="T3" fmla="*/ 2 h 13"/>
                <a:gd name="T4" fmla="*/ 13 w 18"/>
                <a:gd name="T5" fmla="*/ 13 h 13"/>
                <a:gd name="T6" fmla="*/ 0 w 18"/>
                <a:gd name="T7" fmla="*/ 8 h 13"/>
                <a:gd name="T8" fmla="*/ 0 60000 65536"/>
                <a:gd name="T9" fmla="*/ 0 60000 65536"/>
                <a:gd name="T10" fmla="*/ 0 60000 65536"/>
                <a:gd name="T11" fmla="*/ 0 60000 65536"/>
                <a:gd name="T12" fmla="*/ 0 w 18"/>
                <a:gd name="T13" fmla="*/ 0 h 13"/>
                <a:gd name="T14" fmla="*/ 18 w 18"/>
                <a:gd name="T15" fmla="*/ 13 h 13"/>
              </a:gdLst>
              <a:ahLst/>
              <a:cxnLst>
                <a:cxn ang="T8">
                  <a:pos x="T0" y="T1"/>
                </a:cxn>
                <a:cxn ang="T9">
                  <a:pos x="T2" y="T3"/>
                </a:cxn>
                <a:cxn ang="T10">
                  <a:pos x="T4" y="T5"/>
                </a:cxn>
                <a:cxn ang="T11">
                  <a:pos x="T6" y="T7"/>
                </a:cxn>
              </a:cxnLst>
              <a:rect l="T12" t="T13" r="T14" b="T15"/>
              <a:pathLst>
                <a:path w="18" h="13">
                  <a:moveTo>
                    <a:pt x="0" y="8"/>
                  </a:moveTo>
                  <a:cubicBezTo>
                    <a:pt x="0" y="5"/>
                    <a:pt x="1" y="4"/>
                    <a:pt x="2" y="2"/>
                  </a:cubicBezTo>
                  <a:cubicBezTo>
                    <a:pt x="10" y="0"/>
                    <a:pt x="18" y="9"/>
                    <a:pt x="13" y="13"/>
                  </a:cubicBezTo>
                  <a:cubicBezTo>
                    <a:pt x="13" y="6"/>
                    <a:pt x="3" y="0"/>
                    <a:pt x="0" y="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8" name="Freeform 496"/>
            <p:cNvSpPr/>
            <p:nvPr/>
          </p:nvSpPr>
          <p:spPr bwMode="auto">
            <a:xfrm>
              <a:off x="2899" y="2339"/>
              <a:ext cx="116" cy="250"/>
            </a:xfrm>
            <a:custGeom>
              <a:avLst/>
              <a:gdLst>
                <a:gd name="T0" fmla="*/ 0 w 58"/>
                <a:gd name="T1" fmla="*/ 0 h 125"/>
                <a:gd name="T2" fmla="*/ 47 w 58"/>
                <a:gd name="T3" fmla="*/ 85 h 125"/>
                <a:gd name="T4" fmla="*/ 58 w 58"/>
                <a:gd name="T5" fmla="*/ 125 h 125"/>
                <a:gd name="T6" fmla="*/ 44 w 58"/>
                <a:gd name="T7" fmla="*/ 87 h 125"/>
                <a:gd name="T8" fmla="*/ 20 w 58"/>
                <a:gd name="T9" fmla="*/ 60 h 125"/>
                <a:gd name="T10" fmla="*/ 0 w 58"/>
                <a:gd name="T11" fmla="*/ 0 h 125"/>
                <a:gd name="T12" fmla="*/ 0 60000 65536"/>
                <a:gd name="T13" fmla="*/ 0 60000 65536"/>
                <a:gd name="T14" fmla="*/ 0 60000 65536"/>
                <a:gd name="T15" fmla="*/ 0 60000 65536"/>
                <a:gd name="T16" fmla="*/ 0 60000 65536"/>
                <a:gd name="T17" fmla="*/ 0 60000 65536"/>
                <a:gd name="T18" fmla="*/ 0 w 58"/>
                <a:gd name="T19" fmla="*/ 0 h 125"/>
                <a:gd name="T20" fmla="*/ 58 w 58"/>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58" h="125">
                  <a:moveTo>
                    <a:pt x="0" y="0"/>
                  </a:moveTo>
                  <a:cubicBezTo>
                    <a:pt x="34" y="10"/>
                    <a:pt x="11" y="76"/>
                    <a:pt x="47" y="85"/>
                  </a:cubicBezTo>
                  <a:cubicBezTo>
                    <a:pt x="45" y="104"/>
                    <a:pt x="47" y="118"/>
                    <a:pt x="58" y="125"/>
                  </a:cubicBezTo>
                  <a:cubicBezTo>
                    <a:pt x="46" y="120"/>
                    <a:pt x="42" y="106"/>
                    <a:pt x="44" y="87"/>
                  </a:cubicBezTo>
                  <a:cubicBezTo>
                    <a:pt x="38" y="76"/>
                    <a:pt x="26" y="71"/>
                    <a:pt x="20" y="60"/>
                  </a:cubicBezTo>
                  <a:cubicBezTo>
                    <a:pt x="24" y="29"/>
                    <a:pt x="15" y="1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9" name="Freeform 497"/>
            <p:cNvSpPr/>
            <p:nvPr/>
          </p:nvSpPr>
          <p:spPr bwMode="auto">
            <a:xfrm>
              <a:off x="3019" y="2208"/>
              <a:ext cx="200" cy="381"/>
            </a:xfrm>
            <a:custGeom>
              <a:avLst/>
              <a:gdLst>
                <a:gd name="T0" fmla="*/ 0 w 100"/>
                <a:gd name="T1" fmla="*/ 190 h 190"/>
                <a:gd name="T2" fmla="*/ 27 w 100"/>
                <a:gd name="T3" fmla="*/ 98 h 190"/>
                <a:gd name="T4" fmla="*/ 94 w 100"/>
                <a:gd name="T5" fmla="*/ 29 h 190"/>
                <a:gd name="T6" fmla="*/ 100 w 100"/>
                <a:gd name="T7" fmla="*/ 0 h 190"/>
                <a:gd name="T8" fmla="*/ 29 w 100"/>
                <a:gd name="T9" fmla="*/ 96 h 190"/>
                <a:gd name="T10" fmla="*/ 0 w 100"/>
                <a:gd name="T11" fmla="*/ 190 h 190"/>
                <a:gd name="T12" fmla="*/ 0 60000 65536"/>
                <a:gd name="T13" fmla="*/ 0 60000 65536"/>
                <a:gd name="T14" fmla="*/ 0 60000 65536"/>
                <a:gd name="T15" fmla="*/ 0 60000 65536"/>
                <a:gd name="T16" fmla="*/ 0 60000 65536"/>
                <a:gd name="T17" fmla="*/ 0 60000 65536"/>
                <a:gd name="T18" fmla="*/ 0 w 100"/>
                <a:gd name="T19" fmla="*/ 0 h 190"/>
                <a:gd name="T20" fmla="*/ 100 w 100"/>
                <a:gd name="T21" fmla="*/ 190 h 190"/>
              </a:gdLst>
              <a:ahLst/>
              <a:cxnLst>
                <a:cxn ang="T12">
                  <a:pos x="T0" y="T1"/>
                </a:cxn>
                <a:cxn ang="T13">
                  <a:pos x="T2" y="T3"/>
                </a:cxn>
                <a:cxn ang="T14">
                  <a:pos x="T4" y="T5"/>
                </a:cxn>
                <a:cxn ang="T15">
                  <a:pos x="T6" y="T7"/>
                </a:cxn>
                <a:cxn ang="T16">
                  <a:pos x="T8" y="T9"/>
                </a:cxn>
                <a:cxn ang="T17">
                  <a:pos x="T10" y="T11"/>
                </a:cxn>
              </a:cxnLst>
              <a:rect l="T18" t="T19" r="T20" b="T21"/>
              <a:pathLst>
                <a:path w="100" h="190">
                  <a:moveTo>
                    <a:pt x="0" y="190"/>
                  </a:moveTo>
                  <a:cubicBezTo>
                    <a:pt x="25" y="176"/>
                    <a:pt x="31" y="142"/>
                    <a:pt x="27" y="98"/>
                  </a:cubicBezTo>
                  <a:cubicBezTo>
                    <a:pt x="48" y="74"/>
                    <a:pt x="73" y="54"/>
                    <a:pt x="94" y="29"/>
                  </a:cubicBezTo>
                  <a:cubicBezTo>
                    <a:pt x="96" y="19"/>
                    <a:pt x="88" y="0"/>
                    <a:pt x="100" y="0"/>
                  </a:cubicBezTo>
                  <a:cubicBezTo>
                    <a:pt x="95" y="51"/>
                    <a:pt x="55" y="66"/>
                    <a:pt x="29" y="96"/>
                  </a:cubicBezTo>
                  <a:cubicBezTo>
                    <a:pt x="33" y="141"/>
                    <a:pt x="29" y="178"/>
                    <a:pt x="0" y="19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0" name="Freeform 498"/>
            <p:cNvSpPr/>
            <p:nvPr/>
          </p:nvSpPr>
          <p:spPr bwMode="auto">
            <a:xfrm>
              <a:off x="2993" y="1986"/>
              <a:ext cx="406" cy="214"/>
            </a:xfrm>
            <a:custGeom>
              <a:avLst/>
              <a:gdLst>
                <a:gd name="T0" fmla="*/ 118 w 203"/>
                <a:gd name="T1" fmla="*/ 107 h 107"/>
                <a:gd name="T2" fmla="*/ 131 w 203"/>
                <a:gd name="T3" fmla="*/ 100 h 107"/>
                <a:gd name="T4" fmla="*/ 107 w 203"/>
                <a:gd name="T5" fmla="*/ 51 h 107"/>
                <a:gd name="T6" fmla="*/ 133 w 203"/>
                <a:gd name="T7" fmla="*/ 49 h 107"/>
                <a:gd name="T8" fmla="*/ 136 w 203"/>
                <a:gd name="T9" fmla="*/ 62 h 107"/>
                <a:gd name="T10" fmla="*/ 158 w 203"/>
                <a:gd name="T11" fmla="*/ 62 h 107"/>
                <a:gd name="T12" fmla="*/ 174 w 203"/>
                <a:gd name="T13" fmla="*/ 91 h 107"/>
                <a:gd name="T14" fmla="*/ 200 w 203"/>
                <a:gd name="T15" fmla="*/ 22 h 107"/>
                <a:gd name="T16" fmla="*/ 162 w 203"/>
                <a:gd name="T17" fmla="*/ 22 h 107"/>
                <a:gd name="T18" fmla="*/ 158 w 203"/>
                <a:gd name="T19" fmla="*/ 42 h 107"/>
                <a:gd name="T20" fmla="*/ 118 w 203"/>
                <a:gd name="T21" fmla="*/ 42 h 107"/>
                <a:gd name="T22" fmla="*/ 111 w 203"/>
                <a:gd name="T23" fmla="*/ 29 h 107"/>
                <a:gd name="T24" fmla="*/ 104 w 203"/>
                <a:gd name="T25" fmla="*/ 51 h 107"/>
                <a:gd name="T26" fmla="*/ 44 w 203"/>
                <a:gd name="T27" fmla="*/ 51 h 107"/>
                <a:gd name="T28" fmla="*/ 9 w 203"/>
                <a:gd name="T29" fmla="*/ 18 h 107"/>
                <a:gd name="T30" fmla="*/ 22 w 203"/>
                <a:gd name="T31" fmla="*/ 0 h 107"/>
                <a:gd name="T32" fmla="*/ 42 w 203"/>
                <a:gd name="T33" fmla="*/ 49 h 107"/>
                <a:gd name="T34" fmla="*/ 102 w 203"/>
                <a:gd name="T35" fmla="*/ 49 h 107"/>
                <a:gd name="T36" fmla="*/ 104 w 203"/>
                <a:gd name="T37" fmla="*/ 27 h 107"/>
                <a:gd name="T38" fmla="*/ 113 w 203"/>
                <a:gd name="T39" fmla="*/ 27 h 107"/>
                <a:gd name="T40" fmla="*/ 118 w 203"/>
                <a:gd name="T41" fmla="*/ 40 h 107"/>
                <a:gd name="T42" fmla="*/ 156 w 203"/>
                <a:gd name="T43" fmla="*/ 40 h 107"/>
                <a:gd name="T44" fmla="*/ 158 w 203"/>
                <a:gd name="T45" fmla="*/ 20 h 107"/>
                <a:gd name="T46" fmla="*/ 203 w 203"/>
                <a:gd name="T47" fmla="*/ 20 h 107"/>
                <a:gd name="T48" fmla="*/ 176 w 203"/>
                <a:gd name="T49" fmla="*/ 91 h 107"/>
                <a:gd name="T50" fmla="*/ 158 w 203"/>
                <a:gd name="T51" fmla="*/ 64 h 107"/>
                <a:gd name="T52" fmla="*/ 133 w 203"/>
                <a:gd name="T53" fmla="*/ 64 h 107"/>
                <a:gd name="T54" fmla="*/ 133 w 203"/>
                <a:gd name="T55" fmla="*/ 51 h 107"/>
                <a:gd name="T56" fmla="*/ 109 w 203"/>
                <a:gd name="T57" fmla="*/ 51 h 107"/>
                <a:gd name="T58" fmla="*/ 136 w 203"/>
                <a:gd name="T59" fmla="*/ 100 h 107"/>
                <a:gd name="T60" fmla="*/ 118 w 203"/>
                <a:gd name="T61" fmla="*/ 107 h 10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3"/>
                <a:gd name="T94" fmla="*/ 0 h 107"/>
                <a:gd name="T95" fmla="*/ 203 w 203"/>
                <a:gd name="T96" fmla="*/ 107 h 10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3" h="107">
                  <a:moveTo>
                    <a:pt x="118" y="107"/>
                  </a:moveTo>
                  <a:cubicBezTo>
                    <a:pt x="117" y="99"/>
                    <a:pt x="124" y="100"/>
                    <a:pt x="131" y="100"/>
                  </a:cubicBezTo>
                  <a:cubicBezTo>
                    <a:pt x="122" y="85"/>
                    <a:pt x="101" y="81"/>
                    <a:pt x="107" y="51"/>
                  </a:cubicBezTo>
                  <a:cubicBezTo>
                    <a:pt x="112" y="47"/>
                    <a:pt x="125" y="50"/>
                    <a:pt x="133" y="49"/>
                  </a:cubicBezTo>
                  <a:cubicBezTo>
                    <a:pt x="136" y="51"/>
                    <a:pt x="136" y="57"/>
                    <a:pt x="136" y="62"/>
                  </a:cubicBezTo>
                  <a:cubicBezTo>
                    <a:pt x="143" y="62"/>
                    <a:pt x="151" y="62"/>
                    <a:pt x="158" y="62"/>
                  </a:cubicBezTo>
                  <a:cubicBezTo>
                    <a:pt x="160" y="75"/>
                    <a:pt x="163" y="87"/>
                    <a:pt x="174" y="91"/>
                  </a:cubicBezTo>
                  <a:cubicBezTo>
                    <a:pt x="167" y="52"/>
                    <a:pt x="184" y="37"/>
                    <a:pt x="200" y="22"/>
                  </a:cubicBezTo>
                  <a:cubicBezTo>
                    <a:pt x="188" y="22"/>
                    <a:pt x="175" y="22"/>
                    <a:pt x="162" y="22"/>
                  </a:cubicBezTo>
                  <a:cubicBezTo>
                    <a:pt x="157" y="25"/>
                    <a:pt x="163" y="39"/>
                    <a:pt x="158" y="42"/>
                  </a:cubicBezTo>
                  <a:cubicBezTo>
                    <a:pt x="145" y="42"/>
                    <a:pt x="131" y="42"/>
                    <a:pt x="118" y="42"/>
                  </a:cubicBezTo>
                  <a:cubicBezTo>
                    <a:pt x="113" y="41"/>
                    <a:pt x="120" y="27"/>
                    <a:pt x="111" y="29"/>
                  </a:cubicBezTo>
                  <a:cubicBezTo>
                    <a:pt x="101" y="28"/>
                    <a:pt x="111" y="48"/>
                    <a:pt x="104" y="51"/>
                  </a:cubicBezTo>
                  <a:cubicBezTo>
                    <a:pt x="81" y="48"/>
                    <a:pt x="61" y="56"/>
                    <a:pt x="44" y="51"/>
                  </a:cubicBezTo>
                  <a:cubicBezTo>
                    <a:pt x="26" y="46"/>
                    <a:pt x="21" y="26"/>
                    <a:pt x="9" y="18"/>
                  </a:cubicBezTo>
                  <a:cubicBezTo>
                    <a:pt x="9" y="7"/>
                    <a:pt x="17" y="5"/>
                    <a:pt x="22" y="0"/>
                  </a:cubicBezTo>
                  <a:cubicBezTo>
                    <a:pt x="0" y="7"/>
                    <a:pt x="19" y="42"/>
                    <a:pt x="42" y="49"/>
                  </a:cubicBezTo>
                  <a:cubicBezTo>
                    <a:pt x="60" y="55"/>
                    <a:pt x="84" y="44"/>
                    <a:pt x="102" y="49"/>
                  </a:cubicBezTo>
                  <a:cubicBezTo>
                    <a:pt x="107" y="46"/>
                    <a:pt x="103" y="33"/>
                    <a:pt x="104" y="27"/>
                  </a:cubicBezTo>
                  <a:cubicBezTo>
                    <a:pt x="107" y="27"/>
                    <a:pt x="110" y="27"/>
                    <a:pt x="113" y="27"/>
                  </a:cubicBezTo>
                  <a:cubicBezTo>
                    <a:pt x="121" y="24"/>
                    <a:pt x="117" y="35"/>
                    <a:pt x="118" y="40"/>
                  </a:cubicBezTo>
                  <a:cubicBezTo>
                    <a:pt x="130" y="40"/>
                    <a:pt x="143" y="40"/>
                    <a:pt x="156" y="40"/>
                  </a:cubicBezTo>
                  <a:cubicBezTo>
                    <a:pt x="161" y="38"/>
                    <a:pt x="157" y="26"/>
                    <a:pt x="158" y="20"/>
                  </a:cubicBezTo>
                  <a:cubicBezTo>
                    <a:pt x="173" y="20"/>
                    <a:pt x="188" y="20"/>
                    <a:pt x="203" y="20"/>
                  </a:cubicBezTo>
                  <a:cubicBezTo>
                    <a:pt x="188" y="38"/>
                    <a:pt x="168" y="51"/>
                    <a:pt x="176" y="91"/>
                  </a:cubicBezTo>
                  <a:cubicBezTo>
                    <a:pt x="172" y="97"/>
                    <a:pt x="154" y="81"/>
                    <a:pt x="158" y="64"/>
                  </a:cubicBezTo>
                  <a:cubicBezTo>
                    <a:pt x="150" y="64"/>
                    <a:pt x="142" y="64"/>
                    <a:pt x="133" y="64"/>
                  </a:cubicBezTo>
                  <a:cubicBezTo>
                    <a:pt x="133" y="60"/>
                    <a:pt x="133" y="56"/>
                    <a:pt x="133" y="51"/>
                  </a:cubicBezTo>
                  <a:cubicBezTo>
                    <a:pt x="125" y="51"/>
                    <a:pt x="117" y="51"/>
                    <a:pt x="109" y="51"/>
                  </a:cubicBezTo>
                  <a:cubicBezTo>
                    <a:pt x="104" y="81"/>
                    <a:pt x="123" y="87"/>
                    <a:pt x="136" y="100"/>
                  </a:cubicBezTo>
                  <a:cubicBezTo>
                    <a:pt x="133" y="105"/>
                    <a:pt x="118" y="99"/>
                    <a:pt x="118" y="10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1" name="Freeform 499"/>
            <p:cNvSpPr/>
            <p:nvPr/>
          </p:nvSpPr>
          <p:spPr bwMode="auto">
            <a:xfrm>
              <a:off x="2943" y="1888"/>
              <a:ext cx="94" cy="94"/>
            </a:xfrm>
            <a:custGeom>
              <a:avLst/>
              <a:gdLst>
                <a:gd name="T0" fmla="*/ 0 w 47"/>
                <a:gd name="T1" fmla="*/ 0 h 47"/>
                <a:gd name="T2" fmla="*/ 47 w 47"/>
                <a:gd name="T3" fmla="*/ 47 h 47"/>
                <a:gd name="T4" fmla="*/ 0 w 47"/>
                <a:gd name="T5" fmla="*/ 0 h 47"/>
                <a:gd name="T6" fmla="*/ 0 60000 65536"/>
                <a:gd name="T7" fmla="*/ 0 60000 65536"/>
                <a:gd name="T8" fmla="*/ 0 60000 65536"/>
                <a:gd name="T9" fmla="*/ 0 w 47"/>
                <a:gd name="T10" fmla="*/ 0 h 47"/>
                <a:gd name="T11" fmla="*/ 47 w 47"/>
                <a:gd name="T12" fmla="*/ 47 h 47"/>
              </a:gdLst>
              <a:ahLst/>
              <a:cxnLst>
                <a:cxn ang="T6">
                  <a:pos x="T0" y="T1"/>
                </a:cxn>
                <a:cxn ang="T7">
                  <a:pos x="T2" y="T3"/>
                </a:cxn>
                <a:cxn ang="T8">
                  <a:pos x="T4" y="T5"/>
                </a:cxn>
              </a:cxnLst>
              <a:rect l="T9" t="T10" r="T11" b="T12"/>
              <a:pathLst>
                <a:path w="47" h="47">
                  <a:moveTo>
                    <a:pt x="0" y="0"/>
                  </a:moveTo>
                  <a:cubicBezTo>
                    <a:pt x="17" y="14"/>
                    <a:pt x="32" y="30"/>
                    <a:pt x="47" y="47"/>
                  </a:cubicBezTo>
                  <a:cubicBezTo>
                    <a:pt x="30" y="32"/>
                    <a:pt x="15" y="1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2" name="Freeform 500"/>
            <p:cNvSpPr/>
            <p:nvPr/>
          </p:nvSpPr>
          <p:spPr bwMode="auto">
            <a:xfrm>
              <a:off x="1708" y="1926"/>
              <a:ext cx="76" cy="100"/>
            </a:xfrm>
            <a:custGeom>
              <a:avLst/>
              <a:gdLst>
                <a:gd name="T0" fmla="*/ 2 w 38"/>
                <a:gd name="T1" fmla="*/ 45 h 50"/>
                <a:gd name="T2" fmla="*/ 9 w 38"/>
                <a:gd name="T3" fmla="*/ 48 h 50"/>
                <a:gd name="T4" fmla="*/ 38 w 38"/>
                <a:gd name="T5" fmla="*/ 12 h 50"/>
                <a:gd name="T6" fmla="*/ 38 w 38"/>
                <a:gd name="T7" fmla="*/ 14 h 50"/>
                <a:gd name="T8" fmla="*/ 15 w 38"/>
                <a:gd name="T9" fmla="*/ 14 h 50"/>
                <a:gd name="T10" fmla="*/ 13 w 38"/>
                <a:gd name="T11" fmla="*/ 50 h 50"/>
                <a:gd name="T12" fmla="*/ 0 w 38"/>
                <a:gd name="T13" fmla="*/ 48 h 50"/>
                <a:gd name="T14" fmla="*/ 0 w 38"/>
                <a:gd name="T15" fmla="*/ 45 h 50"/>
                <a:gd name="T16" fmla="*/ 2 w 38"/>
                <a:gd name="T17" fmla="*/ 45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50"/>
                <a:gd name="T29" fmla="*/ 38 w 38"/>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50">
                  <a:moveTo>
                    <a:pt x="2" y="45"/>
                  </a:moveTo>
                  <a:cubicBezTo>
                    <a:pt x="4" y="47"/>
                    <a:pt x="6" y="48"/>
                    <a:pt x="9" y="48"/>
                  </a:cubicBezTo>
                  <a:cubicBezTo>
                    <a:pt x="18" y="36"/>
                    <a:pt x="4" y="0"/>
                    <a:pt x="38" y="12"/>
                  </a:cubicBezTo>
                  <a:cubicBezTo>
                    <a:pt x="38" y="13"/>
                    <a:pt x="38" y="13"/>
                    <a:pt x="38" y="14"/>
                  </a:cubicBezTo>
                  <a:cubicBezTo>
                    <a:pt x="30" y="14"/>
                    <a:pt x="23" y="14"/>
                    <a:pt x="15" y="14"/>
                  </a:cubicBezTo>
                  <a:cubicBezTo>
                    <a:pt x="14" y="26"/>
                    <a:pt x="18" y="42"/>
                    <a:pt x="13" y="50"/>
                  </a:cubicBezTo>
                  <a:cubicBezTo>
                    <a:pt x="8" y="50"/>
                    <a:pt x="2" y="50"/>
                    <a:pt x="0" y="48"/>
                  </a:cubicBezTo>
                  <a:cubicBezTo>
                    <a:pt x="0" y="47"/>
                    <a:pt x="0" y="46"/>
                    <a:pt x="0" y="45"/>
                  </a:cubicBezTo>
                  <a:cubicBezTo>
                    <a:pt x="0" y="45"/>
                    <a:pt x="1" y="45"/>
                    <a:pt x="2" y="4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3" name="Freeform 501"/>
            <p:cNvSpPr/>
            <p:nvPr/>
          </p:nvSpPr>
          <p:spPr bwMode="auto">
            <a:xfrm>
              <a:off x="1814" y="1986"/>
              <a:ext cx="30" cy="321"/>
            </a:xfrm>
            <a:custGeom>
              <a:avLst/>
              <a:gdLst>
                <a:gd name="T0" fmla="*/ 0 w 15"/>
                <a:gd name="T1" fmla="*/ 0 h 160"/>
                <a:gd name="T2" fmla="*/ 2 w 15"/>
                <a:gd name="T3" fmla="*/ 0 h 160"/>
                <a:gd name="T4" fmla="*/ 7 w 15"/>
                <a:gd name="T5" fmla="*/ 2 h 160"/>
                <a:gd name="T6" fmla="*/ 5 w 15"/>
                <a:gd name="T7" fmla="*/ 160 h 160"/>
                <a:gd name="T8" fmla="*/ 5 w 15"/>
                <a:gd name="T9" fmla="*/ 158 h 160"/>
                <a:gd name="T10" fmla="*/ 7 w 15"/>
                <a:gd name="T11" fmla="*/ 4 h 160"/>
                <a:gd name="T12" fmla="*/ 0 w 15"/>
                <a:gd name="T13" fmla="*/ 2 h 160"/>
                <a:gd name="T14" fmla="*/ 0 w 15"/>
                <a:gd name="T15" fmla="*/ 0 h 160"/>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60"/>
                <a:gd name="T26" fmla="*/ 15 w 15"/>
                <a:gd name="T27" fmla="*/ 160 h 1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60">
                  <a:moveTo>
                    <a:pt x="0" y="0"/>
                  </a:moveTo>
                  <a:cubicBezTo>
                    <a:pt x="1" y="0"/>
                    <a:pt x="2" y="0"/>
                    <a:pt x="2" y="0"/>
                  </a:cubicBezTo>
                  <a:cubicBezTo>
                    <a:pt x="4" y="0"/>
                    <a:pt x="5" y="2"/>
                    <a:pt x="7" y="2"/>
                  </a:cubicBezTo>
                  <a:cubicBezTo>
                    <a:pt x="15" y="42"/>
                    <a:pt x="14" y="135"/>
                    <a:pt x="5" y="160"/>
                  </a:cubicBezTo>
                  <a:cubicBezTo>
                    <a:pt x="5" y="160"/>
                    <a:pt x="5" y="159"/>
                    <a:pt x="5" y="158"/>
                  </a:cubicBezTo>
                  <a:cubicBezTo>
                    <a:pt x="12" y="115"/>
                    <a:pt x="10" y="51"/>
                    <a:pt x="7" y="4"/>
                  </a:cubicBezTo>
                  <a:cubicBezTo>
                    <a:pt x="4" y="4"/>
                    <a:pt x="2" y="3"/>
                    <a:pt x="0" y="2"/>
                  </a:cubicBezTo>
                  <a:cubicBezTo>
                    <a:pt x="0" y="1"/>
                    <a:pt x="0" y="1"/>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4" name="Freeform 502"/>
            <p:cNvSpPr/>
            <p:nvPr/>
          </p:nvSpPr>
          <p:spPr bwMode="auto">
            <a:xfrm>
              <a:off x="1662" y="2152"/>
              <a:ext cx="24" cy="12"/>
            </a:xfrm>
            <a:custGeom>
              <a:avLst/>
              <a:gdLst>
                <a:gd name="T0" fmla="*/ 0 w 12"/>
                <a:gd name="T1" fmla="*/ 6 h 6"/>
                <a:gd name="T2" fmla="*/ 12 w 12"/>
                <a:gd name="T3" fmla="*/ 6 h 6"/>
                <a:gd name="T4" fmla="*/ 9 w 12"/>
                <a:gd name="T5" fmla="*/ 6 h 6"/>
                <a:gd name="T6" fmla="*/ 3 w 12"/>
                <a:gd name="T7" fmla="*/ 6 h 6"/>
                <a:gd name="T8" fmla="*/ 0 w 12"/>
                <a:gd name="T9" fmla="*/ 6 h 6"/>
                <a:gd name="T10" fmla="*/ 0 60000 65536"/>
                <a:gd name="T11" fmla="*/ 0 60000 65536"/>
                <a:gd name="T12" fmla="*/ 0 60000 65536"/>
                <a:gd name="T13" fmla="*/ 0 60000 65536"/>
                <a:gd name="T14" fmla="*/ 0 60000 65536"/>
                <a:gd name="T15" fmla="*/ 0 w 12"/>
                <a:gd name="T16" fmla="*/ 0 h 6"/>
                <a:gd name="T17" fmla="*/ 12 w 12"/>
                <a:gd name="T18" fmla="*/ 6 h 6"/>
              </a:gdLst>
              <a:ahLst/>
              <a:cxnLst>
                <a:cxn ang="T10">
                  <a:pos x="T0" y="T1"/>
                </a:cxn>
                <a:cxn ang="T11">
                  <a:pos x="T2" y="T3"/>
                </a:cxn>
                <a:cxn ang="T12">
                  <a:pos x="T4" y="T5"/>
                </a:cxn>
                <a:cxn ang="T13">
                  <a:pos x="T6" y="T7"/>
                </a:cxn>
                <a:cxn ang="T14">
                  <a:pos x="T8" y="T9"/>
                </a:cxn>
              </a:cxnLst>
              <a:rect l="T15" t="T16" r="T17" b="T18"/>
              <a:pathLst>
                <a:path w="12" h="6">
                  <a:moveTo>
                    <a:pt x="0" y="6"/>
                  </a:moveTo>
                  <a:cubicBezTo>
                    <a:pt x="0" y="0"/>
                    <a:pt x="12" y="0"/>
                    <a:pt x="12" y="6"/>
                  </a:cubicBezTo>
                  <a:cubicBezTo>
                    <a:pt x="11" y="6"/>
                    <a:pt x="10" y="6"/>
                    <a:pt x="9" y="6"/>
                  </a:cubicBezTo>
                  <a:cubicBezTo>
                    <a:pt x="6" y="3"/>
                    <a:pt x="6" y="5"/>
                    <a:pt x="3" y="6"/>
                  </a:cubicBezTo>
                  <a:cubicBezTo>
                    <a:pt x="2" y="6"/>
                    <a:pt x="1" y="6"/>
                    <a:pt x="0" y="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5" name="Freeform 503"/>
            <p:cNvSpPr/>
            <p:nvPr/>
          </p:nvSpPr>
          <p:spPr bwMode="auto">
            <a:xfrm>
              <a:off x="1654" y="1990"/>
              <a:ext cx="36" cy="12"/>
            </a:xfrm>
            <a:custGeom>
              <a:avLst/>
              <a:gdLst>
                <a:gd name="T0" fmla="*/ 0 w 18"/>
                <a:gd name="T1" fmla="*/ 0 h 6"/>
                <a:gd name="T2" fmla="*/ 2 w 18"/>
                <a:gd name="T3" fmla="*/ 0 h 6"/>
                <a:gd name="T4" fmla="*/ 18 w 18"/>
                <a:gd name="T5" fmla="*/ 2 h 6"/>
                <a:gd name="T6" fmla="*/ 18 w 18"/>
                <a:gd name="T7" fmla="*/ 4 h 6"/>
                <a:gd name="T8" fmla="*/ 0 w 18"/>
                <a:gd name="T9" fmla="*/ 2 h 6"/>
                <a:gd name="T10" fmla="*/ 0 w 18"/>
                <a:gd name="T11" fmla="*/ 0 h 6"/>
                <a:gd name="T12" fmla="*/ 0 60000 65536"/>
                <a:gd name="T13" fmla="*/ 0 60000 65536"/>
                <a:gd name="T14" fmla="*/ 0 60000 65536"/>
                <a:gd name="T15" fmla="*/ 0 60000 65536"/>
                <a:gd name="T16" fmla="*/ 0 60000 65536"/>
                <a:gd name="T17" fmla="*/ 0 60000 65536"/>
                <a:gd name="T18" fmla="*/ 0 w 18"/>
                <a:gd name="T19" fmla="*/ 0 h 6"/>
                <a:gd name="T20" fmla="*/ 18 w 1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8" h="6">
                  <a:moveTo>
                    <a:pt x="0" y="0"/>
                  </a:moveTo>
                  <a:cubicBezTo>
                    <a:pt x="1" y="0"/>
                    <a:pt x="1" y="0"/>
                    <a:pt x="2" y="0"/>
                  </a:cubicBezTo>
                  <a:cubicBezTo>
                    <a:pt x="5" y="3"/>
                    <a:pt x="12" y="2"/>
                    <a:pt x="18" y="2"/>
                  </a:cubicBezTo>
                  <a:cubicBezTo>
                    <a:pt x="18" y="3"/>
                    <a:pt x="18" y="4"/>
                    <a:pt x="18" y="4"/>
                  </a:cubicBezTo>
                  <a:cubicBezTo>
                    <a:pt x="11" y="4"/>
                    <a:pt x="3" y="6"/>
                    <a:pt x="0" y="2"/>
                  </a:cubicBezTo>
                  <a:cubicBezTo>
                    <a:pt x="0" y="2"/>
                    <a:pt x="0" y="1"/>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6" name="Freeform 504"/>
            <p:cNvSpPr/>
            <p:nvPr/>
          </p:nvSpPr>
          <p:spPr bwMode="auto">
            <a:xfrm>
              <a:off x="2078" y="1954"/>
              <a:ext cx="52" cy="90"/>
            </a:xfrm>
            <a:custGeom>
              <a:avLst/>
              <a:gdLst>
                <a:gd name="T0" fmla="*/ 22 w 26"/>
                <a:gd name="T1" fmla="*/ 0 h 45"/>
                <a:gd name="T2" fmla="*/ 4 w 26"/>
                <a:gd name="T3" fmla="*/ 9 h 45"/>
                <a:gd name="T4" fmla="*/ 13 w 26"/>
                <a:gd name="T5" fmla="*/ 25 h 45"/>
                <a:gd name="T6" fmla="*/ 0 w 26"/>
                <a:gd name="T7" fmla="*/ 45 h 45"/>
                <a:gd name="T8" fmla="*/ 0 w 26"/>
                <a:gd name="T9" fmla="*/ 5 h 45"/>
                <a:gd name="T10" fmla="*/ 22 w 26"/>
                <a:gd name="T11" fmla="*/ 0 h 45"/>
                <a:gd name="T12" fmla="*/ 0 60000 65536"/>
                <a:gd name="T13" fmla="*/ 0 60000 65536"/>
                <a:gd name="T14" fmla="*/ 0 60000 65536"/>
                <a:gd name="T15" fmla="*/ 0 60000 65536"/>
                <a:gd name="T16" fmla="*/ 0 60000 65536"/>
                <a:gd name="T17" fmla="*/ 0 60000 65536"/>
                <a:gd name="T18" fmla="*/ 0 w 26"/>
                <a:gd name="T19" fmla="*/ 0 h 45"/>
                <a:gd name="T20" fmla="*/ 26 w 26"/>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26" h="45">
                  <a:moveTo>
                    <a:pt x="22" y="0"/>
                  </a:moveTo>
                  <a:cubicBezTo>
                    <a:pt x="26" y="4"/>
                    <a:pt x="15" y="12"/>
                    <a:pt x="4" y="9"/>
                  </a:cubicBezTo>
                  <a:cubicBezTo>
                    <a:pt x="1" y="20"/>
                    <a:pt x="11" y="19"/>
                    <a:pt x="13" y="25"/>
                  </a:cubicBezTo>
                  <a:cubicBezTo>
                    <a:pt x="15" y="37"/>
                    <a:pt x="8" y="42"/>
                    <a:pt x="0" y="45"/>
                  </a:cubicBezTo>
                  <a:cubicBezTo>
                    <a:pt x="0" y="31"/>
                    <a:pt x="0" y="18"/>
                    <a:pt x="0" y="5"/>
                  </a:cubicBezTo>
                  <a:cubicBezTo>
                    <a:pt x="7" y="3"/>
                    <a:pt x="21" y="8"/>
                    <a:pt x="22"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7" name="Freeform 505"/>
            <p:cNvSpPr/>
            <p:nvPr/>
          </p:nvSpPr>
          <p:spPr bwMode="auto">
            <a:xfrm>
              <a:off x="2064" y="2178"/>
              <a:ext cx="46" cy="49"/>
            </a:xfrm>
            <a:custGeom>
              <a:avLst/>
              <a:gdLst>
                <a:gd name="T0" fmla="*/ 0 w 23"/>
                <a:gd name="T1" fmla="*/ 0 h 24"/>
                <a:gd name="T2" fmla="*/ 20 w 23"/>
                <a:gd name="T3" fmla="*/ 24 h 24"/>
                <a:gd name="T4" fmla="*/ 20 w 23"/>
                <a:gd name="T5" fmla="*/ 22 h 24"/>
                <a:gd name="T6" fmla="*/ 0 w 23"/>
                <a:gd name="T7" fmla="*/ 0 h 24"/>
                <a:gd name="T8" fmla="*/ 0 60000 65536"/>
                <a:gd name="T9" fmla="*/ 0 60000 65536"/>
                <a:gd name="T10" fmla="*/ 0 60000 65536"/>
                <a:gd name="T11" fmla="*/ 0 60000 65536"/>
                <a:gd name="T12" fmla="*/ 0 w 23"/>
                <a:gd name="T13" fmla="*/ 0 h 24"/>
                <a:gd name="T14" fmla="*/ 23 w 23"/>
                <a:gd name="T15" fmla="*/ 24 h 24"/>
              </a:gdLst>
              <a:ahLst/>
              <a:cxnLst>
                <a:cxn ang="T8">
                  <a:pos x="T0" y="T1"/>
                </a:cxn>
                <a:cxn ang="T9">
                  <a:pos x="T2" y="T3"/>
                </a:cxn>
                <a:cxn ang="T10">
                  <a:pos x="T4" y="T5"/>
                </a:cxn>
                <a:cxn ang="T11">
                  <a:pos x="T6" y="T7"/>
                </a:cxn>
              </a:cxnLst>
              <a:rect l="T12" t="T13" r="T14" b="T15"/>
              <a:pathLst>
                <a:path w="23" h="24">
                  <a:moveTo>
                    <a:pt x="0" y="0"/>
                  </a:moveTo>
                  <a:cubicBezTo>
                    <a:pt x="6" y="7"/>
                    <a:pt x="23" y="15"/>
                    <a:pt x="20" y="24"/>
                  </a:cubicBezTo>
                  <a:cubicBezTo>
                    <a:pt x="20" y="23"/>
                    <a:pt x="20" y="23"/>
                    <a:pt x="20" y="22"/>
                  </a:cubicBezTo>
                  <a:cubicBezTo>
                    <a:pt x="15" y="13"/>
                    <a:pt x="5" y="8"/>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8" name="Freeform 506"/>
            <p:cNvSpPr/>
            <p:nvPr/>
          </p:nvSpPr>
          <p:spPr bwMode="auto">
            <a:xfrm>
              <a:off x="1988" y="2048"/>
              <a:ext cx="76" cy="76"/>
            </a:xfrm>
            <a:custGeom>
              <a:avLst/>
              <a:gdLst>
                <a:gd name="T0" fmla="*/ 0 w 38"/>
                <a:gd name="T1" fmla="*/ 0 h 38"/>
                <a:gd name="T2" fmla="*/ 38 w 38"/>
                <a:gd name="T3" fmla="*/ 38 h 38"/>
                <a:gd name="T4" fmla="*/ 36 w 38"/>
                <a:gd name="T5" fmla="*/ 38 h 38"/>
                <a:gd name="T6" fmla="*/ 0 w 38"/>
                <a:gd name="T7" fmla="*/ 0 h 38"/>
                <a:gd name="T8" fmla="*/ 0 60000 65536"/>
                <a:gd name="T9" fmla="*/ 0 60000 65536"/>
                <a:gd name="T10" fmla="*/ 0 60000 65536"/>
                <a:gd name="T11" fmla="*/ 0 60000 65536"/>
                <a:gd name="T12" fmla="*/ 0 w 38"/>
                <a:gd name="T13" fmla="*/ 0 h 38"/>
                <a:gd name="T14" fmla="*/ 38 w 38"/>
                <a:gd name="T15" fmla="*/ 38 h 38"/>
              </a:gdLst>
              <a:ahLst/>
              <a:cxnLst>
                <a:cxn ang="T8">
                  <a:pos x="T0" y="T1"/>
                </a:cxn>
                <a:cxn ang="T9">
                  <a:pos x="T2" y="T3"/>
                </a:cxn>
                <a:cxn ang="T10">
                  <a:pos x="T4" y="T5"/>
                </a:cxn>
                <a:cxn ang="T11">
                  <a:pos x="T6" y="T7"/>
                </a:cxn>
              </a:cxnLst>
              <a:rect l="T12" t="T13" r="T14" b="T15"/>
              <a:pathLst>
                <a:path w="38" h="38">
                  <a:moveTo>
                    <a:pt x="0" y="0"/>
                  </a:moveTo>
                  <a:cubicBezTo>
                    <a:pt x="14" y="12"/>
                    <a:pt x="26" y="24"/>
                    <a:pt x="38" y="38"/>
                  </a:cubicBezTo>
                  <a:cubicBezTo>
                    <a:pt x="37" y="38"/>
                    <a:pt x="37" y="38"/>
                    <a:pt x="36" y="38"/>
                  </a:cubicBezTo>
                  <a:cubicBezTo>
                    <a:pt x="25" y="24"/>
                    <a:pt x="11" y="14"/>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9" name="Freeform 507"/>
            <p:cNvSpPr/>
            <p:nvPr/>
          </p:nvSpPr>
          <p:spPr bwMode="auto">
            <a:xfrm>
              <a:off x="1980" y="2004"/>
              <a:ext cx="40" cy="44"/>
            </a:xfrm>
            <a:custGeom>
              <a:avLst/>
              <a:gdLst>
                <a:gd name="T0" fmla="*/ 4 w 20"/>
                <a:gd name="T1" fmla="*/ 22 h 22"/>
                <a:gd name="T2" fmla="*/ 20 w 20"/>
                <a:gd name="T3" fmla="*/ 11 h 22"/>
                <a:gd name="T4" fmla="*/ 18 w 20"/>
                <a:gd name="T5" fmla="*/ 11 h 22"/>
                <a:gd name="T6" fmla="*/ 4 w 20"/>
                <a:gd name="T7" fmla="*/ 22 h 22"/>
                <a:gd name="T8" fmla="*/ 0 60000 65536"/>
                <a:gd name="T9" fmla="*/ 0 60000 65536"/>
                <a:gd name="T10" fmla="*/ 0 60000 65536"/>
                <a:gd name="T11" fmla="*/ 0 60000 65536"/>
                <a:gd name="T12" fmla="*/ 0 w 20"/>
                <a:gd name="T13" fmla="*/ 0 h 22"/>
                <a:gd name="T14" fmla="*/ 20 w 20"/>
                <a:gd name="T15" fmla="*/ 22 h 22"/>
              </a:gdLst>
              <a:ahLst/>
              <a:cxnLst>
                <a:cxn ang="T8">
                  <a:pos x="T0" y="T1"/>
                </a:cxn>
                <a:cxn ang="T9">
                  <a:pos x="T2" y="T3"/>
                </a:cxn>
                <a:cxn ang="T10">
                  <a:pos x="T4" y="T5"/>
                </a:cxn>
                <a:cxn ang="T11">
                  <a:pos x="T6" y="T7"/>
                </a:cxn>
              </a:cxnLst>
              <a:rect l="T12" t="T13" r="T14" b="T15"/>
              <a:pathLst>
                <a:path w="20" h="22">
                  <a:moveTo>
                    <a:pt x="4" y="22"/>
                  </a:moveTo>
                  <a:cubicBezTo>
                    <a:pt x="0" y="19"/>
                    <a:pt x="16" y="0"/>
                    <a:pt x="20" y="11"/>
                  </a:cubicBezTo>
                  <a:cubicBezTo>
                    <a:pt x="19" y="11"/>
                    <a:pt x="18" y="11"/>
                    <a:pt x="18" y="11"/>
                  </a:cubicBezTo>
                  <a:cubicBezTo>
                    <a:pt x="10" y="12"/>
                    <a:pt x="8" y="18"/>
                    <a:pt x="4" y="2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0" name="Freeform 508"/>
            <p:cNvSpPr/>
            <p:nvPr/>
          </p:nvSpPr>
          <p:spPr bwMode="auto">
            <a:xfrm>
              <a:off x="2016" y="2026"/>
              <a:ext cx="22" cy="22"/>
            </a:xfrm>
            <a:custGeom>
              <a:avLst/>
              <a:gdLst>
                <a:gd name="T0" fmla="*/ 0 w 11"/>
                <a:gd name="T1" fmla="*/ 0 h 11"/>
                <a:gd name="T2" fmla="*/ 2 w 11"/>
                <a:gd name="T3" fmla="*/ 0 h 11"/>
                <a:gd name="T4" fmla="*/ 11 w 11"/>
                <a:gd name="T5" fmla="*/ 11 h 11"/>
                <a:gd name="T6" fmla="*/ 0 w 11"/>
                <a:gd name="T7" fmla="*/ 0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0"/>
                  </a:moveTo>
                  <a:cubicBezTo>
                    <a:pt x="0" y="0"/>
                    <a:pt x="1" y="0"/>
                    <a:pt x="2" y="0"/>
                  </a:cubicBezTo>
                  <a:cubicBezTo>
                    <a:pt x="3" y="5"/>
                    <a:pt x="9" y="6"/>
                    <a:pt x="11" y="11"/>
                  </a:cubicBezTo>
                  <a:cubicBezTo>
                    <a:pt x="6" y="8"/>
                    <a:pt x="2"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1" name="Freeform 509"/>
            <p:cNvSpPr/>
            <p:nvPr/>
          </p:nvSpPr>
          <p:spPr bwMode="auto">
            <a:xfrm>
              <a:off x="1984" y="1976"/>
              <a:ext cx="62" cy="64"/>
            </a:xfrm>
            <a:custGeom>
              <a:avLst/>
              <a:gdLst>
                <a:gd name="T0" fmla="*/ 0 w 31"/>
                <a:gd name="T1" fmla="*/ 0 h 32"/>
                <a:gd name="T2" fmla="*/ 31 w 31"/>
                <a:gd name="T3" fmla="*/ 32 h 32"/>
                <a:gd name="T4" fmla="*/ 0 w 31"/>
                <a:gd name="T5" fmla="*/ 3 h 32"/>
                <a:gd name="T6" fmla="*/ 0 w 31"/>
                <a:gd name="T7" fmla="*/ 0 h 32"/>
                <a:gd name="T8" fmla="*/ 0 60000 65536"/>
                <a:gd name="T9" fmla="*/ 0 60000 65536"/>
                <a:gd name="T10" fmla="*/ 0 60000 65536"/>
                <a:gd name="T11" fmla="*/ 0 60000 65536"/>
                <a:gd name="T12" fmla="*/ 0 w 31"/>
                <a:gd name="T13" fmla="*/ 0 h 32"/>
                <a:gd name="T14" fmla="*/ 31 w 31"/>
                <a:gd name="T15" fmla="*/ 32 h 32"/>
              </a:gdLst>
              <a:ahLst/>
              <a:cxnLst>
                <a:cxn ang="T8">
                  <a:pos x="T0" y="T1"/>
                </a:cxn>
                <a:cxn ang="T9">
                  <a:pos x="T2" y="T3"/>
                </a:cxn>
                <a:cxn ang="T10">
                  <a:pos x="T4" y="T5"/>
                </a:cxn>
                <a:cxn ang="T11">
                  <a:pos x="T6" y="T7"/>
                </a:cxn>
              </a:cxnLst>
              <a:rect l="T12" t="T13" r="T14" b="T15"/>
              <a:pathLst>
                <a:path w="31" h="32">
                  <a:moveTo>
                    <a:pt x="0" y="0"/>
                  </a:moveTo>
                  <a:cubicBezTo>
                    <a:pt x="11" y="10"/>
                    <a:pt x="22" y="20"/>
                    <a:pt x="31" y="32"/>
                  </a:cubicBezTo>
                  <a:cubicBezTo>
                    <a:pt x="19" y="23"/>
                    <a:pt x="12" y="11"/>
                    <a:pt x="0" y="3"/>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2" name="Freeform 510"/>
            <p:cNvSpPr/>
            <p:nvPr/>
          </p:nvSpPr>
          <p:spPr bwMode="auto">
            <a:xfrm>
              <a:off x="2016" y="1990"/>
              <a:ext cx="48" cy="46"/>
            </a:xfrm>
            <a:custGeom>
              <a:avLst/>
              <a:gdLst>
                <a:gd name="T0" fmla="*/ 0 w 24"/>
                <a:gd name="T1" fmla="*/ 0 h 23"/>
                <a:gd name="T2" fmla="*/ 2 w 24"/>
                <a:gd name="T3" fmla="*/ 0 h 23"/>
                <a:gd name="T4" fmla="*/ 2 w 24"/>
                <a:gd name="T5" fmla="*/ 2 h 23"/>
                <a:gd name="T6" fmla="*/ 22 w 24"/>
                <a:gd name="T7" fmla="*/ 20 h 23"/>
                <a:gd name="T8" fmla="*/ 24 w 24"/>
                <a:gd name="T9" fmla="*/ 20 h 23"/>
                <a:gd name="T10" fmla="*/ 0 w 24"/>
                <a:gd name="T11" fmla="*/ 0 h 23"/>
                <a:gd name="T12" fmla="*/ 0 60000 65536"/>
                <a:gd name="T13" fmla="*/ 0 60000 65536"/>
                <a:gd name="T14" fmla="*/ 0 60000 65536"/>
                <a:gd name="T15" fmla="*/ 0 60000 65536"/>
                <a:gd name="T16" fmla="*/ 0 60000 65536"/>
                <a:gd name="T17" fmla="*/ 0 60000 65536"/>
                <a:gd name="T18" fmla="*/ 0 w 24"/>
                <a:gd name="T19" fmla="*/ 0 h 23"/>
                <a:gd name="T20" fmla="*/ 24 w 24"/>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4" h="23">
                  <a:moveTo>
                    <a:pt x="0" y="0"/>
                  </a:moveTo>
                  <a:cubicBezTo>
                    <a:pt x="0" y="0"/>
                    <a:pt x="1" y="0"/>
                    <a:pt x="2" y="0"/>
                  </a:cubicBezTo>
                  <a:cubicBezTo>
                    <a:pt x="2" y="1"/>
                    <a:pt x="2" y="2"/>
                    <a:pt x="2" y="2"/>
                  </a:cubicBezTo>
                  <a:cubicBezTo>
                    <a:pt x="10" y="7"/>
                    <a:pt x="14" y="15"/>
                    <a:pt x="22" y="20"/>
                  </a:cubicBezTo>
                  <a:cubicBezTo>
                    <a:pt x="23" y="20"/>
                    <a:pt x="23" y="20"/>
                    <a:pt x="24" y="20"/>
                  </a:cubicBezTo>
                  <a:cubicBezTo>
                    <a:pt x="15" y="23"/>
                    <a:pt x="7"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3" name="Freeform 511"/>
            <p:cNvSpPr/>
            <p:nvPr/>
          </p:nvSpPr>
          <p:spPr bwMode="auto">
            <a:xfrm>
              <a:off x="2008" y="1972"/>
              <a:ext cx="62" cy="58"/>
            </a:xfrm>
            <a:custGeom>
              <a:avLst/>
              <a:gdLst>
                <a:gd name="T0" fmla="*/ 4 w 31"/>
                <a:gd name="T1" fmla="*/ 9 h 29"/>
                <a:gd name="T2" fmla="*/ 24 w 31"/>
                <a:gd name="T3" fmla="*/ 2 h 29"/>
                <a:gd name="T4" fmla="*/ 28 w 31"/>
                <a:gd name="T5" fmla="*/ 29 h 29"/>
                <a:gd name="T6" fmla="*/ 26 w 31"/>
                <a:gd name="T7" fmla="*/ 29 h 29"/>
                <a:gd name="T8" fmla="*/ 21 w 31"/>
                <a:gd name="T9" fmla="*/ 5 h 29"/>
                <a:gd name="T10" fmla="*/ 6 w 31"/>
                <a:gd name="T11" fmla="*/ 9 h 29"/>
                <a:gd name="T12" fmla="*/ 4 w 31"/>
                <a:gd name="T13" fmla="*/ 9 h 29"/>
                <a:gd name="T14" fmla="*/ 0 60000 65536"/>
                <a:gd name="T15" fmla="*/ 0 60000 65536"/>
                <a:gd name="T16" fmla="*/ 0 60000 65536"/>
                <a:gd name="T17" fmla="*/ 0 60000 65536"/>
                <a:gd name="T18" fmla="*/ 0 60000 65536"/>
                <a:gd name="T19" fmla="*/ 0 60000 65536"/>
                <a:gd name="T20" fmla="*/ 0 60000 65536"/>
                <a:gd name="T21" fmla="*/ 0 w 31"/>
                <a:gd name="T22" fmla="*/ 0 h 29"/>
                <a:gd name="T23" fmla="*/ 31 w 3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9">
                  <a:moveTo>
                    <a:pt x="4" y="9"/>
                  </a:moveTo>
                  <a:cubicBezTo>
                    <a:pt x="0" y="5"/>
                    <a:pt x="14" y="0"/>
                    <a:pt x="24" y="2"/>
                  </a:cubicBezTo>
                  <a:cubicBezTo>
                    <a:pt x="23" y="13"/>
                    <a:pt x="31" y="16"/>
                    <a:pt x="28" y="29"/>
                  </a:cubicBezTo>
                  <a:cubicBezTo>
                    <a:pt x="27" y="29"/>
                    <a:pt x="27" y="29"/>
                    <a:pt x="26" y="29"/>
                  </a:cubicBezTo>
                  <a:cubicBezTo>
                    <a:pt x="29" y="16"/>
                    <a:pt x="20" y="16"/>
                    <a:pt x="21" y="5"/>
                  </a:cubicBezTo>
                  <a:cubicBezTo>
                    <a:pt x="13" y="3"/>
                    <a:pt x="9" y="6"/>
                    <a:pt x="6" y="9"/>
                  </a:cubicBezTo>
                  <a:cubicBezTo>
                    <a:pt x="5" y="9"/>
                    <a:pt x="4" y="9"/>
                    <a:pt x="4" y="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4" name="Freeform 512"/>
            <p:cNvSpPr/>
            <p:nvPr/>
          </p:nvSpPr>
          <p:spPr bwMode="auto">
            <a:xfrm>
              <a:off x="1836" y="1976"/>
              <a:ext cx="268" cy="261"/>
            </a:xfrm>
            <a:custGeom>
              <a:avLst/>
              <a:gdLst>
                <a:gd name="T0" fmla="*/ 74 w 134"/>
                <a:gd name="T1" fmla="*/ 3 h 130"/>
                <a:gd name="T2" fmla="*/ 9 w 134"/>
                <a:gd name="T3" fmla="*/ 9 h 130"/>
                <a:gd name="T4" fmla="*/ 7 w 134"/>
                <a:gd name="T5" fmla="*/ 65 h 130"/>
                <a:gd name="T6" fmla="*/ 7 w 134"/>
                <a:gd name="T7" fmla="*/ 121 h 130"/>
                <a:gd name="T8" fmla="*/ 69 w 134"/>
                <a:gd name="T9" fmla="*/ 123 h 130"/>
                <a:gd name="T10" fmla="*/ 134 w 134"/>
                <a:gd name="T11" fmla="*/ 123 h 130"/>
                <a:gd name="T12" fmla="*/ 134 w 134"/>
                <a:gd name="T13" fmla="*/ 125 h 130"/>
                <a:gd name="T14" fmla="*/ 5 w 134"/>
                <a:gd name="T15" fmla="*/ 125 h 130"/>
                <a:gd name="T16" fmla="*/ 5 w 134"/>
                <a:gd name="T17" fmla="*/ 7 h 130"/>
                <a:gd name="T18" fmla="*/ 74 w 134"/>
                <a:gd name="T19" fmla="*/ 0 h 130"/>
                <a:gd name="T20" fmla="*/ 74 w 134"/>
                <a:gd name="T21" fmla="*/ 3 h 1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4"/>
                <a:gd name="T34" fmla="*/ 0 h 130"/>
                <a:gd name="T35" fmla="*/ 134 w 134"/>
                <a:gd name="T36" fmla="*/ 130 h 1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4" h="130">
                  <a:moveTo>
                    <a:pt x="74" y="3"/>
                  </a:moveTo>
                  <a:cubicBezTo>
                    <a:pt x="51" y="4"/>
                    <a:pt x="37" y="13"/>
                    <a:pt x="9" y="9"/>
                  </a:cubicBezTo>
                  <a:cubicBezTo>
                    <a:pt x="5" y="24"/>
                    <a:pt x="7" y="42"/>
                    <a:pt x="7" y="65"/>
                  </a:cubicBezTo>
                  <a:cubicBezTo>
                    <a:pt x="7" y="78"/>
                    <a:pt x="0" y="112"/>
                    <a:pt x="7" y="121"/>
                  </a:cubicBezTo>
                  <a:cubicBezTo>
                    <a:pt x="14" y="130"/>
                    <a:pt x="56" y="123"/>
                    <a:pt x="69" y="123"/>
                  </a:cubicBezTo>
                  <a:cubicBezTo>
                    <a:pt x="96" y="123"/>
                    <a:pt x="114" y="123"/>
                    <a:pt x="134" y="123"/>
                  </a:cubicBezTo>
                  <a:cubicBezTo>
                    <a:pt x="134" y="124"/>
                    <a:pt x="134" y="124"/>
                    <a:pt x="134" y="125"/>
                  </a:cubicBezTo>
                  <a:cubicBezTo>
                    <a:pt x="91" y="125"/>
                    <a:pt x="48" y="125"/>
                    <a:pt x="5" y="125"/>
                  </a:cubicBezTo>
                  <a:cubicBezTo>
                    <a:pt x="5" y="86"/>
                    <a:pt x="5" y="46"/>
                    <a:pt x="5" y="7"/>
                  </a:cubicBezTo>
                  <a:cubicBezTo>
                    <a:pt x="34" y="11"/>
                    <a:pt x="50" y="1"/>
                    <a:pt x="74" y="0"/>
                  </a:cubicBezTo>
                  <a:cubicBezTo>
                    <a:pt x="74" y="1"/>
                    <a:pt x="74" y="2"/>
                    <a:pt x="74"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5" name="Freeform 513"/>
            <p:cNvSpPr/>
            <p:nvPr/>
          </p:nvSpPr>
          <p:spPr bwMode="auto">
            <a:xfrm>
              <a:off x="3023" y="1986"/>
              <a:ext cx="166" cy="94"/>
            </a:xfrm>
            <a:custGeom>
              <a:avLst/>
              <a:gdLst>
                <a:gd name="T0" fmla="*/ 3 w 83"/>
                <a:gd name="T1" fmla="*/ 18 h 47"/>
                <a:gd name="T2" fmla="*/ 0 w 83"/>
                <a:gd name="T3" fmla="*/ 18 h 47"/>
                <a:gd name="T4" fmla="*/ 18 w 83"/>
                <a:gd name="T5" fmla="*/ 2 h 47"/>
                <a:gd name="T6" fmla="*/ 40 w 83"/>
                <a:gd name="T7" fmla="*/ 29 h 47"/>
                <a:gd name="T8" fmla="*/ 83 w 83"/>
                <a:gd name="T9" fmla="*/ 29 h 47"/>
                <a:gd name="T10" fmla="*/ 83 w 83"/>
                <a:gd name="T11" fmla="*/ 42 h 47"/>
                <a:gd name="T12" fmla="*/ 3 w 83"/>
                <a:gd name="T13" fmla="*/ 18 h 47"/>
                <a:gd name="T14" fmla="*/ 0 60000 65536"/>
                <a:gd name="T15" fmla="*/ 0 60000 65536"/>
                <a:gd name="T16" fmla="*/ 0 60000 65536"/>
                <a:gd name="T17" fmla="*/ 0 60000 65536"/>
                <a:gd name="T18" fmla="*/ 0 60000 65536"/>
                <a:gd name="T19" fmla="*/ 0 60000 65536"/>
                <a:gd name="T20" fmla="*/ 0 60000 65536"/>
                <a:gd name="T21" fmla="*/ 0 w 83"/>
                <a:gd name="T22" fmla="*/ 0 h 47"/>
                <a:gd name="T23" fmla="*/ 83 w 83"/>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47">
                  <a:moveTo>
                    <a:pt x="3" y="18"/>
                  </a:moveTo>
                  <a:cubicBezTo>
                    <a:pt x="2" y="18"/>
                    <a:pt x="1" y="18"/>
                    <a:pt x="0" y="18"/>
                  </a:cubicBezTo>
                  <a:cubicBezTo>
                    <a:pt x="2" y="9"/>
                    <a:pt x="14" y="0"/>
                    <a:pt x="18" y="2"/>
                  </a:cubicBezTo>
                  <a:cubicBezTo>
                    <a:pt x="24" y="12"/>
                    <a:pt x="36" y="17"/>
                    <a:pt x="40" y="29"/>
                  </a:cubicBezTo>
                  <a:cubicBezTo>
                    <a:pt x="55" y="29"/>
                    <a:pt x="69" y="29"/>
                    <a:pt x="83" y="29"/>
                  </a:cubicBezTo>
                  <a:cubicBezTo>
                    <a:pt x="83" y="33"/>
                    <a:pt x="83" y="38"/>
                    <a:pt x="83" y="42"/>
                  </a:cubicBezTo>
                  <a:cubicBezTo>
                    <a:pt x="43" y="47"/>
                    <a:pt x="16" y="39"/>
                    <a:pt x="3" y="1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6" name="Freeform 514"/>
            <p:cNvSpPr/>
            <p:nvPr/>
          </p:nvSpPr>
          <p:spPr bwMode="auto">
            <a:xfrm>
              <a:off x="3029" y="1990"/>
              <a:ext cx="164" cy="92"/>
            </a:xfrm>
            <a:custGeom>
              <a:avLst/>
              <a:gdLst>
                <a:gd name="T0" fmla="*/ 0 w 82"/>
                <a:gd name="T1" fmla="*/ 16 h 46"/>
                <a:gd name="T2" fmla="*/ 80 w 82"/>
                <a:gd name="T3" fmla="*/ 40 h 46"/>
                <a:gd name="T4" fmla="*/ 80 w 82"/>
                <a:gd name="T5" fmla="*/ 27 h 46"/>
                <a:gd name="T6" fmla="*/ 37 w 82"/>
                <a:gd name="T7" fmla="*/ 27 h 46"/>
                <a:gd name="T8" fmla="*/ 15 w 82"/>
                <a:gd name="T9" fmla="*/ 0 h 46"/>
                <a:gd name="T10" fmla="*/ 82 w 82"/>
                <a:gd name="T11" fmla="*/ 25 h 46"/>
                <a:gd name="T12" fmla="*/ 82 w 82"/>
                <a:gd name="T13" fmla="*/ 42 h 46"/>
                <a:gd name="T14" fmla="*/ 0 w 82"/>
                <a:gd name="T15" fmla="*/ 16 h 46"/>
                <a:gd name="T16" fmla="*/ 0 60000 65536"/>
                <a:gd name="T17" fmla="*/ 0 60000 65536"/>
                <a:gd name="T18" fmla="*/ 0 60000 65536"/>
                <a:gd name="T19" fmla="*/ 0 60000 65536"/>
                <a:gd name="T20" fmla="*/ 0 60000 65536"/>
                <a:gd name="T21" fmla="*/ 0 60000 65536"/>
                <a:gd name="T22" fmla="*/ 0 60000 65536"/>
                <a:gd name="T23" fmla="*/ 0 60000 65536"/>
                <a:gd name="T24" fmla="*/ 0 w 82"/>
                <a:gd name="T25" fmla="*/ 0 h 46"/>
                <a:gd name="T26" fmla="*/ 82 w 82"/>
                <a:gd name="T27" fmla="*/ 46 h 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2" h="46">
                  <a:moveTo>
                    <a:pt x="0" y="16"/>
                  </a:moveTo>
                  <a:cubicBezTo>
                    <a:pt x="13" y="37"/>
                    <a:pt x="40" y="45"/>
                    <a:pt x="80" y="40"/>
                  </a:cubicBezTo>
                  <a:cubicBezTo>
                    <a:pt x="80" y="36"/>
                    <a:pt x="80" y="31"/>
                    <a:pt x="80" y="27"/>
                  </a:cubicBezTo>
                  <a:cubicBezTo>
                    <a:pt x="66" y="27"/>
                    <a:pt x="52" y="27"/>
                    <a:pt x="37" y="27"/>
                  </a:cubicBezTo>
                  <a:cubicBezTo>
                    <a:pt x="33" y="15"/>
                    <a:pt x="21" y="10"/>
                    <a:pt x="15" y="0"/>
                  </a:cubicBezTo>
                  <a:cubicBezTo>
                    <a:pt x="29" y="17"/>
                    <a:pt x="45" y="31"/>
                    <a:pt x="82" y="25"/>
                  </a:cubicBezTo>
                  <a:cubicBezTo>
                    <a:pt x="82" y="30"/>
                    <a:pt x="82" y="36"/>
                    <a:pt x="82" y="42"/>
                  </a:cubicBezTo>
                  <a:cubicBezTo>
                    <a:pt x="42" y="46"/>
                    <a:pt x="11" y="41"/>
                    <a:pt x="0"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7" name="Freeform 515"/>
            <p:cNvSpPr>
              <a:spLocks noEditPoints="1"/>
            </p:cNvSpPr>
            <p:nvPr/>
          </p:nvSpPr>
          <p:spPr bwMode="auto">
            <a:xfrm>
              <a:off x="3237" y="2024"/>
              <a:ext cx="64" cy="38"/>
            </a:xfrm>
            <a:custGeom>
              <a:avLst/>
              <a:gdLst>
                <a:gd name="T0" fmla="*/ 32 w 32"/>
                <a:gd name="T1" fmla="*/ 1 h 19"/>
                <a:gd name="T2" fmla="*/ 32 w 32"/>
                <a:gd name="T3" fmla="*/ 16 h 19"/>
                <a:gd name="T4" fmla="*/ 0 w 32"/>
                <a:gd name="T5" fmla="*/ 16 h 19"/>
                <a:gd name="T6" fmla="*/ 0 w 32"/>
                <a:gd name="T7" fmla="*/ 1 h 19"/>
                <a:gd name="T8" fmla="*/ 32 w 32"/>
                <a:gd name="T9" fmla="*/ 1 h 19"/>
                <a:gd name="T10" fmla="*/ 3 w 32"/>
                <a:gd name="T11" fmla="*/ 14 h 19"/>
                <a:gd name="T12" fmla="*/ 29 w 32"/>
                <a:gd name="T13" fmla="*/ 10 h 19"/>
                <a:gd name="T14" fmla="*/ 29 w 32"/>
                <a:gd name="T15" fmla="*/ 5 h 19"/>
                <a:gd name="T16" fmla="*/ 3 w 32"/>
                <a:gd name="T17" fmla="*/ 3 h 19"/>
                <a:gd name="T18" fmla="*/ 3 w 32"/>
                <a:gd name="T19" fmla="*/ 14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9"/>
                <a:gd name="T32" fmla="*/ 32 w 32"/>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9">
                  <a:moveTo>
                    <a:pt x="32" y="1"/>
                  </a:moveTo>
                  <a:cubicBezTo>
                    <a:pt x="32" y="6"/>
                    <a:pt x="32" y="11"/>
                    <a:pt x="32" y="16"/>
                  </a:cubicBezTo>
                  <a:cubicBezTo>
                    <a:pt x="21" y="16"/>
                    <a:pt x="11" y="16"/>
                    <a:pt x="0" y="16"/>
                  </a:cubicBezTo>
                  <a:cubicBezTo>
                    <a:pt x="0" y="11"/>
                    <a:pt x="0" y="6"/>
                    <a:pt x="0" y="1"/>
                  </a:cubicBezTo>
                  <a:cubicBezTo>
                    <a:pt x="11" y="1"/>
                    <a:pt x="21" y="1"/>
                    <a:pt x="32" y="1"/>
                  </a:cubicBezTo>
                  <a:close/>
                  <a:moveTo>
                    <a:pt x="3" y="14"/>
                  </a:moveTo>
                  <a:cubicBezTo>
                    <a:pt x="11" y="12"/>
                    <a:pt x="28" y="19"/>
                    <a:pt x="29" y="10"/>
                  </a:cubicBezTo>
                  <a:cubicBezTo>
                    <a:pt x="29" y="8"/>
                    <a:pt x="29" y="7"/>
                    <a:pt x="29" y="5"/>
                  </a:cubicBezTo>
                  <a:cubicBezTo>
                    <a:pt x="25" y="0"/>
                    <a:pt x="11" y="5"/>
                    <a:pt x="3" y="3"/>
                  </a:cubicBezTo>
                  <a:cubicBezTo>
                    <a:pt x="3" y="7"/>
                    <a:pt x="3" y="11"/>
                    <a:pt x="3" y="1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8" name="Freeform 516"/>
            <p:cNvSpPr/>
            <p:nvPr/>
          </p:nvSpPr>
          <p:spPr bwMode="auto">
            <a:xfrm>
              <a:off x="3429" y="2323"/>
              <a:ext cx="66" cy="96"/>
            </a:xfrm>
            <a:custGeom>
              <a:avLst/>
              <a:gdLst>
                <a:gd name="T0" fmla="*/ 0 w 33"/>
                <a:gd name="T1" fmla="*/ 15 h 48"/>
                <a:gd name="T2" fmla="*/ 29 w 33"/>
                <a:gd name="T3" fmla="*/ 48 h 48"/>
                <a:gd name="T4" fmla="*/ 2 w 33"/>
                <a:gd name="T5" fmla="*/ 12 h 48"/>
                <a:gd name="T6" fmla="*/ 0 w 33"/>
                <a:gd name="T7" fmla="*/ 15 h 48"/>
                <a:gd name="T8" fmla="*/ 0 60000 65536"/>
                <a:gd name="T9" fmla="*/ 0 60000 65536"/>
                <a:gd name="T10" fmla="*/ 0 60000 65536"/>
                <a:gd name="T11" fmla="*/ 0 60000 65536"/>
                <a:gd name="T12" fmla="*/ 0 w 33"/>
                <a:gd name="T13" fmla="*/ 0 h 48"/>
                <a:gd name="T14" fmla="*/ 33 w 33"/>
                <a:gd name="T15" fmla="*/ 48 h 48"/>
              </a:gdLst>
              <a:ahLst/>
              <a:cxnLst>
                <a:cxn ang="T8">
                  <a:pos x="T0" y="T1"/>
                </a:cxn>
                <a:cxn ang="T9">
                  <a:pos x="T2" y="T3"/>
                </a:cxn>
                <a:cxn ang="T10">
                  <a:pos x="T4" y="T5"/>
                </a:cxn>
                <a:cxn ang="T11">
                  <a:pos x="T6" y="T7"/>
                </a:cxn>
              </a:cxnLst>
              <a:rect l="T12" t="T13" r="T14" b="T15"/>
              <a:pathLst>
                <a:path w="33" h="48">
                  <a:moveTo>
                    <a:pt x="0" y="15"/>
                  </a:moveTo>
                  <a:cubicBezTo>
                    <a:pt x="11" y="0"/>
                    <a:pt x="33" y="26"/>
                    <a:pt x="29" y="48"/>
                  </a:cubicBezTo>
                  <a:cubicBezTo>
                    <a:pt x="28" y="30"/>
                    <a:pt x="18" y="9"/>
                    <a:pt x="2" y="12"/>
                  </a:cubicBezTo>
                  <a:cubicBezTo>
                    <a:pt x="3" y="14"/>
                    <a:pt x="2" y="14"/>
                    <a:pt x="0" y="1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9" name="Freeform 517"/>
            <p:cNvSpPr/>
            <p:nvPr/>
          </p:nvSpPr>
          <p:spPr bwMode="auto">
            <a:xfrm>
              <a:off x="3491" y="2375"/>
              <a:ext cx="28" cy="80"/>
            </a:xfrm>
            <a:custGeom>
              <a:avLst/>
              <a:gdLst>
                <a:gd name="T0" fmla="*/ 0 w 14"/>
                <a:gd name="T1" fmla="*/ 26 h 40"/>
                <a:gd name="T2" fmla="*/ 12 w 14"/>
                <a:gd name="T3" fmla="*/ 35 h 40"/>
                <a:gd name="T4" fmla="*/ 5 w 14"/>
                <a:gd name="T5" fmla="*/ 0 h 40"/>
                <a:gd name="T6" fmla="*/ 14 w 14"/>
                <a:gd name="T7" fmla="*/ 40 h 40"/>
                <a:gd name="T8" fmla="*/ 0 w 14"/>
                <a:gd name="T9" fmla="*/ 26 h 40"/>
                <a:gd name="T10" fmla="*/ 0 60000 65536"/>
                <a:gd name="T11" fmla="*/ 0 60000 65536"/>
                <a:gd name="T12" fmla="*/ 0 60000 65536"/>
                <a:gd name="T13" fmla="*/ 0 60000 65536"/>
                <a:gd name="T14" fmla="*/ 0 60000 65536"/>
                <a:gd name="T15" fmla="*/ 0 w 14"/>
                <a:gd name="T16" fmla="*/ 0 h 40"/>
                <a:gd name="T17" fmla="*/ 14 w 14"/>
                <a:gd name="T18" fmla="*/ 40 h 40"/>
              </a:gdLst>
              <a:ahLst/>
              <a:cxnLst>
                <a:cxn ang="T10">
                  <a:pos x="T0" y="T1"/>
                </a:cxn>
                <a:cxn ang="T11">
                  <a:pos x="T2" y="T3"/>
                </a:cxn>
                <a:cxn ang="T12">
                  <a:pos x="T4" y="T5"/>
                </a:cxn>
                <a:cxn ang="T13">
                  <a:pos x="T6" y="T7"/>
                </a:cxn>
                <a:cxn ang="T14">
                  <a:pos x="T8" y="T9"/>
                </a:cxn>
              </a:cxnLst>
              <a:rect l="T15" t="T16" r="T17" b="T18"/>
              <a:pathLst>
                <a:path w="14" h="40">
                  <a:moveTo>
                    <a:pt x="0" y="26"/>
                  </a:moveTo>
                  <a:cubicBezTo>
                    <a:pt x="6" y="28"/>
                    <a:pt x="6" y="34"/>
                    <a:pt x="12" y="35"/>
                  </a:cubicBezTo>
                  <a:cubicBezTo>
                    <a:pt x="8" y="25"/>
                    <a:pt x="2" y="17"/>
                    <a:pt x="5" y="0"/>
                  </a:cubicBezTo>
                  <a:cubicBezTo>
                    <a:pt x="6" y="15"/>
                    <a:pt x="12" y="25"/>
                    <a:pt x="14" y="40"/>
                  </a:cubicBezTo>
                  <a:cubicBezTo>
                    <a:pt x="8" y="36"/>
                    <a:pt x="4" y="32"/>
                    <a:pt x="0" y="2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0" name="Freeform 518"/>
            <p:cNvSpPr/>
            <p:nvPr/>
          </p:nvSpPr>
          <p:spPr bwMode="auto">
            <a:xfrm>
              <a:off x="3345" y="2040"/>
              <a:ext cx="164" cy="327"/>
            </a:xfrm>
            <a:custGeom>
              <a:avLst/>
              <a:gdLst>
                <a:gd name="T0" fmla="*/ 40 w 82"/>
                <a:gd name="T1" fmla="*/ 158 h 163"/>
                <a:gd name="T2" fmla="*/ 22 w 82"/>
                <a:gd name="T3" fmla="*/ 160 h 163"/>
                <a:gd name="T4" fmla="*/ 22 w 82"/>
                <a:gd name="T5" fmla="*/ 118 h 163"/>
                <a:gd name="T6" fmla="*/ 4 w 82"/>
                <a:gd name="T7" fmla="*/ 95 h 163"/>
                <a:gd name="T8" fmla="*/ 4 w 82"/>
                <a:gd name="T9" fmla="*/ 29 h 163"/>
                <a:gd name="T10" fmla="*/ 47 w 82"/>
                <a:gd name="T11" fmla="*/ 2 h 163"/>
                <a:gd name="T12" fmla="*/ 82 w 82"/>
                <a:gd name="T13" fmla="*/ 82 h 163"/>
                <a:gd name="T14" fmla="*/ 56 w 82"/>
                <a:gd name="T15" fmla="*/ 115 h 163"/>
                <a:gd name="T16" fmla="*/ 76 w 82"/>
                <a:gd name="T17" fmla="*/ 162 h 163"/>
                <a:gd name="T18" fmla="*/ 53 w 82"/>
                <a:gd name="T19" fmla="*/ 118 h 163"/>
                <a:gd name="T20" fmla="*/ 80 w 82"/>
                <a:gd name="T21" fmla="*/ 84 h 163"/>
                <a:gd name="T22" fmla="*/ 44 w 82"/>
                <a:gd name="T23" fmla="*/ 4 h 163"/>
                <a:gd name="T24" fmla="*/ 7 w 82"/>
                <a:gd name="T25" fmla="*/ 26 h 163"/>
                <a:gd name="T26" fmla="*/ 24 w 82"/>
                <a:gd name="T27" fmla="*/ 115 h 163"/>
                <a:gd name="T28" fmla="*/ 24 w 82"/>
                <a:gd name="T29" fmla="*/ 156 h 163"/>
                <a:gd name="T30" fmla="*/ 40 w 82"/>
                <a:gd name="T31" fmla="*/ 158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2"/>
                <a:gd name="T49" fmla="*/ 0 h 163"/>
                <a:gd name="T50" fmla="*/ 82 w 82"/>
                <a:gd name="T51" fmla="*/ 163 h 1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2" h="163">
                  <a:moveTo>
                    <a:pt x="40" y="158"/>
                  </a:moveTo>
                  <a:cubicBezTo>
                    <a:pt x="38" y="163"/>
                    <a:pt x="27" y="159"/>
                    <a:pt x="22" y="160"/>
                  </a:cubicBezTo>
                  <a:cubicBezTo>
                    <a:pt x="19" y="150"/>
                    <a:pt x="26" y="131"/>
                    <a:pt x="22" y="118"/>
                  </a:cubicBezTo>
                  <a:cubicBezTo>
                    <a:pt x="20" y="109"/>
                    <a:pt x="7" y="105"/>
                    <a:pt x="4" y="95"/>
                  </a:cubicBezTo>
                  <a:cubicBezTo>
                    <a:pt x="0" y="81"/>
                    <a:pt x="1" y="42"/>
                    <a:pt x="4" y="29"/>
                  </a:cubicBezTo>
                  <a:cubicBezTo>
                    <a:pt x="8" y="15"/>
                    <a:pt x="22" y="0"/>
                    <a:pt x="47" y="2"/>
                  </a:cubicBezTo>
                  <a:cubicBezTo>
                    <a:pt x="42" y="45"/>
                    <a:pt x="51" y="75"/>
                    <a:pt x="82" y="82"/>
                  </a:cubicBezTo>
                  <a:cubicBezTo>
                    <a:pt x="80" y="100"/>
                    <a:pt x="65" y="104"/>
                    <a:pt x="56" y="115"/>
                  </a:cubicBezTo>
                  <a:cubicBezTo>
                    <a:pt x="50" y="143"/>
                    <a:pt x="66" y="150"/>
                    <a:pt x="76" y="162"/>
                  </a:cubicBezTo>
                  <a:cubicBezTo>
                    <a:pt x="64" y="152"/>
                    <a:pt x="49" y="145"/>
                    <a:pt x="53" y="118"/>
                  </a:cubicBezTo>
                  <a:cubicBezTo>
                    <a:pt x="59" y="104"/>
                    <a:pt x="77" y="102"/>
                    <a:pt x="80" y="84"/>
                  </a:cubicBezTo>
                  <a:cubicBezTo>
                    <a:pt x="52" y="74"/>
                    <a:pt x="39" y="48"/>
                    <a:pt x="44" y="4"/>
                  </a:cubicBezTo>
                  <a:cubicBezTo>
                    <a:pt x="21" y="1"/>
                    <a:pt x="17" y="17"/>
                    <a:pt x="7" y="26"/>
                  </a:cubicBezTo>
                  <a:cubicBezTo>
                    <a:pt x="7" y="61"/>
                    <a:pt x="0" y="104"/>
                    <a:pt x="24" y="115"/>
                  </a:cubicBezTo>
                  <a:cubicBezTo>
                    <a:pt x="24" y="129"/>
                    <a:pt x="24" y="142"/>
                    <a:pt x="24" y="156"/>
                  </a:cubicBezTo>
                  <a:cubicBezTo>
                    <a:pt x="25" y="161"/>
                    <a:pt x="35" y="156"/>
                    <a:pt x="40" y="15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1" name="Freeform 519"/>
            <p:cNvSpPr/>
            <p:nvPr/>
          </p:nvSpPr>
          <p:spPr bwMode="auto">
            <a:xfrm>
              <a:off x="957" y="2074"/>
              <a:ext cx="90" cy="94"/>
            </a:xfrm>
            <a:custGeom>
              <a:avLst/>
              <a:gdLst>
                <a:gd name="T0" fmla="*/ 0 w 45"/>
                <a:gd name="T1" fmla="*/ 47 h 47"/>
                <a:gd name="T2" fmla="*/ 45 w 45"/>
                <a:gd name="T3" fmla="*/ 0 h 47"/>
                <a:gd name="T4" fmla="*/ 45 w 45"/>
                <a:gd name="T5" fmla="*/ 3 h 47"/>
                <a:gd name="T6" fmla="*/ 0 w 45"/>
                <a:gd name="T7" fmla="*/ 47 h 47"/>
                <a:gd name="T8" fmla="*/ 0 60000 65536"/>
                <a:gd name="T9" fmla="*/ 0 60000 65536"/>
                <a:gd name="T10" fmla="*/ 0 60000 65536"/>
                <a:gd name="T11" fmla="*/ 0 60000 65536"/>
                <a:gd name="T12" fmla="*/ 0 w 45"/>
                <a:gd name="T13" fmla="*/ 0 h 47"/>
                <a:gd name="T14" fmla="*/ 45 w 45"/>
                <a:gd name="T15" fmla="*/ 47 h 47"/>
              </a:gdLst>
              <a:ahLst/>
              <a:cxnLst>
                <a:cxn ang="T8">
                  <a:pos x="T0" y="T1"/>
                </a:cxn>
                <a:cxn ang="T9">
                  <a:pos x="T2" y="T3"/>
                </a:cxn>
                <a:cxn ang="T10">
                  <a:pos x="T4" y="T5"/>
                </a:cxn>
                <a:cxn ang="T11">
                  <a:pos x="T6" y="T7"/>
                </a:cxn>
              </a:cxnLst>
              <a:rect l="T12" t="T13" r="T14" b="T15"/>
              <a:pathLst>
                <a:path w="45" h="47">
                  <a:moveTo>
                    <a:pt x="0" y="47"/>
                  </a:moveTo>
                  <a:cubicBezTo>
                    <a:pt x="12" y="28"/>
                    <a:pt x="29" y="15"/>
                    <a:pt x="45" y="0"/>
                  </a:cubicBezTo>
                  <a:cubicBezTo>
                    <a:pt x="45" y="1"/>
                    <a:pt x="45" y="2"/>
                    <a:pt x="45" y="3"/>
                  </a:cubicBezTo>
                  <a:cubicBezTo>
                    <a:pt x="29" y="16"/>
                    <a:pt x="14" y="32"/>
                    <a:pt x="0" y="4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2" name="Freeform 520"/>
            <p:cNvSpPr/>
            <p:nvPr/>
          </p:nvSpPr>
          <p:spPr bwMode="auto">
            <a:xfrm>
              <a:off x="947" y="2074"/>
              <a:ext cx="170" cy="167"/>
            </a:xfrm>
            <a:custGeom>
              <a:avLst/>
              <a:gdLst>
                <a:gd name="T0" fmla="*/ 50 w 85"/>
                <a:gd name="T1" fmla="*/ 3 h 83"/>
                <a:gd name="T2" fmla="*/ 50 w 85"/>
                <a:gd name="T3" fmla="*/ 0 h 83"/>
                <a:gd name="T4" fmla="*/ 85 w 85"/>
                <a:gd name="T5" fmla="*/ 0 h 83"/>
                <a:gd name="T6" fmla="*/ 85 w 85"/>
                <a:gd name="T7" fmla="*/ 20 h 83"/>
                <a:gd name="T8" fmla="*/ 52 w 85"/>
                <a:gd name="T9" fmla="*/ 20 h 83"/>
                <a:gd name="T10" fmla="*/ 50 w 85"/>
                <a:gd name="T11" fmla="*/ 52 h 83"/>
                <a:gd name="T12" fmla="*/ 34 w 85"/>
                <a:gd name="T13" fmla="*/ 54 h 83"/>
                <a:gd name="T14" fmla="*/ 34 w 85"/>
                <a:gd name="T15" fmla="*/ 83 h 83"/>
                <a:gd name="T16" fmla="*/ 3 w 85"/>
                <a:gd name="T17" fmla="*/ 83 h 83"/>
                <a:gd name="T18" fmla="*/ 5 w 85"/>
                <a:gd name="T19" fmla="*/ 47 h 83"/>
                <a:gd name="T20" fmla="*/ 5 w 85"/>
                <a:gd name="T21" fmla="*/ 81 h 83"/>
                <a:gd name="T22" fmla="*/ 32 w 85"/>
                <a:gd name="T23" fmla="*/ 81 h 83"/>
                <a:gd name="T24" fmla="*/ 32 w 85"/>
                <a:gd name="T25" fmla="*/ 52 h 83"/>
                <a:gd name="T26" fmla="*/ 48 w 85"/>
                <a:gd name="T27" fmla="*/ 49 h 83"/>
                <a:gd name="T28" fmla="*/ 50 w 85"/>
                <a:gd name="T29" fmla="*/ 18 h 83"/>
                <a:gd name="T30" fmla="*/ 83 w 85"/>
                <a:gd name="T31" fmla="*/ 18 h 83"/>
                <a:gd name="T32" fmla="*/ 83 w 85"/>
                <a:gd name="T33" fmla="*/ 3 h 83"/>
                <a:gd name="T34" fmla="*/ 50 w 85"/>
                <a:gd name="T35" fmla="*/ 3 h 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5"/>
                <a:gd name="T55" fmla="*/ 0 h 83"/>
                <a:gd name="T56" fmla="*/ 85 w 85"/>
                <a:gd name="T57" fmla="*/ 83 h 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5" h="83">
                  <a:moveTo>
                    <a:pt x="50" y="3"/>
                  </a:moveTo>
                  <a:cubicBezTo>
                    <a:pt x="50" y="2"/>
                    <a:pt x="50" y="1"/>
                    <a:pt x="50" y="0"/>
                  </a:cubicBezTo>
                  <a:cubicBezTo>
                    <a:pt x="62" y="0"/>
                    <a:pt x="74" y="0"/>
                    <a:pt x="85" y="0"/>
                  </a:cubicBezTo>
                  <a:cubicBezTo>
                    <a:pt x="85" y="7"/>
                    <a:pt x="85" y="14"/>
                    <a:pt x="85" y="20"/>
                  </a:cubicBezTo>
                  <a:cubicBezTo>
                    <a:pt x="74" y="20"/>
                    <a:pt x="63" y="20"/>
                    <a:pt x="52" y="20"/>
                  </a:cubicBezTo>
                  <a:cubicBezTo>
                    <a:pt x="48" y="27"/>
                    <a:pt x="51" y="41"/>
                    <a:pt x="50" y="52"/>
                  </a:cubicBezTo>
                  <a:cubicBezTo>
                    <a:pt x="44" y="52"/>
                    <a:pt x="37" y="51"/>
                    <a:pt x="34" y="54"/>
                  </a:cubicBezTo>
                  <a:cubicBezTo>
                    <a:pt x="34" y="64"/>
                    <a:pt x="34" y="73"/>
                    <a:pt x="34" y="83"/>
                  </a:cubicBezTo>
                  <a:cubicBezTo>
                    <a:pt x="24" y="83"/>
                    <a:pt x="13" y="83"/>
                    <a:pt x="3" y="83"/>
                  </a:cubicBezTo>
                  <a:cubicBezTo>
                    <a:pt x="4" y="72"/>
                    <a:pt x="0" y="55"/>
                    <a:pt x="5" y="47"/>
                  </a:cubicBezTo>
                  <a:cubicBezTo>
                    <a:pt x="5" y="58"/>
                    <a:pt x="5" y="69"/>
                    <a:pt x="5" y="81"/>
                  </a:cubicBezTo>
                  <a:cubicBezTo>
                    <a:pt x="14" y="81"/>
                    <a:pt x="23" y="81"/>
                    <a:pt x="32" y="81"/>
                  </a:cubicBezTo>
                  <a:cubicBezTo>
                    <a:pt x="32" y="71"/>
                    <a:pt x="32" y="61"/>
                    <a:pt x="32" y="52"/>
                  </a:cubicBezTo>
                  <a:cubicBezTo>
                    <a:pt x="35" y="49"/>
                    <a:pt x="42" y="49"/>
                    <a:pt x="48" y="49"/>
                  </a:cubicBezTo>
                  <a:cubicBezTo>
                    <a:pt x="49" y="39"/>
                    <a:pt x="45" y="25"/>
                    <a:pt x="50" y="18"/>
                  </a:cubicBezTo>
                  <a:cubicBezTo>
                    <a:pt x="61" y="18"/>
                    <a:pt x="72" y="18"/>
                    <a:pt x="83" y="18"/>
                  </a:cubicBezTo>
                  <a:cubicBezTo>
                    <a:pt x="83" y="13"/>
                    <a:pt x="83" y="8"/>
                    <a:pt x="83" y="3"/>
                  </a:cubicBezTo>
                  <a:cubicBezTo>
                    <a:pt x="72" y="3"/>
                    <a:pt x="61" y="3"/>
                    <a:pt x="50"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3" name="Freeform 521"/>
            <p:cNvSpPr/>
            <p:nvPr/>
          </p:nvSpPr>
          <p:spPr bwMode="auto">
            <a:xfrm>
              <a:off x="1007" y="2379"/>
              <a:ext cx="22" cy="22"/>
            </a:xfrm>
            <a:custGeom>
              <a:avLst/>
              <a:gdLst>
                <a:gd name="T0" fmla="*/ 0 w 11"/>
                <a:gd name="T1" fmla="*/ 0 h 11"/>
                <a:gd name="T2" fmla="*/ 11 w 11"/>
                <a:gd name="T3" fmla="*/ 9 h 11"/>
                <a:gd name="T4" fmla="*/ 11 w 11"/>
                <a:gd name="T5" fmla="*/ 11 h 11"/>
                <a:gd name="T6" fmla="*/ 0 w 11"/>
                <a:gd name="T7" fmla="*/ 0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0"/>
                  </a:moveTo>
                  <a:cubicBezTo>
                    <a:pt x="5" y="1"/>
                    <a:pt x="6" y="7"/>
                    <a:pt x="11" y="9"/>
                  </a:cubicBezTo>
                  <a:cubicBezTo>
                    <a:pt x="11" y="10"/>
                    <a:pt x="11" y="10"/>
                    <a:pt x="11" y="11"/>
                  </a:cubicBezTo>
                  <a:cubicBezTo>
                    <a:pt x="6" y="8"/>
                    <a:pt x="3"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4" name="Freeform 522"/>
            <p:cNvSpPr/>
            <p:nvPr/>
          </p:nvSpPr>
          <p:spPr bwMode="auto">
            <a:xfrm>
              <a:off x="1131" y="2088"/>
              <a:ext cx="58" cy="58"/>
            </a:xfrm>
            <a:custGeom>
              <a:avLst/>
              <a:gdLst>
                <a:gd name="T0" fmla="*/ 0 w 29"/>
                <a:gd name="T1" fmla="*/ 0 h 29"/>
                <a:gd name="T2" fmla="*/ 29 w 29"/>
                <a:gd name="T3" fmla="*/ 29 h 29"/>
                <a:gd name="T4" fmla="*/ 27 w 29"/>
                <a:gd name="T5" fmla="*/ 29 h 29"/>
                <a:gd name="T6" fmla="*/ 0 w 29"/>
                <a:gd name="T7" fmla="*/ 2 h 29"/>
                <a:gd name="T8" fmla="*/ 0 w 29"/>
                <a:gd name="T9" fmla="*/ 0 h 29"/>
                <a:gd name="T10" fmla="*/ 0 60000 65536"/>
                <a:gd name="T11" fmla="*/ 0 60000 65536"/>
                <a:gd name="T12" fmla="*/ 0 60000 65536"/>
                <a:gd name="T13" fmla="*/ 0 60000 65536"/>
                <a:gd name="T14" fmla="*/ 0 60000 65536"/>
                <a:gd name="T15" fmla="*/ 0 w 29"/>
                <a:gd name="T16" fmla="*/ 0 h 29"/>
                <a:gd name="T17" fmla="*/ 29 w 29"/>
                <a:gd name="T18" fmla="*/ 29 h 29"/>
              </a:gdLst>
              <a:ahLst/>
              <a:cxnLst>
                <a:cxn ang="T10">
                  <a:pos x="T0" y="T1"/>
                </a:cxn>
                <a:cxn ang="T11">
                  <a:pos x="T2" y="T3"/>
                </a:cxn>
                <a:cxn ang="T12">
                  <a:pos x="T4" y="T5"/>
                </a:cxn>
                <a:cxn ang="T13">
                  <a:pos x="T6" y="T7"/>
                </a:cxn>
                <a:cxn ang="T14">
                  <a:pos x="T8" y="T9"/>
                </a:cxn>
              </a:cxnLst>
              <a:rect l="T15" t="T16" r="T17" b="T18"/>
              <a:pathLst>
                <a:path w="29" h="29">
                  <a:moveTo>
                    <a:pt x="0" y="0"/>
                  </a:moveTo>
                  <a:cubicBezTo>
                    <a:pt x="11" y="9"/>
                    <a:pt x="20" y="18"/>
                    <a:pt x="29" y="29"/>
                  </a:cubicBezTo>
                  <a:cubicBezTo>
                    <a:pt x="28" y="29"/>
                    <a:pt x="28" y="29"/>
                    <a:pt x="27" y="29"/>
                  </a:cubicBezTo>
                  <a:cubicBezTo>
                    <a:pt x="19" y="19"/>
                    <a:pt x="10" y="10"/>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5" name="Freeform 523"/>
            <p:cNvSpPr/>
            <p:nvPr/>
          </p:nvSpPr>
          <p:spPr bwMode="auto">
            <a:xfrm>
              <a:off x="1029" y="2144"/>
              <a:ext cx="174" cy="257"/>
            </a:xfrm>
            <a:custGeom>
              <a:avLst/>
              <a:gdLst>
                <a:gd name="T0" fmla="*/ 0 w 87"/>
                <a:gd name="T1" fmla="*/ 126 h 128"/>
                <a:gd name="T2" fmla="*/ 62 w 87"/>
                <a:gd name="T3" fmla="*/ 126 h 128"/>
                <a:gd name="T4" fmla="*/ 62 w 87"/>
                <a:gd name="T5" fmla="*/ 3 h 128"/>
                <a:gd name="T6" fmla="*/ 78 w 87"/>
                <a:gd name="T7" fmla="*/ 1 h 128"/>
                <a:gd name="T8" fmla="*/ 80 w 87"/>
                <a:gd name="T9" fmla="*/ 1 h 128"/>
                <a:gd name="T10" fmla="*/ 65 w 87"/>
                <a:gd name="T11" fmla="*/ 6 h 128"/>
                <a:gd name="T12" fmla="*/ 65 w 87"/>
                <a:gd name="T13" fmla="*/ 128 h 128"/>
                <a:gd name="T14" fmla="*/ 0 w 87"/>
                <a:gd name="T15" fmla="*/ 128 h 128"/>
                <a:gd name="T16" fmla="*/ 0 w 87"/>
                <a:gd name="T17" fmla="*/ 126 h 1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7"/>
                <a:gd name="T28" fmla="*/ 0 h 128"/>
                <a:gd name="T29" fmla="*/ 87 w 87"/>
                <a:gd name="T30" fmla="*/ 128 h 1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7" h="128">
                  <a:moveTo>
                    <a:pt x="0" y="126"/>
                  </a:moveTo>
                  <a:cubicBezTo>
                    <a:pt x="21" y="126"/>
                    <a:pt x="41" y="126"/>
                    <a:pt x="62" y="126"/>
                  </a:cubicBezTo>
                  <a:cubicBezTo>
                    <a:pt x="62" y="85"/>
                    <a:pt x="62" y="44"/>
                    <a:pt x="62" y="3"/>
                  </a:cubicBezTo>
                  <a:cubicBezTo>
                    <a:pt x="65" y="0"/>
                    <a:pt x="72" y="1"/>
                    <a:pt x="78" y="1"/>
                  </a:cubicBezTo>
                  <a:cubicBezTo>
                    <a:pt x="79" y="1"/>
                    <a:pt x="79" y="1"/>
                    <a:pt x="80" y="1"/>
                  </a:cubicBezTo>
                  <a:cubicBezTo>
                    <a:pt x="87" y="6"/>
                    <a:pt x="65" y="1"/>
                    <a:pt x="65" y="6"/>
                  </a:cubicBezTo>
                  <a:cubicBezTo>
                    <a:pt x="65" y="46"/>
                    <a:pt x="65" y="87"/>
                    <a:pt x="65" y="128"/>
                  </a:cubicBezTo>
                  <a:cubicBezTo>
                    <a:pt x="43" y="128"/>
                    <a:pt x="21" y="128"/>
                    <a:pt x="0" y="128"/>
                  </a:cubicBezTo>
                  <a:cubicBezTo>
                    <a:pt x="0" y="127"/>
                    <a:pt x="0" y="127"/>
                    <a:pt x="0" y="12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6" name="Freeform 524"/>
            <p:cNvSpPr/>
            <p:nvPr/>
          </p:nvSpPr>
          <p:spPr bwMode="auto">
            <a:xfrm>
              <a:off x="953" y="2076"/>
              <a:ext cx="182" cy="303"/>
            </a:xfrm>
            <a:custGeom>
              <a:avLst/>
              <a:gdLst>
                <a:gd name="T0" fmla="*/ 89 w 91"/>
                <a:gd name="T1" fmla="*/ 8 h 151"/>
                <a:gd name="T2" fmla="*/ 87 w 91"/>
                <a:gd name="T3" fmla="*/ 26 h 151"/>
                <a:gd name="T4" fmla="*/ 53 w 91"/>
                <a:gd name="T5" fmla="*/ 26 h 151"/>
                <a:gd name="T6" fmla="*/ 53 w 91"/>
                <a:gd name="T7" fmla="*/ 55 h 151"/>
                <a:gd name="T8" fmla="*/ 38 w 91"/>
                <a:gd name="T9" fmla="*/ 57 h 151"/>
                <a:gd name="T10" fmla="*/ 36 w 91"/>
                <a:gd name="T11" fmla="*/ 89 h 151"/>
                <a:gd name="T12" fmla="*/ 2 w 91"/>
                <a:gd name="T13" fmla="*/ 89 h 151"/>
                <a:gd name="T14" fmla="*/ 2 w 91"/>
                <a:gd name="T15" fmla="*/ 149 h 151"/>
                <a:gd name="T16" fmla="*/ 27 w 91"/>
                <a:gd name="T17" fmla="*/ 151 h 151"/>
                <a:gd name="T18" fmla="*/ 0 w 91"/>
                <a:gd name="T19" fmla="*/ 151 h 151"/>
                <a:gd name="T20" fmla="*/ 0 w 91"/>
                <a:gd name="T21" fmla="*/ 86 h 151"/>
                <a:gd name="T22" fmla="*/ 33 w 91"/>
                <a:gd name="T23" fmla="*/ 86 h 151"/>
                <a:gd name="T24" fmla="*/ 36 w 91"/>
                <a:gd name="T25" fmla="*/ 55 h 151"/>
                <a:gd name="T26" fmla="*/ 51 w 91"/>
                <a:gd name="T27" fmla="*/ 53 h 151"/>
                <a:gd name="T28" fmla="*/ 51 w 91"/>
                <a:gd name="T29" fmla="*/ 24 h 151"/>
                <a:gd name="T30" fmla="*/ 82 w 91"/>
                <a:gd name="T31" fmla="*/ 24 h 151"/>
                <a:gd name="T32" fmla="*/ 89 w 91"/>
                <a:gd name="T33" fmla="*/ 6 h 151"/>
                <a:gd name="T34" fmla="*/ 89 w 91"/>
                <a:gd name="T35" fmla="*/ 8 h 1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1"/>
                <a:gd name="T55" fmla="*/ 0 h 151"/>
                <a:gd name="T56" fmla="*/ 91 w 91"/>
                <a:gd name="T57" fmla="*/ 151 h 1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1" h="151">
                  <a:moveTo>
                    <a:pt x="89" y="8"/>
                  </a:moveTo>
                  <a:cubicBezTo>
                    <a:pt x="89" y="15"/>
                    <a:pt x="90" y="23"/>
                    <a:pt x="87" y="26"/>
                  </a:cubicBezTo>
                  <a:cubicBezTo>
                    <a:pt x="76" y="26"/>
                    <a:pt x="65" y="26"/>
                    <a:pt x="53" y="26"/>
                  </a:cubicBezTo>
                  <a:cubicBezTo>
                    <a:pt x="53" y="36"/>
                    <a:pt x="53" y="45"/>
                    <a:pt x="53" y="55"/>
                  </a:cubicBezTo>
                  <a:cubicBezTo>
                    <a:pt x="51" y="58"/>
                    <a:pt x="44" y="57"/>
                    <a:pt x="38" y="57"/>
                  </a:cubicBezTo>
                  <a:cubicBezTo>
                    <a:pt x="37" y="68"/>
                    <a:pt x="40" y="82"/>
                    <a:pt x="36" y="89"/>
                  </a:cubicBezTo>
                  <a:cubicBezTo>
                    <a:pt x="25" y="89"/>
                    <a:pt x="13" y="89"/>
                    <a:pt x="2" y="89"/>
                  </a:cubicBezTo>
                  <a:cubicBezTo>
                    <a:pt x="2" y="109"/>
                    <a:pt x="2" y="129"/>
                    <a:pt x="2" y="149"/>
                  </a:cubicBezTo>
                  <a:cubicBezTo>
                    <a:pt x="10" y="150"/>
                    <a:pt x="23" y="146"/>
                    <a:pt x="27" y="151"/>
                  </a:cubicBezTo>
                  <a:cubicBezTo>
                    <a:pt x="18" y="151"/>
                    <a:pt x="9" y="151"/>
                    <a:pt x="0" y="151"/>
                  </a:cubicBezTo>
                  <a:cubicBezTo>
                    <a:pt x="0" y="129"/>
                    <a:pt x="0" y="108"/>
                    <a:pt x="0" y="86"/>
                  </a:cubicBezTo>
                  <a:cubicBezTo>
                    <a:pt x="11" y="86"/>
                    <a:pt x="22" y="86"/>
                    <a:pt x="33" y="86"/>
                  </a:cubicBezTo>
                  <a:cubicBezTo>
                    <a:pt x="38" y="80"/>
                    <a:pt x="35" y="65"/>
                    <a:pt x="36" y="55"/>
                  </a:cubicBezTo>
                  <a:cubicBezTo>
                    <a:pt x="42" y="55"/>
                    <a:pt x="48" y="56"/>
                    <a:pt x="51" y="53"/>
                  </a:cubicBezTo>
                  <a:cubicBezTo>
                    <a:pt x="51" y="43"/>
                    <a:pt x="51" y="34"/>
                    <a:pt x="51" y="24"/>
                  </a:cubicBezTo>
                  <a:cubicBezTo>
                    <a:pt x="62" y="24"/>
                    <a:pt x="72" y="24"/>
                    <a:pt x="82" y="24"/>
                  </a:cubicBezTo>
                  <a:cubicBezTo>
                    <a:pt x="91" y="26"/>
                    <a:pt x="84" y="0"/>
                    <a:pt x="89" y="6"/>
                  </a:cubicBezTo>
                  <a:cubicBezTo>
                    <a:pt x="89" y="7"/>
                    <a:pt x="89" y="8"/>
                    <a:pt x="89" y="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7" name="Freeform 525"/>
            <p:cNvSpPr/>
            <p:nvPr/>
          </p:nvSpPr>
          <p:spPr bwMode="auto">
            <a:xfrm>
              <a:off x="3211" y="2098"/>
              <a:ext cx="124" cy="88"/>
            </a:xfrm>
            <a:custGeom>
              <a:avLst/>
              <a:gdLst>
                <a:gd name="T0" fmla="*/ 62 w 62"/>
                <a:gd name="T1" fmla="*/ 44 h 44"/>
                <a:gd name="T2" fmla="*/ 42 w 62"/>
                <a:gd name="T3" fmla="*/ 15 h 44"/>
                <a:gd name="T4" fmla="*/ 20 w 62"/>
                <a:gd name="T5" fmla="*/ 15 h 44"/>
                <a:gd name="T6" fmla="*/ 18 w 62"/>
                <a:gd name="T7" fmla="*/ 2 h 44"/>
                <a:gd name="T8" fmla="*/ 9 w 62"/>
                <a:gd name="T9" fmla="*/ 2 h 44"/>
                <a:gd name="T10" fmla="*/ 31 w 62"/>
                <a:gd name="T11" fmla="*/ 40 h 44"/>
                <a:gd name="T12" fmla="*/ 31 w 62"/>
                <a:gd name="T13" fmla="*/ 33 h 44"/>
                <a:gd name="T14" fmla="*/ 33 w 62"/>
                <a:gd name="T15" fmla="*/ 33 h 44"/>
                <a:gd name="T16" fmla="*/ 33 w 62"/>
                <a:gd name="T17" fmla="*/ 44 h 44"/>
                <a:gd name="T18" fmla="*/ 4 w 62"/>
                <a:gd name="T19" fmla="*/ 0 h 44"/>
                <a:gd name="T20" fmla="*/ 20 w 62"/>
                <a:gd name="T21" fmla="*/ 0 h 44"/>
                <a:gd name="T22" fmla="*/ 20 w 62"/>
                <a:gd name="T23" fmla="*/ 13 h 44"/>
                <a:gd name="T24" fmla="*/ 45 w 62"/>
                <a:gd name="T25" fmla="*/ 13 h 44"/>
                <a:gd name="T26" fmla="*/ 62 w 62"/>
                <a:gd name="T27" fmla="*/ 44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2"/>
                <a:gd name="T43" fmla="*/ 0 h 44"/>
                <a:gd name="T44" fmla="*/ 62 w 62"/>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2" h="44">
                  <a:moveTo>
                    <a:pt x="62" y="44"/>
                  </a:moveTo>
                  <a:cubicBezTo>
                    <a:pt x="55" y="35"/>
                    <a:pt x="41" y="33"/>
                    <a:pt x="42" y="15"/>
                  </a:cubicBezTo>
                  <a:cubicBezTo>
                    <a:pt x="35" y="15"/>
                    <a:pt x="27" y="15"/>
                    <a:pt x="20" y="15"/>
                  </a:cubicBezTo>
                  <a:cubicBezTo>
                    <a:pt x="17" y="12"/>
                    <a:pt x="17" y="7"/>
                    <a:pt x="18" y="2"/>
                  </a:cubicBezTo>
                  <a:cubicBezTo>
                    <a:pt x="15" y="2"/>
                    <a:pt x="12" y="2"/>
                    <a:pt x="9" y="2"/>
                  </a:cubicBezTo>
                  <a:cubicBezTo>
                    <a:pt x="0" y="21"/>
                    <a:pt x="23" y="29"/>
                    <a:pt x="31" y="40"/>
                  </a:cubicBezTo>
                  <a:cubicBezTo>
                    <a:pt x="31" y="37"/>
                    <a:pt x="31" y="35"/>
                    <a:pt x="31" y="33"/>
                  </a:cubicBezTo>
                  <a:cubicBezTo>
                    <a:pt x="32" y="33"/>
                    <a:pt x="33" y="33"/>
                    <a:pt x="33" y="33"/>
                  </a:cubicBezTo>
                  <a:cubicBezTo>
                    <a:pt x="33" y="37"/>
                    <a:pt x="33" y="40"/>
                    <a:pt x="33" y="44"/>
                  </a:cubicBezTo>
                  <a:cubicBezTo>
                    <a:pt x="23" y="30"/>
                    <a:pt x="2" y="27"/>
                    <a:pt x="4" y="0"/>
                  </a:cubicBezTo>
                  <a:cubicBezTo>
                    <a:pt x="10" y="0"/>
                    <a:pt x="15" y="0"/>
                    <a:pt x="20" y="0"/>
                  </a:cubicBezTo>
                  <a:cubicBezTo>
                    <a:pt x="20" y="4"/>
                    <a:pt x="20" y="8"/>
                    <a:pt x="20" y="13"/>
                  </a:cubicBezTo>
                  <a:cubicBezTo>
                    <a:pt x="28" y="13"/>
                    <a:pt x="36" y="13"/>
                    <a:pt x="45" y="13"/>
                  </a:cubicBezTo>
                  <a:cubicBezTo>
                    <a:pt x="41" y="32"/>
                    <a:pt x="57" y="33"/>
                    <a:pt x="62" y="4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8" name="Freeform 526"/>
            <p:cNvSpPr/>
            <p:nvPr/>
          </p:nvSpPr>
          <p:spPr bwMode="auto">
            <a:xfrm>
              <a:off x="3273" y="2150"/>
              <a:ext cx="18" cy="18"/>
            </a:xfrm>
            <a:custGeom>
              <a:avLst/>
              <a:gdLst>
                <a:gd name="T0" fmla="*/ 0 w 9"/>
                <a:gd name="T1" fmla="*/ 7 h 9"/>
                <a:gd name="T2" fmla="*/ 2 w 9"/>
                <a:gd name="T3" fmla="*/ 3 h 9"/>
                <a:gd name="T4" fmla="*/ 9 w 9"/>
                <a:gd name="T5" fmla="*/ 9 h 9"/>
                <a:gd name="T6" fmla="*/ 2 w 9"/>
                <a:gd name="T7" fmla="*/ 7 h 9"/>
                <a:gd name="T8" fmla="*/ 0 w 9"/>
                <a:gd name="T9" fmla="*/ 7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7"/>
                  </a:moveTo>
                  <a:cubicBezTo>
                    <a:pt x="1" y="5"/>
                    <a:pt x="2" y="5"/>
                    <a:pt x="2" y="3"/>
                  </a:cubicBezTo>
                  <a:cubicBezTo>
                    <a:pt x="7" y="2"/>
                    <a:pt x="9" y="4"/>
                    <a:pt x="9" y="9"/>
                  </a:cubicBezTo>
                  <a:cubicBezTo>
                    <a:pt x="7" y="9"/>
                    <a:pt x="5" y="0"/>
                    <a:pt x="2" y="7"/>
                  </a:cubicBezTo>
                  <a:cubicBezTo>
                    <a:pt x="2" y="7"/>
                    <a:pt x="1" y="7"/>
                    <a:pt x="0" y="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9" name="Freeform 527"/>
            <p:cNvSpPr/>
            <p:nvPr/>
          </p:nvSpPr>
          <p:spPr bwMode="auto">
            <a:xfrm>
              <a:off x="3291" y="2168"/>
              <a:ext cx="60" cy="67"/>
            </a:xfrm>
            <a:custGeom>
              <a:avLst/>
              <a:gdLst>
                <a:gd name="T0" fmla="*/ 0 w 30"/>
                <a:gd name="T1" fmla="*/ 0 h 33"/>
                <a:gd name="T2" fmla="*/ 25 w 30"/>
                <a:gd name="T3" fmla="*/ 14 h 33"/>
                <a:gd name="T4" fmla="*/ 27 w 30"/>
                <a:gd name="T5" fmla="*/ 27 h 33"/>
                <a:gd name="T6" fmla="*/ 0 w 30"/>
                <a:gd name="T7" fmla="*/ 0 h 33"/>
                <a:gd name="T8" fmla="*/ 0 60000 65536"/>
                <a:gd name="T9" fmla="*/ 0 60000 65536"/>
                <a:gd name="T10" fmla="*/ 0 60000 65536"/>
                <a:gd name="T11" fmla="*/ 0 60000 65536"/>
                <a:gd name="T12" fmla="*/ 0 w 30"/>
                <a:gd name="T13" fmla="*/ 0 h 33"/>
                <a:gd name="T14" fmla="*/ 30 w 30"/>
                <a:gd name="T15" fmla="*/ 33 h 33"/>
              </a:gdLst>
              <a:ahLst/>
              <a:cxnLst>
                <a:cxn ang="T8">
                  <a:pos x="T0" y="T1"/>
                </a:cxn>
                <a:cxn ang="T9">
                  <a:pos x="T2" y="T3"/>
                </a:cxn>
                <a:cxn ang="T10">
                  <a:pos x="T4" y="T5"/>
                </a:cxn>
                <a:cxn ang="T11">
                  <a:pos x="T6" y="T7"/>
                </a:cxn>
              </a:cxnLst>
              <a:rect l="T12" t="T13" r="T14" b="T15"/>
              <a:pathLst>
                <a:path w="30" h="33">
                  <a:moveTo>
                    <a:pt x="0" y="0"/>
                  </a:moveTo>
                  <a:cubicBezTo>
                    <a:pt x="9" y="2"/>
                    <a:pt x="23" y="33"/>
                    <a:pt x="25" y="14"/>
                  </a:cubicBezTo>
                  <a:cubicBezTo>
                    <a:pt x="30" y="14"/>
                    <a:pt x="26" y="23"/>
                    <a:pt x="27" y="27"/>
                  </a:cubicBezTo>
                  <a:cubicBezTo>
                    <a:pt x="17" y="19"/>
                    <a:pt x="8" y="10"/>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0" name="Freeform 528"/>
            <p:cNvSpPr/>
            <p:nvPr/>
          </p:nvSpPr>
          <p:spPr bwMode="auto">
            <a:xfrm>
              <a:off x="1083" y="2401"/>
              <a:ext cx="190" cy="134"/>
            </a:xfrm>
            <a:custGeom>
              <a:avLst/>
              <a:gdLst>
                <a:gd name="T0" fmla="*/ 2 w 95"/>
                <a:gd name="T1" fmla="*/ 38 h 67"/>
                <a:gd name="T2" fmla="*/ 31 w 95"/>
                <a:gd name="T3" fmla="*/ 65 h 67"/>
                <a:gd name="T4" fmla="*/ 93 w 95"/>
                <a:gd name="T5" fmla="*/ 0 h 67"/>
                <a:gd name="T6" fmla="*/ 95 w 95"/>
                <a:gd name="T7" fmla="*/ 0 h 67"/>
                <a:gd name="T8" fmla="*/ 31 w 95"/>
                <a:gd name="T9" fmla="*/ 67 h 67"/>
                <a:gd name="T10" fmla="*/ 0 w 95"/>
                <a:gd name="T11" fmla="*/ 38 h 67"/>
                <a:gd name="T12" fmla="*/ 2 w 95"/>
                <a:gd name="T13" fmla="*/ 38 h 67"/>
                <a:gd name="T14" fmla="*/ 0 60000 65536"/>
                <a:gd name="T15" fmla="*/ 0 60000 65536"/>
                <a:gd name="T16" fmla="*/ 0 60000 65536"/>
                <a:gd name="T17" fmla="*/ 0 60000 65536"/>
                <a:gd name="T18" fmla="*/ 0 60000 65536"/>
                <a:gd name="T19" fmla="*/ 0 60000 65536"/>
                <a:gd name="T20" fmla="*/ 0 60000 65536"/>
                <a:gd name="T21" fmla="*/ 0 w 95"/>
                <a:gd name="T22" fmla="*/ 0 h 67"/>
                <a:gd name="T23" fmla="*/ 95 w 95"/>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67">
                  <a:moveTo>
                    <a:pt x="2" y="38"/>
                  </a:moveTo>
                  <a:cubicBezTo>
                    <a:pt x="10" y="48"/>
                    <a:pt x="19" y="58"/>
                    <a:pt x="31" y="65"/>
                  </a:cubicBezTo>
                  <a:cubicBezTo>
                    <a:pt x="50" y="42"/>
                    <a:pt x="74" y="23"/>
                    <a:pt x="93" y="0"/>
                  </a:cubicBezTo>
                  <a:cubicBezTo>
                    <a:pt x="94" y="0"/>
                    <a:pt x="95" y="0"/>
                    <a:pt x="95" y="0"/>
                  </a:cubicBezTo>
                  <a:cubicBezTo>
                    <a:pt x="75" y="24"/>
                    <a:pt x="51" y="43"/>
                    <a:pt x="31" y="67"/>
                  </a:cubicBezTo>
                  <a:cubicBezTo>
                    <a:pt x="17" y="60"/>
                    <a:pt x="9" y="48"/>
                    <a:pt x="0" y="38"/>
                  </a:cubicBezTo>
                  <a:cubicBezTo>
                    <a:pt x="0" y="38"/>
                    <a:pt x="1" y="38"/>
                    <a:pt x="2" y="3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1" name="Freeform 529"/>
            <p:cNvSpPr/>
            <p:nvPr/>
          </p:nvSpPr>
          <p:spPr bwMode="auto">
            <a:xfrm>
              <a:off x="1203" y="2160"/>
              <a:ext cx="178" cy="179"/>
            </a:xfrm>
            <a:custGeom>
              <a:avLst/>
              <a:gdLst>
                <a:gd name="T0" fmla="*/ 0 w 89"/>
                <a:gd name="T1" fmla="*/ 0 h 89"/>
                <a:gd name="T2" fmla="*/ 89 w 89"/>
                <a:gd name="T3" fmla="*/ 89 h 89"/>
                <a:gd name="T4" fmla="*/ 87 w 89"/>
                <a:gd name="T5" fmla="*/ 89 h 89"/>
                <a:gd name="T6" fmla="*/ 0 w 89"/>
                <a:gd name="T7" fmla="*/ 2 h 89"/>
                <a:gd name="T8" fmla="*/ 0 w 89"/>
                <a:gd name="T9" fmla="*/ 0 h 89"/>
                <a:gd name="T10" fmla="*/ 0 60000 65536"/>
                <a:gd name="T11" fmla="*/ 0 60000 65536"/>
                <a:gd name="T12" fmla="*/ 0 60000 65536"/>
                <a:gd name="T13" fmla="*/ 0 60000 65536"/>
                <a:gd name="T14" fmla="*/ 0 60000 65536"/>
                <a:gd name="T15" fmla="*/ 0 w 89"/>
                <a:gd name="T16" fmla="*/ 0 h 89"/>
                <a:gd name="T17" fmla="*/ 89 w 89"/>
                <a:gd name="T18" fmla="*/ 89 h 89"/>
              </a:gdLst>
              <a:ahLst/>
              <a:cxnLst>
                <a:cxn ang="T10">
                  <a:pos x="T0" y="T1"/>
                </a:cxn>
                <a:cxn ang="T11">
                  <a:pos x="T2" y="T3"/>
                </a:cxn>
                <a:cxn ang="T12">
                  <a:pos x="T4" y="T5"/>
                </a:cxn>
                <a:cxn ang="T13">
                  <a:pos x="T6" y="T7"/>
                </a:cxn>
                <a:cxn ang="T14">
                  <a:pos x="T8" y="T9"/>
                </a:cxn>
              </a:cxnLst>
              <a:rect l="T15" t="T16" r="T17" b="T18"/>
              <a:pathLst>
                <a:path w="89" h="89">
                  <a:moveTo>
                    <a:pt x="0" y="0"/>
                  </a:moveTo>
                  <a:cubicBezTo>
                    <a:pt x="30" y="29"/>
                    <a:pt x="60" y="58"/>
                    <a:pt x="89" y="89"/>
                  </a:cubicBezTo>
                  <a:cubicBezTo>
                    <a:pt x="88" y="89"/>
                    <a:pt x="88" y="89"/>
                    <a:pt x="87" y="89"/>
                  </a:cubicBezTo>
                  <a:cubicBezTo>
                    <a:pt x="59" y="59"/>
                    <a:pt x="30" y="30"/>
                    <a:pt x="0" y="2"/>
                  </a:cubicBezTo>
                  <a:cubicBezTo>
                    <a:pt x="0" y="1"/>
                    <a:pt x="0" y="0"/>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2" name="Freeform 530"/>
            <p:cNvSpPr/>
            <p:nvPr/>
          </p:nvSpPr>
          <p:spPr bwMode="auto">
            <a:xfrm>
              <a:off x="1033" y="2142"/>
              <a:ext cx="170" cy="335"/>
            </a:xfrm>
            <a:custGeom>
              <a:avLst/>
              <a:gdLst>
                <a:gd name="T0" fmla="*/ 25 w 85"/>
                <a:gd name="T1" fmla="*/ 167 h 167"/>
                <a:gd name="T2" fmla="*/ 5 w 85"/>
                <a:gd name="T3" fmla="*/ 165 h 167"/>
                <a:gd name="T4" fmla="*/ 0 w 85"/>
                <a:gd name="T5" fmla="*/ 136 h 167"/>
                <a:gd name="T6" fmla="*/ 65 w 85"/>
                <a:gd name="T7" fmla="*/ 134 h 167"/>
                <a:gd name="T8" fmla="*/ 67 w 85"/>
                <a:gd name="T9" fmla="*/ 71 h 167"/>
                <a:gd name="T10" fmla="*/ 85 w 85"/>
                <a:gd name="T11" fmla="*/ 9 h 167"/>
                <a:gd name="T12" fmla="*/ 85 w 85"/>
                <a:gd name="T13" fmla="*/ 11 h 167"/>
                <a:gd name="T14" fmla="*/ 69 w 85"/>
                <a:gd name="T15" fmla="*/ 11 h 167"/>
                <a:gd name="T16" fmla="*/ 67 w 85"/>
                <a:gd name="T17" fmla="*/ 136 h 167"/>
                <a:gd name="T18" fmla="*/ 5 w 85"/>
                <a:gd name="T19" fmla="*/ 138 h 167"/>
                <a:gd name="T20" fmla="*/ 7 w 85"/>
                <a:gd name="T21" fmla="*/ 163 h 167"/>
                <a:gd name="T22" fmla="*/ 27 w 85"/>
                <a:gd name="T23" fmla="*/ 167 h 167"/>
                <a:gd name="T24" fmla="*/ 25 w 85"/>
                <a:gd name="T25" fmla="*/ 167 h 1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5"/>
                <a:gd name="T40" fmla="*/ 0 h 167"/>
                <a:gd name="T41" fmla="*/ 85 w 85"/>
                <a:gd name="T42" fmla="*/ 167 h 1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5" h="167">
                  <a:moveTo>
                    <a:pt x="25" y="167"/>
                  </a:moveTo>
                  <a:cubicBezTo>
                    <a:pt x="21" y="163"/>
                    <a:pt x="12" y="165"/>
                    <a:pt x="5" y="165"/>
                  </a:cubicBezTo>
                  <a:cubicBezTo>
                    <a:pt x="3" y="155"/>
                    <a:pt x="9" y="138"/>
                    <a:pt x="0" y="136"/>
                  </a:cubicBezTo>
                  <a:cubicBezTo>
                    <a:pt x="17" y="131"/>
                    <a:pt x="44" y="135"/>
                    <a:pt x="65" y="134"/>
                  </a:cubicBezTo>
                  <a:cubicBezTo>
                    <a:pt x="69" y="122"/>
                    <a:pt x="67" y="98"/>
                    <a:pt x="67" y="71"/>
                  </a:cubicBezTo>
                  <a:cubicBezTo>
                    <a:pt x="67" y="45"/>
                    <a:pt x="57" y="0"/>
                    <a:pt x="85" y="9"/>
                  </a:cubicBezTo>
                  <a:cubicBezTo>
                    <a:pt x="85" y="9"/>
                    <a:pt x="85" y="10"/>
                    <a:pt x="85" y="11"/>
                  </a:cubicBezTo>
                  <a:cubicBezTo>
                    <a:pt x="80" y="11"/>
                    <a:pt x="74" y="11"/>
                    <a:pt x="69" y="11"/>
                  </a:cubicBezTo>
                  <a:cubicBezTo>
                    <a:pt x="68" y="52"/>
                    <a:pt x="72" y="99"/>
                    <a:pt x="67" y="136"/>
                  </a:cubicBezTo>
                  <a:cubicBezTo>
                    <a:pt x="47" y="137"/>
                    <a:pt x="21" y="133"/>
                    <a:pt x="5" y="138"/>
                  </a:cubicBezTo>
                  <a:cubicBezTo>
                    <a:pt x="10" y="142"/>
                    <a:pt x="5" y="155"/>
                    <a:pt x="7" y="163"/>
                  </a:cubicBezTo>
                  <a:cubicBezTo>
                    <a:pt x="14" y="164"/>
                    <a:pt x="26" y="160"/>
                    <a:pt x="27" y="167"/>
                  </a:cubicBezTo>
                  <a:cubicBezTo>
                    <a:pt x="26" y="167"/>
                    <a:pt x="25" y="167"/>
                    <a:pt x="25" y="16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3" name="Freeform 531"/>
            <p:cNvSpPr/>
            <p:nvPr/>
          </p:nvSpPr>
          <p:spPr bwMode="auto">
            <a:xfrm>
              <a:off x="1269" y="2339"/>
              <a:ext cx="112" cy="62"/>
            </a:xfrm>
            <a:custGeom>
              <a:avLst/>
              <a:gdLst>
                <a:gd name="T0" fmla="*/ 54 w 56"/>
                <a:gd name="T1" fmla="*/ 0 h 31"/>
                <a:gd name="T2" fmla="*/ 56 w 56"/>
                <a:gd name="T3" fmla="*/ 0 h 31"/>
                <a:gd name="T4" fmla="*/ 56 w 56"/>
                <a:gd name="T5" fmla="*/ 29 h 31"/>
                <a:gd name="T6" fmla="*/ 2 w 56"/>
                <a:gd name="T7" fmla="*/ 31 h 31"/>
                <a:gd name="T8" fmla="*/ 0 w 56"/>
                <a:gd name="T9" fmla="*/ 31 h 31"/>
                <a:gd name="T10" fmla="*/ 54 w 56"/>
                <a:gd name="T11" fmla="*/ 27 h 31"/>
                <a:gd name="T12" fmla="*/ 54 w 56"/>
                <a:gd name="T13" fmla="*/ 0 h 31"/>
                <a:gd name="T14" fmla="*/ 0 60000 65536"/>
                <a:gd name="T15" fmla="*/ 0 60000 65536"/>
                <a:gd name="T16" fmla="*/ 0 60000 65536"/>
                <a:gd name="T17" fmla="*/ 0 60000 65536"/>
                <a:gd name="T18" fmla="*/ 0 60000 65536"/>
                <a:gd name="T19" fmla="*/ 0 60000 65536"/>
                <a:gd name="T20" fmla="*/ 0 60000 65536"/>
                <a:gd name="T21" fmla="*/ 0 w 56"/>
                <a:gd name="T22" fmla="*/ 0 h 31"/>
                <a:gd name="T23" fmla="*/ 56 w 56"/>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31">
                  <a:moveTo>
                    <a:pt x="54" y="0"/>
                  </a:moveTo>
                  <a:cubicBezTo>
                    <a:pt x="55" y="0"/>
                    <a:pt x="55" y="0"/>
                    <a:pt x="56" y="0"/>
                  </a:cubicBezTo>
                  <a:cubicBezTo>
                    <a:pt x="56" y="10"/>
                    <a:pt x="56" y="19"/>
                    <a:pt x="56" y="29"/>
                  </a:cubicBezTo>
                  <a:cubicBezTo>
                    <a:pt x="39" y="30"/>
                    <a:pt x="16" y="26"/>
                    <a:pt x="2" y="31"/>
                  </a:cubicBezTo>
                  <a:cubicBezTo>
                    <a:pt x="2" y="31"/>
                    <a:pt x="1" y="31"/>
                    <a:pt x="0" y="31"/>
                  </a:cubicBezTo>
                  <a:cubicBezTo>
                    <a:pt x="10" y="21"/>
                    <a:pt x="37" y="29"/>
                    <a:pt x="54" y="27"/>
                  </a:cubicBezTo>
                  <a:cubicBezTo>
                    <a:pt x="54" y="18"/>
                    <a:pt x="54" y="9"/>
                    <a:pt x="54"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4" name="Freeform 532"/>
            <p:cNvSpPr/>
            <p:nvPr/>
          </p:nvSpPr>
          <p:spPr bwMode="auto">
            <a:xfrm>
              <a:off x="3555" y="2158"/>
              <a:ext cx="171" cy="413"/>
            </a:xfrm>
            <a:custGeom>
              <a:avLst/>
              <a:gdLst>
                <a:gd name="T0" fmla="*/ 82 w 85"/>
                <a:gd name="T1" fmla="*/ 168 h 206"/>
                <a:gd name="T2" fmla="*/ 46 w 85"/>
                <a:gd name="T3" fmla="*/ 206 h 206"/>
                <a:gd name="T4" fmla="*/ 71 w 85"/>
                <a:gd name="T5" fmla="*/ 123 h 206"/>
                <a:gd name="T6" fmla="*/ 62 w 85"/>
                <a:gd name="T7" fmla="*/ 121 h 206"/>
                <a:gd name="T8" fmla="*/ 22 w 85"/>
                <a:gd name="T9" fmla="*/ 50 h 206"/>
                <a:gd name="T10" fmla="*/ 33 w 85"/>
                <a:gd name="T11" fmla="*/ 45 h 206"/>
                <a:gd name="T12" fmla="*/ 33 w 85"/>
                <a:gd name="T13" fmla="*/ 27 h 206"/>
                <a:gd name="T14" fmla="*/ 0 w 85"/>
                <a:gd name="T15" fmla="*/ 5 h 206"/>
                <a:gd name="T16" fmla="*/ 44 w 85"/>
                <a:gd name="T17" fmla="*/ 3 h 206"/>
                <a:gd name="T18" fmla="*/ 44 w 85"/>
                <a:gd name="T19" fmla="*/ 19 h 206"/>
                <a:gd name="T20" fmla="*/ 66 w 85"/>
                <a:gd name="T21" fmla="*/ 19 h 206"/>
                <a:gd name="T22" fmla="*/ 40 w 85"/>
                <a:gd name="T23" fmla="*/ 41 h 206"/>
                <a:gd name="T24" fmla="*/ 82 w 85"/>
                <a:gd name="T25" fmla="*/ 103 h 206"/>
                <a:gd name="T26" fmla="*/ 37 w 85"/>
                <a:gd name="T27" fmla="*/ 41 h 206"/>
                <a:gd name="T28" fmla="*/ 58 w 85"/>
                <a:gd name="T29" fmla="*/ 23 h 206"/>
                <a:gd name="T30" fmla="*/ 42 w 85"/>
                <a:gd name="T31" fmla="*/ 5 h 206"/>
                <a:gd name="T32" fmla="*/ 6 w 85"/>
                <a:gd name="T33" fmla="*/ 5 h 206"/>
                <a:gd name="T34" fmla="*/ 35 w 85"/>
                <a:gd name="T35" fmla="*/ 25 h 206"/>
                <a:gd name="T36" fmla="*/ 35 w 85"/>
                <a:gd name="T37" fmla="*/ 45 h 206"/>
                <a:gd name="T38" fmla="*/ 24 w 85"/>
                <a:gd name="T39" fmla="*/ 48 h 206"/>
                <a:gd name="T40" fmla="*/ 64 w 85"/>
                <a:gd name="T41" fmla="*/ 117 h 206"/>
                <a:gd name="T42" fmla="*/ 73 w 85"/>
                <a:gd name="T43" fmla="*/ 121 h 206"/>
                <a:gd name="T44" fmla="*/ 46 w 85"/>
                <a:gd name="T45" fmla="*/ 199 h 206"/>
                <a:gd name="T46" fmla="*/ 82 w 85"/>
                <a:gd name="T47" fmla="*/ 168 h 20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5"/>
                <a:gd name="T73" fmla="*/ 0 h 206"/>
                <a:gd name="T74" fmla="*/ 85 w 85"/>
                <a:gd name="T75" fmla="*/ 206 h 20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5" h="206">
                  <a:moveTo>
                    <a:pt x="82" y="168"/>
                  </a:moveTo>
                  <a:cubicBezTo>
                    <a:pt x="71" y="182"/>
                    <a:pt x="57" y="192"/>
                    <a:pt x="46" y="206"/>
                  </a:cubicBezTo>
                  <a:cubicBezTo>
                    <a:pt x="32" y="164"/>
                    <a:pt x="83" y="170"/>
                    <a:pt x="71" y="123"/>
                  </a:cubicBezTo>
                  <a:cubicBezTo>
                    <a:pt x="70" y="120"/>
                    <a:pt x="65" y="121"/>
                    <a:pt x="62" y="121"/>
                  </a:cubicBezTo>
                  <a:cubicBezTo>
                    <a:pt x="69" y="77"/>
                    <a:pt x="33" y="76"/>
                    <a:pt x="22" y="50"/>
                  </a:cubicBezTo>
                  <a:cubicBezTo>
                    <a:pt x="20" y="42"/>
                    <a:pt x="29" y="46"/>
                    <a:pt x="33" y="45"/>
                  </a:cubicBezTo>
                  <a:cubicBezTo>
                    <a:pt x="33" y="39"/>
                    <a:pt x="33" y="33"/>
                    <a:pt x="33" y="27"/>
                  </a:cubicBezTo>
                  <a:cubicBezTo>
                    <a:pt x="16" y="26"/>
                    <a:pt x="11" y="13"/>
                    <a:pt x="0" y="5"/>
                  </a:cubicBezTo>
                  <a:cubicBezTo>
                    <a:pt x="10" y="0"/>
                    <a:pt x="30" y="4"/>
                    <a:pt x="44" y="3"/>
                  </a:cubicBezTo>
                  <a:cubicBezTo>
                    <a:pt x="44" y="8"/>
                    <a:pt x="44" y="13"/>
                    <a:pt x="44" y="19"/>
                  </a:cubicBezTo>
                  <a:cubicBezTo>
                    <a:pt x="52" y="19"/>
                    <a:pt x="59" y="19"/>
                    <a:pt x="66" y="19"/>
                  </a:cubicBezTo>
                  <a:cubicBezTo>
                    <a:pt x="57" y="25"/>
                    <a:pt x="51" y="36"/>
                    <a:pt x="40" y="41"/>
                  </a:cubicBezTo>
                  <a:cubicBezTo>
                    <a:pt x="37" y="78"/>
                    <a:pt x="70" y="80"/>
                    <a:pt x="82" y="103"/>
                  </a:cubicBezTo>
                  <a:cubicBezTo>
                    <a:pt x="68" y="82"/>
                    <a:pt x="36" y="78"/>
                    <a:pt x="37" y="41"/>
                  </a:cubicBezTo>
                  <a:cubicBezTo>
                    <a:pt x="47" y="37"/>
                    <a:pt x="52" y="30"/>
                    <a:pt x="58" y="23"/>
                  </a:cubicBezTo>
                  <a:cubicBezTo>
                    <a:pt x="49" y="20"/>
                    <a:pt x="37" y="21"/>
                    <a:pt x="42" y="5"/>
                  </a:cubicBezTo>
                  <a:cubicBezTo>
                    <a:pt x="30" y="5"/>
                    <a:pt x="18" y="5"/>
                    <a:pt x="6" y="5"/>
                  </a:cubicBezTo>
                  <a:cubicBezTo>
                    <a:pt x="6" y="13"/>
                    <a:pt x="21" y="25"/>
                    <a:pt x="35" y="25"/>
                  </a:cubicBezTo>
                  <a:cubicBezTo>
                    <a:pt x="35" y="32"/>
                    <a:pt x="35" y="39"/>
                    <a:pt x="35" y="45"/>
                  </a:cubicBezTo>
                  <a:cubicBezTo>
                    <a:pt x="33" y="47"/>
                    <a:pt x="29" y="48"/>
                    <a:pt x="24" y="48"/>
                  </a:cubicBezTo>
                  <a:cubicBezTo>
                    <a:pt x="32" y="76"/>
                    <a:pt x="70" y="75"/>
                    <a:pt x="64" y="117"/>
                  </a:cubicBezTo>
                  <a:cubicBezTo>
                    <a:pt x="65" y="121"/>
                    <a:pt x="72" y="118"/>
                    <a:pt x="73" y="121"/>
                  </a:cubicBezTo>
                  <a:cubicBezTo>
                    <a:pt x="85" y="168"/>
                    <a:pt x="43" y="160"/>
                    <a:pt x="46" y="199"/>
                  </a:cubicBezTo>
                  <a:cubicBezTo>
                    <a:pt x="57" y="197"/>
                    <a:pt x="69" y="176"/>
                    <a:pt x="82" y="16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5" name="Freeform 533"/>
            <p:cNvSpPr/>
            <p:nvPr/>
          </p:nvSpPr>
          <p:spPr bwMode="auto">
            <a:xfrm>
              <a:off x="1650" y="2178"/>
              <a:ext cx="22" cy="22"/>
            </a:xfrm>
            <a:custGeom>
              <a:avLst/>
              <a:gdLst>
                <a:gd name="T0" fmla="*/ 0 w 11"/>
                <a:gd name="T1" fmla="*/ 11 h 11"/>
                <a:gd name="T2" fmla="*/ 11 w 11"/>
                <a:gd name="T3" fmla="*/ 0 h 11"/>
                <a:gd name="T4" fmla="*/ 2 w 11"/>
                <a:gd name="T5" fmla="*/ 11 h 11"/>
                <a:gd name="T6" fmla="*/ 0 w 11"/>
                <a:gd name="T7" fmla="*/ 11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11"/>
                  </a:moveTo>
                  <a:cubicBezTo>
                    <a:pt x="3" y="6"/>
                    <a:pt x="6" y="2"/>
                    <a:pt x="11" y="0"/>
                  </a:cubicBezTo>
                  <a:cubicBezTo>
                    <a:pt x="9" y="5"/>
                    <a:pt x="3" y="6"/>
                    <a:pt x="2" y="11"/>
                  </a:cubicBezTo>
                  <a:cubicBezTo>
                    <a:pt x="1" y="11"/>
                    <a:pt x="0" y="11"/>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6" name="Freeform 534"/>
            <p:cNvSpPr/>
            <p:nvPr/>
          </p:nvSpPr>
          <p:spPr bwMode="auto">
            <a:xfrm>
              <a:off x="1650" y="2255"/>
              <a:ext cx="22" cy="22"/>
            </a:xfrm>
            <a:custGeom>
              <a:avLst/>
              <a:gdLst>
                <a:gd name="T0" fmla="*/ 0 w 11"/>
                <a:gd name="T1" fmla="*/ 0 h 11"/>
                <a:gd name="T2" fmla="*/ 2 w 11"/>
                <a:gd name="T3" fmla="*/ 0 h 11"/>
                <a:gd name="T4" fmla="*/ 11 w 11"/>
                <a:gd name="T5" fmla="*/ 11 h 11"/>
                <a:gd name="T6" fmla="*/ 0 w 11"/>
                <a:gd name="T7" fmla="*/ 0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0"/>
                  </a:moveTo>
                  <a:cubicBezTo>
                    <a:pt x="0" y="0"/>
                    <a:pt x="1" y="0"/>
                    <a:pt x="2" y="0"/>
                  </a:cubicBezTo>
                  <a:cubicBezTo>
                    <a:pt x="3" y="5"/>
                    <a:pt x="9" y="6"/>
                    <a:pt x="11" y="11"/>
                  </a:cubicBezTo>
                  <a:cubicBezTo>
                    <a:pt x="6" y="8"/>
                    <a:pt x="3" y="4"/>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7" name="Freeform 535"/>
            <p:cNvSpPr/>
            <p:nvPr/>
          </p:nvSpPr>
          <p:spPr bwMode="auto">
            <a:xfrm>
              <a:off x="1650" y="2295"/>
              <a:ext cx="22" cy="22"/>
            </a:xfrm>
            <a:custGeom>
              <a:avLst/>
              <a:gdLst>
                <a:gd name="T0" fmla="*/ 0 w 11"/>
                <a:gd name="T1" fmla="*/ 11 h 11"/>
                <a:gd name="T2" fmla="*/ 11 w 11"/>
                <a:gd name="T3" fmla="*/ 0 h 11"/>
                <a:gd name="T4" fmla="*/ 2 w 11"/>
                <a:gd name="T5" fmla="*/ 11 h 11"/>
                <a:gd name="T6" fmla="*/ 0 w 11"/>
                <a:gd name="T7" fmla="*/ 11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11"/>
                  </a:moveTo>
                  <a:cubicBezTo>
                    <a:pt x="3" y="6"/>
                    <a:pt x="6" y="2"/>
                    <a:pt x="11" y="0"/>
                  </a:cubicBezTo>
                  <a:cubicBezTo>
                    <a:pt x="9" y="5"/>
                    <a:pt x="3" y="6"/>
                    <a:pt x="2" y="11"/>
                  </a:cubicBezTo>
                  <a:cubicBezTo>
                    <a:pt x="1" y="11"/>
                    <a:pt x="0" y="11"/>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8" name="Freeform 536"/>
            <p:cNvSpPr/>
            <p:nvPr/>
          </p:nvSpPr>
          <p:spPr bwMode="auto">
            <a:xfrm>
              <a:off x="1600" y="2383"/>
              <a:ext cx="50" cy="50"/>
            </a:xfrm>
            <a:custGeom>
              <a:avLst/>
              <a:gdLst>
                <a:gd name="T0" fmla="*/ 0 w 25"/>
                <a:gd name="T1" fmla="*/ 25 h 25"/>
                <a:gd name="T2" fmla="*/ 25 w 25"/>
                <a:gd name="T3" fmla="*/ 0 h 25"/>
                <a:gd name="T4" fmla="*/ 2 w 25"/>
                <a:gd name="T5" fmla="*/ 25 h 25"/>
                <a:gd name="T6" fmla="*/ 0 w 25"/>
                <a:gd name="T7" fmla="*/ 25 h 25"/>
                <a:gd name="T8" fmla="*/ 0 60000 65536"/>
                <a:gd name="T9" fmla="*/ 0 60000 65536"/>
                <a:gd name="T10" fmla="*/ 0 60000 65536"/>
                <a:gd name="T11" fmla="*/ 0 60000 65536"/>
                <a:gd name="T12" fmla="*/ 0 w 25"/>
                <a:gd name="T13" fmla="*/ 0 h 25"/>
                <a:gd name="T14" fmla="*/ 25 w 25"/>
                <a:gd name="T15" fmla="*/ 25 h 25"/>
              </a:gdLst>
              <a:ahLst/>
              <a:cxnLst>
                <a:cxn ang="T8">
                  <a:pos x="T0" y="T1"/>
                </a:cxn>
                <a:cxn ang="T9">
                  <a:pos x="T2" y="T3"/>
                </a:cxn>
                <a:cxn ang="T10">
                  <a:pos x="T4" y="T5"/>
                </a:cxn>
                <a:cxn ang="T11">
                  <a:pos x="T6" y="T7"/>
                </a:cxn>
              </a:cxnLst>
              <a:rect l="T12" t="T13" r="T14" b="T15"/>
              <a:pathLst>
                <a:path w="25" h="25">
                  <a:moveTo>
                    <a:pt x="0" y="25"/>
                  </a:moveTo>
                  <a:cubicBezTo>
                    <a:pt x="7" y="16"/>
                    <a:pt x="16" y="7"/>
                    <a:pt x="25" y="0"/>
                  </a:cubicBezTo>
                  <a:cubicBezTo>
                    <a:pt x="19" y="10"/>
                    <a:pt x="9" y="15"/>
                    <a:pt x="2" y="25"/>
                  </a:cubicBezTo>
                  <a:cubicBezTo>
                    <a:pt x="2" y="25"/>
                    <a:pt x="1" y="25"/>
                    <a:pt x="0" y="2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9" name="Freeform 537"/>
            <p:cNvSpPr/>
            <p:nvPr/>
          </p:nvSpPr>
          <p:spPr bwMode="auto">
            <a:xfrm>
              <a:off x="1600" y="2433"/>
              <a:ext cx="66" cy="146"/>
            </a:xfrm>
            <a:custGeom>
              <a:avLst/>
              <a:gdLst>
                <a:gd name="T0" fmla="*/ 2 w 33"/>
                <a:gd name="T1" fmla="*/ 0 h 73"/>
                <a:gd name="T2" fmla="*/ 25 w 33"/>
                <a:gd name="T3" fmla="*/ 64 h 73"/>
                <a:gd name="T4" fmla="*/ 14 w 33"/>
                <a:gd name="T5" fmla="*/ 73 h 73"/>
                <a:gd name="T6" fmla="*/ 23 w 33"/>
                <a:gd name="T7" fmla="*/ 62 h 73"/>
                <a:gd name="T8" fmla="*/ 0 w 33"/>
                <a:gd name="T9" fmla="*/ 0 h 73"/>
                <a:gd name="T10" fmla="*/ 2 w 33"/>
                <a:gd name="T11" fmla="*/ 0 h 73"/>
                <a:gd name="T12" fmla="*/ 0 60000 65536"/>
                <a:gd name="T13" fmla="*/ 0 60000 65536"/>
                <a:gd name="T14" fmla="*/ 0 60000 65536"/>
                <a:gd name="T15" fmla="*/ 0 60000 65536"/>
                <a:gd name="T16" fmla="*/ 0 60000 65536"/>
                <a:gd name="T17" fmla="*/ 0 60000 65536"/>
                <a:gd name="T18" fmla="*/ 0 w 33"/>
                <a:gd name="T19" fmla="*/ 0 h 73"/>
                <a:gd name="T20" fmla="*/ 33 w 33"/>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3" h="73">
                  <a:moveTo>
                    <a:pt x="2" y="0"/>
                  </a:moveTo>
                  <a:cubicBezTo>
                    <a:pt x="9" y="22"/>
                    <a:pt x="33" y="27"/>
                    <a:pt x="25" y="64"/>
                  </a:cubicBezTo>
                  <a:cubicBezTo>
                    <a:pt x="22" y="68"/>
                    <a:pt x="10" y="63"/>
                    <a:pt x="14" y="73"/>
                  </a:cubicBezTo>
                  <a:cubicBezTo>
                    <a:pt x="5" y="67"/>
                    <a:pt x="18" y="63"/>
                    <a:pt x="23" y="62"/>
                  </a:cubicBezTo>
                  <a:cubicBezTo>
                    <a:pt x="31" y="25"/>
                    <a:pt x="6" y="22"/>
                    <a:pt x="0" y="0"/>
                  </a:cubicBezTo>
                  <a:cubicBezTo>
                    <a:pt x="1" y="0"/>
                    <a:pt x="2" y="0"/>
                    <a:pt x="2"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0" name="Freeform 538"/>
            <p:cNvSpPr/>
            <p:nvPr/>
          </p:nvSpPr>
          <p:spPr bwMode="auto">
            <a:xfrm>
              <a:off x="1628" y="2579"/>
              <a:ext cx="22" cy="28"/>
            </a:xfrm>
            <a:custGeom>
              <a:avLst/>
              <a:gdLst>
                <a:gd name="T0" fmla="*/ 0 w 11"/>
                <a:gd name="T1" fmla="*/ 0 h 14"/>
                <a:gd name="T2" fmla="*/ 11 w 11"/>
                <a:gd name="T3" fmla="*/ 11 h 14"/>
                <a:gd name="T4" fmla="*/ 11 w 11"/>
                <a:gd name="T5" fmla="*/ 14 h 14"/>
                <a:gd name="T6" fmla="*/ 0 w 11"/>
                <a:gd name="T7" fmla="*/ 0 h 14"/>
                <a:gd name="T8" fmla="*/ 0 60000 65536"/>
                <a:gd name="T9" fmla="*/ 0 60000 65536"/>
                <a:gd name="T10" fmla="*/ 0 60000 65536"/>
                <a:gd name="T11" fmla="*/ 0 60000 65536"/>
                <a:gd name="T12" fmla="*/ 0 w 11"/>
                <a:gd name="T13" fmla="*/ 0 h 14"/>
                <a:gd name="T14" fmla="*/ 11 w 11"/>
                <a:gd name="T15" fmla="*/ 14 h 14"/>
              </a:gdLst>
              <a:ahLst/>
              <a:cxnLst>
                <a:cxn ang="T8">
                  <a:pos x="T0" y="T1"/>
                </a:cxn>
                <a:cxn ang="T9">
                  <a:pos x="T2" y="T3"/>
                </a:cxn>
                <a:cxn ang="T10">
                  <a:pos x="T4" y="T5"/>
                </a:cxn>
                <a:cxn ang="T11">
                  <a:pos x="T6" y="T7"/>
                </a:cxn>
              </a:cxnLst>
              <a:rect l="T12" t="T13" r="T14" b="T15"/>
              <a:pathLst>
                <a:path w="11" h="14">
                  <a:moveTo>
                    <a:pt x="0" y="0"/>
                  </a:moveTo>
                  <a:cubicBezTo>
                    <a:pt x="4" y="4"/>
                    <a:pt x="5" y="10"/>
                    <a:pt x="11" y="11"/>
                  </a:cubicBezTo>
                  <a:cubicBezTo>
                    <a:pt x="11" y="12"/>
                    <a:pt x="11" y="13"/>
                    <a:pt x="11" y="14"/>
                  </a:cubicBezTo>
                  <a:cubicBezTo>
                    <a:pt x="6" y="10"/>
                    <a:pt x="0" y="8"/>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1" name="Freeform 539"/>
            <p:cNvSpPr/>
            <p:nvPr/>
          </p:nvSpPr>
          <p:spPr bwMode="auto">
            <a:xfrm>
              <a:off x="1738" y="2535"/>
              <a:ext cx="36" cy="36"/>
            </a:xfrm>
            <a:custGeom>
              <a:avLst/>
              <a:gdLst>
                <a:gd name="T0" fmla="*/ 0 w 18"/>
                <a:gd name="T1" fmla="*/ 16 h 18"/>
                <a:gd name="T2" fmla="*/ 18 w 18"/>
                <a:gd name="T3" fmla="*/ 0 h 18"/>
                <a:gd name="T4" fmla="*/ 0 w 18"/>
                <a:gd name="T5" fmla="*/ 18 h 18"/>
                <a:gd name="T6" fmla="*/ 0 w 18"/>
                <a:gd name="T7" fmla="*/ 16 h 18"/>
                <a:gd name="T8" fmla="*/ 0 60000 65536"/>
                <a:gd name="T9" fmla="*/ 0 60000 65536"/>
                <a:gd name="T10" fmla="*/ 0 60000 65536"/>
                <a:gd name="T11" fmla="*/ 0 60000 65536"/>
                <a:gd name="T12" fmla="*/ 0 w 18"/>
                <a:gd name="T13" fmla="*/ 0 h 18"/>
                <a:gd name="T14" fmla="*/ 18 w 18"/>
                <a:gd name="T15" fmla="*/ 18 h 18"/>
              </a:gdLst>
              <a:ahLst/>
              <a:cxnLst>
                <a:cxn ang="T8">
                  <a:pos x="T0" y="T1"/>
                </a:cxn>
                <a:cxn ang="T9">
                  <a:pos x="T2" y="T3"/>
                </a:cxn>
                <a:cxn ang="T10">
                  <a:pos x="T4" y="T5"/>
                </a:cxn>
                <a:cxn ang="T11">
                  <a:pos x="T6" y="T7"/>
                </a:cxn>
              </a:cxnLst>
              <a:rect l="T12" t="T13" r="T14" b="T15"/>
              <a:pathLst>
                <a:path w="18" h="18">
                  <a:moveTo>
                    <a:pt x="0" y="16"/>
                  </a:moveTo>
                  <a:cubicBezTo>
                    <a:pt x="8" y="12"/>
                    <a:pt x="11" y="4"/>
                    <a:pt x="18" y="0"/>
                  </a:cubicBezTo>
                  <a:cubicBezTo>
                    <a:pt x="13" y="7"/>
                    <a:pt x="7" y="13"/>
                    <a:pt x="0" y="18"/>
                  </a:cubicBezTo>
                  <a:cubicBezTo>
                    <a:pt x="0" y="17"/>
                    <a:pt x="0" y="16"/>
                    <a:pt x="0" y="1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2" name="Freeform 540"/>
            <p:cNvSpPr/>
            <p:nvPr/>
          </p:nvSpPr>
          <p:spPr bwMode="auto">
            <a:xfrm>
              <a:off x="1774" y="2419"/>
              <a:ext cx="36" cy="122"/>
            </a:xfrm>
            <a:custGeom>
              <a:avLst/>
              <a:gdLst>
                <a:gd name="T0" fmla="*/ 9 w 18"/>
                <a:gd name="T1" fmla="*/ 0 h 61"/>
                <a:gd name="T2" fmla="*/ 18 w 18"/>
                <a:gd name="T3" fmla="*/ 56 h 61"/>
                <a:gd name="T4" fmla="*/ 0 w 18"/>
                <a:gd name="T5" fmla="*/ 58 h 61"/>
                <a:gd name="T6" fmla="*/ 11 w 18"/>
                <a:gd name="T7" fmla="*/ 56 h 61"/>
                <a:gd name="T8" fmla="*/ 9 w 18"/>
                <a:gd name="T9" fmla="*/ 0 h 61"/>
                <a:gd name="T10" fmla="*/ 0 60000 65536"/>
                <a:gd name="T11" fmla="*/ 0 60000 65536"/>
                <a:gd name="T12" fmla="*/ 0 60000 65536"/>
                <a:gd name="T13" fmla="*/ 0 60000 65536"/>
                <a:gd name="T14" fmla="*/ 0 60000 65536"/>
                <a:gd name="T15" fmla="*/ 0 w 18"/>
                <a:gd name="T16" fmla="*/ 0 h 61"/>
                <a:gd name="T17" fmla="*/ 18 w 18"/>
                <a:gd name="T18" fmla="*/ 61 h 61"/>
              </a:gdLst>
              <a:ahLst/>
              <a:cxnLst>
                <a:cxn ang="T10">
                  <a:pos x="T0" y="T1"/>
                </a:cxn>
                <a:cxn ang="T11">
                  <a:pos x="T2" y="T3"/>
                </a:cxn>
                <a:cxn ang="T12">
                  <a:pos x="T4" y="T5"/>
                </a:cxn>
                <a:cxn ang="T13">
                  <a:pos x="T6" y="T7"/>
                </a:cxn>
                <a:cxn ang="T14">
                  <a:pos x="T8" y="T9"/>
                </a:cxn>
              </a:cxnLst>
              <a:rect l="T15" t="T16" r="T17" b="T18"/>
              <a:pathLst>
                <a:path w="18" h="61">
                  <a:moveTo>
                    <a:pt x="9" y="0"/>
                  </a:moveTo>
                  <a:cubicBezTo>
                    <a:pt x="12" y="19"/>
                    <a:pt x="2" y="50"/>
                    <a:pt x="18" y="56"/>
                  </a:cubicBezTo>
                  <a:cubicBezTo>
                    <a:pt x="16" y="61"/>
                    <a:pt x="5" y="57"/>
                    <a:pt x="0" y="58"/>
                  </a:cubicBezTo>
                  <a:cubicBezTo>
                    <a:pt x="0" y="53"/>
                    <a:pt x="8" y="57"/>
                    <a:pt x="11" y="56"/>
                  </a:cubicBezTo>
                  <a:cubicBezTo>
                    <a:pt x="7" y="51"/>
                    <a:pt x="4" y="14"/>
                    <a:pt x="9"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3" name="Freeform 541"/>
            <p:cNvSpPr/>
            <p:nvPr/>
          </p:nvSpPr>
          <p:spPr bwMode="auto">
            <a:xfrm>
              <a:off x="1792" y="2383"/>
              <a:ext cx="36" cy="36"/>
            </a:xfrm>
            <a:custGeom>
              <a:avLst/>
              <a:gdLst>
                <a:gd name="T0" fmla="*/ 0 w 18"/>
                <a:gd name="T1" fmla="*/ 18 h 18"/>
                <a:gd name="T2" fmla="*/ 16 w 18"/>
                <a:gd name="T3" fmla="*/ 0 h 18"/>
                <a:gd name="T4" fmla="*/ 18 w 18"/>
                <a:gd name="T5" fmla="*/ 0 h 18"/>
                <a:gd name="T6" fmla="*/ 0 w 18"/>
                <a:gd name="T7" fmla="*/ 18 h 18"/>
                <a:gd name="T8" fmla="*/ 0 60000 65536"/>
                <a:gd name="T9" fmla="*/ 0 60000 65536"/>
                <a:gd name="T10" fmla="*/ 0 60000 65536"/>
                <a:gd name="T11" fmla="*/ 0 60000 65536"/>
                <a:gd name="T12" fmla="*/ 0 w 18"/>
                <a:gd name="T13" fmla="*/ 0 h 18"/>
                <a:gd name="T14" fmla="*/ 18 w 18"/>
                <a:gd name="T15" fmla="*/ 18 h 18"/>
              </a:gdLst>
              <a:ahLst/>
              <a:cxnLst>
                <a:cxn ang="T8">
                  <a:pos x="T0" y="T1"/>
                </a:cxn>
                <a:cxn ang="T9">
                  <a:pos x="T2" y="T3"/>
                </a:cxn>
                <a:cxn ang="T10">
                  <a:pos x="T4" y="T5"/>
                </a:cxn>
                <a:cxn ang="T11">
                  <a:pos x="T6" y="T7"/>
                </a:cxn>
              </a:cxnLst>
              <a:rect l="T12" t="T13" r="T14" b="T15"/>
              <a:pathLst>
                <a:path w="18" h="18">
                  <a:moveTo>
                    <a:pt x="0" y="18"/>
                  </a:moveTo>
                  <a:cubicBezTo>
                    <a:pt x="4" y="11"/>
                    <a:pt x="12" y="7"/>
                    <a:pt x="16" y="0"/>
                  </a:cubicBezTo>
                  <a:cubicBezTo>
                    <a:pt x="16" y="0"/>
                    <a:pt x="17" y="0"/>
                    <a:pt x="18" y="0"/>
                  </a:cubicBezTo>
                  <a:cubicBezTo>
                    <a:pt x="13" y="7"/>
                    <a:pt x="7" y="13"/>
                    <a:pt x="0" y="1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4" name="Freeform 542"/>
            <p:cNvSpPr/>
            <p:nvPr/>
          </p:nvSpPr>
          <p:spPr bwMode="auto">
            <a:xfrm>
              <a:off x="1676" y="2178"/>
              <a:ext cx="152" cy="151"/>
            </a:xfrm>
            <a:custGeom>
              <a:avLst/>
              <a:gdLst>
                <a:gd name="T0" fmla="*/ 0 w 76"/>
                <a:gd name="T1" fmla="*/ 0 h 75"/>
                <a:gd name="T2" fmla="*/ 76 w 76"/>
                <a:gd name="T3" fmla="*/ 75 h 75"/>
                <a:gd name="T4" fmla="*/ 74 w 76"/>
                <a:gd name="T5" fmla="*/ 75 h 75"/>
                <a:gd name="T6" fmla="*/ 0 w 76"/>
                <a:gd name="T7" fmla="*/ 0 h 75"/>
                <a:gd name="T8" fmla="*/ 0 60000 65536"/>
                <a:gd name="T9" fmla="*/ 0 60000 65536"/>
                <a:gd name="T10" fmla="*/ 0 60000 65536"/>
                <a:gd name="T11" fmla="*/ 0 60000 65536"/>
                <a:gd name="T12" fmla="*/ 0 w 76"/>
                <a:gd name="T13" fmla="*/ 0 h 75"/>
                <a:gd name="T14" fmla="*/ 76 w 76"/>
                <a:gd name="T15" fmla="*/ 75 h 75"/>
              </a:gdLst>
              <a:ahLst/>
              <a:cxnLst>
                <a:cxn ang="T8">
                  <a:pos x="T0" y="T1"/>
                </a:cxn>
                <a:cxn ang="T9">
                  <a:pos x="T2" y="T3"/>
                </a:cxn>
                <a:cxn ang="T10">
                  <a:pos x="T4" y="T5"/>
                </a:cxn>
                <a:cxn ang="T11">
                  <a:pos x="T6" y="T7"/>
                </a:cxn>
              </a:cxnLst>
              <a:rect l="T12" t="T13" r="T14" b="T15"/>
              <a:pathLst>
                <a:path w="76" h="75">
                  <a:moveTo>
                    <a:pt x="0" y="0"/>
                  </a:moveTo>
                  <a:cubicBezTo>
                    <a:pt x="26" y="24"/>
                    <a:pt x="52" y="49"/>
                    <a:pt x="76" y="75"/>
                  </a:cubicBezTo>
                  <a:cubicBezTo>
                    <a:pt x="75" y="75"/>
                    <a:pt x="74" y="75"/>
                    <a:pt x="74" y="75"/>
                  </a:cubicBezTo>
                  <a:cubicBezTo>
                    <a:pt x="50" y="49"/>
                    <a:pt x="23" y="2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5" name="Freeform 543"/>
            <p:cNvSpPr/>
            <p:nvPr/>
          </p:nvSpPr>
          <p:spPr bwMode="auto">
            <a:xfrm>
              <a:off x="3523" y="2186"/>
              <a:ext cx="173" cy="211"/>
            </a:xfrm>
            <a:custGeom>
              <a:avLst/>
              <a:gdLst>
                <a:gd name="T0" fmla="*/ 13 w 86"/>
                <a:gd name="T1" fmla="*/ 40 h 105"/>
                <a:gd name="T2" fmla="*/ 0 w 86"/>
                <a:gd name="T3" fmla="*/ 27 h 105"/>
                <a:gd name="T4" fmla="*/ 0 w 86"/>
                <a:gd name="T5" fmla="*/ 9 h 105"/>
                <a:gd name="T6" fmla="*/ 13 w 86"/>
                <a:gd name="T7" fmla="*/ 0 h 105"/>
                <a:gd name="T8" fmla="*/ 42 w 86"/>
                <a:gd name="T9" fmla="*/ 20 h 105"/>
                <a:gd name="T10" fmla="*/ 31 w 86"/>
                <a:gd name="T11" fmla="*/ 27 h 105"/>
                <a:gd name="T12" fmla="*/ 67 w 86"/>
                <a:gd name="T13" fmla="*/ 105 h 105"/>
                <a:gd name="T14" fmla="*/ 16 w 86"/>
                <a:gd name="T15" fmla="*/ 63 h 105"/>
                <a:gd name="T16" fmla="*/ 13 w 86"/>
                <a:gd name="T17" fmla="*/ 40 h 1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6"/>
                <a:gd name="T28" fmla="*/ 0 h 105"/>
                <a:gd name="T29" fmla="*/ 86 w 86"/>
                <a:gd name="T30" fmla="*/ 105 h 1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6" h="105">
                  <a:moveTo>
                    <a:pt x="13" y="40"/>
                  </a:moveTo>
                  <a:cubicBezTo>
                    <a:pt x="9" y="35"/>
                    <a:pt x="1" y="35"/>
                    <a:pt x="0" y="27"/>
                  </a:cubicBezTo>
                  <a:cubicBezTo>
                    <a:pt x="0" y="21"/>
                    <a:pt x="0" y="15"/>
                    <a:pt x="0" y="9"/>
                  </a:cubicBezTo>
                  <a:cubicBezTo>
                    <a:pt x="8" y="10"/>
                    <a:pt x="15" y="10"/>
                    <a:pt x="13" y="0"/>
                  </a:cubicBezTo>
                  <a:cubicBezTo>
                    <a:pt x="26" y="4"/>
                    <a:pt x="27" y="19"/>
                    <a:pt x="42" y="20"/>
                  </a:cubicBezTo>
                  <a:cubicBezTo>
                    <a:pt x="44" y="28"/>
                    <a:pt x="33" y="22"/>
                    <a:pt x="31" y="27"/>
                  </a:cubicBezTo>
                  <a:cubicBezTo>
                    <a:pt x="28" y="65"/>
                    <a:pt x="86" y="65"/>
                    <a:pt x="67" y="105"/>
                  </a:cubicBezTo>
                  <a:cubicBezTo>
                    <a:pt x="67" y="73"/>
                    <a:pt x="50" y="60"/>
                    <a:pt x="16" y="63"/>
                  </a:cubicBezTo>
                  <a:cubicBezTo>
                    <a:pt x="14" y="56"/>
                    <a:pt x="18" y="43"/>
                    <a:pt x="13" y="4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6" name="Freeform 544"/>
            <p:cNvSpPr/>
            <p:nvPr/>
          </p:nvSpPr>
          <p:spPr bwMode="auto">
            <a:xfrm>
              <a:off x="3513" y="2172"/>
              <a:ext cx="191" cy="229"/>
            </a:xfrm>
            <a:custGeom>
              <a:avLst/>
              <a:gdLst>
                <a:gd name="T0" fmla="*/ 18 w 95"/>
                <a:gd name="T1" fmla="*/ 47 h 114"/>
                <a:gd name="T2" fmla="*/ 21 w 95"/>
                <a:gd name="T3" fmla="*/ 70 h 114"/>
                <a:gd name="T4" fmla="*/ 72 w 95"/>
                <a:gd name="T5" fmla="*/ 112 h 114"/>
                <a:gd name="T6" fmla="*/ 36 w 95"/>
                <a:gd name="T7" fmla="*/ 34 h 114"/>
                <a:gd name="T8" fmla="*/ 47 w 95"/>
                <a:gd name="T9" fmla="*/ 27 h 114"/>
                <a:gd name="T10" fmla="*/ 18 w 95"/>
                <a:gd name="T11" fmla="*/ 7 h 114"/>
                <a:gd name="T12" fmla="*/ 5 w 95"/>
                <a:gd name="T13" fmla="*/ 16 h 114"/>
                <a:gd name="T14" fmla="*/ 5 w 95"/>
                <a:gd name="T15" fmla="*/ 34 h 114"/>
                <a:gd name="T16" fmla="*/ 3 w 95"/>
                <a:gd name="T17" fmla="*/ 14 h 114"/>
                <a:gd name="T18" fmla="*/ 16 w 95"/>
                <a:gd name="T19" fmla="*/ 0 h 114"/>
                <a:gd name="T20" fmla="*/ 50 w 95"/>
                <a:gd name="T21" fmla="*/ 25 h 114"/>
                <a:gd name="T22" fmla="*/ 38 w 95"/>
                <a:gd name="T23" fmla="*/ 34 h 114"/>
                <a:gd name="T24" fmla="*/ 74 w 95"/>
                <a:gd name="T25" fmla="*/ 114 h 114"/>
                <a:gd name="T26" fmla="*/ 18 w 95"/>
                <a:gd name="T27" fmla="*/ 72 h 114"/>
                <a:gd name="T28" fmla="*/ 18 w 95"/>
                <a:gd name="T29" fmla="*/ 47 h 1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5"/>
                <a:gd name="T46" fmla="*/ 0 h 114"/>
                <a:gd name="T47" fmla="*/ 95 w 95"/>
                <a:gd name="T48" fmla="*/ 114 h 1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5" h="114">
                  <a:moveTo>
                    <a:pt x="18" y="47"/>
                  </a:moveTo>
                  <a:cubicBezTo>
                    <a:pt x="23" y="50"/>
                    <a:pt x="19" y="63"/>
                    <a:pt x="21" y="70"/>
                  </a:cubicBezTo>
                  <a:cubicBezTo>
                    <a:pt x="55" y="67"/>
                    <a:pt x="72" y="80"/>
                    <a:pt x="72" y="112"/>
                  </a:cubicBezTo>
                  <a:cubicBezTo>
                    <a:pt x="91" y="72"/>
                    <a:pt x="33" y="72"/>
                    <a:pt x="36" y="34"/>
                  </a:cubicBezTo>
                  <a:cubicBezTo>
                    <a:pt x="38" y="29"/>
                    <a:pt x="49" y="35"/>
                    <a:pt x="47" y="27"/>
                  </a:cubicBezTo>
                  <a:cubicBezTo>
                    <a:pt x="32" y="26"/>
                    <a:pt x="31" y="11"/>
                    <a:pt x="18" y="7"/>
                  </a:cubicBezTo>
                  <a:cubicBezTo>
                    <a:pt x="20" y="17"/>
                    <a:pt x="13" y="17"/>
                    <a:pt x="5" y="16"/>
                  </a:cubicBezTo>
                  <a:cubicBezTo>
                    <a:pt x="5" y="22"/>
                    <a:pt x="5" y="28"/>
                    <a:pt x="5" y="34"/>
                  </a:cubicBezTo>
                  <a:cubicBezTo>
                    <a:pt x="0" y="31"/>
                    <a:pt x="4" y="20"/>
                    <a:pt x="3" y="14"/>
                  </a:cubicBezTo>
                  <a:cubicBezTo>
                    <a:pt x="14" y="16"/>
                    <a:pt x="19" y="12"/>
                    <a:pt x="16" y="0"/>
                  </a:cubicBezTo>
                  <a:cubicBezTo>
                    <a:pt x="28" y="8"/>
                    <a:pt x="33" y="22"/>
                    <a:pt x="50" y="25"/>
                  </a:cubicBezTo>
                  <a:cubicBezTo>
                    <a:pt x="52" y="34"/>
                    <a:pt x="46" y="35"/>
                    <a:pt x="38" y="34"/>
                  </a:cubicBezTo>
                  <a:cubicBezTo>
                    <a:pt x="36" y="72"/>
                    <a:pt x="95" y="73"/>
                    <a:pt x="74" y="114"/>
                  </a:cubicBezTo>
                  <a:cubicBezTo>
                    <a:pt x="67" y="88"/>
                    <a:pt x="58" y="65"/>
                    <a:pt x="18" y="72"/>
                  </a:cubicBezTo>
                  <a:cubicBezTo>
                    <a:pt x="18" y="64"/>
                    <a:pt x="18" y="55"/>
                    <a:pt x="18" y="4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7" name="Freeform 545"/>
            <p:cNvSpPr/>
            <p:nvPr/>
          </p:nvSpPr>
          <p:spPr bwMode="auto">
            <a:xfrm>
              <a:off x="1650" y="2565"/>
              <a:ext cx="88" cy="42"/>
            </a:xfrm>
            <a:custGeom>
              <a:avLst/>
              <a:gdLst>
                <a:gd name="T0" fmla="*/ 0 w 44"/>
                <a:gd name="T1" fmla="*/ 18 h 21"/>
                <a:gd name="T2" fmla="*/ 26 w 44"/>
                <a:gd name="T3" fmla="*/ 18 h 21"/>
                <a:gd name="T4" fmla="*/ 29 w 44"/>
                <a:gd name="T5" fmla="*/ 3 h 21"/>
                <a:gd name="T6" fmla="*/ 44 w 44"/>
                <a:gd name="T7" fmla="*/ 1 h 21"/>
                <a:gd name="T8" fmla="*/ 44 w 44"/>
                <a:gd name="T9" fmla="*/ 3 h 21"/>
                <a:gd name="T10" fmla="*/ 31 w 44"/>
                <a:gd name="T11" fmla="*/ 5 h 21"/>
                <a:gd name="T12" fmla="*/ 31 w 44"/>
                <a:gd name="T13" fmla="*/ 21 h 21"/>
                <a:gd name="T14" fmla="*/ 0 w 44"/>
                <a:gd name="T15" fmla="*/ 21 h 21"/>
                <a:gd name="T16" fmla="*/ 0 w 44"/>
                <a:gd name="T17" fmla="*/ 18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21"/>
                <a:gd name="T29" fmla="*/ 44 w 44"/>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21">
                  <a:moveTo>
                    <a:pt x="0" y="18"/>
                  </a:moveTo>
                  <a:cubicBezTo>
                    <a:pt x="9" y="18"/>
                    <a:pt x="18" y="18"/>
                    <a:pt x="26" y="18"/>
                  </a:cubicBezTo>
                  <a:cubicBezTo>
                    <a:pt x="31" y="17"/>
                    <a:pt x="27" y="7"/>
                    <a:pt x="29" y="3"/>
                  </a:cubicBezTo>
                  <a:cubicBezTo>
                    <a:pt x="32" y="0"/>
                    <a:pt x="38" y="1"/>
                    <a:pt x="44" y="1"/>
                  </a:cubicBezTo>
                  <a:cubicBezTo>
                    <a:pt x="44" y="1"/>
                    <a:pt x="44" y="2"/>
                    <a:pt x="44" y="3"/>
                  </a:cubicBezTo>
                  <a:cubicBezTo>
                    <a:pt x="39" y="3"/>
                    <a:pt x="34" y="2"/>
                    <a:pt x="31" y="5"/>
                  </a:cubicBezTo>
                  <a:cubicBezTo>
                    <a:pt x="31" y="10"/>
                    <a:pt x="31" y="15"/>
                    <a:pt x="31" y="21"/>
                  </a:cubicBezTo>
                  <a:cubicBezTo>
                    <a:pt x="21" y="21"/>
                    <a:pt x="10" y="21"/>
                    <a:pt x="0" y="21"/>
                  </a:cubicBezTo>
                  <a:cubicBezTo>
                    <a:pt x="0" y="20"/>
                    <a:pt x="0" y="19"/>
                    <a:pt x="0" y="1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8" name="Freeform 546"/>
            <p:cNvSpPr/>
            <p:nvPr/>
          </p:nvSpPr>
          <p:spPr bwMode="auto">
            <a:xfrm>
              <a:off x="1389" y="2186"/>
              <a:ext cx="157" cy="157"/>
            </a:xfrm>
            <a:custGeom>
              <a:avLst/>
              <a:gdLst>
                <a:gd name="T0" fmla="*/ 0 w 78"/>
                <a:gd name="T1" fmla="*/ 78 h 78"/>
                <a:gd name="T2" fmla="*/ 78 w 78"/>
                <a:gd name="T3" fmla="*/ 0 h 78"/>
                <a:gd name="T4" fmla="*/ 3 w 78"/>
                <a:gd name="T5" fmla="*/ 78 h 78"/>
                <a:gd name="T6" fmla="*/ 0 w 78"/>
                <a:gd name="T7" fmla="*/ 78 h 78"/>
                <a:gd name="T8" fmla="*/ 0 60000 65536"/>
                <a:gd name="T9" fmla="*/ 0 60000 65536"/>
                <a:gd name="T10" fmla="*/ 0 60000 65536"/>
                <a:gd name="T11" fmla="*/ 0 60000 65536"/>
                <a:gd name="T12" fmla="*/ 0 w 78"/>
                <a:gd name="T13" fmla="*/ 0 h 78"/>
                <a:gd name="T14" fmla="*/ 78 w 78"/>
                <a:gd name="T15" fmla="*/ 78 h 78"/>
              </a:gdLst>
              <a:ahLst/>
              <a:cxnLst>
                <a:cxn ang="T8">
                  <a:pos x="T0" y="T1"/>
                </a:cxn>
                <a:cxn ang="T9">
                  <a:pos x="T2" y="T3"/>
                </a:cxn>
                <a:cxn ang="T10">
                  <a:pos x="T4" y="T5"/>
                </a:cxn>
                <a:cxn ang="T11">
                  <a:pos x="T6" y="T7"/>
                </a:cxn>
              </a:cxnLst>
              <a:rect l="T12" t="T13" r="T14" b="T15"/>
              <a:pathLst>
                <a:path w="78" h="78">
                  <a:moveTo>
                    <a:pt x="0" y="78"/>
                  </a:moveTo>
                  <a:cubicBezTo>
                    <a:pt x="26" y="51"/>
                    <a:pt x="52" y="25"/>
                    <a:pt x="78" y="0"/>
                  </a:cubicBezTo>
                  <a:cubicBezTo>
                    <a:pt x="55" y="27"/>
                    <a:pt x="27" y="51"/>
                    <a:pt x="3" y="78"/>
                  </a:cubicBezTo>
                  <a:cubicBezTo>
                    <a:pt x="2" y="78"/>
                    <a:pt x="1" y="78"/>
                    <a:pt x="0" y="7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9" name="Freeform 547"/>
            <p:cNvSpPr/>
            <p:nvPr/>
          </p:nvSpPr>
          <p:spPr bwMode="auto">
            <a:xfrm>
              <a:off x="1305" y="2411"/>
              <a:ext cx="36" cy="34"/>
            </a:xfrm>
            <a:custGeom>
              <a:avLst/>
              <a:gdLst>
                <a:gd name="T0" fmla="*/ 0 w 18"/>
                <a:gd name="T1" fmla="*/ 0 h 17"/>
                <a:gd name="T2" fmla="*/ 2 w 18"/>
                <a:gd name="T3" fmla="*/ 0 h 17"/>
                <a:gd name="T4" fmla="*/ 18 w 18"/>
                <a:gd name="T5" fmla="*/ 17 h 17"/>
                <a:gd name="T6" fmla="*/ 0 w 18"/>
                <a:gd name="T7" fmla="*/ 0 h 17"/>
                <a:gd name="T8" fmla="*/ 0 60000 65536"/>
                <a:gd name="T9" fmla="*/ 0 60000 65536"/>
                <a:gd name="T10" fmla="*/ 0 60000 65536"/>
                <a:gd name="T11" fmla="*/ 0 60000 65536"/>
                <a:gd name="T12" fmla="*/ 0 w 18"/>
                <a:gd name="T13" fmla="*/ 0 h 17"/>
                <a:gd name="T14" fmla="*/ 18 w 18"/>
                <a:gd name="T15" fmla="*/ 17 h 17"/>
              </a:gdLst>
              <a:ahLst/>
              <a:cxnLst>
                <a:cxn ang="T8">
                  <a:pos x="T0" y="T1"/>
                </a:cxn>
                <a:cxn ang="T9">
                  <a:pos x="T2" y="T3"/>
                </a:cxn>
                <a:cxn ang="T10">
                  <a:pos x="T4" y="T5"/>
                </a:cxn>
                <a:cxn ang="T11">
                  <a:pos x="T6" y="T7"/>
                </a:cxn>
              </a:cxnLst>
              <a:rect l="T12" t="T13" r="T14" b="T15"/>
              <a:pathLst>
                <a:path w="18" h="17">
                  <a:moveTo>
                    <a:pt x="0" y="0"/>
                  </a:moveTo>
                  <a:cubicBezTo>
                    <a:pt x="1" y="0"/>
                    <a:pt x="2" y="0"/>
                    <a:pt x="2" y="0"/>
                  </a:cubicBezTo>
                  <a:cubicBezTo>
                    <a:pt x="6" y="7"/>
                    <a:pt x="14" y="10"/>
                    <a:pt x="18" y="17"/>
                  </a:cubicBezTo>
                  <a:cubicBezTo>
                    <a:pt x="11" y="12"/>
                    <a:pt x="5"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0" name="Freeform 548"/>
            <p:cNvSpPr/>
            <p:nvPr/>
          </p:nvSpPr>
          <p:spPr bwMode="auto">
            <a:xfrm>
              <a:off x="1345" y="2459"/>
              <a:ext cx="40" cy="40"/>
            </a:xfrm>
            <a:custGeom>
              <a:avLst/>
              <a:gdLst>
                <a:gd name="T0" fmla="*/ 0 w 20"/>
                <a:gd name="T1" fmla="*/ 18 h 20"/>
                <a:gd name="T2" fmla="*/ 20 w 20"/>
                <a:gd name="T3" fmla="*/ 0 h 20"/>
                <a:gd name="T4" fmla="*/ 0 w 20"/>
                <a:gd name="T5" fmla="*/ 20 h 20"/>
                <a:gd name="T6" fmla="*/ 0 w 20"/>
                <a:gd name="T7" fmla="*/ 18 h 20"/>
                <a:gd name="T8" fmla="*/ 0 60000 65536"/>
                <a:gd name="T9" fmla="*/ 0 60000 65536"/>
                <a:gd name="T10" fmla="*/ 0 60000 65536"/>
                <a:gd name="T11" fmla="*/ 0 60000 65536"/>
                <a:gd name="T12" fmla="*/ 0 w 20"/>
                <a:gd name="T13" fmla="*/ 0 h 20"/>
                <a:gd name="T14" fmla="*/ 20 w 20"/>
                <a:gd name="T15" fmla="*/ 20 h 20"/>
              </a:gdLst>
              <a:ahLst/>
              <a:cxnLst>
                <a:cxn ang="T8">
                  <a:pos x="T0" y="T1"/>
                </a:cxn>
                <a:cxn ang="T9">
                  <a:pos x="T2" y="T3"/>
                </a:cxn>
                <a:cxn ang="T10">
                  <a:pos x="T4" y="T5"/>
                </a:cxn>
                <a:cxn ang="T11">
                  <a:pos x="T6" y="T7"/>
                </a:cxn>
              </a:cxnLst>
              <a:rect l="T12" t="T13" r="T14" b="T15"/>
              <a:pathLst>
                <a:path w="20" h="20">
                  <a:moveTo>
                    <a:pt x="0" y="18"/>
                  </a:moveTo>
                  <a:cubicBezTo>
                    <a:pt x="8" y="13"/>
                    <a:pt x="12" y="5"/>
                    <a:pt x="20" y="0"/>
                  </a:cubicBezTo>
                  <a:cubicBezTo>
                    <a:pt x="14" y="8"/>
                    <a:pt x="8" y="14"/>
                    <a:pt x="0" y="20"/>
                  </a:cubicBezTo>
                  <a:cubicBezTo>
                    <a:pt x="0" y="19"/>
                    <a:pt x="0" y="19"/>
                    <a:pt x="0" y="1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1" name="Freeform 549"/>
            <p:cNvSpPr/>
            <p:nvPr/>
          </p:nvSpPr>
          <p:spPr bwMode="auto">
            <a:xfrm>
              <a:off x="1596" y="2375"/>
              <a:ext cx="44" cy="44"/>
            </a:xfrm>
            <a:custGeom>
              <a:avLst/>
              <a:gdLst>
                <a:gd name="T0" fmla="*/ 0 w 22"/>
                <a:gd name="T1" fmla="*/ 20 h 22"/>
                <a:gd name="T2" fmla="*/ 20 w 22"/>
                <a:gd name="T3" fmla="*/ 0 h 22"/>
                <a:gd name="T4" fmla="*/ 22 w 22"/>
                <a:gd name="T5" fmla="*/ 0 h 22"/>
                <a:gd name="T6" fmla="*/ 0 w 22"/>
                <a:gd name="T7" fmla="*/ 22 h 22"/>
                <a:gd name="T8" fmla="*/ 0 w 22"/>
                <a:gd name="T9" fmla="*/ 20 h 22"/>
                <a:gd name="T10" fmla="*/ 0 60000 65536"/>
                <a:gd name="T11" fmla="*/ 0 60000 65536"/>
                <a:gd name="T12" fmla="*/ 0 60000 65536"/>
                <a:gd name="T13" fmla="*/ 0 60000 65536"/>
                <a:gd name="T14" fmla="*/ 0 60000 65536"/>
                <a:gd name="T15" fmla="*/ 0 w 22"/>
                <a:gd name="T16" fmla="*/ 0 h 22"/>
                <a:gd name="T17" fmla="*/ 22 w 22"/>
                <a:gd name="T18" fmla="*/ 22 h 22"/>
              </a:gdLst>
              <a:ahLst/>
              <a:cxnLst>
                <a:cxn ang="T10">
                  <a:pos x="T0" y="T1"/>
                </a:cxn>
                <a:cxn ang="T11">
                  <a:pos x="T2" y="T3"/>
                </a:cxn>
                <a:cxn ang="T12">
                  <a:pos x="T4" y="T5"/>
                </a:cxn>
                <a:cxn ang="T13">
                  <a:pos x="T6" y="T7"/>
                </a:cxn>
                <a:cxn ang="T14">
                  <a:pos x="T8" y="T9"/>
                </a:cxn>
              </a:cxnLst>
              <a:rect l="T15" t="T16" r="T17" b="T18"/>
              <a:pathLst>
                <a:path w="22" h="22">
                  <a:moveTo>
                    <a:pt x="0" y="20"/>
                  </a:moveTo>
                  <a:cubicBezTo>
                    <a:pt x="8" y="14"/>
                    <a:pt x="14" y="7"/>
                    <a:pt x="20" y="0"/>
                  </a:cubicBezTo>
                  <a:cubicBezTo>
                    <a:pt x="21" y="0"/>
                    <a:pt x="22" y="0"/>
                    <a:pt x="22" y="0"/>
                  </a:cubicBezTo>
                  <a:cubicBezTo>
                    <a:pt x="16" y="8"/>
                    <a:pt x="8" y="16"/>
                    <a:pt x="0" y="22"/>
                  </a:cubicBezTo>
                  <a:cubicBezTo>
                    <a:pt x="0" y="21"/>
                    <a:pt x="0" y="21"/>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2" name="Freeform 550"/>
            <p:cNvSpPr/>
            <p:nvPr/>
          </p:nvSpPr>
          <p:spPr bwMode="auto">
            <a:xfrm>
              <a:off x="1640" y="2267"/>
              <a:ext cx="22" cy="40"/>
            </a:xfrm>
            <a:custGeom>
              <a:avLst/>
              <a:gdLst>
                <a:gd name="T0" fmla="*/ 0 w 11"/>
                <a:gd name="T1" fmla="*/ 20 h 20"/>
                <a:gd name="T2" fmla="*/ 9 w 11"/>
                <a:gd name="T3" fmla="*/ 11 h 20"/>
                <a:gd name="T4" fmla="*/ 3 w 11"/>
                <a:gd name="T5" fmla="*/ 2 h 20"/>
                <a:gd name="T6" fmla="*/ 3 w 11"/>
                <a:gd name="T7" fmla="*/ 0 h 20"/>
                <a:gd name="T8" fmla="*/ 11 w 11"/>
                <a:gd name="T9" fmla="*/ 11 h 20"/>
                <a:gd name="T10" fmla="*/ 0 w 11"/>
                <a:gd name="T11" fmla="*/ 20 h 20"/>
                <a:gd name="T12" fmla="*/ 0 60000 65536"/>
                <a:gd name="T13" fmla="*/ 0 60000 65536"/>
                <a:gd name="T14" fmla="*/ 0 60000 65536"/>
                <a:gd name="T15" fmla="*/ 0 60000 65536"/>
                <a:gd name="T16" fmla="*/ 0 60000 65536"/>
                <a:gd name="T17" fmla="*/ 0 60000 65536"/>
                <a:gd name="T18" fmla="*/ 0 w 11"/>
                <a:gd name="T19" fmla="*/ 0 h 20"/>
                <a:gd name="T20" fmla="*/ 11 w 11"/>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1" h="20">
                  <a:moveTo>
                    <a:pt x="0" y="20"/>
                  </a:moveTo>
                  <a:cubicBezTo>
                    <a:pt x="2" y="16"/>
                    <a:pt x="5" y="13"/>
                    <a:pt x="9" y="11"/>
                  </a:cubicBezTo>
                  <a:cubicBezTo>
                    <a:pt x="10" y="6"/>
                    <a:pt x="6" y="4"/>
                    <a:pt x="3" y="2"/>
                  </a:cubicBezTo>
                  <a:cubicBezTo>
                    <a:pt x="3" y="2"/>
                    <a:pt x="3" y="1"/>
                    <a:pt x="3" y="0"/>
                  </a:cubicBezTo>
                  <a:cubicBezTo>
                    <a:pt x="6" y="3"/>
                    <a:pt x="11" y="5"/>
                    <a:pt x="11" y="11"/>
                  </a:cubicBezTo>
                  <a:cubicBezTo>
                    <a:pt x="6" y="13"/>
                    <a:pt x="5" y="19"/>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3" name="Freeform 551"/>
            <p:cNvSpPr/>
            <p:nvPr/>
          </p:nvSpPr>
          <p:spPr bwMode="auto">
            <a:xfrm>
              <a:off x="1614" y="2213"/>
              <a:ext cx="22" cy="24"/>
            </a:xfrm>
            <a:custGeom>
              <a:avLst/>
              <a:gdLst>
                <a:gd name="T0" fmla="*/ 0 w 11"/>
                <a:gd name="T1" fmla="*/ 12 h 12"/>
                <a:gd name="T2" fmla="*/ 11 w 11"/>
                <a:gd name="T3" fmla="*/ 0 h 12"/>
                <a:gd name="T4" fmla="*/ 11 w 11"/>
                <a:gd name="T5" fmla="*/ 3 h 12"/>
                <a:gd name="T6" fmla="*/ 0 w 11"/>
                <a:gd name="T7" fmla="*/ 12 h 12"/>
                <a:gd name="T8" fmla="*/ 0 60000 65536"/>
                <a:gd name="T9" fmla="*/ 0 60000 65536"/>
                <a:gd name="T10" fmla="*/ 0 60000 65536"/>
                <a:gd name="T11" fmla="*/ 0 60000 65536"/>
                <a:gd name="T12" fmla="*/ 0 w 11"/>
                <a:gd name="T13" fmla="*/ 0 h 12"/>
                <a:gd name="T14" fmla="*/ 11 w 11"/>
                <a:gd name="T15" fmla="*/ 12 h 12"/>
              </a:gdLst>
              <a:ahLst/>
              <a:cxnLst>
                <a:cxn ang="T8">
                  <a:pos x="T0" y="T1"/>
                </a:cxn>
                <a:cxn ang="T9">
                  <a:pos x="T2" y="T3"/>
                </a:cxn>
                <a:cxn ang="T10">
                  <a:pos x="T4" y="T5"/>
                </a:cxn>
                <a:cxn ang="T11">
                  <a:pos x="T6" y="T7"/>
                </a:cxn>
              </a:cxnLst>
              <a:rect l="T12" t="T13" r="T14" b="T15"/>
              <a:pathLst>
                <a:path w="11" h="12">
                  <a:moveTo>
                    <a:pt x="0" y="12"/>
                  </a:moveTo>
                  <a:cubicBezTo>
                    <a:pt x="3" y="7"/>
                    <a:pt x="6" y="3"/>
                    <a:pt x="11" y="0"/>
                  </a:cubicBezTo>
                  <a:cubicBezTo>
                    <a:pt x="11" y="1"/>
                    <a:pt x="11" y="2"/>
                    <a:pt x="11" y="3"/>
                  </a:cubicBezTo>
                  <a:cubicBezTo>
                    <a:pt x="6" y="4"/>
                    <a:pt x="5" y="10"/>
                    <a:pt x="0" y="1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4" name="Freeform 552"/>
            <p:cNvSpPr/>
            <p:nvPr/>
          </p:nvSpPr>
          <p:spPr bwMode="auto">
            <a:xfrm>
              <a:off x="1552" y="2186"/>
              <a:ext cx="48" cy="51"/>
            </a:xfrm>
            <a:custGeom>
              <a:avLst/>
              <a:gdLst>
                <a:gd name="T0" fmla="*/ 0 w 24"/>
                <a:gd name="T1" fmla="*/ 0 h 25"/>
                <a:gd name="T2" fmla="*/ 24 w 24"/>
                <a:gd name="T3" fmla="*/ 25 h 25"/>
                <a:gd name="T4" fmla="*/ 0 w 24"/>
                <a:gd name="T5" fmla="*/ 0 h 25"/>
                <a:gd name="T6" fmla="*/ 0 60000 65536"/>
                <a:gd name="T7" fmla="*/ 0 60000 65536"/>
                <a:gd name="T8" fmla="*/ 0 60000 65536"/>
                <a:gd name="T9" fmla="*/ 0 w 24"/>
                <a:gd name="T10" fmla="*/ 0 h 25"/>
                <a:gd name="T11" fmla="*/ 24 w 24"/>
                <a:gd name="T12" fmla="*/ 25 h 25"/>
              </a:gdLst>
              <a:ahLst/>
              <a:cxnLst>
                <a:cxn ang="T6">
                  <a:pos x="T0" y="T1"/>
                </a:cxn>
                <a:cxn ang="T7">
                  <a:pos x="T2" y="T3"/>
                </a:cxn>
                <a:cxn ang="T8">
                  <a:pos x="T4" y="T5"/>
                </a:cxn>
              </a:cxnLst>
              <a:rect l="T9" t="T10" r="T11" b="T12"/>
              <a:pathLst>
                <a:path w="24" h="25">
                  <a:moveTo>
                    <a:pt x="0" y="0"/>
                  </a:moveTo>
                  <a:cubicBezTo>
                    <a:pt x="9" y="7"/>
                    <a:pt x="17" y="16"/>
                    <a:pt x="24" y="25"/>
                  </a:cubicBezTo>
                  <a:cubicBezTo>
                    <a:pt x="15" y="17"/>
                    <a:pt x="7" y="9"/>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5" name="Freeform 553"/>
            <p:cNvSpPr/>
            <p:nvPr/>
          </p:nvSpPr>
          <p:spPr bwMode="auto">
            <a:xfrm>
              <a:off x="1628" y="2204"/>
              <a:ext cx="20" cy="67"/>
            </a:xfrm>
            <a:custGeom>
              <a:avLst/>
              <a:gdLst>
                <a:gd name="T0" fmla="*/ 4 w 10"/>
                <a:gd name="T1" fmla="*/ 7 h 33"/>
                <a:gd name="T2" fmla="*/ 4 w 10"/>
                <a:gd name="T3" fmla="*/ 4 h 33"/>
                <a:gd name="T4" fmla="*/ 9 w 10"/>
                <a:gd name="T5" fmla="*/ 31 h 33"/>
                <a:gd name="T6" fmla="*/ 9 w 10"/>
                <a:gd name="T7" fmla="*/ 33 h 33"/>
                <a:gd name="T8" fmla="*/ 4 w 10"/>
                <a:gd name="T9" fmla="*/ 7 h 33"/>
                <a:gd name="T10" fmla="*/ 0 60000 65536"/>
                <a:gd name="T11" fmla="*/ 0 60000 65536"/>
                <a:gd name="T12" fmla="*/ 0 60000 65536"/>
                <a:gd name="T13" fmla="*/ 0 60000 65536"/>
                <a:gd name="T14" fmla="*/ 0 60000 65536"/>
                <a:gd name="T15" fmla="*/ 0 w 10"/>
                <a:gd name="T16" fmla="*/ 0 h 33"/>
                <a:gd name="T17" fmla="*/ 10 w 10"/>
                <a:gd name="T18" fmla="*/ 33 h 33"/>
              </a:gdLst>
              <a:ahLst/>
              <a:cxnLst>
                <a:cxn ang="T10">
                  <a:pos x="T0" y="T1"/>
                </a:cxn>
                <a:cxn ang="T11">
                  <a:pos x="T2" y="T3"/>
                </a:cxn>
                <a:cxn ang="T12">
                  <a:pos x="T4" y="T5"/>
                </a:cxn>
                <a:cxn ang="T13">
                  <a:pos x="T6" y="T7"/>
                </a:cxn>
                <a:cxn ang="T14">
                  <a:pos x="T8" y="T9"/>
                </a:cxn>
              </a:cxnLst>
              <a:rect l="T15" t="T16" r="T17" b="T18"/>
              <a:pathLst>
                <a:path w="10" h="33">
                  <a:moveTo>
                    <a:pt x="4" y="7"/>
                  </a:moveTo>
                  <a:cubicBezTo>
                    <a:pt x="4" y="6"/>
                    <a:pt x="4" y="5"/>
                    <a:pt x="4" y="4"/>
                  </a:cubicBezTo>
                  <a:cubicBezTo>
                    <a:pt x="10" y="0"/>
                    <a:pt x="3" y="28"/>
                    <a:pt x="9" y="31"/>
                  </a:cubicBezTo>
                  <a:cubicBezTo>
                    <a:pt x="9" y="32"/>
                    <a:pt x="9" y="33"/>
                    <a:pt x="9" y="33"/>
                  </a:cubicBezTo>
                  <a:cubicBezTo>
                    <a:pt x="0" y="31"/>
                    <a:pt x="6" y="16"/>
                    <a:pt x="4" y="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6" name="Freeform 554"/>
            <p:cNvSpPr/>
            <p:nvPr/>
          </p:nvSpPr>
          <p:spPr bwMode="auto">
            <a:xfrm>
              <a:off x="1385" y="2415"/>
              <a:ext cx="211" cy="44"/>
            </a:xfrm>
            <a:custGeom>
              <a:avLst/>
              <a:gdLst>
                <a:gd name="T0" fmla="*/ 0 w 105"/>
                <a:gd name="T1" fmla="*/ 22 h 22"/>
                <a:gd name="T2" fmla="*/ 98 w 105"/>
                <a:gd name="T3" fmla="*/ 15 h 22"/>
                <a:gd name="T4" fmla="*/ 103 w 105"/>
                <a:gd name="T5" fmla="*/ 0 h 22"/>
                <a:gd name="T6" fmla="*/ 105 w 105"/>
                <a:gd name="T7" fmla="*/ 0 h 22"/>
                <a:gd name="T8" fmla="*/ 105 w 105"/>
                <a:gd name="T9" fmla="*/ 2 h 22"/>
                <a:gd name="T10" fmla="*/ 103 w 105"/>
                <a:gd name="T11" fmla="*/ 18 h 22"/>
                <a:gd name="T12" fmla="*/ 0 w 105"/>
                <a:gd name="T13" fmla="*/ 22 h 22"/>
                <a:gd name="T14" fmla="*/ 0 60000 65536"/>
                <a:gd name="T15" fmla="*/ 0 60000 65536"/>
                <a:gd name="T16" fmla="*/ 0 60000 65536"/>
                <a:gd name="T17" fmla="*/ 0 60000 65536"/>
                <a:gd name="T18" fmla="*/ 0 60000 65536"/>
                <a:gd name="T19" fmla="*/ 0 60000 65536"/>
                <a:gd name="T20" fmla="*/ 0 60000 65536"/>
                <a:gd name="T21" fmla="*/ 0 w 105"/>
                <a:gd name="T22" fmla="*/ 0 h 22"/>
                <a:gd name="T23" fmla="*/ 105 w 105"/>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22">
                  <a:moveTo>
                    <a:pt x="0" y="22"/>
                  </a:moveTo>
                  <a:cubicBezTo>
                    <a:pt x="20" y="7"/>
                    <a:pt x="67" y="19"/>
                    <a:pt x="98" y="15"/>
                  </a:cubicBezTo>
                  <a:cubicBezTo>
                    <a:pt x="104" y="14"/>
                    <a:pt x="98" y="2"/>
                    <a:pt x="103" y="0"/>
                  </a:cubicBezTo>
                  <a:cubicBezTo>
                    <a:pt x="104" y="0"/>
                    <a:pt x="104" y="0"/>
                    <a:pt x="105" y="0"/>
                  </a:cubicBezTo>
                  <a:cubicBezTo>
                    <a:pt x="105" y="1"/>
                    <a:pt x="105" y="1"/>
                    <a:pt x="105" y="2"/>
                  </a:cubicBezTo>
                  <a:cubicBezTo>
                    <a:pt x="102" y="5"/>
                    <a:pt x="103" y="12"/>
                    <a:pt x="103" y="18"/>
                  </a:cubicBezTo>
                  <a:cubicBezTo>
                    <a:pt x="69" y="20"/>
                    <a:pt x="26" y="13"/>
                    <a:pt x="0" y="2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7" name="Freeform 555"/>
            <p:cNvSpPr/>
            <p:nvPr/>
          </p:nvSpPr>
          <p:spPr bwMode="auto">
            <a:xfrm>
              <a:off x="1305" y="2343"/>
              <a:ext cx="94" cy="68"/>
            </a:xfrm>
            <a:custGeom>
              <a:avLst/>
              <a:gdLst>
                <a:gd name="T0" fmla="*/ 42 w 47"/>
                <a:gd name="T1" fmla="*/ 0 h 34"/>
                <a:gd name="T2" fmla="*/ 45 w 47"/>
                <a:gd name="T3" fmla="*/ 0 h 34"/>
                <a:gd name="T4" fmla="*/ 42 w 47"/>
                <a:gd name="T5" fmla="*/ 34 h 34"/>
                <a:gd name="T6" fmla="*/ 2 w 47"/>
                <a:gd name="T7" fmla="*/ 34 h 34"/>
                <a:gd name="T8" fmla="*/ 0 w 47"/>
                <a:gd name="T9" fmla="*/ 34 h 34"/>
                <a:gd name="T10" fmla="*/ 40 w 47"/>
                <a:gd name="T11" fmla="*/ 31 h 34"/>
                <a:gd name="T12" fmla="*/ 42 w 47"/>
                <a:gd name="T13" fmla="*/ 0 h 34"/>
                <a:gd name="T14" fmla="*/ 0 60000 65536"/>
                <a:gd name="T15" fmla="*/ 0 60000 65536"/>
                <a:gd name="T16" fmla="*/ 0 60000 65536"/>
                <a:gd name="T17" fmla="*/ 0 60000 65536"/>
                <a:gd name="T18" fmla="*/ 0 60000 65536"/>
                <a:gd name="T19" fmla="*/ 0 60000 65536"/>
                <a:gd name="T20" fmla="*/ 0 60000 65536"/>
                <a:gd name="T21" fmla="*/ 0 w 47"/>
                <a:gd name="T22" fmla="*/ 0 h 34"/>
                <a:gd name="T23" fmla="*/ 47 w 47"/>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34">
                  <a:moveTo>
                    <a:pt x="42" y="0"/>
                  </a:moveTo>
                  <a:cubicBezTo>
                    <a:pt x="43" y="0"/>
                    <a:pt x="44" y="0"/>
                    <a:pt x="45" y="0"/>
                  </a:cubicBezTo>
                  <a:cubicBezTo>
                    <a:pt x="44" y="11"/>
                    <a:pt x="47" y="26"/>
                    <a:pt x="42" y="34"/>
                  </a:cubicBezTo>
                  <a:cubicBezTo>
                    <a:pt x="29" y="34"/>
                    <a:pt x="16" y="34"/>
                    <a:pt x="2" y="34"/>
                  </a:cubicBezTo>
                  <a:cubicBezTo>
                    <a:pt x="2" y="34"/>
                    <a:pt x="1" y="34"/>
                    <a:pt x="0" y="34"/>
                  </a:cubicBezTo>
                  <a:cubicBezTo>
                    <a:pt x="1" y="29"/>
                    <a:pt x="29" y="33"/>
                    <a:pt x="40" y="31"/>
                  </a:cubicBezTo>
                  <a:cubicBezTo>
                    <a:pt x="45" y="25"/>
                    <a:pt x="41" y="10"/>
                    <a:pt x="42"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8" name="Freeform 556"/>
            <p:cNvSpPr/>
            <p:nvPr/>
          </p:nvSpPr>
          <p:spPr bwMode="auto">
            <a:xfrm>
              <a:off x="1802" y="2397"/>
              <a:ext cx="30" cy="30"/>
            </a:xfrm>
            <a:custGeom>
              <a:avLst/>
              <a:gdLst>
                <a:gd name="T0" fmla="*/ 0 w 15"/>
                <a:gd name="T1" fmla="*/ 15 h 15"/>
                <a:gd name="T2" fmla="*/ 15 w 15"/>
                <a:gd name="T3" fmla="*/ 0 h 15"/>
                <a:gd name="T4" fmla="*/ 15 w 15"/>
                <a:gd name="T5" fmla="*/ 2 h 15"/>
                <a:gd name="T6" fmla="*/ 2 w 15"/>
                <a:gd name="T7" fmla="*/ 15 h 15"/>
                <a:gd name="T8" fmla="*/ 0 w 15"/>
                <a:gd name="T9" fmla="*/ 15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0" y="15"/>
                  </a:moveTo>
                  <a:cubicBezTo>
                    <a:pt x="4" y="9"/>
                    <a:pt x="9" y="4"/>
                    <a:pt x="15" y="0"/>
                  </a:cubicBezTo>
                  <a:cubicBezTo>
                    <a:pt x="15" y="1"/>
                    <a:pt x="15" y="1"/>
                    <a:pt x="15" y="2"/>
                  </a:cubicBezTo>
                  <a:cubicBezTo>
                    <a:pt x="10" y="6"/>
                    <a:pt x="5" y="10"/>
                    <a:pt x="2" y="15"/>
                  </a:cubicBezTo>
                  <a:cubicBezTo>
                    <a:pt x="1" y="15"/>
                    <a:pt x="0" y="15"/>
                    <a:pt x="0" y="1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9" name="Freeform 557"/>
            <p:cNvSpPr/>
            <p:nvPr/>
          </p:nvSpPr>
          <p:spPr bwMode="auto">
            <a:xfrm>
              <a:off x="1802" y="2509"/>
              <a:ext cx="26" cy="26"/>
            </a:xfrm>
            <a:custGeom>
              <a:avLst/>
              <a:gdLst>
                <a:gd name="T0" fmla="*/ 0 w 13"/>
                <a:gd name="T1" fmla="*/ 0 h 13"/>
                <a:gd name="T2" fmla="*/ 2 w 13"/>
                <a:gd name="T3" fmla="*/ 0 h 13"/>
                <a:gd name="T4" fmla="*/ 13 w 13"/>
                <a:gd name="T5" fmla="*/ 13 h 13"/>
                <a:gd name="T6" fmla="*/ 0 w 13"/>
                <a:gd name="T7" fmla="*/ 0 h 13"/>
                <a:gd name="T8" fmla="*/ 0 60000 65536"/>
                <a:gd name="T9" fmla="*/ 0 60000 65536"/>
                <a:gd name="T10" fmla="*/ 0 60000 65536"/>
                <a:gd name="T11" fmla="*/ 0 60000 65536"/>
                <a:gd name="T12" fmla="*/ 0 w 13"/>
                <a:gd name="T13" fmla="*/ 0 h 13"/>
                <a:gd name="T14" fmla="*/ 13 w 13"/>
                <a:gd name="T15" fmla="*/ 13 h 13"/>
              </a:gdLst>
              <a:ahLst/>
              <a:cxnLst>
                <a:cxn ang="T8">
                  <a:pos x="T0" y="T1"/>
                </a:cxn>
                <a:cxn ang="T9">
                  <a:pos x="T2" y="T3"/>
                </a:cxn>
                <a:cxn ang="T10">
                  <a:pos x="T4" y="T5"/>
                </a:cxn>
                <a:cxn ang="T11">
                  <a:pos x="T6" y="T7"/>
                </a:cxn>
              </a:cxnLst>
              <a:rect l="T12" t="T13" r="T14" b="T15"/>
              <a:pathLst>
                <a:path w="13" h="13">
                  <a:moveTo>
                    <a:pt x="0" y="0"/>
                  </a:moveTo>
                  <a:cubicBezTo>
                    <a:pt x="0" y="0"/>
                    <a:pt x="1" y="0"/>
                    <a:pt x="2" y="0"/>
                  </a:cubicBezTo>
                  <a:cubicBezTo>
                    <a:pt x="4" y="5"/>
                    <a:pt x="11" y="7"/>
                    <a:pt x="13" y="13"/>
                  </a:cubicBezTo>
                  <a:cubicBezTo>
                    <a:pt x="8" y="9"/>
                    <a:pt x="3"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0" name="Freeform 558"/>
            <p:cNvSpPr/>
            <p:nvPr/>
          </p:nvSpPr>
          <p:spPr bwMode="auto">
            <a:xfrm>
              <a:off x="1828" y="2567"/>
              <a:ext cx="72" cy="71"/>
            </a:xfrm>
            <a:custGeom>
              <a:avLst/>
              <a:gdLst>
                <a:gd name="T0" fmla="*/ 0 w 36"/>
                <a:gd name="T1" fmla="*/ 0 h 35"/>
                <a:gd name="T2" fmla="*/ 2 w 36"/>
                <a:gd name="T3" fmla="*/ 0 h 35"/>
                <a:gd name="T4" fmla="*/ 36 w 36"/>
                <a:gd name="T5" fmla="*/ 35 h 35"/>
                <a:gd name="T6" fmla="*/ 0 w 36"/>
                <a:gd name="T7" fmla="*/ 0 h 35"/>
                <a:gd name="T8" fmla="*/ 0 60000 65536"/>
                <a:gd name="T9" fmla="*/ 0 60000 65536"/>
                <a:gd name="T10" fmla="*/ 0 60000 65536"/>
                <a:gd name="T11" fmla="*/ 0 60000 65536"/>
                <a:gd name="T12" fmla="*/ 0 w 36"/>
                <a:gd name="T13" fmla="*/ 0 h 35"/>
                <a:gd name="T14" fmla="*/ 36 w 36"/>
                <a:gd name="T15" fmla="*/ 35 h 35"/>
              </a:gdLst>
              <a:ahLst/>
              <a:cxnLst>
                <a:cxn ang="T8">
                  <a:pos x="T0" y="T1"/>
                </a:cxn>
                <a:cxn ang="T9">
                  <a:pos x="T2" y="T3"/>
                </a:cxn>
                <a:cxn ang="T10">
                  <a:pos x="T4" y="T5"/>
                </a:cxn>
                <a:cxn ang="T11">
                  <a:pos x="T6" y="T7"/>
                </a:cxn>
              </a:cxnLst>
              <a:rect l="T12" t="T13" r="T14" b="T15"/>
              <a:pathLst>
                <a:path w="36" h="35">
                  <a:moveTo>
                    <a:pt x="0" y="0"/>
                  </a:moveTo>
                  <a:cubicBezTo>
                    <a:pt x="1" y="0"/>
                    <a:pt x="1" y="0"/>
                    <a:pt x="2" y="0"/>
                  </a:cubicBezTo>
                  <a:cubicBezTo>
                    <a:pt x="12" y="13"/>
                    <a:pt x="26" y="22"/>
                    <a:pt x="36" y="35"/>
                  </a:cubicBezTo>
                  <a:cubicBezTo>
                    <a:pt x="23" y="24"/>
                    <a:pt x="11" y="12"/>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1" name="Freeform 559"/>
            <p:cNvSpPr/>
            <p:nvPr/>
          </p:nvSpPr>
          <p:spPr bwMode="auto">
            <a:xfrm>
              <a:off x="1912" y="2670"/>
              <a:ext cx="22" cy="22"/>
            </a:xfrm>
            <a:custGeom>
              <a:avLst/>
              <a:gdLst>
                <a:gd name="T0" fmla="*/ 0 w 11"/>
                <a:gd name="T1" fmla="*/ 0 h 11"/>
                <a:gd name="T2" fmla="*/ 2 w 11"/>
                <a:gd name="T3" fmla="*/ 0 h 11"/>
                <a:gd name="T4" fmla="*/ 11 w 11"/>
                <a:gd name="T5" fmla="*/ 9 h 11"/>
                <a:gd name="T6" fmla="*/ 11 w 11"/>
                <a:gd name="T7" fmla="*/ 11 h 11"/>
                <a:gd name="T8" fmla="*/ 0 w 11"/>
                <a:gd name="T9" fmla="*/ 0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0"/>
                  </a:moveTo>
                  <a:cubicBezTo>
                    <a:pt x="1" y="0"/>
                    <a:pt x="2" y="0"/>
                    <a:pt x="2" y="0"/>
                  </a:cubicBezTo>
                  <a:cubicBezTo>
                    <a:pt x="5" y="4"/>
                    <a:pt x="7" y="7"/>
                    <a:pt x="11" y="9"/>
                  </a:cubicBezTo>
                  <a:cubicBezTo>
                    <a:pt x="11" y="10"/>
                    <a:pt x="11" y="10"/>
                    <a:pt x="11" y="11"/>
                  </a:cubicBezTo>
                  <a:cubicBezTo>
                    <a:pt x="7" y="8"/>
                    <a:pt x="3"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2" name="Freeform 560"/>
            <p:cNvSpPr/>
            <p:nvPr/>
          </p:nvSpPr>
          <p:spPr bwMode="auto">
            <a:xfrm>
              <a:off x="1970" y="2696"/>
              <a:ext cx="22" cy="18"/>
            </a:xfrm>
            <a:custGeom>
              <a:avLst/>
              <a:gdLst>
                <a:gd name="T0" fmla="*/ 0 w 11"/>
                <a:gd name="T1" fmla="*/ 0 h 9"/>
                <a:gd name="T2" fmla="*/ 2 w 11"/>
                <a:gd name="T3" fmla="*/ 0 h 9"/>
                <a:gd name="T4" fmla="*/ 11 w 11"/>
                <a:gd name="T5" fmla="*/ 9 h 9"/>
                <a:gd name="T6" fmla="*/ 0 w 11"/>
                <a:gd name="T7" fmla="*/ 0 h 9"/>
                <a:gd name="T8" fmla="*/ 0 60000 65536"/>
                <a:gd name="T9" fmla="*/ 0 60000 65536"/>
                <a:gd name="T10" fmla="*/ 0 60000 65536"/>
                <a:gd name="T11" fmla="*/ 0 60000 65536"/>
                <a:gd name="T12" fmla="*/ 0 w 11"/>
                <a:gd name="T13" fmla="*/ 0 h 9"/>
                <a:gd name="T14" fmla="*/ 11 w 11"/>
                <a:gd name="T15" fmla="*/ 9 h 9"/>
              </a:gdLst>
              <a:ahLst/>
              <a:cxnLst>
                <a:cxn ang="T8">
                  <a:pos x="T0" y="T1"/>
                </a:cxn>
                <a:cxn ang="T9">
                  <a:pos x="T2" y="T3"/>
                </a:cxn>
                <a:cxn ang="T10">
                  <a:pos x="T4" y="T5"/>
                </a:cxn>
                <a:cxn ang="T11">
                  <a:pos x="T6" y="T7"/>
                </a:cxn>
              </a:cxnLst>
              <a:rect l="T12" t="T13" r="T14" b="T15"/>
              <a:pathLst>
                <a:path w="11" h="9">
                  <a:moveTo>
                    <a:pt x="0" y="0"/>
                  </a:moveTo>
                  <a:cubicBezTo>
                    <a:pt x="1" y="0"/>
                    <a:pt x="2" y="0"/>
                    <a:pt x="2" y="0"/>
                  </a:cubicBezTo>
                  <a:cubicBezTo>
                    <a:pt x="3" y="5"/>
                    <a:pt x="9" y="5"/>
                    <a:pt x="11" y="9"/>
                  </a:cubicBezTo>
                  <a:cubicBezTo>
                    <a:pt x="5" y="9"/>
                    <a:pt x="3" y="4"/>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3" name="Freeform 561"/>
            <p:cNvSpPr/>
            <p:nvPr/>
          </p:nvSpPr>
          <p:spPr bwMode="auto">
            <a:xfrm>
              <a:off x="1806" y="2241"/>
              <a:ext cx="342" cy="473"/>
            </a:xfrm>
            <a:custGeom>
              <a:avLst/>
              <a:gdLst>
                <a:gd name="T0" fmla="*/ 125 w 171"/>
                <a:gd name="T1" fmla="*/ 216 h 236"/>
                <a:gd name="T2" fmla="*/ 120 w 171"/>
                <a:gd name="T3" fmla="*/ 221 h 236"/>
                <a:gd name="T4" fmla="*/ 118 w 171"/>
                <a:gd name="T5" fmla="*/ 236 h 236"/>
                <a:gd name="T6" fmla="*/ 93 w 171"/>
                <a:gd name="T7" fmla="*/ 236 h 236"/>
                <a:gd name="T8" fmla="*/ 84 w 171"/>
                <a:gd name="T9" fmla="*/ 227 h 236"/>
                <a:gd name="T10" fmla="*/ 64 w 171"/>
                <a:gd name="T11" fmla="*/ 223 h 236"/>
                <a:gd name="T12" fmla="*/ 55 w 171"/>
                <a:gd name="T13" fmla="*/ 214 h 236"/>
                <a:gd name="T14" fmla="*/ 47 w 171"/>
                <a:gd name="T15" fmla="*/ 198 h 236"/>
                <a:gd name="T16" fmla="*/ 13 w 171"/>
                <a:gd name="T17" fmla="*/ 163 h 236"/>
                <a:gd name="T18" fmla="*/ 11 w 171"/>
                <a:gd name="T19" fmla="*/ 147 h 236"/>
                <a:gd name="T20" fmla="*/ 0 w 171"/>
                <a:gd name="T21" fmla="*/ 134 h 236"/>
                <a:gd name="T22" fmla="*/ 0 w 171"/>
                <a:gd name="T23" fmla="*/ 93 h 236"/>
                <a:gd name="T24" fmla="*/ 13 w 171"/>
                <a:gd name="T25" fmla="*/ 80 h 236"/>
                <a:gd name="T26" fmla="*/ 22 w 171"/>
                <a:gd name="T27" fmla="*/ 0 h 236"/>
                <a:gd name="T28" fmla="*/ 149 w 171"/>
                <a:gd name="T29" fmla="*/ 0 h 236"/>
                <a:gd name="T30" fmla="*/ 151 w 171"/>
                <a:gd name="T31" fmla="*/ 33 h 236"/>
                <a:gd name="T32" fmla="*/ 171 w 171"/>
                <a:gd name="T33" fmla="*/ 56 h 236"/>
                <a:gd name="T34" fmla="*/ 171 w 171"/>
                <a:gd name="T35" fmla="*/ 58 h 236"/>
                <a:gd name="T36" fmla="*/ 147 w 171"/>
                <a:gd name="T37" fmla="*/ 58 h 236"/>
                <a:gd name="T38" fmla="*/ 145 w 171"/>
                <a:gd name="T39" fmla="*/ 118 h 236"/>
                <a:gd name="T40" fmla="*/ 125 w 171"/>
                <a:gd name="T41" fmla="*/ 140 h 236"/>
                <a:gd name="T42" fmla="*/ 107 w 171"/>
                <a:gd name="T43" fmla="*/ 178 h 236"/>
                <a:gd name="T44" fmla="*/ 109 w 171"/>
                <a:gd name="T45" fmla="*/ 183 h 236"/>
                <a:gd name="T46" fmla="*/ 134 w 171"/>
                <a:gd name="T47" fmla="*/ 212 h 236"/>
                <a:gd name="T48" fmla="*/ 125 w 171"/>
                <a:gd name="T49" fmla="*/ 216 h 2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1"/>
                <a:gd name="T76" fmla="*/ 0 h 236"/>
                <a:gd name="T77" fmla="*/ 171 w 171"/>
                <a:gd name="T78" fmla="*/ 236 h 2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1" h="236">
                  <a:moveTo>
                    <a:pt x="125" y="216"/>
                  </a:moveTo>
                  <a:cubicBezTo>
                    <a:pt x="124" y="218"/>
                    <a:pt x="123" y="220"/>
                    <a:pt x="120" y="221"/>
                  </a:cubicBezTo>
                  <a:cubicBezTo>
                    <a:pt x="115" y="222"/>
                    <a:pt x="119" y="232"/>
                    <a:pt x="118" y="236"/>
                  </a:cubicBezTo>
                  <a:cubicBezTo>
                    <a:pt x="110" y="236"/>
                    <a:pt x="102" y="236"/>
                    <a:pt x="93" y="236"/>
                  </a:cubicBezTo>
                  <a:cubicBezTo>
                    <a:pt x="91" y="232"/>
                    <a:pt x="85" y="232"/>
                    <a:pt x="84" y="227"/>
                  </a:cubicBezTo>
                  <a:cubicBezTo>
                    <a:pt x="84" y="220"/>
                    <a:pt x="72" y="224"/>
                    <a:pt x="64" y="223"/>
                  </a:cubicBezTo>
                  <a:cubicBezTo>
                    <a:pt x="60" y="221"/>
                    <a:pt x="58" y="218"/>
                    <a:pt x="55" y="214"/>
                  </a:cubicBezTo>
                  <a:cubicBezTo>
                    <a:pt x="50" y="211"/>
                    <a:pt x="49" y="204"/>
                    <a:pt x="47" y="198"/>
                  </a:cubicBezTo>
                  <a:cubicBezTo>
                    <a:pt x="37" y="185"/>
                    <a:pt x="23" y="176"/>
                    <a:pt x="13" y="163"/>
                  </a:cubicBezTo>
                  <a:cubicBezTo>
                    <a:pt x="12" y="158"/>
                    <a:pt x="16" y="148"/>
                    <a:pt x="11" y="147"/>
                  </a:cubicBezTo>
                  <a:cubicBezTo>
                    <a:pt x="9" y="141"/>
                    <a:pt x="2" y="139"/>
                    <a:pt x="0" y="134"/>
                  </a:cubicBezTo>
                  <a:cubicBezTo>
                    <a:pt x="0" y="120"/>
                    <a:pt x="0" y="107"/>
                    <a:pt x="0" y="93"/>
                  </a:cubicBezTo>
                  <a:cubicBezTo>
                    <a:pt x="3" y="88"/>
                    <a:pt x="8" y="84"/>
                    <a:pt x="13" y="80"/>
                  </a:cubicBezTo>
                  <a:cubicBezTo>
                    <a:pt x="21" y="58"/>
                    <a:pt x="17" y="24"/>
                    <a:pt x="22" y="0"/>
                  </a:cubicBezTo>
                  <a:cubicBezTo>
                    <a:pt x="64" y="0"/>
                    <a:pt x="107" y="0"/>
                    <a:pt x="149" y="0"/>
                  </a:cubicBezTo>
                  <a:cubicBezTo>
                    <a:pt x="151" y="10"/>
                    <a:pt x="146" y="27"/>
                    <a:pt x="151" y="33"/>
                  </a:cubicBezTo>
                  <a:cubicBezTo>
                    <a:pt x="157" y="42"/>
                    <a:pt x="166" y="47"/>
                    <a:pt x="171" y="56"/>
                  </a:cubicBezTo>
                  <a:cubicBezTo>
                    <a:pt x="171" y="56"/>
                    <a:pt x="171" y="57"/>
                    <a:pt x="171" y="58"/>
                  </a:cubicBezTo>
                  <a:cubicBezTo>
                    <a:pt x="163" y="58"/>
                    <a:pt x="155" y="58"/>
                    <a:pt x="147" y="58"/>
                  </a:cubicBezTo>
                  <a:cubicBezTo>
                    <a:pt x="142" y="74"/>
                    <a:pt x="146" y="99"/>
                    <a:pt x="145" y="118"/>
                  </a:cubicBezTo>
                  <a:cubicBezTo>
                    <a:pt x="139" y="127"/>
                    <a:pt x="130" y="132"/>
                    <a:pt x="125" y="140"/>
                  </a:cubicBezTo>
                  <a:cubicBezTo>
                    <a:pt x="121" y="155"/>
                    <a:pt x="123" y="176"/>
                    <a:pt x="107" y="178"/>
                  </a:cubicBezTo>
                  <a:cubicBezTo>
                    <a:pt x="106" y="181"/>
                    <a:pt x="107" y="182"/>
                    <a:pt x="109" y="183"/>
                  </a:cubicBezTo>
                  <a:cubicBezTo>
                    <a:pt x="115" y="193"/>
                    <a:pt x="133" y="203"/>
                    <a:pt x="134" y="212"/>
                  </a:cubicBezTo>
                  <a:cubicBezTo>
                    <a:pt x="131" y="206"/>
                    <a:pt x="125" y="214"/>
                    <a:pt x="125" y="216"/>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4" name="Freeform 562"/>
            <p:cNvSpPr/>
            <p:nvPr/>
          </p:nvSpPr>
          <p:spPr bwMode="auto">
            <a:xfrm>
              <a:off x="2024" y="2607"/>
              <a:ext cx="76" cy="85"/>
            </a:xfrm>
            <a:custGeom>
              <a:avLst/>
              <a:gdLst>
                <a:gd name="T0" fmla="*/ 0 w 38"/>
                <a:gd name="T1" fmla="*/ 0 h 42"/>
                <a:gd name="T2" fmla="*/ 38 w 38"/>
                <a:gd name="T3" fmla="*/ 35 h 42"/>
                <a:gd name="T4" fmla="*/ 25 w 38"/>
                <a:gd name="T5" fmla="*/ 29 h 42"/>
                <a:gd name="T6" fmla="*/ 0 w 38"/>
                <a:gd name="T7" fmla="*/ 0 h 42"/>
                <a:gd name="T8" fmla="*/ 0 60000 65536"/>
                <a:gd name="T9" fmla="*/ 0 60000 65536"/>
                <a:gd name="T10" fmla="*/ 0 60000 65536"/>
                <a:gd name="T11" fmla="*/ 0 60000 65536"/>
                <a:gd name="T12" fmla="*/ 0 w 38"/>
                <a:gd name="T13" fmla="*/ 0 h 42"/>
                <a:gd name="T14" fmla="*/ 38 w 38"/>
                <a:gd name="T15" fmla="*/ 42 h 42"/>
              </a:gdLst>
              <a:ahLst/>
              <a:cxnLst>
                <a:cxn ang="T8">
                  <a:pos x="T0" y="T1"/>
                </a:cxn>
                <a:cxn ang="T9">
                  <a:pos x="T2" y="T3"/>
                </a:cxn>
                <a:cxn ang="T10">
                  <a:pos x="T4" y="T5"/>
                </a:cxn>
                <a:cxn ang="T11">
                  <a:pos x="T6" y="T7"/>
                </a:cxn>
              </a:cxnLst>
              <a:rect l="T12" t="T13" r="T14" b="T15"/>
              <a:pathLst>
                <a:path w="38" h="42">
                  <a:moveTo>
                    <a:pt x="0" y="0"/>
                  </a:moveTo>
                  <a:cubicBezTo>
                    <a:pt x="14" y="10"/>
                    <a:pt x="24" y="25"/>
                    <a:pt x="38" y="35"/>
                  </a:cubicBezTo>
                  <a:cubicBezTo>
                    <a:pt x="33" y="42"/>
                    <a:pt x="26" y="32"/>
                    <a:pt x="25" y="29"/>
                  </a:cubicBezTo>
                  <a:cubicBezTo>
                    <a:pt x="24" y="20"/>
                    <a:pt x="6" y="10"/>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5" name="Freeform 563"/>
            <p:cNvSpPr/>
            <p:nvPr/>
          </p:nvSpPr>
          <p:spPr bwMode="auto">
            <a:xfrm>
              <a:off x="2018" y="2521"/>
              <a:ext cx="44" cy="86"/>
            </a:xfrm>
            <a:custGeom>
              <a:avLst/>
              <a:gdLst>
                <a:gd name="T0" fmla="*/ 3 w 22"/>
                <a:gd name="T1" fmla="*/ 43 h 43"/>
                <a:gd name="T2" fmla="*/ 1 w 22"/>
                <a:gd name="T3" fmla="*/ 38 h 43"/>
                <a:gd name="T4" fmla="*/ 19 w 22"/>
                <a:gd name="T5" fmla="*/ 0 h 43"/>
                <a:gd name="T6" fmla="*/ 3 w 22"/>
                <a:gd name="T7" fmla="*/ 43 h 43"/>
                <a:gd name="T8" fmla="*/ 0 60000 65536"/>
                <a:gd name="T9" fmla="*/ 0 60000 65536"/>
                <a:gd name="T10" fmla="*/ 0 60000 65536"/>
                <a:gd name="T11" fmla="*/ 0 60000 65536"/>
                <a:gd name="T12" fmla="*/ 0 w 22"/>
                <a:gd name="T13" fmla="*/ 0 h 43"/>
                <a:gd name="T14" fmla="*/ 22 w 22"/>
                <a:gd name="T15" fmla="*/ 43 h 43"/>
              </a:gdLst>
              <a:ahLst/>
              <a:cxnLst>
                <a:cxn ang="T8">
                  <a:pos x="T0" y="T1"/>
                </a:cxn>
                <a:cxn ang="T9">
                  <a:pos x="T2" y="T3"/>
                </a:cxn>
                <a:cxn ang="T10">
                  <a:pos x="T4" y="T5"/>
                </a:cxn>
                <a:cxn ang="T11">
                  <a:pos x="T6" y="T7"/>
                </a:cxn>
              </a:cxnLst>
              <a:rect l="T12" t="T13" r="T14" b="T15"/>
              <a:pathLst>
                <a:path w="22" h="43">
                  <a:moveTo>
                    <a:pt x="3" y="43"/>
                  </a:moveTo>
                  <a:cubicBezTo>
                    <a:pt x="1" y="42"/>
                    <a:pt x="0" y="41"/>
                    <a:pt x="1" y="38"/>
                  </a:cubicBezTo>
                  <a:cubicBezTo>
                    <a:pt x="17" y="36"/>
                    <a:pt x="15" y="15"/>
                    <a:pt x="19" y="0"/>
                  </a:cubicBezTo>
                  <a:cubicBezTo>
                    <a:pt x="22" y="23"/>
                    <a:pt x="13" y="33"/>
                    <a:pt x="3" y="4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6" name="Freeform 564"/>
            <p:cNvSpPr/>
            <p:nvPr/>
          </p:nvSpPr>
          <p:spPr bwMode="auto">
            <a:xfrm>
              <a:off x="2056" y="2477"/>
              <a:ext cx="44" cy="44"/>
            </a:xfrm>
            <a:custGeom>
              <a:avLst/>
              <a:gdLst>
                <a:gd name="T0" fmla="*/ 0 w 22"/>
                <a:gd name="T1" fmla="*/ 22 h 22"/>
                <a:gd name="T2" fmla="*/ 20 w 22"/>
                <a:gd name="T3" fmla="*/ 0 h 22"/>
                <a:gd name="T4" fmla="*/ 22 w 22"/>
                <a:gd name="T5" fmla="*/ 0 h 22"/>
                <a:gd name="T6" fmla="*/ 0 w 22"/>
                <a:gd name="T7" fmla="*/ 22 h 22"/>
                <a:gd name="T8" fmla="*/ 0 60000 65536"/>
                <a:gd name="T9" fmla="*/ 0 60000 65536"/>
                <a:gd name="T10" fmla="*/ 0 60000 65536"/>
                <a:gd name="T11" fmla="*/ 0 60000 65536"/>
                <a:gd name="T12" fmla="*/ 0 w 22"/>
                <a:gd name="T13" fmla="*/ 0 h 22"/>
                <a:gd name="T14" fmla="*/ 22 w 22"/>
                <a:gd name="T15" fmla="*/ 22 h 22"/>
              </a:gdLst>
              <a:ahLst/>
              <a:cxnLst>
                <a:cxn ang="T8">
                  <a:pos x="T0" y="T1"/>
                </a:cxn>
                <a:cxn ang="T9">
                  <a:pos x="T2" y="T3"/>
                </a:cxn>
                <a:cxn ang="T10">
                  <a:pos x="T4" y="T5"/>
                </a:cxn>
                <a:cxn ang="T11">
                  <a:pos x="T6" y="T7"/>
                </a:cxn>
              </a:cxnLst>
              <a:rect l="T12" t="T13" r="T14" b="T15"/>
              <a:pathLst>
                <a:path w="22" h="22">
                  <a:moveTo>
                    <a:pt x="0" y="22"/>
                  </a:moveTo>
                  <a:cubicBezTo>
                    <a:pt x="5" y="14"/>
                    <a:pt x="14" y="9"/>
                    <a:pt x="20" y="0"/>
                  </a:cubicBezTo>
                  <a:cubicBezTo>
                    <a:pt x="20" y="0"/>
                    <a:pt x="21" y="0"/>
                    <a:pt x="22" y="0"/>
                  </a:cubicBezTo>
                  <a:cubicBezTo>
                    <a:pt x="15" y="8"/>
                    <a:pt x="8" y="16"/>
                    <a:pt x="0" y="2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7" name="Freeform 565"/>
            <p:cNvSpPr/>
            <p:nvPr/>
          </p:nvSpPr>
          <p:spPr bwMode="auto">
            <a:xfrm>
              <a:off x="2108" y="2307"/>
              <a:ext cx="46" cy="46"/>
            </a:xfrm>
            <a:custGeom>
              <a:avLst/>
              <a:gdLst>
                <a:gd name="T0" fmla="*/ 0 w 23"/>
                <a:gd name="T1" fmla="*/ 0 h 23"/>
                <a:gd name="T2" fmla="*/ 23 w 23"/>
                <a:gd name="T3" fmla="*/ 23 h 23"/>
                <a:gd name="T4" fmla="*/ 20 w 23"/>
                <a:gd name="T5" fmla="*/ 23 h 23"/>
                <a:gd name="T6" fmla="*/ 0 w 23"/>
                <a:gd name="T7" fmla="*/ 0 h 23"/>
                <a:gd name="T8" fmla="*/ 0 60000 65536"/>
                <a:gd name="T9" fmla="*/ 0 60000 65536"/>
                <a:gd name="T10" fmla="*/ 0 60000 65536"/>
                <a:gd name="T11" fmla="*/ 0 60000 65536"/>
                <a:gd name="T12" fmla="*/ 0 w 23"/>
                <a:gd name="T13" fmla="*/ 0 h 23"/>
                <a:gd name="T14" fmla="*/ 23 w 23"/>
                <a:gd name="T15" fmla="*/ 23 h 23"/>
              </a:gdLst>
              <a:ahLst/>
              <a:cxnLst>
                <a:cxn ang="T8">
                  <a:pos x="T0" y="T1"/>
                </a:cxn>
                <a:cxn ang="T9">
                  <a:pos x="T2" y="T3"/>
                </a:cxn>
                <a:cxn ang="T10">
                  <a:pos x="T4" y="T5"/>
                </a:cxn>
                <a:cxn ang="T11">
                  <a:pos x="T6" y="T7"/>
                </a:cxn>
              </a:cxnLst>
              <a:rect l="T12" t="T13" r="T14" b="T15"/>
              <a:pathLst>
                <a:path w="23" h="23">
                  <a:moveTo>
                    <a:pt x="0" y="0"/>
                  </a:moveTo>
                  <a:cubicBezTo>
                    <a:pt x="9" y="7"/>
                    <a:pt x="16" y="14"/>
                    <a:pt x="23" y="23"/>
                  </a:cubicBezTo>
                  <a:cubicBezTo>
                    <a:pt x="22" y="23"/>
                    <a:pt x="21" y="23"/>
                    <a:pt x="20" y="23"/>
                  </a:cubicBezTo>
                  <a:cubicBezTo>
                    <a:pt x="15" y="14"/>
                    <a:pt x="6" y="9"/>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8" name="Freeform 566"/>
            <p:cNvSpPr/>
            <p:nvPr/>
          </p:nvSpPr>
          <p:spPr bwMode="auto">
            <a:xfrm>
              <a:off x="1832" y="2237"/>
              <a:ext cx="276" cy="164"/>
            </a:xfrm>
            <a:custGeom>
              <a:avLst/>
              <a:gdLst>
                <a:gd name="T0" fmla="*/ 0 w 138"/>
                <a:gd name="T1" fmla="*/ 80 h 82"/>
                <a:gd name="T2" fmla="*/ 7 w 138"/>
                <a:gd name="T3" fmla="*/ 0 h 82"/>
                <a:gd name="T4" fmla="*/ 138 w 138"/>
                <a:gd name="T5" fmla="*/ 0 h 82"/>
                <a:gd name="T6" fmla="*/ 138 w 138"/>
                <a:gd name="T7" fmla="*/ 35 h 82"/>
                <a:gd name="T8" fmla="*/ 136 w 138"/>
                <a:gd name="T9" fmla="*/ 2 h 82"/>
                <a:gd name="T10" fmla="*/ 9 w 138"/>
                <a:gd name="T11" fmla="*/ 2 h 82"/>
                <a:gd name="T12" fmla="*/ 0 w 138"/>
                <a:gd name="T13" fmla="*/ 82 h 82"/>
                <a:gd name="T14" fmla="*/ 0 w 138"/>
                <a:gd name="T15" fmla="*/ 80 h 82"/>
                <a:gd name="T16" fmla="*/ 0 60000 65536"/>
                <a:gd name="T17" fmla="*/ 0 60000 65536"/>
                <a:gd name="T18" fmla="*/ 0 60000 65536"/>
                <a:gd name="T19" fmla="*/ 0 60000 65536"/>
                <a:gd name="T20" fmla="*/ 0 60000 65536"/>
                <a:gd name="T21" fmla="*/ 0 60000 65536"/>
                <a:gd name="T22" fmla="*/ 0 60000 65536"/>
                <a:gd name="T23" fmla="*/ 0 60000 65536"/>
                <a:gd name="T24" fmla="*/ 0 w 138"/>
                <a:gd name="T25" fmla="*/ 0 h 82"/>
                <a:gd name="T26" fmla="*/ 138 w 138"/>
                <a:gd name="T27" fmla="*/ 82 h 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8" h="82">
                  <a:moveTo>
                    <a:pt x="0" y="80"/>
                  </a:moveTo>
                  <a:cubicBezTo>
                    <a:pt x="3" y="54"/>
                    <a:pt x="3" y="25"/>
                    <a:pt x="7" y="0"/>
                  </a:cubicBezTo>
                  <a:cubicBezTo>
                    <a:pt x="51" y="0"/>
                    <a:pt x="95" y="0"/>
                    <a:pt x="138" y="0"/>
                  </a:cubicBezTo>
                  <a:cubicBezTo>
                    <a:pt x="138" y="12"/>
                    <a:pt x="138" y="23"/>
                    <a:pt x="138" y="35"/>
                  </a:cubicBezTo>
                  <a:cubicBezTo>
                    <a:pt x="133" y="29"/>
                    <a:pt x="138" y="12"/>
                    <a:pt x="136" y="2"/>
                  </a:cubicBezTo>
                  <a:cubicBezTo>
                    <a:pt x="94" y="2"/>
                    <a:pt x="51" y="2"/>
                    <a:pt x="9" y="2"/>
                  </a:cubicBezTo>
                  <a:cubicBezTo>
                    <a:pt x="4" y="26"/>
                    <a:pt x="8" y="60"/>
                    <a:pt x="0" y="82"/>
                  </a:cubicBezTo>
                  <a:cubicBezTo>
                    <a:pt x="0" y="81"/>
                    <a:pt x="0" y="81"/>
                    <a:pt x="0" y="8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9" name="Freeform 567"/>
            <p:cNvSpPr/>
            <p:nvPr/>
          </p:nvSpPr>
          <p:spPr bwMode="auto">
            <a:xfrm>
              <a:off x="3447" y="2227"/>
              <a:ext cx="90" cy="188"/>
            </a:xfrm>
            <a:custGeom>
              <a:avLst/>
              <a:gdLst>
                <a:gd name="T0" fmla="*/ 36 w 45"/>
                <a:gd name="T1" fmla="*/ 94 h 94"/>
                <a:gd name="T2" fmla="*/ 9 w 45"/>
                <a:gd name="T3" fmla="*/ 29 h 94"/>
                <a:gd name="T4" fmla="*/ 31 w 45"/>
                <a:gd name="T5" fmla="*/ 11 h 94"/>
                <a:gd name="T6" fmla="*/ 36 w 45"/>
                <a:gd name="T7" fmla="*/ 72 h 94"/>
                <a:gd name="T8" fmla="*/ 36 w 45"/>
                <a:gd name="T9" fmla="*/ 92 h 94"/>
                <a:gd name="T10" fmla="*/ 36 w 45"/>
                <a:gd name="T11" fmla="*/ 94 h 94"/>
                <a:gd name="T12" fmla="*/ 0 60000 65536"/>
                <a:gd name="T13" fmla="*/ 0 60000 65536"/>
                <a:gd name="T14" fmla="*/ 0 60000 65536"/>
                <a:gd name="T15" fmla="*/ 0 60000 65536"/>
                <a:gd name="T16" fmla="*/ 0 60000 65536"/>
                <a:gd name="T17" fmla="*/ 0 60000 65536"/>
                <a:gd name="T18" fmla="*/ 0 w 45"/>
                <a:gd name="T19" fmla="*/ 0 h 94"/>
                <a:gd name="T20" fmla="*/ 45 w 45"/>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45" h="94">
                  <a:moveTo>
                    <a:pt x="36" y="94"/>
                  </a:moveTo>
                  <a:cubicBezTo>
                    <a:pt x="45" y="66"/>
                    <a:pt x="4" y="60"/>
                    <a:pt x="9" y="29"/>
                  </a:cubicBezTo>
                  <a:cubicBezTo>
                    <a:pt x="10" y="23"/>
                    <a:pt x="28" y="0"/>
                    <a:pt x="31" y="11"/>
                  </a:cubicBezTo>
                  <a:cubicBezTo>
                    <a:pt x="0" y="14"/>
                    <a:pt x="13" y="62"/>
                    <a:pt x="36" y="72"/>
                  </a:cubicBezTo>
                  <a:cubicBezTo>
                    <a:pt x="36" y="78"/>
                    <a:pt x="36" y="85"/>
                    <a:pt x="36" y="92"/>
                  </a:cubicBezTo>
                  <a:cubicBezTo>
                    <a:pt x="36" y="92"/>
                    <a:pt x="36" y="93"/>
                    <a:pt x="36" y="9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0" name="Freeform 568"/>
            <p:cNvSpPr/>
            <p:nvPr/>
          </p:nvSpPr>
          <p:spPr bwMode="auto">
            <a:xfrm>
              <a:off x="3527" y="2616"/>
              <a:ext cx="28" cy="26"/>
            </a:xfrm>
            <a:custGeom>
              <a:avLst/>
              <a:gdLst>
                <a:gd name="T0" fmla="*/ 0 w 14"/>
                <a:gd name="T1" fmla="*/ 0 h 13"/>
                <a:gd name="T2" fmla="*/ 14 w 14"/>
                <a:gd name="T3" fmla="*/ 13 h 13"/>
                <a:gd name="T4" fmla="*/ 0 w 14"/>
                <a:gd name="T5" fmla="*/ 0 h 13"/>
                <a:gd name="T6" fmla="*/ 0 60000 65536"/>
                <a:gd name="T7" fmla="*/ 0 60000 65536"/>
                <a:gd name="T8" fmla="*/ 0 60000 65536"/>
                <a:gd name="T9" fmla="*/ 0 w 14"/>
                <a:gd name="T10" fmla="*/ 0 h 13"/>
                <a:gd name="T11" fmla="*/ 14 w 14"/>
                <a:gd name="T12" fmla="*/ 13 h 13"/>
              </a:gdLst>
              <a:ahLst/>
              <a:cxnLst>
                <a:cxn ang="T6">
                  <a:pos x="T0" y="T1"/>
                </a:cxn>
                <a:cxn ang="T7">
                  <a:pos x="T2" y="T3"/>
                </a:cxn>
                <a:cxn ang="T8">
                  <a:pos x="T4" y="T5"/>
                </a:cxn>
              </a:cxnLst>
              <a:rect l="T9" t="T10" r="T11" b="T12"/>
              <a:pathLst>
                <a:path w="14" h="13">
                  <a:moveTo>
                    <a:pt x="0" y="0"/>
                  </a:moveTo>
                  <a:cubicBezTo>
                    <a:pt x="6" y="4"/>
                    <a:pt x="10" y="8"/>
                    <a:pt x="14" y="13"/>
                  </a:cubicBezTo>
                  <a:cubicBezTo>
                    <a:pt x="8" y="10"/>
                    <a:pt x="4" y="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1" name="Freeform 569"/>
            <p:cNvSpPr/>
            <p:nvPr/>
          </p:nvSpPr>
          <p:spPr bwMode="auto">
            <a:xfrm>
              <a:off x="3517" y="2509"/>
              <a:ext cx="78" cy="151"/>
            </a:xfrm>
            <a:custGeom>
              <a:avLst/>
              <a:gdLst>
                <a:gd name="T0" fmla="*/ 32 w 39"/>
                <a:gd name="T1" fmla="*/ 62 h 75"/>
                <a:gd name="T2" fmla="*/ 28 w 39"/>
                <a:gd name="T3" fmla="*/ 75 h 75"/>
                <a:gd name="T4" fmla="*/ 19 w 39"/>
                <a:gd name="T5" fmla="*/ 66 h 75"/>
                <a:gd name="T6" fmla="*/ 5 w 39"/>
                <a:gd name="T7" fmla="*/ 53 h 75"/>
                <a:gd name="T8" fmla="*/ 3 w 39"/>
                <a:gd name="T9" fmla="*/ 49 h 75"/>
                <a:gd name="T10" fmla="*/ 5 w 39"/>
                <a:gd name="T11" fmla="*/ 0 h 75"/>
                <a:gd name="T12" fmla="*/ 32 w 39"/>
                <a:gd name="T13" fmla="*/ 62 h 75"/>
                <a:gd name="T14" fmla="*/ 0 60000 65536"/>
                <a:gd name="T15" fmla="*/ 0 60000 65536"/>
                <a:gd name="T16" fmla="*/ 0 60000 65536"/>
                <a:gd name="T17" fmla="*/ 0 60000 65536"/>
                <a:gd name="T18" fmla="*/ 0 60000 65536"/>
                <a:gd name="T19" fmla="*/ 0 60000 65536"/>
                <a:gd name="T20" fmla="*/ 0 60000 65536"/>
                <a:gd name="T21" fmla="*/ 0 w 39"/>
                <a:gd name="T22" fmla="*/ 0 h 75"/>
                <a:gd name="T23" fmla="*/ 39 w 39"/>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75">
                  <a:moveTo>
                    <a:pt x="32" y="62"/>
                  </a:moveTo>
                  <a:cubicBezTo>
                    <a:pt x="39" y="67"/>
                    <a:pt x="28" y="71"/>
                    <a:pt x="28" y="75"/>
                  </a:cubicBezTo>
                  <a:cubicBezTo>
                    <a:pt x="23" y="74"/>
                    <a:pt x="22" y="69"/>
                    <a:pt x="19" y="66"/>
                  </a:cubicBezTo>
                  <a:cubicBezTo>
                    <a:pt x="15" y="61"/>
                    <a:pt x="11" y="57"/>
                    <a:pt x="5" y="53"/>
                  </a:cubicBezTo>
                  <a:cubicBezTo>
                    <a:pt x="3" y="53"/>
                    <a:pt x="3" y="50"/>
                    <a:pt x="3" y="49"/>
                  </a:cubicBezTo>
                  <a:cubicBezTo>
                    <a:pt x="4" y="33"/>
                    <a:pt x="0" y="12"/>
                    <a:pt x="5" y="0"/>
                  </a:cubicBezTo>
                  <a:cubicBezTo>
                    <a:pt x="6" y="29"/>
                    <a:pt x="11" y="53"/>
                    <a:pt x="32" y="6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2" name="Freeform 570"/>
            <p:cNvSpPr/>
            <p:nvPr/>
          </p:nvSpPr>
          <p:spPr bwMode="auto">
            <a:xfrm>
              <a:off x="3505" y="2423"/>
              <a:ext cx="76" cy="211"/>
            </a:xfrm>
            <a:custGeom>
              <a:avLst/>
              <a:gdLst>
                <a:gd name="T0" fmla="*/ 25 w 38"/>
                <a:gd name="T1" fmla="*/ 14 h 105"/>
                <a:gd name="T2" fmla="*/ 38 w 38"/>
                <a:gd name="T3" fmla="*/ 105 h 105"/>
                <a:gd name="T4" fmla="*/ 11 w 38"/>
                <a:gd name="T5" fmla="*/ 43 h 105"/>
                <a:gd name="T6" fmla="*/ 9 w 38"/>
                <a:gd name="T7" fmla="*/ 92 h 105"/>
                <a:gd name="T8" fmla="*/ 11 w 38"/>
                <a:gd name="T9" fmla="*/ 0 h 105"/>
                <a:gd name="T10" fmla="*/ 25 w 38"/>
                <a:gd name="T11" fmla="*/ 14 h 105"/>
                <a:gd name="T12" fmla="*/ 0 60000 65536"/>
                <a:gd name="T13" fmla="*/ 0 60000 65536"/>
                <a:gd name="T14" fmla="*/ 0 60000 65536"/>
                <a:gd name="T15" fmla="*/ 0 60000 65536"/>
                <a:gd name="T16" fmla="*/ 0 60000 65536"/>
                <a:gd name="T17" fmla="*/ 0 60000 65536"/>
                <a:gd name="T18" fmla="*/ 0 w 38"/>
                <a:gd name="T19" fmla="*/ 0 h 105"/>
                <a:gd name="T20" fmla="*/ 38 w 38"/>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38" h="105">
                  <a:moveTo>
                    <a:pt x="25" y="14"/>
                  </a:moveTo>
                  <a:cubicBezTo>
                    <a:pt x="6" y="36"/>
                    <a:pt x="14" y="97"/>
                    <a:pt x="38" y="105"/>
                  </a:cubicBezTo>
                  <a:cubicBezTo>
                    <a:pt x="17" y="96"/>
                    <a:pt x="12" y="72"/>
                    <a:pt x="11" y="43"/>
                  </a:cubicBezTo>
                  <a:cubicBezTo>
                    <a:pt x="6" y="55"/>
                    <a:pt x="10" y="76"/>
                    <a:pt x="9" y="92"/>
                  </a:cubicBezTo>
                  <a:cubicBezTo>
                    <a:pt x="0" y="61"/>
                    <a:pt x="15" y="34"/>
                    <a:pt x="11" y="0"/>
                  </a:cubicBezTo>
                  <a:cubicBezTo>
                    <a:pt x="15" y="14"/>
                    <a:pt x="12" y="30"/>
                    <a:pt x="25" y="1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3" name="Freeform 571"/>
            <p:cNvSpPr/>
            <p:nvPr/>
          </p:nvSpPr>
          <p:spPr bwMode="auto">
            <a:xfrm>
              <a:off x="3553" y="2437"/>
              <a:ext cx="20" cy="14"/>
            </a:xfrm>
            <a:custGeom>
              <a:avLst/>
              <a:gdLst>
                <a:gd name="T0" fmla="*/ 1 w 10"/>
                <a:gd name="T1" fmla="*/ 7 h 7"/>
                <a:gd name="T2" fmla="*/ 3 w 10"/>
                <a:gd name="T3" fmla="*/ 0 h 7"/>
                <a:gd name="T4" fmla="*/ 10 w 10"/>
                <a:gd name="T5" fmla="*/ 7 h 7"/>
                <a:gd name="T6" fmla="*/ 5 w 10"/>
                <a:gd name="T7" fmla="*/ 2 h 7"/>
                <a:gd name="T8" fmla="*/ 1 w 10"/>
                <a:gd name="T9" fmla="*/ 7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 y="7"/>
                  </a:moveTo>
                  <a:cubicBezTo>
                    <a:pt x="0" y="4"/>
                    <a:pt x="2" y="2"/>
                    <a:pt x="3" y="0"/>
                  </a:cubicBezTo>
                  <a:cubicBezTo>
                    <a:pt x="8" y="0"/>
                    <a:pt x="10" y="2"/>
                    <a:pt x="10" y="7"/>
                  </a:cubicBezTo>
                  <a:cubicBezTo>
                    <a:pt x="7" y="6"/>
                    <a:pt x="8" y="2"/>
                    <a:pt x="5" y="2"/>
                  </a:cubicBezTo>
                  <a:cubicBezTo>
                    <a:pt x="3" y="3"/>
                    <a:pt x="4" y="7"/>
                    <a:pt x="1" y="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4" name="Freeform 572"/>
            <p:cNvSpPr/>
            <p:nvPr/>
          </p:nvSpPr>
          <p:spPr bwMode="auto">
            <a:xfrm>
              <a:off x="3533" y="2277"/>
              <a:ext cx="116" cy="200"/>
            </a:xfrm>
            <a:custGeom>
              <a:avLst/>
              <a:gdLst>
                <a:gd name="T0" fmla="*/ 2 w 58"/>
                <a:gd name="T1" fmla="*/ 0 h 100"/>
                <a:gd name="T2" fmla="*/ 4 w 58"/>
                <a:gd name="T3" fmla="*/ 24 h 100"/>
                <a:gd name="T4" fmla="*/ 55 w 58"/>
                <a:gd name="T5" fmla="*/ 62 h 100"/>
                <a:gd name="T6" fmla="*/ 26 w 58"/>
                <a:gd name="T7" fmla="*/ 62 h 100"/>
                <a:gd name="T8" fmla="*/ 20 w 58"/>
                <a:gd name="T9" fmla="*/ 87 h 100"/>
                <a:gd name="T10" fmla="*/ 24 w 58"/>
                <a:gd name="T11" fmla="*/ 60 h 100"/>
                <a:gd name="T12" fmla="*/ 53 w 58"/>
                <a:gd name="T13" fmla="*/ 60 h 100"/>
                <a:gd name="T14" fmla="*/ 4 w 58"/>
                <a:gd name="T15" fmla="*/ 26 h 100"/>
                <a:gd name="T16" fmla="*/ 2 w 58"/>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100"/>
                <a:gd name="T29" fmla="*/ 58 w 58"/>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100">
                  <a:moveTo>
                    <a:pt x="2" y="0"/>
                  </a:moveTo>
                  <a:cubicBezTo>
                    <a:pt x="7" y="4"/>
                    <a:pt x="2" y="17"/>
                    <a:pt x="4" y="24"/>
                  </a:cubicBezTo>
                  <a:cubicBezTo>
                    <a:pt x="37" y="21"/>
                    <a:pt x="58" y="30"/>
                    <a:pt x="55" y="62"/>
                  </a:cubicBezTo>
                  <a:cubicBezTo>
                    <a:pt x="46" y="62"/>
                    <a:pt x="36" y="62"/>
                    <a:pt x="26" y="62"/>
                  </a:cubicBezTo>
                  <a:cubicBezTo>
                    <a:pt x="20" y="65"/>
                    <a:pt x="29" y="100"/>
                    <a:pt x="20" y="87"/>
                  </a:cubicBezTo>
                  <a:cubicBezTo>
                    <a:pt x="26" y="82"/>
                    <a:pt x="18" y="64"/>
                    <a:pt x="24" y="60"/>
                  </a:cubicBezTo>
                  <a:cubicBezTo>
                    <a:pt x="34" y="60"/>
                    <a:pt x="43" y="60"/>
                    <a:pt x="53" y="60"/>
                  </a:cubicBezTo>
                  <a:cubicBezTo>
                    <a:pt x="56" y="29"/>
                    <a:pt x="34" y="24"/>
                    <a:pt x="4" y="26"/>
                  </a:cubicBezTo>
                  <a:cubicBezTo>
                    <a:pt x="0" y="21"/>
                    <a:pt x="2" y="9"/>
                    <a:pt x="2"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5" name="Freeform 573"/>
            <p:cNvSpPr/>
            <p:nvPr/>
          </p:nvSpPr>
          <p:spPr bwMode="auto">
            <a:xfrm>
              <a:off x="2090" y="2353"/>
              <a:ext cx="64" cy="124"/>
            </a:xfrm>
            <a:custGeom>
              <a:avLst/>
              <a:gdLst>
                <a:gd name="T0" fmla="*/ 3 w 32"/>
                <a:gd name="T1" fmla="*/ 62 h 62"/>
                <a:gd name="T2" fmla="*/ 5 w 32"/>
                <a:gd name="T3" fmla="*/ 2 h 62"/>
                <a:gd name="T4" fmla="*/ 29 w 32"/>
                <a:gd name="T5" fmla="*/ 2 h 62"/>
                <a:gd name="T6" fmla="*/ 29 w 32"/>
                <a:gd name="T7" fmla="*/ 0 h 62"/>
                <a:gd name="T8" fmla="*/ 32 w 32"/>
                <a:gd name="T9" fmla="*/ 0 h 62"/>
                <a:gd name="T10" fmla="*/ 7 w 32"/>
                <a:gd name="T11" fmla="*/ 4 h 62"/>
                <a:gd name="T12" fmla="*/ 5 w 32"/>
                <a:gd name="T13" fmla="*/ 62 h 62"/>
                <a:gd name="T14" fmla="*/ 3 w 32"/>
                <a:gd name="T15" fmla="*/ 62 h 62"/>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62"/>
                <a:gd name="T26" fmla="*/ 32 w 32"/>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62">
                  <a:moveTo>
                    <a:pt x="3" y="62"/>
                  </a:moveTo>
                  <a:cubicBezTo>
                    <a:pt x="4" y="43"/>
                    <a:pt x="0" y="18"/>
                    <a:pt x="5" y="2"/>
                  </a:cubicBezTo>
                  <a:cubicBezTo>
                    <a:pt x="13" y="2"/>
                    <a:pt x="21" y="2"/>
                    <a:pt x="29" y="2"/>
                  </a:cubicBezTo>
                  <a:cubicBezTo>
                    <a:pt x="29" y="1"/>
                    <a:pt x="29" y="0"/>
                    <a:pt x="29" y="0"/>
                  </a:cubicBezTo>
                  <a:cubicBezTo>
                    <a:pt x="30" y="0"/>
                    <a:pt x="31" y="0"/>
                    <a:pt x="32" y="0"/>
                  </a:cubicBezTo>
                  <a:cubicBezTo>
                    <a:pt x="31" y="9"/>
                    <a:pt x="15" y="2"/>
                    <a:pt x="7" y="4"/>
                  </a:cubicBezTo>
                  <a:cubicBezTo>
                    <a:pt x="2" y="19"/>
                    <a:pt x="6" y="43"/>
                    <a:pt x="5" y="62"/>
                  </a:cubicBezTo>
                  <a:cubicBezTo>
                    <a:pt x="4" y="62"/>
                    <a:pt x="3" y="62"/>
                    <a:pt x="3" y="6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6" name="Freeform 574"/>
            <p:cNvSpPr/>
            <p:nvPr/>
          </p:nvSpPr>
          <p:spPr bwMode="auto">
            <a:xfrm>
              <a:off x="2056" y="2654"/>
              <a:ext cx="18" cy="24"/>
            </a:xfrm>
            <a:custGeom>
              <a:avLst/>
              <a:gdLst>
                <a:gd name="T0" fmla="*/ 0 w 9"/>
                <a:gd name="T1" fmla="*/ 10 h 12"/>
                <a:gd name="T2" fmla="*/ 9 w 9"/>
                <a:gd name="T3" fmla="*/ 6 h 12"/>
                <a:gd name="T4" fmla="*/ 0 w 9"/>
                <a:gd name="T5" fmla="*/ 10 h 12"/>
                <a:gd name="T6" fmla="*/ 0 60000 65536"/>
                <a:gd name="T7" fmla="*/ 0 60000 65536"/>
                <a:gd name="T8" fmla="*/ 0 60000 65536"/>
                <a:gd name="T9" fmla="*/ 0 w 9"/>
                <a:gd name="T10" fmla="*/ 0 h 12"/>
                <a:gd name="T11" fmla="*/ 9 w 9"/>
                <a:gd name="T12" fmla="*/ 12 h 12"/>
              </a:gdLst>
              <a:ahLst/>
              <a:cxnLst>
                <a:cxn ang="T6">
                  <a:pos x="T0" y="T1"/>
                </a:cxn>
                <a:cxn ang="T7">
                  <a:pos x="T2" y="T3"/>
                </a:cxn>
                <a:cxn ang="T8">
                  <a:pos x="T4" y="T5"/>
                </a:cxn>
              </a:cxnLst>
              <a:rect l="T9" t="T10" r="T11" b="T12"/>
              <a:pathLst>
                <a:path w="9" h="12">
                  <a:moveTo>
                    <a:pt x="0" y="10"/>
                  </a:moveTo>
                  <a:cubicBezTo>
                    <a:pt x="0" y="8"/>
                    <a:pt x="6" y="0"/>
                    <a:pt x="9" y="6"/>
                  </a:cubicBezTo>
                  <a:cubicBezTo>
                    <a:pt x="4" y="6"/>
                    <a:pt x="6" y="12"/>
                    <a:pt x="0" y="1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7" name="Freeform 575"/>
            <p:cNvSpPr/>
            <p:nvPr/>
          </p:nvSpPr>
          <p:spPr bwMode="auto">
            <a:xfrm>
              <a:off x="1992" y="2684"/>
              <a:ext cx="72" cy="42"/>
            </a:xfrm>
            <a:custGeom>
              <a:avLst/>
              <a:gdLst>
                <a:gd name="T0" fmla="*/ 27 w 36"/>
                <a:gd name="T1" fmla="*/ 0 h 21"/>
                <a:gd name="T2" fmla="*/ 0 w 36"/>
                <a:gd name="T3" fmla="*/ 15 h 21"/>
                <a:gd name="T4" fmla="*/ 25 w 36"/>
                <a:gd name="T5" fmla="*/ 15 h 21"/>
                <a:gd name="T6" fmla="*/ 27 w 36"/>
                <a:gd name="T7" fmla="*/ 0 h 21"/>
                <a:gd name="T8" fmla="*/ 0 60000 65536"/>
                <a:gd name="T9" fmla="*/ 0 60000 65536"/>
                <a:gd name="T10" fmla="*/ 0 60000 65536"/>
                <a:gd name="T11" fmla="*/ 0 60000 65536"/>
                <a:gd name="T12" fmla="*/ 0 w 36"/>
                <a:gd name="T13" fmla="*/ 0 h 21"/>
                <a:gd name="T14" fmla="*/ 36 w 36"/>
                <a:gd name="T15" fmla="*/ 21 h 21"/>
              </a:gdLst>
              <a:ahLst/>
              <a:cxnLst>
                <a:cxn ang="T8">
                  <a:pos x="T0" y="T1"/>
                </a:cxn>
                <a:cxn ang="T9">
                  <a:pos x="T2" y="T3"/>
                </a:cxn>
                <a:cxn ang="T10">
                  <a:pos x="T4" y="T5"/>
                </a:cxn>
                <a:cxn ang="T11">
                  <a:pos x="T6" y="T7"/>
                </a:cxn>
              </a:cxnLst>
              <a:rect l="T12" t="T13" r="T14" b="T15"/>
              <a:pathLst>
                <a:path w="36" h="21">
                  <a:moveTo>
                    <a:pt x="27" y="0"/>
                  </a:moveTo>
                  <a:cubicBezTo>
                    <a:pt x="36" y="21"/>
                    <a:pt x="11" y="20"/>
                    <a:pt x="0" y="15"/>
                  </a:cubicBezTo>
                  <a:cubicBezTo>
                    <a:pt x="9" y="15"/>
                    <a:pt x="17" y="15"/>
                    <a:pt x="25" y="15"/>
                  </a:cubicBezTo>
                  <a:cubicBezTo>
                    <a:pt x="26" y="11"/>
                    <a:pt x="22" y="1"/>
                    <a:pt x="27"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8" name="Freeform 576"/>
            <p:cNvSpPr/>
            <p:nvPr/>
          </p:nvSpPr>
          <p:spPr bwMode="auto">
            <a:xfrm>
              <a:off x="1934" y="2682"/>
              <a:ext cx="40" cy="14"/>
            </a:xfrm>
            <a:custGeom>
              <a:avLst/>
              <a:gdLst>
                <a:gd name="T0" fmla="*/ 0 w 20"/>
                <a:gd name="T1" fmla="*/ 5 h 7"/>
                <a:gd name="T2" fmla="*/ 0 w 20"/>
                <a:gd name="T3" fmla="*/ 3 h 7"/>
                <a:gd name="T4" fmla="*/ 20 w 20"/>
                <a:gd name="T5" fmla="*/ 7 h 7"/>
                <a:gd name="T6" fmla="*/ 18 w 20"/>
                <a:gd name="T7" fmla="*/ 7 h 7"/>
                <a:gd name="T8" fmla="*/ 0 w 20"/>
                <a:gd name="T9" fmla="*/ 5 h 7"/>
                <a:gd name="T10" fmla="*/ 0 60000 65536"/>
                <a:gd name="T11" fmla="*/ 0 60000 65536"/>
                <a:gd name="T12" fmla="*/ 0 60000 65536"/>
                <a:gd name="T13" fmla="*/ 0 60000 65536"/>
                <a:gd name="T14" fmla="*/ 0 60000 65536"/>
                <a:gd name="T15" fmla="*/ 0 w 20"/>
                <a:gd name="T16" fmla="*/ 0 h 7"/>
                <a:gd name="T17" fmla="*/ 20 w 20"/>
                <a:gd name="T18" fmla="*/ 7 h 7"/>
              </a:gdLst>
              <a:ahLst/>
              <a:cxnLst>
                <a:cxn ang="T10">
                  <a:pos x="T0" y="T1"/>
                </a:cxn>
                <a:cxn ang="T11">
                  <a:pos x="T2" y="T3"/>
                </a:cxn>
                <a:cxn ang="T12">
                  <a:pos x="T4" y="T5"/>
                </a:cxn>
                <a:cxn ang="T13">
                  <a:pos x="T6" y="T7"/>
                </a:cxn>
                <a:cxn ang="T14">
                  <a:pos x="T8" y="T9"/>
                </a:cxn>
              </a:cxnLst>
              <a:rect l="T15" t="T16" r="T17" b="T18"/>
              <a:pathLst>
                <a:path w="20" h="7">
                  <a:moveTo>
                    <a:pt x="0" y="5"/>
                  </a:moveTo>
                  <a:cubicBezTo>
                    <a:pt x="0" y="4"/>
                    <a:pt x="0" y="4"/>
                    <a:pt x="0" y="3"/>
                  </a:cubicBezTo>
                  <a:cubicBezTo>
                    <a:pt x="8" y="4"/>
                    <a:pt x="20" y="0"/>
                    <a:pt x="20" y="7"/>
                  </a:cubicBezTo>
                  <a:cubicBezTo>
                    <a:pt x="20" y="7"/>
                    <a:pt x="19" y="7"/>
                    <a:pt x="18" y="7"/>
                  </a:cubicBezTo>
                  <a:cubicBezTo>
                    <a:pt x="15" y="4"/>
                    <a:pt x="7" y="5"/>
                    <a:pt x="0" y="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9" name="Freeform 577"/>
            <p:cNvSpPr/>
            <p:nvPr/>
          </p:nvSpPr>
          <p:spPr bwMode="auto">
            <a:xfrm>
              <a:off x="1900" y="2638"/>
              <a:ext cx="16" cy="32"/>
            </a:xfrm>
            <a:custGeom>
              <a:avLst/>
              <a:gdLst>
                <a:gd name="T0" fmla="*/ 0 w 8"/>
                <a:gd name="T1" fmla="*/ 0 h 16"/>
                <a:gd name="T2" fmla="*/ 8 w 8"/>
                <a:gd name="T3" fmla="*/ 16 h 16"/>
                <a:gd name="T4" fmla="*/ 6 w 8"/>
                <a:gd name="T5" fmla="*/ 16 h 16"/>
                <a:gd name="T6" fmla="*/ 0 w 8"/>
                <a:gd name="T7" fmla="*/ 14 h 16"/>
                <a:gd name="T8" fmla="*/ 0 w 8"/>
                <a:gd name="T9" fmla="*/ 0 h 16"/>
                <a:gd name="T10" fmla="*/ 0 60000 65536"/>
                <a:gd name="T11" fmla="*/ 0 60000 65536"/>
                <a:gd name="T12" fmla="*/ 0 60000 65536"/>
                <a:gd name="T13" fmla="*/ 0 60000 65536"/>
                <a:gd name="T14" fmla="*/ 0 60000 65536"/>
                <a:gd name="T15" fmla="*/ 0 w 8"/>
                <a:gd name="T16" fmla="*/ 0 h 16"/>
                <a:gd name="T17" fmla="*/ 8 w 8"/>
                <a:gd name="T18" fmla="*/ 16 h 16"/>
              </a:gdLst>
              <a:ahLst/>
              <a:cxnLst>
                <a:cxn ang="T10">
                  <a:pos x="T0" y="T1"/>
                </a:cxn>
                <a:cxn ang="T11">
                  <a:pos x="T2" y="T3"/>
                </a:cxn>
                <a:cxn ang="T12">
                  <a:pos x="T4" y="T5"/>
                </a:cxn>
                <a:cxn ang="T13">
                  <a:pos x="T6" y="T7"/>
                </a:cxn>
                <a:cxn ang="T14">
                  <a:pos x="T8" y="T9"/>
                </a:cxn>
              </a:cxnLst>
              <a:rect l="T15" t="T16" r="T17" b="T18"/>
              <a:pathLst>
                <a:path w="8" h="16">
                  <a:moveTo>
                    <a:pt x="0" y="0"/>
                  </a:moveTo>
                  <a:cubicBezTo>
                    <a:pt x="2" y="6"/>
                    <a:pt x="3" y="13"/>
                    <a:pt x="8" y="16"/>
                  </a:cubicBezTo>
                  <a:cubicBezTo>
                    <a:pt x="8" y="16"/>
                    <a:pt x="7" y="16"/>
                    <a:pt x="6" y="16"/>
                  </a:cubicBezTo>
                  <a:cubicBezTo>
                    <a:pt x="4" y="15"/>
                    <a:pt x="3" y="14"/>
                    <a:pt x="0" y="14"/>
                  </a:cubicBezTo>
                  <a:cubicBezTo>
                    <a:pt x="0" y="9"/>
                    <a:pt x="0" y="5"/>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0" name="Freeform 578"/>
            <p:cNvSpPr/>
            <p:nvPr/>
          </p:nvSpPr>
          <p:spPr bwMode="auto">
            <a:xfrm>
              <a:off x="3716" y="2233"/>
              <a:ext cx="22" cy="30"/>
            </a:xfrm>
            <a:custGeom>
              <a:avLst/>
              <a:gdLst>
                <a:gd name="T0" fmla="*/ 7 w 11"/>
                <a:gd name="T1" fmla="*/ 13 h 15"/>
                <a:gd name="T2" fmla="*/ 2 w 11"/>
                <a:gd name="T3" fmla="*/ 4 h 15"/>
                <a:gd name="T4" fmla="*/ 7 w 11"/>
                <a:gd name="T5" fmla="*/ 13 h 15"/>
                <a:gd name="T6" fmla="*/ 0 60000 65536"/>
                <a:gd name="T7" fmla="*/ 0 60000 65536"/>
                <a:gd name="T8" fmla="*/ 0 60000 65536"/>
                <a:gd name="T9" fmla="*/ 0 w 11"/>
                <a:gd name="T10" fmla="*/ 0 h 15"/>
                <a:gd name="T11" fmla="*/ 11 w 11"/>
                <a:gd name="T12" fmla="*/ 15 h 15"/>
              </a:gdLst>
              <a:ahLst/>
              <a:cxnLst>
                <a:cxn ang="T6">
                  <a:pos x="T0" y="T1"/>
                </a:cxn>
                <a:cxn ang="T7">
                  <a:pos x="T2" y="T3"/>
                </a:cxn>
                <a:cxn ang="T8">
                  <a:pos x="T4" y="T5"/>
                </a:cxn>
              </a:cxnLst>
              <a:rect l="T9" t="T10" r="T11" b="T12"/>
              <a:pathLst>
                <a:path w="11" h="15">
                  <a:moveTo>
                    <a:pt x="7" y="13"/>
                  </a:moveTo>
                  <a:cubicBezTo>
                    <a:pt x="0" y="15"/>
                    <a:pt x="3" y="8"/>
                    <a:pt x="2" y="4"/>
                  </a:cubicBezTo>
                  <a:cubicBezTo>
                    <a:pt x="10" y="0"/>
                    <a:pt x="11" y="12"/>
                    <a:pt x="7" y="1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1" name="Freeform 579"/>
            <p:cNvSpPr>
              <a:spLocks noEditPoints="1"/>
            </p:cNvSpPr>
            <p:nvPr/>
          </p:nvSpPr>
          <p:spPr bwMode="auto">
            <a:xfrm>
              <a:off x="3962" y="2267"/>
              <a:ext cx="98" cy="158"/>
            </a:xfrm>
            <a:custGeom>
              <a:avLst/>
              <a:gdLst>
                <a:gd name="T0" fmla="*/ 28 w 49"/>
                <a:gd name="T1" fmla="*/ 2 h 79"/>
                <a:gd name="T2" fmla="*/ 21 w 49"/>
                <a:gd name="T3" fmla="*/ 62 h 79"/>
                <a:gd name="T4" fmla="*/ 48 w 49"/>
                <a:gd name="T5" fmla="*/ 65 h 79"/>
                <a:gd name="T6" fmla="*/ 44 w 49"/>
                <a:gd name="T7" fmla="*/ 78 h 79"/>
                <a:gd name="T8" fmla="*/ 12 w 49"/>
                <a:gd name="T9" fmla="*/ 66 h 79"/>
                <a:gd name="T10" fmla="*/ 0 w 49"/>
                <a:gd name="T11" fmla="*/ 49 h 79"/>
                <a:gd name="T12" fmla="*/ 10 w 49"/>
                <a:gd name="T13" fmla="*/ 0 h 79"/>
                <a:gd name="T14" fmla="*/ 28 w 49"/>
                <a:gd name="T15" fmla="*/ 2 h 79"/>
                <a:gd name="T16" fmla="*/ 3 w 49"/>
                <a:gd name="T17" fmla="*/ 47 h 79"/>
                <a:gd name="T18" fmla="*/ 19 w 49"/>
                <a:gd name="T19" fmla="*/ 64 h 79"/>
                <a:gd name="T20" fmla="*/ 26 w 49"/>
                <a:gd name="T21" fmla="*/ 4 h 79"/>
                <a:gd name="T22" fmla="*/ 12 w 49"/>
                <a:gd name="T23" fmla="*/ 3 h 79"/>
                <a:gd name="T24" fmla="*/ 3 w 49"/>
                <a:gd name="T25" fmla="*/ 47 h 79"/>
                <a:gd name="T26" fmla="*/ 45 w 49"/>
                <a:gd name="T27" fmla="*/ 76 h 79"/>
                <a:gd name="T28" fmla="*/ 46 w 49"/>
                <a:gd name="T29" fmla="*/ 67 h 79"/>
                <a:gd name="T30" fmla="*/ 39 w 49"/>
                <a:gd name="T31" fmla="*/ 69 h 79"/>
                <a:gd name="T32" fmla="*/ 45 w 49"/>
                <a:gd name="T33" fmla="*/ 76 h 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79"/>
                <a:gd name="T53" fmla="*/ 49 w 49"/>
                <a:gd name="T54" fmla="*/ 79 h 7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79">
                  <a:moveTo>
                    <a:pt x="28" y="2"/>
                  </a:moveTo>
                  <a:cubicBezTo>
                    <a:pt x="26" y="22"/>
                    <a:pt x="24" y="42"/>
                    <a:pt x="21" y="62"/>
                  </a:cubicBezTo>
                  <a:cubicBezTo>
                    <a:pt x="30" y="63"/>
                    <a:pt x="39" y="64"/>
                    <a:pt x="48" y="65"/>
                  </a:cubicBezTo>
                  <a:cubicBezTo>
                    <a:pt x="46" y="69"/>
                    <a:pt x="49" y="78"/>
                    <a:pt x="44" y="78"/>
                  </a:cubicBezTo>
                  <a:cubicBezTo>
                    <a:pt x="38" y="71"/>
                    <a:pt x="29" y="65"/>
                    <a:pt x="12" y="66"/>
                  </a:cubicBezTo>
                  <a:cubicBezTo>
                    <a:pt x="15" y="54"/>
                    <a:pt x="14" y="47"/>
                    <a:pt x="0" y="49"/>
                  </a:cubicBezTo>
                  <a:cubicBezTo>
                    <a:pt x="3" y="32"/>
                    <a:pt x="11" y="21"/>
                    <a:pt x="10" y="0"/>
                  </a:cubicBezTo>
                  <a:cubicBezTo>
                    <a:pt x="16" y="1"/>
                    <a:pt x="22" y="2"/>
                    <a:pt x="28" y="2"/>
                  </a:cubicBezTo>
                  <a:close/>
                  <a:moveTo>
                    <a:pt x="3" y="47"/>
                  </a:moveTo>
                  <a:cubicBezTo>
                    <a:pt x="21" y="42"/>
                    <a:pt x="10" y="61"/>
                    <a:pt x="19" y="64"/>
                  </a:cubicBezTo>
                  <a:cubicBezTo>
                    <a:pt x="21" y="53"/>
                    <a:pt x="23" y="23"/>
                    <a:pt x="26" y="4"/>
                  </a:cubicBezTo>
                  <a:cubicBezTo>
                    <a:pt x="21" y="4"/>
                    <a:pt x="17" y="3"/>
                    <a:pt x="12" y="3"/>
                  </a:cubicBezTo>
                  <a:cubicBezTo>
                    <a:pt x="12" y="22"/>
                    <a:pt x="7" y="33"/>
                    <a:pt x="3" y="47"/>
                  </a:cubicBezTo>
                  <a:close/>
                  <a:moveTo>
                    <a:pt x="45" y="76"/>
                  </a:moveTo>
                  <a:cubicBezTo>
                    <a:pt x="45" y="73"/>
                    <a:pt x="45" y="70"/>
                    <a:pt x="46" y="67"/>
                  </a:cubicBezTo>
                  <a:cubicBezTo>
                    <a:pt x="43" y="67"/>
                    <a:pt x="39" y="66"/>
                    <a:pt x="39" y="69"/>
                  </a:cubicBezTo>
                  <a:cubicBezTo>
                    <a:pt x="44" y="68"/>
                    <a:pt x="36" y="79"/>
                    <a:pt x="45" y="7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2" name="Freeform 580"/>
            <p:cNvSpPr/>
            <p:nvPr/>
          </p:nvSpPr>
          <p:spPr bwMode="auto">
            <a:xfrm>
              <a:off x="2112" y="2383"/>
              <a:ext cx="14" cy="18"/>
            </a:xfrm>
            <a:custGeom>
              <a:avLst/>
              <a:gdLst>
                <a:gd name="T0" fmla="*/ 1 w 7"/>
                <a:gd name="T1" fmla="*/ 0 h 9"/>
                <a:gd name="T2" fmla="*/ 7 w 7"/>
                <a:gd name="T3" fmla="*/ 7 h 9"/>
                <a:gd name="T4" fmla="*/ 7 w 7"/>
                <a:gd name="T5" fmla="*/ 9 h 9"/>
                <a:gd name="T6" fmla="*/ 1 w 7"/>
                <a:gd name="T7" fmla="*/ 0 h 9"/>
                <a:gd name="T8" fmla="*/ 0 60000 65536"/>
                <a:gd name="T9" fmla="*/ 0 60000 65536"/>
                <a:gd name="T10" fmla="*/ 0 60000 65536"/>
                <a:gd name="T11" fmla="*/ 0 60000 65536"/>
                <a:gd name="T12" fmla="*/ 0 w 7"/>
                <a:gd name="T13" fmla="*/ 0 h 9"/>
                <a:gd name="T14" fmla="*/ 7 w 7"/>
                <a:gd name="T15" fmla="*/ 9 h 9"/>
              </a:gdLst>
              <a:ahLst/>
              <a:cxnLst>
                <a:cxn ang="T8">
                  <a:pos x="T0" y="T1"/>
                </a:cxn>
                <a:cxn ang="T9">
                  <a:pos x="T2" y="T3"/>
                </a:cxn>
                <a:cxn ang="T10">
                  <a:pos x="T4" y="T5"/>
                </a:cxn>
                <a:cxn ang="T11">
                  <a:pos x="T6" y="T7"/>
                </a:cxn>
              </a:cxnLst>
              <a:rect l="T12" t="T13" r="T14" b="T15"/>
              <a:pathLst>
                <a:path w="7" h="9">
                  <a:moveTo>
                    <a:pt x="1" y="0"/>
                  </a:moveTo>
                  <a:cubicBezTo>
                    <a:pt x="5" y="0"/>
                    <a:pt x="2" y="8"/>
                    <a:pt x="7" y="7"/>
                  </a:cubicBezTo>
                  <a:cubicBezTo>
                    <a:pt x="7" y="8"/>
                    <a:pt x="7" y="8"/>
                    <a:pt x="7" y="9"/>
                  </a:cubicBezTo>
                  <a:cubicBezTo>
                    <a:pt x="4" y="7"/>
                    <a:pt x="0" y="6"/>
                    <a:pt x="1"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3" name="Freeform 581"/>
            <p:cNvSpPr/>
            <p:nvPr/>
          </p:nvSpPr>
          <p:spPr bwMode="auto">
            <a:xfrm>
              <a:off x="2154" y="2401"/>
              <a:ext cx="84" cy="84"/>
            </a:xfrm>
            <a:custGeom>
              <a:avLst/>
              <a:gdLst>
                <a:gd name="T0" fmla="*/ 0 w 42"/>
                <a:gd name="T1" fmla="*/ 0 h 42"/>
                <a:gd name="T2" fmla="*/ 42 w 42"/>
                <a:gd name="T3" fmla="*/ 40 h 42"/>
                <a:gd name="T4" fmla="*/ 42 w 42"/>
                <a:gd name="T5" fmla="*/ 42 h 42"/>
                <a:gd name="T6" fmla="*/ 0 w 42"/>
                <a:gd name="T7" fmla="*/ 0 h 42"/>
                <a:gd name="T8" fmla="*/ 0 60000 65536"/>
                <a:gd name="T9" fmla="*/ 0 60000 65536"/>
                <a:gd name="T10" fmla="*/ 0 60000 65536"/>
                <a:gd name="T11" fmla="*/ 0 60000 65536"/>
                <a:gd name="T12" fmla="*/ 0 w 42"/>
                <a:gd name="T13" fmla="*/ 0 h 42"/>
                <a:gd name="T14" fmla="*/ 42 w 42"/>
                <a:gd name="T15" fmla="*/ 42 h 42"/>
              </a:gdLst>
              <a:ahLst/>
              <a:cxnLst>
                <a:cxn ang="T8">
                  <a:pos x="T0" y="T1"/>
                </a:cxn>
                <a:cxn ang="T9">
                  <a:pos x="T2" y="T3"/>
                </a:cxn>
                <a:cxn ang="T10">
                  <a:pos x="T4" y="T5"/>
                </a:cxn>
                <a:cxn ang="T11">
                  <a:pos x="T6" y="T7"/>
                </a:cxn>
              </a:cxnLst>
              <a:rect l="T12" t="T13" r="T14" b="T15"/>
              <a:pathLst>
                <a:path w="42" h="42">
                  <a:moveTo>
                    <a:pt x="0" y="0"/>
                  </a:moveTo>
                  <a:cubicBezTo>
                    <a:pt x="15" y="12"/>
                    <a:pt x="27" y="28"/>
                    <a:pt x="42" y="40"/>
                  </a:cubicBezTo>
                  <a:cubicBezTo>
                    <a:pt x="42" y="41"/>
                    <a:pt x="42" y="42"/>
                    <a:pt x="42" y="42"/>
                  </a:cubicBezTo>
                  <a:cubicBezTo>
                    <a:pt x="27" y="29"/>
                    <a:pt x="13" y="1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4" name="Freeform 582"/>
            <p:cNvSpPr/>
            <p:nvPr/>
          </p:nvSpPr>
          <p:spPr bwMode="auto">
            <a:xfrm>
              <a:off x="2094" y="2365"/>
              <a:ext cx="156" cy="122"/>
            </a:xfrm>
            <a:custGeom>
              <a:avLst/>
              <a:gdLst>
                <a:gd name="T0" fmla="*/ 10 w 78"/>
                <a:gd name="T1" fmla="*/ 9 h 61"/>
                <a:gd name="T2" fmla="*/ 30 w 78"/>
                <a:gd name="T3" fmla="*/ 3 h 61"/>
                <a:gd name="T4" fmla="*/ 76 w 78"/>
                <a:gd name="T5" fmla="*/ 60 h 61"/>
                <a:gd name="T6" fmla="*/ 72 w 78"/>
                <a:gd name="T7" fmla="*/ 60 h 61"/>
                <a:gd name="T8" fmla="*/ 72 w 78"/>
                <a:gd name="T9" fmla="*/ 58 h 61"/>
                <a:gd name="T10" fmla="*/ 27 w 78"/>
                <a:gd name="T11" fmla="*/ 5 h 61"/>
                <a:gd name="T12" fmla="*/ 10 w 78"/>
                <a:gd name="T13" fmla="*/ 9 h 61"/>
                <a:gd name="T14" fmla="*/ 0 60000 65536"/>
                <a:gd name="T15" fmla="*/ 0 60000 65536"/>
                <a:gd name="T16" fmla="*/ 0 60000 65536"/>
                <a:gd name="T17" fmla="*/ 0 60000 65536"/>
                <a:gd name="T18" fmla="*/ 0 60000 65536"/>
                <a:gd name="T19" fmla="*/ 0 60000 65536"/>
                <a:gd name="T20" fmla="*/ 0 60000 65536"/>
                <a:gd name="T21" fmla="*/ 0 w 78"/>
                <a:gd name="T22" fmla="*/ 0 h 61"/>
                <a:gd name="T23" fmla="*/ 78 w 78"/>
                <a:gd name="T24" fmla="*/ 61 h 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61">
                  <a:moveTo>
                    <a:pt x="10" y="9"/>
                  </a:moveTo>
                  <a:cubicBezTo>
                    <a:pt x="0" y="0"/>
                    <a:pt x="22" y="3"/>
                    <a:pt x="30" y="3"/>
                  </a:cubicBezTo>
                  <a:cubicBezTo>
                    <a:pt x="31" y="27"/>
                    <a:pt x="78" y="45"/>
                    <a:pt x="76" y="60"/>
                  </a:cubicBezTo>
                  <a:cubicBezTo>
                    <a:pt x="76" y="61"/>
                    <a:pt x="72" y="60"/>
                    <a:pt x="72" y="60"/>
                  </a:cubicBezTo>
                  <a:cubicBezTo>
                    <a:pt x="72" y="60"/>
                    <a:pt x="72" y="59"/>
                    <a:pt x="72" y="58"/>
                  </a:cubicBezTo>
                  <a:cubicBezTo>
                    <a:pt x="66" y="41"/>
                    <a:pt x="35" y="28"/>
                    <a:pt x="27" y="5"/>
                  </a:cubicBezTo>
                  <a:cubicBezTo>
                    <a:pt x="22" y="7"/>
                    <a:pt x="8" y="0"/>
                    <a:pt x="10" y="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5" name="Freeform 583"/>
            <p:cNvSpPr/>
            <p:nvPr/>
          </p:nvSpPr>
          <p:spPr bwMode="auto">
            <a:xfrm>
              <a:off x="907" y="2389"/>
              <a:ext cx="42" cy="44"/>
            </a:xfrm>
            <a:custGeom>
              <a:avLst/>
              <a:gdLst>
                <a:gd name="T0" fmla="*/ 14 w 21"/>
                <a:gd name="T1" fmla="*/ 22 h 22"/>
                <a:gd name="T2" fmla="*/ 21 w 21"/>
                <a:gd name="T3" fmla="*/ 0 h 22"/>
                <a:gd name="T4" fmla="*/ 21 w 21"/>
                <a:gd name="T5" fmla="*/ 2 h 22"/>
                <a:gd name="T6" fmla="*/ 9 w 21"/>
                <a:gd name="T7" fmla="*/ 15 h 22"/>
                <a:gd name="T8" fmla="*/ 14 w 21"/>
                <a:gd name="T9" fmla="*/ 19 h 22"/>
                <a:gd name="T10" fmla="*/ 14 w 21"/>
                <a:gd name="T11" fmla="*/ 22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14" y="22"/>
                  </a:moveTo>
                  <a:cubicBezTo>
                    <a:pt x="0" y="16"/>
                    <a:pt x="14" y="3"/>
                    <a:pt x="21" y="0"/>
                  </a:cubicBezTo>
                  <a:cubicBezTo>
                    <a:pt x="21" y="0"/>
                    <a:pt x="21" y="1"/>
                    <a:pt x="21" y="2"/>
                  </a:cubicBezTo>
                  <a:cubicBezTo>
                    <a:pt x="16" y="5"/>
                    <a:pt x="10" y="8"/>
                    <a:pt x="9" y="15"/>
                  </a:cubicBezTo>
                  <a:cubicBezTo>
                    <a:pt x="10" y="17"/>
                    <a:pt x="11" y="19"/>
                    <a:pt x="14" y="19"/>
                  </a:cubicBezTo>
                  <a:cubicBezTo>
                    <a:pt x="14" y="20"/>
                    <a:pt x="14" y="21"/>
                    <a:pt x="14" y="2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6" name="Freeform 584"/>
            <p:cNvSpPr/>
            <p:nvPr/>
          </p:nvSpPr>
          <p:spPr bwMode="auto">
            <a:xfrm>
              <a:off x="997" y="2387"/>
              <a:ext cx="36" cy="40"/>
            </a:xfrm>
            <a:custGeom>
              <a:avLst/>
              <a:gdLst>
                <a:gd name="T0" fmla="*/ 0 w 18"/>
                <a:gd name="T1" fmla="*/ 0 h 20"/>
                <a:gd name="T2" fmla="*/ 18 w 18"/>
                <a:gd name="T3" fmla="*/ 20 h 20"/>
                <a:gd name="T4" fmla="*/ 16 w 18"/>
                <a:gd name="T5" fmla="*/ 20 h 20"/>
                <a:gd name="T6" fmla="*/ 0 w 18"/>
                <a:gd name="T7" fmla="*/ 3 h 20"/>
                <a:gd name="T8" fmla="*/ 0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0" y="0"/>
                  </a:moveTo>
                  <a:cubicBezTo>
                    <a:pt x="8" y="5"/>
                    <a:pt x="12" y="14"/>
                    <a:pt x="18" y="20"/>
                  </a:cubicBezTo>
                  <a:cubicBezTo>
                    <a:pt x="17" y="20"/>
                    <a:pt x="17" y="20"/>
                    <a:pt x="16" y="20"/>
                  </a:cubicBezTo>
                  <a:cubicBezTo>
                    <a:pt x="10" y="15"/>
                    <a:pt x="7" y="7"/>
                    <a:pt x="0" y="3"/>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7" name="Freeform 585"/>
            <p:cNvSpPr/>
            <p:nvPr/>
          </p:nvSpPr>
          <p:spPr bwMode="auto">
            <a:xfrm>
              <a:off x="931" y="2419"/>
              <a:ext cx="102" cy="60"/>
            </a:xfrm>
            <a:custGeom>
              <a:avLst/>
              <a:gdLst>
                <a:gd name="T0" fmla="*/ 49 w 51"/>
                <a:gd name="T1" fmla="*/ 4 h 30"/>
                <a:gd name="T2" fmla="*/ 51 w 51"/>
                <a:gd name="T3" fmla="*/ 4 h 30"/>
                <a:gd name="T4" fmla="*/ 51 w 51"/>
                <a:gd name="T5" fmla="*/ 27 h 30"/>
                <a:gd name="T6" fmla="*/ 4 w 51"/>
                <a:gd name="T7" fmla="*/ 25 h 30"/>
                <a:gd name="T8" fmla="*/ 36 w 51"/>
                <a:gd name="T9" fmla="*/ 16 h 30"/>
                <a:gd name="T10" fmla="*/ 2 w 51"/>
                <a:gd name="T11" fmla="*/ 7 h 30"/>
                <a:gd name="T12" fmla="*/ 2 w 51"/>
                <a:gd name="T13" fmla="*/ 4 h 30"/>
                <a:gd name="T14" fmla="*/ 38 w 51"/>
                <a:gd name="T15" fmla="*/ 9 h 30"/>
                <a:gd name="T16" fmla="*/ 38 w 51"/>
                <a:gd name="T17" fmla="*/ 20 h 30"/>
                <a:gd name="T18" fmla="*/ 11 w 51"/>
                <a:gd name="T19" fmla="*/ 25 h 30"/>
                <a:gd name="T20" fmla="*/ 49 w 51"/>
                <a:gd name="T21" fmla="*/ 25 h 30"/>
                <a:gd name="T22" fmla="*/ 49 w 51"/>
                <a:gd name="T23" fmla="*/ 4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1"/>
                <a:gd name="T37" fmla="*/ 0 h 30"/>
                <a:gd name="T38" fmla="*/ 51 w 51"/>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1" h="30">
                  <a:moveTo>
                    <a:pt x="49" y="4"/>
                  </a:moveTo>
                  <a:cubicBezTo>
                    <a:pt x="50" y="4"/>
                    <a:pt x="50" y="4"/>
                    <a:pt x="51" y="4"/>
                  </a:cubicBezTo>
                  <a:cubicBezTo>
                    <a:pt x="51" y="12"/>
                    <a:pt x="51" y="19"/>
                    <a:pt x="51" y="27"/>
                  </a:cubicBezTo>
                  <a:cubicBezTo>
                    <a:pt x="36" y="25"/>
                    <a:pt x="15" y="30"/>
                    <a:pt x="4" y="25"/>
                  </a:cubicBezTo>
                  <a:cubicBezTo>
                    <a:pt x="6" y="13"/>
                    <a:pt x="34" y="27"/>
                    <a:pt x="36" y="16"/>
                  </a:cubicBezTo>
                  <a:cubicBezTo>
                    <a:pt x="37" y="0"/>
                    <a:pt x="13" y="9"/>
                    <a:pt x="2" y="7"/>
                  </a:cubicBezTo>
                  <a:cubicBezTo>
                    <a:pt x="2" y="6"/>
                    <a:pt x="2" y="5"/>
                    <a:pt x="2" y="4"/>
                  </a:cubicBezTo>
                  <a:cubicBezTo>
                    <a:pt x="13" y="7"/>
                    <a:pt x="33" y="0"/>
                    <a:pt x="38" y="9"/>
                  </a:cubicBezTo>
                  <a:cubicBezTo>
                    <a:pt x="38" y="13"/>
                    <a:pt x="38" y="16"/>
                    <a:pt x="38" y="20"/>
                  </a:cubicBezTo>
                  <a:cubicBezTo>
                    <a:pt x="35" y="25"/>
                    <a:pt x="0" y="20"/>
                    <a:pt x="11" y="25"/>
                  </a:cubicBezTo>
                  <a:cubicBezTo>
                    <a:pt x="24" y="25"/>
                    <a:pt x="36" y="25"/>
                    <a:pt x="49" y="25"/>
                  </a:cubicBezTo>
                  <a:cubicBezTo>
                    <a:pt x="49" y="18"/>
                    <a:pt x="49" y="11"/>
                    <a:pt x="49" y="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8" name="Freeform 586"/>
            <p:cNvSpPr/>
            <p:nvPr/>
          </p:nvSpPr>
          <p:spPr bwMode="auto">
            <a:xfrm>
              <a:off x="2064" y="2485"/>
              <a:ext cx="44" cy="46"/>
            </a:xfrm>
            <a:custGeom>
              <a:avLst/>
              <a:gdLst>
                <a:gd name="T0" fmla="*/ 0 w 22"/>
                <a:gd name="T1" fmla="*/ 23 h 23"/>
                <a:gd name="T2" fmla="*/ 22 w 22"/>
                <a:gd name="T3" fmla="*/ 0 h 23"/>
                <a:gd name="T4" fmla="*/ 2 w 22"/>
                <a:gd name="T5" fmla="*/ 23 h 23"/>
                <a:gd name="T6" fmla="*/ 0 w 22"/>
                <a:gd name="T7" fmla="*/ 23 h 23"/>
                <a:gd name="T8" fmla="*/ 0 60000 65536"/>
                <a:gd name="T9" fmla="*/ 0 60000 65536"/>
                <a:gd name="T10" fmla="*/ 0 60000 65536"/>
                <a:gd name="T11" fmla="*/ 0 60000 65536"/>
                <a:gd name="T12" fmla="*/ 0 w 22"/>
                <a:gd name="T13" fmla="*/ 0 h 23"/>
                <a:gd name="T14" fmla="*/ 22 w 22"/>
                <a:gd name="T15" fmla="*/ 23 h 23"/>
              </a:gdLst>
              <a:ahLst/>
              <a:cxnLst>
                <a:cxn ang="T8">
                  <a:pos x="T0" y="T1"/>
                </a:cxn>
                <a:cxn ang="T9">
                  <a:pos x="T2" y="T3"/>
                </a:cxn>
                <a:cxn ang="T10">
                  <a:pos x="T4" y="T5"/>
                </a:cxn>
                <a:cxn ang="T11">
                  <a:pos x="T6" y="T7"/>
                </a:cxn>
              </a:cxnLst>
              <a:rect l="T12" t="T13" r="T14" b="T15"/>
              <a:pathLst>
                <a:path w="22" h="23">
                  <a:moveTo>
                    <a:pt x="0" y="23"/>
                  </a:moveTo>
                  <a:cubicBezTo>
                    <a:pt x="7" y="14"/>
                    <a:pt x="14" y="7"/>
                    <a:pt x="22" y="0"/>
                  </a:cubicBezTo>
                  <a:cubicBezTo>
                    <a:pt x="17" y="9"/>
                    <a:pt x="8" y="14"/>
                    <a:pt x="2" y="23"/>
                  </a:cubicBezTo>
                  <a:cubicBezTo>
                    <a:pt x="2" y="23"/>
                    <a:pt x="1" y="23"/>
                    <a:pt x="0" y="2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9" name="Freeform 587"/>
            <p:cNvSpPr/>
            <p:nvPr/>
          </p:nvSpPr>
          <p:spPr bwMode="auto">
            <a:xfrm>
              <a:off x="2042" y="2579"/>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3" y="7"/>
                    <a:pt x="6" y="3"/>
                    <a:pt x="11" y="0"/>
                  </a:cubicBezTo>
                  <a:cubicBezTo>
                    <a:pt x="8" y="5"/>
                    <a:pt x="5" y="9"/>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0" name="Freeform 588"/>
            <p:cNvSpPr/>
            <p:nvPr/>
          </p:nvSpPr>
          <p:spPr bwMode="auto">
            <a:xfrm>
              <a:off x="2042" y="2607"/>
              <a:ext cx="76" cy="77"/>
            </a:xfrm>
            <a:custGeom>
              <a:avLst/>
              <a:gdLst>
                <a:gd name="T0" fmla="*/ 0 w 38"/>
                <a:gd name="T1" fmla="*/ 0 h 38"/>
                <a:gd name="T2" fmla="*/ 38 w 38"/>
                <a:gd name="T3" fmla="*/ 35 h 38"/>
                <a:gd name="T4" fmla="*/ 38 w 38"/>
                <a:gd name="T5" fmla="*/ 38 h 38"/>
                <a:gd name="T6" fmla="*/ 0 w 38"/>
                <a:gd name="T7" fmla="*/ 0 h 38"/>
                <a:gd name="T8" fmla="*/ 0 60000 65536"/>
                <a:gd name="T9" fmla="*/ 0 60000 65536"/>
                <a:gd name="T10" fmla="*/ 0 60000 65536"/>
                <a:gd name="T11" fmla="*/ 0 60000 65536"/>
                <a:gd name="T12" fmla="*/ 0 w 38"/>
                <a:gd name="T13" fmla="*/ 0 h 38"/>
                <a:gd name="T14" fmla="*/ 38 w 38"/>
                <a:gd name="T15" fmla="*/ 38 h 38"/>
              </a:gdLst>
              <a:ahLst/>
              <a:cxnLst>
                <a:cxn ang="T8">
                  <a:pos x="T0" y="T1"/>
                </a:cxn>
                <a:cxn ang="T9">
                  <a:pos x="T2" y="T3"/>
                </a:cxn>
                <a:cxn ang="T10">
                  <a:pos x="T4" y="T5"/>
                </a:cxn>
                <a:cxn ang="T11">
                  <a:pos x="T6" y="T7"/>
                </a:cxn>
              </a:cxnLst>
              <a:rect l="T12" t="T13" r="T14" b="T15"/>
              <a:pathLst>
                <a:path w="38" h="38">
                  <a:moveTo>
                    <a:pt x="0" y="0"/>
                  </a:moveTo>
                  <a:cubicBezTo>
                    <a:pt x="14" y="10"/>
                    <a:pt x="24" y="25"/>
                    <a:pt x="38" y="35"/>
                  </a:cubicBezTo>
                  <a:cubicBezTo>
                    <a:pt x="38" y="36"/>
                    <a:pt x="38" y="37"/>
                    <a:pt x="38" y="38"/>
                  </a:cubicBezTo>
                  <a:cubicBezTo>
                    <a:pt x="24" y="26"/>
                    <a:pt x="12" y="13"/>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1" name="Freeform 589"/>
            <p:cNvSpPr/>
            <p:nvPr/>
          </p:nvSpPr>
          <p:spPr bwMode="auto">
            <a:xfrm>
              <a:off x="2148" y="2688"/>
              <a:ext cx="24" cy="22"/>
            </a:xfrm>
            <a:custGeom>
              <a:avLst/>
              <a:gdLst>
                <a:gd name="T0" fmla="*/ 0 w 12"/>
                <a:gd name="T1" fmla="*/ 0 h 11"/>
                <a:gd name="T2" fmla="*/ 3 w 12"/>
                <a:gd name="T3" fmla="*/ 0 h 11"/>
                <a:gd name="T4" fmla="*/ 12 w 12"/>
                <a:gd name="T5" fmla="*/ 11 h 11"/>
                <a:gd name="T6" fmla="*/ 0 w 12"/>
                <a:gd name="T7" fmla="*/ 0 h 11"/>
                <a:gd name="T8" fmla="*/ 0 60000 65536"/>
                <a:gd name="T9" fmla="*/ 0 60000 65536"/>
                <a:gd name="T10" fmla="*/ 0 60000 65536"/>
                <a:gd name="T11" fmla="*/ 0 60000 65536"/>
                <a:gd name="T12" fmla="*/ 0 w 12"/>
                <a:gd name="T13" fmla="*/ 0 h 11"/>
                <a:gd name="T14" fmla="*/ 12 w 12"/>
                <a:gd name="T15" fmla="*/ 11 h 11"/>
              </a:gdLst>
              <a:ahLst/>
              <a:cxnLst>
                <a:cxn ang="T8">
                  <a:pos x="T0" y="T1"/>
                </a:cxn>
                <a:cxn ang="T9">
                  <a:pos x="T2" y="T3"/>
                </a:cxn>
                <a:cxn ang="T10">
                  <a:pos x="T4" y="T5"/>
                </a:cxn>
                <a:cxn ang="T11">
                  <a:pos x="T6" y="T7"/>
                </a:cxn>
              </a:cxnLst>
              <a:rect l="T12" t="T13" r="T14" b="T15"/>
              <a:pathLst>
                <a:path w="12" h="11">
                  <a:moveTo>
                    <a:pt x="0" y="0"/>
                  </a:moveTo>
                  <a:cubicBezTo>
                    <a:pt x="1" y="0"/>
                    <a:pt x="2" y="0"/>
                    <a:pt x="3" y="0"/>
                  </a:cubicBezTo>
                  <a:cubicBezTo>
                    <a:pt x="4" y="5"/>
                    <a:pt x="10" y="6"/>
                    <a:pt x="12" y="11"/>
                  </a:cubicBezTo>
                  <a:cubicBezTo>
                    <a:pt x="7" y="8"/>
                    <a:pt x="3" y="4"/>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2" name="Freeform 590"/>
            <p:cNvSpPr/>
            <p:nvPr/>
          </p:nvSpPr>
          <p:spPr bwMode="auto">
            <a:xfrm>
              <a:off x="2176" y="2688"/>
              <a:ext cx="22" cy="22"/>
            </a:xfrm>
            <a:custGeom>
              <a:avLst/>
              <a:gdLst>
                <a:gd name="T0" fmla="*/ 0 w 11"/>
                <a:gd name="T1" fmla="*/ 11 h 11"/>
                <a:gd name="T2" fmla="*/ 9 w 11"/>
                <a:gd name="T3" fmla="*/ 0 h 11"/>
                <a:gd name="T4" fmla="*/ 11 w 11"/>
                <a:gd name="T5" fmla="*/ 0 h 11"/>
                <a:gd name="T6" fmla="*/ 0 w 11"/>
                <a:gd name="T7" fmla="*/ 11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11"/>
                  </a:moveTo>
                  <a:cubicBezTo>
                    <a:pt x="1" y="6"/>
                    <a:pt x="7" y="5"/>
                    <a:pt x="9" y="0"/>
                  </a:cubicBezTo>
                  <a:cubicBezTo>
                    <a:pt x="9" y="0"/>
                    <a:pt x="10" y="0"/>
                    <a:pt x="11" y="0"/>
                  </a:cubicBezTo>
                  <a:cubicBezTo>
                    <a:pt x="8" y="4"/>
                    <a:pt x="4" y="8"/>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3" name="Freeform 591"/>
            <p:cNvSpPr/>
            <p:nvPr/>
          </p:nvSpPr>
          <p:spPr bwMode="auto">
            <a:xfrm>
              <a:off x="2282" y="2601"/>
              <a:ext cx="80" cy="83"/>
            </a:xfrm>
            <a:custGeom>
              <a:avLst/>
              <a:gdLst>
                <a:gd name="T0" fmla="*/ 0 w 40"/>
                <a:gd name="T1" fmla="*/ 38 h 41"/>
                <a:gd name="T2" fmla="*/ 38 w 40"/>
                <a:gd name="T3" fmla="*/ 0 h 41"/>
                <a:gd name="T4" fmla="*/ 40 w 40"/>
                <a:gd name="T5" fmla="*/ 0 h 41"/>
                <a:gd name="T6" fmla="*/ 0 w 40"/>
                <a:gd name="T7" fmla="*/ 41 h 41"/>
                <a:gd name="T8" fmla="*/ 0 w 40"/>
                <a:gd name="T9" fmla="*/ 38 h 41"/>
                <a:gd name="T10" fmla="*/ 0 60000 65536"/>
                <a:gd name="T11" fmla="*/ 0 60000 65536"/>
                <a:gd name="T12" fmla="*/ 0 60000 65536"/>
                <a:gd name="T13" fmla="*/ 0 60000 65536"/>
                <a:gd name="T14" fmla="*/ 0 60000 65536"/>
                <a:gd name="T15" fmla="*/ 0 w 40"/>
                <a:gd name="T16" fmla="*/ 0 h 41"/>
                <a:gd name="T17" fmla="*/ 40 w 40"/>
                <a:gd name="T18" fmla="*/ 41 h 41"/>
              </a:gdLst>
              <a:ahLst/>
              <a:cxnLst>
                <a:cxn ang="T10">
                  <a:pos x="T0" y="T1"/>
                </a:cxn>
                <a:cxn ang="T11">
                  <a:pos x="T2" y="T3"/>
                </a:cxn>
                <a:cxn ang="T12">
                  <a:pos x="T4" y="T5"/>
                </a:cxn>
                <a:cxn ang="T13">
                  <a:pos x="T6" y="T7"/>
                </a:cxn>
                <a:cxn ang="T14">
                  <a:pos x="T8" y="T9"/>
                </a:cxn>
              </a:cxnLst>
              <a:rect l="T15" t="T16" r="T17" b="T18"/>
              <a:pathLst>
                <a:path w="40" h="41">
                  <a:moveTo>
                    <a:pt x="0" y="38"/>
                  </a:moveTo>
                  <a:cubicBezTo>
                    <a:pt x="14" y="27"/>
                    <a:pt x="26" y="14"/>
                    <a:pt x="38" y="0"/>
                  </a:cubicBezTo>
                  <a:cubicBezTo>
                    <a:pt x="39" y="0"/>
                    <a:pt x="40" y="0"/>
                    <a:pt x="40" y="0"/>
                  </a:cubicBezTo>
                  <a:cubicBezTo>
                    <a:pt x="28" y="15"/>
                    <a:pt x="15" y="28"/>
                    <a:pt x="0" y="41"/>
                  </a:cubicBezTo>
                  <a:cubicBezTo>
                    <a:pt x="0" y="40"/>
                    <a:pt x="0" y="39"/>
                    <a:pt x="0" y="3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4" name="Freeform 592"/>
            <p:cNvSpPr/>
            <p:nvPr/>
          </p:nvSpPr>
          <p:spPr bwMode="auto">
            <a:xfrm>
              <a:off x="2144" y="2411"/>
              <a:ext cx="72" cy="70"/>
            </a:xfrm>
            <a:custGeom>
              <a:avLst/>
              <a:gdLst>
                <a:gd name="T0" fmla="*/ 0 w 36"/>
                <a:gd name="T1" fmla="*/ 0 h 35"/>
                <a:gd name="T2" fmla="*/ 36 w 36"/>
                <a:gd name="T3" fmla="*/ 35 h 35"/>
                <a:gd name="T4" fmla="*/ 0 w 36"/>
                <a:gd name="T5" fmla="*/ 2 h 35"/>
                <a:gd name="T6" fmla="*/ 0 w 36"/>
                <a:gd name="T7" fmla="*/ 0 h 35"/>
                <a:gd name="T8" fmla="*/ 0 60000 65536"/>
                <a:gd name="T9" fmla="*/ 0 60000 65536"/>
                <a:gd name="T10" fmla="*/ 0 60000 65536"/>
                <a:gd name="T11" fmla="*/ 0 60000 65536"/>
                <a:gd name="T12" fmla="*/ 0 w 36"/>
                <a:gd name="T13" fmla="*/ 0 h 35"/>
                <a:gd name="T14" fmla="*/ 36 w 36"/>
                <a:gd name="T15" fmla="*/ 35 h 35"/>
              </a:gdLst>
              <a:ahLst/>
              <a:cxnLst>
                <a:cxn ang="T8">
                  <a:pos x="T0" y="T1"/>
                </a:cxn>
                <a:cxn ang="T9">
                  <a:pos x="T2" y="T3"/>
                </a:cxn>
                <a:cxn ang="T10">
                  <a:pos x="T4" y="T5"/>
                </a:cxn>
                <a:cxn ang="T11">
                  <a:pos x="T6" y="T7"/>
                </a:cxn>
              </a:cxnLst>
              <a:rect l="T12" t="T13" r="T14" b="T15"/>
              <a:pathLst>
                <a:path w="36" h="35">
                  <a:moveTo>
                    <a:pt x="0" y="0"/>
                  </a:moveTo>
                  <a:cubicBezTo>
                    <a:pt x="13" y="11"/>
                    <a:pt x="25" y="22"/>
                    <a:pt x="36" y="35"/>
                  </a:cubicBezTo>
                  <a:cubicBezTo>
                    <a:pt x="23" y="25"/>
                    <a:pt x="13" y="12"/>
                    <a:pt x="0" y="2"/>
                  </a:cubicBezTo>
                  <a:cubicBezTo>
                    <a:pt x="0" y="1"/>
                    <a:pt x="0" y="0"/>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5" name="Freeform 593"/>
            <p:cNvSpPr/>
            <p:nvPr/>
          </p:nvSpPr>
          <p:spPr bwMode="auto">
            <a:xfrm>
              <a:off x="1163" y="2411"/>
              <a:ext cx="120" cy="120"/>
            </a:xfrm>
            <a:custGeom>
              <a:avLst/>
              <a:gdLst>
                <a:gd name="T0" fmla="*/ 0 w 60"/>
                <a:gd name="T1" fmla="*/ 60 h 60"/>
                <a:gd name="T2" fmla="*/ 60 w 60"/>
                <a:gd name="T3" fmla="*/ 0 h 60"/>
                <a:gd name="T4" fmla="*/ 2 w 60"/>
                <a:gd name="T5" fmla="*/ 60 h 60"/>
                <a:gd name="T6" fmla="*/ 0 w 60"/>
                <a:gd name="T7" fmla="*/ 60 h 60"/>
                <a:gd name="T8" fmla="*/ 0 60000 65536"/>
                <a:gd name="T9" fmla="*/ 0 60000 65536"/>
                <a:gd name="T10" fmla="*/ 0 60000 65536"/>
                <a:gd name="T11" fmla="*/ 0 60000 65536"/>
                <a:gd name="T12" fmla="*/ 0 w 60"/>
                <a:gd name="T13" fmla="*/ 0 h 60"/>
                <a:gd name="T14" fmla="*/ 60 w 60"/>
                <a:gd name="T15" fmla="*/ 60 h 60"/>
              </a:gdLst>
              <a:ahLst/>
              <a:cxnLst>
                <a:cxn ang="T8">
                  <a:pos x="T0" y="T1"/>
                </a:cxn>
                <a:cxn ang="T9">
                  <a:pos x="T2" y="T3"/>
                </a:cxn>
                <a:cxn ang="T10">
                  <a:pos x="T4" y="T5"/>
                </a:cxn>
                <a:cxn ang="T11">
                  <a:pos x="T6" y="T7"/>
                </a:cxn>
              </a:cxnLst>
              <a:rect l="T12" t="T13" r="T14" b="T15"/>
              <a:pathLst>
                <a:path w="60" h="60">
                  <a:moveTo>
                    <a:pt x="0" y="60"/>
                  </a:moveTo>
                  <a:cubicBezTo>
                    <a:pt x="19" y="39"/>
                    <a:pt x="39" y="19"/>
                    <a:pt x="60" y="0"/>
                  </a:cubicBezTo>
                  <a:cubicBezTo>
                    <a:pt x="42" y="21"/>
                    <a:pt x="20" y="38"/>
                    <a:pt x="2" y="60"/>
                  </a:cubicBezTo>
                  <a:cubicBezTo>
                    <a:pt x="1" y="60"/>
                    <a:pt x="1" y="60"/>
                    <a:pt x="0" y="6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6" name="Freeform 594"/>
            <p:cNvSpPr/>
            <p:nvPr/>
          </p:nvSpPr>
          <p:spPr bwMode="auto">
            <a:xfrm>
              <a:off x="1287" y="2411"/>
              <a:ext cx="44" cy="44"/>
            </a:xfrm>
            <a:custGeom>
              <a:avLst/>
              <a:gdLst>
                <a:gd name="T0" fmla="*/ 0 w 22"/>
                <a:gd name="T1" fmla="*/ 0 h 22"/>
                <a:gd name="T2" fmla="*/ 22 w 22"/>
                <a:gd name="T3" fmla="*/ 22 h 22"/>
                <a:gd name="T4" fmla="*/ 20 w 22"/>
                <a:gd name="T5" fmla="*/ 22 h 22"/>
                <a:gd name="T6" fmla="*/ 0 w 22"/>
                <a:gd name="T7" fmla="*/ 0 h 22"/>
                <a:gd name="T8" fmla="*/ 0 60000 65536"/>
                <a:gd name="T9" fmla="*/ 0 60000 65536"/>
                <a:gd name="T10" fmla="*/ 0 60000 65536"/>
                <a:gd name="T11" fmla="*/ 0 60000 65536"/>
                <a:gd name="T12" fmla="*/ 0 w 22"/>
                <a:gd name="T13" fmla="*/ 0 h 22"/>
                <a:gd name="T14" fmla="*/ 22 w 22"/>
                <a:gd name="T15" fmla="*/ 22 h 22"/>
              </a:gdLst>
              <a:ahLst/>
              <a:cxnLst>
                <a:cxn ang="T8">
                  <a:pos x="T0" y="T1"/>
                </a:cxn>
                <a:cxn ang="T9">
                  <a:pos x="T2" y="T3"/>
                </a:cxn>
                <a:cxn ang="T10">
                  <a:pos x="T4" y="T5"/>
                </a:cxn>
                <a:cxn ang="T11">
                  <a:pos x="T6" y="T7"/>
                </a:cxn>
              </a:cxnLst>
              <a:rect l="T12" t="T13" r="T14" b="T15"/>
              <a:pathLst>
                <a:path w="22" h="22">
                  <a:moveTo>
                    <a:pt x="0" y="0"/>
                  </a:moveTo>
                  <a:cubicBezTo>
                    <a:pt x="9" y="6"/>
                    <a:pt x="16" y="13"/>
                    <a:pt x="22" y="22"/>
                  </a:cubicBezTo>
                  <a:cubicBezTo>
                    <a:pt x="22" y="22"/>
                    <a:pt x="21" y="22"/>
                    <a:pt x="20" y="22"/>
                  </a:cubicBezTo>
                  <a:cubicBezTo>
                    <a:pt x="15" y="13"/>
                    <a:pt x="6" y="8"/>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7" name="Freeform 595"/>
            <p:cNvSpPr/>
            <p:nvPr/>
          </p:nvSpPr>
          <p:spPr bwMode="auto">
            <a:xfrm>
              <a:off x="1163" y="2455"/>
              <a:ext cx="170" cy="98"/>
            </a:xfrm>
            <a:custGeom>
              <a:avLst/>
              <a:gdLst>
                <a:gd name="T0" fmla="*/ 82 w 85"/>
                <a:gd name="T1" fmla="*/ 0 h 49"/>
                <a:gd name="T2" fmla="*/ 84 w 85"/>
                <a:gd name="T3" fmla="*/ 0 h 49"/>
                <a:gd name="T4" fmla="*/ 84 w 85"/>
                <a:gd name="T5" fmla="*/ 31 h 49"/>
                <a:gd name="T6" fmla="*/ 33 w 85"/>
                <a:gd name="T7" fmla="*/ 31 h 49"/>
                <a:gd name="T8" fmla="*/ 29 w 85"/>
                <a:gd name="T9" fmla="*/ 49 h 49"/>
                <a:gd name="T10" fmla="*/ 0 w 85"/>
                <a:gd name="T11" fmla="*/ 38 h 49"/>
                <a:gd name="T12" fmla="*/ 2 w 85"/>
                <a:gd name="T13" fmla="*/ 38 h 49"/>
                <a:gd name="T14" fmla="*/ 27 w 85"/>
                <a:gd name="T15" fmla="*/ 44 h 49"/>
                <a:gd name="T16" fmla="*/ 29 w 85"/>
                <a:gd name="T17" fmla="*/ 29 h 49"/>
                <a:gd name="T18" fmla="*/ 80 w 85"/>
                <a:gd name="T19" fmla="*/ 29 h 49"/>
                <a:gd name="T20" fmla="*/ 82 w 85"/>
                <a:gd name="T21" fmla="*/ 0 h 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5"/>
                <a:gd name="T34" fmla="*/ 0 h 49"/>
                <a:gd name="T35" fmla="*/ 85 w 85"/>
                <a:gd name="T36" fmla="*/ 49 h 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5" h="49">
                  <a:moveTo>
                    <a:pt x="82" y="0"/>
                  </a:moveTo>
                  <a:cubicBezTo>
                    <a:pt x="83" y="0"/>
                    <a:pt x="84" y="0"/>
                    <a:pt x="84" y="0"/>
                  </a:cubicBezTo>
                  <a:cubicBezTo>
                    <a:pt x="84" y="10"/>
                    <a:pt x="84" y="21"/>
                    <a:pt x="84" y="31"/>
                  </a:cubicBezTo>
                  <a:cubicBezTo>
                    <a:pt x="67" y="31"/>
                    <a:pt x="50" y="31"/>
                    <a:pt x="33" y="31"/>
                  </a:cubicBezTo>
                  <a:cubicBezTo>
                    <a:pt x="26" y="32"/>
                    <a:pt x="29" y="42"/>
                    <a:pt x="29" y="49"/>
                  </a:cubicBezTo>
                  <a:cubicBezTo>
                    <a:pt x="27" y="39"/>
                    <a:pt x="1" y="41"/>
                    <a:pt x="0" y="38"/>
                  </a:cubicBezTo>
                  <a:cubicBezTo>
                    <a:pt x="1" y="38"/>
                    <a:pt x="1" y="38"/>
                    <a:pt x="2" y="38"/>
                  </a:cubicBezTo>
                  <a:cubicBezTo>
                    <a:pt x="14" y="36"/>
                    <a:pt x="22" y="39"/>
                    <a:pt x="27" y="44"/>
                  </a:cubicBezTo>
                  <a:cubicBezTo>
                    <a:pt x="27" y="39"/>
                    <a:pt x="26" y="32"/>
                    <a:pt x="29" y="29"/>
                  </a:cubicBezTo>
                  <a:cubicBezTo>
                    <a:pt x="46" y="29"/>
                    <a:pt x="63" y="29"/>
                    <a:pt x="80" y="29"/>
                  </a:cubicBezTo>
                  <a:cubicBezTo>
                    <a:pt x="85" y="24"/>
                    <a:pt x="81" y="9"/>
                    <a:pt x="82"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8" name="Freeform 596"/>
            <p:cNvSpPr/>
            <p:nvPr/>
          </p:nvSpPr>
          <p:spPr bwMode="auto">
            <a:xfrm>
              <a:off x="2206" y="2485"/>
              <a:ext cx="158" cy="116"/>
            </a:xfrm>
            <a:custGeom>
              <a:avLst/>
              <a:gdLst>
                <a:gd name="T0" fmla="*/ 5 w 79"/>
                <a:gd name="T1" fmla="*/ 0 h 58"/>
                <a:gd name="T2" fmla="*/ 5 w 79"/>
                <a:gd name="T3" fmla="*/ 21 h 58"/>
                <a:gd name="T4" fmla="*/ 25 w 79"/>
                <a:gd name="T5" fmla="*/ 23 h 58"/>
                <a:gd name="T6" fmla="*/ 43 w 79"/>
                <a:gd name="T7" fmla="*/ 56 h 58"/>
                <a:gd name="T8" fmla="*/ 78 w 79"/>
                <a:gd name="T9" fmla="*/ 58 h 58"/>
                <a:gd name="T10" fmla="*/ 76 w 79"/>
                <a:gd name="T11" fmla="*/ 58 h 58"/>
                <a:gd name="T12" fmla="*/ 38 w 79"/>
                <a:gd name="T13" fmla="*/ 58 h 58"/>
                <a:gd name="T14" fmla="*/ 23 w 79"/>
                <a:gd name="T15" fmla="*/ 25 h 58"/>
                <a:gd name="T16" fmla="*/ 3 w 79"/>
                <a:gd name="T17" fmla="*/ 23 h 58"/>
                <a:gd name="T18" fmla="*/ 5 w 79"/>
                <a:gd name="T19" fmla="*/ 0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
                <a:gd name="T31" fmla="*/ 0 h 58"/>
                <a:gd name="T32" fmla="*/ 79 w 79"/>
                <a:gd name="T33" fmla="*/ 58 h 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 h="58">
                  <a:moveTo>
                    <a:pt x="5" y="0"/>
                  </a:moveTo>
                  <a:cubicBezTo>
                    <a:pt x="5" y="7"/>
                    <a:pt x="5" y="14"/>
                    <a:pt x="5" y="21"/>
                  </a:cubicBezTo>
                  <a:cubicBezTo>
                    <a:pt x="9" y="24"/>
                    <a:pt x="18" y="22"/>
                    <a:pt x="25" y="23"/>
                  </a:cubicBezTo>
                  <a:cubicBezTo>
                    <a:pt x="23" y="42"/>
                    <a:pt x="34" y="48"/>
                    <a:pt x="43" y="56"/>
                  </a:cubicBezTo>
                  <a:cubicBezTo>
                    <a:pt x="53" y="57"/>
                    <a:pt x="79" y="54"/>
                    <a:pt x="78" y="58"/>
                  </a:cubicBezTo>
                  <a:cubicBezTo>
                    <a:pt x="78" y="58"/>
                    <a:pt x="77" y="58"/>
                    <a:pt x="76" y="58"/>
                  </a:cubicBezTo>
                  <a:cubicBezTo>
                    <a:pt x="64" y="58"/>
                    <a:pt x="51" y="58"/>
                    <a:pt x="38" y="58"/>
                  </a:cubicBezTo>
                  <a:cubicBezTo>
                    <a:pt x="35" y="45"/>
                    <a:pt x="19" y="45"/>
                    <a:pt x="23" y="25"/>
                  </a:cubicBezTo>
                  <a:cubicBezTo>
                    <a:pt x="16" y="25"/>
                    <a:pt x="6" y="26"/>
                    <a:pt x="3" y="23"/>
                  </a:cubicBezTo>
                  <a:cubicBezTo>
                    <a:pt x="4" y="16"/>
                    <a:pt x="0" y="4"/>
                    <a:pt x="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9" name="Freeform 597"/>
            <p:cNvSpPr/>
            <p:nvPr/>
          </p:nvSpPr>
          <p:spPr bwMode="auto">
            <a:xfrm>
              <a:off x="2194" y="2668"/>
              <a:ext cx="88" cy="20"/>
            </a:xfrm>
            <a:custGeom>
              <a:avLst/>
              <a:gdLst>
                <a:gd name="T0" fmla="*/ 0 w 44"/>
                <a:gd name="T1" fmla="*/ 10 h 10"/>
                <a:gd name="T2" fmla="*/ 44 w 44"/>
                <a:gd name="T3" fmla="*/ 5 h 10"/>
                <a:gd name="T4" fmla="*/ 44 w 44"/>
                <a:gd name="T5" fmla="*/ 8 h 10"/>
                <a:gd name="T6" fmla="*/ 2 w 44"/>
                <a:gd name="T7" fmla="*/ 10 h 10"/>
                <a:gd name="T8" fmla="*/ 0 w 44"/>
                <a:gd name="T9" fmla="*/ 10 h 10"/>
                <a:gd name="T10" fmla="*/ 0 60000 65536"/>
                <a:gd name="T11" fmla="*/ 0 60000 65536"/>
                <a:gd name="T12" fmla="*/ 0 60000 65536"/>
                <a:gd name="T13" fmla="*/ 0 60000 65536"/>
                <a:gd name="T14" fmla="*/ 0 60000 65536"/>
                <a:gd name="T15" fmla="*/ 0 w 44"/>
                <a:gd name="T16" fmla="*/ 0 h 10"/>
                <a:gd name="T17" fmla="*/ 44 w 44"/>
                <a:gd name="T18" fmla="*/ 10 h 10"/>
              </a:gdLst>
              <a:ahLst/>
              <a:cxnLst>
                <a:cxn ang="T10">
                  <a:pos x="T0" y="T1"/>
                </a:cxn>
                <a:cxn ang="T11">
                  <a:pos x="T2" y="T3"/>
                </a:cxn>
                <a:cxn ang="T12">
                  <a:pos x="T4" y="T5"/>
                </a:cxn>
                <a:cxn ang="T13">
                  <a:pos x="T6" y="T7"/>
                </a:cxn>
                <a:cxn ang="T14">
                  <a:pos x="T8" y="T9"/>
                </a:cxn>
              </a:cxnLst>
              <a:rect l="T15" t="T16" r="T17" b="T18"/>
              <a:pathLst>
                <a:path w="44" h="10">
                  <a:moveTo>
                    <a:pt x="0" y="10"/>
                  </a:moveTo>
                  <a:cubicBezTo>
                    <a:pt x="7" y="0"/>
                    <a:pt x="30" y="8"/>
                    <a:pt x="44" y="5"/>
                  </a:cubicBezTo>
                  <a:cubicBezTo>
                    <a:pt x="44" y="6"/>
                    <a:pt x="44" y="7"/>
                    <a:pt x="44" y="8"/>
                  </a:cubicBezTo>
                  <a:cubicBezTo>
                    <a:pt x="31" y="9"/>
                    <a:pt x="12" y="5"/>
                    <a:pt x="2" y="10"/>
                  </a:cubicBezTo>
                  <a:cubicBezTo>
                    <a:pt x="1" y="10"/>
                    <a:pt x="0" y="10"/>
                    <a:pt x="0" y="1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0" name="Freeform 598"/>
            <p:cNvSpPr/>
            <p:nvPr/>
          </p:nvSpPr>
          <p:spPr bwMode="auto">
            <a:xfrm>
              <a:off x="2118" y="2676"/>
              <a:ext cx="36" cy="12"/>
            </a:xfrm>
            <a:custGeom>
              <a:avLst/>
              <a:gdLst>
                <a:gd name="T0" fmla="*/ 0 w 18"/>
                <a:gd name="T1" fmla="*/ 4 h 6"/>
                <a:gd name="T2" fmla="*/ 0 w 18"/>
                <a:gd name="T3" fmla="*/ 1 h 6"/>
                <a:gd name="T4" fmla="*/ 18 w 18"/>
                <a:gd name="T5" fmla="*/ 4 h 6"/>
                <a:gd name="T6" fmla="*/ 18 w 18"/>
                <a:gd name="T7" fmla="*/ 6 h 6"/>
                <a:gd name="T8" fmla="*/ 15 w 18"/>
                <a:gd name="T9" fmla="*/ 6 h 6"/>
                <a:gd name="T10" fmla="*/ 0 w 18"/>
                <a:gd name="T11" fmla="*/ 4 h 6"/>
                <a:gd name="T12" fmla="*/ 0 60000 65536"/>
                <a:gd name="T13" fmla="*/ 0 60000 65536"/>
                <a:gd name="T14" fmla="*/ 0 60000 65536"/>
                <a:gd name="T15" fmla="*/ 0 60000 65536"/>
                <a:gd name="T16" fmla="*/ 0 60000 65536"/>
                <a:gd name="T17" fmla="*/ 0 60000 65536"/>
                <a:gd name="T18" fmla="*/ 0 w 18"/>
                <a:gd name="T19" fmla="*/ 0 h 6"/>
                <a:gd name="T20" fmla="*/ 18 w 18"/>
                <a:gd name="T21" fmla="*/ 6 h 6"/>
              </a:gdLst>
              <a:ahLst/>
              <a:cxnLst>
                <a:cxn ang="T12">
                  <a:pos x="T0" y="T1"/>
                </a:cxn>
                <a:cxn ang="T13">
                  <a:pos x="T2" y="T3"/>
                </a:cxn>
                <a:cxn ang="T14">
                  <a:pos x="T4" y="T5"/>
                </a:cxn>
                <a:cxn ang="T15">
                  <a:pos x="T6" y="T7"/>
                </a:cxn>
                <a:cxn ang="T16">
                  <a:pos x="T8" y="T9"/>
                </a:cxn>
                <a:cxn ang="T17">
                  <a:pos x="T10" y="T11"/>
                </a:cxn>
              </a:cxnLst>
              <a:rect l="T18" t="T19" r="T20" b="T21"/>
              <a:pathLst>
                <a:path w="18" h="6">
                  <a:moveTo>
                    <a:pt x="0" y="4"/>
                  </a:moveTo>
                  <a:cubicBezTo>
                    <a:pt x="0" y="3"/>
                    <a:pt x="0" y="2"/>
                    <a:pt x="0" y="1"/>
                  </a:cubicBezTo>
                  <a:cubicBezTo>
                    <a:pt x="6" y="2"/>
                    <a:pt x="14" y="0"/>
                    <a:pt x="18" y="4"/>
                  </a:cubicBezTo>
                  <a:cubicBezTo>
                    <a:pt x="18" y="4"/>
                    <a:pt x="18" y="5"/>
                    <a:pt x="18" y="6"/>
                  </a:cubicBezTo>
                  <a:cubicBezTo>
                    <a:pt x="17" y="6"/>
                    <a:pt x="16" y="6"/>
                    <a:pt x="15" y="6"/>
                  </a:cubicBezTo>
                  <a:cubicBezTo>
                    <a:pt x="13" y="3"/>
                    <a:pt x="6" y="4"/>
                    <a:pt x="0" y="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1" name="Freeform 599"/>
            <p:cNvSpPr/>
            <p:nvPr/>
          </p:nvSpPr>
          <p:spPr bwMode="auto">
            <a:xfrm>
              <a:off x="3599" y="2477"/>
              <a:ext cx="30" cy="32"/>
            </a:xfrm>
            <a:custGeom>
              <a:avLst/>
              <a:gdLst>
                <a:gd name="T0" fmla="*/ 0 w 15"/>
                <a:gd name="T1" fmla="*/ 0 h 16"/>
                <a:gd name="T2" fmla="*/ 15 w 15"/>
                <a:gd name="T3" fmla="*/ 16 h 16"/>
                <a:gd name="T4" fmla="*/ 0 w 15"/>
                <a:gd name="T5" fmla="*/ 0 h 16"/>
                <a:gd name="T6" fmla="*/ 0 60000 65536"/>
                <a:gd name="T7" fmla="*/ 0 60000 65536"/>
                <a:gd name="T8" fmla="*/ 0 60000 65536"/>
                <a:gd name="T9" fmla="*/ 0 w 15"/>
                <a:gd name="T10" fmla="*/ 0 h 16"/>
                <a:gd name="T11" fmla="*/ 15 w 15"/>
                <a:gd name="T12" fmla="*/ 16 h 16"/>
              </a:gdLst>
              <a:ahLst/>
              <a:cxnLst>
                <a:cxn ang="T6">
                  <a:pos x="T0" y="T1"/>
                </a:cxn>
                <a:cxn ang="T7">
                  <a:pos x="T2" y="T3"/>
                </a:cxn>
                <a:cxn ang="T8">
                  <a:pos x="T4" y="T5"/>
                </a:cxn>
              </a:cxnLst>
              <a:rect l="T9" t="T10" r="T11" b="T12"/>
              <a:pathLst>
                <a:path w="15" h="16">
                  <a:moveTo>
                    <a:pt x="0" y="0"/>
                  </a:moveTo>
                  <a:cubicBezTo>
                    <a:pt x="6" y="4"/>
                    <a:pt x="11" y="9"/>
                    <a:pt x="15" y="16"/>
                  </a:cubicBezTo>
                  <a:cubicBezTo>
                    <a:pt x="9" y="11"/>
                    <a:pt x="4" y="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2" name="Freeform 600"/>
            <p:cNvSpPr/>
            <p:nvPr/>
          </p:nvSpPr>
          <p:spPr bwMode="auto">
            <a:xfrm>
              <a:off x="3573" y="2399"/>
              <a:ext cx="127" cy="110"/>
            </a:xfrm>
            <a:custGeom>
              <a:avLst/>
              <a:gdLst>
                <a:gd name="T0" fmla="*/ 33 w 63"/>
                <a:gd name="T1" fmla="*/ 55 h 55"/>
                <a:gd name="T2" fmla="*/ 55 w 63"/>
                <a:gd name="T3" fmla="*/ 8 h 55"/>
                <a:gd name="T4" fmla="*/ 11 w 63"/>
                <a:gd name="T5" fmla="*/ 35 h 55"/>
                <a:gd name="T6" fmla="*/ 8 w 63"/>
                <a:gd name="T7" fmla="*/ 6 h 55"/>
                <a:gd name="T8" fmla="*/ 57 w 63"/>
                <a:gd name="T9" fmla="*/ 6 h 55"/>
                <a:gd name="T10" fmla="*/ 33 w 63"/>
                <a:gd name="T11" fmla="*/ 55 h 55"/>
                <a:gd name="T12" fmla="*/ 0 60000 65536"/>
                <a:gd name="T13" fmla="*/ 0 60000 65536"/>
                <a:gd name="T14" fmla="*/ 0 60000 65536"/>
                <a:gd name="T15" fmla="*/ 0 60000 65536"/>
                <a:gd name="T16" fmla="*/ 0 60000 65536"/>
                <a:gd name="T17" fmla="*/ 0 60000 65536"/>
                <a:gd name="T18" fmla="*/ 0 w 63"/>
                <a:gd name="T19" fmla="*/ 0 h 55"/>
                <a:gd name="T20" fmla="*/ 63 w 63"/>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63" h="55">
                  <a:moveTo>
                    <a:pt x="33" y="55"/>
                  </a:moveTo>
                  <a:cubicBezTo>
                    <a:pt x="42" y="41"/>
                    <a:pt x="61" y="36"/>
                    <a:pt x="55" y="8"/>
                  </a:cubicBezTo>
                  <a:cubicBezTo>
                    <a:pt x="31" y="8"/>
                    <a:pt x="0" y="0"/>
                    <a:pt x="11" y="35"/>
                  </a:cubicBezTo>
                  <a:cubicBezTo>
                    <a:pt x="6" y="29"/>
                    <a:pt x="10" y="15"/>
                    <a:pt x="8" y="6"/>
                  </a:cubicBezTo>
                  <a:cubicBezTo>
                    <a:pt x="25" y="6"/>
                    <a:pt x="41" y="6"/>
                    <a:pt x="57" y="6"/>
                  </a:cubicBezTo>
                  <a:cubicBezTo>
                    <a:pt x="63" y="35"/>
                    <a:pt x="46" y="43"/>
                    <a:pt x="33" y="5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3" name="Freeform 601"/>
            <p:cNvSpPr/>
            <p:nvPr/>
          </p:nvSpPr>
          <p:spPr bwMode="auto">
            <a:xfrm>
              <a:off x="1389" y="2453"/>
              <a:ext cx="207" cy="86"/>
            </a:xfrm>
            <a:custGeom>
              <a:avLst/>
              <a:gdLst>
                <a:gd name="T0" fmla="*/ 3 w 103"/>
                <a:gd name="T1" fmla="*/ 43 h 43"/>
                <a:gd name="T2" fmla="*/ 5 w 103"/>
                <a:gd name="T3" fmla="*/ 5 h 43"/>
                <a:gd name="T4" fmla="*/ 103 w 103"/>
                <a:gd name="T5" fmla="*/ 3 h 43"/>
                <a:gd name="T6" fmla="*/ 103 w 103"/>
                <a:gd name="T7" fmla="*/ 5 h 43"/>
                <a:gd name="T8" fmla="*/ 7 w 103"/>
                <a:gd name="T9" fmla="*/ 5 h 43"/>
                <a:gd name="T10" fmla="*/ 3 w 103"/>
                <a:gd name="T11" fmla="*/ 43 h 43"/>
                <a:gd name="T12" fmla="*/ 0 60000 65536"/>
                <a:gd name="T13" fmla="*/ 0 60000 65536"/>
                <a:gd name="T14" fmla="*/ 0 60000 65536"/>
                <a:gd name="T15" fmla="*/ 0 60000 65536"/>
                <a:gd name="T16" fmla="*/ 0 60000 65536"/>
                <a:gd name="T17" fmla="*/ 0 60000 65536"/>
                <a:gd name="T18" fmla="*/ 0 w 103"/>
                <a:gd name="T19" fmla="*/ 0 h 43"/>
                <a:gd name="T20" fmla="*/ 103 w 10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103" h="43">
                  <a:moveTo>
                    <a:pt x="3" y="43"/>
                  </a:moveTo>
                  <a:cubicBezTo>
                    <a:pt x="4" y="31"/>
                    <a:pt x="0" y="14"/>
                    <a:pt x="5" y="5"/>
                  </a:cubicBezTo>
                  <a:cubicBezTo>
                    <a:pt x="33" y="0"/>
                    <a:pt x="71" y="5"/>
                    <a:pt x="103" y="3"/>
                  </a:cubicBezTo>
                  <a:cubicBezTo>
                    <a:pt x="103" y="4"/>
                    <a:pt x="103" y="5"/>
                    <a:pt x="103" y="5"/>
                  </a:cubicBezTo>
                  <a:cubicBezTo>
                    <a:pt x="71" y="5"/>
                    <a:pt x="39" y="5"/>
                    <a:pt x="7" y="5"/>
                  </a:cubicBezTo>
                  <a:cubicBezTo>
                    <a:pt x="1" y="13"/>
                    <a:pt x="9" y="35"/>
                    <a:pt x="3" y="4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4" name="Freeform 602"/>
            <p:cNvSpPr/>
            <p:nvPr/>
          </p:nvSpPr>
          <p:spPr bwMode="auto">
            <a:xfrm>
              <a:off x="1367" y="2539"/>
              <a:ext cx="28" cy="28"/>
            </a:xfrm>
            <a:custGeom>
              <a:avLst/>
              <a:gdLst>
                <a:gd name="T0" fmla="*/ 0 w 14"/>
                <a:gd name="T1" fmla="*/ 14 h 14"/>
                <a:gd name="T2" fmla="*/ 14 w 14"/>
                <a:gd name="T3" fmla="*/ 0 h 14"/>
                <a:gd name="T4" fmla="*/ 3 w 14"/>
                <a:gd name="T5" fmla="*/ 14 h 14"/>
                <a:gd name="T6" fmla="*/ 0 w 14"/>
                <a:gd name="T7" fmla="*/ 14 h 14"/>
                <a:gd name="T8" fmla="*/ 0 60000 65536"/>
                <a:gd name="T9" fmla="*/ 0 60000 65536"/>
                <a:gd name="T10" fmla="*/ 0 60000 65536"/>
                <a:gd name="T11" fmla="*/ 0 60000 65536"/>
                <a:gd name="T12" fmla="*/ 0 w 14"/>
                <a:gd name="T13" fmla="*/ 0 h 14"/>
                <a:gd name="T14" fmla="*/ 14 w 14"/>
                <a:gd name="T15" fmla="*/ 14 h 14"/>
              </a:gdLst>
              <a:ahLst/>
              <a:cxnLst>
                <a:cxn ang="T8">
                  <a:pos x="T0" y="T1"/>
                </a:cxn>
                <a:cxn ang="T9">
                  <a:pos x="T2" y="T3"/>
                </a:cxn>
                <a:cxn ang="T10">
                  <a:pos x="T4" y="T5"/>
                </a:cxn>
                <a:cxn ang="T11">
                  <a:pos x="T6" y="T7"/>
                </a:cxn>
              </a:cxnLst>
              <a:rect l="T12" t="T13" r="T14" b="T15"/>
              <a:pathLst>
                <a:path w="14" h="14">
                  <a:moveTo>
                    <a:pt x="0" y="14"/>
                  </a:moveTo>
                  <a:cubicBezTo>
                    <a:pt x="4" y="8"/>
                    <a:pt x="8" y="4"/>
                    <a:pt x="14" y="0"/>
                  </a:cubicBezTo>
                  <a:cubicBezTo>
                    <a:pt x="11" y="6"/>
                    <a:pt x="5" y="8"/>
                    <a:pt x="3" y="14"/>
                  </a:cubicBezTo>
                  <a:cubicBezTo>
                    <a:pt x="2" y="14"/>
                    <a:pt x="1" y="14"/>
                    <a:pt x="0" y="1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5" name="Freeform 603"/>
            <p:cNvSpPr/>
            <p:nvPr/>
          </p:nvSpPr>
          <p:spPr bwMode="auto">
            <a:xfrm>
              <a:off x="1389" y="2648"/>
              <a:ext cx="51" cy="48"/>
            </a:xfrm>
            <a:custGeom>
              <a:avLst/>
              <a:gdLst>
                <a:gd name="T0" fmla="*/ 0 w 25"/>
                <a:gd name="T1" fmla="*/ 0 h 24"/>
                <a:gd name="T2" fmla="*/ 3 w 25"/>
                <a:gd name="T3" fmla="*/ 0 h 24"/>
                <a:gd name="T4" fmla="*/ 25 w 25"/>
                <a:gd name="T5" fmla="*/ 22 h 24"/>
                <a:gd name="T6" fmla="*/ 25 w 25"/>
                <a:gd name="T7" fmla="*/ 24 h 24"/>
                <a:gd name="T8" fmla="*/ 0 w 25"/>
                <a:gd name="T9" fmla="*/ 0 h 24"/>
                <a:gd name="T10" fmla="*/ 0 60000 65536"/>
                <a:gd name="T11" fmla="*/ 0 60000 65536"/>
                <a:gd name="T12" fmla="*/ 0 60000 65536"/>
                <a:gd name="T13" fmla="*/ 0 60000 65536"/>
                <a:gd name="T14" fmla="*/ 0 60000 65536"/>
                <a:gd name="T15" fmla="*/ 0 w 25"/>
                <a:gd name="T16" fmla="*/ 0 h 24"/>
                <a:gd name="T17" fmla="*/ 25 w 25"/>
                <a:gd name="T18" fmla="*/ 24 h 24"/>
              </a:gdLst>
              <a:ahLst/>
              <a:cxnLst>
                <a:cxn ang="T10">
                  <a:pos x="T0" y="T1"/>
                </a:cxn>
                <a:cxn ang="T11">
                  <a:pos x="T2" y="T3"/>
                </a:cxn>
                <a:cxn ang="T12">
                  <a:pos x="T4" y="T5"/>
                </a:cxn>
                <a:cxn ang="T13">
                  <a:pos x="T6" y="T7"/>
                </a:cxn>
                <a:cxn ang="T14">
                  <a:pos x="T8" y="T9"/>
                </a:cxn>
              </a:cxnLst>
              <a:rect l="T15" t="T16" r="T17" b="T18"/>
              <a:pathLst>
                <a:path w="25" h="24">
                  <a:moveTo>
                    <a:pt x="0" y="0"/>
                  </a:moveTo>
                  <a:cubicBezTo>
                    <a:pt x="1" y="0"/>
                    <a:pt x="2" y="0"/>
                    <a:pt x="3" y="0"/>
                  </a:cubicBezTo>
                  <a:cubicBezTo>
                    <a:pt x="9" y="8"/>
                    <a:pt x="17" y="16"/>
                    <a:pt x="25" y="22"/>
                  </a:cubicBezTo>
                  <a:cubicBezTo>
                    <a:pt x="25" y="23"/>
                    <a:pt x="25" y="24"/>
                    <a:pt x="25" y="24"/>
                  </a:cubicBezTo>
                  <a:cubicBezTo>
                    <a:pt x="16" y="17"/>
                    <a:pt x="8" y="9"/>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6" name="Freeform 604"/>
            <p:cNvSpPr/>
            <p:nvPr/>
          </p:nvSpPr>
          <p:spPr bwMode="auto">
            <a:xfrm>
              <a:off x="1488" y="2575"/>
              <a:ext cx="68" cy="67"/>
            </a:xfrm>
            <a:custGeom>
              <a:avLst/>
              <a:gdLst>
                <a:gd name="T0" fmla="*/ 0 w 34"/>
                <a:gd name="T1" fmla="*/ 33 h 33"/>
                <a:gd name="T2" fmla="*/ 34 w 34"/>
                <a:gd name="T3" fmla="*/ 0 h 33"/>
                <a:gd name="T4" fmla="*/ 0 w 34"/>
                <a:gd name="T5" fmla="*/ 33 h 33"/>
                <a:gd name="T6" fmla="*/ 0 60000 65536"/>
                <a:gd name="T7" fmla="*/ 0 60000 65536"/>
                <a:gd name="T8" fmla="*/ 0 60000 65536"/>
                <a:gd name="T9" fmla="*/ 0 w 34"/>
                <a:gd name="T10" fmla="*/ 0 h 33"/>
                <a:gd name="T11" fmla="*/ 34 w 34"/>
                <a:gd name="T12" fmla="*/ 33 h 33"/>
              </a:gdLst>
              <a:ahLst/>
              <a:cxnLst>
                <a:cxn ang="T6">
                  <a:pos x="T0" y="T1"/>
                </a:cxn>
                <a:cxn ang="T7">
                  <a:pos x="T2" y="T3"/>
                </a:cxn>
                <a:cxn ang="T8">
                  <a:pos x="T4" y="T5"/>
                </a:cxn>
              </a:cxnLst>
              <a:rect l="T9" t="T10" r="T11" b="T12"/>
              <a:pathLst>
                <a:path w="34" h="33">
                  <a:moveTo>
                    <a:pt x="0" y="33"/>
                  </a:moveTo>
                  <a:cubicBezTo>
                    <a:pt x="11" y="21"/>
                    <a:pt x="22" y="10"/>
                    <a:pt x="34" y="0"/>
                  </a:cubicBezTo>
                  <a:cubicBezTo>
                    <a:pt x="24" y="12"/>
                    <a:pt x="13" y="23"/>
                    <a:pt x="0" y="3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7" name="Freeform 605"/>
            <p:cNvSpPr/>
            <p:nvPr/>
          </p:nvSpPr>
          <p:spPr bwMode="auto">
            <a:xfrm>
              <a:off x="1373" y="2463"/>
              <a:ext cx="259" cy="229"/>
            </a:xfrm>
            <a:custGeom>
              <a:avLst/>
              <a:gdLst>
                <a:gd name="T0" fmla="*/ 107 w 129"/>
                <a:gd name="T1" fmla="*/ 52 h 114"/>
                <a:gd name="T2" fmla="*/ 91 w 129"/>
                <a:gd name="T3" fmla="*/ 56 h 114"/>
                <a:gd name="T4" fmla="*/ 57 w 129"/>
                <a:gd name="T5" fmla="*/ 89 h 114"/>
                <a:gd name="T6" fmla="*/ 55 w 129"/>
                <a:gd name="T7" fmla="*/ 114 h 114"/>
                <a:gd name="T8" fmla="*/ 33 w 129"/>
                <a:gd name="T9" fmla="*/ 114 h 114"/>
                <a:gd name="T10" fmla="*/ 11 w 129"/>
                <a:gd name="T11" fmla="*/ 92 h 114"/>
                <a:gd name="T12" fmla="*/ 0 w 129"/>
                <a:gd name="T13" fmla="*/ 87 h 114"/>
                <a:gd name="T14" fmla="*/ 0 w 129"/>
                <a:gd name="T15" fmla="*/ 52 h 114"/>
                <a:gd name="T16" fmla="*/ 11 w 129"/>
                <a:gd name="T17" fmla="*/ 38 h 114"/>
                <a:gd name="T18" fmla="*/ 15 w 129"/>
                <a:gd name="T19" fmla="*/ 0 h 114"/>
                <a:gd name="T20" fmla="*/ 111 w 129"/>
                <a:gd name="T21" fmla="*/ 0 h 114"/>
                <a:gd name="T22" fmla="*/ 127 w 129"/>
                <a:gd name="T23" fmla="*/ 14 h 114"/>
                <a:gd name="T24" fmla="*/ 127 w 129"/>
                <a:gd name="T25" fmla="*/ 16 h 114"/>
                <a:gd name="T26" fmla="*/ 109 w 129"/>
                <a:gd name="T27" fmla="*/ 34 h 114"/>
                <a:gd name="T28" fmla="*/ 107 w 129"/>
                <a:gd name="T29" fmla="*/ 52 h 1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
                <a:gd name="T46" fmla="*/ 0 h 114"/>
                <a:gd name="T47" fmla="*/ 129 w 129"/>
                <a:gd name="T48" fmla="*/ 114 h 1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 h="114">
                  <a:moveTo>
                    <a:pt x="107" y="52"/>
                  </a:moveTo>
                  <a:cubicBezTo>
                    <a:pt x="104" y="64"/>
                    <a:pt x="100" y="57"/>
                    <a:pt x="91" y="56"/>
                  </a:cubicBezTo>
                  <a:cubicBezTo>
                    <a:pt x="79" y="66"/>
                    <a:pt x="68" y="77"/>
                    <a:pt x="57" y="89"/>
                  </a:cubicBezTo>
                  <a:cubicBezTo>
                    <a:pt x="52" y="93"/>
                    <a:pt x="57" y="107"/>
                    <a:pt x="55" y="114"/>
                  </a:cubicBezTo>
                  <a:cubicBezTo>
                    <a:pt x="48" y="114"/>
                    <a:pt x="40" y="114"/>
                    <a:pt x="33" y="114"/>
                  </a:cubicBezTo>
                  <a:cubicBezTo>
                    <a:pt x="25" y="108"/>
                    <a:pt x="17" y="100"/>
                    <a:pt x="11" y="92"/>
                  </a:cubicBezTo>
                  <a:cubicBezTo>
                    <a:pt x="10" y="87"/>
                    <a:pt x="5" y="87"/>
                    <a:pt x="0" y="87"/>
                  </a:cubicBezTo>
                  <a:cubicBezTo>
                    <a:pt x="0" y="75"/>
                    <a:pt x="0" y="63"/>
                    <a:pt x="0" y="52"/>
                  </a:cubicBezTo>
                  <a:cubicBezTo>
                    <a:pt x="2" y="46"/>
                    <a:pt x="8" y="44"/>
                    <a:pt x="11" y="38"/>
                  </a:cubicBezTo>
                  <a:cubicBezTo>
                    <a:pt x="17" y="30"/>
                    <a:pt x="9" y="8"/>
                    <a:pt x="15" y="0"/>
                  </a:cubicBezTo>
                  <a:cubicBezTo>
                    <a:pt x="47" y="0"/>
                    <a:pt x="79" y="0"/>
                    <a:pt x="111" y="0"/>
                  </a:cubicBezTo>
                  <a:cubicBezTo>
                    <a:pt x="118" y="3"/>
                    <a:pt x="120" y="11"/>
                    <a:pt x="127" y="14"/>
                  </a:cubicBezTo>
                  <a:cubicBezTo>
                    <a:pt x="129" y="14"/>
                    <a:pt x="128" y="16"/>
                    <a:pt x="127" y="16"/>
                  </a:cubicBezTo>
                  <a:cubicBezTo>
                    <a:pt x="120" y="21"/>
                    <a:pt x="114" y="27"/>
                    <a:pt x="109" y="34"/>
                  </a:cubicBezTo>
                  <a:cubicBezTo>
                    <a:pt x="104" y="35"/>
                    <a:pt x="108" y="46"/>
                    <a:pt x="107" y="52"/>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8" name="Freeform 606"/>
            <p:cNvSpPr/>
            <p:nvPr/>
          </p:nvSpPr>
          <p:spPr bwMode="auto">
            <a:xfrm>
              <a:off x="1592" y="2495"/>
              <a:ext cx="36" cy="36"/>
            </a:xfrm>
            <a:custGeom>
              <a:avLst/>
              <a:gdLst>
                <a:gd name="T0" fmla="*/ 0 w 18"/>
                <a:gd name="T1" fmla="*/ 18 h 18"/>
                <a:gd name="T2" fmla="*/ 18 w 18"/>
                <a:gd name="T3" fmla="*/ 0 h 18"/>
                <a:gd name="T4" fmla="*/ 0 w 18"/>
                <a:gd name="T5" fmla="*/ 18 h 18"/>
                <a:gd name="T6" fmla="*/ 0 60000 65536"/>
                <a:gd name="T7" fmla="*/ 0 60000 65536"/>
                <a:gd name="T8" fmla="*/ 0 60000 65536"/>
                <a:gd name="T9" fmla="*/ 0 w 18"/>
                <a:gd name="T10" fmla="*/ 0 h 18"/>
                <a:gd name="T11" fmla="*/ 18 w 18"/>
                <a:gd name="T12" fmla="*/ 18 h 18"/>
              </a:gdLst>
              <a:ahLst/>
              <a:cxnLst>
                <a:cxn ang="T6">
                  <a:pos x="T0" y="T1"/>
                </a:cxn>
                <a:cxn ang="T7">
                  <a:pos x="T2" y="T3"/>
                </a:cxn>
                <a:cxn ang="T8">
                  <a:pos x="T4" y="T5"/>
                </a:cxn>
              </a:cxnLst>
              <a:rect l="T9" t="T10" r="T11" b="T12"/>
              <a:pathLst>
                <a:path w="18" h="18">
                  <a:moveTo>
                    <a:pt x="0" y="18"/>
                  </a:moveTo>
                  <a:cubicBezTo>
                    <a:pt x="5" y="11"/>
                    <a:pt x="11" y="5"/>
                    <a:pt x="18" y="0"/>
                  </a:cubicBezTo>
                  <a:cubicBezTo>
                    <a:pt x="13" y="7"/>
                    <a:pt x="7" y="13"/>
                    <a:pt x="0" y="1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9" name="Freeform 607"/>
            <p:cNvSpPr/>
            <p:nvPr/>
          </p:nvSpPr>
          <p:spPr bwMode="auto">
            <a:xfrm>
              <a:off x="1596" y="2459"/>
              <a:ext cx="32" cy="32"/>
            </a:xfrm>
            <a:custGeom>
              <a:avLst/>
              <a:gdLst>
                <a:gd name="T0" fmla="*/ 0 w 16"/>
                <a:gd name="T1" fmla="*/ 0 h 16"/>
                <a:gd name="T2" fmla="*/ 16 w 16"/>
                <a:gd name="T3" fmla="*/ 16 h 16"/>
                <a:gd name="T4" fmla="*/ 0 w 16"/>
                <a:gd name="T5" fmla="*/ 2 h 16"/>
                <a:gd name="T6" fmla="*/ 0 w 16"/>
                <a:gd name="T7" fmla="*/ 0 h 16"/>
                <a:gd name="T8" fmla="*/ 0 60000 65536"/>
                <a:gd name="T9" fmla="*/ 0 60000 65536"/>
                <a:gd name="T10" fmla="*/ 0 60000 65536"/>
                <a:gd name="T11" fmla="*/ 0 60000 65536"/>
                <a:gd name="T12" fmla="*/ 0 w 16"/>
                <a:gd name="T13" fmla="*/ 0 h 16"/>
                <a:gd name="T14" fmla="*/ 16 w 16"/>
                <a:gd name="T15" fmla="*/ 16 h 16"/>
              </a:gdLst>
              <a:ahLst/>
              <a:cxnLst>
                <a:cxn ang="T8">
                  <a:pos x="T0" y="T1"/>
                </a:cxn>
                <a:cxn ang="T9">
                  <a:pos x="T2" y="T3"/>
                </a:cxn>
                <a:cxn ang="T10">
                  <a:pos x="T4" y="T5"/>
                </a:cxn>
                <a:cxn ang="T11">
                  <a:pos x="T6" y="T7"/>
                </a:cxn>
              </a:cxnLst>
              <a:rect l="T12" t="T13" r="T14" b="T15"/>
              <a:pathLst>
                <a:path w="16" h="16">
                  <a:moveTo>
                    <a:pt x="0" y="0"/>
                  </a:moveTo>
                  <a:cubicBezTo>
                    <a:pt x="6" y="4"/>
                    <a:pt x="11" y="10"/>
                    <a:pt x="16" y="16"/>
                  </a:cubicBezTo>
                  <a:cubicBezTo>
                    <a:pt x="9" y="13"/>
                    <a:pt x="7" y="5"/>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8" name="Group 809"/>
          <p:cNvGrpSpPr/>
          <p:nvPr/>
        </p:nvGrpSpPr>
        <p:grpSpPr bwMode="auto">
          <a:xfrm>
            <a:off x="2649398" y="4171333"/>
            <a:ext cx="7861294" cy="1498603"/>
            <a:chOff x="931" y="2473"/>
            <a:chExt cx="6488" cy="1237"/>
          </a:xfrm>
        </p:grpSpPr>
        <p:sp>
          <p:nvSpPr>
            <p:cNvPr id="280" name="Freeform 609"/>
            <p:cNvSpPr/>
            <p:nvPr/>
          </p:nvSpPr>
          <p:spPr bwMode="auto">
            <a:xfrm>
              <a:off x="1440" y="2642"/>
              <a:ext cx="48" cy="54"/>
            </a:xfrm>
            <a:custGeom>
              <a:avLst/>
              <a:gdLst>
                <a:gd name="T0" fmla="*/ 24 w 24"/>
                <a:gd name="T1" fmla="*/ 0 h 27"/>
                <a:gd name="T2" fmla="*/ 24 w 24"/>
                <a:gd name="T3" fmla="*/ 27 h 27"/>
                <a:gd name="T4" fmla="*/ 0 w 24"/>
                <a:gd name="T5" fmla="*/ 27 h 27"/>
                <a:gd name="T6" fmla="*/ 0 w 24"/>
                <a:gd name="T7" fmla="*/ 25 h 27"/>
                <a:gd name="T8" fmla="*/ 22 w 24"/>
                <a:gd name="T9" fmla="*/ 25 h 27"/>
                <a:gd name="T10" fmla="*/ 24 w 24"/>
                <a:gd name="T11" fmla="*/ 0 h 27"/>
                <a:gd name="T12" fmla="*/ 0 60000 65536"/>
                <a:gd name="T13" fmla="*/ 0 60000 65536"/>
                <a:gd name="T14" fmla="*/ 0 60000 65536"/>
                <a:gd name="T15" fmla="*/ 0 60000 65536"/>
                <a:gd name="T16" fmla="*/ 0 60000 65536"/>
                <a:gd name="T17" fmla="*/ 0 60000 65536"/>
                <a:gd name="T18" fmla="*/ 0 w 24"/>
                <a:gd name="T19" fmla="*/ 0 h 27"/>
                <a:gd name="T20" fmla="*/ 24 w 24"/>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4" h="27">
                  <a:moveTo>
                    <a:pt x="24" y="0"/>
                  </a:moveTo>
                  <a:cubicBezTo>
                    <a:pt x="24" y="9"/>
                    <a:pt x="24" y="18"/>
                    <a:pt x="24" y="27"/>
                  </a:cubicBezTo>
                  <a:cubicBezTo>
                    <a:pt x="16" y="27"/>
                    <a:pt x="8" y="27"/>
                    <a:pt x="0" y="27"/>
                  </a:cubicBezTo>
                  <a:cubicBezTo>
                    <a:pt x="0" y="27"/>
                    <a:pt x="0" y="26"/>
                    <a:pt x="0" y="25"/>
                  </a:cubicBezTo>
                  <a:cubicBezTo>
                    <a:pt x="7" y="25"/>
                    <a:pt x="15" y="25"/>
                    <a:pt x="22" y="25"/>
                  </a:cubicBezTo>
                  <a:cubicBezTo>
                    <a:pt x="24" y="18"/>
                    <a:pt x="19" y="4"/>
                    <a:pt x="24"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1" name="Freeform 610"/>
            <p:cNvSpPr/>
            <p:nvPr/>
          </p:nvSpPr>
          <p:spPr bwMode="auto">
            <a:xfrm>
              <a:off x="1367" y="2567"/>
              <a:ext cx="28" cy="81"/>
            </a:xfrm>
            <a:custGeom>
              <a:avLst/>
              <a:gdLst>
                <a:gd name="T0" fmla="*/ 3 w 14"/>
                <a:gd name="T1" fmla="*/ 0 h 40"/>
                <a:gd name="T2" fmla="*/ 3 w 14"/>
                <a:gd name="T3" fmla="*/ 35 h 40"/>
                <a:gd name="T4" fmla="*/ 14 w 14"/>
                <a:gd name="T5" fmla="*/ 40 h 40"/>
                <a:gd name="T6" fmla="*/ 11 w 14"/>
                <a:gd name="T7" fmla="*/ 40 h 40"/>
                <a:gd name="T8" fmla="*/ 0 w 14"/>
                <a:gd name="T9" fmla="*/ 37 h 40"/>
                <a:gd name="T10" fmla="*/ 0 w 14"/>
                <a:gd name="T11" fmla="*/ 0 h 40"/>
                <a:gd name="T12" fmla="*/ 3 w 14"/>
                <a:gd name="T13" fmla="*/ 0 h 40"/>
                <a:gd name="T14" fmla="*/ 0 60000 65536"/>
                <a:gd name="T15" fmla="*/ 0 60000 65536"/>
                <a:gd name="T16" fmla="*/ 0 60000 65536"/>
                <a:gd name="T17" fmla="*/ 0 60000 65536"/>
                <a:gd name="T18" fmla="*/ 0 60000 65536"/>
                <a:gd name="T19" fmla="*/ 0 60000 65536"/>
                <a:gd name="T20" fmla="*/ 0 60000 65536"/>
                <a:gd name="T21" fmla="*/ 0 w 14"/>
                <a:gd name="T22" fmla="*/ 0 h 40"/>
                <a:gd name="T23" fmla="*/ 14 w 14"/>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0">
                  <a:moveTo>
                    <a:pt x="3" y="0"/>
                  </a:moveTo>
                  <a:cubicBezTo>
                    <a:pt x="3" y="11"/>
                    <a:pt x="3" y="23"/>
                    <a:pt x="3" y="35"/>
                  </a:cubicBezTo>
                  <a:cubicBezTo>
                    <a:pt x="8" y="35"/>
                    <a:pt x="13" y="35"/>
                    <a:pt x="14" y="40"/>
                  </a:cubicBezTo>
                  <a:cubicBezTo>
                    <a:pt x="13" y="40"/>
                    <a:pt x="12" y="40"/>
                    <a:pt x="11" y="40"/>
                  </a:cubicBezTo>
                  <a:cubicBezTo>
                    <a:pt x="9" y="38"/>
                    <a:pt x="5" y="37"/>
                    <a:pt x="0" y="37"/>
                  </a:cubicBezTo>
                  <a:cubicBezTo>
                    <a:pt x="0" y="25"/>
                    <a:pt x="0" y="12"/>
                    <a:pt x="0" y="0"/>
                  </a:cubicBezTo>
                  <a:cubicBezTo>
                    <a:pt x="1" y="0"/>
                    <a:pt x="2" y="0"/>
                    <a:pt x="3"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2" name="Freeform 611"/>
            <p:cNvSpPr/>
            <p:nvPr/>
          </p:nvSpPr>
          <p:spPr bwMode="auto">
            <a:xfrm>
              <a:off x="1341" y="2481"/>
              <a:ext cx="40" cy="40"/>
            </a:xfrm>
            <a:custGeom>
              <a:avLst/>
              <a:gdLst>
                <a:gd name="T0" fmla="*/ 0 w 20"/>
                <a:gd name="T1" fmla="*/ 20 h 20"/>
                <a:gd name="T2" fmla="*/ 20 w 20"/>
                <a:gd name="T3" fmla="*/ 0 h 20"/>
                <a:gd name="T4" fmla="*/ 20 w 20"/>
                <a:gd name="T5" fmla="*/ 2 h 20"/>
                <a:gd name="T6" fmla="*/ 2 w 20"/>
                <a:gd name="T7" fmla="*/ 20 h 20"/>
                <a:gd name="T8" fmla="*/ 0 w 20"/>
                <a:gd name="T9" fmla="*/ 20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0" y="20"/>
                  </a:moveTo>
                  <a:cubicBezTo>
                    <a:pt x="6" y="13"/>
                    <a:pt x="12" y="6"/>
                    <a:pt x="20" y="0"/>
                  </a:cubicBezTo>
                  <a:cubicBezTo>
                    <a:pt x="20" y="1"/>
                    <a:pt x="20" y="2"/>
                    <a:pt x="20" y="2"/>
                  </a:cubicBezTo>
                  <a:cubicBezTo>
                    <a:pt x="15" y="9"/>
                    <a:pt x="7" y="13"/>
                    <a:pt x="2" y="20"/>
                  </a:cubicBezTo>
                  <a:cubicBezTo>
                    <a:pt x="1" y="20"/>
                    <a:pt x="1" y="20"/>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3" name="Freeform 612"/>
            <p:cNvSpPr/>
            <p:nvPr/>
          </p:nvSpPr>
          <p:spPr bwMode="auto">
            <a:xfrm>
              <a:off x="1359" y="2531"/>
              <a:ext cx="26" cy="26"/>
            </a:xfrm>
            <a:custGeom>
              <a:avLst/>
              <a:gdLst>
                <a:gd name="T0" fmla="*/ 0 w 13"/>
                <a:gd name="T1" fmla="*/ 13 h 13"/>
                <a:gd name="T2" fmla="*/ 11 w 13"/>
                <a:gd name="T3" fmla="*/ 0 h 13"/>
                <a:gd name="T4" fmla="*/ 13 w 13"/>
                <a:gd name="T5" fmla="*/ 0 h 13"/>
                <a:gd name="T6" fmla="*/ 0 w 13"/>
                <a:gd name="T7" fmla="*/ 13 h 13"/>
                <a:gd name="T8" fmla="*/ 0 60000 65536"/>
                <a:gd name="T9" fmla="*/ 0 60000 65536"/>
                <a:gd name="T10" fmla="*/ 0 60000 65536"/>
                <a:gd name="T11" fmla="*/ 0 60000 65536"/>
                <a:gd name="T12" fmla="*/ 0 w 13"/>
                <a:gd name="T13" fmla="*/ 0 h 13"/>
                <a:gd name="T14" fmla="*/ 13 w 13"/>
                <a:gd name="T15" fmla="*/ 13 h 13"/>
              </a:gdLst>
              <a:ahLst/>
              <a:cxnLst>
                <a:cxn ang="T8">
                  <a:pos x="T0" y="T1"/>
                </a:cxn>
                <a:cxn ang="T9">
                  <a:pos x="T2" y="T3"/>
                </a:cxn>
                <a:cxn ang="T10">
                  <a:pos x="T4" y="T5"/>
                </a:cxn>
                <a:cxn ang="T11">
                  <a:pos x="T6" y="T7"/>
                </a:cxn>
              </a:cxnLst>
              <a:rect l="T12" t="T13" r="T14" b="T15"/>
              <a:pathLst>
                <a:path w="13" h="13">
                  <a:moveTo>
                    <a:pt x="0" y="13"/>
                  </a:moveTo>
                  <a:cubicBezTo>
                    <a:pt x="2" y="7"/>
                    <a:pt x="9" y="6"/>
                    <a:pt x="11" y="0"/>
                  </a:cubicBezTo>
                  <a:cubicBezTo>
                    <a:pt x="12" y="0"/>
                    <a:pt x="12" y="0"/>
                    <a:pt x="13" y="0"/>
                  </a:cubicBezTo>
                  <a:cubicBezTo>
                    <a:pt x="10" y="5"/>
                    <a:pt x="5" y="10"/>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4" name="Freeform 613"/>
            <p:cNvSpPr/>
            <p:nvPr/>
          </p:nvSpPr>
          <p:spPr bwMode="auto">
            <a:xfrm>
              <a:off x="943" y="2491"/>
              <a:ext cx="14" cy="18"/>
            </a:xfrm>
            <a:custGeom>
              <a:avLst/>
              <a:gdLst>
                <a:gd name="T0" fmla="*/ 1 w 7"/>
                <a:gd name="T1" fmla="*/ 0 h 9"/>
                <a:gd name="T2" fmla="*/ 7 w 7"/>
                <a:gd name="T3" fmla="*/ 6 h 9"/>
                <a:gd name="T4" fmla="*/ 7 w 7"/>
                <a:gd name="T5" fmla="*/ 9 h 9"/>
                <a:gd name="T6" fmla="*/ 1 w 7"/>
                <a:gd name="T7" fmla="*/ 0 h 9"/>
                <a:gd name="T8" fmla="*/ 0 60000 65536"/>
                <a:gd name="T9" fmla="*/ 0 60000 65536"/>
                <a:gd name="T10" fmla="*/ 0 60000 65536"/>
                <a:gd name="T11" fmla="*/ 0 60000 65536"/>
                <a:gd name="T12" fmla="*/ 0 w 7"/>
                <a:gd name="T13" fmla="*/ 0 h 9"/>
                <a:gd name="T14" fmla="*/ 7 w 7"/>
                <a:gd name="T15" fmla="*/ 9 h 9"/>
              </a:gdLst>
              <a:ahLst/>
              <a:cxnLst>
                <a:cxn ang="T8">
                  <a:pos x="T0" y="T1"/>
                </a:cxn>
                <a:cxn ang="T9">
                  <a:pos x="T2" y="T3"/>
                </a:cxn>
                <a:cxn ang="T10">
                  <a:pos x="T4" y="T5"/>
                </a:cxn>
                <a:cxn ang="T11">
                  <a:pos x="T6" y="T7"/>
                </a:cxn>
              </a:cxnLst>
              <a:rect l="T12" t="T13" r="T14" b="T15"/>
              <a:pathLst>
                <a:path w="7" h="9">
                  <a:moveTo>
                    <a:pt x="1" y="0"/>
                  </a:moveTo>
                  <a:cubicBezTo>
                    <a:pt x="5" y="0"/>
                    <a:pt x="2" y="7"/>
                    <a:pt x="7" y="6"/>
                  </a:cubicBezTo>
                  <a:cubicBezTo>
                    <a:pt x="7" y="7"/>
                    <a:pt x="7" y="8"/>
                    <a:pt x="7" y="9"/>
                  </a:cubicBezTo>
                  <a:cubicBezTo>
                    <a:pt x="4" y="7"/>
                    <a:pt x="0" y="5"/>
                    <a:pt x="1"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5" name="Freeform 614"/>
            <p:cNvSpPr/>
            <p:nvPr/>
          </p:nvSpPr>
          <p:spPr bwMode="auto">
            <a:xfrm>
              <a:off x="931" y="2473"/>
              <a:ext cx="72" cy="42"/>
            </a:xfrm>
            <a:custGeom>
              <a:avLst/>
              <a:gdLst>
                <a:gd name="T0" fmla="*/ 7 w 36"/>
                <a:gd name="T1" fmla="*/ 9 h 21"/>
                <a:gd name="T2" fmla="*/ 36 w 36"/>
                <a:gd name="T3" fmla="*/ 4 h 21"/>
                <a:gd name="T4" fmla="*/ 36 w 36"/>
                <a:gd name="T5" fmla="*/ 18 h 21"/>
                <a:gd name="T6" fmla="*/ 13 w 36"/>
                <a:gd name="T7" fmla="*/ 18 h 21"/>
                <a:gd name="T8" fmla="*/ 13 w 36"/>
                <a:gd name="T9" fmla="*/ 15 h 21"/>
                <a:gd name="T10" fmla="*/ 33 w 36"/>
                <a:gd name="T11" fmla="*/ 9 h 21"/>
                <a:gd name="T12" fmla="*/ 7 w 36"/>
                <a:gd name="T13" fmla="*/ 9 h 21"/>
                <a:gd name="T14" fmla="*/ 0 60000 65536"/>
                <a:gd name="T15" fmla="*/ 0 60000 65536"/>
                <a:gd name="T16" fmla="*/ 0 60000 65536"/>
                <a:gd name="T17" fmla="*/ 0 60000 65536"/>
                <a:gd name="T18" fmla="*/ 0 60000 65536"/>
                <a:gd name="T19" fmla="*/ 0 60000 65536"/>
                <a:gd name="T20" fmla="*/ 0 60000 65536"/>
                <a:gd name="T21" fmla="*/ 0 w 36"/>
                <a:gd name="T22" fmla="*/ 0 h 21"/>
                <a:gd name="T23" fmla="*/ 36 w 36"/>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21">
                  <a:moveTo>
                    <a:pt x="7" y="9"/>
                  </a:moveTo>
                  <a:cubicBezTo>
                    <a:pt x="0" y="0"/>
                    <a:pt x="27" y="6"/>
                    <a:pt x="36" y="4"/>
                  </a:cubicBezTo>
                  <a:cubicBezTo>
                    <a:pt x="36" y="9"/>
                    <a:pt x="36" y="13"/>
                    <a:pt x="36" y="18"/>
                  </a:cubicBezTo>
                  <a:cubicBezTo>
                    <a:pt x="28" y="18"/>
                    <a:pt x="21" y="18"/>
                    <a:pt x="13" y="18"/>
                  </a:cubicBezTo>
                  <a:cubicBezTo>
                    <a:pt x="13" y="17"/>
                    <a:pt x="13" y="16"/>
                    <a:pt x="13" y="15"/>
                  </a:cubicBezTo>
                  <a:cubicBezTo>
                    <a:pt x="20" y="13"/>
                    <a:pt x="36" y="21"/>
                    <a:pt x="33" y="9"/>
                  </a:cubicBezTo>
                  <a:cubicBezTo>
                    <a:pt x="29" y="5"/>
                    <a:pt x="10" y="5"/>
                    <a:pt x="7" y="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6" name="Freeform 615"/>
            <p:cNvSpPr/>
            <p:nvPr/>
          </p:nvSpPr>
          <p:spPr bwMode="auto">
            <a:xfrm>
              <a:off x="971" y="2521"/>
              <a:ext cx="22" cy="22"/>
            </a:xfrm>
            <a:custGeom>
              <a:avLst/>
              <a:gdLst>
                <a:gd name="T0" fmla="*/ 0 w 11"/>
                <a:gd name="T1" fmla="*/ 0 h 11"/>
                <a:gd name="T2" fmla="*/ 2 w 11"/>
                <a:gd name="T3" fmla="*/ 0 h 11"/>
                <a:gd name="T4" fmla="*/ 2 w 11"/>
                <a:gd name="T5" fmla="*/ 3 h 11"/>
                <a:gd name="T6" fmla="*/ 11 w 11"/>
                <a:gd name="T7" fmla="*/ 11 h 11"/>
                <a:gd name="T8" fmla="*/ 0 w 11"/>
                <a:gd name="T9" fmla="*/ 0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0"/>
                  </a:moveTo>
                  <a:cubicBezTo>
                    <a:pt x="1" y="0"/>
                    <a:pt x="1" y="0"/>
                    <a:pt x="2" y="0"/>
                  </a:cubicBezTo>
                  <a:cubicBezTo>
                    <a:pt x="2" y="1"/>
                    <a:pt x="2" y="2"/>
                    <a:pt x="2" y="3"/>
                  </a:cubicBezTo>
                  <a:cubicBezTo>
                    <a:pt x="6" y="5"/>
                    <a:pt x="9" y="8"/>
                    <a:pt x="11" y="11"/>
                  </a:cubicBezTo>
                  <a:cubicBezTo>
                    <a:pt x="6" y="9"/>
                    <a:pt x="3"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7" name="Freeform 616"/>
            <p:cNvSpPr/>
            <p:nvPr/>
          </p:nvSpPr>
          <p:spPr bwMode="auto">
            <a:xfrm>
              <a:off x="997" y="2553"/>
              <a:ext cx="28" cy="26"/>
            </a:xfrm>
            <a:custGeom>
              <a:avLst/>
              <a:gdLst>
                <a:gd name="T0" fmla="*/ 0 w 14"/>
                <a:gd name="T1" fmla="*/ 11 h 13"/>
                <a:gd name="T2" fmla="*/ 14 w 14"/>
                <a:gd name="T3" fmla="*/ 0 h 13"/>
                <a:gd name="T4" fmla="*/ 0 w 14"/>
                <a:gd name="T5" fmla="*/ 13 h 13"/>
                <a:gd name="T6" fmla="*/ 0 w 14"/>
                <a:gd name="T7" fmla="*/ 11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1"/>
                  </a:moveTo>
                  <a:cubicBezTo>
                    <a:pt x="6" y="9"/>
                    <a:pt x="8" y="2"/>
                    <a:pt x="14" y="0"/>
                  </a:cubicBezTo>
                  <a:cubicBezTo>
                    <a:pt x="10" y="5"/>
                    <a:pt x="6" y="10"/>
                    <a:pt x="0" y="13"/>
                  </a:cubicBezTo>
                  <a:cubicBezTo>
                    <a:pt x="0" y="13"/>
                    <a:pt x="0" y="12"/>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8" name="Freeform 617"/>
            <p:cNvSpPr/>
            <p:nvPr/>
          </p:nvSpPr>
          <p:spPr bwMode="auto">
            <a:xfrm>
              <a:off x="1043" y="2553"/>
              <a:ext cx="80" cy="59"/>
            </a:xfrm>
            <a:custGeom>
              <a:avLst/>
              <a:gdLst>
                <a:gd name="T0" fmla="*/ 0 w 40"/>
                <a:gd name="T1" fmla="*/ 0 h 29"/>
                <a:gd name="T2" fmla="*/ 31 w 40"/>
                <a:gd name="T3" fmla="*/ 27 h 29"/>
                <a:gd name="T4" fmla="*/ 37 w 40"/>
                <a:gd name="T5" fmla="*/ 18 h 29"/>
                <a:gd name="T6" fmla="*/ 40 w 40"/>
                <a:gd name="T7" fmla="*/ 18 h 29"/>
                <a:gd name="T8" fmla="*/ 26 w 40"/>
                <a:gd name="T9" fmla="*/ 29 h 29"/>
                <a:gd name="T10" fmla="*/ 0 w 40"/>
                <a:gd name="T11" fmla="*/ 0 h 29"/>
                <a:gd name="T12" fmla="*/ 0 60000 65536"/>
                <a:gd name="T13" fmla="*/ 0 60000 65536"/>
                <a:gd name="T14" fmla="*/ 0 60000 65536"/>
                <a:gd name="T15" fmla="*/ 0 60000 65536"/>
                <a:gd name="T16" fmla="*/ 0 60000 65536"/>
                <a:gd name="T17" fmla="*/ 0 60000 65536"/>
                <a:gd name="T18" fmla="*/ 0 w 40"/>
                <a:gd name="T19" fmla="*/ 0 h 29"/>
                <a:gd name="T20" fmla="*/ 40 w 40"/>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40" h="29">
                  <a:moveTo>
                    <a:pt x="0" y="0"/>
                  </a:moveTo>
                  <a:cubicBezTo>
                    <a:pt x="12" y="7"/>
                    <a:pt x="17" y="21"/>
                    <a:pt x="31" y="27"/>
                  </a:cubicBezTo>
                  <a:cubicBezTo>
                    <a:pt x="31" y="22"/>
                    <a:pt x="37" y="22"/>
                    <a:pt x="37" y="18"/>
                  </a:cubicBezTo>
                  <a:cubicBezTo>
                    <a:pt x="38" y="18"/>
                    <a:pt x="39" y="18"/>
                    <a:pt x="40" y="18"/>
                  </a:cubicBezTo>
                  <a:cubicBezTo>
                    <a:pt x="36" y="22"/>
                    <a:pt x="34" y="28"/>
                    <a:pt x="26" y="29"/>
                  </a:cubicBezTo>
                  <a:cubicBezTo>
                    <a:pt x="19" y="18"/>
                    <a:pt x="7" y="1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9" name="Freeform 618"/>
            <p:cNvSpPr/>
            <p:nvPr/>
          </p:nvSpPr>
          <p:spPr bwMode="auto">
            <a:xfrm>
              <a:off x="1069" y="2481"/>
              <a:ext cx="54" cy="54"/>
            </a:xfrm>
            <a:custGeom>
              <a:avLst/>
              <a:gdLst>
                <a:gd name="T0" fmla="*/ 0 w 27"/>
                <a:gd name="T1" fmla="*/ 0 h 27"/>
                <a:gd name="T2" fmla="*/ 27 w 27"/>
                <a:gd name="T3" fmla="*/ 27 h 27"/>
                <a:gd name="T4" fmla="*/ 24 w 27"/>
                <a:gd name="T5" fmla="*/ 27 h 27"/>
                <a:gd name="T6" fmla="*/ 0 w 27"/>
                <a:gd name="T7" fmla="*/ 2 h 27"/>
                <a:gd name="T8" fmla="*/ 0 w 27"/>
                <a:gd name="T9" fmla="*/ 0 h 27"/>
                <a:gd name="T10" fmla="*/ 0 60000 65536"/>
                <a:gd name="T11" fmla="*/ 0 60000 65536"/>
                <a:gd name="T12" fmla="*/ 0 60000 65536"/>
                <a:gd name="T13" fmla="*/ 0 60000 65536"/>
                <a:gd name="T14" fmla="*/ 0 60000 65536"/>
                <a:gd name="T15" fmla="*/ 0 w 27"/>
                <a:gd name="T16" fmla="*/ 0 h 27"/>
                <a:gd name="T17" fmla="*/ 27 w 27"/>
                <a:gd name="T18" fmla="*/ 27 h 27"/>
              </a:gdLst>
              <a:ahLst/>
              <a:cxnLst>
                <a:cxn ang="T10">
                  <a:pos x="T0" y="T1"/>
                </a:cxn>
                <a:cxn ang="T11">
                  <a:pos x="T2" y="T3"/>
                </a:cxn>
                <a:cxn ang="T12">
                  <a:pos x="T4" y="T5"/>
                </a:cxn>
                <a:cxn ang="T13">
                  <a:pos x="T6" y="T7"/>
                </a:cxn>
                <a:cxn ang="T14">
                  <a:pos x="T8" y="T9"/>
                </a:cxn>
              </a:cxnLst>
              <a:rect l="T15" t="T16" r="T17" b="T18"/>
              <a:pathLst>
                <a:path w="27" h="27">
                  <a:moveTo>
                    <a:pt x="0" y="0"/>
                  </a:moveTo>
                  <a:cubicBezTo>
                    <a:pt x="10" y="8"/>
                    <a:pt x="19" y="17"/>
                    <a:pt x="27" y="27"/>
                  </a:cubicBezTo>
                  <a:cubicBezTo>
                    <a:pt x="26" y="27"/>
                    <a:pt x="25" y="27"/>
                    <a:pt x="24" y="27"/>
                  </a:cubicBezTo>
                  <a:cubicBezTo>
                    <a:pt x="17" y="18"/>
                    <a:pt x="9" y="10"/>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0" name="Freeform 619"/>
            <p:cNvSpPr/>
            <p:nvPr/>
          </p:nvSpPr>
          <p:spPr bwMode="auto">
            <a:xfrm>
              <a:off x="959" y="2481"/>
              <a:ext cx="110" cy="40"/>
            </a:xfrm>
            <a:custGeom>
              <a:avLst/>
              <a:gdLst>
                <a:gd name="T0" fmla="*/ 6 w 55"/>
                <a:gd name="T1" fmla="*/ 20 h 20"/>
                <a:gd name="T2" fmla="*/ 24 w 55"/>
                <a:gd name="T3" fmla="*/ 18 h 20"/>
                <a:gd name="T4" fmla="*/ 26 w 55"/>
                <a:gd name="T5" fmla="*/ 0 h 20"/>
                <a:gd name="T6" fmla="*/ 55 w 55"/>
                <a:gd name="T7" fmla="*/ 0 h 20"/>
                <a:gd name="T8" fmla="*/ 55 w 55"/>
                <a:gd name="T9" fmla="*/ 2 h 20"/>
                <a:gd name="T10" fmla="*/ 28 w 55"/>
                <a:gd name="T11" fmla="*/ 2 h 20"/>
                <a:gd name="T12" fmla="*/ 26 w 55"/>
                <a:gd name="T13" fmla="*/ 20 h 20"/>
                <a:gd name="T14" fmla="*/ 8 w 55"/>
                <a:gd name="T15" fmla="*/ 20 h 20"/>
                <a:gd name="T16" fmla="*/ 6 w 55"/>
                <a:gd name="T17" fmla="*/ 2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20"/>
                <a:gd name="T29" fmla="*/ 55 w 55"/>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20">
                  <a:moveTo>
                    <a:pt x="6" y="20"/>
                  </a:moveTo>
                  <a:cubicBezTo>
                    <a:pt x="0" y="16"/>
                    <a:pt x="19" y="19"/>
                    <a:pt x="24" y="18"/>
                  </a:cubicBezTo>
                  <a:cubicBezTo>
                    <a:pt x="27" y="15"/>
                    <a:pt x="26" y="7"/>
                    <a:pt x="26" y="0"/>
                  </a:cubicBezTo>
                  <a:cubicBezTo>
                    <a:pt x="36" y="0"/>
                    <a:pt x="45" y="0"/>
                    <a:pt x="55" y="0"/>
                  </a:cubicBezTo>
                  <a:cubicBezTo>
                    <a:pt x="55" y="1"/>
                    <a:pt x="55" y="2"/>
                    <a:pt x="55" y="2"/>
                  </a:cubicBezTo>
                  <a:cubicBezTo>
                    <a:pt x="46" y="2"/>
                    <a:pt x="37" y="2"/>
                    <a:pt x="28" y="2"/>
                  </a:cubicBezTo>
                  <a:cubicBezTo>
                    <a:pt x="28" y="9"/>
                    <a:pt x="29" y="17"/>
                    <a:pt x="26" y="20"/>
                  </a:cubicBezTo>
                  <a:cubicBezTo>
                    <a:pt x="20" y="20"/>
                    <a:pt x="14" y="20"/>
                    <a:pt x="8" y="20"/>
                  </a:cubicBezTo>
                  <a:cubicBezTo>
                    <a:pt x="7" y="20"/>
                    <a:pt x="7" y="20"/>
                    <a:pt x="6" y="2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1" name="Freeform 620"/>
            <p:cNvSpPr/>
            <p:nvPr/>
          </p:nvSpPr>
          <p:spPr bwMode="auto">
            <a:xfrm>
              <a:off x="1321" y="2521"/>
              <a:ext cx="48" cy="121"/>
            </a:xfrm>
            <a:custGeom>
              <a:avLst/>
              <a:gdLst>
                <a:gd name="T0" fmla="*/ 19 w 24"/>
                <a:gd name="T1" fmla="*/ 18 h 60"/>
                <a:gd name="T2" fmla="*/ 19 w 24"/>
                <a:gd name="T3" fmla="*/ 60 h 60"/>
                <a:gd name="T4" fmla="*/ 5 w 24"/>
                <a:gd name="T5" fmla="*/ 60 h 60"/>
                <a:gd name="T6" fmla="*/ 10 w 24"/>
                <a:gd name="T7" fmla="*/ 0 h 60"/>
                <a:gd name="T8" fmla="*/ 12 w 24"/>
                <a:gd name="T9" fmla="*/ 0 h 60"/>
                <a:gd name="T10" fmla="*/ 12 w 24"/>
                <a:gd name="T11" fmla="*/ 58 h 60"/>
                <a:gd name="T12" fmla="*/ 19 w 24"/>
                <a:gd name="T13" fmla="*/ 18 h 60"/>
                <a:gd name="T14" fmla="*/ 0 60000 65536"/>
                <a:gd name="T15" fmla="*/ 0 60000 65536"/>
                <a:gd name="T16" fmla="*/ 0 60000 65536"/>
                <a:gd name="T17" fmla="*/ 0 60000 65536"/>
                <a:gd name="T18" fmla="*/ 0 60000 65536"/>
                <a:gd name="T19" fmla="*/ 0 60000 65536"/>
                <a:gd name="T20" fmla="*/ 0 60000 65536"/>
                <a:gd name="T21" fmla="*/ 0 w 24"/>
                <a:gd name="T22" fmla="*/ 0 h 60"/>
                <a:gd name="T23" fmla="*/ 24 w 24"/>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60">
                  <a:moveTo>
                    <a:pt x="19" y="18"/>
                  </a:moveTo>
                  <a:cubicBezTo>
                    <a:pt x="19" y="32"/>
                    <a:pt x="19" y="46"/>
                    <a:pt x="19" y="60"/>
                  </a:cubicBezTo>
                  <a:cubicBezTo>
                    <a:pt x="14" y="60"/>
                    <a:pt x="10" y="60"/>
                    <a:pt x="5" y="60"/>
                  </a:cubicBezTo>
                  <a:cubicBezTo>
                    <a:pt x="8" y="41"/>
                    <a:pt x="0" y="12"/>
                    <a:pt x="10" y="0"/>
                  </a:cubicBezTo>
                  <a:cubicBezTo>
                    <a:pt x="11" y="0"/>
                    <a:pt x="11" y="0"/>
                    <a:pt x="12" y="0"/>
                  </a:cubicBezTo>
                  <a:cubicBezTo>
                    <a:pt x="6" y="11"/>
                    <a:pt x="4" y="48"/>
                    <a:pt x="12" y="58"/>
                  </a:cubicBezTo>
                  <a:cubicBezTo>
                    <a:pt x="24" y="54"/>
                    <a:pt x="11" y="26"/>
                    <a:pt x="19" y="1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2" name="Freeform 621"/>
            <p:cNvSpPr>
              <a:spLocks noEditPoints="1"/>
            </p:cNvSpPr>
            <p:nvPr/>
          </p:nvSpPr>
          <p:spPr bwMode="auto">
            <a:xfrm>
              <a:off x="2224" y="2493"/>
              <a:ext cx="50" cy="34"/>
            </a:xfrm>
            <a:custGeom>
              <a:avLst/>
              <a:gdLst>
                <a:gd name="T0" fmla="*/ 25 w 25"/>
                <a:gd name="T1" fmla="*/ 5 h 17"/>
                <a:gd name="T2" fmla="*/ 14 w 25"/>
                <a:gd name="T3" fmla="*/ 12 h 17"/>
                <a:gd name="T4" fmla="*/ 0 w 25"/>
                <a:gd name="T5" fmla="*/ 14 h 17"/>
                <a:gd name="T6" fmla="*/ 0 w 25"/>
                <a:gd name="T7" fmla="*/ 1 h 17"/>
                <a:gd name="T8" fmla="*/ 25 w 25"/>
                <a:gd name="T9" fmla="*/ 5 h 17"/>
                <a:gd name="T10" fmla="*/ 3 w 25"/>
                <a:gd name="T11" fmla="*/ 12 h 17"/>
                <a:gd name="T12" fmla="*/ 20 w 25"/>
                <a:gd name="T13" fmla="*/ 3 h 17"/>
                <a:gd name="T14" fmla="*/ 3 w 25"/>
                <a:gd name="T15" fmla="*/ 3 h 17"/>
                <a:gd name="T16" fmla="*/ 3 w 25"/>
                <a:gd name="T17" fmla="*/ 12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7"/>
                <a:gd name="T29" fmla="*/ 25 w 25"/>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7">
                  <a:moveTo>
                    <a:pt x="25" y="5"/>
                  </a:moveTo>
                  <a:cubicBezTo>
                    <a:pt x="24" y="9"/>
                    <a:pt x="6" y="7"/>
                    <a:pt x="14" y="12"/>
                  </a:cubicBezTo>
                  <a:cubicBezTo>
                    <a:pt x="13" y="17"/>
                    <a:pt x="4" y="13"/>
                    <a:pt x="0" y="14"/>
                  </a:cubicBezTo>
                  <a:cubicBezTo>
                    <a:pt x="0" y="10"/>
                    <a:pt x="0" y="5"/>
                    <a:pt x="0" y="1"/>
                  </a:cubicBezTo>
                  <a:cubicBezTo>
                    <a:pt x="10" y="1"/>
                    <a:pt x="21" y="0"/>
                    <a:pt x="25" y="5"/>
                  </a:cubicBezTo>
                  <a:close/>
                  <a:moveTo>
                    <a:pt x="3" y="12"/>
                  </a:moveTo>
                  <a:cubicBezTo>
                    <a:pt x="11" y="12"/>
                    <a:pt x="13" y="4"/>
                    <a:pt x="20" y="3"/>
                  </a:cubicBezTo>
                  <a:cubicBezTo>
                    <a:pt x="14" y="3"/>
                    <a:pt x="8" y="3"/>
                    <a:pt x="3" y="3"/>
                  </a:cubicBezTo>
                  <a:cubicBezTo>
                    <a:pt x="3" y="6"/>
                    <a:pt x="3" y="9"/>
                    <a:pt x="3" y="1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622"/>
            <p:cNvSpPr/>
            <p:nvPr/>
          </p:nvSpPr>
          <p:spPr bwMode="auto">
            <a:xfrm>
              <a:off x="6614" y="2543"/>
              <a:ext cx="14" cy="18"/>
            </a:xfrm>
            <a:custGeom>
              <a:avLst/>
              <a:gdLst>
                <a:gd name="T0" fmla="*/ 1 w 7"/>
                <a:gd name="T1" fmla="*/ 9 h 9"/>
                <a:gd name="T2" fmla="*/ 7 w 7"/>
                <a:gd name="T3" fmla="*/ 0 h 9"/>
                <a:gd name="T4" fmla="*/ 3 w 7"/>
                <a:gd name="T5" fmla="*/ 7 h 9"/>
                <a:gd name="T6" fmla="*/ 1 w 7"/>
                <a:gd name="T7" fmla="*/ 9 h 9"/>
                <a:gd name="T8" fmla="*/ 0 60000 65536"/>
                <a:gd name="T9" fmla="*/ 0 60000 65536"/>
                <a:gd name="T10" fmla="*/ 0 60000 65536"/>
                <a:gd name="T11" fmla="*/ 0 60000 65536"/>
                <a:gd name="T12" fmla="*/ 0 w 7"/>
                <a:gd name="T13" fmla="*/ 0 h 9"/>
                <a:gd name="T14" fmla="*/ 7 w 7"/>
                <a:gd name="T15" fmla="*/ 9 h 9"/>
              </a:gdLst>
              <a:ahLst/>
              <a:cxnLst>
                <a:cxn ang="T8">
                  <a:pos x="T0" y="T1"/>
                </a:cxn>
                <a:cxn ang="T9">
                  <a:pos x="T2" y="T3"/>
                </a:cxn>
                <a:cxn ang="T10">
                  <a:pos x="T4" y="T5"/>
                </a:cxn>
                <a:cxn ang="T11">
                  <a:pos x="T6" y="T7"/>
                </a:cxn>
              </a:cxnLst>
              <a:rect l="T12" t="T13" r="T14" b="T15"/>
              <a:pathLst>
                <a:path w="7" h="9">
                  <a:moveTo>
                    <a:pt x="1" y="9"/>
                  </a:moveTo>
                  <a:cubicBezTo>
                    <a:pt x="0" y="4"/>
                    <a:pt x="4" y="2"/>
                    <a:pt x="7" y="0"/>
                  </a:cubicBezTo>
                  <a:cubicBezTo>
                    <a:pt x="7" y="4"/>
                    <a:pt x="4" y="4"/>
                    <a:pt x="3" y="7"/>
                  </a:cubicBezTo>
                  <a:cubicBezTo>
                    <a:pt x="3" y="9"/>
                    <a:pt x="2" y="9"/>
                    <a:pt x="1" y="9"/>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4" name="Freeform 623"/>
            <p:cNvSpPr/>
            <p:nvPr/>
          </p:nvSpPr>
          <p:spPr bwMode="auto">
            <a:xfrm>
              <a:off x="6568" y="2503"/>
              <a:ext cx="78" cy="104"/>
            </a:xfrm>
            <a:custGeom>
              <a:avLst/>
              <a:gdLst>
                <a:gd name="T0" fmla="*/ 17 w 39"/>
                <a:gd name="T1" fmla="*/ 29 h 52"/>
                <a:gd name="T2" fmla="*/ 8 w 39"/>
                <a:gd name="T3" fmla="*/ 20 h 52"/>
                <a:gd name="T4" fmla="*/ 8 w 39"/>
                <a:gd name="T5" fmla="*/ 18 h 52"/>
                <a:gd name="T6" fmla="*/ 19 w 39"/>
                <a:gd name="T7" fmla="*/ 5 h 52"/>
                <a:gd name="T8" fmla="*/ 6 w 39"/>
                <a:gd name="T9" fmla="*/ 18 h 52"/>
                <a:gd name="T10" fmla="*/ 6 w 39"/>
                <a:gd name="T11" fmla="*/ 49 h 52"/>
                <a:gd name="T12" fmla="*/ 39 w 39"/>
                <a:gd name="T13" fmla="*/ 52 h 52"/>
                <a:gd name="T14" fmla="*/ 4 w 39"/>
                <a:gd name="T15" fmla="*/ 52 h 52"/>
                <a:gd name="T16" fmla="*/ 22 w 39"/>
                <a:gd name="T17" fmla="*/ 0 h 52"/>
                <a:gd name="T18" fmla="*/ 10 w 39"/>
                <a:gd name="T19" fmla="*/ 18 h 52"/>
                <a:gd name="T20" fmla="*/ 17 w 39"/>
                <a:gd name="T21" fmla="*/ 29 h 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52"/>
                <a:gd name="T35" fmla="*/ 39 w 39"/>
                <a:gd name="T36" fmla="*/ 52 h 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52">
                  <a:moveTo>
                    <a:pt x="17" y="29"/>
                  </a:moveTo>
                  <a:cubicBezTo>
                    <a:pt x="13" y="27"/>
                    <a:pt x="13" y="21"/>
                    <a:pt x="8" y="20"/>
                  </a:cubicBezTo>
                  <a:cubicBezTo>
                    <a:pt x="8" y="20"/>
                    <a:pt x="8" y="19"/>
                    <a:pt x="8" y="18"/>
                  </a:cubicBezTo>
                  <a:cubicBezTo>
                    <a:pt x="10" y="12"/>
                    <a:pt x="17" y="11"/>
                    <a:pt x="19" y="5"/>
                  </a:cubicBezTo>
                  <a:cubicBezTo>
                    <a:pt x="16" y="1"/>
                    <a:pt x="8" y="13"/>
                    <a:pt x="6" y="18"/>
                  </a:cubicBezTo>
                  <a:cubicBezTo>
                    <a:pt x="6" y="29"/>
                    <a:pt x="6" y="39"/>
                    <a:pt x="6" y="49"/>
                  </a:cubicBezTo>
                  <a:cubicBezTo>
                    <a:pt x="16" y="51"/>
                    <a:pt x="33" y="47"/>
                    <a:pt x="39" y="52"/>
                  </a:cubicBezTo>
                  <a:cubicBezTo>
                    <a:pt x="28" y="52"/>
                    <a:pt x="16" y="52"/>
                    <a:pt x="4" y="52"/>
                  </a:cubicBezTo>
                  <a:cubicBezTo>
                    <a:pt x="0" y="26"/>
                    <a:pt x="7" y="0"/>
                    <a:pt x="22" y="0"/>
                  </a:cubicBezTo>
                  <a:cubicBezTo>
                    <a:pt x="23" y="11"/>
                    <a:pt x="13" y="11"/>
                    <a:pt x="10" y="18"/>
                  </a:cubicBezTo>
                  <a:cubicBezTo>
                    <a:pt x="11" y="23"/>
                    <a:pt x="18" y="22"/>
                    <a:pt x="17" y="29"/>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5" name="Freeform 624"/>
            <p:cNvSpPr/>
            <p:nvPr/>
          </p:nvSpPr>
          <p:spPr bwMode="auto">
            <a:xfrm>
              <a:off x="6682" y="2517"/>
              <a:ext cx="196" cy="175"/>
            </a:xfrm>
            <a:custGeom>
              <a:avLst/>
              <a:gdLst>
                <a:gd name="T0" fmla="*/ 74 w 98"/>
                <a:gd name="T1" fmla="*/ 42 h 87"/>
                <a:gd name="T2" fmla="*/ 63 w 98"/>
                <a:gd name="T3" fmla="*/ 7 h 87"/>
                <a:gd name="T4" fmla="*/ 0 w 98"/>
                <a:gd name="T5" fmla="*/ 5 h 87"/>
                <a:gd name="T6" fmla="*/ 60 w 98"/>
                <a:gd name="T7" fmla="*/ 5 h 87"/>
                <a:gd name="T8" fmla="*/ 89 w 98"/>
                <a:gd name="T9" fmla="*/ 29 h 87"/>
                <a:gd name="T10" fmla="*/ 76 w 98"/>
                <a:gd name="T11" fmla="*/ 45 h 87"/>
                <a:gd name="T12" fmla="*/ 76 w 98"/>
                <a:gd name="T13" fmla="*/ 87 h 87"/>
                <a:gd name="T14" fmla="*/ 45 w 98"/>
                <a:gd name="T15" fmla="*/ 87 h 87"/>
                <a:gd name="T16" fmla="*/ 74 w 98"/>
                <a:gd name="T17" fmla="*/ 85 h 87"/>
                <a:gd name="T18" fmla="*/ 74 w 98"/>
                <a:gd name="T19" fmla="*/ 42 h 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8"/>
                <a:gd name="T31" fmla="*/ 0 h 87"/>
                <a:gd name="T32" fmla="*/ 98 w 98"/>
                <a:gd name="T33" fmla="*/ 87 h 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8" h="87">
                  <a:moveTo>
                    <a:pt x="74" y="42"/>
                  </a:moveTo>
                  <a:cubicBezTo>
                    <a:pt x="98" y="32"/>
                    <a:pt x="74" y="17"/>
                    <a:pt x="63" y="7"/>
                  </a:cubicBezTo>
                  <a:cubicBezTo>
                    <a:pt x="43" y="5"/>
                    <a:pt x="17" y="10"/>
                    <a:pt x="0" y="5"/>
                  </a:cubicBezTo>
                  <a:cubicBezTo>
                    <a:pt x="19" y="8"/>
                    <a:pt x="44" y="0"/>
                    <a:pt x="60" y="5"/>
                  </a:cubicBezTo>
                  <a:cubicBezTo>
                    <a:pt x="67" y="6"/>
                    <a:pt x="89" y="25"/>
                    <a:pt x="89" y="29"/>
                  </a:cubicBezTo>
                  <a:cubicBezTo>
                    <a:pt x="90" y="33"/>
                    <a:pt x="78" y="39"/>
                    <a:pt x="76" y="45"/>
                  </a:cubicBezTo>
                  <a:cubicBezTo>
                    <a:pt x="72" y="57"/>
                    <a:pt x="79" y="71"/>
                    <a:pt x="76" y="87"/>
                  </a:cubicBezTo>
                  <a:cubicBezTo>
                    <a:pt x="66" y="87"/>
                    <a:pt x="55" y="87"/>
                    <a:pt x="45" y="87"/>
                  </a:cubicBezTo>
                  <a:cubicBezTo>
                    <a:pt x="50" y="82"/>
                    <a:pt x="65" y="86"/>
                    <a:pt x="74" y="85"/>
                  </a:cubicBezTo>
                  <a:cubicBezTo>
                    <a:pt x="74" y="71"/>
                    <a:pt x="74" y="57"/>
                    <a:pt x="74" y="4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6" name="Freeform 625"/>
            <p:cNvSpPr/>
            <p:nvPr/>
          </p:nvSpPr>
          <p:spPr bwMode="auto">
            <a:xfrm>
              <a:off x="6630" y="2495"/>
              <a:ext cx="48" cy="48"/>
            </a:xfrm>
            <a:custGeom>
              <a:avLst/>
              <a:gdLst>
                <a:gd name="T0" fmla="*/ 22 w 24"/>
                <a:gd name="T1" fmla="*/ 13 h 24"/>
                <a:gd name="T2" fmla="*/ 11 w 24"/>
                <a:gd name="T3" fmla="*/ 2 h 24"/>
                <a:gd name="T4" fmla="*/ 4 w 24"/>
                <a:gd name="T5" fmla="*/ 9 h 24"/>
                <a:gd name="T6" fmla="*/ 4 w 24"/>
                <a:gd name="T7" fmla="*/ 24 h 24"/>
                <a:gd name="T8" fmla="*/ 2 w 24"/>
                <a:gd name="T9" fmla="*/ 24 h 24"/>
                <a:gd name="T10" fmla="*/ 8 w 24"/>
                <a:gd name="T11" fmla="*/ 0 h 24"/>
                <a:gd name="T12" fmla="*/ 24 w 24"/>
                <a:gd name="T13" fmla="*/ 13 h 24"/>
                <a:gd name="T14" fmla="*/ 24 w 24"/>
                <a:gd name="T15" fmla="*/ 16 h 24"/>
                <a:gd name="T16" fmla="*/ 22 w 24"/>
                <a:gd name="T17" fmla="*/ 13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2" y="13"/>
                  </a:moveTo>
                  <a:cubicBezTo>
                    <a:pt x="19" y="9"/>
                    <a:pt x="15" y="5"/>
                    <a:pt x="11" y="2"/>
                  </a:cubicBezTo>
                  <a:cubicBezTo>
                    <a:pt x="7" y="3"/>
                    <a:pt x="5" y="6"/>
                    <a:pt x="4" y="9"/>
                  </a:cubicBezTo>
                  <a:cubicBezTo>
                    <a:pt x="4" y="14"/>
                    <a:pt x="4" y="19"/>
                    <a:pt x="4" y="24"/>
                  </a:cubicBezTo>
                  <a:cubicBezTo>
                    <a:pt x="3" y="24"/>
                    <a:pt x="2" y="24"/>
                    <a:pt x="2" y="24"/>
                  </a:cubicBezTo>
                  <a:cubicBezTo>
                    <a:pt x="0" y="13"/>
                    <a:pt x="3" y="5"/>
                    <a:pt x="8" y="0"/>
                  </a:cubicBezTo>
                  <a:cubicBezTo>
                    <a:pt x="17" y="1"/>
                    <a:pt x="19" y="8"/>
                    <a:pt x="24" y="13"/>
                  </a:cubicBezTo>
                  <a:cubicBezTo>
                    <a:pt x="24" y="14"/>
                    <a:pt x="24" y="15"/>
                    <a:pt x="24" y="16"/>
                  </a:cubicBezTo>
                  <a:cubicBezTo>
                    <a:pt x="22" y="16"/>
                    <a:pt x="22" y="15"/>
                    <a:pt x="22" y="13"/>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7" name="Freeform 626"/>
            <p:cNvSpPr>
              <a:spLocks noEditPoints="1"/>
            </p:cNvSpPr>
            <p:nvPr/>
          </p:nvSpPr>
          <p:spPr bwMode="auto">
            <a:xfrm>
              <a:off x="6414" y="2495"/>
              <a:ext cx="282" cy="421"/>
            </a:xfrm>
            <a:custGeom>
              <a:avLst/>
              <a:gdLst>
                <a:gd name="T0" fmla="*/ 85 w 141"/>
                <a:gd name="T1" fmla="*/ 2 h 210"/>
                <a:gd name="T2" fmla="*/ 76 w 141"/>
                <a:gd name="T3" fmla="*/ 18 h 210"/>
                <a:gd name="T4" fmla="*/ 76 w 141"/>
                <a:gd name="T5" fmla="*/ 60 h 210"/>
                <a:gd name="T6" fmla="*/ 114 w 141"/>
                <a:gd name="T7" fmla="*/ 60 h 210"/>
                <a:gd name="T8" fmla="*/ 114 w 141"/>
                <a:gd name="T9" fmla="*/ 78 h 210"/>
                <a:gd name="T10" fmla="*/ 141 w 141"/>
                <a:gd name="T11" fmla="*/ 78 h 210"/>
                <a:gd name="T12" fmla="*/ 141 w 141"/>
                <a:gd name="T13" fmla="*/ 134 h 210"/>
                <a:gd name="T14" fmla="*/ 116 w 141"/>
                <a:gd name="T15" fmla="*/ 127 h 210"/>
                <a:gd name="T16" fmla="*/ 112 w 141"/>
                <a:gd name="T17" fmla="*/ 207 h 210"/>
                <a:gd name="T18" fmla="*/ 103 w 141"/>
                <a:gd name="T19" fmla="*/ 196 h 210"/>
                <a:gd name="T20" fmla="*/ 36 w 141"/>
                <a:gd name="T21" fmla="*/ 145 h 210"/>
                <a:gd name="T22" fmla="*/ 0 w 141"/>
                <a:gd name="T23" fmla="*/ 145 h 210"/>
                <a:gd name="T24" fmla="*/ 25 w 141"/>
                <a:gd name="T25" fmla="*/ 118 h 210"/>
                <a:gd name="T26" fmla="*/ 25 w 141"/>
                <a:gd name="T27" fmla="*/ 51 h 210"/>
                <a:gd name="T28" fmla="*/ 70 w 141"/>
                <a:gd name="T29" fmla="*/ 2 h 210"/>
                <a:gd name="T30" fmla="*/ 85 w 141"/>
                <a:gd name="T31" fmla="*/ 2 h 210"/>
                <a:gd name="T32" fmla="*/ 74 w 141"/>
                <a:gd name="T33" fmla="*/ 16 h 210"/>
                <a:gd name="T34" fmla="*/ 83 w 141"/>
                <a:gd name="T35" fmla="*/ 4 h 210"/>
                <a:gd name="T36" fmla="*/ 72 w 141"/>
                <a:gd name="T37" fmla="*/ 4 h 210"/>
                <a:gd name="T38" fmla="*/ 43 w 141"/>
                <a:gd name="T39" fmla="*/ 33 h 210"/>
                <a:gd name="T40" fmla="*/ 38 w 141"/>
                <a:gd name="T41" fmla="*/ 38 h 210"/>
                <a:gd name="T42" fmla="*/ 27 w 141"/>
                <a:gd name="T43" fmla="*/ 49 h 210"/>
                <a:gd name="T44" fmla="*/ 23 w 141"/>
                <a:gd name="T45" fmla="*/ 123 h 210"/>
                <a:gd name="T46" fmla="*/ 5 w 141"/>
                <a:gd name="T47" fmla="*/ 140 h 210"/>
                <a:gd name="T48" fmla="*/ 41 w 141"/>
                <a:gd name="T49" fmla="*/ 147 h 210"/>
                <a:gd name="T50" fmla="*/ 52 w 141"/>
                <a:gd name="T51" fmla="*/ 158 h 210"/>
                <a:gd name="T52" fmla="*/ 56 w 141"/>
                <a:gd name="T53" fmla="*/ 163 h 210"/>
                <a:gd name="T54" fmla="*/ 87 w 141"/>
                <a:gd name="T55" fmla="*/ 194 h 210"/>
                <a:gd name="T56" fmla="*/ 110 w 141"/>
                <a:gd name="T57" fmla="*/ 205 h 210"/>
                <a:gd name="T58" fmla="*/ 114 w 141"/>
                <a:gd name="T59" fmla="*/ 125 h 210"/>
                <a:gd name="T60" fmla="*/ 139 w 141"/>
                <a:gd name="T61" fmla="*/ 127 h 210"/>
                <a:gd name="T62" fmla="*/ 139 w 141"/>
                <a:gd name="T63" fmla="*/ 80 h 210"/>
                <a:gd name="T64" fmla="*/ 114 w 141"/>
                <a:gd name="T65" fmla="*/ 80 h 210"/>
                <a:gd name="T66" fmla="*/ 112 w 141"/>
                <a:gd name="T67" fmla="*/ 62 h 210"/>
                <a:gd name="T68" fmla="*/ 74 w 141"/>
                <a:gd name="T69" fmla="*/ 60 h 210"/>
                <a:gd name="T70" fmla="*/ 74 w 141"/>
                <a:gd name="T71" fmla="*/ 16 h 2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1"/>
                <a:gd name="T109" fmla="*/ 0 h 210"/>
                <a:gd name="T110" fmla="*/ 141 w 141"/>
                <a:gd name="T111" fmla="*/ 210 h 2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1" h="210">
                  <a:moveTo>
                    <a:pt x="85" y="2"/>
                  </a:moveTo>
                  <a:cubicBezTo>
                    <a:pt x="95" y="4"/>
                    <a:pt x="77" y="12"/>
                    <a:pt x="76" y="18"/>
                  </a:cubicBezTo>
                  <a:cubicBezTo>
                    <a:pt x="76" y="32"/>
                    <a:pt x="76" y="46"/>
                    <a:pt x="76" y="60"/>
                  </a:cubicBezTo>
                  <a:cubicBezTo>
                    <a:pt x="89" y="60"/>
                    <a:pt x="102" y="60"/>
                    <a:pt x="114" y="60"/>
                  </a:cubicBezTo>
                  <a:cubicBezTo>
                    <a:pt x="114" y="66"/>
                    <a:pt x="114" y="72"/>
                    <a:pt x="114" y="78"/>
                  </a:cubicBezTo>
                  <a:cubicBezTo>
                    <a:pt x="123" y="78"/>
                    <a:pt x="132" y="78"/>
                    <a:pt x="141" y="78"/>
                  </a:cubicBezTo>
                  <a:cubicBezTo>
                    <a:pt x="141" y="97"/>
                    <a:pt x="141" y="115"/>
                    <a:pt x="141" y="134"/>
                  </a:cubicBezTo>
                  <a:cubicBezTo>
                    <a:pt x="137" y="127"/>
                    <a:pt x="128" y="126"/>
                    <a:pt x="116" y="127"/>
                  </a:cubicBezTo>
                  <a:cubicBezTo>
                    <a:pt x="110" y="149"/>
                    <a:pt x="119" y="186"/>
                    <a:pt x="112" y="207"/>
                  </a:cubicBezTo>
                  <a:cubicBezTo>
                    <a:pt x="103" y="210"/>
                    <a:pt x="102" y="204"/>
                    <a:pt x="103" y="196"/>
                  </a:cubicBezTo>
                  <a:cubicBezTo>
                    <a:pt x="66" y="194"/>
                    <a:pt x="59" y="161"/>
                    <a:pt x="36" y="145"/>
                  </a:cubicBezTo>
                  <a:cubicBezTo>
                    <a:pt x="24" y="145"/>
                    <a:pt x="12" y="145"/>
                    <a:pt x="0" y="145"/>
                  </a:cubicBezTo>
                  <a:cubicBezTo>
                    <a:pt x="6" y="133"/>
                    <a:pt x="16" y="126"/>
                    <a:pt x="25" y="118"/>
                  </a:cubicBezTo>
                  <a:cubicBezTo>
                    <a:pt x="29" y="92"/>
                    <a:pt x="20" y="70"/>
                    <a:pt x="25" y="51"/>
                  </a:cubicBezTo>
                  <a:cubicBezTo>
                    <a:pt x="27" y="46"/>
                    <a:pt x="61" y="6"/>
                    <a:pt x="70" y="2"/>
                  </a:cubicBezTo>
                  <a:cubicBezTo>
                    <a:pt x="75" y="0"/>
                    <a:pt x="81" y="4"/>
                    <a:pt x="85" y="2"/>
                  </a:cubicBezTo>
                  <a:close/>
                  <a:moveTo>
                    <a:pt x="74" y="16"/>
                  </a:moveTo>
                  <a:cubicBezTo>
                    <a:pt x="77" y="13"/>
                    <a:pt x="87" y="7"/>
                    <a:pt x="83" y="4"/>
                  </a:cubicBezTo>
                  <a:cubicBezTo>
                    <a:pt x="79" y="4"/>
                    <a:pt x="76" y="4"/>
                    <a:pt x="72" y="4"/>
                  </a:cubicBezTo>
                  <a:cubicBezTo>
                    <a:pt x="61" y="13"/>
                    <a:pt x="52" y="23"/>
                    <a:pt x="43" y="33"/>
                  </a:cubicBezTo>
                  <a:cubicBezTo>
                    <a:pt x="42" y="36"/>
                    <a:pt x="40" y="37"/>
                    <a:pt x="38" y="38"/>
                  </a:cubicBezTo>
                  <a:cubicBezTo>
                    <a:pt x="34" y="41"/>
                    <a:pt x="30" y="44"/>
                    <a:pt x="27" y="49"/>
                  </a:cubicBezTo>
                  <a:cubicBezTo>
                    <a:pt x="25" y="72"/>
                    <a:pt x="33" y="107"/>
                    <a:pt x="23" y="123"/>
                  </a:cubicBezTo>
                  <a:cubicBezTo>
                    <a:pt x="16" y="128"/>
                    <a:pt x="10" y="133"/>
                    <a:pt x="5" y="140"/>
                  </a:cubicBezTo>
                  <a:cubicBezTo>
                    <a:pt x="12" y="148"/>
                    <a:pt x="37" y="136"/>
                    <a:pt x="41" y="147"/>
                  </a:cubicBezTo>
                  <a:cubicBezTo>
                    <a:pt x="43" y="152"/>
                    <a:pt x="47" y="155"/>
                    <a:pt x="52" y="158"/>
                  </a:cubicBezTo>
                  <a:cubicBezTo>
                    <a:pt x="54" y="159"/>
                    <a:pt x="55" y="161"/>
                    <a:pt x="56" y="163"/>
                  </a:cubicBezTo>
                  <a:cubicBezTo>
                    <a:pt x="66" y="174"/>
                    <a:pt x="76" y="184"/>
                    <a:pt x="87" y="194"/>
                  </a:cubicBezTo>
                  <a:cubicBezTo>
                    <a:pt x="103" y="189"/>
                    <a:pt x="103" y="200"/>
                    <a:pt x="110" y="205"/>
                  </a:cubicBezTo>
                  <a:cubicBezTo>
                    <a:pt x="116" y="183"/>
                    <a:pt x="108" y="146"/>
                    <a:pt x="114" y="125"/>
                  </a:cubicBezTo>
                  <a:cubicBezTo>
                    <a:pt x="122" y="125"/>
                    <a:pt x="134" y="123"/>
                    <a:pt x="139" y="127"/>
                  </a:cubicBezTo>
                  <a:cubicBezTo>
                    <a:pt x="139" y="111"/>
                    <a:pt x="139" y="96"/>
                    <a:pt x="139" y="80"/>
                  </a:cubicBezTo>
                  <a:cubicBezTo>
                    <a:pt x="131" y="80"/>
                    <a:pt x="122" y="80"/>
                    <a:pt x="114" y="80"/>
                  </a:cubicBezTo>
                  <a:cubicBezTo>
                    <a:pt x="111" y="77"/>
                    <a:pt x="112" y="69"/>
                    <a:pt x="112" y="62"/>
                  </a:cubicBezTo>
                  <a:cubicBezTo>
                    <a:pt x="100" y="61"/>
                    <a:pt x="83" y="65"/>
                    <a:pt x="74" y="60"/>
                  </a:cubicBezTo>
                  <a:cubicBezTo>
                    <a:pt x="74" y="45"/>
                    <a:pt x="74" y="30"/>
                    <a:pt x="74" y="1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8" name="Freeform 627"/>
            <p:cNvSpPr/>
            <p:nvPr/>
          </p:nvSpPr>
          <p:spPr bwMode="auto">
            <a:xfrm>
              <a:off x="6638" y="2499"/>
              <a:ext cx="36" cy="22"/>
            </a:xfrm>
            <a:custGeom>
              <a:avLst/>
              <a:gdLst>
                <a:gd name="T0" fmla="*/ 0 w 18"/>
                <a:gd name="T1" fmla="*/ 7 h 11"/>
                <a:gd name="T2" fmla="*/ 7 w 18"/>
                <a:gd name="T3" fmla="*/ 0 h 11"/>
                <a:gd name="T4" fmla="*/ 18 w 18"/>
                <a:gd name="T5" fmla="*/ 11 h 11"/>
                <a:gd name="T6" fmla="*/ 7 w 18"/>
                <a:gd name="T7" fmla="*/ 2 h 11"/>
                <a:gd name="T8" fmla="*/ 0 w 18"/>
                <a:gd name="T9" fmla="*/ 7 h 11"/>
                <a:gd name="T10" fmla="*/ 0 60000 65536"/>
                <a:gd name="T11" fmla="*/ 0 60000 65536"/>
                <a:gd name="T12" fmla="*/ 0 60000 65536"/>
                <a:gd name="T13" fmla="*/ 0 60000 65536"/>
                <a:gd name="T14" fmla="*/ 0 60000 65536"/>
                <a:gd name="T15" fmla="*/ 0 w 18"/>
                <a:gd name="T16" fmla="*/ 0 h 11"/>
                <a:gd name="T17" fmla="*/ 18 w 18"/>
                <a:gd name="T18" fmla="*/ 11 h 11"/>
              </a:gdLst>
              <a:ahLst/>
              <a:cxnLst>
                <a:cxn ang="T10">
                  <a:pos x="T0" y="T1"/>
                </a:cxn>
                <a:cxn ang="T11">
                  <a:pos x="T2" y="T3"/>
                </a:cxn>
                <a:cxn ang="T12">
                  <a:pos x="T4" y="T5"/>
                </a:cxn>
                <a:cxn ang="T13">
                  <a:pos x="T6" y="T7"/>
                </a:cxn>
                <a:cxn ang="T14">
                  <a:pos x="T8" y="T9"/>
                </a:cxn>
              </a:cxnLst>
              <a:rect l="T15" t="T16" r="T17" b="T18"/>
              <a:pathLst>
                <a:path w="18" h="11">
                  <a:moveTo>
                    <a:pt x="0" y="7"/>
                  </a:moveTo>
                  <a:cubicBezTo>
                    <a:pt x="1" y="4"/>
                    <a:pt x="3" y="1"/>
                    <a:pt x="7" y="0"/>
                  </a:cubicBezTo>
                  <a:cubicBezTo>
                    <a:pt x="11" y="3"/>
                    <a:pt x="15" y="7"/>
                    <a:pt x="18" y="11"/>
                  </a:cubicBezTo>
                  <a:cubicBezTo>
                    <a:pt x="13" y="10"/>
                    <a:pt x="12" y="4"/>
                    <a:pt x="7" y="2"/>
                  </a:cubicBezTo>
                  <a:cubicBezTo>
                    <a:pt x="3" y="3"/>
                    <a:pt x="3" y="6"/>
                    <a:pt x="0"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9" name="Freeform 628"/>
            <p:cNvSpPr/>
            <p:nvPr/>
          </p:nvSpPr>
          <p:spPr bwMode="auto">
            <a:xfrm>
              <a:off x="1600" y="2509"/>
              <a:ext cx="32" cy="30"/>
            </a:xfrm>
            <a:custGeom>
              <a:avLst/>
              <a:gdLst>
                <a:gd name="T0" fmla="*/ 0 w 16"/>
                <a:gd name="T1" fmla="*/ 15 h 15"/>
                <a:gd name="T2" fmla="*/ 16 w 16"/>
                <a:gd name="T3" fmla="*/ 0 h 15"/>
                <a:gd name="T4" fmla="*/ 16 w 16"/>
                <a:gd name="T5" fmla="*/ 2 h 15"/>
                <a:gd name="T6" fmla="*/ 2 w 16"/>
                <a:gd name="T7" fmla="*/ 15 h 15"/>
                <a:gd name="T8" fmla="*/ 0 w 16"/>
                <a:gd name="T9" fmla="*/ 15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0" y="15"/>
                  </a:moveTo>
                  <a:cubicBezTo>
                    <a:pt x="4" y="9"/>
                    <a:pt x="10" y="4"/>
                    <a:pt x="16" y="0"/>
                  </a:cubicBezTo>
                  <a:cubicBezTo>
                    <a:pt x="16" y="0"/>
                    <a:pt x="16" y="1"/>
                    <a:pt x="16" y="2"/>
                  </a:cubicBezTo>
                  <a:cubicBezTo>
                    <a:pt x="10" y="5"/>
                    <a:pt x="6" y="10"/>
                    <a:pt x="2" y="15"/>
                  </a:cubicBezTo>
                  <a:cubicBezTo>
                    <a:pt x="2" y="15"/>
                    <a:pt x="1" y="15"/>
                    <a:pt x="0" y="1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0" name="Freeform 629"/>
            <p:cNvSpPr/>
            <p:nvPr/>
          </p:nvSpPr>
          <p:spPr bwMode="auto">
            <a:xfrm>
              <a:off x="1578" y="2575"/>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3" y="7"/>
                    <a:pt x="7" y="3"/>
                    <a:pt x="11" y="0"/>
                  </a:cubicBezTo>
                  <a:cubicBezTo>
                    <a:pt x="8" y="5"/>
                    <a:pt x="5" y="8"/>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1" name="Freeform 630"/>
            <p:cNvSpPr/>
            <p:nvPr/>
          </p:nvSpPr>
          <p:spPr bwMode="auto">
            <a:xfrm>
              <a:off x="1502" y="2589"/>
              <a:ext cx="58" cy="63"/>
            </a:xfrm>
            <a:custGeom>
              <a:avLst/>
              <a:gdLst>
                <a:gd name="T0" fmla="*/ 0 w 29"/>
                <a:gd name="T1" fmla="*/ 31 h 31"/>
                <a:gd name="T2" fmla="*/ 29 w 29"/>
                <a:gd name="T3" fmla="*/ 0 h 31"/>
                <a:gd name="T4" fmla="*/ 0 w 29"/>
                <a:gd name="T5" fmla="*/ 31 h 31"/>
                <a:gd name="T6" fmla="*/ 0 60000 65536"/>
                <a:gd name="T7" fmla="*/ 0 60000 65536"/>
                <a:gd name="T8" fmla="*/ 0 60000 65536"/>
                <a:gd name="T9" fmla="*/ 0 w 29"/>
                <a:gd name="T10" fmla="*/ 0 h 31"/>
                <a:gd name="T11" fmla="*/ 29 w 29"/>
                <a:gd name="T12" fmla="*/ 31 h 31"/>
              </a:gdLst>
              <a:ahLst/>
              <a:cxnLst>
                <a:cxn ang="T6">
                  <a:pos x="T0" y="T1"/>
                </a:cxn>
                <a:cxn ang="T7">
                  <a:pos x="T2" y="T3"/>
                </a:cxn>
                <a:cxn ang="T8">
                  <a:pos x="T4" y="T5"/>
                </a:cxn>
              </a:cxnLst>
              <a:rect l="T9" t="T10" r="T11" b="T12"/>
              <a:pathLst>
                <a:path w="29" h="31">
                  <a:moveTo>
                    <a:pt x="0" y="31"/>
                  </a:moveTo>
                  <a:cubicBezTo>
                    <a:pt x="7" y="17"/>
                    <a:pt x="19" y="10"/>
                    <a:pt x="29" y="0"/>
                  </a:cubicBezTo>
                  <a:cubicBezTo>
                    <a:pt x="21" y="11"/>
                    <a:pt x="9" y="19"/>
                    <a:pt x="0" y="3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2" name="Freeform 631"/>
            <p:cNvSpPr/>
            <p:nvPr/>
          </p:nvSpPr>
          <p:spPr bwMode="auto">
            <a:xfrm>
              <a:off x="1622" y="2714"/>
              <a:ext cx="32" cy="32"/>
            </a:xfrm>
            <a:custGeom>
              <a:avLst/>
              <a:gdLst>
                <a:gd name="T0" fmla="*/ 0 w 16"/>
                <a:gd name="T1" fmla="*/ 0 h 16"/>
                <a:gd name="T2" fmla="*/ 16 w 16"/>
                <a:gd name="T3" fmla="*/ 16 h 16"/>
                <a:gd name="T4" fmla="*/ 14 w 16"/>
                <a:gd name="T5" fmla="*/ 16 h 16"/>
                <a:gd name="T6" fmla="*/ 0 w 16"/>
                <a:gd name="T7" fmla="*/ 0 h 16"/>
                <a:gd name="T8" fmla="*/ 0 60000 65536"/>
                <a:gd name="T9" fmla="*/ 0 60000 65536"/>
                <a:gd name="T10" fmla="*/ 0 60000 65536"/>
                <a:gd name="T11" fmla="*/ 0 60000 65536"/>
                <a:gd name="T12" fmla="*/ 0 w 16"/>
                <a:gd name="T13" fmla="*/ 0 h 16"/>
                <a:gd name="T14" fmla="*/ 16 w 16"/>
                <a:gd name="T15" fmla="*/ 16 h 16"/>
              </a:gdLst>
              <a:ahLst/>
              <a:cxnLst>
                <a:cxn ang="T8">
                  <a:pos x="T0" y="T1"/>
                </a:cxn>
                <a:cxn ang="T9">
                  <a:pos x="T2" y="T3"/>
                </a:cxn>
                <a:cxn ang="T10">
                  <a:pos x="T4" y="T5"/>
                </a:cxn>
                <a:cxn ang="T11">
                  <a:pos x="T6" y="T7"/>
                </a:cxn>
              </a:cxnLst>
              <a:rect l="T12" t="T13" r="T14" b="T15"/>
              <a:pathLst>
                <a:path w="16" h="16">
                  <a:moveTo>
                    <a:pt x="0" y="0"/>
                  </a:moveTo>
                  <a:cubicBezTo>
                    <a:pt x="7" y="4"/>
                    <a:pt x="12" y="10"/>
                    <a:pt x="16" y="16"/>
                  </a:cubicBezTo>
                  <a:cubicBezTo>
                    <a:pt x="15" y="16"/>
                    <a:pt x="14" y="16"/>
                    <a:pt x="14" y="16"/>
                  </a:cubicBezTo>
                  <a:cubicBezTo>
                    <a:pt x="11" y="9"/>
                    <a:pt x="3" y="7"/>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3" name="Freeform 632"/>
            <p:cNvSpPr/>
            <p:nvPr/>
          </p:nvSpPr>
          <p:spPr bwMode="auto">
            <a:xfrm>
              <a:off x="1496" y="2513"/>
              <a:ext cx="154" cy="233"/>
            </a:xfrm>
            <a:custGeom>
              <a:avLst/>
              <a:gdLst>
                <a:gd name="T0" fmla="*/ 68 w 77"/>
                <a:gd name="T1" fmla="*/ 47 h 116"/>
                <a:gd name="T2" fmla="*/ 70 w 77"/>
                <a:gd name="T3" fmla="*/ 47 h 116"/>
                <a:gd name="T4" fmla="*/ 63 w 77"/>
                <a:gd name="T5" fmla="*/ 53 h 116"/>
                <a:gd name="T6" fmla="*/ 63 w 77"/>
                <a:gd name="T7" fmla="*/ 100 h 116"/>
                <a:gd name="T8" fmla="*/ 77 w 77"/>
                <a:gd name="T9" fmla="*/ 116 h 116"/>
                <a:gd name="T10" fmla="*/ 10 w 77"/>
                <a:gd name="T11" fmla="*/ 116 h 116"/>
                <a:gd name="T12" fmla="*/ 3 w 77"/>
                <a:gd name="T13" fmla="*/ 69 h 116"/>
                <a:gd name="T14" fmla="*/ 32 w 77"/>
                <a:gd name="T15" fmla="*/ 38 h 116"/>
                <a:gd name="T16" fmla="*/ 34 w 77"/>
                <a:gd name="T17" fmla="*/ 38 h 116"/>
                <a:gd name="T18" fmla="*/ 37 w 77"/>
                <a:gd name="T19" fmla="*/ 44 h 116"/>
                <a:gd name="T20" fmla="*/ 41 w 77"/>
                <a:gd name="T21" fmla="*/ 42 h 116"/>
                <a:gd name="T22" fmla="*/ 52 w 77"/>
                <a:gd name="T23" fmla="*/ 31 h 116"/>
                <a:gd name="T24" fmla="*/ 54 w 77"/>
                <a:gd name="T25" fmla="*/ 13 h 116"/>
                <a:gd name="T26" fmla="*/ 68 w 77"/>
                <a:gd name="T27" fmla="*/ 0 h 116"/>
                <a:gd name="T28" fmla="*/ 68 w 77"/>
                <a:gd name="T29" fmla="*/ 18 h 116"/>
                <a:gd name="T30" fmla="*/ 57 w 77"/>
                <a:gd name="T31" fmla="*/ 20 h 116"/>
                <a:gd name="T32" fmla="*/ 59 w 77"/>
                <a:gd name="T33" fmla="*/ 38 h 116"/>
                <a:gd name="T34" fmla="*/ 68 w 77"/>
                <a:gd name="T35" fmla="*/ 47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7"/>
                <a:gd name="T55" fmla="*/ 0 h 116"/>
                <a:gd name="T56" fmla="*/ 77 w 77"/>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7" h="116">
                  <a:moveTo>
                    <a:pt x="68" y="47"/>
                  </a:moveTo>
                  <a:cubicBezTo>
                    <a:pt x="69" y="47"/>
                    <a:pt x="69" y="47"/>
                    <a:pt x="70" y="47"/>
                  </a:cubicBezTo>
                  <a:cubicBezTo>
                    <a:pt x="69" y="50"/>
                    <a:pt x="67" y="52"/>
                    <a:pt x="63" y="53"/>
                  </a:cubicBezTo>
                  <a:cubicBezTo>
                    <a:pt x="60" y="64"/>
                    <a:pt x="60" y="90"/>
                    <a:pt x="63" y="100"/>
                  </a:cubicBezTo>
                  <a:cubicBezTo>
                    <a:pt x="66" y="107"/>
                    <a:pt x="74" y="109"/>
                    <a:pt x="77" y="116"/>
                  </a:cubicBezTo>
                  <a:cubicBezTo>
                    <a:pt x="54" y="116"/>
                    <a:pt x="32" y="116"/>
                    <a:pt x="10" y="116"/>
                  </a:cubicBezTo>
                  <a:cubicBezTo>
                    <a:pt x="15" y="93"/>
                    <a:pt x="0" y="90"/>
                    <a:pt x="3" y="69"/>
                  </a:cubicBezTo>
                  <a:cubicBezTo>
                    <a:pt x="12" y="57"/>
                    <a:pt x="24" y="49"/>
                    <a:pt x="32" y="38"/>
                  </a:cubicBezTo>
                  <a:cubicBezTo>
                    <a:pt x="33" y="35"/>
                    <a:pt x="34" y="36"/>
                    <a:pt x="34" y="38"/>
                  </a:cubicBezTo>
                  <a:cubicBezTo>
                    <a:pt x="34" y="41"/>
                    <a:pt x="35" y="43"/>
                    <a:pt x="37" y="44"/>
                  </a:cubicBezTo>
                  <a:cubicBezTo>
                    <a:pt x="38" y="44"/>
                    <a:pt x="41" y="44"/>
                    <a:pt x="41" y="42"/>
                  </a:cubicBezTo>
                  <a:cubicBezTo>
                    <a:pt x="46" y="39"/>
                    <a:pt x="49" y="36"/>
                    <a:pt x="52" y="31"/>
                  </a:cubicBezTo>
                  <a:cubicBezTo>
                    <a:pt x="57" y="29"/>
                    <a:pt x="53" y="19"/>
                    <a:pt x="54" y="13"/>
                  </a:cubicBezTo>
                  <a:cubicBezTo>
                    <a:pt x="58" y="8"/>
                    <a:pt x="62" y="3"/>
                    <a:pt x="68" y="0"/>
                  </a:cubicBezTo>
                  <a:cubicBezTo>
                    <a:pt x="68" y="6"/>
                    <a:pt x="68" y="12"/>
                    <a:pt x="68" y="18"/>
                  </a:cubicBezTo>
                  <a:cubicBezTo>
                    <a:pt x="63" y="17"/>
                    <a:pt x="59" y="18"/>
                    <a:pt x="57" y="20"/>
                  </a:cubicBezTo>
                  <a:cubicBezTo>
                    <a:pt x="58" y="25"/>
                    <a:pt x="54" y="36"/>
                    <a:pt x="59" y="38"/>
                  </a:cubicBezTo>
                  <a:cubicBezTo>
                    <a:pt x="61" y="42"/>
                    <a:pt x="64" y="45"/>
                    <a:pt x="68" y="47"/>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4" name="Freeform 633"/>
            <p:cNvSpPr/>
            <p:nvPr/>
          </p:nvSpPr>
          <p:spPr bwMode="auto">
            <a:xfrm>
              <a:off x="1614" y="2589"/>
              <a:ext cx="18" cy="18"/>
            </a:xfrm>
            <a:custGeom>
              <a:avLst/>
              <a:gdLst>
                <a:gd name="T0" fmla="*/ 0 w 9"/>
                <a:gd name="T1" fmla="*/ 0 h 9"/>
                <a:gd name="T2" fmla="*/ 9 w 9"/>
                <a:gd name="T3" fmla="*/ 9 h 9"/>
                <a:gd name="T4" fmla="*/ 0 w 9"/>
                <a:gd name="T5" fmla="*/ 0 h 9"/>
                <a:gd name="T6" fmla="*/ 0 60000 65536"/>
                <a:gd name="T7" fmla="*/ 0 60000 65536"/>
                <a:gd name="T8" fmla="*/ 0 60000 65536"/>
                <a:gd name="T9" fmla="*/ 0 w 9"/>
                <a:gd name="T10" fmla="*/ 0 h 9"/>
                <a:gd name="T11" fmla="*/ 9 w 9"/>
                <a:gd name="T12" fmla="*/ 9 h 9"/>
              </a:gdLst>
              <a:ahLst/>
              <a:cxnLst>
                <a:cxn ang="T6">
                  <a:pos x="T0" y="T1"/>
                </a:cxn>
                <a:cxn ang="T7">
                  <a:pos x="T2" y="T3"/>
                </a:cxn>
                <a:cxn ang="T8">
                  <a:pos x="T4" y="T5"/>
                </a:cxn>
              </a:cxnLst>
              <a:rect l="T9" t="T10" r="T11" b="T12"/>
              <a:pathLst>
                <a:path w="9" h="9">
                  <a:moveTo>
                    <a:pt x="0" y="0"/>
                  </a:moveTo>
                  <a:cubicBezTo>
                    <a:pt x="4" y="2"/>
                    <a:pt x="7" y="5"/>
                    <a:pt x="9" y="9"/>
                  </a:cubicBezTo>
                  <a:cubicBezTo>
                    <a:pt x="5" y="7"/>
                    <a:pt x="2" y="4"/>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5" name="Freeform 634"/>
            <p:cNvSpPr/>
            <p:nvPr/>
          </p:nvSpPr>
          <p:spPr bwMode="auto">
            <a:xfrm>
              <a:off x="6562" y="2503"/>
              <a:ext cx="26" cy="24"/>
            </a:xfrm>
            <a:custGeom>
              <a:avLst/>
              <a:gdLst>
                <a:gd name="T0" fmla="*/ 0 w 13"/>
                <a:gd name="T1" fmla="*/ 12 h 12"/>
                <a:gd name="T2" fmla="*/ 9 w 13"/>
                <a:gd name="T3" fmla="*/ 0 h 12"/>
                <a:gd name="T4" fmla="*/ 0 w 13"/>
                <a:gd name="T5" fmla="*/ 12 h 12"/>
                <a:gd name="T6" fmla="*/ 0 60000 65536"/>
                <a:gd name="T7" fmla="*/ 0 60000 65536"/>
                <a:gd name="T8" fmla="*/ 0 60000 65536"/>
                <a:gd name="T9" fmla="*/ 0 w 13"/>
                <a:gd name="T10" fmla="*/ 0 h 12"/>
                <a:gd name="T11" fmla="*/ 13 w 13"/>
                <a:gd name="T12" fmla="*/ 12 h 12"/>
              </a:gdLst>
              <a:ahLst/>
              <a:cxnLst>
                <a:cxn ang="T6">
                  <a:pos x="T0" y="T1"/>
                </a:cxn>
                <a:cxn ang="T7">
                  <a:pos x="T2" y="T3"/>
                </a:cxn>
                <a:cxn ang="T8">
                  <a:pos x="T4" y="T5"/>
                </a:cxn>
              </a:cxnLst>
              <a:rect l="T9" t="T10" r="T11" b="T12"/>
              <a:pathLst>
                <a:path w="13" h="12">
                  <a:moveTo>
                    <a:pt x="0" y="12"/>
                  </a:moveTo>
                  <a:cubicBezTo>
                    <a:pt x="2" y="6"/>
                    <a:pt x="7" y="6"/>
                    <a:pt x="9" y="0"/>
                  </a:cubicBezTo>
                  <a:cubicBezTo>
                    <a:pt x="13" y="3"/>
                    <a:pt x="3" y="9"/>
                    <a:pt x="0" y="1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6" name="Freeform 635"/>
            <p:cNvSpPr/>
            <p:nvPr/>
          </p:nvSpPr>
          <p:spPr bwMode="auto">
            <a:xfrm>
              <a:off x="6526" y="2822"/>
              <a:ext cx="62" cy="62"/>
            </a:xfrm>
            <a:custGeom>
              <a:avLst/>
              <a:gdLst>
                <a:gd name="T0" fmla="*/ 31 w 31"/>
                <a:gd name="T1" fmla="*/ 31 h 31"/>
                <a:gd name="T2" fmla="*/ 0 w 31"/>
                <a:gd name="T3" fmla="*/ 0 h 31"/>
                <a:gd name="T4" fmla="*/ 31 w 31"/>
                <a:gd name="T5" fmla="*/ 31 h 31"/>
                <a:gd name="T6" fmla="*/ 0 60000 65536"/>
                <a:gd name="T7" fmla="*/ 0 60000 65536"/>
                <a:gd name="T8" fmla="*/ 0 60000 65536"/>
                <a:gd name="T9" fmla="*/ 0 w 31"/>
                <a:gd name="T10" fmla="*/ 0 h 31"/>
                <a:gd name="T11" fmla="*/ 31 w 31"/>
                <a:gd name="T12" fmla="*/ 31 h 31"/>
              </a:gdLst>
              <a:ahLst/>
              <a:cxnLst>
                <a:cxn ang="T6">
                  <a:pos x="T0" y="T1"/>
                </a:cxn>
                <a:cxn ang="T7">
                  <a:pos x="T2" y="T3"/>
                </a:cxn>
                <a:cxn ang="T8">
                  <a:pos x="T4" y="T5"/>
                </a:cxn>
              </a:cxnLst>
              <a:rect l="T9" t="T10" r="T11" b="T12"/>
              <a:pathLst>
                <a:path w="31" h="31">
                  <a:moveTo>
                    <a:pt x="31" y="31"/>
                  </a:moveTo>
                  <a:cubicBezTo>
                    <a:pt x="20" y="21"/>
                    <a:pt x="10" y="11"/>
                    <a:pt x="0" y="0"/>
                  </a:cubicBezTo>
                  <a:cubicBezTo>
                    <a:pt x="12" y="9"/>
                    <a:pt x="22" y="20"/>
                    <a:pt x="31" y="3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7" name="Freeform 636"/>
            <p:cNvSpPr/>
            <p:nvPr/>
          </p:nvSpPr>
          <p:spPr bwMode="auto">
            <a:xfrm>
              <a:off x="6496" y="2790"/>
              <a:ext cx="22" cy="22"/>
            </a:xfrm>
            <a:custGeom>
              <a:avLst/>
              <a:gdLst>
                <a:gd name="T0" fmla="*/ 11 w 11"/>
                <a:gd name="T1" fmla="*/ 11 h 11"/>
                <a:gd name="T2" fmla="*/ 0 w 11"/>
                <a:gd name="T3" fmla="*/ 0 h 11"/>
                <a:gd name="T4" fmla="*/ 11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11" y="11"/>
                  </a:moveTo>
                  <a:cubicBezTo>
                    <a:pt x="6" y="8"/>
                    <a:pt x="2" y="5"/>
                    <a:pt x="0" y="0"/>
                  </a:cubicBezTo>
                  <a:cubicBezTo>
                    <a:pt x="4" y="3"/>
                    <a:pt x="8" y="7"/>
                    <a:pt x="11"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8" name="Freeform 637"/>
            <p:cNvSpPr/>
            <p:nvPr/>
          </p:nvSpPr>
          <p:spPr bwMode="auto">
            <a:xfrm>
              <a:off x="6424" y="2742"/>
              <a:ext cx="36" cy="34"/>
            </a:xfrm>
            <a:custGeom>
              <a:avLst/>
              <a:gdLst>
                <a:gd name="T0" fmla="*/ 0 w 18"/>
                <a:gd name="T1" fmla="*/ 17 h 17"/>
                <a:gd name="T2" fmla="*/ 18 w 18"/>
                <a:gd name="T3" fmla="*/ 0 h 17"/>
                <a:gd name="T4" fmla="*/ 0 w 18"/>
                <a:gd name="T5" fmla="*/ 17 h 17"/>
                <a:gd name="T6" fmla="*/ 0 60000 65536"/>
                <a:gd name="T7" fmla="*/ 0 60000 65536"/>
                <a:gd name="T8" fmla="*/ 0 60000 65536"/>
                <a:gd name="T9" fmla="*/ 0 w 18"/>
                <a:gd name="T10" fmla="*/ 0 h 17"/>
                <a:gd name="T11" fmla="*/ 18 w 18"/>
                <a:gd name="T12" fmla="*/ 17 h 17"/>
              </a:gdLst>
              <a:ahLst/>
              <a:cxnLst>
                <a:cxn ang="T6">
                  <a:pos x="T0" y="T1"/>
                </a:cxn>
                <a:cxn ang="T7">
                  <a:pos x="T2" y="T3"/>
                </a:cxn>
                <a:cxn ang="T8">
                  <a:pos x="T4" y="T5"/>
                </a:cxn>
              </a:cxnLst>
              <a:rect l="T9" t="T10" r="T11" b="T12"/>
              <a:pathLst>
                <a:path w="18" h="17">
                  <a:moveTo>
                    <a:pt x="0" y="17"/>
                  </a:moveTo>
                  <a:cubicBezTo>
                    <a:pt x="5" y="10"/>
                    <a:pt x="11" y="5"/>
                    <a:pt x="18" y="0"/>
                  </a:cubicBezTo>
                  <a:cubicBezTo>
                    <a:pt x="13" y="6"/>
                    <a:pt x="7" y="12"/>
                    <a:pt x="0" y="1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9" name="Freeform 638"/>
            <p:cNvSpPr/>
            <p:nvPr/>
          </p:nvSpPr>
          <p:spPr bwMode="auto">
            <a:xfrm>
              <a:off x="6468" y="2571"/>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3" y="6"/>
                    <a:pt x="7" y="3"/>
                    <a:pt x="11" y="0"/>
                  </a:cubicBezTo>
                  <a:cubicBezTo>
                    <a:pt x="9" y="4"/>
                    <a:pt x="5" y="8"/>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0" name="Freeform 639"/>
            <p:cNvSpPr/>
            <p:nvPr/>
          </p:nvSpPr>
          <p:spPr bwMode="auto">
            <a:xfrm>
              <a:off x="6500" y="2503"/>
              <a:ext cx="58" cy="58"/>
            </a:xfrm>
            <a:custGeom>
              <a:avLst/>
              <a:gdLst>
                <a:gd name="T0" fmla="*/ 0 w 29"/>
                <a:gd name="T1" fmla="*/ 29 h 29"/>
                <a:gd name="T2" fmla="*/ 29 w 29"/>
                <a:gd name="T3" fmla="*/ 0 h 29"/>
                <a:gd name="T4" fmla="*/ 0 w 29"/>
                <a:gd name="T5" fmla="*/ 29 h 29"/>
                <a:gd name="T6" fmla="*/ 0 60000 65536"/>
                <a:gd name="T7" fmla="*/ 0 60000 65536"/>
                <a:gd name="T8" fmla="*/ 0 60000 65536"/>
                <a:gd name="T9" fmla="*/ 0 w 29"/>
                <a:gd name="T10" fmla="*/ 0 h 29"/>
                <a:gd name="T11" fmla="*/ 29 w 29"/>
                <a:gd name="T12" fmla="*/ 29 h 29"/>
              </a:gdLst>
              <a:ahLst/>
              <a:cxnLst>
                <a:cxn ang="T6">
                  <a:pos x="T0" y="T1"/>
                </a:cxn>
                <a:cxn ang="T7">
                  <a:pos x="T2" y="T3"/>
                </a:cxn>
                <a:cxn ang="T8">
                  <a:pos x="T4" y="T5"/>
                </a:cxn>
              </a:cxnLst>
              <a:rect l="T9" t="T10" r="T11" b="T12"/>
              <a:pathLst>
                <a:path w="29" h="29">
                  <a:moveTo>
                    <a:pt x="0" y="29"/>
                  </a:moveTo>
                  <a:cubicBezTo>
                    <a:pt x="9" y="19"/>
                    <a:pt x="18" y="9"/>
                    <a:pt x="29" y="0"/>
                  </a:cubicBezTo>
                  <a:cubicBezTo>
                    <a:pt x="20" y="11"/>
                    <a:pt x="10" y="21"/>
                    <a:pt x="0" y="2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1" name="Freeform 640"/>
            <p:cNvSpPr/>
            <p:nvPr/>
          </p:nvSpPr>
          <p:spPr bwMode="auto">
            <a:xfrm>
              <a:off x="6808" y="2531"/>
              <a:ext cx="70" cy="70"/>
            </a:xfrm>
            <a:custGeom>
              <a:avLst/>
              <a:gdLst>
                <a:gd name="T0" fmla="*/ 0 w 35"/>
                <a:gd name="T1" fmla="*/ 0 h 35"/>
                <a:gd name="T2" fmla="*/ 11 w 35"/>
                <a:gd name="T3" fmla="*/ 35 h 35"/>
                <a:gd name="T4" fmla="*/ 22 w 35"/>
                <a:gd name="T5" fmla="*/ 24 h 35"/>
                <a:gd name="T6" fmla="*/ 0 w 35"/>
                <a:gd name="T7" fmla="*/ 0 h 35"/>
                <a:gd name="T8" fmla="*/ 0 60000 65536"/>
                <a:gd name="T9" fmla="*/ 0 60000 65536"/>
                <a:gd name="T10" fmla="*/ 0 60000 65536"/>
                <a:gd name="T11" fmla="*/ 0 60000 65536"/>
                <a:gd name="T12" fmla="*/ 0 w 35"/>
                <a:gd name="T13" fmla="*/ 0 h 35"/>
                <a:gd name="T14" fmla="*/ 35 w 35"/>
                <a:gd name="T15" fmla="*/ 35 h 35"/>
              </a:gdLst>
              <a:ahLst/>
              <a:cxnLst>
                <a:cxn ang="T8">
                  <a:pos x="T0" y="T1"/>
                </a:cxn>
                <a:cxn ang="T9">
                  <a:pos x="T2" y="T3"/>
                </a:cxn>
                <a:cxn ang="T10">
                  <a:pos x="T4" y="T5"/>
                </a:cxn>
                <a:cxn ang="T11">
                  <a:pos x="T6" y="T7"/>
                </a:cxn>
              </a:cxnLst>
              <a:rect l="T12" t="T13" r="T14" b="T15"/>
              <a:pathLst>
                <a:path w="35" h="35">
                  <a:moveTo>
                    <a:pt x="0" y="0"/>
                  </a:moveTo>
                  <a:cubicBezTo>
                    <a:pt x="11" y="10"/>
                    <a:pt x="35" y="25"/>
                    <a:pt x="11" y="35"/>
                  </a:cubicBezTo>
                  <a:cubicBezTo>
                    <a:pt x="14" y="31"/>
                    <a:pt x="17" y="27"/>
                    <a:pt x="22" y="24"/>
                  </a:cubicBezTo>
                  <a:cubicBezTo>
                    <a:pt x="16" y="15"/>
                    <a:pt x="6" y="9"/>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2" name="Freeform 641"/>
            <p:cNvSpPr/>
            <p:nvPr/>
          </p:nvSpPr>
          <p:spPr bwMode="auto">
            <a:xfrm>
              <a:off x="6620" y="2543"/>
              <a:ext cx="18" cy="14"/>
            </a:xfrm>
            <a:custGeom>
              <a:avLst/>
              <a:gdLst>
                <a:gd name="T0" fmla="*/ 0 w 9"/>
                <a:gd name="T1" fmla="*/ 7 h 7"/>
                <a:gd name="T2" fmla="*/ 4 w 9"/>
                <a:gd name="T3" fmla="*/ 0 h 7"/>
                <a:gd name="T4" fmla="*/ 7 w 9"/>
                <a:gd name="T5" fmla="*/ 0 h 7"/>
                <a:gd name="T6" fmla="*/ 9 w 9"/>
                <a:gd name="T7" fmla="*/ 0 h 7"/>
                <a:gd name="T8" fmla="*/ 0 w 9"/>
                <a:gd name="T9" fmla="*/ 7 h 7"/>
                <a:gd name="T10" fmla="*/ 0 60000 65536"/>
                <a:gd name="T11" fmla="*/ 0 60000 65536"/>
                <a:gd name="T12" fmla="*/ 0 60000 65536"/>
                <a:gd name="T13" fmla="*/ 0 60000 65536"/>
                <a:gd name="T14" fmla="*/ 0 60000 65536"/>
                <a:gd name="T15" fmla="*/ 0 w 9"/>
                <a:gd name="T16" fmla="*/ 0 h 7"/>
                <a:gd name="T17" fmla="*/ 9 w 9"/>
                <a:gd name="T18" fmla="*/ 7 h 7"/>
              </a:gdLst>
              <a:ahLst/>
              <a:cxnLst>
                <a:cxn ang="T10">
                  <a:pos x="T0" y="T1"/>
                </a:cxn>
                <a:cxn ang="T11">
                  <a:pos x="T2" y="T3"/>
                </a:cxn>
                <a:cxn ang="T12">
                  <a:pos x="T4" y="T5"/>
                </a:cxn>
                <a:cxn ang="T13">
                  <a:pos x="T6" y="T7"/>
                </a:cxn>
                <a:cxn ang="T14">
                  <a:pos x="T8" y="T9"/>
                </a:cxn>
              </a:cxnLst>
              <a:rect l="T15" t="T16" r="T17" b="T18"/>
              <a:pathLst>
                <a:path w="9" h="7">
                  <a:moveTo>
                    <a:pt x="0" y="7"/>
                  </a:moveTo>
                  <a:cubicBezTo>
                    <a:pt x="1" y="4"/>
                    <a:pt x="4" y="4"/>
                    <a:pt x="4" y="0"/>
                  </a:cubicBezTo>
                  <a:cubicBezTo>
                    <a:pt x="5" y="0"/>
                    <a:pt x="6" y="0"/>
                    <a:pt x="7" y="0"/>
                  </a:cubicBezTo>
                  <a:cubicBezTo>
                    <a:pt x="7" y="0"/>
                    <a:pt x="8" y="0"/>
                    <a:pt x="9" y="0"/>
                  </a:cubicBezTo>
                  <a:cubicBezTo>
                    <a:pt x="7" y="3"/>
                    <a:pt x="3" y="5"/>
                    <a:pt x="0"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3" name="Freeform 642"/>
            <p:cNvSpPr/>
            <p:nvPr/>
          </p:nvSpPr>
          <p:spPr bwMode="auto">
            <a:xfrm>
              <a:off x="1604" y="2499"/>
              <a:ext cx="36" cy="90"/>
            </a:xfrm>
            <a:custGeom>
              <a:avLst/>
              <a:gdLst>
                <a:gd name="T0" fmla="*/ 14 w 18"/>
                <a:gd name="T1" fmla="*/ 7 h 45"/>
                <a:gd name="T2" fmla="*/ 14 w 18"/>
                <a:gd name="T3" fmla="*/ 5 h 45"/>
                <a:gd name="T4" fmla="*/ 16 w 18"/>
                <a:gd name="T5" fmla="*/ 27 h 45"/>
                <a:gd name="T6" fmla="*/ 5 w 18"/>
                <a:gd name="T7" fmla="*/ 29 h 45"/>
                <a:gd name="T8" fmla="*/ 5 w 18"/>
                <a:gd name="T9" fmla="*/ 45 h 45"/>
                <a:gd name="T10" fmla="*/ 3 w 18"/>
                <a:gd name="T11" fmla="*/ 27 h 45"/>
                <a:gd name="T12" fmla="*/ 14 w 18"/>
                <a:gd name="T13" fmla="*/ 25 h 45"/>
                <a:gd name="T14" fmla="*/ 14 w 18"/>
                <a:gd name="T15" fmla="*/ 7 h 45"/>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45"/>
                <a:gd name="T26" fmla="*/ 18 w 18"/>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45">
                  <a:moveTo>
                    <a:pt x="14" y="7"/>
                  </a:moveTo>
                  <a:cubicBezTo>
                    <a:pt x="14" y="6"/>
                    <a:pt x="14" y="5"/>
                    <a:pt x="14" y="5"/>
                  </a:cubicBezTo>
                  <a:cubicBezTo>
                    <a:pt x="18" y="0"/>
                    <a:pt x="15" y="21"/>
                    <a:pt x="16" y="27"/>
                  </a:cubicBezTo>
                  <a:cubicBezTo>
                    <a:pt x="11" y="26"/>
                    <a:pt x="7" y="27"/>
                    <a:pt x="5" y="29"/>
                  </a:cubicBezTo>
                  <a:cubicBezTo>
                    <a:pt x="5" y="34"/>
                    <a:pt x="5" y="40"/>
                    <a:pt x="5" y="45"/>
                  </a:cubicBezTo>
                  <a:cubicBezTo>
                    <a:pt x="0" y="43"/>
                    <a:pt x="4" y="32"/>
                    <a:pt x="3" y="27"/>
                  </a:cubicBezTo>
                  <a:cubicBezTo>
                    <a:pt x="5" y="25"/>
                    <a:pt x="9" y="24"/>
                    <a:pt x="14" y="25"/>
                  </a:cubicBezTo>
                  <a:cubicBezTo>
                    <a:pt x="14" y="19"/>
                    <a:pt x="14" y="13"/>
                    <a:pt x="14" y="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4" name="Freeform 643"/>
            <p:cNvSpPr/>
            <p:nvPr/>
          </p:nvSpPr>
          <p:spPr bwMode="auto">
            <a:xfrm>
              <a:off x="6580" y="2505"/>
              <a:ext cx="26" cy="34"/>
            </a:xfrm>
            <a:custGeom>
              <a:avLst/>
              <a:gdLst>
                <a:gd name="T0" fmla="*/ 0 w 13"/>
                <a:gd name="T1" fmla="*/ 17 h 17"/>
                <a:gd name="T2" fmla="*/ 13 w 13"/>
                <a:gd name="T3" fmla="*/ 4 h 17"/>
                <a:gd name="T4" fmla="*/ 2 w 13"/>
                <a:gd name="T5" fmla="*/ 17 h 17"/>
                <a:gd name="T6" fmla="*/ 0 w 13"/>
                <a:gd name="T7" fmla="*/ 17 h 17"/>
                <a:gd name="T8" fmla="*/ 0 60000 65536"/>
                <a:gd name="T9" fmla="*/ 0 60000 65536"/>
                <a:gd name="T10" fmla="*/ 0 60000 65536"/>
                <a:gd name="T11" fmla="*/ 0 60000 65536"/>
                <a:gd name="T12" fmla="*/ 0 w 13"/>
                <a:gd name="T13" fmla="*/ 0 h 17"/>
                <a:gd name="T14" fmla="*/ 13 w 13"/>
                <a:gd name="T15" fmla="*/ 17 h 17"/>
              </a:gdLst>
              <a:ahLst/>
              <a:cxnLst>
                <a:cxn ang="T8">
                  <a:pos x="T0" y="T1"/>
                </a:cxn>
                <a:cxn ang="T9">
                  <a:pos x="T2" y="T3"/>
                </a:cxn>
                <a:cxn ang="T10">
                  <a:pos x="T4" y="T5"/>
                </a:cxn>
                <a:cxn ang="T11">
                  <a:pos x="T6" y="T7"/>
                </a:cxn>
              </a:cxnLst>
              <a:rect l="T12" t="T13" r="T14" b="T15"/>
              <a:pathLst>
                <a:path w="13" h="17">
                  <a:moveTo>
                    <a:pt x="0" y="17"/>
                  </a:moveTo>
                  <a:cubicBezTo>
                    <a:pt x="2" y="12"/>
                    <a:pt x="10" y="0"/>
                    <a:pt x="13" y="4"/>
                  </a:cubicBezTo>
                  <a:cubicBezTo>
                    <a:pt x="11" y="10"/>
                    <a:pt x="4" y="11"/>
                    <a:pt x="2" y="17"/>
                  </a:cubicBezTo>
                  <a:cubicBezTo>
                    <a:pt x="1" y="17"/>
                    <a:pt x="1" y="17"/>
                    <a:pt x="0" y="1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5" name="Freeform 644"/>
            <p:cNvSpPr/>
            <p:nvPr/>
          </p:nvSpPr>
          <p:spPr bwMode="auto">
            <a:xfrm>
              <a:off x="1484" y="2652"/>
              <a:ext cx="170" cy="104"/>
            </a:xfrm>
            <a:custGeom>
              <a:avLst/>
              <a:gdLst>
                <a:gd name="T0" fmla="*/ 9 w 85"/>
                <a:gd name="T1" fmla="*/ 0 h 52"/>
                <a:gd name="T2" fmla="*/ 16 w 85"/>
                <a:gd name="T3" fmla="*/ 47 h 52"/>
                <a:gd name="T4" fmla="*/ 83 w 85"/>
                <a:gd name="T5" fmla="*/ 47 h 52"/>
                <a:gd name="T6" fmla="*/ 85 w 85"/>
                <a:gd name="T7" fmla="*/ 47 h 52"/>
                <a:gd name="T8" fmla="*/ 14 w 85"/>
                <a:gd name="T9" fmla="*/ 49 h 52"/>
                <a:gd name="T10" fmla="*/ 9 w 85"/>
                <a:gd name="T11" fmla="*/ 0 h 52"/>
                <a:gd name="T12" fmla="*/ 0 60000 65536"/>
                <a:gd name="T13" fmla="*/ 0 60000 65536"/>
                <a:gd name="T14" fmla="*/ 0 60000 65536"/>
                <a:gd name="T15" fmla="*/ 0 60000 65536"/>
                <a:gd name="T16" fmla="*/ 0 60000 65536"/>
                <a:gd name="T17" fmla="*/ 0 60000 65536"/>
                <a:gd name="T18" fmla="*/ 0 w 85"/>
                <a:gd name="T19" fmla="*/ 0 h 52"/>
                <a:gd name="T20" fmla="*/ 85 w 85"/>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85" h="52">
                  <a:moveTo>
                    <a:pt x="9" y="0"/>
                  </a:moveTo>
                  <a:cubicBezTo>
                    <a:pt x="6" y="21"/>
                    <a:pt x="21" y="24"/>
                    <a:pt x="16" y="47"/>
                  </a:cubicBezTo>
                  <a:cubicBezTo>
                    <a:pt x="38" y="47"/>
                    <a:pt x="60" y="47"/>
                    <a:pt x="83" y="47"/>
                  </a:cubicBezTo>
                  <a:cubicBezTo>
                    <a:pt x="83" y="47"/>
                    <a:pt x="84" y="47"/>
                    <a:pt x="85" y="47"/>
                  </a:cubicBezTo>
                  <a:cubicBezTo>
                    <a:pt x="74" y="52"/>
                    <a:pt x="35" y="48"/>
                    <a:pt x="14" y="49"/>
                  </a:cubicBezTo>
                  <a:cubicBezTo>
                    <a:pt x="20" y="27"/>
                    <a:pt x="0" y="18"/>
                    <a:pt x="9"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6" name="Freeform 645"/>
            <p:cNvSpPr/>
            <p:nvPr/>
          </p:nvSpPr>
          <p:spPr bwMode="auto">
            <a:xfrm>
              <a:off x="1564" y="2589"/>
              <a:ext cx="14" cy="12"/>
            </a:xfrm>
            <a:custGeom>
              <a:avLst/>
              <a:gdLst>
                <a:gd name="T0" fmla="*/ 7 w 7"/>
                <a:gd name="T1" fmla="*/ 4 h 6"/>
                <a:gd name="T2" fmla="*/ 3 w 7"/>
                <a:gd name="T3" fmla="*/ 6 h 6"/>
                <a:gd name="T4" fmla="*/ 0 w 7"/>
                <a:gd name="T5" fmla="*/ 0 h 6"/>
                <a:gd name="T6" fmla="*/ 7 w 7"/>
                <a:gd name="T7" fmla="*/ 4 h 6"/>
                <a:gd name="T8" fmla="*/ 0 60000 65536"/>
                <a:gd name="T9" fmla="*/ 0 60000 65536"/>
                <a:gd name="T10" fmla="*/ 0 60000 65536"/>
                <a:gd name="T11" fmla="*/ 0 60000 65536"/>
                <a:gd name="T12" fmla="*/ 0 w 7"/>
                <a:gd name="T13" fmla="*/ 0 h 6"/>
                <a:gd name="T14" fmla="*/ 7 w 7"/>
                <a:gd name="T15" fmla="*/ 6 h 6"/>
              </a:gdLst>
              <a:ahLst/>
              <a:cxnLst>
                <a:cxn ang="T8">
                  <a:pos x="T0" y="T1"/>
                </a:cxn>
                <a:cxn ang="T9">
                  <a:pos x="T2" y="T3"/>
                </a:cxn>
                <a:cxn ang="T10">
                  <a:pos x="T4" y="T5"/>
                </a:cxn>
                <a:cxn ang="T11">
                  <a:pos x="T6" y="T7"/>
                </a:cxn>
              </a:cxnLst>
              <a:rect l="T12" t="T13" r="T14" b="T15"/>
              <a:pathLst>
                <a:path w="7" h="6">
                  <a:moveTo>
                    <a:pt x="7" y="4"/>
                  </a:moveTo>
                  <a:cubicBezTo>
                    <a:pt x="7" y="6"/>
                    <a:pt x="4" y="6"/>
                    <a:pt x="3" y="6"/>
                  </a:cubicBezTo>
                  <a:cubicBezTo>
                    <a:pt x="1" y="5"/>
                    <a:pt x="0" y="3"/>
                    <a:pt x="0" y="0"/>
                  </a:cubicBezTo>
                  <a:cubicBezTo>
                    <a:pt x="3" y="1"/>
                    <a:pt x="4" y="4"/>
                    <a:pt x="7"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7" name="Freeform 646"/>
            <p:cNvSpPr>
              <a:spLocks noEditPoints="1"/>
            </p:cNvSpPr>
            <p:nvPr/>
          </p:nvSpPr>
          <p:spPr bwMode="auto">
            <a:xfrm>
              <a:off x="3916" y="2513"/>
              <a:ext cx="62" cy="62"/>
            </a:xfrm>
            <a:custGeom>
              <a:avLst/>
              <a:gdLst>
                <a:gd name="T0" fmla="*/ 27 w 31"/>
                <a:gd name="T1" fmla="*/ 0 h 31"/>
                <a:gd name="T2" fmla="*/ 5 w 31"/>
                <a:gd name="T3" fmla="*/ 31 h 31"/>
                <a:gd name="T4" fmla="*/ 27 w 31"/>
                <a:gd name="T5" fmla="*/ 0 h 31"/>
                <a:gd name="T6" fmla="*/ 7 w 31"/>
                <a:gd name="T7" fmla="*/ 24 h 31"/>
                <a:gd name="T8" fmla="*/ 25 w 31"/>
                <a:gd name="T9" fmla="*/ 7 h 31"/>
                <a:gd name="T10" fmla="*/ 7 w 31"/>
                <a:gd name="T11" fmla="*/ 24 h 31"/>
                <a:gd name="T12" fmla="*/ 0 60000 65536"/>
                <a:gd name="T13" fmla="*/ 0 60000 65536"/>
                <a:gd name="T14" fmla="*/ 0 60000 65536"/>
                <a:gd name="T15" fmla="*/ 0 60000 65536"/>
                <a:gd name="T16" fmla="*/ 0 60000 65536"/>
                <a:gd name="T17" fmla="*/ 0 60000 65536"/>
                <a:gd name="T18" fmla="*/ 0 w 31"/>
                <a:gd name="T19" fmla="*/ 0 h 31"/>
                <a:gd name="T20" fmla="*/ 31 w 31"/>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31" h="31">
                  <a:moveTo>
                    <a:pt x="27" y="0"/>
                  </a:moveTo>
                  <a:cubicBezTo>
                    <a:pt x="31" y="13"/>
                    <a:pt x="9" y="19"/>
                    <a:pt x="5" y="31"/>
                  </a:cubicBezTo>
                  <a:cubicBezTo>
                    <a:pt x="0" y="18"/>
                    <a:pt x="22" y="11"/>
                    <a:pt x="27" y="0"/>
                  </a:cubicBezTo>
                  <a:close/>
                  <a:moveTo>
                    <a:pt x="7" y="24"/>
                  </a:moveTo>
                  <a:cubicBezTo>
                    <a:pt x="13" y="21"/>
                    <a:pt x="28" y="5"/>
                    <a:pt x="25" y="7"/>
                  </a:cubicBezTo>
                  <a:cubicBezTo>
                    <a:pt x="19" y="10"/>
                    <a:pt x="4" y="26"/>
                    <a:pt x="7" y="2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8" name="Freeform 647"/>
            <p:cNvSpPr/>
            <p:nvPr/>
          </p:nvSpPr>
          <p:spPr bwMode="auto">
            <a:xfrm>
              <a:off x="2288" y="2517"/>
              <a:ext cx="26" cy="26"/>
            </a:xfrm>
            <a:custGeom>
              <a:avLst/>
              <a:gdLst>
                <a:gd name="T0" fmla="*/ 0 w 13"/>
                <a:gd name="T1" fmla="*/ 13 h 13"/>
                <a:gd name="T2" fmla="*/ 13 w 13"/>
                <a:gd name="T3" fmla="*/ 0 h 13"/>
                <a:gd name="T4" fmla="*/ 13 w 13"/>
                <a:gd name="T5" fmla="*/ 2 h 13"/>
                <a:gd name="T6" fmla="*/ 2 w 13"/>
                <a:gd name="T7" fmla="*/ 13 h 13"/>
                <a:gd name="T8" fmla="*/ 0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0" y="13"/>
                  </a:moveTo>
                  <a:cubicBezTo>
                    <a:pt x="3" y="8"/>
                    <a:pt x="7" y="4"/>
                    <a:pt x="13" y="0"/>
                  </a:cubicBezTo>
                  <a:cubicBezTo>
                    <a:pt x="13" y="1"/>
                    <a:pt x="13" y="2"/>
                    <a:pt x="13" y="2"/>
                  </a:cubicBezTo>
                  <a:cubicBezTo>
                    <a:pt x="8" y="5"/>
                    <a:pt x="5" y="9"/>
                    <a:pt x="2" y="13"/>
                  </a:cubicBezTo>
                  <a:cubicBezTo>
                    <a:pt x="1" y="13"/>
                    <a:pt x="0" y="13"/>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9" name="Freeform 648"/>
            <p:cNvSpPr/>
            <p:nvPr/>
          </p:nvSpPr>
          <p:spPr bwMode="auto">
            <a:xfrm>
              <a:off x="2278" y="2567"/>
              <a:ext cx="18" cy="22"/>
            </a:xfrm>
            <a:custGeom>
              <a:avLst/>
              <a:gdLst>
                <a:gd name="T0" fmla="*/ 0 w 9"/>
                <a:gd name="T1" fmla="*/ 0 h 11"/>
                <a:gd name="T2" fmla="*/ 9 w 9"/>
                <a:gd name="T3" fmla="*/ 9 h 11"/>
                <a:gd name="T4" fmla="*/ 9 w 9"/>
                <a:gd name="T5" fmla="*/ 11 h 11"/>
                <a:gd name="T6" fmla="*/ 0 w 9"/>
                <a:gd name="T7" fmla="*/ 0 h 11"/>
                <a:gd name="T8" fmla="*/ 0 60000 65536"/>
                <a:gd name="T9" fmla="*/ 0 60000 65536"/>
                <a:gd name="T10" fmla="*/ 0 60000 65536"/>
                <a:gd name="T11" fmla="*/ 0 60000 65536"/>
                <a:gd name="T12" fmla="*/ 0 w 9"/>
                <a:gd name="T13" fmla="*/ 0 h 11"/>
                <a:gd name="T14" fmla="*/ 9 w 9"/>
                <a:gd name="T15" fmla="*/ 11 h 11"/>
              </a:gdLst>
              <a:ahLst/>
              <a:cxnLst>
                <a:cxn ang="T8">
                  <a:pos x="T0" y="T1"/>
                </a:cxn>
                <a:cxn ang="T9">
                  <a:pos x="T2" y="T3"/>
                </a:cxn>
                <a:cxn ang="T10">
                  <a:pos x="T4" y="T5"/>
                </a:cxn>
                <a:cxn ang="T11">
                  <a:pos x="T6" y="T7"/>
                </a:cxn>
              </a:cxnLst>
              <a:rect l="T12" t="T13" r="T14" b="T15"/>
              <a:pathLst>
                <a:path w="9" h="11">
                  <a:moveTo>
                    <a:pt x="0" y="0"/>
                  </a:moveTo>
                  <a:cubicBezTo>
                    <a:pt x="4" y="2"/>
                    <a:pt x="4" y="8"/>
                    <a:pt x="9" y="9"/>
                  </a:cubicBezTo>
                  <a:cubicBezTo>
                    <a:pt x="9" y="9"/>
                    <a:pt x="9" y="10"/>
                    <a:pt x="9" y="11"/>
                  </a:cubicBezTo>
                  <a:cubicBezTo>
                    <a:pt x="5" y="8"/>
                    <a:pt x="0"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0" name="Freeform 649"/>
            <p:cNvSpPr/>
            <p:nvPr/>
          </p:nvSpPr>
          <p:spPr bwMode="auto">
            <a:xfrm>
              <a:off x="2292" y="2597"/>
              <a:ext cx="94" cy="95"/>
            </a:xfrm>
            <a:custGeom>
              <a:avLst/>
              <a:gdLst>
                <a:gd name="T0" fmla="*/ 0 w 47"/>
                <a:gd name="T1" fmla="*/ 47 h 47"/>
                <a:gd name="T2" fmla="*/ 47 w 47"/>
                <a:gd name="T3" fmla="*/ 0 h 47"/>
                <a:gd name="T4" fmla="*/ 0 w 47"/>
                <a:gd name="T5" fmla="*/ 47 h 47"/>
                <a:gd name="T6" fmla="*/ 0 60000 65536"/>
                <a:gd name="T7" fmla="*/ 0 60000 65536"/>
                <a:gd name="T8" fmla="*/ 0 60000 65536"/>
                <a:gd name="T9" fmla="*/ 0 w 47"/>
                <a:gd name="T10" fmla="*/ 0 h 47"/>
                <a:gd name="T11" fmla="*/ 47 w 47"/>
                <a:gd name="T12" fmla="*/ 47 h 47"/>
              </a:gdLst>
              <a:ahLst/>
              <a:cxnLst>
                <a:cxn ang="T6">
                  <a:pos x="T0" y="T1"/>
                </a:cxn>
                <a:cxn ang="T7">
                  <a:pos x="T2" y="T3"/>
                </a:cxn>
                <a:cxn ang="T8">
                  <a:pos x="T4" y="T5"/>
                </a:cxn>
              </a:cxnLst>
              <a:rect l="T9" t="T10" r="T11" b="T12"/>
              <a:pathLst>
                <a:path w="47" h="47">
                  <a:moveTo>
                    <a:pt x="0" y="47"/>
                  </a:moveTo>
                  <a:cubicBezTo>
                    <a:pt x="14" y="30"/>
                    <a:pt x="30" y="15"/>
                    <a:pt x="47" y="0"/>
                  </a:cubicBezTo>
                  <a:cubicBezTo>
                    <a:pt x="32" y="17"/>
                    <a:pt x="16" y="32"/>
                    <a:pt x="0" y="4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1" name="Freeform 650"/>
            <p:cNvSpPr/>
            <p:nvPr/>
          </p:nvSpPr>
          <p:spPr bwMode="auto">
            <a:xfrm>
              <a:off x="2230" y="2666"/>
              <a:ext cx="172" cy="174"/>
            </a:xfrm>
            <a:custGeom>
              <a:avLst/>
              <a:gdLst>
                <a:gd name="T0" fmla="*/ 0 w 86"/>
                <a:gd name="T1" fmla="*/ 87 h 87"/>
                <a:gd name="T2" fmla="*/ 84 w 86"/>
                <a:gd name="T3" fmla="*/ 0 h 87"/>
                <a:gd name="T4" fmla="*/ 86 w 86"/>
                <a:gd name="T5" fmla="*/ 0 h 87"/>
                <a:gd name="T6" fmla="*/ 0 w 86"/>
                <a:gd name="T7" fmla="*/ 87 h 87"/>
                <a:gd name="T8" fmla="*/ 0 60000 65536"/>
                <a:gd name="T9" fmla="*/ 0 60000 65536"/>
                <a:gd name="T10" fmla="*/ 0 60000 65536"/>
                <a:gd name="T11" fmla="*/ 0 60000 65536"/>
                <a:gd name="T12" fmla="*/ 0 w 86"/>
                <a:gd name="T13" fmla="*/ 0 h 87"/>
                <a:gd name="T14" fmla="*/ 86 w 86"/>
                <a:gd name="T15" fmla="*/ 87 h 87"/>
              </a:gdLst>
              <a:ahLst/>
              <a:cxnLst>
                <a:cxn ang="T8">
                  <a:pos x="T0" y="T1"/>
                </a:cxn>
                <a:cxn ang="T9">
                  <a:pos x="T2" y="T3"/>
                </a:cxn>
                <a:cxn ang="T10">
                  <a:pos x="T4" y="T5"/>
                </a:cxn>
                <a:cxn ang="T11">
                  <a:pos x="T6" y="T7"/>
                </a:cxn>
              </a:cxnLst>
              <a:rect l="T12" t="T13" r="T14" b="T15"/>
              <a:pathLst>
                <a:path w="86" h="87">
                  <a:moveTo>
                    <a:pt x="0" y="87"/>
                  </a:moveTo>
                  <a:cubicBezTo>
                    <a:pt x="26" y="56"/>
                    <a:pt x="57" y="30"/>
                    <a:pt x="84" y="0"/>
                  </a:cubicBezTo>
                  <a:cubicBezTo>
                    <a:pt x="85" y="0"/>
                    <a:pt x="86" y="0"/>
                    <a:pt x="86" y="0"/>
                  </a:cubicBezTo>
                  <a:cubicBezTo>
                    <a:pt x="58" y="30"/>
                    <a:pt x="29" y="59"/>
                    <a:pt x="0" y="8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2" name="Freeform 651"/>
            <p:cNvSpPr/>
            <p:nvPr/>
          </p:nvSpPr>
          <p:spPr bwMode="auto">
            <a:xfrm>
              <a:off x="2402" y="2553"/>
              <a:ext cx="24" cy="26"/>
            </a:xfrm>
            <a:custGeom>
              <a:avLst/>
              <a:gdLst>
                <a:gd name="T0" fmla="*/ 0 w 12"/>
                <a:gd name="T1" fmla="*/ 13 h 13"/>
                <a:gd name="T2" fmla="*/ 12 w 12"/>
                <a:gd name="T3" fmla="*/ 0 h 13"/>
                <a:gd name="T4" fmla="*/ 0 w 12"/>
                <a:gd name="T5" fmla="*/ 13 h 13"/>
                <a:gd name="T6" fmla="*/ 0 60000 65536"/>
                <a:gd name="T7" fmla="*/ 0 60000 65536"/>
                <a:gd name="T8" fmla="*/ 0 60000 65536"/>
                <a:gd name="T9" fmla="*/ 0 w 12"/>
                <a:gd name="T10" fmla="*/ 0 h 13"/>
                <a:gd name="T11" fmla="*/ 12 w 12"/>
                <a:gd name="T12" fmla="*/ 13 h 13"/>
              </a:gdLst>
              <a:ahLst/>
              <a:cxnLst>
                <a:cxn ang="T6">
                  <a:pos x="T0" y="T1"/>
                </a:cxn>
                <a:cxn ang="T7">
                  <a:pos x="T2" y="T3"/>
                </a:cxn>
                <a:cxn ang="T8">
                  <a:pos x="T4" y="T5"/>
                </a:cxn>
              </a:cxnLst>
              <a:rect l="T9" t="T10" r="T11" b="T12"/>
              <a:pathLst>
                <a:path w="12" h="13">
                  <a:moveTo>
                    <a:pt x="0" y="13"/>
                  </a:moveTo>
                  <a:cubicBezTo>
                    <a:pt x="4" y="8"/>
                    <a:pt x="8" y="5"/>
                    <a:pt x="12" y="0"/>
                  </a:cubicBezTo>
                  <a:cubicBezTo>
                    <a:pt x="11" y="7"/>
                    <a:pt x="5" y="10"/>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3" name="Freeform 652"/>
            <p:cNvSpPr/>
            <p:nvPr/>
          </p:nvSpPr>
          <p:spPr bwMode="auto">
            <a:xfrm>
              <a:off x="2314" y="2493"/>
              <a:ext cx="140" cy="60"/>
            </a:xfrm>
            <a:custGeom>
              <a:avLst/>
              <a:gdLst>
                <a:gd name="T0" fmla="*/ 0 w 70"/>
                <a:gd name="T1" fmla="*/ 14 h 30"/>
                <a:gd name="T2" fmla="*/ 0 w 70"/>
                <a:gd name="T3" fmla="*/ 12 h 30"/>
                <a:gd name="T4" fmla="*/ 56 w 70"/>
                <a:gd name="T5" fmla="*/ 30 h 30"/>
                <a:gd name="T6" fmla="*/ 56 w 70"/>
                <a:gd name="T7" fmla="*/ 14 h 30"/>
                <a:gd name="T8" fmla="*/ 0 w 70"/>
                <a:gd name="T9" fmla="*/ 14 h 30"/>
                <a:gd name="T10" fmla="*/ 0 60000 65536"/>
                <a:gd name="T11" fmla="*/ 0 60000 65536"/>
                <a:gd name="T12" fmla="*/ 0 60000 65536"/>
                <a:gd name="T13" fmla="*/ 0 60000 65536"/>
                <a:gd name="T14" fmla="*/ 0 60000 65536"/>
                <a:gd name="T15" fmla="*/ 0 w 70"/>
                <a:gd name="T16" fmla="*/ 0 h 30"/>
                <a:gd name="T17" fmla="*/ 70 w 70"/>
                <a:gd name="T18" fmla="*/ 30 h 30"/>
              </a:gdLst>
              <a:ahLst/>
              <a:cxnLst>
                <a:cxn ang="T10">
                  <a:pos x="T0" y="T1"/>
                </a:cxn>
                <a:cxn ang="T11">
                  <a:pos x="T2" y="T3"/>
                </a:cxn>
                <a:cxn ang="T12">
                  <a:pos x="T4" y="T5"/>
                </a:cxn>
                <a:cxn ang="T13">
                  <a:pos x="T6" y="T7"/>
                </a:cxn>
                <a:cxn ang="T14">
                  <a:pos x="T8" y="T9"/>
                </a:cxn>
              </a:cxnLst>
              <a:rect l="T15" t="T16" r="T17" b="T18"/>
              <a:pathLst>
                <a:path w="70" h="30">
                  <a:moveTo>
                    <a:pt x="0" y="14"/>
                  </a:moveTo>
                  <a:cubicBezTo>
                    <a:pt x="0" y="14"/>
                    <a:pt x="0" y="13"/>
                    <a:pt x="0" y="12"/>
                  </a:cubicBezTo>
                  <a:cubicBezTo>
                    <a:pt x="19" y="16"/>
                    <a:pt x="70" y="0"/>
                    <a:pt x="56" y="30"/>
                  </a:cubicBezTo>
                  <a:cubicBezTo>
                    <a:pt x="56" y="25"/>
                    <a:pt x="56" y="20"/>
                    <a:pt x="56" y="14"/>
                  </a:cubicBezTo>
                  <a:cubicBezTo>
                    <a:pt x="37" y="14"/>
                    <a:pt x="18" y="14"/>
                    <a:pt x="0" y="1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4" name="Freeform 653"/>
            <p:cNvSpPr/>
            <p:nvPr/>
          </p:nvSpPr>
          <p:spPr bwMode="auto">
            <a:xfrm>
              <a:off x="2212" y="2692"/>
              <a:ext cx="80" cy="168"/>
            </a:xfrm>
            <a:custGeom>
              <a:avLst/>
              <a:gdLst>
                <a:gd name="T0" fmla="*/ 40 w 40"/>
                <a:gd name="T1" fmla="*/ 0 h 84"/>
                <a:gd name="T2" fmla="*/ 6 w 40"/>
                <a:gd name="T3" fmla="*/ 2 h 84"/>
                <a:gd name="T4" fmla="*/ 9 w 40"/>
                <a:gd name="T5" fmla="*/ 74 h 84"/>
                <a:gd name="T6" fmla="*/ 4 w 40"/>
                <a:gd name="T7" fmla="*/ 0 h 84"/>
                <a:gd name="T8" fmla="*/ 40 w 40"/>
                <a:gd name="T9" fmla="*/ 0 h 84"/>
                <a:gd name="T10" fmla="*/ 0 60000 65536"/>
                <a:gd name="T11" fmla="*/ 0 60000 65536"/>
                <a:gd name="T12" fmla="*/ 0 60000 65536"/>
                <a:gd name="T13" fmla="*/ 0 60000 65536"/>
                <a:gd name="T14" fmla="*/ 0 60000 65536"/>
                <a:gd name="T15" fmla="*/ 0 w 40"/>
                <a:gd name="T16" fmla="*/ 0 h 84"/>
                <a:gd name="T17" fmla="*/ 40 w 40"/>
                <a:gd name="T18" fmla="*/ 84 h 84"/>
              </a:gdLst>
              <a:ahLst/>
              <a:cxnLst>
                <a:cxn ang="T10">
                  <a:pos x="T0" y="T1"/>
                </a:cxn>
                <a:cxn ang="T11">
                  <a:pos x="T2" y="T3"/>
                </a:cxn>
                <a:cxn ang="T12">
                  <a:pos x="T4" y="T5"/>
                </a:cxn>
                <a:cxn ang="T13">
                  <a:pos x="T6" y="T7"/>
                </a:cxn>
                <a:cxn ang="T14">
                  <a:pos x="T8" y="T9"/>
                </a:cxn>
              </a:cxnLst>
              <a:rect l="T15" t="T16" r="T17" b="T18"/>
              <a:pathLst>
                <a:path w="40" h="84">
                  <a:moveTo>
                    <a:pt x="40" y="0"/>
                  </a:moveTo>
                  <a:cubicBezTo>
                    <a:pt x="33" y="5"/>
                    <a:pt x="17" y="1"/>
                    <a:pt x="6" y="2"/>
                  </a:cubicBezTo>
                  <a:cubicBezTo>
                    <a:pt x="8" y="25"/>
                    <a:pt x="3" y="54"/>
                    <a:pt x="9" y="74"/>
                  </a:cubicBezTo>
                  <a:cubicBezTo>
                    <a:pt x="0" y="84"/>
                    <a:pt x="6" y="20"/>
                    <a:pt x="4" y="0"/>
                  </a:cubicBezTo>
                  <a:cubicBezTo>
                    <a:pt x="16" y="0"/>
                    <a:pt x="28" y="0"/>
                    <a:pt x="4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5" name="Freeform 654"/>
            <p:cNvSpPr/>
            <p:nvPr/>
          </p:nvSpPr>
          <p:spPr bwMode="auto">
            <a:xfrm>
              <a:off x="2296" y="2573"/>
              <a:ext cx="98" cy="24"/>
            </a:xfrm>
            <a:custGeom>
              <a:avLst/>
              <a:gdLst>
                <a:gd name="T0" fmla="*/ 0 w 49"/>
                <a:gd name="T1" fmla="*/ 8 h 12"/>
                <a:gd name="T2" fmla="*/ 0 w 49"/>
                <a:gd name="T3" fmla="*/ 6 h 12"/>
                <a:gd name="T4" fmla="*/ 45 w 49"/>
                <a:gd name="T5" fmla="*/ 12 h 12"/>
                <a:gd name="T6" fmla="*/ 0 w 49"/>
                <a:gd name="T7" fmla="*/ 8 h 12"/>
                <a:gd name="T8" fmla="*/ 0 60000 65536"/>
                <a:gd name="T9" fmla="*/ 0 60000 65536"/>
                <a:gd name="T10" fmla="*/ 0 60000 65536"/>
                <a:gd name="T11" fmla="*/ 0 60000 65536"/>
                <a:gd name="T12" fmla="*/ 0 w 49"/>
                <a:gd name="T13" fmla="*/ 0 h 12"/>
                <a:gd name="T14" fmla="*/ 49 w 49"/>
                <a:gd name="T15" fmla="*/ 12 h 12"/>
              </a:gdLst>
              <a:ahLst/>
              <a:cxnLst>
                <a:cxn ang="T8">
                  <a:pos x="T0" y="T1"/>
                </a:cxn>
                <a:cxn ang="T9">
                  <a:pos x="T2" y="T3"/>
                </a:cxn>
                <a:cxn ang="T10">
                  <a:pos x="T4" y="T5"/>
                </a:cxn>
                <a:cxn ang="T11">
                  <a:pos x="T6" y="T7"/>
                </a:cxn>
              </a:cxnLst>
              <a:rect l="T12" t="T13" r="T14" b="T15"/>
              <a:pathLst>
                <a:path w="49" h="12">
                  <a:moveTo>
                    <a:pt x="0" y="8"/>
                  </a:moveTo>
                  <a:cubicBezTo>
                    <a:pt x="0" y="7"/>
                    <a:pt x="0" y="6"/>
                    <a:pt x="0" y="6"/>
                  </a:cubicBezTo>
                  <a:cubicBezTo>
                    <a:pt x="13" y="8"/>
                    <a:pt x="49" y="0"/>
                    <a:pt x="45" y="12"/>
                  </a:cubicBezTo>
                  <a:cubicBezTo>
                    <a:pt x="38" y="3"/>
                    <a:pt x="14" y="10"/>
                    <a:pt x="0" y="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6" name="Freeform 655"/>
            <p:cNvSpPr/>
            <p:nvPr/>
          </p:nvSpPr>
          <p:spPr bwMode="auto">
            <a:xfrm>
              <a:off x="2262" y="2535"/>
              <a:ext cx="30" cy="32"/>
            </a:xfrm>
            <a:custGeom>
              <a:avLst/>
              <a:gdLst>
                <a:gd name="T0" fmla="*/ 15 w 15"/>
                <a:gd name="T1" fmla="*/ 4 h 16"/>
                <a:gd name="T2" fmla="*/ 4 w 15"/>
                <a:gd name="T3" fmla="*/ 7 h 16"/>
                <a:gd name="T4" fmla="*/ 8 w 15"/>
                <a:gd name="T5" fmla="*/ 16 h 16"/>
                <a:gd name="T6" fmla="*/ 1 w 15"/>
                <a:gd name="T7" fmla="*/ 0 h 16"/>
                <a:gd name="T8" fmla="*/ 13 w 15"/>
                <a:gd name="T9" fmla="*/ 4 h 16"/>
                <a:gd name="T10" fmla="*/ 15 w 15"/>
                <a:gd name="T11" fmla="*/ 4 h 16"/>
                <a:gd name="T12" fmla="*/ 0 60000 65536"/>
                <a:gd name="T13" fmla="*/ 0 60000 65536"/>
                <a:gd name="T14" fmla="*/ 0 60000 65536"/>
                <a:gd name="T15" fmla="*/ 0 60000 65536"/>
                <a:gd name="T16" fmla="*/ 0 60000 65536"/>
                <a:gd name="T17" fmla="*/ 0 60000 65536"/>
                <a:gd name="T18" fmla="*/ 0 w 15"/>
                <a:gd name="T19" fmla="*/ 0 h 16"/>
                <a:gd name="T20" fmla="*/ 15 w 1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5" h="16">
                  <a:moveTo>
                    <a:pt x="15" y="4"/>
                  </a:moveTo>
                  <a:cubicBezTo>
                    <a:pt x="15" y="10"/>
                    <a:pt x="6" y="10"/>
                    <a:pt x="4" y="7"/>
                  </a:cubicBezTo>
                  <a:cubicBezTo>
                    <a:pt x="2" y="13"/>
                    <a:pt x="8" y="11"/>
                    <a:pt x="8" y="16"/>
                  </a:cubicBezTo>
                  <a:cubicBezTo>
                    <a:pt x="2" y="14"/>
                    <a:pt x="0" y="8"/>
                    <a:pt x="1" y="0"/>
                  </a:cubicBezTo>
                  <a:cubicBezTo>
                    <a:pt x="7" y="1"/>
                    <a:pt x="7" y="10"/>
                    <a:pt x="13" y="4"/>
                  </a:cubicBezTo>
                  <a:cubicBezTo>
                    <a:pt x="13" y="4"/>
                    <a:pt x="14" y="4"/>
                    <a:pt x="15" y="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7" name="Freeform 656"/>
            <p:cNvSpPr/>
            <p:nvPr/>
          </p:nvSpPr>
          <p:spPr bwMode="auto">
            <a:xfrm>
              <a:off x="3924" y="2523"/>
              <a:ext cx="48" cy="42"/>
            </a:xfrm>
            <a:custGeom>
              <a:avLst/>
              <a:gdLst>
                <a:gd name="T0" fmla="*/ 21 w 24"/>
                <a:gd name="T1" fmla="*/ 2 h 21"/>
                <a:gd name="T2" fmla="*/ 3 w 24"/>
                <a:gd name="T3" fmla="*/ 19 h 21"/>
                <a:gd name="T4" fmla="*/ 21 w 24"/>
                <a:gd name="T5" fmla="*/ 2 h 21"/>
                <a:gd name="T6" fmla="*/ 0 60000 65536"/>
                <a:gd name="T7" fmla="*/ 0 60000 65536"/>
                <a:gd name="T8" fmla="*/ 0 60000 65536"/>
                <a:gd name="T9" fmla="*/ 0 w 24"/>
                <a:gd name="T10" fmla="*/ 0 h 21"/>
                <a:gd name="T11" fmla="*/ 24 w 24"/>
                <a:gd name="T12" fmla="*/ 21 h 21"/>
              </a:gdLst>
              <a:ahLst/>
              <a:cxnLst>
                <a:cxn ang="T6">
                  <a:pos x="T0" y="T1"/>
                </a:cxn>
                <a:cxn ang="T7">
                  <a:pos x="T2" y="T3"/>
                </a:cxn>
                <a:cxn ang="T8">
                  <a:pos x="T4" y="T5"/>
                </a:cxn>
              </a:cxnLst>
              <a:rect l="T9" t="T10" r="T11" b="T12"/>
              <a:pathLst>
                <a:path w="24" h="21">
                  <a:moveTo>
                    <a:pt x="21" y="2"/>
                  </a:moveTo>
                  <a:cubicBezTo>
                    <a:pt x="24" y="0"/>
                    <a:pt x="9" y="16"/>
                    <a:pt x="3" y="19"/>
                  </a:cubicBezTo>
                  <a:cubicBezTo>
                    <a:pt x="0" y="21"/>
                    <a:pt x="15" y="5"/>
                    <a:pt x="21"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8" name="Freeform 657"/>
            <p:cNvSpPr/>
            <p:nvPr/>
          </p:nvSpPr>
          <p:spPr bwMode="auto">
            <a:xfrm>
              <a:off x="1229" y="2670"/>
              <a:ext cx="22" cy="22"/>
            </a:xfrm>
            <a:custGeom>
              <a:avLst/>
              <a:gdLst>
                <a:gd name="T0" fmla="*/ 0 w 11"/>
                <a:gd name="T1" fmla="*/ 0 h 11"/>
                <a:gd name="T2" fmla="*/ 2 w 11"/>
                <a:gd name="T3" fmla="*/ 0 h 11"/>
                <a:gd name="T4" fmla="*/ 11 w 11"/>
                <a:gd name="T5" fmla="*/ 11 h 11"/>
                <a:gd name="T6" fmla="*/ 0 w 11"/>
                <a:gd name="T7" fmla="*/ 0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0"/>
                  </a:moveTo>
                  <a:cubicBezTo>
                    <a:pt x="1" y="0"/>
                    <a:pt x="2" y="0"/>
                    <a:pt x="2" y="0"/>
                  </a:cubicBezTo>
                  <a:cubicBezTo>
                    <a:pt x="4" y="5"/>
                    <a:pt x="10" y="6"/>
                    <a:pt x="11" y="11"/>
                  </a:cubicBezTo>
                  <a:cubicBezTo>
                    <a:pt x="7" y="8"/>
                    <a:pt x="3"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9" name="Freeform 658"/>
            <p:cNvSpPr/>
            <p:nvPr/>
          </p:nvSpPr>
          <p:spPr bwMode="auto">
            <a:xfrm>
              <a:off x="1257" y="2656"/>
              <a:ext cx="34" cy="36"/>
            </a:xfrm>
            <a:custGeom>
              <a:avLst/>
              <a:gdLst>
                <a:gd name="T0" fmla="*/ 0 w 17"/>
                <a:gd name="T1" fmla="*/ 18 h 18"/>
                <a:gd name="T2" fmla="*/ 15 w 17"/>
                <a:gd name="T3" fmla="*/ 0 h 18"/>
                <a:gd name="T4" fmla="*/ 17 w 17"/>
                <a:gd name="T5" fmla="*/ 0 h 18"/>
                <a:gd name="T6" fmla="*/ 0 w 17"/>
                <a:gd name="T7" fmla="*/ 18 h 18"/>
                <a:gd name="T8" fmla="*/ 0 60000 65536"/>
                <a:gd name="T9" fmla="*/ 0 60000 65536"/>
                <a:gd name="T10" fmla="*/ 0 60000 65536"/>
                <a:gd name="T11" fmla="*/ 0 60000 65536"/>
                <a:gd name="T12" fmla="*/ 0 w 17"/>
                <a:gd name="T13" fmla="*/ 0 h 18"/>
                <a:gd name="T14" fmla="*/ 17 w 17"/>
                <a:gd name="T15" fmla="*/ 18 h 18"/>
              </a:gdLst>
              <a:ahLst/>
              <a:cxnLst>
                <a:cxn ang="T8">
                  <a:pos x="T0" y="T1"/>
                </a:cxn>
                <a:cxn ang="T9">
                  <a:pos x="T2" y="T3"/>
                </a:cxn>
                <a:cxn ang="T10">
                  <a:pos x="T4" y="T5"/>
                </a:cxn>
                <a:cxn ang="T11">
                  <a:pos x="T6" y="T7"/>
                </a:cxn>
              </a:cxnLst>
              <a:rect l="T12" t="T13" r="T14" b="T15"/>
              <a:pathLst>
                <a:path w="17" h="18">
                  <a:moveTo>
                    <a:pt x="0" y="18"/>
                  </a:moveTo>
                  <a:cubicBezTo>
                    <a:pt x="3" y="11"/>
                    <a:pt x="11" y="7"/>
                    <a:pt x="15" y="0"/>
                  </a:cubicBezTo>
                  <a:cubicBezTo>
                    <a:pt x="16" y="0"/>
                    <a:pt x="17" y="0"/>
                    <a:pt x="17" y="0"/>
                  </a:cubicBezTo>
                  <a:cubicBezTo>
                    <a:pt x="12" y="7"/>
                    <a:pt x="6" y="13"/>
                    <a:pt x="0" y="1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0" name="Freeform 659"/>
            <p:cNvSpPr/>
            <p:nvPr/>
          </p:nvSpPr>
          <p:spPr bwMode="auto">
            <a:xfrm>
              <a:off x="1229" y="2525"/>
              <a:ext cx="62" cy="145"/>
            </a:xfrm>
            <a:custGeom>
              <a:avLst/>
              <a:gdLst>
                <a:gd name="T0" fmla="*/ 0 w 31"/>
                <a:gd name="T1" fmla="*/ 72 h 72"/>
                <a:gd name="T2" fmla="*/ 0 w 31"/>
                <a:gd name="T3" fmla="*/ 1 h 72"/>
                <a:gd name="T4" fmla="*/ 31 w 31"/>
                <a:gd name="T5" fmla="*/ 1 h 72"/>
                <a:gd name="T6" fmla="*/ 31 w 31"/>
                <a:gd name="T7" fmla="*/ 65 h 72"/>
                <a:gd name="T8" fmla="*/ 29 w 31"/>
                <a:gd name="T9" fmla="*/ 65 h 72"/>
                <a:gd name="T10" fmla="*/ 29 w 31"/>
                <a:gd name="T11" fmla="*/ 5 h 72"/>
                <a:gd name="T12" fmla="*/ 2 w 31"/>
                <a:gd name="T13" fmla="*/ 3 h 72"/>
                <a:gd name="T14" fmla="*/ 2 w 31"/>
                <a:gd name="T15" fmla="*/ 72 h 72"/>
                <a:gd name="T16" fmla="*/ 0 w 31"/>
                <a:gd name="T17" fmla="*/ 72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72"/>
                <a:gd name="T29" fmla="*/ 31 w 31"/>
                <a:gd name="T30" fmla="*/ 72 h 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72">
                  <a:moveTo>
                    <a:pt x="0" y="72"/>
                  </a:moveTo>
                  <a:cubicBezTo>
                    <a:pt x="0" y="48"/>
                    <a:pt x="0" y="24"/>
                    <a:pt x="0" y="1"/>
                  </a:cubicBezTo>
                  <a:cubicBezTo>
                    <a:pt x="11" y="1"/>
                    <a:pt x="21" y="1"/>
                    <a:pt x="31" y="1"/>
                  </a:cubicBezTo>
                  <a:cubicBezTo>
                    <a:pt x="31" y="22"/>
                    <a:pt x="31" y="44"/>
                    <a:pt x="31" y="65"/>
                  </a:cubicBezTo>
                  <a:cubicBezTo>
                    <a:pt x="31" y="65"/>
                    <a:pt x="30" y="65"/>
                    <a:pt x="29" y="65"/>
                  </a:cubicBezTo>
                  <a:cubicBezTo>
                    <a:pt x="29" y="45"/>
                    <a:pt x="29" y="25"/>
                    <a:pt x="29" y="5"/>
                  </a:cubicBezTo>
                  <a:cubicBezTo>
                    <a:pt x="25" y="0"/>
                    <a:pt x="11" y="4"/>
                    <a:pt x="2" y="3"/>
                  </a:cubicBezTo>
                  <a:cubicBezTo>
                    <a:pt x="2" y="26"/>
                    <a:pt x="2" y="49"/>
                    <a:pt x="2" y="72"/>
                  </a:cubicBezTo>
                  <a:cubicBezTo>
                    <a:pt x="2" y="72"/>
                    <a:pt x="1" y="72"/>
                    <a:pt x="0" y="7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1" name="Freeform 660"/>
            <p:cNvSpPr>
              <a:spLocks noEditPoints="1"/>
            </p:cNvSpPr>
            <p:nvPr/>
          </p:nvSpPr>
          <p:spPr bwMode="auto">
            <a:xfrm>
              <a:off x="1285" y="2527"/>
              <a:ext cx="50" cy="115"/>
            </a:xfrm>
            <a:custGeom>
              <a:avLst/>
              <a:gdLst>
                <a:gd name="T0" fmla="*/ 19 w 25"/>
                <a:gd name="T1" fmla="*/ 0 h 57"/>
                <a:gd name="T2" fmla="*/ 15 w 25"/>
                <a:gd name="T3" fmla="*/ 57 h 57"/>
                <a:gd name="T4" fmla="*/ 8 w 25"/>
                <a:gd name="T5" fmla="*/ 0 h 57"/>
                <a:gd name="T6" fmla="*/ 19 w 25"/>
                <a:gd name="T7" fmla="*/ 0 h 57"/>
                <a:gd name="T8" fmla="*/ 15 w 25"/>
                <a:gd name="T9" fmla="*/ 55 h 57"/>
                <a:gd name="T10" fmla="*/ 17 w 25"/>
                <a:gd name="T11" fmla="*/ 2 h 57"/>
                <a:gd name="T12" fmla="*/ 10 w 25"/>
                <a:gd name="T13" fmla="*/ 2 h 57"/>
                <a:gd name="T14" fmla="*/ 15 w 25"/>
                <a:gd name="T15" fmla="*/ 55 h 57"/>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57"/>
                <a:gd name="T26" fmla="*/ 25 w 25"/>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57">
                  <a:moveTo>
                    <a:pt x="19" y="0"/>
                  </a:moveTo>
                  <a:cubicBezTo>
                    <a:pt x="16" y="18"/>
                    <a:pt x="25" y="47"/>
                    <a:pt x="15" y="57"/>
                  </a:cubicBezTo>
                  <a:cubicBezTo>
                    <a:pt x="0" y="51"/>
                    <a:pt x="12" y="17"/>
                    <a:pt x="8" y="0"/>
                  </a:cubicBezTo>
                  <a:cubicBezTo>
                    <a:pt x="12" y="0"/>
                    <a:pt x="15" y="0"/>
                    <a:pt x="19" y="0"/>
                  </a:cubicBezTo>
                  <a:close/>
                  <a:moveTo>
                    <a:pt x="15" y="55"/>
                  </a:moveTo>
                  <a:cubicBezTo>
                    <a:pt x="20" y="42"/>
                    <a:pt x="15" y="19"/>
                    <a:pt x="17" y="2"/>
                  </a:cubicBezTo>
                  <a:cubicBezTo>
                    <a:pt x="15" y="2"/>
                    <a:pt x="12" y="2"/>
                    <a:pt x="10" y="2"/>
                  </a:cubicBezTo>
                  <a:cubicBezTo>
                    <a:pt x="13" y="18"/>
                    <a:pt x="4" y="46"/>
                    <a:pt x="15" y="55"/>
                  </a:cubicBezTo>
                  <a:close/>
                </a:path>
              </a:pathLst>
            </a:custGeom>
            <a:solidFill>
              <a:srgbClr val="66656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2" name="Freeform 661"/>
            <p:cNvSpPr/>
            <p:nvPr/>
          </p:nvSpPr>
          <p:spPr bwMode="auto">
            <a:xfrm>
              <a:off x="1079" y="2597"/>
              <a:ext cx="52" cy="63"/>
            </a:xfrm>
            <a:custGeom>
              <a:avLst/>
              <a:gdLst>
                <a:gd name="T0" fmla="*/ 19 w 26"/>
                <a:gd name="T1" fmla="*/ 31 h 31"/>
                <a:gd name="T2" fmla="*/ 26 w 26"/>
                <a:gd name="T3" fmla="*/ 0 h 31"/>
                <a:gd name="T4" fmla="*/ 11 w 26"/>
                <a:gd name="T5" fmla="*/ 20 h 31"/>
                <a:gd name="T6" fmla="*/ 19 w 26"/>
                <a:gd name="T7" fmla="*/ 29 h 31"/>
                <a:gd name="T8" fmla="*/ 19 w 26"/>
                <a:gd name="T9" fmla="*/ 31 h 31"/>
                <a:gd name="T10" fmla="*/ 0 60000 65536"/>
                <a:gd name="T11" fmla="*/ 0 60000 65536"/>
                <a:gd name="T12" fmla="*/ 0 60000 65536"/>
                <a:gd name="T13" fmla="*/ 0 60000 65536"/>
                <a:gd name="T14" fmla="*/ 0 60000 65536"/>
                <a:gd name="T15" fmla="*/ 0 w 26"/>
                <a:gd name="T16" fmla="*/ 0 h 31"/>
                <a:gd name="T17" fmla="*/ 26 w 26"/>
                <a:gd name="T18" fmla="*/ 31 h 31"/>
              </a:gdLst>
              <a:ahLst/>
              <a:cxnLst>
                <a:cxn ang="T10">
                  <a:pos x="T0" y="T1"/>
                </a:cxn>
                <a:cxn ang="T11">
                  <a:pos x="T2" y="T3"/>
                </a:cxn>
                <a:cxn ang="T12">
                  <a:pos x="T4" y="T5"/>
                </a:cxn>
                <a:cxn ang="T13">
                  <a:pos x="T6" y="T7"/>
                </a:cxn>
                <a:cxn ang="T14">
                  <a:pos x="T8" y="T9"/>
                </a:cxn>
              </a:cxnLst>
              <a:rect l="T15" t="T16" r="T17" b="T18"/>
              <a:pathLst>
                <a:path w="26" h="31">
                  <a:moveTo>
                    <a:pt x="19" y="31"/>
                  </a:moveTo>
                  <a:cubicBezTo>
                    <a:pt x="0" y="24"/>
                    <a:pt x="15" y="7"/>
                    <a:pt x="26" y="0"/>
                  </a:cubicBezTo>
                  <a:cubicBezTo>
                    <a:pt x="22" y="8"/>
                    <a:pt x="14" y="12"/>
                    <a:pt x="11" y="20"/>
                  </a:cubicBezTo>
                  <a:cubicBezTo>
                    <a:pt x="13" y="24"/>
                    <a:pt x="16" y="27"/>
                    <a:pt x="19" y="29"/>
                  </a:cubicBezTo>
                  <a:cubicBezTo>
                    <a:pt x="19" y="30"/>
                    <a:pt x="19" y="31"/>
                    <a:pt x="19" y="3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3" name="Freeform 662"/>
            <p:cNvSpPr/>
            <p:nvPr/>
          </p:nvSpPr>
          <p:spPr bwMode="auto">
            <a:xfrm>
              <a:off x="1127" y="2666"/>
              <a:ext cx="32" cy="30"/>
            </a:xfrm>
            <a:custGeom>
              <a:avLst/>
              <a:gdLst>
                <a:gd name="T0" fmla="*/ 0 w 16"/>
                <a:gd name="T1" fmla="*/ 13 h 15"/>
                <a:gd name="T2" fmla="*/ 13 w 16"/>
                <a:gd name="T3" fmla="*/ 0 h 15"/>
                <a:gd name="T4" fmla="*/ 16 w 16"/>
                <a:gd name="T5" fmla="*/ 0 h 15"/>
                <a:gd name="T6" fmla="*/ 0 w 16"/>
                <a:gd name="T7" fmla="*/ 15 h 15"/>
                <a:gd name="T8" fmla="*/ 0 w 16"/>
                <a:gd name="T9" fmla="*/ 13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0" y="13"/>
                  </a:moveTo>
                  <a:cubicBezTo>
                    <a:pt x="5" y="9"/>
                    <a:pt x="10" y="5"/>
                    <a:pt x="13" y="0"/>
                  </a:cubicBezTo>
                  <a:cubicBezTo>
                    <a:pt x="14" y="0"/>
                    <a:pt x="15" y="0"/>
                    <a:pt x="16" y="0"/>
                  </a:cubicBezTo>
                  <a:cubicBezTo>
                    <a:pt x="11" y="6"/>
                    <a:pt x="6" y="11"/>
                    <a:pt x="0" y="15"/>
                  </a:cubicBezTo>
                  <a:cubicBezTo>
                    <a:pt x="0" y="15"/>
                    <a:pt x="0" y="14"/>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4" name="Freeform 663"/>
            <p:cNvSpPr/>
            <p:nvPr/>
          </p:nvSpPr>
          <p:spPr bwMode="auto">
            <a:xfrm>
              <a:off x="1193" y="2543"/>
              <a:ext cx="24" cy="28"/>
            </a:xfrm>
            <a:custGeom>
              <a:avLst/>
              <a:gdLst>
                <a:gd name="T0" fmla="*/ 0 w 12"/>
                <a:gd name="T1" fmla="*/ 0 h 14"/>
                <a:gd name="T2" fmla="*/ 12 w 12"/>
                <a:gd name="T3" fmla="*/ 14 h 14"/>
                <a:gd name="T4" fmla="*/ 0 w 12"/>
                <a:gd name="T5" fmla="*/ 3 h 14"/>
                <a:gd name="T6" fmla="*/ 0 w 12"/>
                <a:gd name="T7" fmla="*/ 0 h 14"/>
                <a:gd name="T8" fmla="*/ 0 60000 65536"/>
                <a:gd name="T9" fmla="*/ 0 60000 65536"/>
                <a:gd name="T10" fmla="*/ 0 60000 65536"/>
                <a:gd name="T11" fmla="*/ 0 60000 65536"/>
                <a:gd name="T12" fmla="*/ 0 w 12"/>
                <a:gd name="T13" fmla="*/ 0 h 14"/>
                <a:gd name="T14" fmla="*/ 12 w 12"/>
                <a:gd name="T15" fmla="*/ 14 h 14"/>
              </a:gdLst>
              <a:ahLst/>
              <a:cxnLst>
                <a:cxn ang="T8">
                  <a:pos x="T0" y="T1"/>
                </a:cxn>
                <a:cxn ang="T9">
                  <a:pos x="T2" y="T3"/>
                </a:cxn>
                <a:cxn ang="T10">
                  <a:pos x="T4" y="T5"/>
                </a:cxn>
                <a:cxn ang="T11">
                  <a:pos x="T6" y="T7"/>
                </a:cxn>
              </a:cxnLst>
              <a:rect l="T12" t="T13" r="T14" b="T15"/>
              <a:pathLst>
                <a:path w="12" h="14">
                  <a:moveTo>
                    <a:pt x="0" y="0"/>
                  </a:moveTo>
                  <a:cubicBezTo>
                    <a:pt x="5" y="4"/>
                    <a:pt x="11" y="6"/>
                    <a:pt x="12" y="14"/>
                  </a:cubicBezTo>
                  <a:cubicBezTo>
                    <a:pt x="7" y="10"/>
                    <a:pt x="6" y="5"/>
                    <a:pt x="0" y="3"/>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5" name="Freeform 664"/>
            <p:cNvSpPr/>
            <p:nvPr/>
          </p:nvSpPr>
          <p:spPr bwMode="auto">
            <a:xfrm>
              <a:off x="1117" y="2537"/>
              <a:ext cx="76" cy="60"/>
            </a:xfrm>
            <a:custGeom>
              <a:avLst/>
              <a:gdLst>
                <a:gd name="T0" fmla="*/ 7 w 38"/>
                <a:gd name="T1" fmla="*/ 30 h 30"/>
                <a:gd name="T2" fmla="*/ 38 w 38"/>
                <a:gd name="T3" fmla="*/ 3 h 30"/>
                <a:gd name="T4" fmla="*/ 38 w 38"/>
                <a:gd name="T5" fmla="*/ 6 h 30"/>
                <a:gd name="T6" fmla="*/ 9 w 38"/>
                <a:gd name="T7" fmla="*/ 6 h 30"/>
                <a:gd name="T8" fmla="*/ 7 w 38"/>
                <a:gd name="T9" fmla="*/ 30 h 30"/>
                <a:gd name="T10" fmla="*/ 0 60000 65536"/>
                <a:gd name="T11" fmla="*/ 0 60000 65536"/>
                <a:gd name="T12" fmla="*/ 0 60000 65536"/>
                <a:gd name="T13" fmla="*/ 0 60000 65536"/>
                <a:gd name="T14" fmla="*/ 0 60000 65536"/>
                <a:gd name="T15" fmla="*/ 0 w 38"/>
                <a:gd name="T16" fmla="*/ 0 h 30"/>
                <a:gd name="T17" fmla="*/ 38 w 38"/>
                <a:gd name="T18" fmla="*/ 30 h 30"/>
              </a:gdLst>
              <a:ahLst/>
              <a:cxnLst>
                <a:cxn ang="T10">
                  <a:pos x="T0" y="T1"/>
                </a:cxn>
                <a:cxn ang="T11">
                  <a:pos x="T2" y="T3"/>
                </a:cxn>
                <a:cxn ang="T12">
                  <a:pos x="T4" y="T5"/>
                </a:cxn>
                <a:cxn ang="T13">
                  <a:pos x="T6" y="T7"/>
                </a:cxn>
                <a:cxn ang="T14">
                  <a:pos x="T8" y="T9"/>
                </a:cxn>
              </a:cxnLst>
              <a:rect l="T15" t="T16" r="T17" b="T18"/>
              <a:pathLst>
                <a:path w="38" h="30">
                  <a:moveTo>
                    <a:pt x="7" y="30"/>
                  </a:moveTo>
                  <a:cubicBezTo>
                    <a:pt x="0" y="4"/>
                    <a:pt x="15" y="0"/>
                    <a:pt x="38" y="3"/>
                  </a:cubicBezTo>
                  <a:cubicBezTo>
                    <a:pt x="38" y="4"/>
                    <a:pt x="38" y="5"/>
                    <a:pt x="38" y="6"/>
                  </a:cubicBezTo>
                  <a:cubicBezTo>
                    <a:pt x="29" y="6"/>
                    <a:pt x="19" y="6"/>
                    <a:pt x="9" y="6"/>
                  </a:cubicBezTo>
                  <a:cubicBezTo>
                    <a:pt x="8" y="13"/>
                    <a:pt x="12" y="26"/>
                    <a:pt x="7" y="3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6" name="Freeform 665"/>
            <p:cNvSpPr/>
            <p:nvPr/>
          </p:nvSpPr>
          <p:spPr bwMode="auto">
            <a:xfrm>
              <a:off x="1752" y="2553"/>
              <a:ext cx="22" cy="22"/>
            </a:xfrm>
            <a:custGeom>
              <a:avLst/>
              <a:gdLst>
                <a:gd name="T0" fmla="*/ 0 w 11"/>
                <a:gd name="T1" fmla="*/ 11 h 11"/>
                <a:gd name="T2" fmla="*/ 11 w 11"/>
                <a:gd name="T3" fmla="*/ 0 h 11"/>
                <a:gd name="T4" fmla="*/ 11 w 11"/>
                <a:gd name="T5" fmla="*/ 2 h 11"/>
                <a:gd name="T6" fmla="*/ 2 w 11"/>
                <a:gd name="T7" fmla="*/ 11 h 11"/>
                <a:gd name="T8" fmla="*/ 0 w 11"/>
                <a:gd name="T9" fmla="*/ 11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11"/>
                  </a:moveTo>
                  <a:cubicBezTo>
                    <a:pt x="3" y="6"/>
                    <a:pt x="6" y="3"/>
                    <a:pt x="11" y="0"/>
                  </a:cubicBezTo>
                  <a:cubicBezTo>
                    <a:pt x="11" y="1"/>
                    <a:pt x="11" y="1"/>
                    <a:pt x="11" y="2"/>
                  </a:cubicBezTo>
                  <a:cubicBezTo>
                    <a:pt x="7" y="4"/>
                    <a:pt x="4" y="7"/>
                    <a:pt x="2" y="11"/>
                  </a:cubicBezTo>
                  <a:cubicBezTo>
                    <a:pt x="1" y="11"/>
                    <a:pt x="1" y="11"/>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7" name="Freeform 666"/>
            <p:cNvSpPr/>
            <p:nvPr/>
          </p:nvSpPr>
          <p:spPr bwMode="auto">
            <a:xfrm>
              <a:off x="1632" y="2706"/>
              <a:ext cx="22" cy="22"/>
            </a:xfrm>
            <a:custGeom>
              <a:avLst/>
              <a:gdLst>
                <a:gd name="T0" fmla="*/ 0 w 11"/>
                <a:gd name="T1" fmla="*/ 0 h 11"/>
                <a:gd name="T2" fmla="*/ 2 w 11"/>
                <a:gd name="T3" fmla="*/ 0 h 11"/>
                <a:gd name="T4" fmla="*/ 11 w 11"/>
                <a:gd name="T5" fmla="*/ 9 h 11"/>
                <a:gd name="T6" fmla="*/ 11 w 11"/>
                <a:gd name="T7" fmla="*/ 11 h 11"/>
                <a:gd name="T8" fmla="*/ 0 w 11"/>
                <a:gd name="T9" fmla="*/ 0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0"/>
                  </a:moveTo>
                  <a:cubicBezTo>
                    <a:pt x="1" y="0"/>
                    <a:pt x="1" y="0"/>
                    <a:pt x="2" y="0"/>
                  </a:cubicBezTo>
                  <a:cubicBezTo>
                    <a:pt x="4" y="4"/>
                    <a:pt x="7" y="7"/>
                    <a:pt x="11" y="9"/>
                  </a:cubicBezTo>
                  <a:cubicBezTo>
                    <a:pt x="11" y="9"/>
                    <a:pt x="11" y="10"/>
                    <a:pt x="11" y="11"/>
                  </a:cubicBezTo>
                  <a:cubicBezTo>
                    <a:pt x="6" y="8"/>
                    <a:pt x="3" y="4"/>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8" name="Freeform 667"/>
            <p:cNvSpPr/>
            <p:nvPr/>
          </p:nvSpPr>
          <p:spPr bwMode="auto">
            <a:xfrm>
              <a:off x="1694" y="2678"/>
              <a:ext cx="32" cy="32"/>
            </a:xfrm>
            <a:custGeom>
              <a:avLst/>
              <a:gdLst>
                <a:gd name="T0" fmla="*/ 0 w 16"/>
                <a:gd name="T1" fmla="*/ 14 h 16"/>
                <a:gd name="T2" fmla="*/ 13 w 16"/>
                <a:gd name="T3" fmla="*/ 0 h 16"/>
                <a:gd name="T4" fmla="*/ 16 w 16"/>
                <a:gd name="T5" fmla="*/ 0 h 16"/>
                <a:gd name="T6" fmla="*/ 0 w 16"/>
                <a:gd name="T7" fmla="*/ 16 h 16"/>
                <a:gd name="T8" fmla="*/ 0 w 16"/>
                <a:gd name="T9" fmla="*/ 14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14"/>
                  </a:moveTo>
                  <a:cubicBezTo>
                    <a:pt x="3" y="8"/>
                    <a:pt x="11" y="7"/>
                    <a:pt x="13" y="0"/>
                  </a:cubicBezTo>
                  <a:cubicBezTo>
                    <a:pt x="14" y="0"/>
                    <a:pt x="15" y="0"/>
                    <a:pt x="16" y="0"/>
                  </a:cubicBezTo>
                  <a:cubicBezTo>
                    <a:pt x="11" y="6"/>
                    <a:pt x="6" y="12"/>
                    <a:pt x="0" y="16"/>
                  </a:cubicBezTo>
                  <a:cubicBezTo>
                    <a:pt x="0" y="15"/>
                    <a:pt x="0" y="14"/>
                    <a:pt x="0" y="1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9" name="Freeform 668"/>
            <p:cNvSpPr/>
            <p:nvPr/>
          </p:nvSpPr>
          <p:spPr bwMode="auto">
            <a:xfrm>
              <a:off x="1796" y="2670"/>
              <a:ext cx="22" cy="22"/>
            </a:xfrm>
            <a:custGeom>
              <a:avLst/>
              <a:gdLst>
                <a:gd name="T0" fmla="*/ 0 w 11"/>
                <a:gd name="T1" fmla="*/ 9 h 11"/>
                <a:gd name="T2" fmla="*/ 9 w 11"/>
                <a:gd name="T3" fmla="*/ 0 h 11"/>
                <a:gd name="T4" fmla="*/ 11 w 11"/>
                <a:gd name="T5" fmla="*/ 0 h 11"/>
                <a:gd name="T6" fmla="*/ 0 w 11"/>
                <a:gd name="T7" fmla="*/ 11 h 11"/>
                <a:gd name="T8" fmla="*/ 0 w 11"/>
                <a:gd name="T9" fmla="*/ 9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9"/>
                  </a:moveTo>
                  <a:cubicBezTo>
                    <a:pt x="4" y="7"/>
                    <a:pt x="7" y="4"/>
                    <a:pt x="9" y="0"/>
                  </a:cubicBezTo>
                  <a:cubicBezTo>
                    <a:pt x="10" y="0"/>
                    <a:pt x="11" y="0"/>
                    <a:pt x="11" y="0"/>
                  </a:cubicBezTo>
                  <a:cubicBezTo>
                    <a:pt x="9" y="5"/>
                    <a:pt x="5" y="8"/>
                    <a:pt x="0" y="11"/>
                  </a:cubicBezTo>
                  <a:cubicBezTo>
                    <a:pt x="0" y="10"/>
                    <a:pt x="0" y="10"/>
                    <a:pt x="0"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0" name="Freeform 669"/>
            <p:cNvSpPr/>
            <p:nvPr/>
          </p:nvSpPr>
          <p:spPr bwMode="auto">
            <a:xfrm>
              <a:off x="1824" y="2579"/>
              <a:ext cx="66" cy="69"/>
            </a:xfrm>
            <a:custGeom>
              <a:avLst/>
              <a:gdLst>
                <a:gd name="T0" fmla="*/ 0 w 33"/>
                <a:gd name="T1" fmla="*/ 0 h 34"/>
                <a:gd name="T2" fmla="*/ 33 w 33"/>
                <a:gd name="T3" fmla="*/ 34 h 34"/>
                <a:gd name="T4" fmla="*/ 31 w 33"/>
                <a:gd name="T5" fmla="*/ 34 h 34"/>
                <a:gd name="T6" fmla="*/ 0 w 33"/>
                <a:gd name="T7" fmla="*/ 3 h 34"/>
                <a:gd name="T8" fmla="*/ 0 w 33"/>
                <a:gd name="T9" fmla="*/ 0 h 34"/>
                <a:gd name="T10" fmla="*/ 0 60000 65536"/>
                <a:gd name="T11" fmla="*/ 0 60000 65536"/>
                <a:gd name="T12" fmla="*/ 0 60000 65536"/>
                <a:gd name="T13" fmla="*/ 0 60000 65536"/>
                <a:gd name="T14" fmla="*/ 0 60000 65536"/>
                <a:gd name="T15" fmla="*/ 0 w 33"/>
                <a:gd name="T16" fmla="*/ 0 h 34"/>
                <a:gd name="T17" fmla="*/ 33 w 33"/>
                <a:gd name="T18" fmla="*/ 34 h 34"/>
              </a:gdLst>
              <a:ahLst/>
              <a:cxnLst>
                <a:cxn ang="T10">
                  <a:pos x="T0" y="T1"/>
                </a:cxn>
                <a:cxn ang="T11">
                  <a:pos x="T2" y="T3"/>
                </a:cxn>
                <a:cxn ang="T12">
                  <a:pos x="T4" y="T5"/>
                </a:cxn>
                <a:cxn ang="T13">
                  <a:pos x="T6" y="T7"/>
                </a:cxn>
                <a:cxn ang="T14">
                  <a:pos x="T8" y="T9"/>
                </a:cxn>
              </a:cxnLst>
              <a:rect l="T15" t="T16" r="T17" b="T18"/>
              <a:pathLst>
                <a:path w="33" h="34">
                  <a:moveTo>
                    <a:pt x="0" y="0"/>
                  </a:moveTo>
                  <a:cubicBezTo>
                    <a:pt x="12" y="10"/>
                    <a:pt x="23" y="22"/>
                    <a:pt x="33" y="34"/>
                  </a:cubicBezTo>
                  <a:cubicBezTo>
                    <a:pt x="32" y="34"/>
                    <a:pt x="32" y="34"/>
                    <a:pt x="31" y="34"/>
                  </a:cubicBezTo>
                  <a:cubicBezTo>
                    <a:pt x="21" y="22"/>
                    <a:pt x="11" y="12"/>
                    <a:pt x="0" y="3"/>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1" name="Freeform 670"/>
            <p:cNvSpPr/>
            <p:nvPr/>
          </p:nvSpPr>
          <p:spPr bwMode="auto">
            <a:xfrm>
              <a:off x="1774" y="2537"/>
              <a:ext cx="50" cy="48"/>
            </a:xfrm>
            <a:custGeom>
              <a:avLst/>
              <a:gdLst>
                <a:gd name="T0" fmla="*/ 0 w 25"/>
                <a:gd name="T1" fmla="*/ 8 h 24"/>
                <a:gd name="T2" fmla="*/ 22 w 25"/>
                <a:gd name="T3" fmla="*/ 3 h 24"/>
                <a:gd name="T4" fmla="*/ 25 w 25"/>
                <a:gd name="T5" fmla="*/ 21 h 24"/>
                <a:gd name="T6" fmla="*/ 25 w 25"/>
                <a:gd name="T7" fmla="*/ 24 h 24"/>
                <a:gd name="T8" fmla="*/ 20 w 25"/>
                <a:gd name="T9" fmla="*/ 6 h 24"/>
                <a:gd name="T10" fmla="*/ 0 w 25"/>
                <a:gd name="T11" fmla="*/ 10 h 24"/>
                <a:gd name="T12" fmla="*/ 0 w 25"/>
                <a:gd name="T13" fmla="*/ 8 h 24"/>
                <a:gd name="T14" fmla="*/ 0 60000 65536"/>
                <a:gd name="T15" fmla="*/ 0 60000 65536"/>
                <a:gd name="T16" fmla="*/ 0 60000 65536"/>
                <a:gd name="T17" fmla="*/ 0 60000 65536"/>
                <a:gd name="T18" fmla="*/ 0 60000 65536"/>
                <a:gd name="T19" fmla="*/ 0 60000 65536"/>
                <a:gd name="T20" fmla="*/ 0 60000 65536"/>
                <a:gd name="T21" fmla="*/ 0 w 25"/>
                <a:gd name="T22" fmla="*/ 0 h 24"/>
                <a:gd name="T23" fmla="*/ 25 w 2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4">
                  <a:moveTo>
                    <a:pt x="0" y="8"/>
                  </a:moveTo>
                  <a:cubicBezTo>
                    <a:pt x="1" y="0"/>
                    <a:pt x="15" y="5"/>
                    <a:pt x="22" y="3"/>
                  </a:cubicBezTo>
                  <a:cubicBezTo>
                    <a:pt x="23" y="10"/>
                    <a:pt x="21" y="18"/>
                    <a:pt x="25" y="21"/>
                  </a:cubicBezTo>
                  <a:cubicBezTo>
                    <a:pt x="25" y="22"/>
                    <a:pt x="25" y="23"/>
                    <a:pt x="25" y="24"/>
                  </a:cubicBezTo>
                  <a:cubicBezTo>
                    <a:pt x="18" y="23"/>
                    <a:pt x="21" y="12"/>
                    <a:pt x="20" y="6"/>
                  </a:cubicBezTo>
                  <a:cubicBezTo>
                    <a:pt x="11" y="5"/>
                    <a:pt x="4" y="6"/>
                    <a:pt x="0" y="10"/>
                  </a:cubicBezTo>
                  <a:cubicBezTo>
                    <a:pt x="0" y="9"/>
                    <a:pt x="0" y="9"/>
                    <a:pt x="0" y="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2" name="Freeform 671"/>
            <p:cNvSpPr/>
            <p:nvPr/>
          </p:nvSpPr>
          <p:spPr bwMode="auto">
            <a:xfrm>
              <a:off x="1153" y="2571"/>
              <a:ext cx="74" cy="95"/>
            </a:xfrm>
            <a:custGeom>
              <a:avLst/>
              <a:gdLst>
                <a:gd name="T0" fmla="*/ 32 w 37"/>
                <a:gd name="T1" fmla="*/ 0 h 47"/>
                <a:gd name="T2" fmla="*/ 34 w 37"/>
                <a:gd name="T3" fmla="*/ 44 h 47"/>
                <a:gd name="T4" fmla="*/ 3 w 37"/>
                <a:gd name="T5" fmla="*/ 47 h 47"/>
                <a:gd name="T6" fmla="*/ 0 w 37"/>
                <a:gd name="T7" fmla="*/ 47 h 47"/>
                <a:gd name="T8" fmla="*/ 32 w 37"/>
                <a:gd name="T9" fmla="*/ 42 h 47"/>
                <a:gd name="T10" fmla="*/ 32 w 37"/>
                <a:gd name="T11" fmla="*/ 0 h 47"/>
                <a:gd name="T12" fmla="*/ 0 60000 65536"/>
                <a:gd name="T13" fmla="*/ 0 60000 65536"/>
                <a:gd name="T14" fmla="*/ 0 60000 65536"/>
                <a:gd name="T15" fmla="*/ 0 60000 65536"/>
                <a:gd name="T16" fmla="*/ 0 60000 65536"/>
                <a:gd name="T17" fmla="*/ 0 60000 65536"/>
                <a:gd name="T18" fmla="*/ 0 w 37"/>
                <a:gd name="T19" fmla="*/ 0 h 47"/>
                <a:gd name="T20" fmla="*/ 37 w 37"/>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7" h="47">
                  <a:moveTo>
                    <a:pt x="32" y="0"/>
                  </a:moveTo>
                  <a:cubicBezTo>
                    <a:pt x="37" y="10"/>
                    <a:pt x="32" y="30"/>
                    <a:pt x="34" y="44"/>
                  </a:cubicBezTo>
                  <a:cubicBezTo>
                    <a:pt x="24" y="45"/>
                    <a:pt x="9" y="42"/>
                    <a:pt x="3" y="47"/>
                  </a:cubicBezTo>
                  <a:cubicBezTo>
                    <a:pt x="2" y="47"/>
                    <a:pt x="1" y="47"/>
                    <a:pt x="0" y="47"/>
                  </a:cubicBezTo>
                  <a:cubicBezTo>
                    <a:pt x="3" y="38"/>
                    <a:pt x="21" y="44"/>
                    <a:pt x="32" y="42"/>
                  </a:cubicBezTo>
                  <a:cubicBezTo>
                    <a:pt x="32" y="28"/>
                    <a:pt x="32" y="14"/>
                    <a:pt x="32"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3" name="Freeform 672"/>
            <p:cNvSpPr/>
            <p:nvPr/>
          </p:nvSpPr>
          <p:spPr bwMode="auto">
            <a:xfrm>
              <a:off x="1117" y="2656"/>
              <a:ext cx="14" cy="52"/>
            </a:xfrm>
            <a:custGeom>
              <a:avLst/>
              <a:gdLst>
                <a:gd name="T0" fmla="*/ 0 w 7"/>
                <a:gd name="T1" fmla="*/ 2 h 26"/>
                <a:gd name="T2" fmla="*/ 0 w 7"/>
                <a:gd name="T3" fmla="*/ 0 h 26"/>
                <a:gd name="T4" fmla="*/ 5 w 7"/>
                <a:gd name="T5" fmla="*/ 18 h 26"/>
                <a:gd name="T6" fmla="*/ 5 w 7"/>
                <a:gd name="T7" fmla="*/ 20 h 26"/>
                <a:gd name="T8" fmla="*/ 0 w 7"/>
                <a:gd name="T9" fmla="*/ 2 h 26"/>
                <a:gd name="T10" fmla="*/ 0 60000 65536"/>
                <a:gd name="T11" fmla="*/ 0 60000 65536"/>
                <a:gd name="T12" fmla="*/ 0 60000 65536"/>
                <a:gd name="T13" fmla="*/ 0 60000 65536"/>
                <a:gd name="T14" fmla="*/ 0 60000 65536"/>
                <a:gd name="T15" fmla="*/ 0 w 7"/>
                <a:gd name="T16" fmla="*/ 0 h 26"/>
                <a:gd name="T17" fmla="*/ 7 w 7"/>
                <a:gd name="T18" fmla="*/ 26 h 26"/>
              </a:gdLst>
              <a:ahLst/>
              <a:cxnLst>
                <a:cxn ang="T10">
                  <a:pos x="T0" y="T1"/>
                </a:cxn>
                <a:cxn ang="T11">
                  <a:pos x="T2" y="T3"/>
                </a:cxn>
                <a:cxn ang="T12">
                  <a:pos x="T4" y="T5"/>
                </a:cxn>
                <a:cxn ang="T13">
                  <a:pos x="T6" y="T7"/>
                </a:cxn>
                <a:cxn ang="T14">
                  <a:pos x="T8" y="T9"/>
                </a:cxn>
              </a:cxnLst>
              <a:rect l="T15" t="T16" r="T17" b="T18"/>
              <a:pathLst>
                <a:path w="7" h="26">
                  <a:moveTo>
                    <a:pt x="0" y="2"/>
                  </a:moveTo>
                  <a:cubicBezTo>
                    <a:pt x="0" y="2"/>
                    <a:pt x="0" y="1"/>
                    <a:pt x="0" y="0"/>
                  </a:cubicBezTo>
                  <a:cubicBezTo>
                    <a:pt x="7" y="1"/>
                    <a:pt x="4" y="11"/>
                    <a:pt x="5" y="18"/>
                  </a:cubicBezTo>
                  <a:cubicBezTo>
                    <a:pt x="5" y="19"/>
                    <a:pt x="5" y="20"/>
                    <a:pt x="5" y="20"/>
                  </a:cubicBezTo>
                  <a:cubicBezTo>
                    <a:pt x="0" y="26"/>
                    <a:pt x="5" y="4"/>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4" name="Freeform 673"/>
            <p:cNvSpPr/>
            <p:nvPr/>
          </p:nvSpPr>
          <p:spPr bwMode="auto">
            <a:xfrm>
              <a:off x="1814" y="2648"/>
              <a:ext cx="76" cy="22"/>
            </a:xfrm>
            <a:custGeom>
              <a:avLst/>
              <a:gdLst>
                <a:gd name="T0" fmla="*/ 36 w 38"/>
                <a:gd name="T1" fmla="*/ 0 h 11"/>
                <a:gd name="T2" fmla="*/ 38 w 38"/>
                <a:gd name="T3" fmla="*/ 0 h 11"/>
                <a:gd name="T4" fmla="*/ 38 w 38"/>
                <a:gd name="T5" fmla="*/ 9 h 11"/>
                <a:gd name="T6" fmla="*/ 2 w 38"/>
                <a:gd name="T7" fmla="*/ 11 h 11"/>
                <a:gd name="T8" fmla="*/ 0 w 38"/>
                <a:gd name="T9" fmla="*/ 11 h 11"/>
                <a:gd name="T10" fmla="*/ 36 w 38"/>
                <a:gd name="T11" fmla="*/ 6 h 11"/>
                <a:gd name="T12" fmla="*/ 36 w 38"/>
                <a:gd name="T13" fmla="*/ 0 h 11"/>
                <a:gd name="T14" fmla="*/ 0 60000 65536"/>
                <a:gd name="T15" fmla="*/ 0 60000 65536"/>
                <a:gd name="T16" fmla="*/ 0 60000 65536"/>
                <a:gd name="T17" fmla="*/ 0 60000 65536"/>
                <a:gd name="T18" fmla="*/ 0 60000 65536"/>
                <a:gd name="T19" fmla="*/ 0 60000 65536"/>
                <a:gd name="T20" fmla="*/ 0 60000 65536"/>
                <a:gd name="T21" fmla="*/ 0 w 38"/>
                <a:gd name="T22" fmla="*/ 0 h 11"/>
                <a:gd name="T23" fmla="*/ 38 w 38"/>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1">
                  <a:moveTo>
                    <a:pt x="36" y="0"/>
                  </a:moveTo>
                  <a:cubicBezTo>
                    <a:pt x="37" y="0"/>
                    <a:pt x="37" y="0"/>
                    <a:pt x="38" y="0"/>
                  </a:cubicBezTo>
                  <a:cubicBezTo>
                    <a:pt x="38" y="3"/>
                    <a:pt x="38" y="6"/>
                    <a:pt x="38" y="9"/>
                  </a:cubicBezTo>
                  <a:cubicBezTo>
                    <a:pt x="27" y="10"/>
                    <a:pt x="10" y="6"/>
                    <a:pt x="2" y="11"/>
                  </a:cubicBezTo>
                  <a:cubicBezTo>
                    <a:pt x="2" y="11"/>
                    <a:pt x="1" y="11"/>
                    <a:pt x="0" y="11"/>
                  </a:cubicBezTo>
                  <a:cubicBezTo>
                    <a:pt x="5" y="2"/>
                    <a:pt x="25" y="8"/>
                    <a:pt x="36" y="6"/>
                  </a:cubicBezTo>
                  <a:cubicBezTo>
                    <a:pt x="36" y="4"/>
                    <a:pt x="36" y="2"/>
                    <a:pt x="36"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5" name="Freeform 674"/>
            <p:cNvSpPr/>
            <p:nvPr/>
          </p:nvSpPr>
          <p:spPr bwMode="auto">
            <a:xfrm>
              <a:off x="1720" y="2654"/>
              <a:ext cx="76" cy="50"/>
            </a:xfrm>
            <a:custGeom>
              <a:avLst/>
              <a:gdLst>
                <a:gd name="T0" fmla="*/ 0 w 38"/>
                <a:gd name="T1" fmla="*/ 12 h 25"/>
                <a:gd name="T2" fmla="*/ 38 w 38"/>
                <a:gd name="T3" fmla="*/ 17 h 25"/>
                <a:gd name="T4" fmla="*/ 38 w 38"/>
                <a:gd name="T5" fmla="*/ 19 h 25"/>
                <a:gd name="T6" fmla="*/ 3 w 38"/>
                <a:gd name="T7" fmla="*/ 12 h 25"/>
                <a:gd name="T8" fmla="*/ 0 w 38"/>
                <a:gd name="T9" fmla="*/ 12 h 25"/>
                <a:gd name="T10" fmla="*/ 0 60000 65536"/>
                <a:gd name="T11" fmla="*/ 0 60000 65536"/>
                <a:gd name="T12" fmla="*/ 0 60000 65536"/>
                <a:gd name="T13" fmla="*/ 0 60000 65536"/>
                <a:gd name="T14" fmla="*/ 0 60000 65536"/>
                <a:gd name="T15" fmla="*/ 0 w 38"/>
                <a:gd name="T16" fmla="*/ 0 h 25"/>
                <a:gd name="T17" fmla="*/ 38 w 38"/>
                <a:gd name="T18" fmla="*/ 25 h 25"/>
              </a:gdLst>
              <a:ahLst/>
              <a:cxnLst>
                <a:cxn ang="T10">
                  <a:pos x="T0" y="T1"/>
                </a:cxn>
                <a:cxn ang="T11">
                  <a:pos x="T2" y="T3"/>
                </a:cxn>
                <a:cxn ang="T12">
                  <a:pos x="T4" y="T5"/>
                </a:cxn>
                <a:cxn ang="T13">
                  <a:pos x="T6" y="T7"/>
                </a:cxn>
                <a:cxn ang="T14">
                  <a:pos x="T8" y="T9"/>
                </a:cxn>
              </a:cxnLst>
              <a:rect l="T15" t="T16" r="T17" b="T18"/>
              <a:pathLst>
                <a:path w="38" h="25">
                  <a:moveTo>
                    <a:pt x="0" y="12"/>
                  </a:moveTo>
                  <a:cubicBezTo>
                    <a:pt x="11" y="0"/>
                    <a:pt x="18" y="25"/>
                    <a:pt x="38" y="17"/>
                  </a:cubicBezTo>
                  <a:cubicBezTo>
                    <a:pt x="38" y="18"/>
                    <a:pt x="38" y="18"/>
                    <a:pt x="38" y="19"/>
                  </a:cubicBezTo>
                  <a:cubicBezTo>
                    <a:pt x="19" y="25"/>
                    <a:pt x="12" y="9"/>
                    <a:pt x="3" y="12"/>
                  </a:cubicBezTo>
                  <a:cubicBezTo>
                    <a:pt x="2" y="12"/>
                    <a:pt x="1" y="12"/>
                    <a:pt x="0" y="1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6" name="Freeform 675"/>
            <p:cNvSpPr/>
            <p:nvPr/>
          </p:nvSpPr>
          <p:spPr bwMode="auto">
            <a:xfrm>
              <a:off x="1648" y="2698"/>
              <a:ext cx="46" cy="30"/>
            </a:xfrm>
            <a:custGeom>
              <a:avLst/>
              <a:gdLst>
                <a:gd name="T0" fmla="*/ 3 w 23"/>
                <a:gd name="T1" fmla="*/ 13 h 15"/>
                <a:gd name="T2" fmla="*/ 23 w 23"/>
                <a:gd name="T3" fmla="*/ 4 h 15"/>
                <a:gd name="T4" fmla="*/ 23 w 23"/>
                <a:gd name="T5" fmla="*/ 6 h 15"/>
                <a:gd name="T6" fmla="*/ 3 w 23"/>
                <a:gd name="T7" fmla="*/ 15 h 15"/>
                <a:gd name="T8" fmla="*/ 3 w 23"/>
                <a:gd name="T9" fmla="*/ 13 h 15"/>
                <a:gd name="T10" fmla="*/ 0 60000 65536"/>
                <a:gd name="T11" fmla="*/ 0 60000 65536"/>
                <a:gd name="T12" fmla="*/ 0 60000 65536"/>
                <a:gd name="T13" fmla="*/ 0 60000 65536"/>
                <a:gd name="T14" fmla="*/ 0 60000 65536"/>
                <a:gd name="T15" fmla="*/ 0 w 23"/>
                <a:gd name="T16" fmla="*/ 0 h 15"/>
                <a:gd name="T17" fmla="*/ 23 w 23"/>
                <a:gd name="T18" fmla="*/ 15 h 15"/>
              </a:gdLst>
              <a:ahLst/>
              <a:cxnLst>
                <a:cxn ang="T10">
                  <a:pos x="T0" y="T1"/>
                </a:cxn>
                <a:cxn ang="T11">
                  <a:pos x="T2" y="T3"/>
                </a:cxn>
                <a:cxn ang="T12">
                  <a:pos x="T4" y="T5"/>
                </a:cxn>
                <a:cxn ang="T13">
                  <a:pos x="T6" y="T7"/>
                </a:cxn>
                <a:cxn ang="T14">
                  <a:pos x="T8" y="T9"/>
                </a:cxn>
              </a:cxnLst>
              <a:rect l="T15" t="T16" r="T17" b="T18"/>
              <a:pathLst>
                <a:path w="23" h="15">
                  <a:moveTo>
                    <a:pt x="3" y="13"/>
                  </a:moveTo>
                  <a:cubicBezTo>
                    <a:pt x="0" y="0"/>
                    <a:pt x="14" y="4"/>
                    <a:pt x="23" y="4"/>
                  </a:cubicBezTo>
                  <a:cubicBezTo>
                    <a:pt x="23" y="4"/>
                    <a:pt x="23" y="5"/>
                    <a:pt x="23" y="6"/>
                  </a:cubicBezTo>
                  <a:cubicBezTo>
                    <a:pt x="9" y="0"/>
                    <a:pt x="4" y="15"/>
                    <a:pt x="3" y="15"/>
                  </a:cubicBezTo>
                  <a:cubicBezTo>
                    <a:pt x="3" y="14"/>
                    <a:pt x="3" y="13"/>
                    <a:pt x="3" y="1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7" name="Freeform 676"/>
            <p:cNvSpPr/>
            <p:nvPr/>
          </p:nvSpPr>
          <p:spPr bwMode="auto">
            <a:xfrm>
              <a:off x="1626" y="2575"/>
              <a:ext cx="130" cy="131"/>
            </a:xfrm>
            <a:custGeom>
              <a:avLst/>
              <a:gdLst>
                <a:gd name="T0" fmla="*/ 65 w 65"/>
                <a:gd name="T1" fmla="*/ 0 h 65"/>
                <a:gd name="T2" fmla="*/ 50 w 65"/>
                <a:gd name="T3" fmla="*/ 5 h 65"/>
                <a:gd name="T4" fmla="*/ 45 w 65"/>
                <a:gd name="T5" fmla="*/ 22 h 65"/>
                <a:gd name="T6" fmla="*/ 5 w 65"/>
                <a:gd name="T7" fmla="*/ 25 h 65"/>
                <a:gd name="T8" fmla="*/ 5 w 65"/>
                <a:gd name="T9" fmla="*/ 65 h 65"/>
                <a:gd name="T10" fmla="*/ 3 w 65"/>
                <a:gd name="T11" fmla="*/ 65 h 65"/>
                <a:gd name="T12" fmla="*/ 5 w 65"/>
                <a:gd name="T13" fmla="*/ 22 h 65"/>
                <a:gd name="T14" fmla="*/ 43 w 65"/>
                <a:gd name="T15" fmla="*/ 20 h 65"/>
                <a:gd name="T16" fmla="*/ 47 w 65"/>
                <a:gd name="T17" fmla="*/ 2 h 65"/>
                <a:gd name="T18" fmla="*/ 63 w 65"/>
                <a:gd name="T19" fmla="*/ 0 h 65"/>
                <a:gd name="T20" fmla="*/ 65 w 65"/>
                <a:gd name="T21" fmla="*/ 0 h 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65"/>
                <a:gd name="T35" fmla="*/ 65 w 65"/>
                <a:gd name="T36" fmla="*/ 65 h 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65">
                  <a:moveTo>
                    <a:pt x="65" y="0"/>
                  </a:moveTo>
                  <a:cubicBezTo>
                    <a:pt x="65" y="6"/>
                    <a:pt x="56" y="4"/>
                    <a:pt x="50" y="5"/>
                  </a:cubicBezTo>
                  <a:cubicBezTo>
                    <a:pt x="49" y="11"/>
                    <a:pt x="52" y="22"/>
                    <a:pt x="45" y="22"/>
                  </a:cubicBezTo>
                  <a:cubicBezTo>
                    <a:pt x="32" y="23"/>
                    <a:pt x="14" y="20"/>
                    <a:pt x="5" y="25"/>
                  </a:cubicBezTo>
                  <a:cubicBezTo>
                    <a:pt x="5" y="38"/>
                    <a:pt x="5" y="51"/>
                    <a:pt x="5" y="65"/>
                  </a:cubicBezTo>
                  <a:cubicBezTo>
                    <a:pt x="4" y="65"/>
                    <a:pt x="4" y="65"/>
                    <a:pt x="3" y="65"/>
                  </a:cubicBezTo>
                  <a:cubicBezTo>
                    <a:pt x="4" y="51"/>
                    <a:pt x="0" y="32"/>
                    <a:pt x="5" y="22"/>
                  </a:cubicBezTo>
                  <a:cubicBezTo>
                    <a:pt x="14" y="18"/>
                    <a:pt x="31" y="21"/>
                    <a:pt x="43" y="20"/>
                  </a:cubicBezTo>
                  <a:cubicBezTo>
                    <a:pt x="50" y="20"/>
                    <a:pt x="47" y="9"/>
                    <a:pt x="47" y="2"/>
                  </a:cubicBezTo>
                  <a:cubicBezTo>
                    <a:pt x="53" y="2"/>
                    <a:pt x="60" y="3"/>
                    <a:pt x="63" y="0"/>
                  </a:cubicBezTo>
                  <a:cubicBezTo>
                    <a:pt x="64" y="0"/>
                    <a:pt x="64" y="0"/>
                    <a:pt x="6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8" name="Freeform 677"/>
            <p:cNvSpPr/>
            <p:nvPr/>
          </p:nvSpPr>
          <p:spPr bwMode="auto">
            <a:xfrm>
              <a:off x="4064" y="2571"/>
              <a:ext cx="18" cy="18"/>
            </a:xfrm>
            <a:custGeom>
              <a:avLst/>
              <a:gdLst>
                <a:gd name="T0" fmla="*/ 2 w 9"/>
                <a:gd name="T1" fmla="*/ 2 h 9"/>
                <a:gd name="T2" fmla="*/ 9 w 9"/>
                <a:gd name="T3" fmla="*/ 0 h 9"/>
                <a:gd name="T4" fmla="*/ 2 w 9"/>
                <a:gd name="T5" fmla="*/ 7 h 9"/>
                <a:gd name="T6" fmla="*/ 0 w 9"/>
                <a:gd name="T7" fmla="*/ 2 h 9"/>
                <a:gd name="T8" fmla="*/ 2 w 9"/>
                <a:gd name="T9" fmla="*/ 2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2" y="2"/>
                  </a:moveTo>
                  <a:cubicBezTo>
                    <a:pt x="4" y="9"/>
                    <a:pt x="6" y="0"/>
                    <a:pt x="9" y="0"/>
                  </a:cubicBezTo>
                  <a:cubicBezTo>
                    <a:pt x="9" y="5"/>
                    <a:pt x="7" y="7"/>
                    <a:pt x="2" y="7"/>
                  </a:cubicBezTo>
                  <a:cubicBezTo>
                    <a:pt x="2" y="5"/>
                    <a:pt x="0" y="4"/>
                    <a:pt x="0" y="2"/>
                  </a:cubicBezTo>
                  <a:cubicBezTo>
                    <a:pt x="0" y="2"/>
                    <a:pt x="1" y="2"/>
                    <a:pt x="2"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9" name="Freeform 678"/>
            <p:cNvSpPr/>
            <p:nvPr/>
          </p:nvSpPr>
          <p:spPr bwMode="auto">
            <a:xfrm>
              <a:off x="4054" y="2561"/>
              <a:ext cx="14" cy="14"/>
            </a:xfrm>
            <a:custGeom>
              <a:avLst/>
              <a:gdLst>
                <a:gd name="T0" fmla="*/ 0 w 7"/>
                <a:gd name="T1" fmla="*/ 7 h 7"/>
                <a:gd name="T2" fmla="*/ 5 w 7"/>
                <a:gd name="T3" fmla="*/ 0 h 7"/>
                <a:gd name="T4" fmla="*/ 7 w 7"/>
                <a:gd name="T5" fmla="*/ 7 h 7"/>
                <a:gd name="T6" fmla="*/ 5 w 7"/>
                <a:gd name="T7" fmla="*/ 7 h 7"/>
                <a:gd name="T8" fmla="*/ 0 w 7"/>
                <a:gd name="T9" fmla="*/ 7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0" y="7"/>
                  </a:moveTo>
                  <a:cubicBezTo>
                    <a:pt x="1" y="4"/>
                    <a:pt x="4" y="4"/>
                    <a:pt x="5" y="0"/>
                  </a:cubicBezTo>
                  <a:cubicBezTo>
                    <a:pt x="7" y="1"/>
                    <a:pt x="7" y="4"/>
                    <a:pt x="7" y="7"/>
                  </a:cubicBezTo>
                  <a:cubicBezTo>
                    <a:pt x="6" y="7"/>
                    <a:pt x="5" y="7"/>
                    <a:pt x="5" y="7"/>
                  </a:cubicBezTo>
                  <a:cubicBezTo>
                    <a:pt x="4" y="4"/>
                    <a:pt x="3" y="7"/>
                    <a:pt x="0"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0" name="Freeform 679"/>
            <p:cNvSpPr/>
            <p:nvPr/>
          </p:nvSpPr>
          <p:spPr bwMode="auto">
            <a:xfrm>
              <a:off x="4046" y="2585"/>
              <a:ext cx="50" cy="41"/>
            </a:xfrm>
            <a:custGeom>
              <a:avLst/>
              <a:gdLst>
                <a:gd name="T0" fmla="*/ 2 w 25"/>
                <a:gd name="T1" fmla="*/ 0 h 20"/>
                <a:gd name="T2" fmla="*/ 20 w 25"/>
                <a:gd name="T3" fmla="*/ 20 h 20"/>
                <a:gd name="T4" fmla="*/ 2 w 25"/>
                <a:gd name="T5" fmla="*/ 0 h 20"/>
                <a:gd name="T6" fmla="*/ 0 60000 65536"/>
                <a:gd name="T7" fmla="*/ 0 60000 65536"/>
                <a:gd name="T8" fmla="*/ 0 60000 65536"/>
                <a:gd name="T9" fmla="*/ 0 w 25"/>
                <a:gd name="T10" fmla="*/ 0 h 20"/>
                <a:gd name="T11" fmla="*/ 25 w 25"/>
                <a:gd name="T12" fmla="*/ 20 h 20"/>
              </a:gdLst>
              <a:ahLst/>
              <a:cxnLst>
                <a:cxn ang="T6">
                  <a:pos x="T0" y="T1"/>
                </a:cxn>
                <a:cxn ang="T7">
                  <a:pos x="T2" y="T3"/>
                </a:cxn>
                <a:cxn ang="T8">
                  <a:pos x="T4" y="T5"/>
                </a:cxn>
              </a:cxnLst>
              <a:rect l="T9" t="T10" r="T11" b="T12"/>
              <a:pathLst>
                <a:path w="25" h="20">
                  <a:moveTo>
                    <a:pt x="2" y="0"/>
                  </a:moveTo>
                  <a:cubicBezTo>
                    <a:pt x="12" y="2"/>
                    <a:pt x="25" y="2"/>
                    <a:pt x="20" y="20"/>
                  </a:cubicBezTo>
                  <a:cubicBezTo>
                    <a:pt x="25" y="3"/>
                    <a:pt x="0" y="5"/>
                    <a:pt x="2"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1" name="Freeform 680"/>
            <p:cNvSpPr/>
            <p:nvPr/>
          </p:nvSpPr>
          <p:spPr bwMode="auto">
            <a:xfrm>
              <a:off x="4082" y="2543"/>
              <a:ext cx="48" cy="119"/>
            </a:xfrm>
            <a:custGeom>
              <a:avLst/>
              <a:gdLst>
                <a:gd name="T0" fmla="*/ 0 w 24"/>
                <a:gd name="T1" fmla="*/ 14 h 59"/>
                <a:gd name="T2" fmla="*/ 24 w 24"/>
                <a:gd name="T3" fmla="*/ 3 h 59"/>
                <a:gd name="T4" fmla="*/ 24 w 24"/>
                <a:gd name="T5" fmla="*/ 36 h 59"/>
                <a:gd name="T6" fmla="*/ 11 w 24"/>
                <a:gd name="T7" fmla="*/ 32 h 59"/>
                <a:gd name="T8" fmla="*/ 4 w 24"/>
                <a:gd name="T9" fmla="*/ 45 h 59"/>
                <a:gd name="T10" fmla="*/ 9 w 24"/>
                <a:gd name="T11" fmla="*/ 29 h 59"/>
                <a:gd name="T12" fmla="*/ 22 w 24"/>
                <a:gd name="T13" fmla="*/ 32 h 59"/>
                <a:gd name="T14" fmla="*/ 22 w 24"/>
                <a:gd name="T15" fmla="*/ 5 h 59"/>
                <a:gd name="T16" fmla="*/ 0 w 24"/>
                <a:gd name="T17" fmla="*/ 14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59"/>
                <a:gd name="T29" fmla="*/ 24 w 24"/>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59">
                  <a:moveTo>
                    <a:pt x="0" y="14"/>
                  </a:moveTo>
                  <a:cubicBezTo>
                    <a:pt x="4" y="6"/>
                    <a:pt x="10" y="0"/>
                    <a:pt x="24" y="3"/>
                  </a:cubicBezTo>
                  <a:cubicBezTo>
                    <a:pt x="24" y="14"/>
                    <a:pt x="24" y="25"/>
                    <a:pt x="24" y="36"/>
                  </a:cubicBezTo>
                  <a:cubicBezTo>
                    <a:pt x="18" y="36"/>
                    <a:pt x="20" y="29"/>
                    <a:pt x="11" y="32"/>
                  </a:cubicBezTo>
                  <a:cubicBezTo>
                    <a:pt x="6" y="33"/>
                    <a:pt x="11" y="59"/>
                    <a:pt x="4" y="45"/>
                  </a:cubicBezTo>
                  <a:cubicBezTo>
                    <a:pt x="9" y="44"/>
                    <a:pt x="4" y="31"/>
                    <a:pt x="9" y="29"/>
                  </a:cubicBezTo>
                  <a:cubicBezTo>
                    <a:pt x="14" y="29"/>
                    <a:pt x="19" y="29"/>
                    <a:pt x="22" y="32"/>
                  </a:cubicBezTo>
                  <a:cubicBezTo>
                    <a:pt x="22" y="23"/>
                    <a:pt x="22" y="14"/>
                    <a:pt x="22" y="5"/>
                  </a:cubicBezTo>
                  <a:cubicBezTo>
                    <a:pt x="9" y="2"/>
                    <a:pt x="6" y="10"/>
                    <a:pt x="0" y="1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2" name="Freeform 681"/>
            <p:cNvSpPr>
              <a:spLocks noEditPoints="1"/>
            </p:cNvSpPr>
            <p:nvPr/>
          </p:nvSpPr>
          <p:spPr bwMode="auto">
            <a:xfrm>
              <a:off x="997" y="2547"/>
              <a:ext cx="62" cy="79"/>
            </a:xfrm>
            <a:custGeom>
              <a:avLst/>
              <a:gdLst>
                <a:gd name="T0" fmla="*/ 31 w 31"/>
                <a:gd name="T1" fmla="*/ 23 h 39"/>
                <a:gd name="T2" fmla="*/ 16 w 31"/>
                <a:gd name="T3" fmla="*/ 39 h 39"/>
                <a:gd name="T4" fmla="*/ 0 w 31"/>
                <a:gd name="T5" fmla="*/ 27 h 39"/>
                <a:gd name="T6" fmla="*/ 31 w 31"/>
                <a:gd name="T7" fmla="*/ 23 h 39"/>
                <a:gd name="T8" fmla="*/ 3 w 31"/>
                <a:gd name="T9" fmla="*/ 27 h 39"/>
                <a:gd name="T10" fmla="*/ 11 w 31"/>
                <a:gd name="T11" fmla="*/ 36 h 39"/>
                <a:gd name="T12" fmla="*/ 29 w 31"/>
                <a:gd name="T13" fmla="*/ 19 h 39"/>
                <a:gd name="T14" fmla="*/ 3 w 31"/>
                <a:gd name="T15" fmla="*/ 27 h 39"/>
                <a:gd name="T16" fmla="*/ 0 60000 65536"/>
                <a:gd name="T17" fmla="*/ 0 60000 65536"/>
                <a:gd name="T18" fmla="*/ 0 60000 65536"/>
                <a:gd name="T19" fmla="*/ 0 60000 65536"/>
                <a:gd name="T20" fmla="*/ 0 60000 65536"/>
                <a:gd name="T21" fmla="*/ 0 60000 65536"/>
                <a:gd name="T22" fmla="*/ 0 60000 65536"/>
                <a:gd name="T23" fmla="*/ 0 60000 65536"/>
                <a:gd name="T24" fmla="*/ 0 w 31"/>
                <a:gd name="T25" fmla="*/ 0 h 39"/>
                <a:gd name="T26" fmla="*/ 31 w 31"/>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 h="39">
                  <a:moveTo>
                    <a:pt x="31" y="23"/>
                  </a:moveTo>
                  <a:cubicBezTo>
                    <a:pt x="25" y="27"/>
                    <a:pt x="20" y="32"/>
                    <a:pt x="16" y="39"/>
                  </a:cubicBezTo>
                  <a:cubicBezTo>
                    <a:pt x="7" y="38"/>
                    <a:pt x="7" y="30"/>
                    <a:pt x="0" y="27"/>
                  </a:cubicBezTo>
                  <a:cubicBezTo>
                    <a:pt x="6" y="11"/>
                    <a:pt x="26" y="0"/>
                    <a:pt x="31" y="23"/>
                  </a:cubicBezTo>
                  <a:close/>
                  <a:moveTo>
                    <a:pt x="3" y="27"/>
                  </a:moveTo>
                  <a:cubicBezTo>
                    <a:pt x="6" y="29"/>
                    <a:pt x="9" y="32"/>
                    <a:pt x="11" y="36"/>
                  </a:cubicBezTo>
                  <a:cubicBezTo>
                    <a:pt x="20" y="33"/>
                    <a:pt x="26" y="27"/>
                    <a:pt x="29" y="19"/>
                  </a:cubicBezTo>
                  <a:cubicBezTo>
                    <a:pt x="20" y="4"/>
                    <a:pt x="7" y="14"/>
                    <a:pt x="3" y="2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3" name="Freeform 682"/>
            <p:cNvSpPr/>
            <p:nvPr/>
          </p:nvSpPr>
          <p:spPr bwMode="auto">
            <a:xfrm>
              <a:off x="3081" y="2571"/>
              <a:ext cx="14" cy="59"/>
            </a:xfrm>
            <a:custGeom>
              <a:avLst/>
              <a:gdLst>
                <a:gd name="T0" fmla="*/ 5 w 7"/>
                <a:gd name="T1" fmla="*/ 0 h 29"/>
                <a:gd name="T2" fmla="*/ 7 w 7"/>
                <a:gd name="T3" fmla="*/ 29 h 29"/>
                <a:gd name="T4" fmla="*/ 5 w 7"/>
                <a:gd name="T5" fmla="*/ 0 h 29"/>
                <a:gd name="T6" fmla="*/ 0 60000 65536"/>
                <a:gd name="T7" fmla="*/ 0 60000 65536"/>
                <a:gd name="T8" fmla="*/ 0 60000 65536"/>
                <a:gd name="T9" fmla="*/ 0 w 7"/>
                <a:gd name="T10" fmla="*/ 0 h 29"/>
                <a:gd name="T11" fmla="*/ 7 w 7"/>
                <a:gd name="T12" fmla="*/ 29 h 29"/>
              </a:gdLst>
              <a:ahLst/>
              <a:cxnLst>
                <a:cxn ang="T6">
                  <a:pos x="T0" y="T1"/>
                </a:cxn>
                <a:cxn ang="T7">
                  <a:pos x="T2" y="T3"/>
                </a:cxn>
                <a:cxn ang="T8">
                  <a:pos x="T4" y="T5"/>
                </a:cxn>
              </a:cxnLst>
              <a:rect l="T9" t="T10" r="T11" b="T12"/>
              <a:pathLst>
                <a:path w="7" h="29">
                  <a:moveTo>
                    <a:pt x="5" y="0"/>
                  </a:moveTo>
                  <a:cubicBezTo>
                    <a:pt x="6" y="9"/>
                    <a:pt x="3" y="23"/>
                    <a:pt x="7" y="29"/>
                  </a:cubicBezTo>
                  <a:cubicBezTo>
                    <a:pt x="0" y="27"/>
                    <a:pt x="1" y="5"/>
                    <a:pt x="5"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4" name="Freeform 683"/>
            <p:cNvSpPr>
              <a:spLocks noEditPoints="1"/>
            </p:cNvSpPr>
            <p:nvPr/>
          </p:nvSpPr>
          <p:spPr bwMode="auto">
            <a:xfrm>
              <a:off x="6838" y="2585"/>
              <a:ext cx="114" cy="179"/>
            </a:xfrm>
            <a:custGeom>
              <a:avLst/>
              <a:gdLst>
                <a:gd name="T0" fmla="*/ 14 w 57"/>
                <a:gd name="T1" fmla="*/ 0 h 89"/>
                <a:gd name="T2" fmla="*/ 38 w 57"/>
                <a:gd name="T3" fmla="*/ 89 h 89"/>
                <a:gd name="T4" fmla="*/ 16 w 57"/>
                <a:gd name="T5" fmla="*/ 89 h 89"/>
                <a:gd name="T6" fmla="*/ 25 w 57"/>
                <a:gd name="T7" fmla="*/ 57 h 89"/>
                <a:gd name="T8" fmla="*/ 2 w 57"/>
                <a:gd name="T9" fmla="*/ 37 h 89"/>
                <a:gd name="T10" fmla="*/ 14 w 57"/>
                <a:gd name="T11" fmla="*/ 0 h 89"/>
                <a:gd name="T12" fmla="*/ 43 w 57"/>
                <a:gd name="T13" fmla="*/ 31 h 89"/>
                <a:gd name="T14" fmla="*/ 14 w 57"/>
                <a:gd name="T15" fmla="*/ 2 h 89"/>
                <a:gd name="T16" fmla="*/ 5 w 57"/>
                <a:gd name="T17" fmla="*/ 13 h 89"/>
                <a:gd name="T18" fmla="*/ 5 w 57"/>
                <a:gd name="T19" fmla="*/ 33 h 89"/>
                <a:gd name="T20" fmla="*/ 14 w 57"/>
                <a:gd name="T21" fmla="*/ 40 h 89"/>
                <a:gd name="T22" fmla="*/ 27 w 57"/>
                <a:gd name="T23" fmla="*/ 53 h 89"/>
                <a:gd name="T24" fmla="*/ 18 w 57"/>
                <a:gd name="T25" fmla="*/ 86 h 89"/>
                <a:gd name="T26" fmla="*/ 38 w 57"/>
                <a:gd name="T27" fmla="*/ 86 h 89"/>
                <a:gd name="T28" fmla="*/ 43 w 57"/>
                <a:gd name="T29" fmla="*/ 31 h 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
                <a:gd name="T46" fmla="*/ 0 h 89"/>
                <a:gd name="T47" fmla="*/ 57 w 57"/>
                <a:gd name="T48" fmla="*/ 89 h 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 h="89">
                  <a:moveTo>
                    <a:pt x="14" y="0"/>
                  </a:moveTo>
                  <a:cubicBezTo>
                    <a:pt x="39" y="9"/>
                    <a:pt x="57" y="56"/>
                    <a:pt x="38" y="89"/>
                  </a:cubicBezTo>
                  <a:cubicBezTo>
                    <a:pt x="31" y="89"/>
                    <a:pt x="23" y="89"/>
                    <a:pt x="16" y="89"/>
                  </a:cubicBezTo>
                  <a:cubicBezTo>
                    <a:pt x="17" y="77"/>
                    <a:pt x="11" y="57"/>
                    <a:pt x="25" y="57"/>
                  </a:cubicBezTo>
                  <a:cubicBezTo>
                    <a:pt x="19" y="49"/>
                    <a:pt x="16" y="38"/>
                    <a:pt x="2" y="37"/>
                  </a:cubicBezTo>
                  <a:cubicBezTo>
                    <a:pt x="0" y="19"/>
                    <a:pt x="4" y="6"/>
                    <a:pt x="14" y="0"/>
                  </a:cubicBezTo>
                  <a:close/>
                  <a:moveTo>
                    <a:pt x="43" y="31"/>
                  </a:moveTo>
                  <a:cubicBezTo>
                    <a:pt x="34" y="20"/>
                    <a:pt x="24" y="10"/>
                    <a:pt x="14" y="2"/>
                  </a:cubicBezTo>
                  <a:cubicBezTo>
                    <a:pt x="12" y="7"/>
                    <a:pt x="6" y="8"/>
                    <a:pt x="5" y="13"/>
                  </a:cubicBezTo>
                  <a:cubicBezTo>
                    <a:pt x="5" y="20"/>
                    <a:pt x="5" y="26"/>
                    <a:pt x="5" y="33"/>
                  </a:cubicBezTo>
                  <a:cubicBezTo>
                    <a:pt x="5" y="38"/>
                    <a:pt x="15" y="33"/>
                    <a:pt x="14" y="40"/>
                  </a:cubicBezTo>
                  <a:cubicBezTo>
                    <a:pt x="17" y="45"/>
                    <a:pt x="22" y="49"/>
                    <a:pt x="27" y="53"/>
                  </a:cubicBezTo>
                  <a:cubicBezTo>
                    <a:pt x="20" y="60"/>
                    <a:pt x="15" y="70"/>
                    <a:pt x="18" y="86"/>
                  </a:cubicBezTo>
                  <a:cubicBezTo>
                    <a:pt x="25" y="86"/>
                    <a:pt x="31" y="86"/>
                    <a:pt x="38" y="86"/>
                  </a:cubicBezTo>
                  <a:cubicBezTo>
                    <a:pt x="47" y="75"/>
                    <a:pt x="41" y="49"/>
                    <a:pt x="43" y="3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5" name="Freeform 684"/>
            <p:cNvSpPr/>
            <p:nvPr/>
          </p:nvSpPr>
          <p:spPr bwMode="auto">
            <a:xfrm>
              <a:off x="6848" y="2589"/>
              <a:ext cx="76" cy="59"/>
            </a:xfrm>
            <a:custGeom>
              <a:avLst/>
              <a:gdLst>
                <a:gd name="T0" fmla="*/ 0 w 38"/>
                <a:gd name="T1" fmla="*/ 11 h 29"/>
                <a:gd name="T2" fmla="*/ 9 w 38"/>
                <a:gd name="T3" fmla="*/ 0 h 29"/>
                <a:gd name="T4" fmla="*/ 38 w 38"/>
                <a:gd name="T5" fmla="*/ 29 h 29"/>
                <a:gd name="T6" fmla="*/ 11 w 38"/>
                <a:gd name="T7" fmla="*/ 2 h 29"/>
                <a:gd name="T8" fmla="*/ 0 w 38"/>
                <a:gd name="T9" fmla="*/ 11 h 29"/>
                <a:gd name="T10" fmla="*/ 0 60000 65536"/>
                <a:gd name="T11" fmla="*/ 0 60000 65536"/>
                <a:gd name="T12" fmla="*/ 0 60000 65536"/>
                <a:gd name="T13" fmla="*/ 0 60000 65536"/>
                <a:gd name="T14" fmla="*/ 0 60000 65536"/>
                <a:gd name="T15" fmla="*/ 0 w 38"/>
                <a:gd name="T16" fmla="*/ 0 h 29"/>
                <a:gd name="T17" fmla="*/ 38 w 38"/>
                <a:gd name="T18" fmla="*/ 29 h 29"/>
              </a:gdLst>
              <a:ahLst/>
              <a:cxnLst>
                <a:cxn ang="T10">
                  <a:pos x="T0" y="T1"/>
                </a:cxn>
                <a:cxn ang="T11">
                  <a:pos x="T2" y="T3"/>
                </a:cxn>
                <a:cxn ang="T12">
                  <a:pos x="T4" y="T5"/>
                </a:cxn>
                <a:cxn ang="T13">
                  <a:pos x="T6" y="T7"/>
                </a:cxn>
                <a:cxn ang="T14">
                  <a:pos x="T8" y="T9"/>
                </a:cxn>
              </a:cxnLst>
              <a:rect l="T15" t="T16" r="T17" b="T18"/>
              <a:pathLst>
                <a:path w="38" h="29">
                  <a:moveTo>
                    <a:pt x="0" y="11"/>
                  </a:moveTo>
                  <a:cubicBezTo>
                    <a:pt x="1" y="6"/>
                    <a:pt x="7" y="5"/>
                    <a:pt x="9" y="0"/>
                  </a:cubicBezTo>
                  <a:cubicBezTo>
                    <a:pt x="19" y="8"/>
                    <a:pt x="29" y="18"/>
                    <a:pt x="38" y="29"/>
                  </a:cubicBezTo>
                  <a:cubicBezTo>
                    <a:pt x="28" y="21"/>
                    <a:pt x="19" y="12"/>
                    <a:pt x="11" y="2"/>
                  </a:cubicBezTo>
                  <a:cubicBezTo>
                    <a:pt x="6" y="3"/>
                    <a:pt x="5" y="9"/>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6" name="Freeform 685"/>
            <p:cNvSpPr/>
            <p:nvPr/>
          </p:nvSpPr>
          <p:spPr bwMode="auto">
            <a:xfrm>
              <a:off x="6848" y="2593"/>
              <a:ext cx="84" cy="165"/>
            </a:xfrm>
            <a:custGeom>
              <a:avLst/>
              <a:gdLst>
                <a:gd name="T0" fmla="*/ 38 w 42"/>
                <a:gd name="T1" fmla="*/ 27 h 82"/>
                <a:gd name="T2" fmla="*/ 33 w 42"/>
                <a:gd name="T3" fmla="*/ 82 h 82"/>
                <a:gd name="T4" fmla="*/ 13 w 42"/>
                <a:gd name="T5" fmla="*/ 82 h 82"/>
                <a:gd name="T6" fmla="*/ 22 w 42"/>
                <a:gd name="T7" fmla="*/ 49 h 82"/>
                <a:gd name="T8" fmla="*/ 9 w 42"/>
                <a:gd name="T9" fmla="*/ 36 h 82"/>
                <a:gd name="T10" fmla="*/ 0 w 42"/>
                <a:gd name="T11" fmla="*/ 29 h 82"/>
                <a:gd name="T12" fmla="*/ 0 w 42"/>
                <a:gd name="T13" fmla="*/ 9 h 82"/>
                <a:gd name="T14" fmla="*/ 11 w 42"/>
                <a:gd name="T15" fmla="*/ 0 h 82"/>
                <a:gd name="T16" fmla="*/ 38 w 42"/>
                <a:gd name="T17" fmla="*/ 27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82"/>
                <a:gd name="T29" fmla="*/ 42 w 42"/>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82">
                  <a:moveTo>
                    <a:pt x="38" y="27"/>
                  </a:moveTo>
                  <a:cubicBezTo>
                    <a:pt x="36" y="45"/>
                    <a:pt x="42" y="71"/>
                    <a:pt x="33" y="82"/>
                  </a:cubicBezTo>
                  <a:cubicBezTo>
                    <a:pt x="26" y="82"/>
                    <a:pt x="20" y="82"/>
                    <a:pt x="13" y="82"/>
                  </a:cubicBezTo>
                  <a:cubicBezTo>
                    <a:pt x="10" y="66"/>
                    <a:pt x="15" y="56"/>
                    <a:pt x="22" y="49"/>
                  </a:cubicBezTo>
                  <a:cubicBezTo>
                    <a:pt x="18" y="44"/>
                    <a:pt x="14" y="39"/>
                    <a:pt x="9" y="36"/>
                  </a:cubicBezTo>
                  <a:cubicBezTo>
                    <a:pt x="10" y="29"/>
                    <a:pt x="0" y="34"/>
                    <a:pt x="0" y="29"/>
                  </a:cubicBezTo>
                  <a:cubicBezTo>
                    <a:pt x="0" y="22"/>
                    <a:pt x="0" y="16"/>
                    <a:pt x="0" y="9"/>
                  </a:cubicBezTo>
                  <a:cubicBezTo>
                    <a:pt x="5" y="7"/>
                    <a:pt x="6" y="1"/>
                    <a:pt x="11" y="0"/>
                  </a:cubicBezTo>
                  <a:cubicBezTo>
                    <a:pt x="19" y="10"/>
                    <a:pt x="28" y="19"/>
                    <a:pt x="38" y="2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7" name="Freeform 686"/>
            <p:cNvSpPr/>
            <p:nvPr/>
          </p:nvSpPr>
          <p:spPr bwMode="auto">
            <a:xfrm>
              <a:off x="6866" y="2666"/>
              <a:ext cx="26" cy="26"/>
            </a:xfrm>
            <a:custGeom>
              <a:avLst/>
              <a:gdLst>
                <a:gd name="T0" fmla="*/ 13 w 13"/>
                <a:gd name="T1" fmla="*/ 13 h 13"/>
                <a:gd name="T2" fmla="*/ 0 w 13"/>
                <a:gd name="T3" fmla="*/ 0 h 13"/>
                <a:gd name="T4" fmla="*/ 13 w 13"/>
                <a:gd name="T5" fmla="*/ 13 h 13"/>
                <a:gd name="T6" fmla="*/ 0 60000 65536"/>
                <a:gd name="T7" fmla="*/ 0 60000 65536"/>
                <a:gd name="T8" fmla="*/ 0 60000 65536"/>
                <a:gd name="T9" fmla="*/ 0 w 13"/>
                <a:gd name="T10" fmla="*/ 0 h 13"/>
                <a:gd name="T11" fmla="*/ 13 w 13"/>
                <a:gd name="T12" fmla="*/ 13 h 13"/>
              </a:gdLst>
              <a:ahLst/>
              <a:cxnLst>
                <a:cxn ang="T6">
                  <a:pos x="T0" y="T1"/>
                </a:cxn>
                <a:cxn ang="T7">
                  <a:pos x="T2" y="T3"/>
                </a:cxn>
                <a:cxn ang="T8">
                  <a:pos x="T4" y="T5"/>
                </a:cxn>
              </a:cxnLst>
              <a:rect l="T9" t="T10" r="T11" b="T12"/>
              <a:pathLst>
                <a:path w="13" h="13">
                  <a:moveTo>
                    <a:pt x="13" y="13"/>
                  </a:moveTo>
                  <a:cubicBezTo>
                    <a:pt x="8" y="9"/>
                    <a:pt x="3" y="5"/>
                    <a:pt x="0" y="0"/>
                  </a:cubicBezTo>
                  <a:cubicBezTo>
                    <a:pt x="5" y="3"/>
                    <a:pt x="9" y="8"/>
                    <a:pt x="13" y="1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8" name="Freeform 687"/>
            <p:cNvSpPr/>
            <p:nvPr/>
          </p:nvSpPr>
          <p:spPr bwMode="auto">
            <a:xfrm>
              <a:off x="1033" y="2597"/>
              <a:ext cx="80" cy="109"/>
            </a:xfrm>
            <a:custGeom>
              <a:avLst/>
              <a:gdLst>
                <a:gd name="T0" fmla="*/ 40 w 40"/>
                <a:gd name="T1" fmla="*/ 54 h 54"/>
                <a:gd name="T2" fmla="*/ 0 w 40"/>
                <a:gd name="T3" fmla="*/ 20 h 54"/>
                <a:gd name="T4" fmla="*/ 20 w 40"/>
                <a:gd name="T5" fmla="*/ 0 h 54"/>
                <a:gd name="T6" fmla="*/ 25 w 40"/>
                <a:gd name="T7" fmla="*/ 16 h 54"/>
                <a:gd name="T8" fmla="*/ 20 w 40"/>
                <a:gd name="T9" fmla="*/ 2 h 54"/>
                <a:gd name="T10" fmla="*/ 2 w 40"/>
                <a:gd name="T11" fmla="*/ 18 h 54"/>
                <a:gd name="T12" fmla="*/ 38 w 40"/>
                <a:gd name="T13" fmla="*/ 54 h 54"/>
                <a:gd name="T14" fmla="*/ 40 w 40"/>
                <a:gd name="T15" fmla="*/ 54 h 54"/>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54"/>
                <a:gd name="T26" fmla="*/ 40 w 40"/>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54">
                  <a:moveTo>
                    <a:pt x="40" y="54"/>
                  </a:moveTo>
                  <a:cubicBezTo>
                    <a:pt x="26" y="53"/>
                    <a:pt x="15" y="29"/>
                    <a:pt x="0" y="20"/>
                  </a:cubicBezTo>
                  <a:cubicBezTo>
                    <a:pt x="4" y="11"/>
                    <a:pt x="11" y="4"/>
                    <a:pt x="20" y="0"/>
                  </a:cubicBezTo>
                  <a:cubicBezTo>
                    <a:pt x="22" y="5"/>
                    <a:pt x="35" y="12"/>
                    <a:pt x="25" y="16"/>
                  </a:cubicBezTo>
                  <a:cubicBezTo>
                    <a:pt x="31" y="10"/>
                    <a:pt x="22" y="7"/>
                    <a:pt x="20" y="2"/>
                  </a:cubicBezTo>
                  <a:cubicBezTo>
                    <a:pt x="11" y="5"/>
                    <a:pt x="8" y="12"/>
                    <a:pt x="2" y="18"/>
                  </a:cubicBezTo>
                  <a:cubicBezTo>
                    <a:pt x="13" y="31"/>
                    <a:pt x="25" y="43"/>
                    <a:pt x="38" y="54"/>
                  </a:cubicBezTo>
                  <a:cubicBezTo>
                    <a:pt x="39" y="54"/>
                    <a:pt x="39" y="54"/>
                    <a:pt x="40" y="5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9" name="Freeform 688"/>
            <p:cNvSpPr/>
            <p:nvPr/>
          </p:nvSpPr>
          <p:spPr bwMode="auto">
            <a:xfrm>
              <a:off x="1083" y="2642"/>
              <a:ext cx="30" cy="32"/>
            </a:xfrm>
            <a:custGeom>
              <a:avLst/>
              <a:gdLst>
                <a:gd name="T0" fmla="*/ 0 w 15"/>
                <a:gd name="T1" fmla="*/ 0 h 16"/>
                <a:gd name="T2" fmla="*/ 15 w 15"/>
                <a:gd name="T3" fmla="*/ 16 h 16"/>
                <a:gd name="T4" fmla="*/ 13 w 15"/>
                <a:gd name="T5" fmla="*/ 16 h 16"/>
                <a:gd name="T6" fmla="*/ 0 w 15"/>
                <a:gd name="T7" fmla="*/ 0 h 16"/>
                <a:gd name="T8" fmla="*/ 0 60000 65536"/>
                <a:gd name="T9" fmla="*/ 0 60000 65536"/>
                <a:gd name="T10" fmla="*/ 0 60000 65536"/>
                <a:gd name="T11" fmla="*/ 0 60000 65536"/>
                <a:gd name="T12" fmla="*/ 0 w 15"/>
                <a:gd name="T13" fmla="*/ 0 h 16"/>
                <a:gd name="T14" fmla="*/ 15 w 15"/>
                <a:gd name="T15" fmla="*/ 16 h 16"/>
              </a:gdLst>
              <a:ahLst/>
              <a:cxnLst>
                <a:cxn ang="T8">
                  <a:pos x="T0" y="T1"/>
                </a:cxn>
                <a:cxn ang="T9">
                  <a:pos x="T2" y="T3"/>
                </a:cxn>
                <a:cxn ang="T10">
                  <a:pos x="T4" y="T5"/>
                </a:cxn>
                <a:cxn ang="T11">
                  <a:pos x="T6" y="T7"/>
                </a:cxn>
              </a:cxnLst>
              <a:rect l="T12" t="T13" r="T14" b="T15"/>
              <a:pathLst>
                <a:path w="15" h="16">
                  <a:moveTo>
                    <a:pt x="0" y="0"/>
                  </a:moveTo>
                  <a:cubicBezTo>
                    <a:pt x="6" y="5"/>
                    <a:pt x="11" y="10"/>
                    <a:pt x="15" y="16"/>
                  </a:cubicBezTo>
                  <a:cubicBezTo>
                    <a:pt x="14" y="16"/>
                    <a:pt x="14" y="16"/>
                    <a:pt x="13" y="16"/>
                  </a:cubicBezTo>
                  <a:cubicBezTo>
                    <a:pt x="10" y="10"/>
                    <a:pt x="3" y="7"/>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Freeform 689"/>
            <p:cNvSpPr/>
            <p:nvPr/>
          </p:nvSpPr>
          <p:spPr bwMode="auto">
            <a:xfrm>
              <a:off x="3912" y="2630"/>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3" y="6"/>
                    <a:pt x="6" y="3"/>
                    <a:pt x="11" y="0"/>
                  </a:cubicBezTo>
                  <a:cubicBezTo>
                    <a:pt x="8" y="4"/>
                    <a:pt x="5" y="8"/>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1" name="Freeform 690"/>
            <p:cNvSpPr/>
            <p:nvPr/>
          </p:nvSpPr>
          <p:spPr bwMode="auto">
            <a:xfrm>
              <a:off x="3778" y="2678"/>
              <a:ext cx="152" cy="114"/>
            </a:xfrm>
            <a:custGeom>
              <a:avLst/>
              <a:gdLst>
                <a:gd name="T0" fmla="*/ 18 w 76"/>
                <a:gd name="T1" fmla="*/ 52 h 57"/>
                <a:gd name="T2" fmla="*/ 0 w 76"/>
                <a:gd name="T3" fmla="*/ 54 h 57"/>
                <a:gd name="T4" fmla="*/ 38 w 76"/>
                <a:gd name="T5" fmla="*/ 14 h 57"/>
                <a:gd name="T6" fmla="*/ 40 w 76"/>
                <a:gd name="T7" fmla="*/ 23 h 57"/>
                <a:gd name="T8" fmla="*/ 49 w 76"/>
                <a:gd name="T9" fmla="*/ 23 h 57"/>
                <a:gd name="T10" fmla="*/ 54 w 76"/>
                <a:gd name="T11" fmla="*/ 0 h 57"/>
                <a:gd name="T12" fmla="*/ 54 w 76"/>
                <a:gd name="T13" fmla="*/ 11 h 57"/>
                <a:gd name="T14" fmla="*/ 76 w 76"/>
                <a:gd name="T15" fmla="*/ 9 h 57"/>
                <a:gd name="T16" fmla="*/ 56 w 76"/>
                <a:gd name="T17" fmla="*/ 11 h 57"/>
                <a:gd name="T18" fmla="*/ 56 w 76"/>
                <a:gd name="T19" fmla="*/ 43 h 57"/>
                <a:gd name="T20" fmla="*/ 22 w 76"/>
                <a:gd name="T21" fmla="*/ 47 h 57"/>
                <a:gd name="T22" fmla="*/ 51 w 76"/>
                <a:gd name="T23" fmla="*/ 40 h 57"/>
                <a:gd name="T24" fmla="*/ 54 w 76"/>
                <a:gd name="T25" fmla="*/ 25 h 57"/>
                <a:gd name="T26" fmla="*/ 38 w 76"/>
                <a:gd name="T27" fmla="*/ 18 h 57"/>
                <a:gd name="T28" fmla="*/ 5 w 76"/>
                <a:gd name="T29" fmla="*/ 49 h 57"/>
                <a:gd name="T30" fmla="*/ 18 w 76"/>
                <a:gd name="T31" fmla="*/ 52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6"/>
                <a:gd name="T49" fmla="*/ 0 h 57"/>
                <a:gd name="T50" fmla="*/ 76 w 76"/>
                <a:gd name="T51" fmla="*/ 57 h 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6" h="57">
                  <a:moveTo>
                    <a:pt x="18" y="52"/>
                  </a:moveTo>
                  <a:cubicBezTo>
                    <a:pt x="16" y="57"/>
                    <a:pt x="5" y="52"/>
                    <a:pt x="0" y="54"/>
                  </a:cubicBezTo>
                  <a:cubicBezTo>
                    <a:pt x="11" y="39"/>
                    <a:pt x="27" y="28"/>
                    <a:pt x="38" y="14"/>
                  </a:cubicBezTo>
                  <a:cubicBezTo>
                    <a:pt x="41" y="14"/>
                    <a:pt x="40" y="19"/>
                    <a:pt x="40" y="23"/>
                  </a:cubicBezTo>
                  <a:cubicBezTo>
                    <a:pt x="43" y="23"/>
                    <a:pt x="46" y="23"/>
                    <a:pt x="49" y="23"/>
                  </a:cubicBezTo>
                  <a:cubicBezTo>
                    <a:pt x="56" y="20"/>
                    <a:pt x="47" y="3"/>
                    <a:pt x="54" y="0"/>
                  </a:cubicBezTo>
                  <a:cubicBezTo>
                    <a:pt x="54" y="4"/>
                    <a:pt x="54" y="8"/>
                    <a:pt x="54" y="11"/>
                  </a:cubicBezTo>
                  <a:cubicBezTo>
                    <a:pt x="58" y="8"/>
                    <a:pt x="68" y="10"/>
                    <a:pt x="76" y="9"/>
                  </a:cubicBezTo>
                  <a:cubicBezTo>
                    <a:pt x="73" y="14"/>
                    <a:pt x="62" y="10"/>
                    <a:pt x="56" y="11"/>
                  </a:cubicBezTo>
                  <a:cubicBezTo>
                    <a:pt x="56" y="22"/>
                    <a:pt x="56" y="32"/>
                    <a:pt x="56" y="43"/>
                  </a:cubicBezTo>
                  <a:cubicBezTo>
                    <a:pt x="45" y="44"/>
                    <a:pt x="27" y="39"/>
                    <a:pt x="22" y="47"/>
                  </a:cubicBezTo>
                  <a:cubicBezTo>
                    <a:pt x="22" y="35"/>
                    <a:pt x="42" y="43"/>
                    <a:pt x="51" y="40"/>
                  </a:cubicBezTo>
                  <a:cubicBezTo>
                    <a:pt x="56" y="39"/>
                    <a:pt x="52" y="29"/>
                    <a:pt x="54" y="25"/>
                  </a:cubicBezTo>
                  <a:cubicBezTo>
                    <a:pt x="53" y="21"/>
                    <a:pt x="35" y="30"/>
                    <a:pt x="38" y="18"/>
                  </a:cubicBezTo>
                  <a:cubicBezTo>
                    <a:pt x="25" y="27"/>
                    <a:pt x="17" y="40"/>
                    <a:pt x="5" y="49"/>
                  </a:cubicBezTo>
                  <a:cubicBezTo>
                    <a:pt x="5" y="54"/>
                    <a:pt x="14" y="50"/>
                    <a:pt x="18" y="5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2" name="Freeform 691"/>
            <p:cNvSpPr/>
            <p:nvPr/>
          </p:nvSpPr>
          <p:spPr bwMode="auto">
            <a:xfrm>
              <a:off x="3788" y="2714"/>
              <a:ext cx="102" cy="72"/>
            </a:xfrm>
            <a:custGeom>
              <a:avLst/>
              <a:gdLst>
                <a:gd name="T0" fmla="*/ 17 w 51"/>
                <a:gd name="T1" fmla="*/ 29 h 36"/>
                <a:gd name="T2" fmla="*/ 13 w 51"/>
                <a:gd name="T3" fmla="*/ 34 h 36"/>
                <a:gd name="T4" fmla="*/ 0 w 51"/>
                <a:gd name="T5" fmla="*/ 31 h 36"/>
                <a:gd name="T6" fmla="*/ 33 w 51"/>
                <a:gd name="T7" fmla="*/ 0 h 36"/>
                <a:gd name="T8" fmla="*/ 49 w 51"/>
                <a:gd name="T9" fmla="*/ 7 h 36"/>
                <a:gd name="T10" fmla="*/ 46 w 51"/>
                <a:gd name="T11" fmla="*/ 22 h 36"/>
                <a:gd name="T12" fmla="*/ 17 w 51"/>
                <a:gd name="T13" fmla="*/ 29 h 36"/>
                <a:gd name="T14" fmla="*/ 0 60000 65536"/>
                <a:gd name="T15" fmla="*/ 0 60000 65536"/>
                <a:gd name="T16" fmla="*/ 0 60000 65536"/>
                <a:gd name="T17" fmla="*/ 0 60000 65536"/>
                <a:gd name="T18" fmla="*/ 0 60000 65536"/>
                <a:gd name="T19" fmla="*/ 0 60000 65536"/>
                <a:gd name="T20" fmla="*/ 0 60000 65536"/>
                <a:gd name="T21" fmla="*/ 0 w 51"/>
                <a:gd name="T22" fmla="*/ 0 h 36"/>
                <a:gd name="T23" fmla="*/ 51 w 5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36">
                  <a:moveTo>
                    <a:pt x="17" y="29"/>
                  </a:moveTo>
                  <a:cubicBezTo>
                    <a:pt x="16" y="31"/>
                    <a:pt x="15" y="33"/>
                    <a:pt x="13" y="34"/>
                  </a:cubicBezTo>
                  <a:cubicBezTo>
                    <a:pt x="9" y="32"/>
                    <a:pt x="0" y="36"/>
                    <a:pt x="0" y="31"/>
                  </a:cubicBezTo>
                  <a:cubicBezTo>
                    <a:pt x="12" y="22"/>
                    <a:pt x="20" y="9"/>
                    <a:pt x="33" y="0"/>
                  </a:cubicBezTo>
                  <a:cubicBezTo>
                    <a:pt x="30" y="12"/>
                    <a:pt x="48" y="3"/>
                    <a:pt x="49" y="7"/>
                  </a:cubicBezTo>
                  <a:cubicBezTo>
                    <a:pt x="47" y="11"/>
                    <a:pt x="51" y="21"/>
                    <a:pt x="46" y="22"/>
                  </a:cubicBezTo>
                  <a:cubicBezTo>
                    <a:pt x="37" y="25"/>
                    <a:pt x="17" y="17"/>
                    <a:pt x="17" y="2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3" name="Freeform 692"/>
            <p:cNvSpPr/>
            <p:nvPr/>
          </p:nvSpPr>
          <p:spPr bwMode="auto">
            <a:xfrm>
              <a:off x="3886" y="2624"/>
              <a:ext cx="80" cy="76"/>
            </a:xfrm>
            <a:custGeom>
              <a:avLst/>
              <a:gdLst>
                <a:gd name="T0" fmla="*/ 26 w 40"/>
                <a:gd name="T1" fmla="*/ 32 h 38"/>
                <a:gd name="T2" fmla="*/ 22 w 40"/>
                <a:gd name="T3" fmla="*/ 36 h 38"/>
                <a:gd name="T4" fmla="*/ 0 w 40"/>
                <a:gd name="T5" fmla="*/ 38 h 38"/>
                <a:gd name="T6" fmla="*/ 0 w 40"/>
                <a:gd name="T7" fmla="*/ 27 h 38"/>
                <a:gd name="T8" fmla="*/ 13 w 40"/>
                <a:gd name="T9" fmla="*/ 14 h 38"/>
                <a:gd name="T10" fmla="*/ 24 w 40"/>
                <a:gd name="T11" fmla="*/ 3 h 38"/>
                <a:gd name="T12" fmla="*/ 26 w 40"/>
                <a:gd name="T13" fmla="*/ 3 h 38"/>
                <a:gd name="T14" fmla="*/ 37 w 40"/>
                <a:gd name="T15" fmla="*/ 14 h 38"/>
                <a:gd name="T16" fmla="*/ 37 w 40"/>
                <a:gd name="T17" fmla="*/ 21 h 38"/>
                <a:gd name="T18" fmla="*/ 26 w 40"/>
                <a:gd name="T19" fmla="*/ 32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38"/>
                <a:gd name="T32" fmla="*/ 40 w 40"/>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38">
                  <a:moveTo>
                    <a:pt x="26" y="32"/>
                  </a:moveTo>
                  <a:cubicBezTo>
                    <a:pt x="26" y="34"/>
                    <a:pt x="22" y="33"/>
                    <a:pt x="22" y="36"/>
                  </a:cubicBezTo>
                  <a:cubicBezTo>
                    <a:pt x="14" y="37"/>
                    <a:pt x="4" y="35"/>
                    <a:pt x="0" y="38"/>
                  </a:cubicBezTo>
                  <a:cubicBezTo>
                    <a:pt x="0" y="35"/>
                    <a:pt x="0" y="31"/>
                    <a:pt x="0" y="27"/>
                  </a:cubicBezTo>
                  <a:cubicBezTo>
                    <a:pt x="2" y="21"/>
                    <a:pt x="9" y="19"/>
                    <a:pt x="13" y="14"/>
                  </a:cubicBezTo>
                  <a:cubicBezTo>
                    <a:pt x="18" y="11"/>
                    <a:pt x="21" y="7"/>
                    <a:pt x="24" y="3"/>
                  </a:cubicBezTo>
                  <a:cubicBezTo>
                    <a:pt x="24" y="0"/>
                    <a:pt x="26" y="2"/>
                    <a:pt x="26" y="3"/>
                  </a:cubicBezTo>
                  <a:cubicBezTo>
                    <a:pt x="29" y="7"/>
                    <a:pt x="33" y="11"/>
                    <a:pt x="37" y="14"/>
                  </a:cubicBezTo>
                  <a:cubicBezTo>
                    <a:pt x="40" y="14"/>
                    <a:pt x="40" y="21"/>
                    <a:pt x="37" y="21"/>
                  </a:cubicBezTo>
                  <a:cubicBezTo>
                    <a:pt x="33" y="23"/>
                    <a:pt x="29" y="27"/>
                    <a:pt x="26" y="3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4" name="Freeform 693"/>
            <p:cNvSpPr/>
            <p:nvPr/>
          </p:nvSpPr>
          <p:spPr bwMode="auto">
            <a:xfrm>
              <a:off x="3938" y="2666"/>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3" y="6"/>
                    <a:pt x="7" y="2"/>
                    <a:pt x="11" y="0"/>
                  </a:cubicBezTo>
                  <a:cubicBezTo>
                    <a:pt x="9" y="4"/>
                    <a:pt x="5" y="8"/>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5" name="Freeform 694"/>
            <p:cNvSpPr/>
            <p:nvPr/>
          </p:nvSpPr>
          <p:spPr bwMode="auto">
            <a:xfrm>
              <a:off x="3938" y="2630"/>
              <a:ext cx="22" cy="22"/>
            </a:xfrm>
            <a:custGeom>
              <a:avLst/>
              <a:gdLst>
                <a:gd name="T0" fmla="*/ 0 w 11"/>
                <a:gd name="T1" fmla="*/ 0 h 11"/>
                <a:gd name="T2" fmla="*/ 11 w 11"/>
                <a:gd name="T3" fmla="*/ 11 h 11"/>
                <a:gd name="T4" fmla="*/ 0 w 11"/>
                <a:gd name="T5" fmla="*/ 0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0"/>
                  </a:moveTo>
                  <a:cubicBezTo>
                    <a:pt x="5" y="3"/>
                    <a:pt x="9" y="6"/>
                    <a:pt x="11" y="11"/>
                  </a:cubicBezTo>
                  <a:cubicBezTo>
                    <a:pt x="7" y="8"/>
                    <a:pt x="3"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6" name="Freeform 695"/>
            <p:cNvSpPr/>
            <p:nvPr/>
          </p:nvSpPr>
          <p:spPr bwMode="auto">
            <a:xfrm>
              <a:off x="3555" y="2652"/>
              <a:ext cx="68" cy="106"/>
            </a:xfrm>
            <a:custGeom>
              <a:avLst/>
              <a:gdLst>
                <a:gd name="T0" fmla="*/ 20 w 34"/>
                <a:gd name="T1" fmla="*/ 0 h 53"/>
                <a:gd name="T2" fmla="*/ 6 w 34"/>
                <a:gd name="T3" fmla="*/ 13 h 53"/>
                <a:gd name="T4" fmla="*/ 29 w 34"/>
                <a:gd name="T5" fmla="*/ 49 h 53"/>
                <a:gd name="T6" fmla="*/ 29 w 34"/>
                <a:gd name="T7" fmla="*/ 7 h 53"/>
                <a:gd name="T8" fmla="*/ 31 w 34"/>
                <a:gd name="T9" fmla="*/ 53 h 53"/>
                <a:gd name="T10" fmla="*/ 4 w 34"/>
                <a:gd name="T11" fmla="*/ 9 h 53"/>
                <a:gd name="T12" fmla="*/ 20 w 34"/>
                <a:gd name="T13" fmla="*/ 0 h 53"/>
                <a:gd name="T14" fmla="*/ 0 60000 65536"/>
                <a:gd name="T15" fmla="*/ 0 60000 65536"/>
                <a:gd name="T16" fmla="*/ 0 60000 65536"/>
                <a:gd name="T17" fmla="*/ 0 60000 65536"/>
                <a:gd name="T18" fmla="*/ 0 60000 65536"/>
                <a:gd name="T19" fmla="*/ 0 60000 65536"/>
                <a:gd name="T20" fmla="*/ 0 60000 65536"/>
                <a:gd name="T21" fmla="*/ 0 w 34"/>
                <a:gd name="T22" fmla="*/ 0 h 53"/>
                <a:gd name="T23" fmla="*/ 34 w 34"/>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3">
                  <a:moveTo>
                    <a:pt x="20" y="0"/>
                  </a:moveTo>
                  <a:cubicBezTo>
                    <a:pt x="17" y="6"/>
                    <a:pt x="11" y="9"/>
                    <a:pt x="6" y="13"/>
                  </a:cubicBezTo>
                  <a:cubicBezTo>
                    <a:pt x="3" y="35"/>
                    <a:pt x="20" y="39"/>
                    <a:pt x="29" y="49"/>
                  </a:cubicBezTo>
                  <a:cubicBezTo>
                    <a:pt x="29" y="35"/>
                    <a:pt x="29" y="21"/>
                    <a:pt x="29" y="7"/>
                  </a:cubicBezTo>
                  <a:cubicBezTo>
                    <a:pt x="34" y="18"/>
                    <a:pt x="29" y="39"/>
                    <a:pt x="31" y="53"/>
                  </a:cubicBezTo>
                  <a:cubicBezTo>
                    <a:pt x="20" y="41"/>
                    <a:pt x="0" y="37"/>
                    <a:pt x="4" y="9"/>
                  </a:cubicBezTo>
                  <a:cubicBezTo>
                    <a:pt x="14" y="11"/>
                    <a:pt x="13" y="2"/>
                    <a:pt x="2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7" name="Freeform 696"/>
            <p:cNvSpPr/>
            <p:nvPr/>
          </p:nvSpPr>
          <p:spPr bwMode="auto">
            <a:xfrm>
              <a:off x="3561" y="2648"/>
              <a:ext cx="52" cy="102"/>
            </a:xfrm>
            <a:custGeom>
              <a:avLst/>
              <a:gdLst>
                <a:gd name="T0" fmla="*/ 17 w 26"/>
                <a:gd name="T1" fmla="*/ 2 h 51"/>
                <a:gd name="T2" fmla="*/ 17 w 26"/>
                <a:gd name="T3" fmla="*/ 0 h 51"/>
                <a:gd name="T4" fmla="*/ 26 w 26"/>
                <a:gd name="T5" fmla="*/ 9 h 51"/>
                <a:gd name="T6" fmla="*/ 26 w 26"/>
                <a:gd name="T7" fmla="*/ 51 h 51"/>
                <a:gd name="T8" fmla="*/ 3 w 26"/>
                <a:gd name="T9" fmla="*/ 15 h 51"/>
                <a:gd name="T10" fmla="*/ 17 w 26"/>
                <a:gd name="T11" fmla="*/ 2 h 51"/>
                <a:gd name="T12" fmla="*/ 0 60000 65536"/>
                <a:gd name="T13" fmla="*/ 0 60000 65536"/>
                <a:gd name="T14" fmla="*/ 0 60000 65536"/>
                <a:gd name="T15" fmla="*/ 0 60000 65536"/>
                <a:gd name="T16" fmla="*/ 0 60000 65536"/>
                <a:gd name="T17" fmla="*/ 0 60000 65536"/>
                <a:gd name="T18" fmla="*/ 0 w 26"/>
                <a:gd name="T19" fmla="*/ 0 h 51"/>
                <a:gd name="T20" fmla="*/ 26 w 26"/>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26" h="51">
                  <a:moveTo>
                    <a:pt x="17" y="2"/>
                  </a:moveTo>
                  <a:cubicBezTo>
                    <a:pt x="17" y="1"/>
                    <a:pt x="17" y="0"/>
                    <a:pt x="17" y="0"/>
                  </a:cubicBezTo>
                  <a:cubicBezTo>
                    <a:pt x="21" y="2"/>
                    <a:pt x="24" y="5"/>
                    <a:pt x="26" y="9"/>
                  </a:cubicBezTo>
                  <a:cubicBezTo>
                    <a:pt x="26" y="23"/>
                    <a:pt x="26" y="37"/>
                    <a:pt x="26" y="51"/>
                  </a:cubicBezTo>
                  <a:cubicBezTo>
                    <a:pt x="17" y="41"/>
                    <a:pt x="0" y="37"/>
                    <a:pt x="3" y="15"/>
                  </a:cubicBezTo>
                  <a:cubicBezTo>
                    <a:pt x="8" y="11"/>
                    <a:pt x="14" y="8"/>
                    <a:pt x="17"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8" name="Freeform 697"/>
            <p:cNvSpPr>
              <a:spLocks noEditPoints="1"/>
            </p:cNvSpPr>
            <p:nvPr/>
          </p:nvSpPr>
          <p:spPr bwMode="auto">
            <a:xfrm>
              <a:off x="7000" y="2658"/>
              <a:ext cx="46" cy="88"/>
            </a:xfrm>
            <a:custGeom>
              <a:avLst/>
              <a:gdLst>
                <a:gd name="T0" fmla="*/ 17 w 23"/>
                <a:gd name="T1" fmla="*/ 44 h 44"/>
                <a:gd name="T2" fmla="*/ 0 w 23"/>
                <a:gd name="T3" fmla="*/ 44 h 44"/>
                <a:gd name="T4" fmla="*/ 0 w 23"/>
                <a:gd name="T5" fmla="*/ 6 h 44"/>
                <a:gd name="T6" fmla="*/ 17 w 23"/>
                <a:gd name="T7" fmla="*/ 44 h 44"/>
                <a:gd name="T8" fmla="*/ 15 w 23"/>
                <a:gd name="T9" fmla="*/ 19 h 44"/>
                <a:gd name="T10" fmla="*/ 2 w 23"/>
                <a:gd name="T11" fmla="*/ 8 h 44"/>
                <a:gd name="T12" fmla="*/ 2 w 23"/>
                <a:gd name="T13" fmla="*/ 42 h 44"/>
                <a:gd name="T14" fmla="*/ 15 w 23"/>
                <a:gd name="T15" fmla="*/ 42 h 44"/>
                <a:gd name="T16" fmla="*/ 15 w 23"/>
                <a:gd name="T17" fmla="*/ 19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44"/>
                <a:gd name="T29" fmla="*/ 23 w 23"/>
                <a:gd name="T30" fmla="*/ 44 h 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44">
                  <a:moveTo>
                    <a:pt x="17" y="44"/>
                  </a:moveTo>
                  <a:cubicBezTo>
                    <a:pt x="11" y="44"/>
                    <a:pt x="5" y="44"/>
                    <a:pt x="0" y="44"/>
                  </a:cubicBezTo>
                  <a:cubicBezTo>
                    <a:pt x="0" y="31"/>
                    <a:pt x="0" y="19"/>
                    <a:pt x="0" y="6"/>
                  </a:cubicBezTo>
                  <a:cubicBezTo>
                    <a:pt x="7" y="0"/>
                    <a:pt x="23" y="22"/>
                    <a:pt x="17" y="44"/>
                  </a:cubicBezTo>
                  <a:close/>
                  <a:moveTo>
                    <a:pt x="15" y="19"/>
                  </a:moveTo>
                  <a:cubicBezTo>
                    <a:pt x="12" y="16"/>
                    <a:pt x="5" y="4"/>
                    <a:pt x="2" y="8"/>
                  </a:cubicBezTo>
                  <a:cubicBezTo>
                    <a:pt x="2" y="19"/>
                    <a:pt x="2" y="30"/>
                    <a:pt x="2" y="42"/>
                  </a:cubicBezTo>
                  <a:cubicBezTo>
                    <a:pt x="6" y="42"/>
                    <a:pt x="11" y="42"/>
                    <a:pt x="15" y="42"/>
                  </a:cubicBezTo>
                  <a:cubicBezTo>
                    <a:pt x="15" y="34"/>
                    <a:pt x="15" y="27"/>
                    <a:pt x="15" y="19"/>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9" name="Freeform 698"/>
            <p:cNvSpPr/>
            <p:nvPr/>
          </p:nvSpPr>
          <p:spPr bwMode="auto">
            <a:xfrm>
              <a:off x="6638" y="2754"/>
              <a:ext cx="58" cy="166"/>
            </a:xfrm>
            <a:custGeom>
              <a:avLst/>
              <a:gdLst>
                <a:gd name="T0" fmla="*/ 29 w 29"/>
                <a:gd name="T1" fmla="*/ 14 h 83"/>
                <a:gd name="T2" fmla="*/ 18 w 29"/>
                <a:gd name="T3" fmla="*/ 5 h 83"/>
                <a:gd name="T4" fmla="*/ 11 w 29"/>
                <a:gd name="T5" fmla="*/ 5 h 83"/>
                <a:gd name="T6" fmla="*/ 9 w 29"/>
                <a:gd name="T7" fmla="*/ 83 h 83"/>
                <a:gd name="T8" fmla="*/ 7 w 29"/>
                <a:gd name="T9" fmla="*/ 83 h 83"/>
                <a:gd name="T10" fmla="*/ 7 w 29"/>
                <a:gd name="T11" fmla="*/ 2 h 83"/>
                <a:gd name="T12" fmla="*/ 29 w 29"/>
                <a:gd name="T13" fmla="*/ 14 h 83"/>
                <a:gd name="T14" fmla="*/ 0 60000 65536"/>
                <a:gd name="T15" fmla="*/ 0 60000 65536"/>
                <a:gd name="T16" fmla="*/ 0 60000 65536"/>
                <a:gd name="T17" fmla="*/ 0 60000 65536"/>
                <a:gd name="T18" fmla="*/ 0 60000 65536"/>
                <a:gd name="T19" fmla="*/ 0 60000 65536"/>
                <a:gd name="T20" fmla="*/ 0 60000 65536"/>
                <a:gd name="T21" fmla="*/ 0 w 29"/>
                <a:gd name="T22" fmla="*/ 0 h 83"/>
                <a:gd name="T23" fmla="*/ 29 w 29"/>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83">
                  <a:moveTo>
                    <a:pt x="29" y="14"/>
                  </a:moveTo>
                  <a:cubicBezTo>
                    <a:pt x="24" y="12"/>
                    <a:pt x="23" y="6"/>
                    <a:pt x="18" y="5"/>
                  </a:cubicBezTo>
                  <a:cubicBezTo>
                    <a:pt x="17" y="6"/>
                    <a:pt x="12" y="4"/>
                    <a:pt x="11" y="5"/>
                  </a:cubicBezTo>
                  <a:cubicBezTo>
                    <a:pt x="0" y="19"/>
                    <a:pt x="15" y="63"/>
                    <a:pt x="9" y="83"/>
                  </a:cubicBezTo>
                  <a:cubicBezTo>
                    <a:pt x="8" y="83"/>
                    <a:pt x="7" y="83"/>
                    <a:pt x="7" y="83"/>
                  </a:cubicBezTo>
                  <a:cubicBezTo>
                    <a:pt x="7" y="56"/>
                    <a:pt x="7" y="29"/>
                    <a:pt x="7" y="2"/>
                  </a:cubicBezTo>
                  <a:cubicBezTo>
                    <a:pt x="20" y="0"/>
                    <a:pt x="25" y="7"/>
                    <a:pt x="29" y="1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0" name="Freeform 699"/>
            <p:cNvSpPr/>
            <p:nvPr/>
          </p:nvSpPr>
          <p:spPr bwMode="auto">
            <a:xfrm>
              <a:off x="6544" y="2920"/>
              <a:ext cx="184" cy="205"/>
            </a:xfrm>
            <a:custGeom>
              <a:avLst/>
              <a:gdLst>
                <a:gd name="T0" fmla="*/ 92 w 92"/>
                <a:gd name="T1" fmla="*/ 71 h 102"/>
                <a:gd name="T2" fmla="*/ 47 w 92"/>
                <a:gd name="T3" fmla="*/ 98 h 102"/>
                <a:gd name="T4" fmla="*/ 0 w 92"/>
                <a:gd name="T5" fmla="*/ 53 h 102"/>
                <a:gd name="T6" fmla="*/ 51 w 92"/>
                <a:gd name="T7" fmla="*/ 0 h 102"/>
                <a:gd name="T8" fmla="*/ 2 w 92"/>
                <a:gd name="T9" fmla="*/ 51 h 102"/>
                <a:gd name="T10" fmla="*/ 2 w 92"/>
                <a:gd name="T11" fmla="*/ 53 h 102"/>
                <a:gd name="T12" fmla="*/ 45 w 92"/>
                <a:gd name="T13" fmla="*/ 96 h 102"/>
                <a:gd name="T14" fmla="*/ 65 w 92"/>
                <a:gd name="T15" fmla="*/ 96 h 102"/>
                <a:gd name="T16" fmla="*/ 92 w 92"/>
                <a:gd name="T17" fmla="*/ 71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102"/>
                <a:gd name="T29" fmla="*/ 92 w 92"/>
                <a:gd name="T30" fmla="*/ 102 h 1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102">
                  <a:moveTo>
                    <a:pt x="92" y="71"/>
                  </a:moveTo>
                  <a:cubicBezTo>
                    <a:pt x="77" y="86"/>
                    <a:pt x="70" y="102"/>
                    <a:pt x="47" y="98"/>
                  </a:cubicBezTo>
                  <a:cubicBezTo>
                    <a:pt x="27" y="94"/>
                    <a:pt x="15" y="61"/>
                    <a:pt x="0" y="53"/>
                  </a:cubicBezTo>
                  <a:cubicBezTo>
                    <a:pt x="14" y="32"/>
                    <a:pt x="34" y="17"/>
                    <a:pt x="51" y="0"/>
                  </a:cubicBezTo>
                  <a:cubicBezTo>
                    <a:pt x="36" y="18"/>
                    <a:pt x="17" y="33"/>
                    <a:pt x="2" y="51"/>
                  </a:cubicBezTo>
                  <a:cubicBezTo>
                    <a:pt x="2" y="52"/>
                    <a:pt x="2" y="52"/>
                    <a:pt x="2" y="53"/>
                  </a:cubicBezTo>
                  <a:cubicBezTo>
                    <a:pt x="16" y="68"/>
                    <a:pt x="30" y="82"/>
                    <a:pt x="45" y="96"/>
                  </a:cubicBezTo>
                  <a:cubicBezTo>
                    <a:pt x="51" y="96"/>
                    <a:pt x="58" y="96"/>
                    <a:pt x="65" y="96"/>
                  </a:cubicBezTo>
                  <a:cubicBezTo>
                    <a:pt x="75" y="89"/>
                    <a:pt x="81" y="78"/>
                    <a:pt x="92" y="7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1" name="Freeform 700"/>
            <p:cNvSpPr/>
            <p:nvPr/>
          </p:nvSpPr>
          <p:spPr bwMode="auto">
            <a:xfrm>
              <a:off x="6740" y="3063"/>
              <a:ext cx="192" cy="196"/>
            </a:xfrm>
            <a:custGeom>
              <a:avLst/>
              <a:gdLst>
                <a:gd name="T0" fmla="*/ 0 w 96"/>
                <a:gd name="T1" fmla="*/ 0 h 98"/>
                <a:gd name="T2" fmla="*/ 67 w 96"/>
                <a:gd name="T3" fmla="*/ 65 h 98"/>
                <a:gd name="T4" fmla="*/ 96 w 96"/>
                <a:gd name="T5" fmla="*/ 96 h 98"/>
                <a:gd name="T6" fmla="*/ 65 w 96"/>
                <a:gd name="T7" fmla="*/ 96 h 98"/>
                <a:gd name="T8" fmla="*/ 0 w 96"/>
                <a:gd name="T9" fmla="*/ 0 h 98"/>
                <a:gd name="T10" fmla="*/ 0 60000 65536"/>
                <a:gd name="T11" fmla="*/ 0 60000 65536"/>
                <a:gd name="T12" fmla="*/ 0 60000 65536"/>
                <a:gd name="T13" fmla="*/ 0 60000 65536"/>
                <a:gd name="T14" fmla="*/ 0 60000 65536"/>
                <a:gd name="T15" fmla="*/ 0 w 96"/>
                <a:gd name="T16" fmla="*/ 0 h 98"/>
                <a:gd name="T17" fmla="*/ 96 w 96"/>
                <a:gd name="T18" fmla="*/ 98 h 98"/>
              </a:gdLst>
              <a:ahLst/>
              <a:cxnLst>
                <a:cxn ang="T10">
                  <a:pos x="T0" y="T1"/>
                </a:cxn>
                <a:cxn ang="T11">
                  <a:pos x="T2" y="T3"/>
                </a:cxn>
                <a:cxn ang="T12">
                  <a:pos x="T4" y="T5"/>
                </a:cxn>
                <a:cxn ang="T13">
                  <a:pos x="T6" y="T7"/>
                </a:cxn>
                <a:cxn ang="T14">
                  <a:pos x="T8" y="T9"/>
                </a:cxn>
              </a:cxnLst>
              <a:rect l="T15" t="T16" r="T17" b="T18"/>
              <a:pathLst>
                <a:path w="96" h="98">
                  <a:moveTo>
                    <a:pt x="0" y="0"/>
                  </a:moveTo>
                  <a:cubicBezTo>
                    <a:pt x="24" y="20"/>
                    <a:pt x="43" y="44"/>
                    <a:pt x="67" y="65"/>
                  </a:cubicBezTo>
                  <a:cubicBezTo>
                    <a:pt x="61" y="98"/>
                    <a:pt x="75" y="93"/>
                    <a:pt x="96" y="96"/>
                  </a:cubicBezTo>
                  <a:cubicBezTo>
                    <a:pt x="86" y="96"/>
                    <a:pt x="75" y="96"/>
                    <a:pt x="65" y="96"/>
                  </a:cubicBezTo>
                  <a:cubicBezTo>
                    <a:pt x="68" y="39"/>
                    <a:pt x="19" y="34"/>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2" name="Freeform 701"/>
            <p:cNvSpPr/>
            <p:nvPr/>
          </p:nvSpPr>
          <p:spPr bwMode="auto">
            <a:xfrm>
              <a:off x="6936" y="3255"/>
              <a:ext cx="120" cy="267"/>
            </a:xfrm>
            <a:custGeom>
              <a:avLst/>
              <a:gdLst>
                <a:gd name="T0" fmla="*/ 0 w 60"/>
                <a:gd name="T1" fmla="*/ 0 h 133"/>
                <a:gd name="T2" fmla="*/ 3 w 60"/>
                <a:gd name="T3" fmla="*/ 58 h 133"/>
                <a:gd name="T4" fmla="*/ 54 w 60"/>
                <a:gd name="T5" fmla="*/ 109 h 133"/>
                <a:gd name="T6" fmla="*/ 60 w 60"/>
                <a:gd name="T7" fmla="*/ 129 h 133"/>
                <a:gd name="T8" fmla="*/ 52 w 60"/>
                <a:gd name="T9" fmla="*/ 111 h 133"/>
                <a:gd name="T10" fmla="*/ 0 w 60"/>
                <a:gd name="T11" fmla="*/ 58 h 133"/>
                <a:gd name="T12" fmla="*/ 0 w 60"/>
                <a:gd name="T13" fmla="*/ 0 h 133"/>
                <a:gd name="T14" fmla="*/ 0 60000 65536"/>
                <a:gd name="T15" fmla="*/ 0 60000 65536"/>
                <a:gd name="T16" fmla="*/ 0 60000 65536"/>
                <a:gd name="T17" fmla="*/ 0 60000 65536"/>
                <a:gd name="T18" fmla="*/ 0 60000 65536"/>
                <a:gd name="T19" fmla="*/ 0 60000 65536"/>
                <a:gd name="T20" fmla="*/ 0 60000 65536"/>
                <a:gd name="T21" fmla="*/ 0 w 60"/>
                <a:gd name="T22" fmla="*/ 0 h 133"/>
                <a:gd name="T23" fmla="*/ 60 w 60"/>
                <a:gd name="T24" fmla="*/ 133 h 1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133">
                  <a:moveTo>
                    <a:pt x="0" y="0"/>
                  </a:moveTo>
                  <a:cubicBezTo>
                    <a:pt x="5" y="15"/>
                    <a:pt x="1" y="39"/>
                    <a:pt x="3" y="58"/>
                  </a:cubicBezTo>
                  <a:cubicBezTo>
                    <a:pt x="19" y="76"/>
                    <a:pt x="36" y="93"/>
                    <a:pt x="54" y="109"/>
                  </a:cubicBezTo>
                  <a:cubicBezTo>
                    <a:pt x="53" y="119"/>
                    <a:pt x="53" y="128"/>
                    <a:pt x="60" y="129"/>
                  </a:cubicBezTo>
                  <a:cubicBezTo>
                    <a:pt x="47" y="133"/>
                    <a:pt x="52" y="119"/>
                    <a:pt x="52" y="111"/>
                  </a:cubicBezTo>
                  <a:cubicBezTo>
                    <a:pt x="36" y="92"/>
                    <a:pt x="16" y="77"/>
                    <a:pt x="0" y="58"/>
                  </a:cubicBezTo>
                  <a:cubicBezTo>
                    <a:pt x="0" y="39"/>
                    <a:pt x="0" y="19"/>
                    <a:pt x="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3" name="Freeform 702"/>
            <p:cNvSpPr/>
            <p:nvPr/>
          </p:nvSpPr>
          <p:spPr bwMode="auto">
            <a:xfrm>
              <a:off x="7030" y="3514"/>
              <a:ext cx="42" cy="98"/>
            </a:xfrm>
            <a:custGeom>
              <a:avLst/>
              <a:gdLst>
                <a:gd name="T0" fmla="*/ 16 w 21"/>
                <a:gd name="T1" fmla="*/ 0 h 49"/>
                <a:gd name="T2" fmla="*/ 18 w 21"/>
                <a:gd name="T3" fmla="*/ 34 h 49"/>
                <a:gd name="T4" fmla="*/ 0 w 21"/>
                <a:gd name="T5" fmla="*/ 49 h 49"/>
                <a:gd name="T6" fmla="*/ 16 w 21"/>
                <a:gd name="T7" fmla="*/ 0 h 49"/>
                <a:gd name="T8" fmla="*/ 0 60000 65536"/>
                <a:gd name="T9" fmla="*/ 0 60000 65536"/>
                <a:gd name="T10" fmla="*/ 0 60000 65536"/>
                <a:gd name="T11" fmla="*/ 0 60000 65536"/>
                <a:gd name="T12" fmla="*/ 0 w 21"/>
                <a:gd name="T13" fmla="*/ 0 h 49"/>
                <a:gd name="T14" fmla="*/ 21 w 21"/>
                <a:gd name="T15" fmla="*/ 49 h 49"/>
              </a:gdLst>
              <a:ahLst/>
              <a:cxnLst>
                <a:cxn ang="T8">
                  <a:pos x="T0" y="T1"/>
                </a:cxn>
                <a:cxn ang="T9">
                  <a:pos x="T2" y="T3"/>
                </a:cxn>
                <a:cxn ang="T10">
                  <a:pos x="T4" y="T5"/>
                </a:cxn>
                <a:cxn ang="T11">
                  <a:pos x="T6" y="T7"/>
                </a:cxn>
              </a:cxnLst>
              <a:rect l="T12" t="T13" r="T14" b="T15"/>
              <a:pathLst>
                <a:path w="21" h="49">
                  <a:moveTo>
                    <a:pt x="16" y="0"/>
                  </a:moveTo>
                  <a:cubicBezTo>
                    <a:pt x="21" y="7"/>
                    <a:pt x="16" y="23"/>
                    <a:pt x="18" y="34"/>
                  </a:cubicBezTo>
                  <a:cubicBezTo>
                    <a:pt x="11" y="37"/>
                    <a:pt x="7" y="45"/>
                    <a:pt x="0" y="49"/>
                  </a:cubicBezTo>
                  <a:cubicBezTo>
                    <a:pt x="13" y="40"/>
                    <a:pt x="19" y="25"/>
                    <a:pt x="16"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4" name="Freeform 703"/>
            <p:cNvSpPr/>
            <p:nvPr/>
          </p:nvSpPr>
          <p:spPr bwMode="auto">
            <a:xfrm>
              <a:off x="7004" y="3612"/>
              <a:ext cx="52" cy="64"/>
            </a:xfrm>
            <a:custGeom>
              <a:avLst/>
              <a:gdLst>
                <a:gd name="T0" fmla="*/ 26 w 26"/>
                <a:gd name="T1" fmla="*/ 29 h 32"/>
                <a:gd name="T2" fmla="*/ 0 w 26"/>
                <a:gd name="T3" fmla="*/ 14 h 32"/>
                <a:gd name="T4" fmla="*/ 11 w 26"/>
                <a:gd name="T5" fmla="*/ 0 h 32"/>
                <a:gd name="T6" fmla="*/ 2 w 26"/>
                <a:gd name="T7" fmla="*/ 11 h 32"/>
                <a:gd name="T8" fmla="*/ 2 w 26"/>
                <a:gd name="T9" fmla="*/ 14 h 32"/>
                <a:gd name="T10" fmla="*/ 15 w 26"/>
                <a:gd name="T11" fmla="*/ 27 h 32"/>
                <a:gd name="T12" fmla="*/ 26 w 26"/>
                <a:gd name="T13" fmla="*/ 27 h 32"/>
                <a:gd name="T14" fmla="*/ 26 w 26"/>
                <a:gd name="T15" fmla="*/ 29 h 32"/>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32"/>
                <a:gd name="T26" fmla="*/ 26 w 26"/>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32">
                  <a:moveTo>
                    <a:pt x="26" y="29"/>
                  </a:moveTo>
                  <a:cubicBezTo>
                    <a:pt x="10" y="32"/>
                    <a:pt x="7" y="21"/>
                    <a:pt x="0" y="14"/>
                  </a:cubicBezTo>
                  <a:cubicBezTo>
                    <a:pt x="1" y="6"/>
                    <a:pt x="6" y="4"/>
                    <a:pt x="11" y="0"/>
                  </a:cubicBezTo>
                  <a:cubicBezTo>
                    <a:pt x="9" y="5"/>
                    <a:pt x="3" y="6"/>
                    <a:pt x="2" y="11"/>
                  </a:cubicBezTo>
                  <a:cubicBezTo>
                    <a:pt x="2" y="12"/>
                    <a:pt x="2" y="13"/>
                    <a:pt x="2" y="14"/>
                  </a:cubicBezTo>
                  <a:cubicBezTo>
                    <a:pt x="5" y="19"/>
                    <a:pt x="10" y="23"/>
                    <a:pt x="15" y="27"/>
                  </a:cubicBezTo>
                  <a:cubicBezTo>
                    <a:pt x="19" y="27"/>
                    <a:pt x="23" y="27"/>
                    <a:pt x="26" y="27"/>
                  </a:cubicBezTo>
                  <a:cubicBezTo>
                    <a:pt x="26" y="28"/>
                    <a:pt x="26" y="28"/>
                    <a:pt x="26" y="29"/>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5" name="Freeform 704"/>
            <p:cNvSpPr/>
            <p:nvPr/>
          </p:nvSpPr>
          <p:spPr bwMode="auto">
            <a:xfrm>
              <a:off x="7062" y="3652"/>
              <a:ext cx="41" cy="58"/>
            </a:xfrm>
            <a:custGeom>
              <a:avLst/>
              <a:gdLst>
                <a:gd name="T0" fmla="*/ 0 w 20"/>
                <a:gd name="T1" fmla="*/ 9 h 29"/>
                <a:gd name="T2" fmla="*/ 18 w 20"/>
                <a:gd name="T3" fmla="*/ 23 h 29"/>
                <a:gd name="T4" fmla="*/ 20 w 20"/>
                <a:gd name="T5" fmla="*/ 0 h 29"/>
                <a:gd name="T6" fmla="*/ 20 w 20"/>
                <a:gd name="T7" fmla="*/ 29 h 29"/>
                <a:gd name="T8" fmla="*/ 0 w 20"/>
                <a:gd name="T9" fmla="*/ 9 h 29"/>
                <a:gd name="T10" fmla="*/ 0 60000 65536"/>
                <a:gd name="T11" fmla="*/ 0 60000 65536"/>
                <a:gd name="T12" fmla="*/ 0 60000 65536"/>
                <a:gd name="T13" fmla="*/ 0 60000 65536"/>
                <a:gd name="T14" fmla="*/ 0 60000 65536"/>
                <a:gd name="T15" fmla="*/ 0 w 20"/>
                <a:gd name="T16" fmla="*/ 0 h 29"/>
                <a:gd name="T17" fmla="*/ 20 w 20"/>
                <a:gd name="T18" fmla="*/ 29 h 29"/>
              </a:gdLst>
              <a:ahLst/>
              <a:cxnLst>
                <a:cxn ang="T10">
                  <a:pos x="T0" y="T1"/>
                </a:cxn>
                <a:cxn ang="T11">
                  <a:pos x="T2" y="T3"/>
                </a:cxn>
                <a:cxn ang="T12">
                  <a:pos x="T4" y="T5"/>
                </a:cxn>
                <a:cxn ang="T13">
                  <a:pos x="T6" y="T7"/>
                </a:cxn>
                <a:cxn ang="T14">
                  <a:pos x="T8" y="T9"/>
                </a:cxn>
              </a:cxnLst>
              <a:rect l="T15" t="T16" r="T17" b="T18"/>
              <a:pathLst>
                <a:path w="20" h="29">
                  <a:moveTo>
                    <a:pt x="0" y="9"/>
                  </a:moveTo>
                  <a:cubicBezTo>
                    <a:pt x="7" y="11"/>
                    <a:pt x="13" y="26"/>
                    <a:pt x="18" y="23"/>
                  </a:cubicBezTo>
                  <a:cubicBezTo>
                    <a:pt x="19" y="16"/>
                    <a:pt x="15" y="3"/>
                    <a:pt x="20" y="0"/>
                  </a:cubicBezTo>
                  <a:cubicBezTo>
                    <a:pt x="20" y="10"/>
                    <a:pt x="20" y="20"/>
                    <a:pt x="20" y="29"/>
                  </a:cubicBezTo>
                  <a:cubicBezTo>
                    <a:pt x="12" y="24"/>
                    <a:pt x="5" y="17"/>
                    <a:pt x="0" y="9"/>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6" name="Freeform 705"/>
            <p:cNvSpPr/>
            <p:nvPr/>
          </p:nvSpPr>
          <p:spPr bwMode="auto">
            <a:xfrm>
              <a:off x="7107" y="3452"/>
              <a:ext cx="120" cy="204"/>
            </a:xfrm>
            <a:custGeom>
              <a:avLst/>
              <a:gdLst>
                <a:gd name="T0" fmla="*/ 11 w 60"/>
                <a:gd name="T1" fmla="*/ 98 h 102"/>
                <a:gd name="T2" fmla="*/ 25 w 60"/>
                <a:gd name="T3" fmla="*/ 85 h 102"/>
                <a:gd name="T4" fmla="*/ 27 w 60"/>
                <a:gd name="T5" fmla="*/ 33 h 102"/>
                <a:gd name="T6" fmla="*/ 58 w 60"/>
                <a:gd name="T7" fmla="*/ 2 h 102"/>
                <a:gd name="T8" fmla="*/ 60 w 60"/>
                <a:gd name="T9" fmla="*/ 0 h 102"/>
                <a:gd name="T10" fmla="*/ 29 w 60"/>
                <a:gd name="T11" fmla="*/ 36 h 102"/>
                <a:gd name="T12" fmla="*/ 0 w 60"/>
                <a:gd name="T13" fmla="*/ 100 h 102"/>
                <a:gd name="T14" fmla="*/ 11 w 60"/>
                <a:gd name="T15" fmla="*/ 98 h 102"/>
                <a:gd name="T16" fmla="*/ 0 60000 65536"/>
                <a:gd name="T17" fmla="*/ 0 60000 65536"/>
                <a:gd name="T18" fmla="*/ 0 60000 65536"/>
                <a:gd name="T19" fmla="*/ 0 60000 65536"/>
                <a:gd name="T20" fmla="*/ 0 60000 65536"/>
                <a:gd name="T21" fmla="*/ 0 60000 65536"/>
                <a:gd name="T22" fmla="*/ 0 60000 65536"/>
                <a:gd name="T23" fmla="*/ 0 60000 65536"/>
                <a:gd name="T24" fmla="*/ 0 w 60"/>
                <a:gd name="T25" fmla="*/ 0 h 102"/>
                <a:gd name="T26" fmla="*/ 60 w 60"/>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0" h="102">
                  <a:moveTo>
                    <a:pt x="11" y="98"/>
                  </a:moveTo>
                  <a:cubicBezTo>
                    <a:pt x="17" y="95"/>
                    <a:pt x="21" y="90"/>
                    <a:pt x="25" y="85"/>
                  </a:cubicBezTo>
                  <a:cubicBezTo>
                    <a:pt x="29" y="72"/>
                    <a:pt x="25" y="50"/>
                    <a:pt x="27" y="33"/>
                  </a:cubicBezTo>
                  <a:cubicBezTo>
                    <a:pt x="38" y="24"/>
                    <a:pt x="48" y="14"/>
                    <a:pt x="58" y="2"/>
                  </a:cubicBezTo>
                  <a:cubicBezTo>
                    <a:pt x="58" y="1"/>
                    <a:pt x="58" y="0"/>
                    <a:pt x="60" y="0"/>
                  </a:cubicBezTo>
                  <a:cubicBezTo>
                    <a:pt x="53" y="15"/>
                    <a:pt x="38" y="22"/>
                    <a:pt x="29" y="36"/>
                  </a:cubicBezTo>
                  <a:cubicBezTo>
                    <a:pt x="30" y="67"/>
                    <a:pt x="33" y="102"/>
                    <a:pt x="0" y="100"/>
                  </a:cubicBezTo>
                  <a:cubicBezTo>
                    <a:pt x="0" y="95"/>
                    <a:pt x="8" y="99"/>
                    <a:pt x="11" y="9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7" name="Freeform 706"/>
            <p:cNvSpPr/>
            <p:nvPr/>
          </p:nvSpPr>
          <p:spPr bwMode="auto">
            <a:xfrm>
              <a:off x="7183" y="2880"/>
              <a:ext cx="236" cy="572"/>
            </a:xfrm>
            <a:custGeom>
              <a:avLst/>
              <a:gdLst>
                <a:gd name="T0" fmla="*/ 40 w 118"/>
                <a:gd name="T1" fmla="*/ 283 h 285"/>
                <a:gd name="T2" fmla="*/ 80 w 118"/>
                <a:gd name="T3" fmla="*/ 243 h 285"/>
                <a:gd name="T4" fmla="*/ 80 w 118"/>
                <a:gd name="T5" fmla="*/ 133 h 285"/>
                <a:gd name="T6" fmla="*/ 114 w 118"/>
                <a:gd name="T7" fmla="*/ 100 h 285"/>
                <a:gd name="T8" fmla="*/ 116 w 118"/>
                <a:gd name="T9" fmla="*/ 51 h 285"/>
                <a:gd name="T10" fmla="*/ 67 w 118"/>
                <a:gd name="T11" fmla="*/ 2 h 285"/>
                <a:gd name="T12" fmla="*/ 0 w 118"/>
                <a:gd name="T13" fmla="*/ 0 h 285"/>
                <a:gd name="T14" fmla="*/ 65 w 118"/>
                <a:gd name="T15" fmla="*/ 0 h 285"/>
                <a:gd name="T16" fmla="*/ 118 w 118"/>
                <a:gd name="T17" fmla="*/ 51 h 285"/>
                <a:gd name="T18" fmla="*/ 118 w 118"/>
                <a:gd name="T19" fmla="*/ 98 h 285"/>
                <a:gd name="T20" fmla="*/ 82 w 118"/>
                <a:gd name="T21" fmla="*/ 136 h 285"/>
                <a:gd name="T22" fmla="*/ 82 w 118"/>
                <a:gd name="T23" fmla="*/ 240 h 285"/>
                <a:gd name="T24" fmla="*/ 24 w 118"/>
                <a:gd name="T25" fmla="*/ 285 h 285"/>
                <a:gd name="T26" fmla="*/ 40 w 118"/>
                <a:gd name="T27" fmla="*/ 283 h 2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
                <a:gd name="T43" fmla="*/ 0 h 285"/>
                <a:gd name="T44" fmla="*/ 118 w 118"/>
                <a:gd name="T45" fmla="*/ 285 h 2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 h="285">
                  <a:moveTo>
                    <a:pt x="40" y="283"/>
                  </a:moveTo>
                  <a:cubicBezTo>
                    <a:pt x="54" y="270"/>
                    <a:pt x="68" y="257"/>
                    <a:pt x="80" y="243"/>
                  </a:cubicBezTo>
                  <a:cubicBezTo>
                    <a:pt x="80" y="206"/>
                    <a:pt x="80" y="170"/>
                    <a:pt x="80" y="133"/>
                  </a:cubicBezTo>
                  <a:cubicBezTo>
                    <a:pt x="92" y="123"/>
                    <a:pt x="103" y="112"/>
                    <a:pt x="114" y="100"/>
                  </a:cubicBezTo>
                  <a:cubicBezTo>
                    <a:pt x="118" y="88"/>
                    <a:pt x="115" y="67"/>
                    <a:pt x="116" y="51"/>
                  </a:cubicBezTo>
                  <a:cubicBezTo>
                    <a:pt x="100" y="34"/>
                    <a:pt x="84" y="17"/>
                    <a:pt x="67" y="2"/>
                  </a:cubicBezTo>
                  <a:cubicBezTo>
                    <a:pt x="45" y="0"/>
                    <a:pt x="18" y="5"/>
                    <a:pt x="0" y="0"/>
                  </a:cubicBezTo>
                  <a:cubicBezTo>
                    <a:pt x="21" y="0"/>
                    <a:pt x="43" y="0"/>
                    <a:pt x="65" y="0"/>
                  </a:cubicBezTo>
                  <a:cubicBezTo>
                    <a:pt x="86" y="14"/>
                    <a:pt x="101" y="33"/>
                    <a:pt x="118" y="51"/>
                  </a:cubicBezTo>
                  <a:cubicBezTo>
                    <a:pt x="118" y="67"/>
                    <a:pt x="118" y="82"/>
                    <a:pt x="118" y="98"/>
                  </a:cubicBezTo>
                  <a:cubicBezTo>
                    <a:pt x="107" y="112"/>
                    <a:pt x="93" y="122"/>
                    <a:pt x="82" y="136"/>
                  </a:cubicBezTo>
                  <a:cubicBezTo>
                    <a:pt x="76" y="172"/>
                    <a:pt x="91" y="210"/>
                    <a:pt x="82" y="240"/>
                  </a:cubicBezTo>
                  <a:cubicBezTo>
                    <a:pt x="78" y="257"/>
                    <a:pt x="46" y="285"/>
                    <a:pt x="24" y="285"/>
                  </a:cubicBezTo>
                  <a:cubicBezTo>
                    <a:pt x="25" y="280"/>
                    <a:pt x="35" y="284"/>
                    <a:pt x="40" y="283"/>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8" name="Freeform 707"/>
            <p:cNvSpPr/>
            <p:nvPr/>
          </p:nvSpPr>
          <p:spPr bwMode="auto">
            <a:xfrm>
              <a:off x="7056" y="2746"/>
              <a:ext cx="123" cy="134"/>
            </a:xfrm>
            <a:custGeom>
              <a:avLst/>
              <a:gdLst>
                <a:gd name="T0" fmla="*/ 58 w 61"/>
                <a:gd name="T1" fmla="*/ 64 h 67"/>
                <a:gd name="T2" fmla="*/ 3 w 61"/>
                <a:gd name="T3" fmla="*/ 29 h 67"/>
                <a:gd name="T4" fmla="*/ 3 w 61"/>
                <a:gd name="T5" fmla="*/ 31 h 67"/>
                <a:gd name="T6" fmla="*/ 0 w 61"/>
                <a:gd name="T7" fmla="*/ 31 h 67"/>
                <a:gd name="T8" fmla="*/ 12 w 61"/>
                <a:gd name="T9" fmla="*/ 15 h 67"/>
                <a:gd name="T10" fmla="*/ 61 w 61"/>
                <a:gd name="T11" fmla="*/ 67 h 67"/>
                <a:gd name="T12" fmla="*/ 58 w 61"/>
                <a:gd name="T13" fmla="*/ 64 h 67"/>
                <a:gd name="T14" fmla="*/ 0 60000 65536"/>
                <a:gd name="T15" fmla="*/ 0 60000 65536"/>
                <a:gd name="T16" fmla="*/ 0 60000 65536"/>
                <a:gd name="T17" fmla="*/ 0 60000 65536"/>
                <a:gd name="T18" fmla="*/ 0 60000 65536"/>
                <a:gd name="T19" fmla="*/ 0 60000 65536"/>
                <a:gd name="T20" fmla="*/ 0 60000 65536"/>
                <a:gd name="T21" fmla="*/ 0 w 61"/>
                <a:gd name="T22" fmla="*/ 0 h 67"/>
                <a:gd name="T23" fmla="*/ 61 w 61"/>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67">
                  <a:moveTo>
                    <a:pt x="58" y="64"/>
                  </a:moveTo>
                  <a:cubicBezTo>
                    <a:pt x="44" y="57"/>
                    <a:pt x="16" y="0"/>
                    <a:pt x="3" y="29"/>
                  </a:cubicBezTo>
                  <a:cubicBezTo>
                    <a:pt x="3" y="29"/>
                    <a:pt x="3" y="30"/>
                    <a:pt x="3" y="31"/>
                  </a:cubicBezTo>
                  <a:cubicBezTo>
                    <a:pt x="2" y="31"/>
                    <a:pt x="1" y="31"/>
                    <a:pt x="0" y="31"/>
                  </a:cubicBezTo>
                  <a:cubicBezTo>
                    <a:pt x="1" y="22"/>
                    <a:pt x="10" y="22"/>
                    <a:pt x="12" y="15"/>
                  </a:cubicBezTo>
                  <a:cubicBezTo>
                    <a:pt x="29" y="32"/>
                    <a:pt x="47" y="46"/>
                    <a:pt x="61" y="67"/>
                  </a:cubicBezTo>
                  <a:cubicBezTo>
                    <a:pt x="59" y="67"/>
                    <a:pt x="58" y="66"/>
                    <a:pt x="58" y="6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9" name="Freeform 708"/>
            <p:cNvSpPr/>
            <p:nvPr/>
          </p:nvSpPr>
          <p:spPr bwMode="auto">
            <a:xfrm>
              <a:off x="7038" y="2790"/>
              <a:ext cx="12" cy="18"/>
            </a:xfrm>
            <a:custGeom>
              <a:avLst/>
              <a:gdLst>
                <a:gd name="T0" fmla="*/ 1 w 6"/>
                <a:gd name="T1" fmla="*/ 0 h 9"/>
                <a:gd name="T2" fmla="*/ 3 w 6"/>
                <a:gd name="T3" fmla="*/ 0 h 9"/>
                <a:gd name="T4" fmla="*/ 5 w 6"/>
                <a:gd name="T5" fmla="*/ 9 h 9"/>
                <a:gd name="T6" fmla="*/ 3 w 6"/>
                <a:gd name="T7" fmla="*/ 9 h 9"/>
                <a:gd name="T8" fmla="*/ 1 w 6"/>
                <a:gd name="T9" fmla="*/ 0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1" y="0"/>
                  </a:moveTo>
                  <a:cubicBezTo>
                    <a:pt x="1" y="0"/>
                    <a:pt x="2" y="0"/>
                    <a:pt x="3" y="0"/>
                  </a:cubicBezTo>
                  <a:cubicBezTo>
                    <a:pt x="2" y="4"/>
                    <a:pt x="6" y="5"/>
                    <a:pt x="5" y="9"/>
                  </a:cubicBezTo>
                  <a:cubicBezTo>
                    <a:pt x="4" y="9"/>
                    <a:pt x="4" y="9"/>
                    <a:pt x="3" y="9"/>
                  </a:cubicBezTo>
                  <a:cubicBezTo>
                    <a:pt x="3" y="5"/>
                    <a:pt x="0" y="4"/>
                    <a:pt x="1"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0" name="Freeform 709"/>
            <p:cNvSpPr/>
            <p:nvPr/>
          </p:nvSpPr>
          <p:spPr bwMode="auto">
            <a:xfrm>
              <a:off x="7040" y="2706"/>
              <a:ext cx="30" cy="84"/>
            </a:xfrm>
            <a:custGeom>
              <a:avLst/>
              <a:gdLst>
                <a:gd name="T0" fmla="*/ 4 w 15"/>
                <a:gd name="T1" fmla="*/ 42 h 42"/>
                <a:gd name="T2" fmla="*/ 13 w 15"/>
                <a:gd name="T3" fmla="*/ 33 h 42"/>
                <a:gd name="T4" fmla="*/ 8 w 15"/>
                <a:gd name="T5" fmla="*/ 26 h 42"/>
                <a:gd name="T6" fmla="*/ 6 w 15"/>
                <a:gd name="T7" fmla="*/ 4 h 42"/>
                <a:gd name="T8" fmla="*/ 2 w 15"/>
                <a:gd name="T9" fmla="*/ 24 h 42"/>
                <a:gd name="T10" fmla="*/ 2 w 15"/>
                <a:gd name="T11" fmla="*/ 0 h 42"/>
                <a:gd name="T12" fmla="*/ 15 w 15"/>
                <a:gd name="T13" fmla="*/ 33 h 42"/>
                <a:gd name="T14" fmla="*/ 4 w 15"/>
                <a:gd name="T15" fmla="*/ 42 h 4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42"/>
                <a:gd name="T26" fmla="*/ 15 w 15"/>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42">
                  <a:moveTo>
                    <a:pt x="4" y="42"/>
                  </a:moveTo>
                  <a:cubicBezTo>
                    <a:pt x="6" y="38"/>
                    <a:pt x="9" y="35"/>
                    <a:pt x="13" y="33"/>
                  </a:cubicBezTo>
                  <a:cubicBezTo>
                    <a:pt x="13" y="29"/>
                    <a:pt x="11" y="27"/>
                    <a:pt x="8" y="26"/>
                  </a:cubicBezTo>
                  <a:cubicBezTo>
                    <a:pt x="9" y="18"/>
                    <a:pt x="9" y="10"/>
                    <a:pt x="6" y="4"/>
                  </a:cubicBezTo>
                  <a:cubicBezTo>
                    <a:pt x="0" y="6"/>
                    <a:pt x="8" y="23"/>
                    <a:pt x="2" y="24"/>
                  </a:cubicBezTo>
                  <a:cubicBezTo>
                    <a:pt x="2" y="16"/>
                    <a:pt x="2" y="8"/>
                    <a:pt x="2" y="0"/>
                  </a:cubicBezTo>
                  <a:cubicBezTo>
                    <a:pt x="14" y="3"/>
                    <a:pt x="8" y="25"/>
                    <a:pt x="15" y="33"/>
                  </a:cubicBezTo>
                  <a:cubicBezTo>
                    <a:pt x="10" y="35"/>
                    <a:pt x="9" y="41"/>
                    <a:pt x="4" y="42"/>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1" name="Freeform 710"/>
            <p:cNvSpPr/>
            <p:nvPr/>
          </p:nvSpPr>
          <p:spPr bwMode="auto">
            <a:xfrm>
              <a:off x="6918" y="2740"/>
              <a:ext cx="122" cy="32"/>
            </a:xfrm>
            <a:custGeom>
              <a:avLst/>
              <a:gdLst>
                <a:gd name="T0" fmla="*/ 0 w 61"/>
                <a:gd name="T1" fmla="*/ 16 h 16"/>
                <a:gd name="T2" fmla="*/ 61 w 61"/>
                <a:gd name="T3" fmla="*/ 7 h 16"/>
                <a:gd name="T4" fmla="*/ 9 w 61"/>
                <a:gd name="T5" fmla="*/ 9 h 16"/>
                <a:gd name="T6" fmla="*/ 0 w 61"/>
                <a:gd name="T7" fmla="*/ 16 h 16"/>
                <a:gd name="T8" fmla="*/ 0 60000 65536"/>
                <a:gd name="T9" fmla="*/ 0 60000 65536"/>
                <a:gd name="T10" fmla="*/ 0 60000 65536"/>
                <a:gd name="T11" fmla="*/ 0 60000 65536"/>
                <a:gd name="T12" fmla="*/ 0 w 61"/>
                <a:gd name="T13" fmla="*/ 0 h 16"/>
                <a:gd name="T14" fmla="*/ 61 w 61"/>
                <a:gd name="T15" fmla="*/ 16 h 16"/>
              </a:gdLst>
              <a:ahLst/>
              <a:cxnLst>
                <a:cxn ang="T8">
                  <a:pos x="T0" y="T1"/>
                </a:cxn>
                <a:cxn ang="T9">
                  <a:pos x="T2" y="T3"/>
                </a:cxn>
                <a:cxn ang="T10">
                  <a:pos x="T4" y="T5"/>
                </a:cxn>
                <a:cxn ang="T11">
                  <a:pos x="T6" y="T7"/>
                </a:cxn>
              </a:cxnLst>
              <a:rect l="T12" t="T13" r="T14" b="T15"/>
              <a:pathLst>
                <a:path w="61" h="16">
                  <a:moveTo>
                    <a:pt x="0" y="16"/>
                  </a:moveTo>
                  <a:cubicBezTo>
                    <a:pt x="7" y="0"/>
                    <a:pt x="40" y="10"/>
                    <a:pt x="61" y="7"/>
                  </a:cubicBezTo>
                  <a:cubicBezTo>
                    <a:pt x="48" y="12"/>
                    <a:pt x="26" y="8"/>
                    <a:pt x="9" y="9"/>
                  </a:cubicBezTo>
                  <a:cubicBezTo>
                    <a:pt x="5" y="10"/>
                    <a:pt x="5" y="15"/>
                    <a:pt x="0" y="1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2" name="Freeform 711"/>
            <p:cNvSpPr/>
            <p:nvPr/>
          </p:nvSpPr>
          <p:spPr bwMode="auto">
            <a:xfrm>
              <a:off x="6842" y="2670"/>
              <a:ext cx="40" cy="102"/>
            </a:xfrm>
            <a:custGeom>
              <a:avLst/>
              <a:gdLst>
                <a:gd name="T0" fmla="*/ 7 w 20"/>
                <a:gd name="T1" fmla="*/ 18 h 51"/>
                <a:gd name="T2" fmla="*/ 3 w 20"/>
                <a:gd name="T3" fmla="*/ 4 h 51"/>
                <a:gd name="T4" fmla="*/ 0 w 20"/>
                <a:gd name="T5" fmla="*/ 15 h 51"/>
                <a:gd name="T6" fmla="*/ 0 w 20"/>
                <a:gd name="T7" fmla="*/ 0 h 51"/>
                <a:gd name="T8" fmla="*/ 16 w 20"/>
                <a:gd name="T9" fmla="*/ 11 h 51"/>
                <a:gd name="T10" fmla="*/ 9 w 20"/>
                <a:gd name="T11" fmla="*/ 51 h 51"/>
                <a:gd name="T12" fmla="*/ 7 w 20"/>
                <a:gd name="T13" fmla="*/ 18 h 51"/>
                <a:gd name="T14" fmla="*/ 0 60000 65536"/>
                <a:gd name="T15" fmla="*/ 0 60000 65536"/>
                <a:gd name="T16" fmla="*/ 0 60000 65536"/>
                <a:gd name="T17" fmla="*/ 0 60000 65536"/>
                <a:gd name="T18" fmla="*/ 0 60000 65536"/>
                <a:gd name="T19" fmla="*/ 0 60000 65536"/>
                <a:gd name="T20" fmla="*/ 0 60000 65536"/>
                <a:gd name="T21" fmla="*/ 0 w 20"/>
                <a:gd name="T22" fmla="*/ 0 h 51"/>
                <a:gd name="T23" fmla="*/ 20 w 2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51">
                  <a:moveTo>
                    <a:pt x="7" y="18"/>
                  </a:moveTo>
                  <a:cubicBezTo>
                    <a:pt x="20" y="16"/>
                    <a:pt x="6" y="1"/>
                    <a:pt x="3" y="4"/>
                  </a:cubicBezTo>
                  <a:cubicBezTo>
                    <a:pt x="1" y="8"/>
                    <a:pt x="5" y="16"/>
                    <a:pt x="0" y="15"/>
                  </a:cubicBezTo>
                  <a:cubicBezTo>
                    <a:pt x="0" y="10"/>
                    <a:pt x="0" y="5"/>
                    <a:pt x="0" y="0"/>
                  </a:cubicBezTo>
                  <a:cubicBezTo>
                    <a:pt x="9" y="0"/>
                    <a:pt x="9" y="9"/>
                    <a:pt x="16" y="11"/>
                  </a:cubicBezTo>
                  <a:cubicBezTo>
                    <a:pt x="6" y="17"/>
                    <a:pt x="10" y="36"/>
                    <a:pt x="9" y="51"/>
                  </a:cubicBezTo>
                  <a:cubicBezTo>
                    <a:pt x="4" y="44"/>
                    <a:pt x="9" y="28"/>
                    <a:pt x="7" y="1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3" name="Freeform 712"/>
            <p:cNvSpPr/>
            <p:nvPr/>
          </p:nvSpPr>
          <p:spPr bwMode="auto">
            <a:xfrm>
              <a:off x="7004" y="2666"/>
              <a:ext cx="26" cy="30"/>
            </a:xfrm>
            <a:custGeom>
              <a:avLst/>
              <a:gdLst>
                <a:gd name="T0" fmla="*/ 0 w 13"/>
                <a:gd name="T1" fmla="*/ 4 h 15"/>
                <a:gd name="T2" fmla="*/ 13 w 13"/>
                <a:gd name="T3" fmla="*/ 15 h 15"/>
                <a:gd name="T4" fmla="*/ 0 w 13"/>
                <a:gd name="T5" fmla="*/ 4 h 15"/>
                <a:gd name="T6" fmla="*/ 0 60000 65536"/>
                <a:gd name="T7" fmla="*/ 0 60000 65536"/>
                <a:gd name="T8" fmla="*/ 0 60000 65536"/>
                <a:gd name="T9" fmla="*/ 0 w 13"/>
                <a:gd name="T10" fmla="*/ 0 h 15"/>
                <a:gd name="T11" fmla="*/ 13 w 13"/>
                <a:gd name="T12" fmla="*/ 15 h 15"/>
              </a:gdLst>
              <a:ahLst/>
              <a:cxnLst>
                <a:cxn ang="T6">
                  <a:pos x="T0" y="T1"/>
                </a:cxn>
                <a:cxn ang="T7">
                  <a:pos x="T2" y="T3"/>
                </a:cxn>
                <a:cxn ang="T8">
                  <a:pos x="T4" y="T5"/>
                </a:cxn>
              </a:cxnLst>
              <a:rect l="T9" t="T10" r="T11" b="T12"/>
              <a:pathLst>
                <a:path w="13" h="15">
                  <a:moveTo>
                    <a:pt x="0" y="4"/>
                  </a:moveTo>
                  <a:cubicBezTo>
                    <a:pt x="3" y="0"/>
                    <a:pt x="10" y="12"/>
                    <a:pt x="13" y="15"/>
                  </a:cubicBezTo>
                  <a:cubicBezTo>
                    <a:pt x="7" y="13"/>
                    <a:pt x="6" y="6"/>
                    <a:pt x="0" y="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4" name="Freeform 713"/>
            <p:cNvSpPr/>
            <p:nvPr/>
          </p:nvSpPr>
          <p:spPr bwMode="auto">
            <a:xfrm>
              <a:off x="1806" y="2674"/>
              <a:ext cx="26" cy="26"/>
            </a:xfrm>
            <a:custGeom>
              <a:avLst/>
              <a:gdLst>
                <a:gd name="T0" fmla="*/ 0 w 13"/>
                <a:gd name="T1" fmla="*/ 13 h 13"/>
                <a:gd name="T2" fmla="*/ 13 w 13"/>
                <a:gd name="T3" fmla="*/ 0 h 13"/>
                <a:gd name="T4" fmla="*/ 13 w 13"/>
                <a:gd name="T5" fmla="*/ 2 h 13"/>
                <a:gd name="T6" fmla="*/ 0 w 13"/>
                <a:gd name="T7" fmla="*/ 13 h 13"/>
                <a:gd name="T8" fmla="*/ 0 60000 65536"/>
                <a:gd name="T9" fmla="*/ 0 60000 65536"/>
                <a:gd name="T10" fmla="*/ 0 60000 65536"/>
                <a:gd name="T11" fmla="*/ 0 60000 65536"/>
                <a:gd name="T12" fmla="*/ 0 w 13"/>
                <a:gd name="T13" fmla="*/ 0 h 13"/>
                <a:gd name="T14" fmla="*/ 13 w 13"/>
                <a:gd name="T15" fmla="*/ 13 h 13"/>
              </a:gdLst>
              <a:ahLst/>
              <a:cxnLst>
                <a:cxn ang="T8">
                  <a:pos x="T0" y="T1"/>
                </a:cxn>
                <a:cxn ang="T9">
                  <a:pos x="T2" y="T3"/>
                </a:cxn>
                <a:cxn ang="T10">
                  <a:pos x="T4" y="T5"/>
                </a:cxn>
                <a:cxn ang="T11">
                  <a:pos x="T6" y="T7"/>
                </a:cxn>
              </a:cxnLst>
              <a:rect l="T12" t="T13" r="T14" b="T15"/>
              <a:pathLst>
                <a:path w="13" h="13">
                  <a:moveTo>
                    <a:pt x="0" y="13"/>
                  </a:moveTo>
                  <a:cubicBezTo>
                    <a:pt x="3" y="8"/>
                    <a:pt x="8" y="4"/>
                    <a:pt x="13" y="0"/>
                  </a:cubicBezTo>
                  <a:cubicBezTo>
                    <a:pt x="13" y="1"/>
                    <a:pt x="13" y="2"/>
                    <a:pt x="13" y="2"/>
                  </a:cubicBezTo>
                  <a:cubicBezTo>
                    <a:pt x="7" y="5"/>
                    <a:pt x="6" y="11"/>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5" name="Freeform 714"/>
            <p:cNvSpPr/>
            <p:nvPr/>
          </p:nvSpPr>
          <p:spPr bwMode="auto">
            <a:xfrm>
              <a:off x="1716" y="2686"/>
              <a:ext cx="32" cy="20"/>
            </a:xfrm>
            <a:custGeom>
              <a:avLst/>
              <a:gdLst>
                <a:gd name="T0" fmla="*/ 0 w 16"/>
                <a:gd name="T1" fmla="*/ 10 h 10"/>
                <a:gd name="T2" fmla="*/ 7 w 16"/>
                <a:gd name="T3" fmla="*/ 1 h 10"/>
                <a:gd name="T4" fmla="*/ 16 w 16"/>
                <a:gd name="T5" fmla="*/ 7 h 10"/>
                <a:gd name="T6" fmla="*/ 2 w 16"/>
                <a:gd name="T7" fmla="*/ 10 h 10"/>
                <a:gd name="T8" fmla="*/ 0 w 16"/>
                <a:gd name="T9" fmla="*/ 1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0" y="10"/>
                  </a:moveTo>
                  <a:cubicBezTo>
                    <a:pt x="1" y="5"/>
                    <a:pt x="6" y="5"/>
                    <a:pt x="7" y="1"/>
                  </a:cubicBezTo>
                  <a:cubicBezTo>
                    <a:pt x="12" y="0"/>
                    <a:pt x="14" y="4"/>
                    <a:pt x="16" y="7"/>
                  </a:cubicBezTo>
                  <a:cubicBezTo>
                    <a:pt x="11" y="2"/>
                    <a:pt x="5" y="2"/>
                    <a:pt x="2" y="10"/>
                  </a:cubicBezTo>
                  <a:cubicBezTo>
                    <a:pt x="2" y="10"/>
                    <a:pt x="1" y="10"/>
                    <a:pt x="0" y="1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6" name="Freeform 715"/>
            <p:cNvSpPr/>
            <p:nvPr/>
          </p:nvSpPr>
          <p:spPr bwMode="auto">
            <a:xfrm>
              <a:off x="1662" y="2812"/>
              <a:ext cx="54" cy="54"/>
            </a:xfrm>
            <a:custGeom>
              <a:avLst/>
              <a:gdLst>
                <a:gd name="T0" fmla="*/ 0 w 27"/>
                <a:gd name="T1" fmla="*/ 27 h 27"/>
                <a:gd name="T2" fmla="*/ 27 w 27"/>
                <a:gd name="T3" fmla="*/ 0 h 27"/>
                <a:gd name="T4" fmla="*/ 3 w 27"/>
                <a:gd name="T5" fmla="*/ 27 h 27"/>
                <a:gd name="T6" fmla="*/ 0 w 27"/>
                <a:gd name="T7" fmla="*/ 27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0" y="27"/>
                  </a:moveTo>
                  <a:cubicBezTo>
                    <a:pt x="8" y="17"/>
                    <a:pt x="17" y="8"/>
                    <a:pt x="27" y="0"/>
                  </a:cubicBezTo>
                  <a:cubicBezTo>
                    <a:pt x="20" y="10"/>
                    <a:pt x="10" y="17"/>
                    <a:pt x="3" y="27"/>
                  </a:cubicBezTo>
                  <a:cubicBezTo>
                    <a:pt x="2" y="27"/>
                    <a:pt x="1" y="27"/>
                    <a:pt x="0" y="2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7" name="Freeform 716"/>
            <p:cNvSpPr/>
            <p:nvPr/>
          </p:nvSpPr>
          <p:spPr bwMode="auto">
            <a:xfrm>
              <a:off x="1580" y="2920"/>
              <a:ext cx="42" cy="44"/>
            </a:xfrm>
            <a:custGeom>
              <a:avLst/>
              <a:gdLst>
                <a:gd name="T0" fmla="*/ 4 w 21"/>
                <a:gd name="T1" fmla="*/ 22 h 22"/>
                <a:gd name="T2" fmla="*/ 21 w 21"/>
                <a:gd name="T3" fmla="*/ 0 h 22"/>
                <a:gd name="T4" fmla="*/ 21 w 21"/>
                <a:gd name="T5" fmla="*/ 2 h 22"/>
                <a:gd name="T6" fmla="*/ 4 w 21"/>
                <a:gd name="T7" fmla="*/ 20 h 22"/>
                <a:gd name="T8" fmla="*/ 4 w 21"/>
                <a:gd name="T9" fmla="*/ 22 h 22"/>
                <a:gd name="T10" fmla="*/ 0 60000 65536"/>
                <a:gd name="T11" fmla="*/ 0 60000 65536"/>
                <a:gd name="T12" fmla="*/ 0 60000 65536"/>
                <a:gd name="T13" fmla="*/ 0 60000 65536"/>
                <a:gd name="T14" fmla="*/ 0 60000 65536"/>
                <a:gd name="T15" fmla="*/ 0 w 21"/>
                <a:gd name="T16" fmla="*/ 0 h 22"/>
                <a:gd name="T17" fmla="*/ 21 w 21"/>
                <a:gd name="T18" fmla="*/ 22 h 22"/>
              </a:gdLst>
              <a:ahLst/>
              <a:cxnLst>
                <a:cxn ang="T10">
                  <a:pos x="T0" y="T1"/>
                </a:cxn>
                <a:cxn ang="T11">
                  <a:pos x="T2" y="T3"/>
                </a:cxn>
                <a:cxn ang="T12">
                  <a:pos x="T4" y="T5"/>
                </a:cxn>
                <a:cxn ang="T13">
                  <a:pos x="T6" y="T7"/>
                </a:cxn>
                <a:cxn ang="T14">
                  <a:pos x="T8" y="T9"/>
                </a:cxn>
              </a:cxnLst>
              <a:rect l="T15" t="T16" r="T17" b="T18"/>
              <a:pathLst>
                <a:path w="21" h="22">
                  <a:moveTo>
                    <a:pt x="4" y="22"/>
                  </a:moveTo>
                  <a:cubicBezTo>
                    <a:pt x="0" y="14"/>
                    <a:pt x="16" y="6"/>
                    <a:pt x="21" y="0"/>
                  </a:cubicBezTo>
                  <a:cubicBezTo>
                    <a:pt x="21" y="0"/>
                    <a:pt x="21" y="1"/>
                    <a:pt x="21" y="2"/>
                  </a:cubicBezTo>
                  <a:cubicBezTo>
                    <a:pt x="14" y="7"/>
                    <a:pt x="9" y="13"/>
                    <a:pt x="4" y="20"/>
                  </a:cubicBezTo>
                  <a:cubicBezTo>
                    <a:pt x="4" y="20"/>
                    <a:pt x="4" y="21"/>
                    <a:pt x="4" y="2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8" name="Freeform 717"/>
            <p:cNvSpPr/>
            <p:nvPr/>
          </p:nvSpPr>
          <p:spPr bwMode="auto">
            <a:xfrm>
              <a:off x="1886" y="3107"/>
              <a:ext cx="58" cy="58"/>
            </a:xfrm>
            <a:custGeom>
              <a:avLst/>
              <a:gdLst>
                <a:gd name="T0" fmla="*/ 0 w 29"/>
                <a:gd name="T1" fmla="*/ 0 h 29"/>
                <a:gd name="T2" fmla="*/ 2 w 29"/>
                <a:gd name="T3" fmla="*/ 0 h 29"/>
                <a:gd name="T4" fmla="*/ 29 w 29"/>
                <a:gd name="T5" fmla="*/ 27 h 29"/>
                <a:gd name="T6" fmla="*/ 29 w 29"/>
                <a:gd name="T7" fmla="*/ 29 h 29"/>
                <a:gd name="T8" fmla="*/ 0 w 29"/>
                <a:gd name="T9" fmla="*/ 0 h 29"/>
                <a:gd name="T10" fmla="*/ 0 60000 65536"/>
                <a:gd name="T11" fmla="*/ 0 60000 65536"/>
                <a:gd name="T12" fmla="*/ 0 60000 65536"/>
                <a:gd name="T13" fmla="*/ 0 60000 65536"/>
                <a:gd name="T14" fmla="*/ 0 60000 65536"/>
                <a:gd name="T15" fmla="*/ 0 w 29"/>
                <a:gd name="T16" fmla="*/ 0 h 29"/>
                <a:gd name="T17" fmla="*/ 29 w 29"/>
                <a:gd name="T18" fmla="*/ 29 h 29"/>
              </a:gdLst>
              <a:ahLst/>
              <a:cxnLst>
                <a:cxn ang="T10">
                  <a:pos x="T0" y="T1"/>
                </a:cxn>
                <a:cxn ang="T11">
                  <a:pos x="T2" y="T3"/>
                </a:cxn>
                <a:cxn ang="T12">
                  <a:pos x="T4" y="T5"/>
                </a:cxn>
                <a:cxn ang="T13">
                  <a:pos x="T6" y="T7"/>
                </a:cxn>
                <a:cxn ang="T14">
                  <a:pos x="T8" y="T9"/>
                </a:cxn>
              </a:cxnLst>
              <a:rect l="T15" t="T16" r="T17" b="T18"/>
              <a:pathLst>
                <a:path w="29" h="29">
                  <a:moveTo>
                    <a:pt x="0" y="0"/>
                  </a:moveTo>
                  <a:cubicBezTo>
                    <a:pt x="1" y="0"/>
                    <a:pt x="1" y="0"/>
                    <a:pt x="2" y="0"/>
                  </a:cubicBezTo>
                  <a:cubicBezTo>
                    <a:pt x="10" y="10"/>
                    <a:pt x="19" y="19"/>
                    <a:pt x="29" y="27"/>
                  </a:cubicBezTo>
                  <a:cubicBezTo>
                    <a:pt x="29" y="28"/>
                    <a:pt x="29" y="29"/>
                    <a:pt x="29" y="29"/>
                  </a:cubicBezTo>
                  <a:cubicBezTo>
                    <a:pt x="18" y="21"/>
                    <a:pt x="9" y="1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9" name="Freeform 718"/>
            <p:cNvSpPr/>
            <p:nvPr/>
          </p:nvSpPr>
          <p:spPr bwMode="auto">
            <a:xfrm>
              <a:off x="1930" y="3121"/>
              <a:ext cx="22" cy="26"/>
            </a:xfrm>
            <a:custGeom>
              <a:avLst/>
              <a:gdLst>
                <a:gd name="T0" fmla="*/ 0 w 11"/>
                <a:gd name="T1" fmla="*/ 0 h 13"/>
                <a:gd name="T2" fmla="*/ 11 w 11"/>
                <a:gd name="T3" fmla="*/ 13 h 13"/>
                <a:gd name="T4" fmla="*/ 0 w 11"/>
                <a:gd name="T5" fmla="*/ 2 h 13"/>
                <a:gd name="T6" fmla="*/ 0 w 11"/>
                <a:gd name="T7" fmla="*/ 0 h 13"/>
                <a:gd name="T8" fmla="*/ 0 60000 65536"/>
                <a:gd name="T9" fmla="*/ 0 60000 65536"/>
                <a:gd name="T10" fmla="*/ 0 60000 65536"/>
                <a:gd name="T11" fmla="*/ 0 60000 65536"/>
                <a:gd name="T12" fmla="*/ 0 w 11"/>
                <a:gd name="T13" fmla="*/ 0 h 13"/>
                <a:gd name="T14" fmla="*/ 11 w 11"/>
                <a:gd name="T15" fmla="*/ 13 h 13"/>
              </a:gdLst>
              <a:ahLst/>
              <a:cxnLst>
                <a:cxn ang="T8">
                  <a:pos x="T0" y="T1"/>
                </a:cxn>
                <a:cxn ang="T9">
                  <a:pos x="T2" y="T3"/>
                </a:cxn>
                <a:cxn ang="T10">
                  <a:pos x="T4" y="T5"/>
                </a:cxn>
                <a:cxn ang="T11">
                  <a:pos x="T6" y="T7"/>
                </a:cxn>
              </a:cxnLst>
              <a:rect l="T12" t="T13" r="T14" b="T15"/>
              <a:pathLst>
                <a:path w="11" h="13">
                  <a:moveTo>
                    <a:pt x="0" y="0"/>
                  </a:moveTo>
                  <a:cubicBezTo>
                    <a:pt x="5" y="4"/>
                    <a:pt x="11" y="6"/>
                    <a:pt x="11" y="13"/>
                  </a:cubicBezTo>
                  <a:cubicBezTo>
                    <a:pt x="7" y="10"/>
                    <a:pt x="6" y="4"/>
                    <a:pt x="0" y="2"/>
                  </a:cubicBezTo>
                  <a:cubicBezTo>
                    <a:pt x="0" y="1"/>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0" name="Freeform 719"/>
            <p:cNvSpPr/>
            <p:nvPr/>
          </p:nvSpPr>
          <p:spPr bwMode="auto">
            <a:xfrm>
              <a:off x="1930" y="3015"/>
              <a:ext cx="32" cy="30"/>
            </a:xfrm>
            <a:custGeom>
              <a:avLst/>
              <a:gdLst>
                <a:gd name="T0" fmla="*/ 0 w 16"/>
                <a:gd name="T1" fmla="*/ 13 h 15"/>
                <a:gd name="T2" fmla="*/ 14 w 16"/>
                <a:gd name="T3" fmla="*/ 0 h 15"/>
                <a:gd name="T4" fmla="*/ 16 w 16"/>
                <a:gd name="T5" fmla="*/ 0 h 15"/>
                <a:gd name="T6" fmla="*/ 0 w 16"/>
                <a:gd name="T7" fmla="*/ 15 h 15"/>
                <a:gd name="T8" fmla="*/ 0 w 16"/>
                <a:gd name="T9" fmla="*/ 13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0" y="13"/>
                  </a:moveTo>
                  <a:cubicBezTo>
                    <a:pt x="6" y="9"/>
                    <a:pt x="10" y="5"/>
                    <a:pt x="14" y="0"/>
                  </a:cubicBezTo>
                  <a:cubicBezTo>
                    <a:pt x="14" y="0"/>
                    <a:pt x="15" y="0"/>
                    <a:pt x="16" y="0"/>
                  </a:cubicBezTo>
                  <a:cubicBezTo>
                    <a:pt x="12" y="6"/>
                    <a:pt x="6" y="11"/>
                    <a:pt x="0" y="15"/>
                  </a:cubicBezTo>
                  <a:cubicBezTo>
                    <a:pt x="0" y="14"/>
                    <a:pt x="0" y="14"/>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1" name="Freeform 720"/>
            <p:cNvSpPr/>
            <p:nvPr/>
          </p:nvSpPr>
          <p:spPr bwMode="auto">
            <a:xfrm>
              <a:off x="1940" y="2898"/>
              <a:ext cx="22" cy="22"/>
            </a:xfrm>
            <a:custGeom>
              <a:avLst/>
              <a:gdLst>
                <a:gd name="T0" fmla="*/ 0 w 11"/>
                <a:gd name="T1" fmla="*/ 0 h 11"/>
                <a:gd name="T2" fmla="*/ 11 w 11"/>
                <a:gd name="T3" fmla="*/ 11 h 11"/>
                <a:gd name="T4" fmla="*/ 9 w 11"/>
                <a:gd name="T5" fmla="*/ 11 h 11"/>
                <a:gd name="T6" fmla="*/ 0 w 11"/>
                <a:gd name="T7" fmla="*/ 0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0"/>
                  </a:moveTo>
                  <a:cubicBezTo>
                    <a:pt x="4" y="2"/>
                    <a:pt x="8" y="6"/>
                    <a:pt x="11" y="11"/>
                  </a:cubicBezTo>
                  <a:cubicBezTo>
                    <a:pt x="10" y="11"/>
                    <a:pt x="9" y="11"/>
                    <a:pt x="9" y="11"/>
                  </a:cubicBezTo>
                  <a:cubicBezTo>
                    <a:pt x="7" y="6"/>
                    <a:pt x="1"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2" name="Freeform 721"/>
            <p:cNvSpPr/>
            <p:nvPr/>
          </p:nvSpPr>
          <p:spPr bwMode="auto">
            <a:xfrm>
              <a:off x="1940" y="2782"/>
              <a:ext cx="44" cy="44"/>
            </a:xfrm>
            <a:custGeom>
              <a:avLst/>
              <a:gdLst>
                <a:gd name="T0" fmla="*/ 0 w 22"/>
                <a:gd name="T1" fmla="*/ 22 h 22"/>
                <a:gd name="T2" fmla="*/ 20 w 22"/>
                <a:gd name="T3" fmla="*/ 0 h 22"/>
                <a:gd name="T4" fmla="*/ 22 w 22"/>
                <a:gd name="T5" fmla="*/ 0 h 22"/>
                <a:gd name="T6" fmla="*/ 0 w 22"/>
                <a:gd name="T7" fmla="*/ 22 h 22"/>
                <a:gd name="T8" fmla="*/ 0 60000 65536"/>
                <a:gd name="T9" fmla="*/ 0 60000 65536"/>
                <a:gd name="T10" fmla="*/ 0 60000 65536"/>
                <a:gd name="T11" fmla="*/ 0 60000 65536"/>
                <a:gd name="T12" fmla="*/ 0 w 22"/>
                <a:gd name="T13" fmla="*/ 0 h 22"/>
                <a:gd name="T14" fmla="*/ 22 w 22"/>
                <a:gd name="T15" fmla="*/ 22 h 22"/>
              </a:gdLst>
              <a:ahLst/>
              <a:cxnLst>
                <a:cxn ang="T8">
                  <a:pos x="T0" y="T1"/>
                </a:cxn>
                <a:cxn ang="T9">
                  <a:pos x="T2" y="T3"/>
                </a:cxn>
                <a:cxn ang="T10">
                  <a:pos x="T4" y="T5"/>
                </a:cxn>
                <a:cxn ang="T11">
                  <a:pos x="T6" y="T7"/>
                </a:cxn>
              </a:cxnLst>
              <a:rect l="T12" t="T13" r="T14" b="T15"/>
              <a:pathLst>
                <a:path w="22" h="22">
                  <a:moveTo>
                    <a:pt x="0" y="22"/>
                  </a:moveTo>
                  <a:cubicBezTo>
                    <a:pt x="5" y="13"/>
                    <a:pt x="14" y="8"/>
                    <a:pt x="20" y="0"/>
                  </a:cubicBezTo>
                  <a:cubicBezTo>
                    <a:pt x="20" y="0"/>
                    <a:pt x="21" y="0"/>
                    <a:pt x="22" y="0"/>
                  </a:cubicBezTo>
                  <a:cubicBezTo>
                    <a:pt x="15" y="8"/>
                    <a:pt x="8" y="15"/>
                    <a:pt x="0" y="2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3" name="Freeform 722"/>
            <p:cNvSpPr/>
            <p:nvPr/>
          </p:nvSpPr>
          <p:spPr bwMode="auto">
            <a:xfrm>
              <a:off x="1958" y="2700"/>
              <a:ext cx="26" cy="28"/>
            </a:xfrm>
            <a:custGeom>
              <a:avLst/>
              <a:gdLst>
                <a:gd name="T0" fmla="*/ 0 w 13"/>
                <a:gd name="T1" fmla="*/ 0 h 14"/>
                <a:gd name="T2" fmla="*/ 13 w 13"/>
                <a:gd name="T3" fmla="*/ 14 h 14"/>
                <a:gd name="T4" fmla="*/ 11 w 13"/>
                <a:gd name="T5" fmla="*/ 14 h 14"/>
                <a:gd name="T6" fmla="*/ 0 w 13"/>
                <a:gd name="T7" fmla="*/ 3 h 14"/>
                <a:gd name="T8" fmla="*/ 0 w 13"/>
                <a:gd name="T9" fmla="*/ 0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0" y="0"/>
                  </a:moveTo>
                  <a:cubicBezTo>
                    <a:pt x="5" y="4"/>
                    <a:pt x="9" y="8"/>
                    <a:pt x="13" y="14"/>
                  </a:cubicBezTo>
                  <a:cubicBezTo>
                    <a:pt x="12" y="14"/>
                    <a:pt x="11" y="14"/>
                    <a:pt x="11" y="14"/>
                  </a:cubicBezTo>
                  <a:cubicBezTo>
                    <a:pt x="8" y="9"/>
                    <a:pt x="4" y="5"/>
                    <a:pt x="0" y="3"/>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4" name="Freeform 723"/>
            <p:cNvSpPr/>
            <p:nvPr/>
          </p:nvSpPr>
          <p:spPr bwMode="auto">
            <a:xfrm>
              <a:off x="1900" y="2674"/>
              <a:ext cx="26" cy="26"/>
            </a:xfrm>
            <a:custGeom>
              <a:avLst/>
              <a:gdLst>
                <a:gd name="T0" fmla="*/ 0 w 13"/>
                <a:gd name="T1" fmla="*/ 0 h 13"/>
                <a:gd name="T2" fmla="*/ 13 w 13"/>
                <a:gd name="T3" fmla="*/ 13 h 13"/>
                <a:gd name="T4" fmla="*/ 0 w 13"/>
                <a:gd name="T5" fmla="*/ 2 h 13"/>
                <a:gd name="T6" fmla="*/ 0 w 13"/>
                <a:gd name="T7" fmla="*/ 0 h 13"/>
                <a:gd name="T8" fmla="*/ 0 60000 65536"/>
                <a:gd name="T9" fmla="*/ 0 60000 65536"/>
                <a:gd name="T10" fmla="*/ 0 60000 65536"/>
                <a:gd name="T11" fmla="*/ 0 60000 65536"/>
                <a:gd name="T12" fmla="*/ 0 w 13"/>
                <a:gd name="T13" fmla="*/ 0 h 13"/>
                <a:gd name="T14" fmla="*/ 13 w 13"/>
                <a:gd name="T15" fmla="*/ 13 h 13"/>
              </a:gdLst>
              <a:ahLst/>
              <a:cxnLst>
                <a:cxn ang="T8">
                  <a:pos x="T0" y="T1"/>
                </a:cxn>
                <a:cxn ang="T9">
                  <a:pos x="T2" y="T3"/>
                </a:cxn>
                <a:cxn ang="T10">
                  <a:pos x="T4" y="T5"/>
                </a:cxn>
                <a:cxn ang="T11">
                  <a:pos x="T6" y="T7"/>
                </a:cxn>
              </a:cxnLst>
              <a:rect l="T12" t="T13" r="T14" b="T15"/>
              <a:pathLst>
                <a:path w="13" h="13">
                  <a:moveTo>
                    <a:pt x="0" y="0"/>
                  </a:moveTo>
                  <a:cubicBezTo>
                    <a:pt x="5" y="4"/>
                    <a:pt x="9" y="8"/>
                    <a:pt x="13" y="13"/>
                  </a:cubicBezTo>
                  <a:cubicBezTo>
                    <a:pt x="7" y="11"/>
                    <a:pt x="5" y="5"/>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5" name="Freeform 724"/>
            <p:cNvSpPr/>
            <p:nvPr/>
          </p:nvSpPr>
          <p:spPr bwMode="auto">
            <a:xfrm>
              <a:off x="6848" y="2672"/>
              <a:ext cx="34" cy="34"/>
            </a:xfrm>
            <a:custGeom>
              <a:avLst/>
              <a:gdLst>
                <a:gd name="T0" fmla="*/ 0 w 17"/>
                <a:gd name="T1" fmla="*/ 3 h 17"/>
                <a:gd name="T2" fmla="*/ 4 w 17"/>
                <a:gd name="T3" fmla="*/ 17 h 17"/>
                <a:gd name="T4" fmla="*/ 9 w 17"/>
                <a:gd name="T5" fmla="*/ 12 h 17"/>
                <a:gd name="T6" fmla="*/ 0 w 17"/>
                <a:gd name="T7" fmla="*/ 3 h 17"/>
                <a:gd name="T8" fmla="*/ 0 60000 65536"/>
                <a:gd name="T9" fmla="*/ 0 60000 65536"/>
                <a:gd name="T10" fmla="*/ 0 60000 65536"/>
                <a:gd name="T11" fmla="*/ 0 60000 65536"/>
                <a:gd name="T12" fmla="*/ 0 w 17"/>
                <a:gd name="T13" fmla="*/ 0 h 17"/>
                <a:gd name="T14" fmla="*/ 17 w 17"/>
                <a:gd name="T15" fmla="*/ 17 h 17"/>
              </a:gdLst>
              <a:ahLst/>
              <a:cxnLst>
                <a:cxn ang="T8">
                  <a:pos x="T0" y="T1"/>
                </a:cxn>
                <a:cxn ang="T9">
                  <a:pos x="T2" y="T3"/>
                </a:cxn>
                <a:cxn ang="T10">
                  <a:pos x="T4" y="T5"/>
                </a:cxn>
                <a:cxn ang="T11">
                  <a:pos x="T6" y="T7"/>
                </a:cxn>
              </a:cxnLst>
              <a:rect l="T12" t="T13" r="T14" b="T15"/>
              <a:pathLst>
                <a:path w="17" h="17">
                  <a:moveTo>
                    <a:pt x="0" y="3"/>
                  </a:moveTo>
                  <a:cubicBezTo>
                    <a:pt x="3" y="0"/>
                    <a:pt x="17" y="15"/>
                    <a:pt x="4" y="17"/>
                  </a:cubicBezTo>
                  <a:cubicBezTo>
                    <a:pt x="5" y="14"/>
                    <a:pt x="7" y="13"/>
                    <a:pt x="9" y="12"/>
                  </a:cubicBezTo>
                  <a:cubicBezTo>
                    <a:pt x="7" y="8"/>
                    <a:pt x="4" y="5"/>
                    <a:pt x="0" y="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6" name="Freeform 725"/>
            <p:cNvSpPr/>
            <p:nvPr/>
          </p:nvSpPr>
          <p:spPr bwMode="auto">
            <a:xfrm>
              <a:off x="1916" y="3041"/>
              <a:ext cx="14" cy="84"/>
            </a:xfrm>
            <a:custGeom>
              <a:avLst/>
              <a:gdLst>
                <a:gd name="T0" fmla="*/ 7 w 7"/>
                <a:gd name="T1" fmla="*/ 42 h 42"/>
                <a:gd name="T2" fmla="*/ 7 w 7"/>
                <a:gd name="T3" fmla="*/ 0 h 42"/>
                <a:gd name="T4" fmla="*/ 7 w 7"/>
                <a:gd name="T5" fmla="*/ 2 h 42"/>
                <a:gd name="T6" fmla="*/ 7 w 7"/>
                <a:gd name="T7" fmla="*/ 40 h 42"/>
                <a:gd name="T8" fmla="*/ 7 w 7"/>
                <a:gd name="T9" fmla="*/ 42 h 42"/>
                <a:gd name="T10" fmla="*/ 0 60000 65536"/>
                <a:gd name="T11" fmla="*/ 0 60000 65536"/>
                <a:gd name="T12" fmla="*/ 0 60000 65536"/>
                <a:gd name="T13" fmla="*/ 0 60000 65536"/>
                <a:gd name="T14" fmla="*/ 0 60000 65536"/>
                <a:gd name="T15" fmla="*/ 0 w 7"/>
                <a:gd name="T16" fmla="*/ 0 h 42"/>
                <a:gd name="T17" fmla="*/ 7 w 7"/>
                <a:gd name="T18" fmla="*/ 42 h 42"/>
              </a:gdLst>
              <a:ahLst/>
              <a:cxnLst>
                <a:cxn ang="T10">
                  <a:pos x="T0" y="T1"/>
                </a:cxn>
                <a:cxn ang="T11">
                  <a:pos x="T2" y="T3"/>
                </a:cxn>
                <a:cxn ang="T12">
                  <a:pos x="T4" y="T5"/>
                </a:cxn>
                <a:cxn ang="T13">
                  <a:pos x="T6" y="T7"/>
                </a:cxn>
                <a:cxn ang="T14">
                  <a:pos x="T8" y="T9"/>
                </a:cxn>
              </a:cxnLst>
              <a:rect l="T15" t="T16" r="T17" b="T18"/>
              <a:pathLst>
                <a:path w="7" h="42">
                  <a:moveTo>
                    <a:pt x="7" y="42"/>
                  </a:moveTo>
                  <a:cubicBezTo>
                    <a:pt x="0" y="37"/>
                    <a:pt x="0" y="5"/>
                    <a:pt x="7" y="0"/>
                  </a:cubicBezTo>
                  <a:cubicBezTo>
                    <a:pt x="7" y="1"/>
                    <a:pt x="7" y="1"/>
                    <a:pt x="7" y="2"/>
                  </a:cubicBezTo>
                  <a:cubicBezTo>
                    <a:pt x="4" y="10"/>
                    <a:pt x="4" y="32"/>
                    <a:pt x="7" y="40"/>
                  </a:cubicBezTo>
                  <a:cubicBezTo>
                    <a:pt x="7" y="41"/>
                    <a:pt x="7" y="41"/>
                    <a:pt x="7" y="4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7" name="Freeform 726"/>
            <p:cNvSpPr/>
            <p:nvPr/>
          </p:nvSpPr>
          <p:spPr bwMode="auto">
            <a:xfrm>
              <a:off x="1944" y="3147"/>
              <a:ext cx="14" cy="18"/>
            </a:xfrm>
            <a:custGeom>
              <a:avLst/>
              <a:gdLst>
                <a:gd name="T0" fmla="*/ 4 w 7"/>
                <a:gd name="T1" fmla="*/ 0 h 9"/>
                <a:gd name="T2" fmla="*/ 7 w 7"/>
                <a:gd name="T3" fmla="*/ 9 h 9"/>
                <a:gd name="T4" fmla="*/ 0 w 7"/>
                <a:gd name="T5" fmla="*/ 9 h 9"/>
                <a:gd name="T6" fmla="*/ 0 w 7"/>
                <a:gd name="T7" fmla="*/ 7 h 9"/>
                <a:gd name="T8" fmla="*/ 4 w 7"/>
                <a:gd name="T9" fmla="*/ 0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4" y="0"/>
                  </a:moveTo>
                  <a:cubicBezTo>
                    <a:pt x="7" y="1"/>
                    <a:pt x="6" y="6"/>
                    <a:pt x="7" y="9"/>
                  </a:cubicBezTo>
                  <a:cubicBezTo>
                    <a:pt x="4" y="9"/>
                    <a:pt x="2" y="9"/>
                    <a:pt x="0" y="9"/>
                  </a:cubicBezTo>
                  <a:cubicBezTo>
                    <a:pt x="0" y="9"/>
                    <a:pt x="0" y="8"/>
                    <a:pt x="0" y="7"/>
                  </a:cubicBezTo>
                  <a:cubicBezTo>
                    <a:pt x="5" y="8"/>
                    <a:pt x="4" y="4"/>
                    <a:pt x="4"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8" name="Freeform 727"/>
            <p:cNvSpPr/>
            <p:nvPr/>
          </p:nvSpPr>
          <p:spPr bwMode="auto">
            <a:xfrm>
              <a:off x="1588" y="2954"/>
              <a:ext cx="302" cy="153"/>
            </a:xfrm>
            <a:custGeom>
              <a:avLst/>
              <a:gdLst>
                <a:gd name="T0" fmla="*/ 0 w 151"/>
                <a:gd name="T1" fmla="*/ 3 h 76"/>
                <a:gd name="T2" fmla="*/ 51 w 151"/>
                <a:gd name="T3" fmla="*/ 5 h 76"/>
                <a:gd name="T4" fmla="*/ 51 w 151"/>
                <a:gd name="T5" fmla="*/ 34 h 76"/>
                <a:gd name="T6" fmla="*/ 69 w 151"/>
                <a:gd name="T7" fmla="*/ 34 h 76"/>
                <a:gd name="T8" fmla="*/ 73 w 151"/>
                <a:gd name="T9" fmla="*/ 18 h 76"/>
                <a:gd name="T10" fmla="*/ 104 w 151"/>
                <a:gd name="T11" fmla="*/ 21 h 76"/>
                <a:gd name="T12" fmla="*/ 104 w 151"/>
                <a:gd name="T13" fmla="*/ 72 h 76"/>
                <a:gd name="T14" fmla="*/ 149 w 151"/>
                <a:gd name="T15" fmla="*/ 72 h 76"/>
                <a:gd name="T16" fmla="*/ 151 w 151"/>
                <a:gd name="T17" fmla="*/ 76 h 76"/>
                <a:gd name="T18" fmla="*/ 149 w 151"/>
                <a:gd name="T19" fmla="*/ 76 h 76"/>
                <a:gd name="T20" fmla="*/ 102 w 151"/>
                <a:gd name="T21" fmla="*/ 74 h 76"/>
                <a:gd name="T22" fmla="*/ 102 w 151"/>
                <a:gd name="T23" fmla="*/ 23 h 76"/>
                <a:gd name="T24" fmla="*/ 75 w 151"/>
                <a:gd name="T25" fmla="*/ 21 h 76"/>
                <a:gd name="T26" fmla="*/ 71 w 151"/>
                <a:gd name="T27" fmla="*/ 36 h 76"/>
                <a:gd name="T28" fmla="*/ 49 w 151"/>
                <a:gd name="T29" fmla="*/ 36 h 76"/>
                <a:gd name="T30" fmla="*/ 49 w 151"/>
                <a:gd name="T31" fmla="*/ 7 h 76"/>
                <a:gd name="T32" fmla="*/ 0 w 151"/>
                <a:gd name="T33" fmla="*/ 5 h 76"/>
                <a:gd name="T34" fmla="*/ 0 w 151"/>
                <a:gd name="T35" fmla="*/ 3 h 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1"/>
                <a:gd name="T55" fmla="*/ 0 h 76"/>
                <a:gd name="T56" fmla="*/ 151 w 151"/>
                <a:gd name="T57" fmla="*/ 76 h 7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1" h="76">
                  <a:moveTo>
                    <a:pt x="0" y="3"/>
                  </a:moveTo>
                  <a:cubicBezTo>
                    <a:pt x="16" y="4"/>
                    <a:pt x="38" y="0"/>
                    <a:pt x="51" y="5"/>
                  </a:cubicBezTo>
                  <a:cubicBezTo>
                    <a:pt x="51" y="15"/>
                    <a:pt x="51" y="24"/>
                    <a:pt x="51" y="34"/>
                  </a:cubicBezTo>
                  <a:cubicBezTo>
                    <a:pt x="57" y="34"/>
                    <a:pt x="63" y="34"/>
                    <a:pt x="69" y="34"/>
                  </a:cubicBezTo>
                  <a:cubicBezTo>
                    <a:pt x="69" y="28"/>
                    <a:pt x="67" y="19"/>
                    <a:pt x="73" y="18"/>
                  </a:cubicBezTo>
                  <a:cubicBezTo>
                    <a:pt x="83" y="19"/>
                    <a:pt x="98" y="16"/>
                    <a:pt x="104" y="21"/>
                  </a:cubicBezTo>
                  <a:cubicBezTo>
                    <a:pt x="104" y="38"/>
                    <a:pt x="104" y="55"/>
                    <a:pt x="104" y="72"/>
                  </a:cubicBezTo>
                  <a:cubicBezTo>
                    <a:pt x="119" y="72"/>
                    <a:pt x="134" y="72"/>
                    <a:pt x="149" y="72"/>
                  </a:cubicBezTo>
                  <a:cubicBezTo>
                    <a:pt x="149" y="74"/>
                    <a:pt x="151" y="74"/>
                    <a:pt x="151" y="76"/>
                  </a:cubicBezTo>
                  <a:cubicBezTo>
                    <a:pt x="150" y="76"/>
                    <a:pt x="150" y="76"/>
                    <a:pt x="149" y="76"/>
                  </a:cubicBezTo>
                  <a:cubicBezTo>
                    <a:pt x="137" y="71"/>
                    <a:pt x="117" y="75"/>
                    <a:pt x="102" y="74"/>
                  </a:cubicBezTo>
                  <a:cubicBezTo>
                    <a:pt x="102" y="57"/>
                    <a:pt x="102" y="40"/>
                    <a:pt x="102" y="23"/>
                  </a:cubicBezTo>
                  <a:cubicBezTo>
                    <a:pt x="97" y="19"/>
                    <a:pt x="84" y="21"/>
                    <a:pt x="75" y="21"/>
                  </a:cubicBezTo>
                  <a:cubicBezTo>
                    <a:pt x="69" y="21"/>
                    <a:pt x="71" y="30"/>
                    <a:pt x="71" y="36"/>
                  </a:cubicBezTo>
                  <a:cubicBezTo>
                    <a:pt x="63" y="36"/>
                    <a:pt x="56" y="36"/>
                    <a:pt x="49" y="36"/>
                  </a:cubicBezTo>
                  <a:cubicBezTo>
                    <a:pt x="49" y="27"/>
                    <a:pt x="49" y="17"/>
                    <a:pt x="49" y="7"/>
                  </a:cubicBezTo>
                  <a:cubicBezTo>
                    <a:pt x="36" y="2"/>
                    <a:pt x="15" y="6"/>
                    <a:pt x="0" y="5"/>
                  </a:cubicBezTo>
                  <a:cubicBezTo>
                    <a:pt x="0" y="4"/>
                    <a:pt x="0" y="3"/>
                    <a:pt x="0"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9" name="Freeform 728"/>
            <p:cNvSpPr/>
            <p:nvPr/>
          </p:nvSpPr>
          <p:spPr bwMode="auto">
            <a:xfrm>
              <a:off x="1622" y="2866"/>
              <a:ext cx="50" cy="58"/>
            </a:xfrm>
            <a:custGeom>
              <a:avLst/>
              <a:gdLst>
                <a:gd name="T0" fmla="*/ 20 w 25"/>
                <a:gd name="T1" fmla="*/ 0 h 29"/>
                <a:gd name="T2" fmla="*/ 23 w 25"/>
                <a:gd name="T3" fmla="*/ 0 h 29"/>
                <a:gd name="T4" fmla="*/ 20 w 25"/>
                <a:gd name="T5" fmla="*/ 29 h 29"/>
                <a:gd name="T6" fmla="*/ 0 w 25"/>
                <a:gd name="T7" fmla="*/ 29 h 29"/>
                <a:gd name="T8" fmla="*/ 0 w 25"/>
                <a:gd name="T9" fmla="*/ 27 h 29"/>
                <a:gd name="T10" fmla="*/ 20 w 25"/>
                <a:gd name="T11" fmla="*/ 24 h 29"/>
                <a:gd name="T12" fmla="*/ 20 w 25"/>
                <a:gd name="T13" fmla="*/ 0 h 29"/>
                <a:gd name="T14" fmla="*/ 0 60000 65536"/>
                <a:gd name="T15" fmla="*/ 0 60000 65536"/>
                <a:gd name="T16" fmla="*/ 0 60000 65536"/>
                <a:gd name="T17" fmla="*/ 0 60000 65536"/>
                <a:gd name="T18" fmla="*/ 0 60000 65536"/>
                <a:gd name="T19" fmla="*/ 0 60000 65536"/>
                <a:gd name="T20" fmla="*/ 0 60000 65536"/>
                <a:gd name="T21" fmla="*/ 0 w 25"/>
                <a:gd name="T22" fmla="*/ 0 h 29"/>
                <a:gd name="T23" fmla="*/ 25 w 25"/>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9">
                  <a:moveTo>
                    <a:pt x="20" y="0"/>
                  </a:moveTo>
                  <a:cubicBezTo>
                    <a:pt x="21" y="0"/>
                    <a:pt x="22" y="0"/>
                    <a:pt x="23" y="0"/>
                  </a:cubicBezTo>
                  <a:cubicBezTo>
                    <a:pt x="22" y="9"/>
                    <a:pt x="25" y="23"/>
                    <a:pt x="20" y="29"/>
                  </a:cubicBezTo>
                  <a:cubicBezTo>
                    <a:pt x="14" y="29"/>
                    <a:pt x="7" y="29"/>
                    <a:pt x="0" y="29"/>
                  </a:cubicBezTo>
                  <a:cubicBezTo>
                    <a:pt x="0" y="28"/>
                    <a:pt x="0" y="27"/>
                    <a:pt x="0" y="27"/>
                  </a:cubicBezTo>
                  <a:cubicBezTo>
                    <a:pt x="7" y="26"/>
                    <a:pt x="17" y="28"/>
                    <a:pt x="20" y="24"/>
                  </a:cubicBezTo>
                  <a:cubicBezTo>
                    <a:pt x="20" y="16"/>
                    <a:pt x="20" y="8"/>
                    <a:pt x="2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0" name="Freeform 729"/>
            <p:cNvSpPr/>
            <p:nvPr/>
          </p:nvSpPr>
          <p:spPr bwMode="auto">
            <a:xfrm>
              <a:off x="6914" y="2758"/>
              <a:ext cx="22" cy="18"/>
            </a:xfrm>
            <a:custGeom>
              <a:avLst/>
              <a:gdLst>
                <a:gd name="T0" fmla="*/ 2 w 11"/>
                <a:gd name="T1" fmla="*/ 7 h 9"/>
                <a:gd name="T2" fmla="*/ 11 w 11"/>
                <a:gd name="T3" fmla="*/ 0 h 9"/>
                <a:gd name="T4" fmla="*/ 0 w 11"/>
                <a:gd name="T5" fmla="*/ 9 h 9"/>
                <a:gd name="T6" fmla="*/ 0 w 11"/>
                <a:gd name="T7" fmla="*/ 7 h 9"/>
                <a:gd name="T8" fmla="*/ 2 w 11"/>
                <a:gd name="T9" fmla="*/ 7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2" y="7"/>
                  </a:moveTo>
                  <a:cubicBezTo>
                    <a:pt x="7" y="6"/>
                    <a:pt x="7" y="1"/>
                    <a:pt x="11" y="0"/>
                  </a:cubicBezTo>
                  <a:cubicBezTo>
                    <a:pt x="8" y="4"/>
                    <a:pt x="7" y="9"/>
                    <a:pt x="0" y="9"/>
                  </a:cubicBezTo>
                  <a:cubicBezTo>
                    <a:pt x="0" y="9"/>
                    <a:pt x="0" y="8"/>
                    <a:pt x="0" y="7"/>
                  </a:cubicBezTo>
                  <a:cubicBezTo>
                    <a:pt x="1" y="7"/>
                    <a:pt x="2" y="7"/>
                    <a:pt x="2"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1" name="Freeform 730"/>
            <p:cNvSpPr/>
            <p:nvPr/>
          </p:nvSpPr>
          <p:spPr bwMode="auto">
            <a:xfrm>
              <a:off x="7040" y="2758"/>
              <a:ext cx="30" cy="32"/>
            </a:xfrm>
            <a:custGeom>
              <a:avLst/>
              <a:gdLst>
                <a:gd name="T0" fmla="*/ 8 w 15"/>
                <a:gd name="T1" fmla="*/ 0 h 16"/>
                <a:gd name="T2" fmla="*/ 13 w 15"/>
                <a:gd name="T3" fmla="*/ 7 h 16"/>
                <a:gd name="T4" fmla="*/ 4 w 15"/>
                <a:gd name="T5" fmla="*/ 16 h 16"/>
                <a:gd name="T6" fmla="*/ 2 w 15"/>
                <a:gd name="T7" fmla="*/ 16 h 16"/>
                <a:gd name="T8" fmla="*/ 0 w 15"/>
                <a:gd name="T9" fmla="*/ 16 h 16"/>
                <a:gd name="T10" fmla="*/ 8 w 15"/>
                <a:gd name="T11" fmla="*/ 0 h 16"/>
                <a:gd name="T12" fmla="*/ 0 60000 65536"/>
                <a:gd name="T13" fmla="*/ 0 60000 65536"/>
                <a:gd name="T14" fmla="*/ 0 60000 65536"/>
                <a:gd name="T15" fmla="*/ 0 60000 65536"/>
                <a:gd name="T16" fmla="*/ 0 60000 65536"/>
                <a:gd name="T17" fmla="*/ 0 60000 65536"/>
                <a:gd name="T18" fmla="*/ 0 w 15"/>
                <a:gd name="T19" fmla="*/ 0 h 16"/>
                <a:gd name="T20" fmla="*/ 15 w 1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5" h="16">
                  <a:moveTo>
                    <a:pt x="8" y="0"/>
                  </a:moveTo>
                  <a:cubicBezTo>
                    <a:pt x="11" y="1"/>
                    <a:pt x="13" y="3"/>
                    <a:pt x="13" y="7"/>
                  </a:cubicBezTo>
                  <a:cubicBezTo>
                    <a:pt x="9" y="9"/>
                    <a:pt x="6" y="12"/>
                    <a:pt x="4" y="16"/>
                  </a:cubicBezTo>
                  <a:cubicBezTo>
                    <a:pt x="3" y="16"/>
                    <a:pt x="3" y="16"/>
                    <a:pt x="2" y="16"/>
                  </a:cubicBezTo>
                  <a:cubicBezTo>
                    <a:pt x="1" y="16"/>
                    <a:pt x="0" y="16"/>
                    <a:pt x="0" y="16"/>
                  </a:cubicBezTo>
                  <a:cubicBezTo>
                    <a:pt x="3" y="12"/>
                    <a:pt x="15" y="8"/>
                    <a:pt x="8"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2" name="Freeform 731"/>
            <p:cNvSpPr/>
            <p:nvPr/>
          </p:nvSpPr>
          <p:spPr bwMode="auto">
            <a:xfrm>
              <a:off x="7062" y="2746"/>
              <a:ext cx="111" cy="128"/>
            </a:xfrm>
            <a:custGeom>
              <a:avLst/>
              <a:gdLst>
                <a:gd name="T0" fmla="*/ 0 w 55"/>
                <a:gd name="T1" fmla="*/ 29 h 64"/>
                <a:gd name="T2" fmla="*/ 55 w 55"/>
                <a:gd name="T3" fmla="*/ 64 h 64"/>
                <a:gd name="T4" fmla="*/ 11 w 55"/>
                <a:gd name="T5" fmla="*/ 20 h 64"/>
                <a:gd name="T6" fmla="*/ 0 w 55"/>
                <a:gd name="T7" fmla="*/ 29 h 64"/>
                <a:gd name="T8" fmla="*/ 0 60000 65536"/>
                <a:gd name="T9" fmla="*/ 0 60000 65536"/>
                <a:gd name="T10" fmla="*/ 0 60000 65536"/>
                <a:gd name="T11" fmla="*/ 0 60000 65536"/>
                <a:gd name="T12" fmla="*/ 0 w 55"/>
                <a:gd name="T13" fmla="*/ 0 h 64"/>
                <a:gd name="T14" fmla="*/ 55 w 55"/>
                <a:gd name="T15" fmla="*/ 64 h 64"/>
              </a:gdLst>
              <a:ahLst/>
              <a:cxnLst>
                <a:cxn ang="T8">
                  <a:pos x="T0" y="T1"/>
                </a:cxn>
                <a:cxn ang="T9">
                  <a:pos x="T2" y="T3"/>
                </a:cxn>
                <a:cxn ang="T10">
                  <a:pos x="T4" y="T5"/>
                </a:cxn>
                <a:cxn ang="T11">
                  <a:pos x="T6" y="T7"/>
                </a:cxn>
              </a:cxnLst>
              <a:rect l="T12" t="T13" r="T14" b="T15"/>
              <a:pathLst>
                <a:path w="55" h="64">
                  <a:moveTo>
                    <a:pt x="0" y="29"/>
                  </a:moveTo>
                  <a:cubicBezTo>
                    <a:pt x="13" y="0"/>
                    <a:pt x="41" y="57"/>
                    <a:pt x="55" y="64"/>
                  </a:cubicBezTo>
                  <a:cubicBezTo>
                    <a:pt x="40" y="50"/>
                    <a:pt x="25" y="36"/>
                    <a:pt x="11" y="20"/>
                  </a:cubicBezTo>
                  <a:cubicBezTo>
                    <a:pt x="6" y="21"/>
                    <a:pt x="5" y="27"/>
                    <a:pt x="0" y="2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3" name="Freeform 732"/>
            <p:cNvSpPr/>
            <p:nvPr/>
          </p:nvSpPr>
          <p:spPr bwMode="auto">
            <a:xfrm>
              <a:off x="7317" y="2884"/>
              <a:ext cx="98" cy="98"/>
            </a:xfrm>
            <a:custGeom>
              <a:avLst/>
              <a:gdLst>
                <a:gd name="T0" fmla="*/ 0 w 49"/>
                <a:gd name="T1" fmla="*/ 0 h 49"/>
                <a:gd name="T2" fmla="*/ 49 w 49"/>
                <a:gd name="T3" fmla="*/ 49 h 49"/>
                <a:gd name="T4" fmla="*/ 0 w 49"/>
                <a:gd name="T5" fmla="*/ 0 h 49"/>
                <a:gd name="T6" fmla="*/ 0 60000 65536"/>
                <a:gd name="T7" fmla="*/ 0 60000 65536"/>
                <a:gd name="T8" fmla="*/ 0 60000 65536"/>
                <a:gd name="T9" fmla="*/ 0 w 49"/>
                <a:gd name="T10" fmla="*/ 0 h 49"/>
                <a:gd name="T11" fmla="*/ 49 w 49"/>
                <a:gd name="T12" fmla="*/ 49 h 49"/>
              </a:gdLst>
              <a:ahLst/>
              <a:cxnLst>
                <a:cxn ang="T6">
                  <a:pos x="T0" y="T1"/>
                </a:cxn>
                <a:cxn ang="T7">
                  <a:pos x="T2" y="T3"/>
                </a:cxn>
                <a:cxn ang="T8">
                  <a:pos x="T4" y="T5"/>
                </a:cxn>
              </a:cxnLst>
              <a:rect l="T9" t="T10" r="T11" b="T12"/>
              <a:pathLst>
                <a:path w="49" h="49">
                  <a:moveTo>
                    <a:pt x="0" y="0"/>
                  </a:moveTo>
                  <a:cubicBezTo>
                    <a:pt x="17" y="15"/>
                    <a:pt x="33" y="32"/>
                    <a:pt x="49" y="49"/>
                  </a:cubicBezTo>
                  <a:cubicBezTo>
                    <a:pt x="32" y="33"/>
                    <a:pt x="15" y="17"/>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4" name="Freeform 733"/>
            <p:cNvSpPr/>
            <p:nvPr/>
          </p:nvSpPr>
          <p:spPr bwMode="auto">
            <a:xfrm>
              <a:off x="7343" y="3081"/>
              <a:ext cx="68" cy="66"/>
            </a:xfrm>
            <a:custGeom>
              <a:avLst/>
              <a:gdLst>
                <a:gd name="T0" fmla="*/ 0 w 34"/>
                <a:gd name="T1" fmla="*/ 33 h 33"/>
                <a:gd name="T2" fmla="*/ 34 w 34"/>
                <a:gd name="T3" fmla="*/ 0 h 33"/>
                <a:gd name="T4" fmla="*/ 0 w 34"/>
                <a:gd name="T5" fmla="*/ 33 h 33"/>
                <a:gd name="T6" fmla="*/ 0 60000 65536"/>
                <a:gd name="T7" fmla="*/ 0 60000 65536"/>
                <a:gd name="T8" fmla="*/ 0 60000 65536"/>
                <a:gd name="T9" fmla="*/ 0 w 34"/>
                <a:gd name="T10" fmla="*/ 0 h 33"/>
                <a:gd name="T11" fmla="*/ 34 w 34"/>
                <a:gd name="T12" fmla="*/ 33 h 33"/>
              </a:gdLst>
              <a:ahLst/>
              <a:cxnLst>
                <a:cxn ang="T6">
                  <a:pos x="T0" y="T1"/>
                </a:cxn>
                <a:cxn ang="T7">
                  <a:pos x="T2" y="T3"/>
                </a:cxn>
                <a:cxn ang="T8">
                  <a:pos x="T4" y="T5"/>
                </a:cxn>
              </a:cxnLst>
              <a:rect l="T9" t="T10" r="T11" b="T12"/>
              <a:pathLst>
                <a:path w="34" h="33">
                  <a:moveTo>
                    <a:pt x="0" y="33"/>
                  </a:moveTo>
                  <a:cubicBezTo>
                    <a:pt x="10" y="21"/>
                    <a:pt x="22" y="10"/>
                    <a:pt x="34" y="0"/>
                  </a:cubicBezTo>
                  <a:cubicBezTo>
                    <a:pt x="23" y="12"/>
                    <a:pt x="12" y="23"/>
                    <a:pt x="0" y="3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5" name="Freeform 734"/>
            <p:cNvSpPr/>
            <p:nvPr/>
          </p:nvSpPr>
          <p:spPr bwMode="auto">
            <a:xfrm>
              <a:off x="7263" y="3367"/>
              <a:ext cx="80" cy="81"/>
            </a:xfrm>
            <a:custGeom>
              <a:avLst/>
              <a:gdLst>
                <a:gd name="T0" fmla="*/ 0 w 40"/>
                <a:gd name="T1" fmla="*/ 40 h 40"/>
                <a:gd name="T2" fmla="*/ 40 w 40"/>
                <a:gd name="T3" fmla="*/ 0 h 40"/>
                <a:gd name="T4" fmla="*/ 0 w 40"/>
                <a:gd name="T5" fmla="*/ 40 h 40"/>
                <a:gd name="T6" fmla="*/ 0 60000 65536"/>
                <a:gd name="T7" fmla="*/ 0 60000 65536"/>
                <a:gd name="T8" fmla="*/ 0 60000 65536"/>
                <a:gd name="T9" fmla="*/ 0 w 40"/>
                <a:gd name="T10" fmla="*/ 0 h 40"/>
                <a:gd name="T11" fmla="*/ 40 w 40"/>
                <a:gd name="T12" fmla="*/ 40 h 40"/>
              </a:gdLst>
              <a:ahLst/>
              <a:cxnLst>
                <a:cxn ang="T6">
                  <a:pos x="T0" y="T1"/>
                </a:cxn>
                <a:cxn ang="T7">
                  <a:pos x="T2" y="T3"/>
                </a:cxn>
                <a:cxn ang="T8">
                  <a:pos x="T4" y="T5"/>
                </a:cxn>
              </a:cxnLst>
              <a:rect l="T9" t="T10" r="T11" b="T12"/>
              <a:pathLst>
                <a:path w="40" h="40">
                  <a:moveTo>
                    <a:pt x="0" y="40"/>
                  </a:moveTo>
                  <a:cubicBezTo>
                    <a:pt x="12" y="25"/>
                    <a:pt x="26" y="12"/>
                    <a:pt x="40" y="0"/>
                  </a:cubicBezTo>
                  <a:cubicBezTo>
                    <a:pt x="28" y="14"/>
                    <a:pt x="14" y="27"/>
                    <a:pt x="0" y="4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6" name="Freeform 735"/>
            <p:cNvSpPr/>
            <p:nvPr/>
          </p:nvSpPr>
          <p:spPr bwMode="auto">
            <a:xfrm>
              <a:off x="7161" y="3456"/>
              <a:ext cx="62" cy="62"/>
            </a:xfrm>
            <a:custGeom>
              <a:avLst/>
              <a:gdLst>
                <a:gd name="T0" fmla="*/ 0 w 31"/>
                <a:gd name="T1" fmla="*/ 31 h 31"/>
                <a:gd name="T2" fmla="*/ 31 w 31"/>
                <a:gd name="T3" fmla="*/ 0 h 31"/>
                <a:gd name="T4" fmla="*/ 0 w 31"/>
                <a:gd name="T5" fmla="*/ 31 h 31"/>
                <a:gd name="T6" fmla="*/ 0 60000 65536"/>
                <a:gd name="T7" fmla="*/ 0 60000 65536"/>
                <a:gd name="T8" fmla="*/ 0 60000 65536"/>
                <a:gd name="T9" fmla="*/ 0 w 31"/>
                <a:gd name="T10" fmla="*/ 0 h 31"/>
                <a:gd name="T11" fmla="*/ 31 w 31"/>
                <a:gd name="T12" fmla="*/ 31 h 31"/>
              </a:gdLst>
              <a:ahLst/>
              <a:cxnLst>
                <a:cxn ang="T6">
                  <a:pos x="T0" y="T1"/>
                </a:cxn>
                <a:cxn ang="T7">
                  <a:pos x="T2" y="T3"/>
                </a:cxn>
                <a:cxn ang="T8">
                  <a:pos x="T4" y="T5"/>
                </a:cxn>
              </a:cxnLst>
              <a:rect l="T9" t="T10" r="T11" b="T12"/>
              <a:pathLst>
                <a:path w="31" h="31">
                  <a:moveTo>
                    <a:pt x="0" y="31"/>
                  </a:moveTo>
                  <a:cubicBezTo>
                    <a:pt x="9" y="20"/>
                    <a:pt x="20" y="10"/>
                    <a:pt x="31" y="0"/>
                  </a:cubicBezTo>
                  <a:cubicBezTo>
                    <a:pt x="21" y="12"/>
                    <a:pt x="11" y="22"/>
                    <a:pt x="0" y="3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7" name="Freeform 736"/>
            <p:cNvSpPr/>
            <p:nvPr/>
          </p:nvSpPr>
          <p:spPr bwMode="auto">
            <a:xfrm>
              <a:off x="7129" y="3622"/>
              <a:ext cx="28" cy="26"/>
            </a:xfrm>
            <a:custGeom>
              <a:avLst/>
              <a:gdLst>
                <a:gd name="T0" fmla="*/ 0 w 14"/>
                <a:gd name="T1" fmla="*/ 13 h 13"/>
                <a:gd name="T2" fmla="*/ 14 w 14"/>
                <a:gd name="T3" fmla="*/ 0 h 13"/>
                <a:gd name="T4" fmla="*/ 0 w 14"/>
                <a:gd name="T5" fmla="*/ 13 h 13"/>
                <a:gd name="T6" fmla="*/ 0 60000 65536"/>
                <a:gd name="T7" fmla="*/ 0 60000 65536"/>
                <a:gd name="T8" fmla="*/ 0 60000 65536"/>
                <a:gd name="T9" fmla="*/ 0 w 14"/>
                <a:gd name="T10" fmla="*/ 0 h 13"/>
                <a:gd name="T11" fmla="*/ 14 w 14"/>
                <a:gd name="T12" fmla="*/ 13 h 13"/>
              </a:gdLst>
              <a:ahLst/>
              <a:cxnLst>
                <a:cxn ang="T6">
                  <a:pos x="T0" y="T1"/>
                </a:cxn>
                <a:cxn ang="T7">
                  <a:pos x="T2" y="T3"/>
                </a:cxn>
                <a:cxn ang="T8">
                  <a:pos x="T4" y="T5"/>
                </a:cxn>
              </a:cxnLst>
              <a:rect l="T9" t="T10" r="T11" b="T12"/>
              <a:pathLst>
                <a:path w="14" h="13">
                  <a:moveTo>
                    <a:pt x="0" y="13"/>
                  </a:moveTo>
                  <a:cubicBezTo>
                    <a:pt x="4" y="8"/>
                    <a:pt x="8" y="3"/>
                    <a:pt x="14" y="0"/>
                  </a:cubicBezTo>
                  <a:cubicBezTo>
                    <a:pt x="10" y="5"/>
                    <a:pt x="6" y="10"/>
                    <a:pt x="0" y="1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8" name="Freeform 737"/>
            <p:cNvSpPr/>
            <p:nvPr/>
          </p:nvSpPr>
          <p:spPr bwMode="auto">
            <a:xfrm>
              <a:off x="7056" y="3666"/>
              <a:ext cx="43" cy="38"/>
            </a:xfrm>
            <a:custGeom>
              <a:avLst/>
              <a:gdLst>
                <a:gd name="T0" fmla="*/ 21 w 21"/>
                <a:gd name="T1" fmla="*/ 16 h 19"/>
                <a:gd name="T2" fmla="*/ 3 w 21"/>
                <a:gd name="T3" fmla="*/ 2 h 19"/>
                <a:gd name="T4" fmla="*/ 0 w 21"/>
                <a:gd name="T5" fmla="*/ 2 h 19"/>
                <a:gd name="T6" fmla="*/ 0 w 21"/>
                <a:gd name="T7" fmla="*/ 0 h 19"/>
                <a:gd name="T8" fmla="*/ 21 w 21"/>
                <a:gd name="T9" fmla="*/ 16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6"/>
                  </a:moveTo>
                  <a:cubicBezTo>
                    <a:pt x="16" y="19"/>
                    <a:pt x="10" y="4"/>
                    <a:pt x="3" y="2"/>
                  </a:cubicBezTo>
                  <a:cubicBezTo>
                    <a:pt x="2" y="2"/>
                    <a:pt x="1" y="2"/>
                    <a:pt x="0" y="2"/>
                  </a:cubicBezTo>
                  <a:cubicBezTo>
                    <a:pt x="0" y="1"/>
                    <a:pt x="0" y="1"/>
                    <a:pt x="0" y="0"/>
                  </a:cubicBezTo>
                  <a:cubicBezTo>
                    <a:pt x="11" y="2"/>
                    <a:pt x="12" y="12"/>
                    <a:pt x="21"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9" name="Freeform 738"/>
            <p:cNvSpPr/>
            <p:nvPr/>
          </p:nvSpPr>
          <p:spPr bwMode="auto">
            <a:xfrm>
              <a:off x="7008" y="3640"/>
              <a:ext cx="26" cy="26"/>
            </a:xfrm>
            <a:custGeom>
              <a:avLst/>
              <a:gdLst>
                <a:gd name="T0" fmla="*/ 13 w 13"/>
                <a:gd name="T1" fmla="*/ 13 h 13"/>
                <a:gd name="T2" fmla="*/ 0 w 13"/>
                <a:gd name="T3" fmla="*/ 0 h 13"/>
                <a:gd name="T4" fmla="*/ 13 w 13"/>
                <a:gd name="T5" fmla="*/ 13 h 13"/>
                <a:gd name="T6" fmla="*/ 0 60000 65536"/>
                <a:gd name="T7" fmla="*/ 0 60000 65536"/>
                <a:gd name="T8" fmla="*/ 0 60000 65536"/>
                <a:gd name="T9" fmla="*/ 0 w 13"/>
                <a:gd name="T10" fmla="*/ 0 h 13"/>
                <a:gd name="T11" fmla="*/ 13 w 13"/>
                <a:gd name="T12" fmla="*/ 13 h 13"/>
              </a:gdLst>
              <a:ahLst/>
              <a:cxnLst>
                <a:cxn ang="T6">
                  <a:pos x="T0" y="T1"/>
                </a:cxn>
                <a:cxn ang="T7">
                  <a:pos x="T2" y="T3"/>
                </a:cxn>
                <a:cxn ang="T8">
                  <a:pos x="T4" y="T5"/>
                </a:cxn>
              </a:cxnLst>
              <a:rect l="T9" t="T10" r="T11" b="T12"/>
              <a:pathLst>
                <a:path w="13" h="13">
                  <a:moveTo>
                    <a:pt x="13" y="13"/>
                  </a:moveTo>
                  <a:cubicBezTo>
                    <a:pt x="8" y="9"/>
                    <a:pt x="3" y="5"/>
                    <a:pt x="0" y="0"/>
                  </a:cubicBezTo>
                  <a:cubicBezTo>
                    <a:pt x="5" y="3"/>
                    <a:pt x="10" y="8"/>
                    <a:pt x="13" y="1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0" name="Freeform 739"/>
            <p:cNvSpPr/>
            <p:nvPr/>
          </p:nvSpPr>
          <p:spPr bwMode="auto">
            <a:xfrm>
              <a:off x="7008" y="3582"/>
              <a:ext cx="58" cy="52"/>
            </a:xfrm>
            <a:custGeom>
              <a:avLst/>
              <a:gdLst>
                <a:gd name="T0" fmla="*/ 0 w 29"/>
                <a:gd name="T1" fmla="*/ 26 h 26"/>
                <a:gd name="T2" fmla="*/ 9 w 29"/>
                <a:gd name="T3" fmla="*/ 15 h 26"/>
                <a:gd name="T4" fmla="*/ 11 w 29"/>
                <a:gd name="T5" fmla="*/ 15 h 26"/>
                <a:gd name="T6" fmla="*/ 29 w 29"/>
                <a:gd name="T7" fmla="*/ 0 h 26"/>
                <a:gd name="T8" fmla="*/ 0 w 29"/>
                <a:gd name="T9" fmla="*/ 26 h 26"/>
                <a:gd name="T10" fmla="*/ 0 60000 65536"/>
                <a:gd name="T11" fmla="*/ 0 60000 65536"/>
                <a:gd name="T12" fmla="*/ 0 60000 65536"/>
                <a:gd name="T13" fmla="*/ 0 60000 65536"/>
                <a:gd name="T14" fmla="*/ 0 60000 65536"/>
                <a:gd name="T15" fmla="*/ 0 w 29"/>
                <a:gd name="T16" fmla="*/ 0 h 26"/>
                <a:gd name="T17" fmla="*/ 29 w 29"/>
                <a:gd name="T18" fmla="*/ 26 h 26"/>
              </a:gdLst>
              <a:ahLst/>
              <a:cxnLst>
                <a:cxn ang="T10">
                  <a:pos x="T0" y="T1"/>
                </a:cxn>
                <a:cxn ang="T11">
                  <a:pos x="T2" y="T3"/>
                </a:cxn>
                <a:cxn ang="T12">
                  <a:pos x="T4" y="T5"/>
                </a:cxn>
                <a:cxn ang="T13">
                  <a:pos x="T6" y="T7"/>
                </a:cxn>
                <a:cxn ang="T14">
                  <a:pos x="T8" y="T9"/>
                </a:cxn>
              </a:cxnLst>
              <a:rect l="T15" t="T16" r="T17" b="T18"/>
              <a:pathLst>
                <a:path w="29" h="26">
                  <a:moveTo>
                    <a:pt x="0" y="26"/>
                  </a:moveTo>
                  <a:cubicBezTo>
                    <a:pt x="1" y="21"/>
                    <a:pt x="7" y="20"/>
                    <a:pt x="9" y="15"/>
                  </a:cubicBezTo>
                  <a:cubicBezTo>
                    <a:pt x="10" y="15"/>
                    <a:pt x="10" y="15"/>
                    <a:pt x="11" y="15"/>
                  </a:cubicBezTo>
                  <a:cubicBezTo>
                    <a:pt x="18" y="11"/>
                    <a:pt x="22" y="3"/>
                    <a:pt x="29" y="0"/>
                  </a:cubicBezTo>
                  <a:cubicBezTo>
                    <a:pt x="21" y="11"/>
                    <a:pt x="10" y="18"/>
                    <a:pt x="0" y="2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1" name="Freeform 740"/>
            <p:cNvSpPr/>
            <p:nvPr/>
          </p:nvSpPr>
          <p:spPr bwMode="auto">
            <a:xfrm>
              <a:off x="6942" y="3371"/>
              <a:ext cx="102" cy="103"/>
            </a:xfrm>
            <a:custGeom>
              <a:avLst/>
              <a:gdLst>
                <a:gd name="T0" fmla="*/ 51 w 51"/>
                <a:gd name="T1" fmla="*/ 51 h 51"/>
                <a:gd name="T2" fmla="*/ 0 w 51"/>
                <a:gd name="T3" fmla="*/ 0 h 51"/>
                <a:gd name="T4" fmla="*/ 51 w 51"/>
                <a:gd name="T5" fmla="*/ 51 h 51"/>
                <a:gd name="T6" fmla="*/ 0 60000 65536"/>
                <a:gd name="T7" fmla="*/ 0 60000 65536"/>
                <a:gd name="T8" fmla="*/ 0 60000 65536"/>
                <a:gd name="T9" fmla="*/ 0 w 51"/>
                <a:gd name="T10" fmla="*/ 0 h 51"/>
                <a:gd name="T11" fmla="*/ 51 w 51"/>
                <a:gd name="T12" fmla="*/ 51 h 51"/>
              </a:gdLst>
              <a:ahLst/>
              <a:cxnLst>
                <a:cxn ang="T6">
                  <a:pos x="T0" y="T1"/>
                </a:cxn>
                <a:cxn ang="T7">
                  <a:pos x="T2" y="T3"/>
                </a:cxn>
                <a:cxn ang="T8">
                  <a:pos x="T4" y="T5"/>
                </a:cxn>
              </a:cxnLst>
              <a:rect l="T9" t="T10" r="T11" b="T12"/>
              <a:pathLst>
                <a:path w="51" h="51">
                  <a:moveTo>
                    <a:pt x="51" y="51"/>
                  </a:moveTo>
                  <a:cubicBezTo>
                    <a:pt x="33" y="35"/>
                    <a:pt x="16" y="18"/>
                    <a:pt x="0" y="0"/>
                  </a:cubicBezTo>
                  <a:cubicBezTo>
                    <a:pt x="18" y="16"/>
                    <a:pt x="35" y="33"/>
                    <a:pt x="51" y="5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2" name="Freeform 741"/>
            <p:cNvSpPr/>
            <p:nvPr/>
          </p:nvSpPr>
          <p:spPr bwMode="auto">
            <a:xfrm>
              <a:off x="6674" y="3057"/>
              <a:ext cx="200" cy="136"/>
            </a:xfrm>
            <a:custGeom>
              <a:avLst/>
              <a:gdLst>
                <a:gd name="T0" fmla="*/ 100 w 100"/>
                <a:gd name="T1" fmla="*/ 68 h 68"/>
                <a:gd name="T2" fmla="*/ 33 w 100"/>
                <a:gd name="T3" fmla="*/ 3 h 68"/>
                <a:gd name="T4" fmla="*/ 27 w 100"/>
                <a:gd name="T5" fmla="*/ 3 h 68"/>
                <a:gd name="T6" fmla="*/ 0 w 100"/>
                <a:gd name="T7" fmla="*/ 28 h 68"/>
                <a:gd name="T8" fmla="*/ 29 w 100"/>
                <a:gd name="T9" fmla="*/ 1 h 68"/>
                <a:gd name="T10" fmla="*/ 100 w 100"/>
                <a:gd name="T11" fmla="*/ 68 h 68"/>
                <a:gd name="T12" fmla="*/ 0 60000 65536"/>
                <a:gd name="T13" fmla="*/ 0 60000 65536"/>
                <a:gd name="T14" fmla="*/ 0 60000 65536"/>
                <a:gd name="T15" fmla="*/ 0 60000 65536"/>
                <a:gd name="T16" fmla="*/ 0 60000 65536"/>
                <a:gd name="T17" fmla="*/ 0 60000 65536"/>
                <a:gd name="T18" fmla="*/ 0 w 100"/>
                <a:gd name="T19" fmla="*/ 0 h 68"/>
                <a:gd name="T20" fmla="*/ 100 w 100"/>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100" h="68">
                  <a:moveTo>
                    <a:pt x="100" y="68"/>
                  </a:moveTo>
                  <a:cubicBezTo>
                    <a:pt x="76" y="47"/>
                    <a:pt x="57" y="23"/>
                    <a:pt x="33" y="3"/>
                  </a:cubicBezTo>
                  <a:cubicBezTo>
                    <a:pt x="31" y="3"/>
                    <a:pt x="29" y="3"/>
                    <a:pt x="27" y="3"/>
                  </a:cubicBezTo>
                  <a:cubicBezTo>
                    <a:pt x="16" y="10"/>
                    <a:pt x="10" y="21"/>
                    <a:pt x="0" y="28"/>
                  </a:cubicBezTo>
                  <a:cubicBezTo>
                    <a:pt x="11" y="19"/>
                    <a:pt x="17" y="1"/>
                    <a:pt x="29" y="1"/>
                  </a:cubicBezTo>
                  <a:cubicBezTo>
                    <a:pt x="52" y="0"/>
                    <a:pt x="80" y="58"/>
                    <a:pt x="100" y="6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3" name="Freeform 742"/>
            <p:cNvSpPr/>
            <p:nvPr/>
          </p:nvSpPr>
          <p:spPr bwMode="auto">
            <a:xfrm>
              <a:off x="6548" y="3027"/>
              <a:ext cx="86" cy="86"/>
            </a:xfrm>
            <a:custGeom>
              <a:avLst/>
              <a:gdLst>
                <a:gd name="T0" fmla="*/ 43 w 43"/>
                <a:gd name="T1" fmla="*/ 43 h 43"/>
                <a:gd name="T2" fmla="*/ 0 w 43"/>
                <a:gd name="T3" fmla="*/ 0 h 43"/>
                <a:gd name="T4" fmla="*/ 43 w 43"/>
                <a:gd name="T5" fmla="*/ 43 h 43"/>
                <a:gd name="T6" fmla="*/ 0 60000 65536"/>
                <a:gd name="T7" fmla="*/ 0 60000 65536"/>
                <a:gd name="T8" fmla="*/ 0 60000 65536"/>
                <a:gd name="T9" fmla="*/ 0 w 43"/>
                <a:gd name="T10" fmla="*/ 0 h 43"/>
                <a:gd name="T11" fmla="*/ 43 w 43"/>
                <a:gd name="T12" fmla="*/ 43 h 43"/>
              </a:gdLst>
              <a:ahLst/>
              <a:cxnLst>
                <a:cxn ang="T6">
                  <a:pos x="T0" y="T1"/>
                </a:cxn>
                <a:cxn ang="T7">
                  <a:pos x="T2" y="T3"/>
                </a:cxn>
                <a:cxn ang="T8">
                  <a:pos x="T4" y="T5"/>
                </a:cxn>
              </a:cxnLst>
              <a:rect l="T9" t="T10" r="T11" b="T12"/>
              <a:pathLst>
                <a:path w="43" h="43">
                  <a:moveTo>
                    <a:pt x="43" y="43"/>
                  </a:moveTo>
                  <a:cubicBezTo>
                    <a:pt x="28" y="29"/>
                    <a:pt x="14" y="15"/>
                    <a:pt x="0" y="0"/>
                  </a:cubicBezTo>
                  <a:cubicBezTo>
                    <a:pt x="15" y="13"/>
                    <a:pt x="30" y="28"/>
                    <a:pt x="43" y="4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4" name="Freeform 743"/>
            <p:cNvSpPr/>
            <p:nvPr/>
          </p:nvSpPr>
          <p:spPr bwMode="auto">
            <a:xfrm>
              <a:off x="6548" y="2920"/>
              <a:ext cx="108" cy="103"/>
            </a:xfrm>
            <a:custGeom>
              <a:avLst/>
              <a:gdLst>
                <a:gd name="T0" fmla="*/ 0 w 54"/>
                <a:gd name="T1" fmla="*/ 51 h 51"/>
                <a:gd name="T2" fmla="*/ 49 w 54"/>
                <a:gd name="T3" fmla="*/ 0 h 51"/>
                <a:gd name="T4" fmla="*/ 52 w 54"/>
                <a:gd name="T5" fmla="*/ 0 h 51"/>
                <a:gd name="T6" fmla="*/ 54 w 54"/>
                <a:gd name="T7" fmla="*/ 0 h 51"/>
                <a:gd name="T8" fmla="*/ 0 w 54"/>
                <a:gd name="T9" fmla="*/ 51 h 51"/>
                <a:gd name="T10" fmla="*/ 0 60000 65536"/>
                <a:gd name="T11" fmla="*/ 0 60000 65536"/>
                <a:gd name="T12" fmla="*/ 0 60000 65536"/>
                <a:gd name="T13" fmla="*/ 0 60000 65536"/>
                <a:gd name="T14" fmla="*/ 0 60000 65536"/>
                <a:gd name="T15" fmla="*/ 0 w 54"/>
                <a:gd name="T16" fmla="*/ 0 h 51"/>
                <a:gd name="T17" fmla="*/ 54 w 54"/>
                <a:gd name="T18" fmla="*/ 51 h 51"/>
              </a:gdLst>
              <a:ahLst/>
              <a:cxnLst>
                <a:cxn ang="T10">
                  <a:pos x="T0" y="T1"/>
                </a:cxn>
                <a:cxn ang="T11">
                  <a:pos x="T2" y="T3"/>
                </a:cxn>
                <a:cxn ang="T12">
                  <a:pos x="T4" y="T5"/>
                </a:cxn>
                <a:cxn ang="T13">
                  <a:pos x="T6" y="T7"/>
                </a:cxn>
                <a:cxn ang="T14">
                  <a:pos x="T8" y="T9"/>
                </a:cxn>
              </a:cxnLst>
              <a:rect l="T15" t="T16" r="T17" b="T18"/>
              <a:pathLst>
                <a:path w="54" h="51">
                  <a:moveTo>
                    <a:pt x="0" y="51"/>
                  </a:moveTo>
                  <a:cubicBezTo>
                    <a:pt x="15" y="33"/>
                    <a:pt x="34" y="18"/>
                    <a:pt x="49" y="0"/>
                  </a:cubicBezTo>
                  <a:cubicBezTo>
                    <a:pt x="50" y="0"/>
                    <a:pt x="51" y="0"/>
                    <a:pt x="52" y="0"/>
                  </a:cubicBezTo>
                  <a:cubicBezTo>
                    <a:pt x="52" y="0"/>
                    <a:pt x="53" y="0"/>
                    <a:pt x="54" y="0"/>
                  </a:cubicBezTo>
                  <a:cubicBezTo>
                    <a:pt x="35" y="16"/>
                    <a:pt x="19" y="35"/>
                    <a:pt x="0" y="5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5" name="Freeform 744"/>
            <p:cNvSpPr/>
            <p:nvPr/>
          </p:nvSpPr>
          <p:spPr bwMode="auto">
            <a:xfrm>
              <a:off x="6674" y="2764"/>
              <a:ext cx="26" cy="22"/>
            </a:xfrm>
            <a:custGeom>
              <a:avLst/>
              <a:gdLst>
                <a:gd name="T0" fmla="*/ 0 w 13"/>
                <a:gd name="T1" fmla="*/ 0 h 11"/>
                <a:gd name="T2" fmla="*/ 11 w 13"/>
                <a:gd name="T3" fmla="*/ 9 h 11"/>
                <a:gd name="T4" fmla="*/ 13 w 13"/>
                <a:gd name="T5" fmla="*/ 9 h 11"/>
                <a:gd name="T6" fmla="*/ 13 w 13"/>
                <a:gd name="T7" fmla="*/ 11 h 11"/>
                <a:gd name="T8" fmla="*/ 0 w 13"/>
                <a:gd name="T9" fmla="*/ 0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0" y="0"/>
                  </a:moveTo>
                  <a:cubicBezTo>
                    <a:pt x="5" y="1"/>
                    <a:pt x="6" y="7"/>
                    <a:pt x="11" y="9"/>
                  </a:cubicBezTo>
                  <a:cubicBezTo>
                    <a:pt x="12" y="9"/>
                    <a:pt x="12" y="9"/>
                    <a:pt x="13" y="9"/>
                  </a:cubicBezTo>
                  <a:cubicBezTo>
                    <a:pt x="13" y="9"/>
                    <a:pt x="13" y="10"/>
                    <a:pt x="13" y="11"/>
                  </a:cubicBezTo>
                  <a:cubicBezTo>
                    <a:pt x="6" y="10"/>
                    <a:pt x="3"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6" name="Freeform 745"/>
            <p:cNvSpPr/>
            <p:nvPr/>
          </p:nvSpPr>
          <p:spPr bwMode="auto">
            <a:xfrm>
              <a:off x="3461" y="2678"/>
              <a:ext cx="239" cy="298"/>
            </a:xfrm>
            <a:custGeom>
              <a:avLst/>
              <a:gdLst>
                <a:gd name="T0" fmla="*/ 60 w 119"/>
                <a:gd name="T1" fmla="*/ 112 h 149"/>
                <a:gd name="T2" fmla="*/ 107 w 119"/>
                <a:gd name="T3" fmla="*/ 145 h 149"/>
                <a:gd name="T4" fmla="*/ 76 w 119"/>
                <a:gd name="T5" fmla="*/ 83 h 149"/>
                <a:gd name="T6" fmla="*/ 76 w 119"/>
                <a:gd name="T7" fmla="*/ 67 h 149"/>
                <a:gd name="T8" fmla="*/ 42 w 119"/>
                <a:gd name="T9" fmla="*/ 32 h 149"/>
                <a:gd name="T10" fmla="*/ 2 w 119"/>
                <a:gd name="T11" fmla="*/ 5 h 149"/>
                <a:gd name="T12" fmla="*/ 38 w 119"/>
                <a:gd name="T13" fmla="*/ 47 h 149"/>
                <a:gd name="T14" fmla="*/ 58 w 119"/>
                <a:gd name="T15" fmla="*/ 107 h 149"/>
                <a:gd name="T16" fmla="*/ 35 w 119"/>
                <a:gd name="T17" fmla="*/ 52 h 149"/>
                <a:gd name="T18" fmla="*/ 0 w 119"/>
                <a:gd name="T19" fmla="*/ 3 h 149"/>
                <a:gd name="T20" fmla="*/ 44 w 119"/>
                <a:gd name="T21" fmla="*/ 29 h 149"/>
                <a:gd name="T22" fmla="*/ 78 w 119"/>
                <a:gd name="T23" fmla="*/ 65 h 149"/>
                <a:gd name="T24" fmla="*/ 78 w 119"/>
                <a:gd name="T25" fmla="*/ 81 h 149"/>
                <a:gd name="T26" fmla="*/ 111 w 119"/>
                <a:gd name="T27" fmla="*/ 147 h 149"/>
                <a:gd name="T28" fmla="*/ 60 w 119"/>
                <a:gd name="T29" fmla="*/ 112 h 1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9"/>
                <a:gd name="T46" fmla="*/ 0 h 149"/>
                <a:gd name="T47" fmla="*/ 119 w 119"/>
                <a:gd name="T48" fmla="*/ 149 h 1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9" h="149">
                  <a:moveTo>
                    <a:pt x="60" y="112"/>
                  </a:moveTo>
                  <a:cubicBezTo>
                    <a:pt x="78" y="121"/>
                    <a:pt x="80" y="145"/>
                    <a:pt x="107" y="145"/>
                  </a:cubicBezTo>
                  <a:cubicBezTo>
                    <a:pt x="119" y="111"/>
                    <a:pt x="90" y="98"/>
                    <a:pt x="76" y="83"/>
                  </a:cubicBezTo>
                  <a:cubicBezTo>
                    <a:pt x="76" y="78"/>
                    <a:pt x="76" y="72"/>
                    <a:pt x="76" y="67"/>
                  </a:cubicBezTo>
                  <a:cubicBezTo>
                    <a:pt x="68" y="52"/>
                    <a:pt x="54" y="43"/>
                    <a:pt x="42" y="32"/>
                  </a:cubicBezTo>
                  <a:cubicBezTo>
                    <a:pt x="32" y="21"/>
                    <a:pt x="23" y="2"/>
                    <a:pt x="2" y="5"/>
                  </a:cubicBezTo>
                  <a:cubicBezTo>
                    <a:pt x="5" y="28"/>
                    <a:pt x="24" y="35"/>
                    <a:pt x="38" y="47"/>
                  </a:cubicBezTo>
                  <a:cubicBezTo>
                    <a:pt x="30" y="82"/>
                    <a:pt x="64" y="74"/>
                    <a:pt x="58" y="107"/>
                  </a:cubicBezTo>
                  <a:cubicBezTo>
                    <a:pt x="60" y="79"/>
                    <a:pt x="32" y="81"/>
                    <a:pt x="35" y="52"/>
                  </a:cubicBezTo>
                  <a:cubicBezTo>
                    <a:pt x="26" y="33"/>
                    <a:pt x="0" y="30"/>
                    <a:pt x="0" y="3"/>
                  </a:cubicBezTo>
                  <a:cubicBezTo>
                    <a:pt x="22" y="0"/>
                    <a:pt x="34" y="19"/>
                    <a:pt x="44" y="29"/>
                  </a:cubicBezTo>
                  <a:cubicBezTo>
                    <a:pt x="56" y="41"/>
                    <a:pt x="67" y="53"/>
                    <a:pt x="78" y="65"/>
                  </a:cubicBezTo>
                  <a:cubicBezTo>
                    <a:pt x="78" y="70"/>
                    <a:pt x="78" y="75"/>
                    <a:pt x="78" y="81"/>
                  </a:cubicBezTo>
                  <a:cubicBezTo>
                    <a:pt x="91" y="101"/>
                    <a:pt x="119" y="106"/>
                    <a:pt x="111" y="147"/>
                  </a:cubicBezTo>
                  <a:cubicBezTo>
                    <a:pt x="81" y="149"/>
                    <a:pt x="77" y="124"/>
                    <a:pt x="60" y="11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7" name="Freeform 746"/>
            <p:cNvSpPr/>
            <p:nvPr/>
          </p:nvSpPr>
          <p:spPr bwMode="auto">
            <a:xfrm>
              <a:off x="2090" y="2848"/>
              <a:ext cx="40" cy="40"/>
            </a:xfrm>
            <a:custGeom>
              <a:avLst/>
              <a:gdLst>
                <a:gd name="T0" fmla="*/ 0 w 20"/>
                <a:gd name="T1" fmla="*/ 0 h 20"/>
                <a:gd name="T2" fmla="*/ 3 w 20"/>
                <a:gd name="T3" fmla="*/ 0 h 20"/>
                <a:gd name="T4" fmla="*/ 20 w 20"/>
                <a:gd name="T5" fmla="*/ 18 h 20"/>
                <a:gd name="T6" fmla="*/ 20 w 20"/>
                <a:gd name="T7" fmla="*/ 20 h 20"/>
                <a:gd name="T8" fmla="*/ 0 w 20"/>
                <a:gd name="T9" fmla="*/ 0 h 20"/>
                <a:gd name="T10" fmla="*/ 0 60000 65536"/>
                <a:gd name="T11" fmla="*/ 0 60000 65536"/>
                <a:gd name="T12" fmla="*/ 0 60000 65536"/>
                <a:gd name="T13" fmla="*/ 0 60000 65536"/>
                <a:gd name="T14" fmla="*/ 0 60000 65536"/>
                <a:gd name="T15" fmla="*/ 0 w 20"/>
                <a:gd name="T16" fmla="*/ 0 h 20"/>
                <a:gd name="T17" fmla="*/ 20 w 20"/>
                <a:gd name="T18" fmla="*/ 20 h 20"/>
              </a:gdLst>
              <a:ahLst/>
              <a:cxnLst>
                <a:cxn ang="T10">
                  <a:pos x="T0" y="T1"/>
                </a:cxn>
                <a:cxn ang="T11">
                  <a:pos x="T2" y="T3"/>
                </a:cxn>
                <a:cxn ang="T12">
                  <a:pos x="T4" y="T5"/>
                </a:cxn>
                <a:cxn ang="T13">
                  <a:pos x="T6" y="T7"/>
                </a:cxn>
                <a:cxn ang="T14">
                  <a:pos x="T8" y="T9"/>
                </a:cxn>
              </a:cxnLst>
              <a:rect l="T15" t="T16" r="T17" b="T18"/>
              <a:pathLst>
                <a:path w="20" h="20">
                  <a:moveTo>
                    <a:pt x="0" y="0"/>
                  </a:moveTo>
                  <a:cubicBezTo>
                    <a:pt x="1" y="0"/>
                    <a:pt x="2" y="0"/>
                    <a:pt x="3" y="0"/>
                  </a:cubicBezTo>
                  <a:cubicBezTo>
                    <a:pt x="8" y="7"/>
                    <a:pt x="14" y="13"/>
                    <a:pt x="20" y="18"/>
                  </a:cubicBezTo>
                  <a:cubicBezTo>
                    <a:pt x="20" y="19"/>
                    <a:pt x="20" y="19"/>
                    <a:pt x="20" y="20"/>
                  </a:cubicBezTo>
                  <a:cubicBezTo>
                    <a:pt x="13" y="14"/>
                    <a:pt x="6" y="8"/>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8" name="Freeform 747"/>
            <p:cNvSpPr/>
            <p:nvPr/>
          </p:nvSpPr>
          <p:spPr bwMode="auto">
            <a:xfrm>
              <a:off x="2136" y="2914"/>
              <a:ext cx="36" cy="36"/>
            </a:xfrm>
            <a:custGeom>
              <a:avLst/>
              <a:gdLst>
                <a:gd name="T0" fmla="*/ 0 w 18"/>
                <a:gd name="T1" fmla="*/ 0 h 18"/>
                <a:gd name="T2" fmla="*/ 2 w 18"/>
                <a:gd name="T3" fmla="*/ 0 h 18"/>
                <a:gd name="T4" fmla="*/ 18 w 18"/>
                <a:gd name="T5" fmla="*/ 16 h 18"/>
                <a:gd name="T6" fmla="*/ 18 w 18"/>
                <a:gd name="T7" fmla="*/ 18 h 18"/>
                <a:gd name="T8" fmla="*/ 0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0"/>
                  </a:moveTo>
                  <a:cubicBezTo>
                    <a:pt x="0" y="0"/>
                    <a:pt x="1" y="0"/>
                    <a:pt x="2" y="0"/>
                  </a:cubicBezTo>
                  <a:cubicBezTo>
                    <a:pt x="6" y="7"/>
                    <a:pt x="11" y="12"/>
                    <a:pt x="18" y="16"/>
                  </a:cubicBezTo>
                  <a:cubicBezTo>
                    <a:pt x="18" y="17"/>
                    <a:pt x="18" y="18"/>
                    <a:pt x="18" y="18"/>
                  </a:cubicBezTo>
                  <a:cubicBezTo>
                    <a:pt x="11" y="13"/>
                    <a:pt x="5" y="7"/>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9" name="Freeform 748"/>
            <p:cNvSpPr/>
            <p:nvPr/>
          </p:nvSpPr>
          <p:spPr bwMode="auto">
            <a:xfrm>
              <a:off x="2176" y="2880"/>
              <a:ext cx="30" cy="30"/>
            </a:xfrm>
            <a:custGeom>
              <a:avLst/>
              <a:gdLst>
                <a:gd name="T0" fmla="*/ 0 w 15"/>
                <a:gd name="T1" fmla="*/ 15 h 15"/>
                <a:gd name="T2" fmla="*/ 13 w 15"/>
                <a:gd name="T3" fmla="*/ 0 h 15"/>
                <a:gd name="T4" fmla="*/ 15 w 15"/>
                <a:gd name="T5" fmla="*/ 0 h 15"/>
                <a:gd name="T6" fmla="*/ 0 w 15"/>
                <a:gd name="T7" fmla="*/ 15 h 15"/>
                <a:gd name="T8" fmla="*/ 0 60000 65536"/>
                <a:gd name="T9" fmla="*/ 0 60000 65536"/>
                <a:gd name="T10" fmla="*/ 0 60000 65536"/>
                <a:gd name="T11" fmla="*/ 0 60000 65536"/>
                <a:gd name="T12" fmla="*/ 0 w 15"/>
                <a:gd name="T13" fmla="*/ 0 h 15"/>
                <a:gd name="T14" fmla="*/ 15 w 15"/>
                <a:gd name="T15" fmla="*/ 15 h 15"/>
              </a:gdLst>
              <a:ahLst/>
              <a:cxnLst>
                <a:cxn ang="T8">
                  <a:pos x="T0" y="T1"/>
                </a:cxn>
                <a:cxn ang="T9">
                  <a:pos x="T2" y="T3"/>
                </a:cxn>
                <a:cxn ang="T10">
                  <a:pos x="T4" y="T5"/>
                </a:cxn>
                <a:cxn ang="T11">
                  <a:pos x="T6" y="T7"/>
                </a:cxn>
              </a:cxnLst>
              <a:rect l="T12" t="T13" r="T14" b="T15"/>
              <a:pathLst>
                <a:path w="15" h="15">
                  <a:moveTo>
                    <a:pt x="0" y="15"/>
                  </a:moveTo>
                  <a:cubicBezTo>
                    <a:pt x="3" y="9"/>
                    <a:pt x="10" y="6"/>
                    <a:pt x="13" y="0"/>
                  </a:cubicBezTo>
                  <a:cubicBezTo>
                    <a:pt x="14" y="0"/>
                    <a:pt x="15" y="0"/>
                    <a:pt x="15" y="0"/>
                  </a:cubicBezTo>
                  <a:cubicBezTo>
                    <a:pt x="11" y="6"/>
                    <a:pt x="6" y="11"/>
                    <a:pt x="0" y="1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0" name="Freeform 749"/>
            <p:cNvSpPr/>
            <p:nvPr/>
          </p:nvSpPr>
          <p:spPr bwMode="auto">
            <a:xfrm>
              <a:off x="2212" y="2848"/>
              <a:ext cx="18" cy="18"/>
            </a:xfrm>
            <a:custGeom>
              <a:avLst/>
              <a:gdLst>
                <a:gd name="T0" fmla="*/ 0 w 9"/>
                <a:gd name="T1" fmla="*/ 0 h 9"/>
                <a:gd name="T2" fmla="*/ 9 w 9"/>
                <a:gd name="T3" fmla="*/ 9 h 9"/>
                <a:gd name="T4" fmla="*/ 6 w 9"/>
                <a:gd name="T5" fmla="*/ 9 h 9"/>
                <a:gd name="T6" fmla="*/ 0 w 9"/>
                <a:gd name="T7" fmla="*/ 0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0" y="0"/>
                  </a:moveTo>
                  <a:cubicBezTo>
                    <a:pt x="4" y="2"/>
                    <a:pt x="7" y="5"/>
                    <a:pt x="9" y="9"/>
                  </a:cubicBezTo>
                  <a:cubicBezTo>
                    <a:pt x="8" y="9"/>
                    <a:pt x="7" y="9"/>
                    <a:pt x="6" y="9"/>
                  </a:cubicBezTo>
                  <a:cubicBezTo>
                    <a:pt x="6" y="4"/>
                    <a:pt x="0"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1" name="Freeform 750"/>
            <p:cNvSpPr/>
            <p:nvPr/>
          </p:nvSpPr>
          <p:spPr bwMode="auto">
            <a:xfrm>
              <a:off x="2180" y="2696"/>
              <a:ext cx="26" cy="28"/>
            </a:xfrm>
            <a:custGeom>
              <a:avLst/>
              <a:gdLst>
                <a:gd name="T0" fmla="*/ 0 w 13"/>
                <a:gd name="T1" fmla="*/ 14 h 14"/>
                <a:gd name="T2" fmla="*/ 13 w 13"/>
                <a:gd name="T3" fmla="*/ 0 h 14"/>
                <a:gd name="T4" fmla="*/ 13 w 13"/>
                <a:gd name="T5" fmla="*/ 2 h 14"/>
                <a:gd name="T6" fmla="*/ 0 w 13"/>
                <a:gd name="T7" fmla="*/ 14 h 14"/>
                <a:gd name="T8" fmla="*/ 0 60000 65536"/>
                <a:gd name="T9" fmla="*/ 0 60000 65536"/>
                <a:gd name="T10" fmla="*/ 0 60000 65536"/>
                <a:gd name="T11" fmla="*/ 0 60000 65536"/>
                <a:gd name="T12" fmla="*/ 0 w 13"/>
                <a:gd name="T13" fmla="*/ 0 h 14"/>
                <a:gd name="T14" fmla="*/ 13 w 13"/>
                <a:gd name="T15" fmla="*/ 14 h 14"/>
              </a:gdLst>
              <a:ahLst/>
              <a:cxnLst>
                <a:cxn ang="T8">
                  <a:pos x="T0" y="T1"/>
                </a:cxn>
                <a:cxn ang="T9">
                  <a:pos x="T2" y="T3"/>
                </a:cxn>
                <a:cxn ang="T10">
                  <a:pos x="T4" y="T5"/>
                </a:cxn>
                <a:cxn ang="T11">
                  <a:pos x="T6" y="T7"/>
                </a:cxn>
              </a:cxnLst>
              <a:rect l="T12" t="T13" r="T14" b="T15"/>
              <a:pathLst>
                <a:path w="13" h="14">
                  <a:moveTo>
                    <a:pt x="0" y="14"/>
                  </a:moveTo>
                  <a:cubicBezTo>
                    <a:pt x="4" y="8"/>
                    <a:pt x="8" y="4"/>
                    <a:pt x="13" y="0"/>
                  </a:cubicBezTo>
                  <a:cubicBezTo>
                    <a:pt x="13" y="1"/>
                    <a:pt x="13" y="2"/>
                    <a:pt x="13" y="2"/>
                  </a:cubicBezTo>
                  <a:cubicBezTo>
                    <a:pt x="8" y="5"/>
                    <a:pt x="6" y="11"/>
                    <a:pt x="0" y="1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2" name="Freeform 751"/>
            <p:cNvSpPr/>
            <p:nvPr/>
          </p:nvSpPr>
          <p:spPr bwMode="auto">
            <a:xfrm>
              <a:off x="2136" y="2692"/>
              <a:ext cx="30" cy="32"/>
            </a:xfrm>
            <a:custGeom>
              <a:avLst/>
              <a:gdLst>
                <a:gd name="T0" fmla="*/ 0 w 15"/>
                <a:gd name="T1" fmla="*/ 0 h 16"/>
                <a:gd name="T2" fmla="*/ 15 w 15"/>
                <a:gd name="T3" fmla="*/ 16 h 16"/>
                <a:gd name="T4" fmla="*/ 0 w 15"/>
                <a:gd name="T5" fmla="*/ 2 h 16"/>
                <a:gd name="T6" fmla="*/ 0 w 15"/>
                <a:gd name="T7" fmla="*/ 0 h 16"/>
                <a:gd name="T8" fmla="*/ 0 60000 65536"/>
                <a:gd name="T9" fmla="*/ 0 60000 65536"/>
                <a:gd name="T10" fmla="*/ 0 60000 65536"/>
                <a:gd name="T11" fmla="*/ 0 60000 65536"/>
                <a:gd name="T12" fmla="*/ 0 w 15"/>
                <a:gd name="T13" fmla="*/ 0 h 16"/>
                <a:gd name="T14" fmla="*/ 15 w 15"/>
                <a:gd name="T15" fmla="*/ 16 h 16"/>
              </a:gdLst>
              <a:ahLst/>
              <a:cxnLst>
                <a:cxn ang="T8">
                  <a:pos x="T0" y="T1"/>
                </a:cxn>
                <a:cxn ang="T9">
                  <a:pos x="T2" y="T3"/>
                </a:cxn>
                <a:cxn ang="T10">
                  <a:pos x="T4" y="T5"/>
                </a:cxn>
                <a:cxn ang="T11">
                  <a:pos x="T6" y="T7"/>
                </a:cxn>
              </a:cxnLst>
              <a:rect l="T12" t="T13" r="T14" b="T15"/>
              <a:pathLst>
                <a:path w="15" h="16">
                  <a:moveTo>
                    <a:pt x="0" y="0"/>
                  </a:moveTo>
                  <a:cubicBezTo>
                    <a:pt x="6" y="4"/>
                    <a:pt x="11" y="9"/>
                    <a:pt x="15" y="16"/>
                  </a:cubicBezTo>
                  <a:cubicBezTo>
                    <a:pt x="9" y="13"/>
                    <a:pt x="6" y="5"/>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3" name="Freeform 752"/>
            <p:cNvSpPr/>
            <p:nvPr/>
          </p:nvSpPr>
          <p:spPr bwMode="auto">
            <a:xfrm>
              <a:off x="2068" y="2686"/>
              <a:ext cx="68" cy="162"/>
            </a:xfrm>
            <a:custGeom>
              <a:avLst/>
              <a:gdLst>
                <a:gd name="T0" fmla="*/ 11 w 34"/>
                <a:gd name="T1" fmla="*/ 81 h 81"/>
                <a:gd name="T2" fmla="*/ 3 w 34"/>
                <a:gd name="T3" fmla="*/ 79 h 81"/>
                <a:gd name="T4" fmla="*/ 0 w 34"/>
                <a:gd name="T5" fmla="*/ 5 h 81"/>
                <a:gd name="T6" fmla="*/ 34 w 34"/>
                <a:gd name="T7" fmla="*/ 3 h 81"/>
                <a:gd name="T8" fmla="*/ 34 w 34"/>
                <a:gd name="T9" fmla="*/ 5 h 81"/>
                <a:gd name="T10" fmla="*/ 5 w 34"/>
                <a:gd name="T11" fmla="*/ 5 h 81"/>
                <a:gd name="T12" fmla="*/ 5 w 34"/>
                <a:gd name="T13" fmla="*/ 74 h 81"/>
                <a:gd name="T14" fmla="*/ 14 w 34"/>
                <a:gd name="T15" fmla="*/ 79 h 81"/>
                <a:gd name="T16" fmla="*/ 14 w 34"/>
                <a:gd name="T17" fmla="*/ 81 h 81"/>
                <a:gd name="T18" fmla="*/ 11 w 34"/>
                <a:gd name="T19" fmla="*/ 81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81"/>
                <a:gd name="T32" fmla="*/ 34 w 34"/>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81">
                  <a:moveTo>
                    <a:pt x="11" y="81"/>
                  </a:moveTo>
                  <a:cubicBezTo>
                    <a:pt x="9" y="79"/>
                    <a:pt x="6" y="79"/>
                    <a:pt x="3" y="79"/>
                  </a:cubicBezTo>
                  <a:cubicBezTo>
                    <a:pt x="1" y="55"/>
                    <a:pt x="5" y="25"/>
                    <a:pt x="0" y="5"/>
                  </a:cubicBezTo>
                  <a:cubicBezTo>
                    <a:pt x="7" y="0"/>
                    <a:pt x="23" y="4"/>
                    <a:pt x="34" y="3"/>
                  </a:cubicBezTo>
                  <a:cubicBezTo>
                    <a:pt x="34" y="4"/>
                    <a:pt x="34" y="5"/>
                    <a:pt x="34" y="5"/>
                  </a:cubicBezTo>
                  <a:cubicBezTo>
                    <a:pt x="24" y="5"/>
                    <a:pt x="14" y="5"/>
                    <a:pt x="5" y="5"/>
                  </a:cubicBezTo>
                  <a:cubicBezTo>
                    <a:pt x="5" y="28"/>
                    <a:pt x="5" y="51"/>
                    <a:pt x="5" y="74"/>
                  </a:cubicBezTo>
                  <a:cubicBezTo>
                    <a:pt x="5" y="78"/>
                    <a:pt x="12" y="76"/>
                    <a:pt x="14" y="79"/>
                  </a:cubicBezTo>
                  <a:cubicBezTo>
                    <a:pt x="14" y="80"/>
                    <a:pt x="14" y="80"/>
                    <a:pt x="14" y="81"/>
                  </a:cubicBezTo>
                  <a:cubicBezTo>
                    <a:pt x="13" y="81"/>
                    <a:pt x="12" y="81"/>
                    <a:pt x="11" y="8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4" name="Freeform 753"/>
            <p:cNvSpPr/>
            <p:nvPr/>
          </p:nvSpPr>
          <p:spPr bwMode="auto">
            <a:xfrm>
              <a:off x="1952" y="2794"/>
              <a:ext cx="36" cy="40"/>
            </a:xfrm>
            <a:custGeom>
              <a:avLst/>
              <a:gdLst>
                <a:gd name="T0" fmla="*/ 0 w 18"/>
                <a:gd name="T1" fmla="*/ 20 h 20"/>
                <a:gd name="T2" fmla="*/ 18 w 18"/>
                <a:gd name="T3" fmla="*/ 0 h 20"/>
                <a:gd name="T4" fmla="*/ 18 w 18"/>
                <a:gd name="T5" fmla="*/ 3 h 20"/>
                <a:gd name="T6" fmla="*/ 0 w 18"/>
                <a:gd name="T7" fmla="*/ 20 h 20"/>
                <a:gd name="T8" fmla="*/ 0 60000 65536"/>
                <a:gd name="T9" fmla="*/ 0 60000 65536"/>
                <a:gd name="T10" fmla="*/ 0 60000 65536"/>
                <a:gd name="T11" fmla="*/ 0 60000 65536"/>
                <a:gd name="T12" fmla="*/ 0 w 18"/>
                <a:gd name="T13" fmla="*/ 0 h 20"/>
                <a:gd name="T14" fmla="*/ 18 w 18"/>
                <a:gd name="T15" fmla="*/ 20 h 20"/>
              </a:gdLst>
              <a:ahLst/>
              <a:cxnLst>
                <a:cxn ang="T8">
                  <a:pos x="T0" y="T1"/>
                </a:cxn>
                <a:cxn ang="T9">
                  <a:pos x="T2" y="T3"/>
                </a:cxn>
                <a:cxn ang="T10">
                  <a:pos x="T4" y="T5"/>
                </a:cxn>
                <a:cxn ang="T11">
                  <a:pos x="T6" y="T7"/>
                </a:cxn>
              </a:cxnLst>
              <a:rect l="T12" t="T13" r="T14" b="T15"/>
              <a:pathLst>
                <a:path w="18" h="20">
                  <a:moveTo>
                    <a:pt x="0" y="20"/>
                  </a:moveTo>
                  <a:cubicBezTo>
                    <a:pt x="3" y="11"/>
                    <a:pt x="12" y="6"/>
                    <a:pt x="18" y="0"/>
                  </a:cubicBezTo>
                  <a:cubicBezTo>
                    <a:pt x="18" y="1"/>
                    <a:pt x="18" y="2"/>
                    <a:pt x="18" y="3"/>
                  </a:cubicBezTo>
                  <a:cubicBezTo>
                    <a:pt x="11" y="7"/>
                    <a:pt x="6" y="14"/>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5" name="Freeform 754"/>
            <p:cNvSpPr/>
            <p:nvPr/>
          </p:nvSpPr>
          <p:spPr bwMode="auto">
            <a:xfrm>
              <a:off x="2200" y="2866"/>
              <a:ext cx="34" cy="16"/>
            </a:xfrm>
            <a:custGeom>
              <a:avLst/>
              <a:gdLst>
                <a:gd name="T0" fmla="*/ 1 w 17"/>
                <a:gd name="T1" fmla="*/ 7 h 8"/>
                <a:gd name="T2" fmla="*/ 12 w 17"/>
                <a:gd name="T3" fmla="*/ 0 h 8"/>
                <a:gd name="T4" fmla="*/ 15 w 17"/>
                <a:gd name="T5" fmla="*/ 0 h 8"/>
                <a:gd name="T6" fmla="*/ 3 w 17"/>
                <a:gd name="T7" fmla="*/ 7 h 8"/>
                <a:gd name="T8" fmla="*/ 1 w 17"/>
                <a:gd name="T9" fmla="*/ 7 h 8"/>
                <a:gd name="T10" fmla="*/ 0 60000 65536"/>
                <a:gd name="T11" fmla="*/ 0 60000 65536"/>
                <a:gd name="T12" fmla="*/ 0 60000 65536"/>
                <a:gd name="T13" fmla="*/ 0 60000 65536"/>
                <a:gd name="T14" fmla="*/ 0 60000 65536"/>
                <a:gd name="T15" fmla="*/ 0 w 17"/>
                <a:gd name="T16" fmla="*/ 0 h 8"/>
                <a:gd name="T17" fmla="*/ 17 w 17"/>
                <a:gd name="T18" fmla="*/ 8 h 8"/>
              </a:gdLst>
              <a:ahLst/>
              <a:cxnLst>
                <a:cxn ang="T10">
                  <a:pos x="T0" y="T1"/>
                </a:cxn>
                <a:cxn ang="T11">
                  <a:pos x="T2" y="T3"/>
                </a:cxn>
                <a:cxn ang="T12">
                  <a:pos x="T4" y="T5"/>
                </a:cxn>
                <a:cxn ang="T13">
                  <a:pos x="T6" y="T7"/>
                </a:cxn>
                <a:cxn ang="T14">
                  <a:pos x="T8" y="T9"/>
                </a:cxn>
              </a:cxnLst>
              <a:rect l="T15" t="T16" r="T17" b="T18"/>
              <a:pathLst>
                <a:path w="17" h="8">
                  <a:moveTo>
                    <a:pt x="1" y="7"/>
                  </a:moveTo>
                  <a:cubicBezTo>
                    <a:pt x="0" y="0"/>
                    <a:pt x="11" y="5"/>
                    <a:pt x="12" y="0"/>
                  </a:cubicBezTo>
                  <a:cubicBezTo>
                    <a:pt x="13" y="0"/>
                    <a:pt x="14" y="0"/>
                    <a:pt x="15" y="0"/>
                  </a:cubicBezTo>
                  <a:cubicBezTo>
                    <a:pt x="17" y="8"/>
                    <a:pt x="5" y="2"/>
                    <a:pt x="3" y="7"/>
                  </a:cubicBezTo>
                  <a:cubicBezTo>
                    <a:pt x="3" y="7"/>
                    <a:pt x="2" y="7"/>
                    <a:pt x="1" y="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6" name="Freeform 755"/>
            <p:cNvSpPr/>
            <p:nvPr/>
          </p:nvSpPr>
          <p:spPr bwMode="auto">
            <a:xfrm>
              <a:off x="2130" y="2884"/>
              <a:ext cx="14" cy="30"/>
            </a:xfrm>
            <a:custGeom>
              <a:avLst/>
              <a:gdLst>
                <a:gd name="T0" fmla="*/ 0 w 7"/>
                <a:gd name="T1" fmla="*/ 2 h 15"/>
                <a:gd name="T2" fmla="*/ 0 w 7"/>
                <a:gd name="T3" fmla="*/ 0 h 15"/>
                <a:gd name="T4" fmla="*/ 5 w 7"/>
                <a:gd name="T5" fmla="*/ 15 h 15"/>
                <a:gd name="T6" fmla="*/ 3 w 7"/>
                <a:gd name="T7" fmla="*/ 15 h 15"/>
                <a:gd name="T8" fmla="*/ 0 w 7"/>
                <a:gd name="T9" fmla="*/ 2 h 15"/>
                <a:gd name="T10" fmla="*/ 0 60000 65536"/>
                <a:gd name="T11" fmla="*/ 0 60000 65536"/>
                <a:gd name="T12" fmla="*/ 0 60000 65536"/>
                <a:gd name="T13" fmla="*/ 0 60000 65536"/>
                <a:gd name="T14" fmla="*/ 0 60000 65536"/>
                <a:gd name="T15" fmla="*/ 0 w 7"/>
                <a:gd name="T16" fmla="*/ 0 h 15"/>
                <a:gd name="T17" fmla="*/ 7 w 7"/>
                <a:gd name="T18" fmla="*/ 15 h 15"/>
              </a:gdLst>
              <a:ahLst/>
              <a:cxnLst>
                <a:cxn ang="T10">
                  <a:pos x="T0" y="T1"/>
                </a:cxn>
                <a:cxn ang="T11">
                  <a:pos x="T2" y="T3"/>
                </a:cxn>
                <a:cxn ang="T12">
                  <a:pos x="T4" y="T5"/>
                </a:cxn>
                <a:cxn ang="T13">
                  <a:pos x="T6" y="T7"/>
                </a:cxn>
                <a:cxn ang="T14">
                  <a:pos x="T8" y="T9"/>
                </a:cxn>
              </a:cxnLst>
              <a:rect l="T15" t="T16" r="T17" b="T18"/>
              <a:pathLst>
                <a:path w="7" h="15">
                  <a:moveTo>
                    <a:pt x="0" y="2"/>
                  </a:moveTo>
                  <a:cubicBezTo>
                    <a:pt x="0" y="1"/>
                    <a:pt x="0" y="1"/>
                    <a:pt x="0" y="0"/>
                  </a:cubicBezTo>
                  <a:cubicBezTo>
                    <a:pt x="7" y="0"/>
                    <a:pt x="5" y="9"/>
                    <a:pt x="5" y="15"/>
                  </a:cubicBezTo>
                  <a:cubicBezTo>
                    <a:pt x="4" y="15"/>
                    <a:pt x="3" y="15"/>
                    <a:pt x="3" y="15"/>
                  </a:cubicBezTo>
                  <a:cubicBezTo>
                    <a:pt x="3" y="10"/>
                    <a:pt x="3" y="5"/>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7" name="Freeform 756"/>
            <p:cNvSpPr/>
            <p:nvPr/>
          </p:nvSpPr>
          <p:spPr bwMode="auto">
            <a:xfrm>
              <a:off x="1952" y="2696"/>
              <a:ext cx="124" cy="158"/>
            </a:xfrm>
            <a:custGeom>
              <a:avLst/>
              <a:gdLst>
                <a:gd name="T0" fmla="*/ 18 w 62"/>
                <a:gd name="T1" fmla="*/ 49 h 79"/>
                <a:gd name="T2" fmla="*/ 20 w 62"/>
                <a:gd name="T3" fmla="*/ 16 h 79"/>
                <a:gd name="T4" fmla="*/ 47 w 62"/>
                <a:gd name="T5" fmla="*/ 16 h 79"/>
                <a:gd name="T6" fmla="*/ 52 w 62"/>
                <a:gd name="T7" fmla="*/ 0 h 79"/>
                <a:gd name="T8" fmla="*/ 56 w 62"/>
                <a:gd name="T9" fmla="*/ 74 h 79"/>
                <a:gd name="T10" fmla="*/ 0 w 62"/>
                <a:gd name="T11" fmla="*/ 69 h 79"/>
                <a:gd name="T12" fmla="*/ 54 w 62"/>
                <a:gd name="T13" fmla="*/ 72 h 79"/>
                <a:gd name="T14" fmla="*/ 52 w 62"/>
                <a:gd name="T15" fmla="*/ 16 h 79"/>
                <a:gd name="T16" fmla="*/ 23 w 62"/>
                <a:gd name="T17" fmla="*/ 18 h 79"/>
                <a:gd name="T18" fmla="*/ 18 w 62"/>
                <a:gd name="T19" fmla="*/ 52 h 79"/>
                <a:gd name="T20" fmla="*/ 18 w 62"/>
                <a:gd name="T21" fmla="*/ 49 h 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79"/>
                <a:gd name="T35" fmla="*/ 62 w 62"/>
                <a:gd name="T36" fmla="*/ 79 h 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79">
                  <a:moveTo>
                    <a:pt x="18" y="49"/>
                  </a:moveTo>
                  <a:cubicBezTo>
                    <a:pt x="23" y="42"/>
                    <a:pt x="19" y="27"/>
                    <a:pt x="20" y="16"/>
                  </a:cubicBezTo>
                  <a:cubicBezTo>
                    <a:pt x="29" y="16"/>
                    <a:pt x="38" y="16"/>
                    <a:pt x="47" y="16"/>
                  </a:cubicBezTo>
                  <a:cubicBezTo>
                    <a:pt x="54" y="16"/>
                    <a:pt x="51" y="7"/>
                    <a:pt x="52" y="0"/>
                  </a:cubicBezTo>
                  <a:cubicBezTo>
                    <a:pt x="62" y="16"/>
                    <a:pt x="53" y="50"/>
                    <a:pt x="56" y="74"/>
                  </a:cubicBezTo>
                  <a:cubicBezTo>
                    <a:pt x="40" y="71"/>
                    <a:pt x="2" y="79"/>
                    <a:pt x="0" y="69"/>
                  </a:cubicBezTo>
                  <a:cubicBezTo>
                    <a:pt x="14" y="75"/>
                    <a:pt x="37" y="70"/>
                    <a:pt x="54" y="72"/>
                  </a:cubicBezTo>
                  <a:cubicBezTo>
                    <a:pt x="52" y="54"/>
                    <a:pt x="57" y="30"/>
                    <a:pt x="52" y="16"/>
                  </a:cubicBezTo>
                  <a:cubicBezTo>
                    <a:pt x="46" y="21"/>
                    <a:pt x="32" y="17"/>
                    <a:pt x="23" y="18"/>
                  </a:cubicBezTo>
                  <a:cubicBezTo>
                    <a:pt x="21" y="29"/>
                    <a:pt x="27" y="48"/>
                    <a:pt x="18" y="52"/>
                  </a:cubicBezTo>
                  <a:cubicBezTo>
                    <a:pt x="18" y="51"/>
                    <a:pt x="18" y="50"/>
                    <a:pt x="18" y="4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8" name="Freeform 757"/>
            <p:cNvSpPr/>
            <p:nvPr/>
          </p:nvSpPr>
          <p:spPr bwMode="auto">
            <a:xfrm>
              <a:off x="3750" y="2710"/>
              <a:ext cx="202" cy="214"/>
            </a:xfrm>
            <a:custGeom>
              <a:avLst/>
              <a:gdLst>
                <a:gd name="T0" fmla="*/ 101 w 101"/>
                <a:gd name="T1" fmla="*/ 40 h 107"/>
                <a:gd name="T2" fmla="*/ 76 w 101"/>
                <a:gd name="T3" fmla="*/ 100 h 107"/>
                <a:gd name="T4" fmla="*/ 10 w 101"/>
                <a:gd name="T5" fmla="*/ 42 h 107"/>
                <a:gd name="T6" fmla="*/ 72 w 101"/>
                <a:gd name="T7" fmla="*/ 31 h 107"/>
                <a:gd name="T8" fmla="*/ 74 w 101"/>
                <a:gd name="T9" fmla="*/ 0 h 107"/>
                <a:gd name="T10" fmla="*/ 90 w 101"/>
                <a:gd name="T11" fmla="*/ 0 h 107"/>
                <a:gd name="T12" fmla="*/ 94 w 101"/>
                <a:gd name="T13" fmla="*/ 27 h 107"/>
                <a:gd name="T14" fmla="*/ 85 w 101"/>
                <a:gd name="T15" fmla="*/ 2 h 107"/>
                <a:gd name="T16" fmla="*/ 81 w 101"/>
                <a:gd name="T17" fmla="*/ 2 h 107"/>
                <a:gd name="T18" fmla="*/ 74 w 101"/>
                <a:gd name="T19" fmla="*/ 33 h 107"/>
                <a:gd name="T20" fmla="*/ 12 w 101"/>
                <a:gd name="T21" fmla="*/ 45 h 107"/>
                <a:gd name="T22" fmla="*/ 74 w 101"/>
                <a:gd name="T23" fmla="*/ 98 h 107"/>
                <a:gd name="T24" fmla="*/ 101 w 101"/>
                <a:gd name="T25" fmla="*/ 40 h 1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1"/>
                <a:gd name="T40" fmla="*/ 0 h 107"/>
                <a:gd name="T41" fmla="*/ 101 w 101"/>
                <a:gd name="T42" fmla="*/ 107 h 1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1" h="107">
                  <a:moveTo>
                    <a:pt x="101" y="40"/>
                  </a:moveTo>
                  <a:cubicBezTo>
                    <a:pt x="87" y="54"/>
                    <a:pt x="70" y="66"/>
                    <a:pt x="76" y="100"/>
                  </a:cubicBezTo>
                  <a:cubicBezTo>
                    <a:pt x="28" y="107"/>
                    <a:pt x="0" y="93"/>
                    <a:pt x="10" y="42"/>
                  </a:cubicBezTo>
                  <a:cubicBezTo>
                    <a:pt x="39" y="48"/>
                    <a:pt x="41" y="24"/>
                    <a:pt x="72" y="31"/>
                  </a:cubicBezTo>
                  <a:cubicBezTo>
                    <a:pt x="77" y="25"/>
                    <a:pt x="73" y="10"/>
                    <a:pt x="74" y="0"/>
                  </a:cubicBezTo>
                  <a:cubicBezTo>
                    <a:pt x="79" y="0"/>
                    <a:pt x="85" y="0"/>
                    <a:pt x="90" y="0"/>
                  </a:cubicBezTo>
                  <a:cubicBezTo>
                    <a:pt x="91" y="9"/>
                    <a:pt x="87" y="24"/>
                    <a:pt x="94" y="27"/>
                  </a:cubicBezTo>
                  <a:cubicBezTo>
                    <a:pt x="81" y="29"/>
                    <a:pt x="92" y="6"/>
                    <a:pt x="85" y="2"/>
                  </a:cubicBezTo>
                  <a:cubicBezTo>
                    <a:pt x="84" y="2"/>
                    <a:pt x="82" y="2"/>
                    <a:pt x="81" y="2"/>
                  </a:cubicBezTo>
                  <a:cubicBezTo>
                    <a:pt x="70" y="4"/>
                    <a:pt x="81" y="28"/>
                    <a:pt x="74" y="33"/>
                  </a:cubicBezTo>
                  <a:cubicBezTo>
                    <a:pt x="42" y="26"/>
                    <a:pt x="40" y="49"/>
                    <a:pt x="12" y="45"/>
                  </a:cubicBezTo>
                  <a:cubicBezTo>
                    <a:pt x="3" y="92"/>
                    <a:pt x="29" y="104"/>
                    <a:pt x="74" y="98"/>
                  </a:cubicBezTo>
                  <a:cubicBezTo>
                    <a:pt x="68" y="64"/>
                    <a:pt x="85" y="53"/>
                    <a:pt x="101" y="4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9" name="Freeform 758"/>
            <p:cNvSpPr/>
            <p:nvPr/>
          </p:nvSpPr>
          <p:spPr bwMode="auto">
            <a:xfrm>
              <a:off x="3756" y="2714"/>
              <a:ext cx="210" cy="204"/>
            </a:xfrm>
            <a:custGeom>
              <a:avLst/>
              <a:gdLst>
                <a:gd name="T0" fmla="*/ 91 w 105"/>
                <a:gd name="T1" fmla="*/ 25 h 102"/>
                <a:gd name="T2" fmla="*/ 98 w 105"/>
                <a:gd name="T3" fmla="*/ 38 h 102"/>
                <a:gd name="T4" fmla="*/ 71 w 105"/>
                <a:gd name="T5" fmla="*/ 96 h 102"/>
                <a:gd name="T6" fmla="*/ 9 w 105"/>
                <a:gd name="T7" fmla="*/ 43 h 102"/>
                <a:gd name="T8" fmla="*/ 71 w 105"/>
                <a:gd name="T9" fmla="*/ 31 h 102"/>
                <a:gd name="T10" fmla="*/ 78 w 105"/>
                <a:gd name="T11" fmla="*/ 0 h 102"/>
                <a:gd name="T12" fmla="*/ 82 w 105"/>
                <a:gd name="T13" fmla="*/ 0 h 102"/>
                <a:gd name="T14" fmla="*/ 91 w 105"/>
                <a:gd name="T15" fmla="*/ 25 h 102"/>
                <a:gd name="T16" fmla="*/ 0 60000 65536"/>
                <a:gd name="T17" fmla="*/ 0 60000 65536"/>
                <a:gd name="T18" fmla="*/ 0 60000 65536"/>
                <a:gd name="T19" fmla="*/ 0 60000 65536"/>
                <a:gd name="T20" fmla="*/ 0 60000 65536"/>
                <a:gd name="T21" fmla="*/ 0 60000 65536"/>
                <a:gd name="T22" fmla="*/ 0 60000 65536"/>
                <a:gd name="T23" fmla="*/ 0 60000 65536"/>
                <a:gd name="T24" fmla="*/ 0 w 105"/>
                <a:gd name="T25" fmla="*/ 0 h 102"/>
                <a:gd name="T26" fmla="*/ 105 w 105"/>
                <a:gd name="T27" fmla="*/ 102 h 10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5" h="102">
                  <a:moveTo>
                    <a:pt x="91" y="25"/>
                  </a:moveTo>
                  <a:cubicBezTo>
                    <a:pt x="95" y="27"/>
                    <a:pt x="105" y="33"/>
                    <a:pt x="98" y="38"/>
                  </a:cubicBezTo>
                  <a:cubicBezTo>
                    <a:pt x="82" y="51"/>
                    <a:pt x="65" y="62"/>
                    <a:pt x="71" y="96"/>
                  </a:cubicBezTo>
                  <a:cubicBezTo>
                    <a:pt x="26" y="102"/>
                    <a:pt x="0" y="90"/>
                    <a:pt x="9" y="43"/>
                  </a:cubicBezTo>
                  <a:cubicBezTo>
                    <a:pt x="37" y="47"/>
                    <a:pt x="39" y="24"/>
                    <a:pt x="71" y="31"/>
                  </a:cubicBezTo>
                  <a:cubicBezTo>
                    <a:pt x="78" y="26"/>
                    <a:pt x="67" y="2"/>
                    <a:pt x="78" y="0"/>
                  </a:cubicBezTo>
                  <a:cubicBezTo>
                    <a:pt x="79" y="0"/>
                    <a:pt x="81" y="0"/>
                    <a:pt x="82" y="0"/>
                  </a:cubicBezTo>
                  <a:cubicBezTo>
                    <a:pt x="89" y="4"/>
                    <a:pt x="78" y="27"/>
                    <a:pt x="91" y="2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0" name="Freeform 759"/>
            <p:cNvSpPr/>
            <p:nvPr/>
          </p:nvSpPr>
          <p:spPr bwMode="auto">
            <a:xfrm>
              <a:off x="1560" y="2906"/>
              <a:ext cx="18" cy="22"/>
            </a:xfrm>
            <a:custGeom>
              <a:avLst/>
              <a:gdLst>
                <a:gd name="T0" fmla="*/ 2 w 9"/>
                <a:gd name="T1" fmla="*/ 4 h 11"/>
                <a:gd name="T2" fmla="*/ 9 w 9"/>
                <a:gd name="T3" fmla="*/ 0 h 11"/>
                <a:gd name="T4" fmla="*/ 0 w 9"/>
                <a:gd name="T5" fmla="*/ 4 h 11"/>
                <a:gd name="T6" fmla="*/ 2 w 9"/>
                <a:gd name="T7" fmla="*/ 4 h 11"/>
                <a:gd name="T8" fmla="*/ 0 60000 65536"/>
                <a:gd name="T9" fmla="*/ 0 60000 65536"/>
                <a:gd name="T10" fmla="*/ 0 60000 65536"/>
                <a:gd name="T11" fmla="*/ 0 60000 65536"/>
                <a:gd name="T12" fmla="*/ 0 w 9"/>
                <a:gd name="T13" fmla="*/ 0 h 11"/>
                <a:gd name="T14" fmla="*/ 9 w 9"/>
                <a:gd name="T15" fmla="*/ 11 h 11"/>
              </a:gdLst>
              <a:ahLst/>
              <a:cxnLst>
                <a:cxn ang="T8">
                  <a:pos x="T0" y="T1"/>
                </a:cxn>
                <a:cxn ang="T9">
                  <a:pos x="T2" y="T3"/>
                </a:cxn>
                <a:cxn ang="T10">
                  <a:pos x="T4" y="T5"/>
                </a:cxn>
                <a:cxn ang="T11">
                  <a:pos x="T6" y="T7"/>
                </a:cxn>
              </a:cxnLst>
              <a:rect l="T12" t="T13" r="T14" b="T15"/>
              <a:pathLst>
                <a:path w="9" h="11">
                  <a:moveTo>
                    <a:pt x="2" y="4"/>
                  </a:moveTo>
                  <a:cubicBezTo>
                    <a:pt x="5" y="4"/>
                    <a:pt x="6" y="1"/>
                    <a:pt x="9" y="0"/>
                  </a:cubicBezTo>
                  <a:cubicBezTo>
                    <a:pt x="8" y="3"/>
                    <a:pt x="2" y="11"/>
                    <a:pt x="0" y="4"/>
                  </a:cubicBezTo>
                  <a:cubicBezTo>
                    <a:pt x="1" y="4"/>
                    <a:pt x="2" y="4"/>
                    <a:pt x="2" y="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1" name="Freeform 760"/>
            <p:cNvSpPr/>
            <p:nvPr/>
          </p:nvSpPr>
          <p:spPr bwMode="auto">
            <a:xfrm>
              <a:off x="1592" y="2906"/>
              <a:ext cx="18" cy="22"/>
            </a:xfrm>
            <a:custGeom>
              <a:avLst/>
              <a:gdLst>
                <a:gd name="T0" fmla="*/ 0 w 9"/>
                <a:gd name="T1" fmla="*/ 0 h 11"/>
                <a:gd name="T2" fmla="*/ 6 w 9"/>
                <a:gd name="T3" fmla="*/ 4 h 11"/>
                <a:gd name="T4" fmla="*/ 9 w 9"/>
                <a:gd name="T5" fmla="*/ 4 h 11"/>
                <a:gd name="T6" fmla="*/ 0 w 9"/>
                <a:gd name="T7" fmla="*/ 0 h 11"/>
                <a:gd name="T8" fmla="*/ 0 60000 65536"/>
                <a:gd name="T9" fmla="*/ 0 60000 65536"/>
                <a:gd name="T10" fmla="*/ 0 60000 65536"/>
                <a:gd name="T11" fmla="*/ 0 60000 65536"/>
                <a:gd name="T12" fmla="*/ 0 w 9"/>
                <a:gd name="T13" fmla="*/ 0 h 11"/>
                <a:gd name="T14" fmla="*/ 9 w 9"/>
                <a:gd name="T15" fmla="*/ 11 h 11"/>
              </a:gdLst>
              <a:ahLst/>
              <a:cxnLst>
                <a:cxn ang="T8">
                  <a:pos x="T0" y="T1"/>
                </a:cxn>
                <a:cxn ang="T9">
                  <a:pos x="T2" y="T3"/>
                </a:cxn>
                <a:cxn ang="T10">
                  <a:pos x="T4" y="T5"/>
                </a:cxn>
                <a:cxn ang="T11">
                  <a:pos x="T6" y="T7"/>
                </a:cxn>
              </a:cxnLst>
              <a:rect l="T12" t="T13" r="T14" b="T15"/>
              <a:pathLst>
                <a:path w="9" h="11">
                  <a:moveTo>
                    <a:pt x="0" y="0"/>
                  </a:moveTo>
                  <a:cubicBezTo>
                    <a:pt x="3" y="1"/>
                    <a:pt x="4" y="4"/>
                    <a:pt x="6" y="4"/>
                  </a:cubicBezTo>
                  <a:cubicBezTo>
                    <a:pt x="7" y="4"/>
                    <a:pt x="8" y="4"/>
                    <a:pt x="9" y="4"/>
                  </a:cubicBezTo>
                  <a:cubicBezTo>
                    <a:pt x="7" y="11"/>
                    <a:pt x="0" y="3"/>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2" name="Freeform 761"/>
            <p:cNvSpPr/>
            <p:nvPr/>
          </p:nvSpPr>
          <p:spPr bwMode="auto">
            <a:xfrm>
              <a:off x="1654" y="2804"/>
              <a:ext cx="48" cy="52"/>
            </a:xfrm>
            <a:custGeom>
              <a:avLst/>
              <a:gdLst>
                <a:gd name="T0" fmla="*/ 0 w 24"/>
                <a:gd name="T1" fmla="*/ 26 h 26"/>
                <a:gd name="T2" fmla="*/ 24 w 24"/>
                <a:gd name="T3" fmla="*/ 0 h 26"/>
                <a:gd name="T4" fmla="*/ 0 w 24"/>
                <a:gd name="T5" fmla="*/ 26 h 26"/>
                <a:gd name="T6" fmla="*/ 0 60000 65536"/>
                <a:gd name="T7" fmla="*/ 0 60000 65536"/>
                <a:gd name="T8" fmla="*/ 0 60000 65536"/>
                <a:gd name="T9" fmla="*/ 0 w 24"/>
                <a:gd name="T10" fmla="*/ 0 h 26"/>
                <a:gd name="T11" fmla="*/ 24 w 24"/>
                <a:gd name="T12" fmla="*/ 26 h 26"/>
              </a:gdLst>
              <a:ahLst/>
              <a:cxnLst>
                <a:cxn ang="T6">
                  <a:pos x="T0" y="T1"/>
                </a:cxn>
                <a:cxn ang="T7">
                  <a:pos x="T2" y="T3"/>
                </a:cxn>
                <a:cxn ang="T8">
                  <a:pos x="T4" y="T5"/>
                </a:cxn>
              </a:cxnLst>
              <a:rect l="T9" t="T10" r="T11" b="T12"/>
              <a:pathLst>
                <a:path w="24" h="26">
                  <a:moveTo>
                    <a:pt x="0" y="26"/>
                  </a:moveTo>
                  <a:cubicBezTo>
                    <a:pt x="7" y="16"/>
                    <a:pt x="17" y="10"/>
                    <a:pt x="24" y="0"/>
                  </a:cubicBezTo>
                  <a:cubicBezTo>
                    <a:pt x="19" y="12"/>
                    <a:pt x="9" y="18"/>
                    <a:pt x="0" y="2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3" name="Freeform 762"/>
            <p:cNvSpPr/>
            <p:nvPr/>
          </p:nvSpPr>
          <p:spPr bwMode="auto">
            <a:xfrm>
              <a:off x="1604" y="2856"/>
              <a:ext cx="50" cy="58"/>
            </a:xfrm>
            <a:custGeom>
              <a:avLst/>
              <a:gdLst>
                <a:gd name="T0" fmla="*/ 25 w 25"/>
                <a:gd name="T1" fmla="*/ 0 h 29"/>
                <a:gd name="T2" fmla="*/ 25 w 25"/>
                <a:gd name="T3" fmla="*/ 27 h 29"/>
                <a:gd name="T4" fmla="*/ 3 w 25"/>
                <a:gd name="T5" fmla="*/ 29 h 29"/>
                <a:gd name="T6" fmla="*/ 0 w 25"/>
                <a:gd name="T7" fmla="*/ 29 h 29"/>
                <a:gd name="T8" fmla="*/ 23 w 25"/>
                <a:gd name="T9" fmla="*/ 25 h 29"/>
                <a:gd name="T10" fmla="*/ 25 w 25"/>
                <a:gd name="T11" fmla="*/ 0 h 29"/>
                <a:gd name="T12" fmla="*/ 0 60000 65536"/>
                <a:gd name="T13" fmla="*/ 0 60000 65536"/>
                <a:gd name="T14" fmla="*/ 0 60000 65536"/>
                <a:gd name="T15" fmla="*/ 0 60000 65536"/>
                <a:gd name="T16" fmla="*/ 0 60000 65536"/>
                <a:gd name="T17" fmla="*/ 0 60000 65536"/>
                <a:gd name="T18" fmla="*/ 0 w 25"/>
                <a:gd name="T19" fmla="*/ 0 h 29"/>
                <a:gd name="T20" fmla="*/ 25 w 25"/>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25" h="29">
                  <a:moveTo>
                    <a:pt x="25" y="0"/>
                  </a:moveTo>
                  <a:cubicBezTo>
                    <a:pt x="25" y="9"/>
                    <a:pt x="25" y="18"/>
                    <a:pt x="25" y="27"/>
                  </a:cubicBezTo>
                  <a:cubicBezTo>
                    <a:pt x="17" y="28"/>
                    <a:pt x="7" y="25"/>
                    <a:pt x="3" y="29"/>
                  </a:cubicBezTo>
                  <a:cubicBezTo>
                    <a:pt x="2" y="29"/>
                    <a:pt x="1" y="29"/>
                    <a:pt x="0" y="29"/>
                  </a:cubicBezTo>
                  <a:cubicBezTo>
                    <a:pt x="2" y="22"/>
                    <a:pt x="15" y="26"/>
                    <a:pt x="23" y="25"/>
                  </a:cubicBezTo>
                  <a:cubicBezTo>
                    <a:pt x="24" y="17"/>
                    <a:pt x="20" y="4"/>
                    <a:pt x="2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4" name="Freeform 763"/>
            <p:cNvSpPr/>
            <p:nvPr/>
          </p:nvSpPr>
          <p:spPr bwMode="auto">
            <a:xfrm>
              <a:off x="1560" y="2712"/>
              <a:ext cx="164" cy="202"/>
            </a:xfrm>
            <a:custGeom>
              <a:avLst/>
              <a:gdLst>
                <a:gd name="T0" fmla="*/ 0 w 82"/>
                <a:gd name="T1" fmla="*/ 101 h 101"/>
                <a:gd name="T2" fmla="*/ 0 w 82"/>
                <a:gd name="T3" fmla="*/ 81 h 101"/>
                <a:gd name="T4" fmla="*/ 31 w 82"/>
                <a:gd name="T5" fmla="*/ 81 h 101"/>
                <a:gd name="T6" fmla="*/ 34 w 82"/>
                <a:gd name="T7" fmla="*/ 39 h 101"/>
                <a:gd name="T8" fmla="*/ 18 w 82"/>
                <a:gd name="T9" fmla="*/ 28 h 101"/>
                <a:gd name="T10" fmla="*/ 51 w 82"/>
                <a:gd name="T11" fmla="*/ 23 h 101"/>
                <a:gd name="T12" fmla="*/ 54 w 82"/>
                <a:gd name="T13" fmla="*/ 3 h 101"/>
                <a:gd name="T14" fmla="*/ 71 w 82"/>
                <a:gd name="T15" fmla="*/ 1 h 101"/>
                <a:gd name="T16" fmla="*/ 71 w 82"/>
                <a:gd name="T17" fmla="*/ 46 h 101"/>
                <a:gd name="T18" fmla="*/ 58 w 82"/>
                <a:gd name="T19" fmla="*/ 6 h 101"/>
                <a:gd name="T20" fmla="*/ 54 w 82"/>
                <a:gd name="T21" fmla="*/ 26 h 101"/>
                <a:gd name="T22" fmla="*/ 20 w 82"/>
                <a:gd name="T23" fmla="*/ 28 h 101"/>
                <a:gd name="T24" fmla="*/ 36 w 82"/>
                <a:gd name="T25" fmla="*/ 35 h 101"/>
                <a:gd name="T26" fmla="*/ 34 w 82"/>
                <a:gd name="T27" fmla="*/ 84 h 101"/>
                <a:gd name="T28" fmla="*/ 5 w 82"/>
                <a:gd name="T29" fmla="*/ 84 h 101"/>
                <a:gd name="T30" fmla="*/ 2 w 82"/>
                <a:gd name="T31" fmla="*/ 101 h 101"/>
                <a:gd name="T32" fmla="*/ 0 w 82"/>
                <a:gd name="T33" fmla="*/ 101 h 10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
                <a:gd name="T52" fmla="*/ 0 h 101"/>
                <a:gd name="T53" fmla="*/ 82 w 82"/>
                <a:gd name="T54" fmla="*/ 101 h 10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 h="101">
                  <a:moveTo>
                    <a:pt x="0" y="101"/>
                  </a:moveTo>
                  <a:cubicBezTo>
                    <a:pt x="0" y="95"/>
                    <a:pt x="0" y="88"/>
                    <a:pt x="0" y="81"/>
                  </a:cubicBezTo>
                  <a:cubicBezTo>
                    <a:pt x="11" y="81"/>
                    <a:pt x="21" y="81"/>
                    <a:pt x="31" y="81"/>
                  </a:cubicBezTo>
                  <a:cubicBezTo>
                    <a:pt x="36" y="71"/>
                    <a:pt x="32" y="53"/>
                    <a:pt x="34" y="39"/>
                  </a:cubicBezTo>
                  <a:cubicBezTo>
                    <a:pt x="34" y="29"/>
                    <a:pt x="14" y="41"/>
                    <a:pt x="18" y="28"/>
                  </a:cubicBezTo>
                  <a:cubicBezTo>
                    <a:pt x="21" y="18"/>
                    <a:pt x="41" y="26"/>
                    <a:pt x="51" y="23"/>
                  </a:cubicBezTo>
                  <a:cubicBezTo>
                    <a:pt x="55" y="20"/>
                    <a:pt x="53" y="10"/>
                    <a:pt x="54" y="3"/>
                  </a:cubicBezTo>
                  <a:cubicBezTo>
                    <a:pt x="59" y="2"/>
                    <a:pt x="70" y="6"/>
                    <a:pt x="71" y="1"/>
                  </a:cubicBezTo>
                  <a:cubicBezTo>
                    <a:pt x="75" y="11"/>
                    <a:pt x="75" y="36"/>
                    <a:pt x="71" y="46"/>
                  </a:cubicBezTo>
                  <a:cubicBezTo>
                    <a:pt x="68" y="32"/>
                    <a:pt x="82" y="0"/>
                    <a:pt x="58" y="6"/>
                  </a:cubicBezTo>
                  <a:cubicBezTo>
                    <a:pt x="52" y="8"/>
                    <a:pt x="59" y="23"/>
                    <a:pt x="54" y="26"/>
                  </a:cubicBezTo>
                  <a:cubicBezTo>
                    <a:pt x="43" y="27"/>
                    <a:pt x="27" y="23"/>
                    <a:pt x="20" y="28"/>
                  </a:cubicBezTo>
                  <a:cubicBezTo>
                    <a:pt x="18" y="37"/>
                    <a:pt x="34" y="29"/>
                    <a:pt x="36" y="35"/>
                  </a:cubicBezTo>
                  <a:cubicBezTo>
                    <a:pt x="35" y="50"/>
                    <a:pt x="38" y="71"/>
                    <a:pt x="34" y="84"/>
                  </a:cubicBezTo>
                  <a:cubicBezTo>
                    <a:pt x="24" y="84"/>
                    <a:pt x="14" y="84"/>
                    <a:pt x="5" y="84"/>
                  </a:cubicBezTo>
                  <a:cubicBezTo>
                    <a:pt x="0" y="85"/>
                    <a:pt x="4" y="96"/>
                    <a:pt x="2" y="101"/>
                  </a:cubicBezTo>
                  <a:cubicBezTo>
                    <a:pt x="2" y="101"/>
                    <a:pt x="1" y="101"/>
                    <a:pt x="0" y="10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5" name="Freeform 764"/>
            <p:cNvSpPr>
              <a:spLocks noEditPoints="1"/>
            </p:cNvSpPr>
            <p:nvPr/>
          </p:nvSpPr>
          <p:spPr bwMode="auto">
            <a:xfrm>
              <a:off x="1512" y="2758"/>
              <a:ext cx="30" cy="28"/>
            </a:xfrm>
            <a:custGeom>
              <a:avLst/>
              <a:gdLst>
                <a:gd name="T0" fmla="*/ 15 w 15"/>
                <a:gd name="T1" fmla="*/ 0 h 14"/>
                <a:gd name="T2" fmla="*/ 15 w 15"/>
                <a:gd name="T3" fmla="*/ 14 h 14"/>
                <a:gd name="T4" fmla="*/ 0 w 15"/>
                <a:gd name="T5" fmla="*/ 14 h 14"/>
                <a:gd name="T6" fmla="*/ 0 w 15"/>
                <a:gd name="T7" fmla="*/ 0 h 14"/>
                <a:gd name="T8" fmla="*/ 15 w 15"/>
                <a:gd name="T9" fmla="*/ 0 h 14"/>
                <a:gd name="T10" fmla="*/ 2 w 15"/>
                <a:gd name="T11" fmla="*/ 12 h 14"/>
                <a:gd name="T12" fmla="*/ 13 w 15"/>
                <a:gd name="T13" fmla="*/ 12 h 14"/>
                <a:gd name="T14" fmla="*/ 13 w 15"/>
                <a:gd name="T15" fmla="*/ 3 h 14"/>
                <a:gd name="T16" fmla="*/ 2 w 15"/>
                <a:gd name="T17" fmla="*/ 3 h 14"/>
                <a:gd name="T18" fmla="*/ 2 w 15"/>
                <a:gd name="T19" fmla="*/ 1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4"/>
                <a:gd name="T32" fmla="*/ 15 w 15"/>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4">
                  <a:moveTo>
                    <a:pt x="15" y="0"/>
                  </a:moveTo>
                  <a:cubicBezTo>
                    <a:pt x="15" y="5"/>
                    <a:pt x="15" y="9"/>
                    <a:pt x="15" y="14"/>
                  </a:cubicBezTo>
                  <a:cubicBezTo>
                    <a:pt x="10" y="14"/>
                    <a:pt x="5" y="14"/>
                    <a:pt x="0" y="14"/>
                  </a:cubicBezTo>
                  <a:cubicBezTo>
                    <a:pt x="0" y="9"/>
                    <a:pt x="0" y="5"/>
                    <a:pt x="0" y="0"/>
                  </a:cubicBezTo>
                  <a:cubicBezTo>
                    <a:pt x="5" y="0"/>
                    <a:pt x="10" y="0"/>
                    <a:pt x="15" y="0"/>
                  </a:cubicBezTo>
                  <a:close/>
                  <a:moveTo>
                    <a:pt x="2" y="12"/>
                  </a:moveTo>
                  <a:cubicBezTo>
                    <a:pt x="6" y="12"/>
                    <a:pt x="9" y="12"/>
                    <a:pt x="13" y="12"/>
                  </a:cubicBezTo>
                  <a:cubicBezTo>
                    <a:pt x="13" y="9"/>
                    <a:pt x="13" y="6"/>
                    <a:pt x="13" y="3"/>
                  </a:cubicBezTo>
                  <a:cubicBezTo>
                    <a:pt x="9" y="3"/>
                    <a:pt x="6" y="3"/>
                    <a:pt x="2" y="3"/>
                  </a:cubicBezTo>
                  <a:cubicBezTo>
                    <a:pt x="2" y="6"/>
                    <a:pt x="2" y="9"/>
                    <a:pt x="2" y="1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6" name="Freeform 765"/>
            <p:cNvSpPr/>
            <p:nvPr/>
          </p:nvSpPr>
          <p:spPr bwMode="auto">
            <a:xfrm>
              <a:off x="1502" y="2852"/>
              <a:ext cx="44" cy="50"/>
            </a:xfrm>
            <a:custGeom>
              <a:avLst/>
              <a:gdLst>
                <a:gd name="T0" fmla="*/ 0 w 22"/>
                <a:gd name="T1" fmla="*/ 0 h 25"/>
                <a:gd name="T2" fmla="*/ 22 w 22"/>
                <a:gd name="T3" fmla="*/ 23 h 25"/>
                <a:gd name="T4" fmla="*/ 22 w 22"/>
                <a:gd name="T5" fmla="*/ 25 h 25"/>
                <a:gd name="T6" fmla="*/ 0 w 22"/>
                <a:gd name="T7" fmla="*/ 0 h 25"/>
                <a:gd name="T8" fmla="*/ 0 60000 65536"/>
                <a:gd name="T9" fmla="*/ 0 60000 65536"/>
                <a:gd name="T10" fmla="*/ 0 60000 65536"/>
                <a:gd name="T11" fmla="*/ 0 60000 65536"/>
                <a:gd name="T12" fmla="*/ 0 w 22"/>
                <a:gd name="T13" fmla="*/ 0 h 25"/>
                <a:gd name="T14" fmla="*/ 22 w 22"/>
                <a:gd name="T15" fmla="*/ 25 h 25"/>
              </a:gdLst>
              <a:ahLst/>
              <a:cxnLst>
                <a:cxn ang="T8">
                  <a:pos x="T0" y="T1"/>
                </a:cxn>
                <a:cxn ang="T9">
                  <a:pos x="T2" y="T3"/>
                </a:cxn>
                <a:cxn ang="T10">
                  <a:pos x="T4" y="T5"/>
                </a:cxn>
                <a:cxn ang="T11">
                  <a:pos x="T6" y="T7"/>
                </a:cxn>
              </a:cxnLst>
              <a:rect l="T12" t="T13" r="T14" b="T15"/>
              <a:pathLst>
                <a:path w="22" h="25">
                  <a:moveTo>
                    <a:pt x="0" y="0"/>
                  </a:moveTo>
                  <a:cubicBezTo>
                    <a:pt x="7" y="8"/>
                    <a:pt x="14" y="16"/>
                    <a:pt x="22" y="23"/>
                  </a:cubicBezTo>
                  <a:cubicBezTo>
                    <a:pt x="22" y="23"/>
                    <a:pt x="22" y="24"/>
                    <a:pt x="22" y="25"/>
                  </a:cubicBezTo>
                  <a:cubicBezTo>
                    <a:pt x="14" y="17"/>
                    <a:pt x="5" y="12"/>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7" name="Freeform 766"/>
            <p:cNvSpPr/>
            <p:nvPr/>
          </p:nvSpPr>
          <p:spPr bwMode="auto">
            <a:xfrm>
              <a:off x="1488" y="2758"/>
              <a:ext cx="130" cy="144"/>
            </a:xfrm>
            <a:custGeom>
              <a:avLst/>
              <a:gdLst>
                <a:gd name="T0" fmla="*/ 7 w 65"/>
                <a:gd name="T1" fmla="*/ 47 h 72"/>
                <a:gd name="T2" fmla="*/ 12 w 65"/>
                <a:gd name="T3" fmla="*/ 18 h 72"/>
                <a:gd name="T4" fmla="*/ 29 w 65"/>
                <a:gd name="T5" fmla="*/ 18 h 72"/>
                <a:gd name="T6" fmla="*/ 32 w 65"/>
                <a:gd name="T7" fmla="*/ 0 h 72"/>
                <a:gd name="T8" fmla="*/ 50 w 65"/>
                <a:gd name="T9" fmla="*/ 0 h 72"/>
                <a:gd name="T10" fmla="*/ 65 w 65"/>
                <a:gd name="T11" fmla="*/ 16 h 72"/>
                <a:gd name="T12" fmla="*/ 65 w 65"/>
                <a:gd name="T13" fmla="*/ 54 h 72"/>
                <a:gd name="T14" fmla="*/ 29 w 65"/>
                <a:gd name="T15" fmla="*/ 72 h 72"/>
                <a:gd name="T16" fmla="*/ 29 w 65"/>
                <a:gd name="T17" fmla="*/ 70 h 72"/>
                <a:gd name="T18" fmla="*/ 34 w 65"/>
                <a:gd name="T19" fmla="*/ 52 h 72"/>
                <a:gd name="T20" fmla="*/ 63 w 65"/>
                <a:gd name="T21" fmla="*/ 52 h 72"/>
                <a:gd name="T22" fmla="*/ 63 w 65"/>
                <a:gd name="T23" fmla="*/ 18 h 72"/>
                <a:gd name="T24" fmla="*/ 47 w 65"/>
                <a:gd name="T25" fmla="*/ 3 h 72"/>
                <a:gd name="T26" fmla="*/ 34 w 65"/>
                <a:gd name="T27" fmla="*/ 3 h 72"/>
                <a:gd name="T28" fmla="*/ 32 w 65"/>
                <a:gd name="T29" fmla="*/ 21 h 72"/>
                <a:gd name="T30" fmla="*/ 14 w 65"/>
                <a:gd name="T31" fmla="*/ 21 h 72"/>
                <a:gd name="T32" fmla="*/ 7 w 65"/>
                <a:gd name="T33" fmla="*/ 47 h 7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5"/>
                <a:gd name="T52" fmla="*/ 0 h 72"/>
                <a:gd name="T53" fmla="*/ 65 w 65"/>
                <a:gd name="T54" fmla="*/ 72 h 7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5" h="72">
                  <a:moveTo>
                    <a:pt x="7" y="47"/>
                  </a:moveTo>
                  <a:cubicBezTo>
                    <a:pt x="0" y="38"/>
                    <a:pt x="9" y="25"/>
                    <a:pt x="12" y="18"/>
                  </a:cubicBezTo>
                  <a:cubicBezTo>
                    <a:pt x="18" y="18"/>
                    <a:pt x="24" y="18"/>
                    <a:pt x="29" y="18"/>
                  </a:cubicBezTo>
                  <a:cubicBezTo>
                    <a:pt x="33" y="15"/>
                    <a:pt x="31" y="7"/>
                    <a:pt x="32" y="0"/>
                  </a:cubicBezTo>
                  <a:cubicBezTo>
                    <a:pt x="38" y="0"/>
                    <a:pt x="44" y="0"/>
                    <a:pt x="50" y="0"/>
                  </a:cubicBezTo>
                  <a:cubicBezTo>
                    <a:pt x="47" y="13"/>
                    <a:pt x="52" y="19"/>
                    <a:pt x="65" y="16"/>
                  </a:cubicBezTo>
                  <a:cubicBezTo>
                    <a:pt x="65" y="29"/>
                    <a:pt x="65" y="41"/>
                    <a:pt x="65" y="54"/>
                  </a:cubicBezTo>
                  <a:cubicBezTo>
                    <a:pt x="42" y="48"/>
                    <a:pt x="27" y="60"/>
                    <a:pt x="29" y="72"/>
                  </a:cubicBezTo>
                  <a:cubicBezTo>
                    <a:pt x="29" y="71"/>
                    <a:pt x="29" y="70"/>
                    <a:pt x="29" y="70"/>
                  </a:cubicBezTo>
                  <a:cubicBezTo>
                    <a:pt x="30" y="63"/>
                    <a:pt x="27" y="52"/>
                    <a:pt x="34" y="52"/>
                  </a:cubicBezTo>
                  <a:cubicBezTo>
                    <a:pt x="44" y="52"/>
                    <a:pt x="53" y="52"/>
                    <a:pt x="63" y="52"/>
                  </a:cubicBezTo>
                  <a:cubicBezTo>
                    <a:pt x="63" y="41"/>
                    <a:pt x="63" y="29"/>
                    <a:pt x="63" y="18"/>
                  </a:cubicBezTo>
                  <a:cubicBezTo>
                    <a:pt x="50" y="21"/>
                    <a:pt x="45" y="16"/>
                    <a:pt x="47" y="3"/>
                  </a:cubicBezTo>
                  <a:cubicBezTo>
                    <a:pt x="43" y="3"/>
                    <a:pt x="38" y="3"/>
                    <a:pt x="34" y="3"/>
                  </a:cubicBezTo>
                  <a:cubicBezTo>
                    <a:pt x="34" y="9"/>
                    <a:pt x="35" y="17"/>
                    <a:pt x="32" y="21"/>
                  </a:cubicBezTo>
                  <a:cubicBezTo>
                    <a:pt x="26" y="21"/>
                    <a:pt x="20" y="21"/>
                    <a:pt x="14" y="21"/>
                  </a:cubicBezTo>
                  <a:cubicBezTo>
                    <a:pt x="10" y="28"/>
                    <a:pt x="5" y="33"/>
                    <a:pt x="7" y="4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8" name="Freeform 767"/>
            <p:cNvSpPr/>
            <p:nvPr/>
          </p:nvSpPr>
          <p:spPr bwMode="auto">
            <a:xfrm>
              <a:off x="4166" y="2766"/>
              <a:ext cx="18" cy="10"/>
            </a:xfrm>
            <a:custGeom>
              <a:avLst/>
              <a:gdLst>
                <a:gd name="T0" fmla="*/ 0 w 9"/>
                <a:gd name="T1" fmla="*/ 5 h 5"/>
                <a:gd name="T2" fmla="*/ 9 w 9"/>
                <a:gd name="T3" fmla="*/ 5 h 5"/>
                <a:gd name="T4" fmla="*/ 0 w 9"/>
                <a:gd name="T5" fmla="*/ 5 h 5"/>
                <a:gd name="T6" fmla="*/ 0 60000 65536"/>
                <a:gd name="T7" fmla="*/ 0 60000 65536"/>
                <a:gd name="T8" fmla="*/ 0 60000 65536"/>
                <a:gd name="T9" fmla="*/ 0 w 9"/>
                <a:gd name="T10" fmla="*/ 0 h 5"/>
                <a:gd name="T11" fmla="*/ 9 w 9"/>
                <a:gd name="T12" fmla="*/ 5 h 5"/>
              </a:gdLst>
              <a:ahLst/>
              <a:cxnLst>
                <a:cxn ang="T6">
                  <a:pos x="T0" y="T1"/>
                </a:cxn>
                <a:cxn ang="T7">
                  <a:pos x="T2" y="T3"/>
                </a:cxn>
                <a:cxn ang="T8">
                  <a:pos x="T4" y="T5"/>
                </a:cxn>
              </a:cxnLst>
              <a:rect l="T9" t="T10" r="T11" b="T12"/>
              <a:pathLst>
                <a:path w="9" h="5">
                  <a:moveTo>
                    <a:pt x="0" y="5"/>
                  </a:moveTo>
                  <a:cubicBezTo>
                    <a:pt x="0" y="0"/>
                    <a:pt x="9" y="0"/>
                    <a:pt x="9" y="5"/>
                  </a:cubicBezTo>
                  <a:cubicBezTo>
                    <a:pt x="6" y="3"/>
                    <a:pt x="3" y="3"/>
                    <a:pt x="0" y="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9" name="Freeform 768"/>
            <p:cNvSpPr/>
            <p:nvPr/>
          </p:nvSpPr>
          <p:spPr bwMode="auto">
            <a:xfrm>
              <a:off x="3974" y="2786"/>
              <a:ext cx="120" cy="98"/>
            </a:xfrm>
            <a:custGeom>
              <a:avLst/>
              <a:gdLst>
                <a:gd name="T0" fmla="*/ 0 w 60"/>
                <a:gd name="T1" fmla="*/ 49 h 49"/>
                <a:gd name="T2" fmla="*/ 60 w 60"/>
                <a:gd name="T3" fmla="*/ 0 h 49"/>
                <a:gd name="T4" fmla="*/ 22 w 60"/>
                <a:gd name="T5" fmla="*/ 7 h 49"/>
                <a:gd name="T6" fmla="*/ 0 w 60"/>
                <a:gd name="T7" fmla="*/ 49 h 49"/>
                <a:gd name="T8" fmla="*/ 0 60000 65536"/>
                <a:gd name="T9" fmla="*/ 0 60000 65536"/>
                <a:gd name="T10" fmla="*/ 0 60000 65536"/>
                <a:gd name="T11" fmla="*/ 0 60000 65536"/>
                <a:gd name="T12" fmla="*/ 0 w 60"/>
                <a:gd name="T13" fmla="*/ 0 h 49"/>
                <a:gd name="T14" fmla="*/ 60 w 60"/>
                <a:gd name="T15" fmla="*/ 49 h 49"/>
              </a:gdLst>
              <a:ahLst/>
              <a:cxnLst>
                <a:cxn ang="T8">
                  <a:pos x="T0" y="T1"/>
                </a:cxn>
                <a:cxn ang="T9">
                  <a:pos x="T2" y="T3"/>
                </a:cxn>
                <a:cxn ang="T10">
                  <a:pos x="T4" y="T5"/>
                </a:cxn>
                <a:cxn ang="T11">
                  <a:pos x="T6" y="T7"/>
                </a:cxn>
              </a:cxnLst>
              <a:rect l="T12" t="T13" r="T14" b="T15"/>
              <a:pathLst>
                <a:path w="60" h="49">
                  <a:moveTo>
                    <a:pt x="0" y="49"/>
                  </a:moveTo>
                  <a:cubicBezTo>
                    <a:pt x="2" y="11"/>
                    <a:pt x="16" y="2"/>
                    <a:pt x="60" y="0"/>
                  </a:cubicBezTo>
                  <a:cubicBezTo>
                    <a:pt x="53" y="14"/>
                    <a:pt x="33" y="3"/>
                    <a:pt x="22" y="7"/>
                  </a:cubicBezTo>
                  <a:cubicBezTo>
                    <a:pt x="0" y="13"/>
                    <a:pt x="14" y="34"/>
                    <a:pt x="0" y="4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0" name="Freeform 769"/>
            <p:cNvSpPr/>
            <p:nvPr/>
          </p:nvSpPr>
          <p:spPr bwMode="auto">
            <a:xfrm>
              <a:off x="4002" y="2804"/>
              <a:ext cx="88" cy="80"/>
            </a:xfrm>
            <a:custGeom>
              <a:avLst/>
              <a:gdLst>
                <a:gd name="T0" fmla="*/ 15 w 44"/>
                <a:gd name="T1" fmla="*/ 40 h 40"/>
                <a:gd name="T2" fmla="*/ 13 w 44"/>
                <a:gd name="T3" fmla="*/ 26 h 40"/>
                <a:gd name="T4" fmla="*/ 2 w 44"/>
                <a:gd name="T5" fmla="*/ 22 h 40"/>
                <a:gd name="T6" fmla="*/ 4 w 44"/>
                <a:gd name="T7" fmla="*/ 0 h 40"/>
                <a:gd name="T8" fmla="*/ 44 w 44"/>
                <a:gd name="T9" fmla="*/ 0 h 40"/>
                <a:gd name="T10" fmla="*/ 6 w 44"/>
                <a:gd name="T11" fmla="*/ 2 h 40"/>
                <a:gd name="T12" fmla="*/ 4 w 44"/>
                <a:gd name="T13" fmla="*/ 20 h 40"/>
                <a:gd name="T14" fmla="*/ 15 w 44"/>
                <a:gd name="T15" fmla="*/ 22 h 40"/>
                <a:gd name="T16" fmla="*/ 15 w 44"/>
                <a:gd name="T17" fmla="*/ 24 h 40"/>
                <a:gd name="T18" fmla="*/ 15 w 44"/>
                <a:gd name="T19" fmla="*/ 40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0"/>
                <a:gd name="T32" fmla="*/ 44 w 44"/>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0">
                  <a:moveTo>
                    <a:pt x="15" y="40"/>
                  </a:moveTo>
                  <a:cubicBezTo>
                    <a:pt x="10" y="40"/>
                    <a:pt x="14" y="30"/>
                    <a:pt x="13" y="26"/>
                  </a:cubicBezTo>
                  <a:cubicBezTo>
                    <a:pt x="12" y="22"/>
                    <a:pt x="3" y="26"/>
                    <a:pt x="2" y="22"/>
                  </a:cubicBezTo>
                  <a:cubicBezTo>
                    <a:pt x="2" y="14"/>
                    <a:pt x="0" y="4"/>
                    <a:pt x="4" y="0"/>
                  </a:cubicBezTo>
                  <a:cubicBezTo>
                    <a:pt x="17" y="0"/>
                    <a:pt x="31" y="0"/>
                    <a:pt x="44" y="0"/>
                  </a:cubicBezTo>
                  <a:cubicBezTo>
                    <a:pt x="36" y="5"/>
                    <a:pt x="18" y="1"/>
                    <a:pt x="6" y="2"/>
                  </a:cubicBezTo>
                  <a:cubicBezTo>
                    <a:pt x="1" y="4"/>
                    <a:pt x="5" y="14"/>
                    <a:pt x="4" y="20"/>
                  </a:cubicBezTo>
                  <a:cubicBezTo>
                    <a:pt x="4" y="25"/>
                    <a:pt x="12" y="21"/>
                    <a:pt x="15" y="22"/>
                  </a:cubicBezTo>
                  <a:cubicBezTo>
                    <a:pt x="15" y="23"/>
                    <a:pt x="15" y="24"/>
                    <a:pt x="15" y="24"/>
                  </a:cubicBezTo>
                  <a:cubicBezTo>
                    <a:pt x="15" y="29"/>
                    <a:pt x="15" y="35"/>
                    <a:pt x="15" y="4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1" name="Freeform 770"/>
            <p:cNvSpPr/>
            <p:nvPr/>
          </p:nvSpPr>
          <p:spPr bwMode="auto">
            <a:xfrm>
              <a:off x="3968" y="2776"/>
              <a:ext cx="150" cy="220"/>
            </a:xfrm>
            <a:custGeom>
              <a:avLst/>
              <a:gdLst>
                <a:gd name="T0" fmla="*/ 3 w 75"/>
                <a:gd name="T1" fmla="*/ 54 h 110"/>
                <a:gd name="T2" fmla="*/ 25 w 75"/>
                <a:gd name="T3" fmla="*/ 12 h 110"/>
                <a:gd name="T4" fmla="*/ 63 w 75"/>
                <a:gd name="T5" fmla="*/ 5 h 110"/>
                <a:gd name="T6" fmla="*/ 66 w 75"/>
                <a:gd name="T7" fmla="*/ 0 h 110"/>
                <a:gd name="T8" fmla="*/ 61 w 75"/>
                <a:gd name="T9" fmla="*/ 14 h 110"/>
                <a:gd name="T10" fmla="*/ 21 w 75"/>
                <a:gd name="T11" fmla="*/ 14 h 110"/>
                <a:gd name="T12" fmla="*/ 19 w 75"/>
                <a:gd name="T13" fmla="*/ 36 h 110"/>
                <a:gd name="T14" fmla="*/ 30 w 75"/>
                <a:gd name="T15" fmla="*/ 40 h 110"/>
                <a:gd name="T16" fmla="*/ 32 w 75"/>
                <a:gd name="T17" fmla="*/ 54 h 110"/>
                <a:gd name="T18" fmla="*/ 39 w 75"/>
                <a:gd name="T19" fmla="*/ 63 h 110"/>
                <a:gd name="T20" fmla="*/ 37 w 75"/>
                <a:gd name="T21" fmla="*/ 87 h 110"/>
                <a:gd name="T22" fmla="*/ 32 w 75"/>
                <a:gd name="T23" fmla="*/ 58 h 110"/>
                <a:gd name="T24" fmla="*/ 14 w 75"/>
                <a:gd name="T25" fmla="*/ 56 h 110"/>
                <a:gd name="T26" fmla="*/ 12 w 75"/>
                <a:gd name="T27" fmla="*/ 90 h 110"/>
                <a:gd name="T28" fmla="*/ 10 w 75"/>
                <a:gd name="T29" fmla="*/ 76 h 110"/>
                <a:gd name="T30" fmla="*/ 3 w 75"/>
                <a:gd name="T31" fmla="*/ 72 h 110"/>
                <a:gd name="T32" fmla="*/ 1 w 75"/>
                <a:gd name="T33" fmla="*/ 69 h 110"/>
                <a:gd name="T34" fmla="*/ 1 w 75"/>
                <a:gd name="T35" fmla="*/ 56 h 110"/>
                <a:gd name="T36" fmla="*/ 3 w 75"/>
                <a:gd name="T37" fmla="*/ 54 h 1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5"/>
                <a:gd name="T58" fmla="*/ 0 h 110"/>
                <a:gd name="T59" fmla="*/ 75 w 75"/>
                <a:gd name="T60" fmla="*/ 110 h 1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5" h="110">
                  <a:moveTo>
                    <a:pt x="3" y="54"/>
                  </a:moveTo>
                  <a:cubicBezTo>
                    <a:pt x="17" y="39"/>
                    <a:pt x="3" y="18"/>
                    <a:pt x="25" y="12"/>
                  </a:cubicBezTo>
                  <a:cubicBezTo>
                    <a:pt x="36" y="8"/>
                    <a:pt x="56" y="19"/>
                    <a:pt x="63" y="5"/>
                  </a:cubicBezTo>
                  <a:cubicBezTo>
                    <a:pt x="64" y="3"/>
                    <a:pt x="66" y="3"/>
                    <a:pt x="66" y="0"/>
                  </a:cubicBezTo>
                  <a:cubicBezTo>
                    <a:pt x="75" y="3"/>
                    <a:pt x="66" y="12"/>
                    <a:pt x="61" y="14"/>
                  </a:cubicBezTo>
                  <a:cubicBezTo>
                    <a:pt x="48" y="14"/>
                    <a:pt x="34" y="14"/>
                    <a:pt x="21" y="14"/>
                  </a:cubicBezTo>
                  <a:cubicBezTo>
                    <a:pt x="17" y="18"/>
                    <a:pt x="19" y="28"/>
                    <a:pt x="19" y="36"/>
                  </a:cubicBezTo>
                  <a:cubicBezTo>
                    <a:pt x="20" y="40"/>
                    <a:pt x="29" y="36"/>
                    <a:pt x="30" y="40"/>
                  </a:cubicBezTo>
                  <a:cubicBezTo>
                    <a:pt x="31" y="44"/>
                    <a:pt x="27" y="54"/>
                    <a:pt x="32" y="54"/>
                  </a:cubicBezTo>
                  <a:cubicBezTo>
                    <a:pt x="35" y="56"/>
                    <a:pt x="39" y="57"/>
                    <a:pt x="39" y="63"/>
                  </a:cubicBezTo>
                  <a:cubicBezTo>
                    <a:pt x="37" y="70"/>
                    <a:pt x="42" y="83"/>
                    <a:pt x="37" y="87"/>
                  </a:cubicBezTo>
                  <a:cubicBezTo>
                    <a:pt x="27" y="86"/>
                    <a:pt x="35" y="67"/>
                    <a:pt x="32" y="58"/>
                  </a:cubicBezTo>
                  <a:cubicBezTo>
                    <a:pt x="29" y="55"/>
                    <a:pt x="21" y="56"/>
                    <a:pt x="14" y="56"/>
                  </a:cubicBezTo>
                  <a:cubicBezTo>
                    <a:pt x="10" y="63"/>
                    <a:pt x="13" y="79"/>
                    <a:pt x="12" y="90"/>
                  </a:cubicBezTo>
                  <a:cubicBezTo>
                    <a:pt x="11" y="110"/>
                    <a:pt x="9" y="84"/>
                    <a:pt x="10" y="76"/>
                  </a:cubicBezTo>
                  <a:cubicBezTo>
                    <a:pt x="9" y="73"/>
                    <a:pt x="7" y="72"/>
                    <a:pt x="3" y="72"/>
                  </a:cubicBezTo>
                  <a:cubicBezTo>
                    <a:pt x="1" y="72"/>
                    <a:pt x="1" y="71"/>
                    <a:pt x="1" y="69"/>
                  </a:cubicBezTo>
                  <a:cubicBezTo>
                    <a:pt x="1" y="65"/>
                    <a:pt x="1" y="61"/>
                    <a:pt x="1" y="56"/>
                  </a:cubicBezTo>
                  <a:cubicBezTo>
                    <a:pt x="0" y="54"/>
                    <a:pt x="2" y="54"/>
                    <a:pt x="3" y="5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2" name="Freeform 771"/>
            <p:cNvSpPr>
              <a:spLocks noEditPoints="1"/>
            </p:cNvSpPr>
            <p:nvPr/>
          </p:nvSpPr>
          <p:spPr bwMode="auto">
            <a:xfrm>
              <a:off x="6382" y="2766"/>
              <a:ext cx="146" cy="194"/>
            </a:xfrm>
            <a:custGeom>
              <a:avLst/>
              <a:gdLst>
                <a:gd name="T0" fmla="*/ 16 w 73"/>
                <a:gd name="T1" fmla="*/ 14 h 97"/>
                <a:gd name="T2" fmla="*/ 39 w 73"/>
                <a:gd name="T3" fmla="*/ 72 h 97"/>
                <a:gd name="T4" fmla="*/ 39 w 73"/>
                <a:gd name="T5" fmla="*/ 95 h 97"/>
                <a:gd name="T6" fmla="*/ 1 w 73"/>
                <a:gd name="T7" fmla="*/ 95 h 97"/>
                <a:gd name="T8" fmla="*/ 16 w 73"/>
                <a:gd name="T9" fmla="*/ 14 h 97"/>
                <a:gd name="T10" fmla="*/ 61 w 73"/>
                <a:gd name="T11" fmla="*/ 30 h 97"/>
                <a:gd name="T12" fmla="*/ 48 w 73"/>
                <a:gd name="T13" fmla="*/ 17 h 97"/>
                <a:gd name="T14" fmla="*/ 19 w 73"/>
                <a:gd name="T15" fmla="*/ 17 h 97"/>
                <a:gd name="T16" fmla="*/ 19 w 73"/>
                <a:gd name="T17" fmla="*/ 74 h 97"/>
                <a:gd name="T18" fmla="*/ 5 w 73"/>
                <a:gd name="T19" fmla="*/ 88 h 97"/>
                <a:gd name="T20" fmla="*/ 37 w 73"/>
                <a:gd name="T21" fmla="*/ 92 h 97"/>
                <a:gd name="T22" fmla="*/ 41 w 73"/>
                <a:gd name="T23" fmla="*/ 68 h 97"/>
                <a:gd name="T24" fmla="*/ 61 w 73"/>
                <a:gd name="T25" fmla="*/ 48 h 97"/>
                <a:gd name="T26" fmla="*/ 61 w 73"/>
                <a:gd name="T27" fmla="*/ 30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97"/>
                <a:gd name="T44" fmla="*/ 73 w 73"/>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97">
                  <a:moveTo>
                    <a:pt x="16" y="14"/>
                  </a:moveTo>
                  <a:cubicBezTo>
                    <a:pt x="73" y="0"/>
                    <a:pt x="72" y="61"/>
                    <a:pt x="39" y="72"/>
                  </a:cubicBezTo>
                  <a:cubicBezTo>
                    <a:pt x="39" y="80"/>
                    <a:pt x="39" y="87"/>
                    <a:pt x="39" y="95"/>
                  </a:cubicBezTo>
                  <a:cubicBezTo>
                    <a:pt x="26" y="95"/>
                    <a:pt x="14" y="95"/>
                    <a:pt x="1" y="95"/>
                  </a:cubicBezTo>
                  <a:cubicBezTo>
                    <a:pt x="18" y="80"/>
                    <a:pt x="18" y="48"/>
                    <a:pt x="16" y="14"/>
                  </a:cubicBezTo>
                  <a:close/>
                  <a:moveTo>
                    <a:pt x="61" y="30"/>
                  </a:moveTo>
                  <a:cubicBezTo>
                    <a:pt x="58" y="24"/>
                    <a:pt x="53" y="20"/>
                    <a:pt x="48" y="17"/>
                  </a:cubicBezTo>
                  <a:cubicBezTo>
                    <a:pt x="38" y="17"/>
                    <a:pt x="28" y="17"/>
                    <a:pt x="19" y="17"/>
                  </a:cubicBezTo>
                  <a:cubicBezTo>
                    <a:pt x="19" y="36"/>
                    <a:pt x="19" y="55"/>
                    <a:pt x="19" y="74"/>
                  </a:cubicBezTo>
                  <a:cubicBezTo>
                    <a:pt x="13" y="78"/>
                    <a:pt x="9" y="82"/>
                    <a:pt x="5" y="88"/>
                  </a:cubicBezTo>
                  <a:cubicBezTo>
                    <a:pt x="0" y="97"/>
                    <a:pt x="27" y="90"/>
                    <a:pt x="37" y="92"/>
                  </a:cubicBezTo>
                  <a:cubicBezTo>
                    <a:pt x="38" y="84"/>
                    <a:pt x="33" y="69"/>
                    <a:pt x="41" y="68"/>
                  </a:cubicBezTo>
                  <a:cubicBezTo>
                    <a:pt x="49" y="62"/>
                    <a:pt x="55" y="55"/>
                    <a:pt x="61" y="48"/>
                  </a:cubicBezTo>
                  <a:cubicBezTo>
                    <a:pt x="61" y="42"/>
                    <a:pt x="61" y="36"/>
                    <a:pt x="61" y="3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3" name="Freeform 772"/>
            <p:cNvSpPr/>
            <p:nvPr/>
          </p:nvSpPr>
          <p:spPr bwMode="auto">
            <a:xfrm>
              <a:off x="6478" y="2800"/>
              <a:ext cx="26" cy="26"/>
            </a:xfrm>
            <a:custGeom>
              <a:avLst/>
              <a:gdLst>
                <a:gd name="T0" fmla="*/ 0 w 13"/>
                <a:gd name="T1" fmla="*/ 0 h 13"/>
                <a:gd name="T2" fmla="*/ 13 w 13"/>
                <a:gd name="T3" fmla="*/ 13 h 13"/>
                <a:gd name="T4" fmla="*/ 0 w 13"/>
                <a:gd name="T5" fmla="*/ 0 h 13"/>
                <a:gd name="T6" fmla="*/ 0 60000 65536"/>
                <a:gd name="T7" fmla="*/ 0 60000 65536"/>
                <a:gd name="T8" fmla="*/ 0 60000 65536"/>
                <a:gd name="T9" fmla="*/ 0 w 13"/>
                <a:gd name="T10" fmla="*/ 0 h 13"/>
                <a:gd name="T11" fmla="*/ 13 w 13"/>
                <a:gd name="T12" fmla="*/ 13 h 13"/>
              </a:gdLst>
              <a:ahLst/>
              <a:cxnLst>
                <a:cxn ang="T6">
                  <a:pos x="T0" y="T1"/>
                </a:cxn>
                <a:cxn ang="T7">
                  <a:pos x="T2" y="T3"/>
                </a:cxn>
                <a:cxn ang="T8">
                  <a:pos x="T4" y="T5"/>
                </a:cxn>
              </a:cxnLst>
              <a:rect l="T9" t="T10" r="T11" b="T12"/>
              <a:pathLst>
                <a:path w="13" h="13">
                  <a:moveTo>
                    <a:pt x="0" y="0"/>
                  </a:moveTo>
                  <a:cubicBezTo>
                    <a:pt x="5" y="3"/>
                    <a:pt x="10" y="7"/>
                    <a:pt x="13" y="13"/>
                  </a:cubicBezTo>
                  <a:cubicBezTo>
                    <a:pt x="8" y="9"/>
                    <a:pt x="3" y="5"/>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4" name="Freeform 773"/>
            <p:cNvSpPr/>
            <p:nvPr/>
          </p:nvSpPr>
          <p:spPr bwMode="auto">
            <a:xfrm>
              <a:off x="6464" y="2862"/>
              <a:ext cx="40" cy="40"/>
            </a:xfrm>
            <a:custGeom>
              <a:avLst/>
              <a:gdLst>
                <a:gd name="T0" fmla="*/ 0 w 20"/>
                <a:gd name="T1" fmla="*/ 20 h 20"/>
                <a:gd name="T2" fmla="*/ 20 w 20"/>
                <a:gd name="T3" fmla="*/ 0 h 20"/>
                <a:gd name="T4" fmla="*/ 0 w 20"/>
                <a:gd name="T5" fmla="*/ 20 h 20"/>
                <a:gd name="T6" fmla="*/ 0 60000 65536"/>
                <a:gd name="T7" fmla="*/ 0 60000 65536"/>
                <a:gd name="T8" fmla="*/ 0 60000 65536"/>
                <a:gd name="T9" fmla="*/ 0 w 20"/>
                <a:gd name="T10" fmla="*/ 0 h 20"/>
                <a:gd name="T11" fmla="*/ 20 w 20"/>
                <a:gd name="T12" fmla="*/ 20 h 20"/>
              </a:gdLst>
              <a:ahLst/>
              <a:cxnLst>
                <a:cxn ang="T6">
                  <a:pos x="T0" y="T1"/>
                </a:cxn>
                <a:cxn ang="T7">
                  <a:pos x="T2" y="T3"/>
                </a:cxn>
                <a:cxn ang="T8">
                  <a:pos x="T4" y="T5"/>
                </a:cxn>
              </a:cxnLst>
              <a:rect l="T9" t="T10" r="T11" b="T12"/>
              <a:pathLst>
                <a:path w="20" h="20">
                  <a:moveTo>
                    <a:pt x="0" y="20"/>
                  </a:moveTo>
                  <a:cubicBezTo>
                    <a:pt x="6" y="12"/>
                    <a:pt x="12" y="5"/>
                    <a:pt x="20" y="0"/>
                  </a:cubicBezTo>
                  <a:cubicBezTo>
                    <a:pt x="14" y="7"/>
                    <a:pt x="8" y="14"/>
                    <a:pt x="0" y="2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5" name="Freeform 774"/>
            <p:cNvSpPr/>
            <p:nvPr/>
          </p:nvSpPr>
          <p:spPr bwMode="auto">
            <a:xfrm>
              <a:off x="6392" y="2914"/>
              <a:ext cx="28" cy="28"/>
            </a:xfrm>
            <a:custGeom>
              <a:avLst/>
              <a:gdLst>
                <a:gd name="T0" fmla="*/ 0 w 14"/>
                <a:gd name="T1" fmla="*/ 14 h 14"/>
                <a:gd name="T2" fmla="*/ 14 w 14"/>
                <a:gd name="T3" fmla="*/ 0 h 14"/>
                <a:gd name="T4" fmla="*/ 0 w 14"/>
                <a:gd name="T5" fmla="*/ 14 h 14"/>
                <a:gd name="T6" fmla="*/ 0 60000 65536"/>
                <a:gd name="T7" fmla="*/ 0 60000 65536"/>
                <a:gd name="T8" fmla="*/ 0 60000 65536"/>
                <a:gd name="T9" fmla="*/ 0 w 14"/>
                <a:gd name="T10" fmla="*/ 0 h 14"/>
                <a:gd name="T11" fmla="*/ 14 w 14"/>
                <a:gd name="T12" fmla="*/ 14 h 14"/>
              </a:gdLst>
              <a:ahLst/>
              <a:cxnLst>
                <a:cxn ang="T6">
                  <a:pos x="T0" y="T1"/>
                </a:cxn>
                <a:cxn ang="T7">
                  <a:pos x="T2" y="T3"/>
                </a:cxn>
                <a:cxn ang="T8">
                  <a:pos x="T4" y="T5"/>
                </a:cxn>
              </a:cxnLst>
              <a:rect l="T9" t="T10" r="T11" b="T12"/>
              <a:pathLst>
                <a:path w="14" h="14">
                  <a:moveTo>
                    <a:pt x="0" y="14"/>
                  </a:moveTo>
                  <a:cubicBezTo>
                    <a:pt x="4" y="8"/>
                    <a:pt x="8" y="4"/>
                    <a:pt x="14" y="0"/>
                  </a:cubicBezTo>
                  <a:cubicBezTo>
                    <a:pt x="10" y="6"/>
                    <a:pt x="6" y="10"/>
                    <a:pt x="0" y="1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6" name="Freeform 775"/>
            <p:cNvSpPr/>
            <p:nvPr/>
          </p:nvSpPr>
          <p:spPr bwMode="auto">
            <a:xfrm>
              <a:off x="3970" y="2886"/>
              <a:ext cx="82" cy="110"/>
            </a:xfrm>
            <a:custGeom>
              <a:avLst/>
              <a:gdLst>
                <a:gd name="T0" fmla="*/ 38 w 41"/>
                <a:gd name="T1" fmla="*/ 8 h 55"/>
                <a:gd name="T2" fmla="*/ 38 w 41"/>
                <a:gd name="T3" fmla="*/ 35 h 55"/>
                <a:gd name="T4" fmla="*/ 33 w 41"/>
                <a:gd name="T5" fmla="*/ 35 h 55"/>
                <a:gd name="T6" fmla="*/ 29 w 41"/>
                <a:gd name="T7" fmla="*/ 6 h 55"/>
                <a:gd name="T8" fmla="*/ 13 w 41"/>
                <a:gd name="T9" fmla="*/ 3 h 55"/>
                <a:gd name="T10" fmla="*/ 11 w 41"/>
                <a:gd name="T11" fmla="*/ 46 h 55"/>
                <a:gd name="T12" fmla="*/ 2 w 41"/>
                <a:gd name="T13" fmla="*/ 17 h 55"/>
                <a:gd name="T14" fmla="*/ 9 w 41"/>
                <a:gd name="T15" fmla="*/ 21 h 55"/>
                <a:gd name="T16" fmla="*/ 11 w 41"/>
                <a:gd name="T17" fmla="*/ 35 h 55"/>
                <a:gd name="T18" fmla="*/ 13 w 41"/>
                <a:gd name="T19" fmla="*/ 1 h 55"/>
                <a:gd name="T20" fmla="*/ 31 w 41"/>
                <a:gd name="T21" fmla="*/ 3 h 55"/>
                <a:gd name="T22" fmla="*/ 36 w 41"/>
                <a:gd name="T23" fmla="*/ 32 h 55"/>
                <a:gd name="T24" fmla="*/ 38 w 41"/>
                <a:gd name="T25" fmla="*/ 8 h 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
                <a:gd name="T40" fmla="*/ 0 h 55"/>
                <a:gd name="T41" fmla="*/ 41 w 41"/>
                <a:gd name="T42" fmla="*/ 55 h 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 h="55">
                  <a:moveTo>
                    <a:pt x="38" y="8"/>
                  </a:moveTo>
                  <a:cubicBezTo>
                    <a:pt x="41" y="12"/>
                    <a:pt x="41" y="31"/>
                    <a:pt x="38" y="35"/>
                  </a:cubicBezTo>
                  <a:cubicBezTo>
                    <a:pt x="36" y="35"/>
                    <a:pt x="35" y="35"/>
                    <a:pt x="33" y="35"/>
                  </a:cubicBezTo>
                  <a:cubicBezTo>
                    <a:pt x="24" y="33"/>
                    <a:pt x="31" y="14"/>
                    <a:pt x="29" y="6"/>
                  </a:cubicBezTo>
                  <a:cubicBezTo>
                    <a:pt x="28" y="1"/>
                    <a:pt x="18" y="5"/>
                    <a:pt x="13" y="3"/>
                  </a:cubicBezTo>
                  <a:cubicBezTo>
                    <a:pt x="12" y="17"/>
                    <a:pt x="16" y="36"/>
                    <a:pt x="11" y="46"/>
                  </a:cubicBezTo>
                  <a:cubicBezTo>
                    <a:pt x="0" y="44"/>
                    <a:pt x="13" y="18"/>
                    <a:pt x="2" y="17"/>
                  </a:cubicBezTo>
                  <a:cubicBezTo>
                    <a:pt x="6" y="17"/>
                    <a:pt x="8" y="18"/>
                    <a:pt x="9" y="21"/>
                  </a:cubicBezTo>
                  <a:cubicBezTo>
                    <a:pt x="8" y="29"/>
                    <a:pt x="10" y="55"/>
                    <a:pt x="11" y="35"/>
                  </a:cubicBezTo>
                  <a:cubicBezTo>
                    <a:pt x="12" y="24"/>
                    <a:pt x="9" y="8"/>
                    <a:pt x="13" y="1"/>
                  </a:cubicBezTo>
                  <a:cubicBezTo>
                    <a:pt x="20" y="1"/>
                    <a:pt x="28" y="0"/>
                    <a:pt x="31" y="3"/>
                  </a:cubicBezTo>
                  <a:cubicBezTo>
                    <a:pt x="34" y="12"/>
                    <a:pt x="26" y="31"/>
                    <a:pt x="36" y="32"/>
                  </a:cubicBezTo>
                  <a:cubicBezTo>
                    <a:pt x="41" y="28"/>
                    <a:pt x="36" y="15"/>
                    <a:pt x="38" y="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7" name="Freeform 776"/>
            <p:cNvSpPr>
              <a:spLocks noEditPoints="1"/>
            </p:cNvSpPr>
            <p:nvPr/>
          </p:nvSpPr>
          <p:spPr bwMode="auto">
            <a:xfrm>
              <a:off x="6384" y="2834"/>
              <a:ext cx="316" cy="493"/>
            </a:xfrm>
            <a:custGeom>
              <a:avLst/>
              <a:gdLst>
                <a:gd name="T0" fmla="*/ 67 w 158"/>
                <a:gd name="T1" fmla="*/ 0 h 246"/>
                <a:gd name="T2" fmla="*/ 114 w 158"/>
                <a:gd name="T3" fmla="*/ 32 h 246"/>
                <a:gd name="T4" fmla="*/ 122 w 158"/>
                <a:gd name="T5" fmla="*/ 43 h 246"/>
                <a:gd name="T6" fmla="*/ 73 w 158"/>
                <a:gd name="T7" fmla="*/ 94 h 246"/>
                <a:gd name="T8" fmla="*/ 147 w 158"/>
                <a:gd name="T9" fmla="*/ 145 h 246"/>
                <a:gd name="T10" fmla="*/ 131 w 158"/>
                <a:gd name="T11" fmla="*/ 246 h 246"/>
                <a:gd name="T12" fmla="*/ 67 w 158"/>
                <a:gd name="T13" fmla="*/ 165 h 246"/>
                <a:gd name="T14" fmla="*/ 49 w 158"/>
                <a:gd name="T15" fmla="*/ 145 h 246"/>
                <a:gd name="T16" fmla="*/ 49 w 158"/>
                <a:gd name="T17" fmla="*/ 121 h 246"/>
                <a:gd name="T18" fmla="*/ 0 w 158"/>
                <a:gd name="T19" fmla="*/ 65 h 246"/>
                <a:gd name="T20" fmla="*/ 42 w 158"/>
                <a:gd name="T21" fmla="*/ 65 h 246"/>
                <a:gd name="T22" fmla="*/ 67 w 158"/>
                <a:gd name="T23" fmla="*/ 0 h 246"/>
                <a:gd name="T24" fmla="*/ 98 w 158"/>
                <a:gd name="T25" fmla="*/ 34 h 246"/>
                <a:gd name="T26" fmla="*/ 69 w 158"/>
                <a:gd name="T27" fmla="*/ 7 h 246"/>
                <a:gd name="T28" fmla="*/ 69 w 158"/>
                <a:gd name="T29" fmla="*/ 18 h 246"/>
                <a:gd name="T30" fmla="*/ 44 w 158"/>
                <a:gd name="T31" fmla="*/ 43 h 246"/>
                <a:gd name="T32" fmla="*/ 42 w 158"/>
                <a:gd name="T33" fmla="*/ 67 h 246"/>
                <a:gd name="T34" fmla="*/ 4 w 158"/>
                <a:gd name="T35" fmla="*/ 67 h 246"/>
                <a:gd name="T36" fmla="*/ 4 w 158"/>
                <a:gd name="T37" fmla="*/ 72 h 246"/>
                <a:gd name="T38" fmla="*/ 47 w 158"/>
                <a:gd name="T39" fmla="*/ 114 h 246"/>
                <a:gd name="T40" fmla="*/ 51 w 158"/>
                <a:gd name="T41" fmla="*/ 145 h 246"/>
                <a:gd name="T42" fmla="*/ 65 w 158"/>
                <a:gd name="T43" fmla="*/ 159 h 246"/>
                <a:gd name="T44" fmla="*/ 71 w 158"/>
                <a:gd name="T45" fmla="*/ 185 h 246"/>
                <a:gd name="T46" fmla="*/ 134 w 158"/>
                <a:gd name="T47" fmla="*/ 241 h 246"/>
                <a:gd name="T48" fmla="*/ 136 w 158"/>
                <a:gd name="T49" fmla="*/ 237 h 246"/>
                <a:gd name="T50" fmla="*/ 140 w 158"/>
                <a:gd name="T51" fmla="*/ 237 h 246"/>
                <a:gd name="T52" fmla="*/ 145 w 158"/>
                <a:gd name="T53" fmla="*/ 147 h 246"/>
                <a:gd name="T54" fmla="*/ 120 w 158"/>
                <a:gd name="T55" fmla="*/ 147 h 246"/>
                <a:gd name="T56" fmla="*/ 71 w 158"/>
                <a:gd name="T57" fmla="*/ 98 h 246"/>
                <a:gd name="T58" fmla="*/ 71 w 158"/>
                <a:gd name="T59" fmla="*/ 92 h 246"/>
                <a:gd name="T60" fmla="*/ 116 w 158"/>
                <a:gd name="T61" fmla="*/ 45 h 246"/>
                <a:gd name="T62" fmla="*/ 111 w 158"/>
                <a:gd name="T63" fmla="*/ 34 h 246"/>
                <a:gd name="T64" fmla="*/ 98 w 158"/>
                <a:gd name="T65" fmla="*/ 34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8"/>
                <a:gd name="T100" fmla="*/ 0 h 246"/>
                <a:gd name="T101" fmla="*/ 158 w 158"/>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8" h="246">
                  <a:moveTo>
                    <a:pt x="67" y="0"/>
                  </a:moveTo>
                  <a:cubicBezTo>
                    <a:pt x="84" y="9"/>
                    <a:pt x="86" y="33"/>
                    <a:pt x="114" y="32"/>
                  </a:cubicBezTo>
                  <a:cubicBezTo>
                    <a:pt x="112" y="39"/>
                    <a:pt x="113" y="45"/>
                    <a:pt x="122" y="43"/>
                  </a:cubicBezTo>
                  <a:cubicBezTo>
                    <a:pt x="107" y="61"/>
                    <a:pt x="88" y="76"/>
                    <a:pt x="73" y="94"/>
                  </a:cubicBezTo>
                  <a:cubicBezTo>
                    <a:pt x="95" y="114"/>
                    <a:pt x="103" y="148"/>
                    <a:pt x="147" y="145"/>
                  </a:cubicBezTo>
                  <a:cubicBezTo>
                    <a:pt x="143" y="180"/>
                    <a:pt x="158" y="233"/>
                    <a:pt x="131" y="246"/>
                  </a:cubicBezTo>
                  <a:cubicBezTo>
                    <a:pt x="108" y="220"/>
                    <a:pt x="72" y="208"/>
                    <a:pt x="67" y="165"/>
                  </a:cubicBezTo>
                  <a:cubicBezTo>
                    <a:pt x="63" y="156"/>
                    <a:pt x="53" y="154"/>
                    <a:pt x="49" y="145"/>
                  </a:cubicBezTo>
                  <a:cubicBezTo>
                    <a:pt x="49" y="137"/>
                    <a:pt x="49" y="129"/>
                    <a:pt x="49" y="121"/>
                  </a:cubicBezTo>
                  <a:cubicBezTo>
                    <a:pt x="35" y="100"/>
                    <a:pt x="11" y="89"/>
                    <a:pt x="0" y="65"/>
                  </a:cubicBezTo>
                  <a:cubicBezTo>
                    <a:pt x="14" y="65"/>
                    <a:pt x="28" y="65"/>
                    <a:pt x="42" y="65"/>
                  </a:cubicBezTo>
                  <a:cubicBezTo>
                    <a:pt x="33" y="27"/>
                    <a:pt x="71" y="35"/>
                    <a:pt x="67" y="0"/>
                  </a:cubicBezTo>
                  <a:close/>
                  <a:moveTo>
                    <a:pt x="98" y="34"/>
                  </a:moveTo>
                  <a:cubicBezTo>
                    <a:pt x="90" y="25"/>
                    <a:pt x="77" y="8"/>
                    <a:pt x="69" y="7"/>
                  </a:cubicBezTo>
                  <a:cubicBezTo>
                    <a:pt x="69" y="11"/>
                    <a:pt x="69" y="14"/>
                    <a:pt x="69" y="18"/>
                  </a:cubicBezTo>
                  <a:cubicBezTo>
                    <a:pt x="60" y="25"/>
                    <a:pt x="52" y="34"/>
                    <a:pt x="44" y="43"/>
                  </a:cubicBezTo>
                  <a:cubicBezTo>
                    <a:pt x="44" y="51"/>
                    <a:pt x="46" y="62"/>
                    <a:pt x="42" y="67"/>
                  </a:cubicBezTo>
                  <a:cubicBezTo>
                    <a:pt x="30" y="67"/>
                    <a:pt x="17" y="67"/>
                    <a:pt x="4" y="67"/>
                  </a:cubicBezTo>
                  <a:cubicBezTo>
                    <a:pt x="2" y="68"/>
                    <a:pt x="3" y="70"/>
                    <a:pt x="4" y="72"/>
                  </a:cubicBezTo>
                  <a:cubicBezTo>
                    <a:pt x="18" y="87"/>
                    <a:pt x="32" y="101"/>
                    <a:pt x="47" y="114"/>
                  </a:cubicBezTo>
                  <a:cubicBezTo>
                    <a:pt x="55" y="117"/>
                    <a:pt x="49" y="135"/>
                    <a:pt x="51" y="145"/>
                  </a:cubicBezTo>
                  <a:cubicBezTo>
                    <a:pt x="55" y="151"/>
                    <a:pt x="59" y="155"/>
                    <a:pt x="65" y="159"/>
                  </a:cubicBezTo>
                  <a:cubicBezTo>
                    <a:pt x="74" y="160"/>
                    <a:pt x="65" y="180"/>
                    <a:pt x="71" y="185"/>
                  </a:cubicBezTo>
                  <a:cubicBezTo>
                    <a:pt x="91" y="203"/>
                    <a:pt x="110" y="234"/>
                    <a:pt x="134" y="241"/>
                  </a:cubicBezTo>
                  <a:cubicBezTo>
                    <a:pt x="134" y="239"/>
                    <a:pt x="135" y="238"/>
                    <a:pt x="136" y="237"/>
                  </a:cubicBezTo>
                  <a:cubicBezTo>
                    <a:pt x="137" y="237"/>
                    <a:pt x="139" y="237"/>
                    <a:pt x="140" y="237"/>
                  </a:cubicBezTo>
                  <a:cubicBezTo>
                    <a:pt x="150" y="215"/>
                    <a:pt x="142" y="176"/>
                    <a:pt x="145" y="147"/>
                  </a:cubicBezTo>
                  <a:cubicBezTo>
                    <a:pt x="137" y="147"/>
                    <a:pt x="128" y="147"/>
                    <a:pt x="120" y="147"/>
                  </a:cubicBezTo>
                  <a:cubicBezTo>
                    <a:pt x="105" y="130"/>
                    <a:pt x="88" y="114"/>
                    <a:pt x="71" y="98"/>
                  </a:cubicBezTo>
                  <a:cubicBezTo>
                    <a:pt x="71" y="96"/>
                    <a:pt x="71" y="94"/>
                    <a:pt x="71" y="92"/>
                  </a:cubicBezTo>
                  <a:cubicBezTo>
                    <a:pt x="86" y="77"/>
                    <a:pt x="109" y="59"/>
                    <a:pt x="116" y="45"/>
                  </a:cubicBezTo>
                  <a:cubicBezTo>
                    <a:pt x="111" y="45"/>
                    <a:pt x="111" y="39"/>
                    <a:pt x="111" y="34"/>
                  </a:cubicBezTo>
                  <a:cubicBezTo>
                    <a:pt x="107" y="34"/>
                    <a:pt x="102" y="34"/>
                    <a:pt x="98" y="3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8" name="Freeform 777"/>
            <p:cNvSpPr/>
            <p:nvPr/>
          </p:nvSpPr>
          <p:spPr bwMode="auto">
            <a:xfrm>
              <a:off x="6522" y="2848"/>
              <a:ext cx="58" cy="54"/>
            </a:xfrm>
            <a:custGeom>
              <a:avLst/>
              <a:gdLst>
                <a:gd name="T0" fmla="*/ 0 w 29"/>
                <a:gd name="T1" fmla="*/ 0 h 27"/>
                <a:gd name="T2" fmla="*/ 29 w 29"/>
                <a:gd name="T3" fmla="*/ 27 h 27"/>
                <a:gd name="T4" fmla="*/ 0 w 29"/>
                <a:gd name="T5" fmla="*/ 0 h 27"/>
                <a:gd name="T6" fmla="*/ 0 60000 65536"/>
                <a:gd name="T7" fmla="*/ 0 60000 65536"/>
                <a:gd name="T8" fmla="*/ 0 60000 65536"/>
                <a:gd name="T9" fmla="*/ 0 w 29"/>
                <a:gd name="T10" fmla="*/ 0 h 27"/>
                <a:gd name="T11" fmla="*/ 29 w 29"/>
                <a:gd name="T12" fmla="*/ 27 h 27"/>
              </a:gdLst>
              <a:ahLst/>
              <a:cxnLst>
                <a:cxn ang="T6">
                  <a:pos x="T0" y="T1"/>
                </a:cxn>
                <a:cxn ang="T7">
                  <a:pos x="T2" y="T3"/>
                </a:cxn>
                <a:cxn ang="T8">
                  <a:pos x="T4" y="T5"/>
                </a:cxn>
              </a:cxnLst>
              <a:rect l="T9" t="T10" r="T11" b="T12"/>
              <a:pathLst>
                <a:path w="29" h="27">
                  <a:moveTo>
                    <a:pt x="0" y="0"/>
                  </a:moveTo>
                  <a:cubicBezTo>
                    <a:pt x="8" y="1"/>
                    <a:pt x="21" y="18"/>
                    <a:pt x="29" y="27"/>
                  </a:cubicBezTo>
                  <a:cubicBezTo>
                    <a:pt x="18" y="19"/>
                    <a:pt x="11" y="8"/>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9" name="Freeform 778"/>
            <p:cNvSpPr/>
            <p:nvPr/>
          </p:nvSpPr>
          <p:spPr bwMode="auto">
            <a:xfrm>
              <a:off x="4266" y="2866"/>
              <a:ext cx="210" cy="233"/>
            </a:xfrm>
            <a:custGeom>
              <a:avLst/>
              <a:gdLst>
                <a:gd name="T0" fmla="*/ 37 w 105"/>
                <a:gd name="T1" fmla="*/ 33 h 116"/>
                <a:gd name="T2" fmla="*/ 82 w 105"/>
                <a:gd name="T3" fmla="*/ 76 h 116"/>
                <a:gd name="T4" fmla="*/ 90 w 105"/>
                <a:gd name="T5" fmla="*/ 111 h 116"/>
                <a:gd name="T6" fmla="*/ 70 w 105"/>
                <a:gd name="T7" fmla="*/ 0 h 116"/>
                <a:gd name="T8" fmla="*/ 93 w 105"/>
                <a:gd name="T9" fmla="*/ 116 h 116"/>
                <a:gd name="T10" fmla="*/ 79 w 105"/>
                <a:gd name="T11" fmla="*/ 78 h 116"/>
                <a:gd name="T12" fmla="*/ 41 w 105"/>
                <a:gd name="T13" fmla="*/ 36 h 116"/>
                <a:gd name="T14" fmla="*/ 3 w 105"/>
                <a:gd name="T15" fmla="*/ 36 h 116"/>
                <a:gd name="T16" fmla="*/ 3 w 105"/>
                <a:gd name="T17" fmla="*/ 18 h 116"/>
                <a:gd name="T18" fmla="*/ 15 w 105"/>
                <a:gd name="T19" fmla="*/ 18 h 116"/>
                <a:gd name="T20" fmla="*/ 1 w 105"/>
                <a:gd name="T21" fmla="*/ 2 h 116"/>
                <a:gd name="T22" fmla="*/ 17 w 105"/>
                <a:gd name="T23" fmla="*/ 4 h 116"/>
                <a:gd name="T24" fmla="*/ 17 w 105"/>
                <a:gd name="T25" fmla="*/ 13 h 116"/>
                <a:gd name="T26" fmla="*/ 6 w 105"/>
                <a:gd name="T27" fmla="*/ 31 h 116"/>
                <a:gd name="T28" fmla="*/ 32 w 105"/>
                <a:gd name="T29" fmla="*/ 33 h 116"/>
                <a:gd name="T30" fmla="*/ 37 w 105"/>
                <a:gd name="T31" fmla="*/ 33 h 1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5"/>
                <a:gd name="T49" fmla="*/ 0 h 116"/>
                <a:gd name="T50" fmla="*/ 105 w 105"/>
                <a:gd name="T51" fmla="*/ 116 h 1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5" h="116">
                  <a:moveTo>
                    <a:pt x="37" y="33"/>
                  </a:moveTo>
                  <a:cubicBezTo>
                    <a:pt x="53" y="46"/>
                    <a:pt x="65" y="63"/>
                    <a:pt x="82" y="76"/>
                  </a:cubicBezTo>
                  <a:cubicBezTo>
                    <a:pt x="82" y="90"/>
                    <a:pt x="78" y="109"/>
                    <a:pt x="90" y="111"/>
                  </a:cubicBezTo>
                  <a:cubicBezTo>
                    <a:pt x="88" y="70"/>
                    <a:pt x="100" y="14"/>
                    <a:pt x="70" y="0"/>
                  </a:cubicBezTo>
                  <a:cubicBezTo>
                    <a:pt x="105" y="12"/>
                    <a:pt x="89" y="73"/>
                    <a:pt x="93" y="116"/>
                  </a:cubicBezTo>
                  <a:cubicBezTo>
                    <a:pt x="80" y="111"/>
                    <a:pt x="77" y="97"/>
                    <a:pt x="79" y="78"/>
                  </a:cubicBezTo>
                  <a:cubicBezTo>
                    <a:pt x="69" y="62"/>
                    <a:pt x="50" y="53"/>
                    <a:pt x="41" y="36"/>
                  </a:cubicBezTo>
                  <a:cubicBezTo>
                    <a:pt x="29" y="36"/>
                    <a:pt x="16" y="36"/>
                    <a:pt x="3" y="36"/>
                  </a:cubicBezTo>
                  <a:cubicBezTo>
                    <a:pt x="3" y="30"/>
                    <a:pt x="3" y="24"/>
                    <a:pt x="3" y="18"/>
                  </a:cubicBezTo>
                  <a:cubicBezTo>
                    <a:pt x="7" y="18"/>
                    <a:pt x="11" y="18"/>
                    <a:pt x="15" y="18"/>
                  </a:cubicBezTo>
                  <a:cubicBezTo>
                    <a:pt x="20" y="3"/>
                    <a:pt x="8" y="5"/>
                    <a:pt x="1" y="2"/>
                  </a:cubicBezTo>
                  <a:cubicBezTo>
                    <a:pt x="7" y="2"/>
                    <a:pt x="14" y="1"/>
                    <a:pt x="17" y="4"/>
                  </a:cubicBezTo>
                  <a:cubicBezTo>
                    <a:pt x="17" y="7"/>
                    <a:pt x="17" y="10"/>
                    <a:pt x="17" y="13"/>
                  </a:cubicBezTo>
                  <a:cubicBezTo>
                    <a:pt x="18" y="24"/>
                    <a:pt x="0" y="16"/>
                    <a:pt x="6" y="31"/>
                  </a:cubicBezTo>
                  <a:cubicBezTo>
                    <a:pt x="10" y="36"/>
                    <a:pt x="24" y="32"/>
                    <a:pt x="32" y="33"/>
                  </a:cubicBezTo>
                  <a:cubicBezTo>
                    <a:pt x="34" y="33"/>
                    <a:pt x="35" y="33"/>
                    <a:pt x="37" y="3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0" name="Freeform 779"/>
            <p:cNvSpPr/>
            <p:nvPr/>
          </p:nvSpPr>
          <p:spPr bwMode="auto">
            <a:xfrm>
              <a:off x="4344" y="2866"/>
              <a:ext cx="54" cy="54"/>
            </a:xfrm>
            <a:custGeom>
              <a:avLst/>
              <a:gdLst>
                <a:gd name="T0" fmla="*/ 0 w 27"/>
                <a:gd name="T1" fmla="*/ 27 h 27"/>
                <a:gd name="T2" fmla="*/ 27 w 27"/>
                <a:gd name="T3" fmla="*/ 0 h 27"/>
                <a:gd name="T4" fmla="*/ 0 w 27"/>
                <a:gd name="T5" fmla="*/ 27 h 27"/>
                <a:gd name="T6" fmla="*/ 0 60000 65536"/>
                <a:gd name="T7" fmla="*/ 0 60000 65536"/>
                <a:gd name="T8" fmla="*/ 0 60000 65536"/>
                <a:gd name="T9" fmla="*/ 0 w 27"/>
                <a:gd name="T10" fmla="*/ 0 h 27"/>
                <a:gd name="T11" fmla="*/ 27 w 27"/>
                <a:gd name="T12" fmla="*/ 27 h 27"/>
              </a:gdLst>
              <a:ahLst/>
              <a:cxnLst>
                <a:cxn ang="T6">
                  <a:pos x="T0" y="T1"/>
                </a:cxn>
                <a:cxn ang="T7">
                  <a:pos x="T2" y="T3"/>
                </a:cxn>
                <a:cxn ang="T8">
                  <a:pos x="T4" y="T5"/>
                </a:cxn>
              </a:cxnLst>
              <a:rect l="T9" t="T10" r="T11" b="T12"/>
              <a:pathLst>
                <a:path w="27" h="27">
                  <a:moveTo>
                    <a:pt x="0" y="27"/>
                  </a:moveTo>
                  <a:cubicBezTo>
                    <a:pt x="8" y="17"/>
                    <a:pt x="17" y="8"/>
                    <a:pt x="27" y="0"/>
                  </a:cubicBezTo>
                  <a:cubicBezTo>
                    <a:pt x="19" y="10"/>
                    <a:pt x="10" y="19"/>
                    <a:pt x="0" y="2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1" name="Freeform 780"/>
            <p:cNvSpPr/>
            <p:nvPr/>
          </p:nvSpPr>
          <p:spPr bwMode="auto">
            <a:xfrm>
              <a:off x="4326" y="2920"/>
              <a:ext cx="18" cy="12"/>
            </a:xfrm>
            <a:custGeom>
              <a:avLst/>
              <a:gdLst>
                <a:gd name="T0" fmla="*/ 0 w 9"/>
                <a:gd name="T1" fmla="*/ 0 h 6"/>
                <a:gd name="T2" fmla="*/ 2 w 9"/>
                <a:gd name="T3" fmla="*/ 4 h 6"/>
                <a:gd name="T4" fmla="*/ 9 w 9"/>
                <a:gd name="T5" fmla="*/ 0 h 6"/>
                <a:gd name="T6" fmla="*/ 7 w 9"/>
                <a:gd name="T7" fmla="*/ 6 h 6"/>
                <a:gd name="T8" fmla="*/ 2 w 9"/>
                <a:gd name="T9" fmla="*/ 6 h 6"/>
                <a:gd name="T10" fmla="*/ 0 w 9"/>
                <a:gd name="T11" fmla="*/ 0 h 6"/>
                <a:gd name="T12" fmla="*/ 0 60000 65536"/>
                <a:gd name="T13" fmla="*/ 0 60000 65536"/>
                <a:gd name="T14" fmla="*/ 0 60000 65536"/>
                <a:gd name="T15" fmla="*/ 0 60000 65536"/>
                <a:gd name="T16" fmla="*/ 0 60000 65536"/>
                <a:gd name="T17" fmla="*/ 0 60000 65536"/>
                <a:gd name="T18" fmla="*/ 0 w 9"/>
                <a:gd name="T19" fmla="*/ 0 h 6"/>
                <a:gd name="T20" fmla="*/ 9 w 9"/>
                <a:gd name="T21" fmla="*/ 6 h 6"/>
              </a:gdLst>
              <a:ahLst/>
              <a:cxnLst>
                <a:cxn ang="T12">
                  <a:pos x="T0" y="T1"/>
                </a:cxn>
                <a:cxn ang="T13">
                  <a:pos x="T2" y="T3"/>
                </a:cxn>
                <a:cxn ang="T14">
                  <a:pos x="T4" y="T5"/>
                </a:cxn>
                <a:cxn ang="T15">
                  <a:pos x="T6" y="T7"/>
                </a:cxn>
                <a:cxn ang="T16">
                  <a:pos x="T8" y="T9"/>
                </a:cxn>
                <a:cxn ang="T17">
                  <a:pos x="T10" y="T11"/>
                </a:cxn>
              </a:cxnLst>
              <a:rect l="T18" t="T19" r="T20" b="T21"/>
              <a:pathLst>
                <a:path w="9" h="6">
                  <a:moveTo>
                    <a:pt x="0" y="0"/>
                  </a:moveTo>
                  <a:cubicBezTo>
                    <a:pt x="2" y="0"/>
                    <a:pt x="2" y="2"/>
                    <a:pt x="2" y="4"/>
                  </a:cubicBezTo>
                  <a:cubicBezTo>
                    <a:pt x="7" y="5"/>
                    <a:pt x="6" y="0"/>
                    <a:pt x="9" y="0"/>
                  </a:cubicBezTo>
                  <a:cubicBezTo>
                    <a:pt x="9" y="3"/>
                    <a:pt x="8" y="5"/>
                    <a:pt x="7" y="6"/>
                  </a:cubicBezTo>
                  <a:cubicBezTo>
                    <a:pt x="5" y="6"/>
                    <a:pt x="4" y="6"/>
                    <a:pt x="2" y="6"/>
                  </a:cubicBezTo>
                  <a:cubicBezTo>
                    <a:pt x="2" y="4"/>
                    <a:pt x="0" y="3"/>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2" name="Freeform 781"/>
            <p:cNvSpPr/>
            <p:nvPr/>
          </p:nvSpPr>
          <p:spPr bwMode="auto">
            <a:xfrm>
              <a:off x="4268" y="2842"/>
              <a:ext cx="58" cy="78"/>
            </a:xfrm>
            <a:custGeom>
              <a:avLst/>
              <a:gdLst>
                <a:gd name="T0" fmla="*/ 0 w 29"/>
                <a:gd name="T1" fmla="*/ 5 h 39"/>
                <a:gd name="T2" fmla="*/ 20 w 29"/>
                <a:gd name="T3" fmla="*/ 3 h 39"/>
                <a:gd name="T4" fmla="*/ 29 w 29"/>
                <a:gd name="T5" fmla="*/ 39 h 39"/>
                <a:gd name="T6" fmla="*/ 18 w 29"/>
                <a:gd name="T7" fmla="*/ 7 h 39"/>
                <a:gd name="T8" fmla="*/ 0 w 29"/>
                <a:gd name="T9" fmla="*/ 5 h 39"/>
                <a:gd name="T10" fmla="*/ 0 60000 65536"/>
                <a:gd name="T11" fmla="*/ 0 60000 65536"/>
                <a:gd name="T12" fmla="*/ 0 60000 65536"/>
                <a:gd name="T13" fmla="*/ 0 60000 65536"/>
                <a:gd name="T14" fmla="*/ 0 60000 65536"/>
                <a:gd name="T15" fmla="*/ 0 w 29"/>
                <a:gd name="T16" fmla="*/ 0 h 39"/>
                <a:gd name="T17" fmla="*/ 29 w 29"/>
                <a:gd name="T18" fmla="*/ 39 h 39"/>
              </a:gdLst>
              <a:ahLst/>
              <a:cxnLst>
                <a:cxn ang="T10">
                  <a:pos x="T0" y="T1"/>
                </a:cxn>
                <a:cxn ang="T11">
                  <a:pos x="T2" y="T3"/>
                </a:cxn>
                <a:cxn ang="T12">
                  <a:pos x="T4" y="T5"/>
                </a:cxn>
                <a:cxn ang="T13">
                  <a:pos x="T6" y="T7"/>
                </a:cxn>
                <a:cxn ang="T14">
                  <a:pos x="T8" y="T9"/>
                </a:cxn>
              </a:cxnLst>
              <a:rect l="T15" t="T16" r="T17" b="T18"/>
              <a:pathLst>
                <a:path w="29" h="39">
                  <a:moveTo>
                    <a:pt x="0" y="5"/>
                  </a:moveTo>
                  <a:cubicBezTo>
                    <a:pt x="3" y="0"/>
                    <a:pt x="14" y="4"/>
                    <a:pt x="20" y="3"/>
                  </a:cubicBezTo>
                  <a:cubicBezTo>
                    <a:pt x="19" y="19"/>
                    <a:pt x="20" y="33"/>
                    <a:pt x="29" y="39"/>
                  </a:cubicBezTo>
                  <a:cubicBezTo>
                    <a:pt x="19" y="35"/>
                    <a:pt x="16" y="23"/>
                    <a:pt x="18" y="7"/>
                  </a:cubicBezTo>
                  <a:cubicBezTo>
                    <a:pt x="16" y="2"/>
                    <a:pt x="6" y="7"/>
                    <a:pt x="0" y="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3" name="Freeform 782"/>
            <p:cNvSpPr/>
            <p:nvPr/>
          </p:nvSpPr>
          <p:spPr bwMode="auto">
            <a:xfrm>
              <a:off x="6526" y="2924"/>
              <a:ext cx="90" cy="95"/>
            </a:xfrm>
            <a:custGeom>
              <a:avLst/>
              <a:gdLst>
                <a:gd name="T0" fmla="*/ 0 w 45"/>
                <a:gd name="T1" fmla="*/ 47 h 47"/>
                <a:gd name="T2" fmla="*/ 45 w 45"/>
                <a:gd name="T3" fmla="*/ 0 h 47"/>
                <a:gd name="T4" fmla="*/ 0 w 45"/>
                <a:gd name="T5" fmla="*/ 47 h 47"/>
                <a:gd name="T6" fmla="*/ 0 60000 65536"/>
                <a:gd name="T7" fmla="*/ 0 60000 65536"/>
                <a:gd name="T8" fmla="*/ 0 60000 65536"/>
                <a:gd name="T9" fmla="*/ 0 w 45"/>
                <a:gd name="T10" fmla="*/ 0 h 47"/>
                <a:gd name="T11" fmla="*/ 45 w 45"/>
                <a:gd name="T12" fmla="*/ 47 h 47"/>
              </a:gdLst>
              <a:ahLst/>
              <a:cxnLst>
                <a:cxn ang="T6">
                  <a:pos x="T0" y="T1"/>
                </a:cxn>
                <a:cxn ang="T7">
                  <a:pos x="T2" y="T3"/>
                </a:cxn>
                <a:cxn ang="T8">
                  <a:pos x="T4" y="T5"/>
                </a:cxn>
              </a:cxnLst>
              <a:rect l="T9" t="T10" r="T11" b="T12"/>
              <a:pathLst>
                <a:path w="45" h="47">
                  <a:moveTo>
                    <a:pt x="0" y="47"/>
                  </a:moveTo>
                  <a:cubicBezTo>
                    <a:pt x="14" y="30"/>
                    <a:pt x="31" y="17"/>
                    <a:pt x="45" y="0"/>
                  </a:cubicBezTo>
                  <a:cubicBezTo>
                    <a:pt x="38" y="14"/>
                    <a:pt x="15" y="32"/>
                    <a:pt x="0" y="4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4" name="Freeform 783"/>
            <p:cNvSpPr/>
            <p:nvPr/>
          </p:nvSpPr>
          <p:spPr bwMode="auto">
            <a:xfrm>
              <a:off x="6526" y="3031"/>
              <a:ext cx="98" cy="98"/>
            </a:xfrm>
            <a:custGeom>
              <a:avLst/>
              <a:gdLst>
                <a:gd name="T0" fmla="*/ 0 w 49"/>
                <a:gd name="T1" fmla="*/ 0 h 49"/>
                <a:gd name="T2" fmla="*/ 49 w 49"/>
                <a:gd name="T3" fmla="*/ 49 h 49"/>
                <a:gd name="T4" fmla="*/ 0 w 49"/>
                <a:gd name="T5" fmla="*/ 0 h 49"/>
                <a:gd name="T6" fmla="*/ 0 60000 65536"/>
                <a:gd name="T7" fmla="*/ 0 60000 65536"/>
                <a:gd name="T8" fmla="*/ 0 60000 65536"/>
                <a:gd name="T9" fmla="*/ 0 w 49"/>
                <a:gd name="T10" fmla="*/ 0 h 49"/>
                <a:gd name="T11" fmla="*/ 49 w 49"/>
                <a:gd name="T12" fmla="*/ 49 h 49"/>
              </a:gdLst>
              <a:ahLst/>
              <a:cxnLst>
                <a:cxn ang="T6">
                  <a:pos x="T0" y="T1"/>
                </a:cxn>
                <a:cxn ang="T7">
                  <a:pos x="T2" y="T3"/>
                </a:cxn>
                <a:cxn ang="T8">
                  <a:pos x="T4" y="T5"/>
                </a:cxn>
              </a:cxnLst>
              <a:rect l="T9" t="T10" r="T11" b="T12"/>
              <a:pathLst>
                <a:path w="49" h="49">
                  <a:moveTo>
                    <a:pt x="0" y="0"/>
                  </a:moveTo>
                  <a:cubicBezTo>
                    <a:pt x="17" y="16"/>
                    <a:pt x="34" y="32"/>
                    <a:pt x="49" y="49"/>
                  </a:cubicBezTo>
                  <a:cubicBezTo>
                    <a:pt x="32" y="34"/>
                    <a:pt x="16" y="18"/>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5" name="Freeform 784"/>
            <p:cNvSpPr/>
            <p:nvPr/>
          </p:nvSpPr>
          <p:spPr bwMode="auto">
            <a:xfrm>
              <a:off x="6526" y="3205"/>
              <a:ext cx="130" cy="124"/>
            </a:xfrm>
            <a:custGeom>
              <a:avLst/>
              <a:gdLst>
                <a:gd name="T0" fmla="*/ 0 w 65"/>
                <a:gd name="T1" fmla="*/ 0 h 62"/>
                <a:gd name="T2" fmla="*/ 65 w 65"/>
                <a:gd name="T3" fmla="*/ 52 h 62"/>
                <a:gd name="T4" fmla="*/ 63 w 65"/>
                <a:gd name="T5" fmla="*/ 56 h 62"/>
                <a:gd name="T6" fmla="*/ 0 w 65"/>
                <a:gd name="T7" fmla="*/ 0 h 62"/>
                <a:gd name="T8" fmla="*/ 0 60000 65536"/>
                <a:gd name="T9" fmla="*/ 0 60000 65536"/>
                <a:gd name="T10" fmla="*/ 0 60000 65536"/>
                <a:gd name="T11" fmla="*/ 0 60000 65536"/>
                <a:gd name="T12" fmla="*/ 0 w 65"/>
                <a:gd name="T13" fmla="*/ 0 h 62"/>
                <a:gd name="T14" fmla="*/ 65 w 65"/>
                <a:gd name="T15" fmla="*/ 62 h 62"/>
              </a:gdLst>
              <a:ahLst/>
              <a:cxnLst>
                <a:cxn ang="T8">
                  <a:pos x="T0" y="T1"/>
                </a:cxn>
                <a:cxn ang="T9">
                  <a:pos x="T2" y="T3"/>
                </a:cxn>
                <a:cxn ang="T10">
                  <a:pos x="T4" y="T5"/>
                </a:cxn>
                <a:cxn ang="T11">
                  <a:pos x="T6" y="T7"/>
                </a:cxn>
              </a:cxnLst>
              <a:rect l="T12" t="T13" r="T14" b="T15"/>
              <a:pathLst>
                <a:path w="65" h="62">
                  <a:moveTo>
                    <a:pt x="0" y="0"/>
                  </a:moveTo>
                  <a:cubicBezTo>
                    <a:pt x="19" y="11"/>
                    <a:pt x="49" y="62"/>
                    <a:pt x="65" y="52"/>
                  </a:cubicBezTo>
                  <a:cubicBezTo>
                    <a:pt x="64" y="53"/>
                    <a:pt x="63" y="54"/>
                    <a:pt x="63" y="56"/>
                  </a:cubicBezTo>
                  <a:cubicBezTo>
                    <a:pt x="39" y="49"/>
                    <a:pt x="20" y="18"/>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6" name="Freeform 785"/>
            <p:cNvSpPr/>
            <p:nvPr/>
          </p:nvSpPr>
          <p:spPr bwMode="auto">
            <a:xfrm>
              <a:off x="6486" y="3125"/>
              <a:ext cx="28" cy="28"/>
            </a:xfrm>
            <a:custGeom>
              <a:avLst/>
              <a:gdLst>
                <a:gd name="T0" fmla="*/ 14 w 14"/>
                <a:gd name="T1" fmla="*/ 14 h 14"/>
                <a:gd name="T2" fmla="*/ 0 w 14"/>
                <a:gd name="T3" fmla="*/ 0 h 14"/>
                <a:gd name="T4" fmla="*/ 14 w 14"/>
                <a:gd name="T5" fmla="*/ 14 h 14"/>
                <a:gd name="T6" fmla="*/ 0 60000 65536"/>
                <a:gd name="T7" fmla="*/ 0 60000 65536"/>
                <a:gd name="T8" fmla="*/ 0 60000 65536"/>
                <a:gd name="T9" fmla="*/ 0 w 14"/>
                <a:gd name="T10" fmla="*/ 0 h 14"/>
                <a:gd name="T11" fmla="*/ 14 w 14"/>
                <a:gd name="T12" fmla="*/ 14 h 14"/>
              </a:gdLst>
              <a:ahLst/>
              <a:cxnLst>
                <a:cxn ang="T6">
                  <a:pos x="T0" y="T1"/>
                </a:cxn>
                <a:cxn ang="T7">
                  <a:pos x="T2" y="T3"/>
                </a:cxn>
                <a:cxn ang="T8">
                  <a:pos x="T4" y="T5"/>
                </a:cxn>
              </a:cxnLst>
              <a:rect l="T9" t="T10" r="T11" b="T12"/>
              <a:pathLst>
                <a:path w="14" h="14">
                  <a:moveTo>
                    <a:pt x="14" y="14"/>
                  </a:moveTo>
                  <a:cubicBezTo>
                    <a:pt x="8" y="10"/>
                    <a:pt x="4" y="6"/>
                    <a:pt x="0" y="0"/>
                  </a:cubicBezTo>
                  <a:cubicBezTo>
                    <a:pt x="6" y="4"/>
                    <a:pt x="10" y="8"/>
                    <a:pt x="14" y="1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7" name="Freeform 786"/>
            <p:cNvSpPr/>
            <p:nvPr/>
          </p:nvSpPr>
          <p:spPr bwMode="auto">
            <a:xfrm>
              <a:off x="6392" y="2978"/>
              <a:ext cx="86" cy="85"/>
            </a:xfrm>
            <a:custGeom>
              <a:avLst/>
              <a:gdLst>
                <a:gd name="T0" fmla="*/ 43 w 43"/>
                <a:gd name="T1" fmla="*/ 42 h 42"/>
                <a:gd name="T2" fmla="*/ 0 w 43"/>
                <a:gd name="T3" fmla="*/ 0 h 42"/>
                <a:gd name="T4" fmla="*/ 43 w 43"/>
                <a:gd name="T5" fmla="*/ 42 h 42"/>
                <a:gd name="T6" fmla="*/ 0 60000 65536"/>
                <a:gd name="T7" fmla="*/ 0 60000 65536"/>
                <a:gd name="T8" fmla="*/ 0 60000 65536"/>
                <a:gd name="T9" fmla="*/ 0 w 43"/>
                <a:gd name="T10" fmla="*/ 0 h 42"/>
                <a:gd name="T11" fmla="*/ 43 w 43"/>
                <a:gd name="T12" fmla="*/ 42 h 42"/>
              </a:gdLst>
              <a:ahLst/>
              <a:cxnLst>
                <a:cxn ang="T6">
                  <a:pos x="T0" y="T1"/>
                </a:cxn>
                <a:cxn ang="T7">
                  <a:pos x="T2" y="T3"/>
                </a:cxn>
                <a:cxn ang="T8">
                  <a:pos x="T4" y="T5"/>
                </a:cxn>
              </a:cxnLst>
              <a:rect l="T9" t="T10" r="T11" b="T12"/>
              <a:pathLst>
                <a:path w="43" h="42">
                  <a:moveTo>
                    <a:pt x="43" y="42"/>
                  </a:moveTo>
                  <a:cubicBezTo>
                    <a:pt x="28" y="29"/>
                    <a:pt x="14" y="15"/>
                    <a:pt x="0" y="0"/>
                  </a:cubicBezTo>
                  <a:cubicBezTo>
                    <a:pt x="15" y="13"/>
                    <a:pt x="30" y="27"/>
                    <a:pt x="43" y="4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8" name="Freeform 787"/>
            <p:cNvSpPr/>
            <p:nvPr/>
          </p:nvSpPr>
          <p:spPr bwMode="auto">
            <a:xfrm>
              <a:off x="6472" y="2870"/>
              <a:ext cx="50" cy="50"/>
            </a:xfrm>
            <a:custGeom>
              <a:avLst/>
              <a:gdLst>
                <a:gd name="T0" fmla="*/ 0 w 25"/>
                <a:gd name="T1" fmla="*/ 25 h 25"/>
                <a:gd name="T2" fmla="*/ 25 w 25"/>
                <a:gd name="T3" fmla="*/ 0 h 25"/>
                <a:gd name="T4" fmla="*/ 0 w 25"/>
                <a:gd name="T5" fmla="*/ 25 h 25"/>
                <a:gd name="T6" fmla="*/ 0 60000 65536"/>
                <a:gd name="T7" fmla="*/ 0 60000 65536"/>
                <a:gd name="T8" fmla="*/ 0 60000 65536"/>
                <a:gd name="T9" fmla="*/ 0 w 25"/>
                <a:gd name="T10" fmla="*/ 0 h 25"/>
                <a:gd name="T11" fmla="*/ 25 w 25"/>
                <a:gd name="T12" fmla="*/ 25 h 25"/>
              </a:gdLst>
              <a:ahLst/>
              <a:cxnLst>
                <a:cxn ang="T6">
                  <a:pos x="T0" y="T1"/>
                </a:cxn>
                <a:cxn ang="T7">
                  <a:pos x="T2" y="T3"/>
                </a:cxn>
                <a:cxn ang="T8">
                  <a:pos x="T4" y="T5"/>
                </a:cxn>
              </a:cxnLst>
              <a:rect l="T9" t="T10" r="T11" b="T12"/>
              <a:pathLst>
                <a:path w="25" h="25">
                  <a:moveTo>
                    <a:pt x="0" y="25"/>
                  </a:moveTo>
                  <a:cubicBezTo>
                    <a:pt x="8" y="16"/>
                    <a:pt x="16" y="7"/>
                    <a:pt x="25" y="0"/>
                  </a:cubicBezTo>
                  <a:cubicBezTo>
                    <a:pt x="18" y="9"/>
                    <a:pt x="10" y="17"/>
                    <a:pt x="0" y="2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9" name="Freeform 788"/>
            <p:cNvSpPr>
              <a:spLocks noEditPoints="1"/>
            </p:cNvSpPr>
            <p:nvPr/>
          </p:nvSpPr>
          <p:spPr bwMode="auto">
            <a:xfrm>
              <a:off x="1948" y="2846"/>
              <a:ext cx="42" cy="34"/>
            </a:xfrm>
            <a:custGeom>
              <a:avLst/>
              <a:gdLst>
                <a:gd name="T0" fmla="*/ 18 w 21"/>
                <a:gd name="T1" fmla="*/ 5 h 17"/>
                <a:gd name="T2" fmla="*/ 0 w 21"/>
                <a:gd name="T3" fmla="*/ 12 h 17"/>
                <a:gd name="T4" fmla="*/ 0 w 21"/>
                <a:gd name="T5" fmla="*/ 3 h 17"/>
                <a:gd name="T6" fmla="*/ 18 w 21"/>
                <a:gd name="T7" fmla="*/ 5 h 17"/>
                <a:gd name="T8" fmla="*/ 2 w 21"/>
                <a:gd name="T9" fmla="*/ 10 h 17"/>
                <a:gd name="T10" fmla="*/ 16 w 21"/>
                <a:gd name="T11" fmla="*/ 10 h 17"/>
                <a:gd name="T12" fmla="*/ 16 w 21"/>
                <a:gd name="T13" fmla="*/ 5 h 17"/>
                <a:gd name="T14" fmla="*/ 2 w 21"/>
                <a:gd name="T15" fmla="*/ 5 h 17"/>
                <a:gd name="T16" fmla="*/ 2 w 21"/>
                <a:gd name="T17" fmla="*/ 1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17"/>
                <a:gd name="T29" fmla="*/ 21 w 21"/>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17">
                  <a:moveTo>
                    <a:pt x="18" y="5"/>
                  </a:moveTo>
                  <a:cubicBezTo>
                    <a:pt x="21" y="17"/>
                    <a:pt x="7" y="11"/>
                    <a:pt x="0" y="12"/>
                  </a:cubicBezTo>
                  <a:cubicBezTo>
                    <a:pt x="0" y="9"/>
                    <a:pt x="0" y="6"/>
                    <a:pt x="0" y="3"/>
                  </a:cubicBezTo>
                  <a:cubicBezTo>
                    <a:pt x="5" y="5"/>
                    <a:pt x="16" y="0"/>
                    <a:pt x="18" y="5"/>
                  </a:cubicBezTo>
                  <a:close/>
                  <a:moveTo>
                    <a:pt x="2" y="10"/>
                  </a:moveTo>
                  <a:cubicBezTo>
                    <a:pt x="7" y="10"/>
                    <a:pt x="11" y="10"/>
                    <a:pt x="16" y="10"/>
                  </a:cubicBezTo>
                  <a:cubicBezTo>
                    <a:pt x="16" y="8"/>
                    <a:pt x="16" y="7"/>
                    <a:pt x="16" y="5"/>
                  </a:cubicBezTo>
                  <a:cubicBezTo>
                    <a:pt x="11" y="5"/>
                    <a:pt x="7" y="5"/>
                    <a:pt x="2" y="5"/>
                  </a:cubicBezTo>
                  <a:cubicBezTo>
                    <a:pt x="2" y="7"/>
                    <a:pt x="2" y="8"/>
                    <a:pt x="2" y="10"/>
                  </a:cubicBezTo>
                  <a:close/>
                </a:path>
              </a:pathLst>
            </a:custGeom>
            <a:solidFill>
              <a:srgbClr val="66656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0" name="Freeform 789"/>
            <p:cNvSpPr/>
            <p:nvPr/>
          </p:nvSpPr>
          <p:spPr bwMode="auto">
            <a:xfrm>
              <a:off x="1970" y="2902"/>
              <a:ext cx="22" cy="22"/>
            </a:xfrm>
            <a:custGeom>
              <a:avLst/>
              <a:gdLst>
                <a:gd name="T0" fmla="*/ 0 w 11"/>
                <a:gd name="T1" fmla="*/ 11 h 11"/>
                <a:gd name="T2" fmla="*/ 11 w 11"/>
                <a:gd name="T3" fmla="*/ 0 h 11"/>
                <a:gd name="T4" fmla="*/ 2 w 11"/>
                <a:gd name="T5" fmla="*/ 11 h 11"/>
                <a:gd name="T6" fmla="*/ 0 w 11"/>
                <a:gd name="T7" fmla="*/ 11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11"/>
                  </a:moveTo>
                  <a:cubicBezTo>
                    <a:pt x="3" y="6"/>
                    <a:pt x="7" y="3"/>
                    <a:pt x="11" y="0"/>
                  </a:cubicBezTo>
                  <a:cubicBezTo>
                    <a:pt x="10" y="5"/>
                    <a:pt x="4" y="6"/>
                    <a:pt x="2" y="11"/>
                  </a:cubicBezTo>
                  <a:cubicBezTo>
                    <a:pt x="2" y="11"/>
                    <a:pt x="1" y="11"/>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1" name="Freeform 790"/>
            <p:cNvSpPr/>
            <p:nvPr/>
          </p:nvSpPr>
          <p:spPr bwMode="auto">
            <a:xfrm>
              <a:off x="1974" y="3008"/>
              <a:ext cx="50" cy="55"/>
            </a:xfrm>
            <a:custGeom>
              <a:avLst/>
              <a:gdLst>
                <a:gd name="T0" fmla="*/ 0 w 25"/>
                <a:gd name="T1" fmla="*/ 0 h 27"/>
                <a:gd name="T2" fmla="*/ 25 w 25"/>
                <a:gd name="T3" fmla="*/ 25 h 27"/>
                <a:gd name="T4" fmla="*/ 25 w 25"/>
                <a:gd name="T5" fmla="*/ 27 h 27"/>
                <a:gd name="T6" fmla="*/ 0 w 25"/>
                <a:gd name="T7" fmla="*/ 0 h 27"/>
                <a:gd name="T8" fmla="*/ 0 60000 65536"/>
                <a:gd name="T9" fmla="*/ 0 60000 65536"/>
                <a:gd name="T10" fmla="*/ 0 60000 65536"/>
                <a:gd name="T11" fmla="*/ 0 60000 65536"/>
                <a:gd name="T12" fmla="*/ 0 w 25"/>
                <a:gd name="T13" fmla="*/ 0 h 27"/>
                <a:gd name="T14" fmla="*/ 25 w 25"/>
                <a:gd name="T15" fmla="*/ 27 h 27"/>
              </a:gdLst>
              <a:ahLst/>
              <a:cxnLst>
                <a:cxn ang="T8">
                  <a:pos x="T0" y="T1"/>
                </a:cxn>
                <a:cxn ang="T9">
                  <a:pos x="T2" y="T3"/>
                </a:cxn>
                <a:cxn ang="T10">
                  <a:pos x="T4" y="T5"/>
                </a:cxn>
                <a:cxn ang="T11">
                  <a:pos x="T6" y="T7"/>
                </a:cxn>
              </a:cxnLst>
              <a:rect l="T12" t="T13" r="T14" b="T15"/>
              <a:pathLst>
                <a:path w="25" h="27">
                  <a:moveTo>
                    <a:pt x="0" y="0"/>
                  </a:moveTo>
                  <a:cubicBezTo>
                    <a:pt x="8" y="9"/>
                    <a:pt x="16" y="18"/>
                    <a:pt x="25" y="25"/>
                  </a:cubicBezTo>
                  <a:cubicBezTo>
                    <a:pt x="25" y="26"/>
                    <a:pt x="25" y="26"/>
                    <a:pt x="25" y="27"/>
                  </a:cubicBezTo>
                  <a:cubicBezTo>
                    <a:pt x="16" y="19"/>
                    <a:pt x="6" y="12"/>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2" name="Freeform 791"/>
            <p:cNvSpPr/>
            <p:nvPr/>
          </p:nvSpPr>
          <p:spPr bwMode="auto">
            <a:xfrm>
              <a:off x="2108" y="3071"/>
              <a:ext cx="80" cy="72"/>
            </a:xfrm>
            <a:custGeom>
              <a:avLst/>
              <a:gdLst>
                <a:gd name="T0" fmla="*/ 0 w 40"/>
                <a:gd name="T1" fmla="*/ 25 h 36"/>
                <a:gd name="T2" fmla="*/ 3 w 40"/>
                <a:gd name="T3" fmla="*/ 25 h 36"/>
                <a:gd name="T4" fmla="*/ 9 w 40"/>
                <a:gd name="T5" fmla="*/ 34 h 36"/>
                <a:gd name="T6" fmla="*/ 38 w 40"/>
                <a:gd name="T7" fmla="*/ 9 h 36"/>
                <a:gd name="T8" fmla="*/ 34 w 40"/>
                <a:gd name="T9" fmla="*/ 0 h 36"/>
                <a:gd name="T10" fmla="*/ 40 w 40"/>
                <a:gd name="T11" fmla="*/ 5 h 36"/>
                <a:gd name="T12" fmla="*/ 14 w 40"/>
                <a:gd name="T13" fmla="*/ 36 h 36"/>
                <a:gd name="T14" fmla="*/ 0 w 40"/>
                <a:gd name="T15" fmla="*/ 25 h 36"/>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36"/>
                <a:gd name="T26" fmla="*/ 40 w 40"/>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36">
                  <a:moveTo>
                    <a:pt x="0" y="25"/>
                  </a:moveTo>
                  <a:cubicBezTo>
                    <a:pt x="1" y="25"/>
                    <a:pt x="2" y="25"/>
                    <a:pt x="3" y="25"/>
                  </a:cubicBezTo>
                  <a:cubicBezTo>
                    <a:pt x="3" y="30"/>
                    <a:pt x="9" y="29"/>
                    <a:pt x="9" y="34"/>
                  </a:cubicBezTo>
                  <a:cubicBezTo>
                    <a:pt x="22" y="29"/>
                    <a:pt x="27" y="16"/>
                    <a:pt x="38" y="9"/>
                  </a:cubicBezTo>
                  <a:cubicBezTo>
                    <a:pt x="40" y="3"/>
                    <a:pt x="34" y="5"/>
                    <a:pt x="34" y="0"/>
                  </a:cubicBezTo>
                  <a:cubicBezTo>
                    <a:pt x="37" y="1"/>
                    <a:pt x="37" y="4"/>
                    <a:pt x="40" y="5"/>
                  </a:cubicBezTo>
                  <a:cubicBezTo>
                    <a:pt x="35" y="19"/>
                    <a:pt x="21" y="24"/>
                    <a:pt x="14" y="36"/>
                  </a:cubicBezTo>
                  <a:cubicBezTo>
                    <a:pt x="6" y="35"/>
                    <a:pt x="4" y="29"/>
                    <a:pt x="0" y="25"/>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3" name="Freeform 792"/>
            <p:cNvSpPr/>
            <p:nvPr/>
          </p:nvSpPr>
          <p:spPr bwMode="auto">
            <a:xfrm>
              <a:off x="2126" y="2924"/>
              <a:ext cx="50" cy="48"/>
            </a:xfrm>
            <a:custGeom>
              <a:avLst/>
              <a:gdLst>
                <a:gd name="T0" fmla="*/ 0 w 25"/>
                <a:gd name="T1" fmla="*/ 0 h 24"/>
                <a:gd name="T2" fmla="*/ 25 w 25"/>
                <a:gd name="T3" fmla="*/ 24 h 24"/>
                <a:gd name="T4" fmla="*/ 23 w 25"/>
                <a:gd name="T5" fmla="*/ 24 h 24"/>
                <a:gd name="T6" fmla="*/ 0 w 25"/>
                <a:gd name="T7" fmla="*/ 0 h 24"/>
                <a:gd name="T8" fmla="*/ 0 60000 65536"/>
                <a:gd name="T9" fmla="*/ 0 60000 65536"/>
                <a:gd name="T10" fmla="*/ 0 60000 65536"/>
                <a:gd name="T11" fmla="*/ 0 60000 65536"/>
                <a:gd name="T12" fmla="*/ 0 w 25"/>
                <a:gd name="T13" fmla="*/ 0 h 24"/>
                <a:gd name="T14" fmla="*/ 25 w 25"/>
                <a:gd name="T15" fmla="*/ 24 h 24"/>
              </a:gdLst>
              <a:ahLst/>
              <a:cxnLst>
                <a:cxn ang="T8">
                  <a:pos x="T0" y="T1"/>
                </a:cxn>
                <a:cxn ang="T9">
                  <a:pos x="T2" y="T3"/>
                </a:cxn>
                <a:cxn ang="T10">
                  <a:pos x="T4" y="T5"/>
                </a:cxn>
                <a:cxn ang="T11">
                  <a:pos x="T6" y="T7"/>
                </a:cxn>
              </a:cxnLst>
              <a:rect l="T12" t="T13" r="T14" b="T15"/>
              <a:pathLst>
                <a:path w="25" h="24">
                  <a:moveTo>
                    <a:pt x="0" y="0"/>
                  </a:moveTo>
                  <a:cubicBezTo>
                    <a:pt x="9" y="7"/>
                    <a:pt x="18" y="15"/>
                    <a:pt x="25" y="24"/>
                  </a:cubicBezTo>
                  <a:cubicBezTo>
                    <a:pt x="24" y="24"/>
                    <a:pt x="23" y="24"/>
                    <a:pt x="23" y="24"/>
                  </a:cubicBezTo>
                  <a:cubicBezTo>
                    <a:pt x="16" y="15"/>
                    <a:pt x="6" y="9"/>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4" name="Freeform 793"/>
            <p:cNvSpPr/>
            <p:nvPr/>
          </p:nvSpPr>
          <p:spPr bwMode="auto">
            <a:xfrm>
              <a:off x="2078" y="2852"/>
              <a:ext cx="48" cy="50"/>
            </a:xfrm>
            <a:custGeom>
              <a:avLst/>
              <a:gdLst>
                <a:gd name="T0" fmla="*/ 0 w 24"/>
                <a:gd name="T1" fmla="*/ 0 h 25"/>
                <a:gd name="T2" fmla="*/ 24 w 24"/>
                <a:gd name="T3" fmla="*/ 25 h 25"/>
                <a:gd name="T4" fmla="*/ 22 w 24"/>
                <a:gd name="T5" fmla="*/ 25 h 25"/>
                <a:gd name="T6" fmla="*/ 0 w 24"/>
                <a:gd name="T7" fmla="*/ 2 h 25"/>
                <a:gd name="T8" fmla="*/ 0 w 24"/>
                <a:gd name="T9" fmla="*/ 0 h 25"/>
                <a:gd name="T10" fmla="*/ 0 60000 65536"/>
                <a:gd name="T11" fmla="*/ 0 60000 65536"/>
                <a:gd name="T12" fmla="*/ 0 60000 65536"/>
                <a:gd name="T13" fmla="*/ 0 60000 65536"/>
                <a:gd name="T14" fmla="*/ 0 60000 65536"/>
                <a:gd name="T15" fmla="*/ 0 w 24"/>
                <a:gd name="T16" fmla="*/ 0 h 25"/>
                <a:gd name="T17" fmla="*/ 24 w 24"/>
                <a:gd name="T18" fmla="*/ 25 h 25"/>
              </a:gdLst>
              <a:ahLst/>
              <a:cxnLst>
                <a:cxn ang="T10">
                  <a:pos x="T0" y="T1"/>
                </a:cxn>
                <a:cxn ang="T11">
                  <a:pos x="T2" y="T3"/>
                </a:cxn>
                <a:cxn ang="T12">
                  <a:pos x="T4" y="T5"/>
                </a:cxn>
                <a:cxn ang="T13">
                  <a:pos x="T6" y="T7"/>
                </a:cxn>
                <a:cxn ang="T14">
                  <a:pos x="T8" y="T9"/>
                </a:cxn>
              </a:cxnLst>
              <a:rect l="T15" t="T16" r="T17" b="T18"/>
              <a:pathLst>
                <a:path w="24" h="25">
                  <a:moveTo>
                    <a:pt x="0" y="0"/>
                  </a:moveTo>
                  <a:cubicBezTo>
                    <a:pt x="9" y="7"/>
                    <a:pt x="17" y="16"/>
                    <a:pt x="24" y="25"/>
                  </a:cubicBezTo>
                  <a:cubicBezTo>
                    <a:pt x="24" y="25"/>
                    <a:pt x="23" y="25"/>
                    <a:pt x="22" y="25"/>
                  </a:cubicBezTo>
                  <a:cubicBezTo>
                    <a:pt x="16" y="16"/>
                    <a:pt x="8" y="9"/>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5" name="Freeform 794"/>
            <p:cNvSpPr/>
            <p:nvPr/>
          </p:nvSpPr>
          <p:spPr bwMode="auto">
            <a:xfrm>
              <a:off x="1972" y="2836"/>
              <a:ext cx="106" cy="66"/>
            </a:xfrm>
            <a:custGeom>
              <a:avLst/>
              <a:gdLst>
                <a:gd name="T0" fmla="*/ 10 w 53"/>
                <a:gd name="T1" fmla="*/ 33 h 33"/>
                <a:gd name="T2" fmla="*/ 53 w 53"/>
                <a:gd name="T3" fmla="*/ 8 h 33"/>
                <a:gd name="T4" fmla="*/ 53 w 53"/>
                <a:gd name="T5" fmla="*/ 10 h 33"/>
                <a:gd name="T6" fmla="*/ 13 w 53"/>
                <a:gd name="T7" fmla="*/ 10 h 33"/>
                <a:gd name="T8" fmla="*/ 10 w 53"/>
                <a:gd name="T9" fmla="*/ 33 h 33"/>
                <a:gd name="T10" fmla="*/ 0 60000 65536"/>
                <a:gd name="T11" fmla="*/ 0 60000 65536"/>
                <a:gd name="T12" fmla="*/ 0 60000 65536"/>
                <a:gd name="T13" fmla="*/ 0 60000 65536"/>
                <a:gd name="T14" fmla="*/ 0 60000 65536"/>
                <a:gd name="T15" fmla="*/ 0 w 53"/>
                <a:gd name="T16" fmla="*/ 0 h 33"/>
                <a:gd name="T17" fmla="*/ 53 w 53"/>
                <a:gd name="T18" fmla="*/ 33 h 33"/>
              </a:gdLst>
              <a:ahLst/>
              <a:cxnLst>
                <a:cxn ang="T10">
                  <a:pos x="T0" y="T1"/>
                </a:cxn>
                <a:cxn ang="T11">
                  <a:pos x="T2" y="T3"/>
                </a:cxn>
                <a:cxn ang="T12">
                  <a:pos x="T4" y="T5"/>
                </a:cxn>
                <a:cxn ang="T13">
                  <a:pos x="T6" y="T7"/>
                </a:cxn>
                <a:cxn ang="T14">
                  <a:pos x="T8" y="T9"/>
                </a:cxn>
              </a:cxnLst>
              <a:rect l="T15" t="T16" r="T17" b="T18"/>
              <a:pathLst>
                <a:path w="53" h="33">
                  <a:moveTo>
                    <a:pt x="10" y="33"/>
                  </a:moveTo>
                  <a:cubicBezTo>
                    <a:pt x="0" y="0"/>
                    <a:pt x="31" y="9"/>
                    <a:pt x="53" y="8"/>
                  </a:cubicBezTo>
                  <a:cubicBezTo>
                    <a:pt x="53" y="9"/>
                    <a:pt x="53" y="10"/>
                    <a:pt x="53" y="10"/>
                  </a:cubicBezTo>
                  <a:cubicBezTo>
                    <a:pt x="39" y="10"/>
                    <a:pt x="26" y="10"/>
                    <a:pt x="13" y="10"/>
                  </a:cubicBezTo>
                  <a:cubicBezTo>
                    <a:pt x="11" y="17"/>
                    <a:pt x="15" y="30"/>
                    <a:pt x="10" y="3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6" name="Freeform 795"/>
            <p:cNvSpPr/>
            <p:nvPr/>
          </p:nvSpPr>
          <p:spPr bwMode="auto">
            <a:xfrm>
              <a:off x="2024" y="3055"/>
              <a:ext cx="90" cy="66"/>
            </a:xfrm>
            <a:custGeom>
              <a:avLst/>
              <a:gdLst>
                <a:gd name="T0" fmla="*/ 0 w 45"/>
                <a:gd name="T1" fmla="*/ 2 h 33"/>
                <a:gd name="T2" fmla="*/ 27 w 45"/>
                <a:gd name="T3" fmla="*/ 4 h 33"/>
                <a:gd name="T4" fmla="*/ 27 w 45"/>
                <a:gd name="T5" fmla="*/ 29 h 33"/>
                <a:gd name="T6" fmla="*/ 45 w 45"/>
                <a:gd name="T7" fmla="*/ 33 h 33"/>
                <a:gd name="T8" fmla="*/ 42 w 45"/>
                <a:gd name="T9" fmla="*/ 33 h 33"/>
                <a:gd name="T10" fmla="*/ 25 w 45"/>
                <a:gd name="T11" fmla="*/ 31 h 33"/>
                <a:gd name="T12" fmla="*/ 25 w 45"/>
                <a:gd name="T13" fmla="*/ 6 h 33"/>
                <a:gd name="T14" fmla="*/ 0 w 45"/>
                <a:gd name="T15" fmla="*/ 4 h 33"/>
                <a:gd name="T16" fmla="*/ 0 w 45"/>
                <a:gd name="T17" fmla="*/ 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
                <a:gd name="T28" fmla="*/ 0 h 33"/>
                <a:gd name="T29" fmla="*/ 45 w 45"/>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 h="33">
                  <a:moveTo>
                    <a:pt x="0" y="2"/>
                  </a:moveTo>
                  <a:cubicBezTo>
                    <a:pt x="9" y="3"/>
                    <a:pt x="21" y="0"/>
                    <a:pt x="27" y="4"/>
                  </a:cubicBezTo>
                  <a:cubicBezTo>
                    <a:pt x="27" y="12"/>
                    <a:pt x="27" y="20"/>
                    <a:pt x="27" y="29"/>
                  </a:cubicBezTo>
                  <a:cubicBezTo>
                    <a:pt x="33" y="29"/>
                    <a:pt x="44" y="26"/>
                    <a:pt x="45" y="33"/>
                  </a:cubicBezTo>
                  <a:cubicBezTo>
                    <a:pt x="44" y="33"/>
                    <a:pt x="43" y="33"/>
                    <a:pt x="42" y="33"/>
                  </a:cubicBezTo>
                  <a:cubicBezTo>
                    <a:pt x="39" y="30"/>
                    <a:pt x="31" y="31"/>
                    <a:pt x="25" y="31"/>
                  </a:cubicBezTo>
                  <a:cubicBezTo>
                    <a:pt x="25" y="23"/>
                    <a:pt x="25" y="14"/>
                    <a:pt x="25" y="6"/>
                  </a:cubicBezTo>
                  <a:cubicBezTo>
                    <a:pt x="20" y="2"/>
                    <a:pt x="8" y="5"/>
                    <a:pt x="0" y="4"/>
                  </a:cubicBezTo>
                  <a:cubicBezTo>
                    <a:pt x="0" y="3"/>
                    <a:pt x="0" y="3"/>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7" name="Freeform 796"/>
            <p:cNvSpPr/>
            <p:nvPr/>
          </p:nvSpPr>
          <p:spPr bwMode="auto">
            <a:xfrm>
              <a:off x="3667" y="2856"/>
              <a:ext cx="21" cy="18"/>
            </a:xfrm>
            <a:custGeom>
              <a:avLst/>
              <a:gdLst>
                <a:gd name="T0" fmla="*/ 6 w 10"/>
                <a:gd name="T1" fmla="*/ 9 h 9"/>
                <a:gd name="T2" fmla="*/ 6 w 10"/>
                <a:gd name="T3" fmla="*/ 0 h 9"/>
                <a:gd name="T4" fmla="*/ 10 w 10"/>
                <a:gd name="T5" fmla="*/ 3 h 9"/>
                <a:gd name="T6" fmla="*/ 6 w 10"/>
                <a:gd name="T7" fmla="*/ 9 h 9"/>
                <a:gd name="T8" fmla="*/ 0 60000 65536"/>
                <a:gd name="T9" fmla="*/ 0 60000 65536"/>
                <a:gd name="T10" fmla="*/ 0 60000 65536"/>
                <a:gd name="T11" fmla="*/ 0 60000 65536"/>
                <a:gd name="T12" fmla="*/ 0 w 10"/>
                <a:gd name="T13" fmla="*/ 0 h 9"/>
                <a:gd name="T14" fmla="*/ 10 w 10"/>
                <a:gd name="T15" fmla="*/ 9 h 9"/>
              </a:gdLst>
              <a:ahLst/>
              <a:cxnLst>
                <a:cxn ang="T8">
                  <a:pos x="T0" y="T1"/>
                </a:cxn>
                <a:cxn ang="T9">
                  <a:pos x="T2" y="T3"/>
                </a:cxn>
                <a:cxn ang="T10">
                  <a:pos x="T4" y="T5"/>
                </a:cxn>
                <a:cxn ang="T11">
                  <a:pos x="T6" y="T7"/>
                </a:cxn>
              </a:cxnLst>
              <a:rect l="T12" t="T13" r="T14" b="T15"/>
              <a:pathLst>
                <a:path w="10" h="9">
                  <a:moveTo>
                    <a:pt x="6" y="9"/>
                  </a:moveTo>
                  <a:cubicBezTo>
                    <a:pt x="0" y="9"/>
                    <a:pt x="5" y="2"/>
                    <a:pt x="6" y="0"/>
                  </a:cubicBezTo>
                  <a:cubicBezTo>
                    <a:pt x="9" y="0"/>
                    <a:pt x="10" y="1"/>
                    <a:pt x="10" y="3"/>
                  </a:cubicBezTo>
                  <a:cubicBezTo>
                    <a:pt x="6" y="2"/>
                    <a:pt x="6" y="6"/>
                    <a:pt x="6" y="9"/>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8" name="Freeform 797"/>
            <p:cNvSpPr/>
            <p:nvPr/>
          </p:nvSpPr>
          <p:spPr bwMode="auto">
            <a:xfrm>
              <a:off x="3679" y="2860"/>
              <a:ext cx="25" cy="30"/>
            </a:xfrm>
            <a:custGeom>
              <a:avLst/>
              <a:gdLst>
                <a:gd name="T0" fmla="*/ 4 w 12"/>
                <a:gd name="T1" fmla="*/ 1 h 15"/>
                <a:gd name="T2" fmla="*/ 11 w 12"/>
                <a:gd name="T3" fmla="*/ 10 h 15"/>
                <a:gd name="T4" fmla="*/ 0 w 12"/>
                <a:gd name="T5" fmla="*/ 7 h 15"/>
                <a:gd name="T6" fmla="*/ 4 w 12"/>
                <a:gd name="T7" fmla="*/ 1 h 15"/>
                <a:gd name="T8" fmla="*/ 0 60000 65536"/>
                <a:gd name="T9" fmla="*/ 0 60000 65536"/>
                <a:gd name="T10" fmla="*/ 0 60000 65536"/>
                <a:gd name="T11" fmla="*/ 0 60000 65536"/>
                <a:gd name="T12" fmla="*/ 0 w 12"/>
                <a:gd name="T13" fmla="*/ 0 h 15"/>
                <a:gd name="T14" fmla="*/ 12 w 12"/>
                <a:gd name="T15" fmla="*/ 15 h 15"/>
              </a:gdLst>
              <a:ahLst/>
              <a:cxnLst>
                <a:cxn ang="T8">
                  <a:pos x="T0" y="T1"/>
                </a:cxn>
                <a:cxn ang="T9">
                  <a:pos x="T2" y="T3"/>
                </a:cxn>
                <a:cxn ang="T10">
                  <a:pos x="T4" y="T5"/>
                </a:cxn>
                <a:cxn ang="T11">
                  <a:pos x="T6" y="T7"/>
                </a:cxn>
              </a:cxnLst>
              <a:rect l="T12" t="T13" r="T14" b="T15"/>
              <a:pathLst>
                <a:path w="12" h="15">
                  <a:moveTo>
                    <a:pt x="4" y="1"/>
                  </a:moveTo>
                  <a:cubicBezTo>
                    <a:pt x="8" y="3"/>
                    <a:pt x="12" y="4"/>
                    <a:pt x="11" y="10"/>
                  </a:cubicBezTo>
                  <a:cubicBezTo>
                    <a:pt x="6" y="15"/>
                    <a:pt x="3" y="14"/>
                    <a:pt x="0" y="7"/>
                  </a:cubicBezTo>
                  <a:cubicBezTo>
                    <a:pt x="0" y="4"/>
                    <a:pt x="0" y="0"/>
                    <a:pt x="4" y="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9" name="Freeform 798"/>
            <p:cNvSpPr/>
            <p:nvPr/>
          </p:nvSpPr>
          <p:spPr bwMode="auto">
            <a:xfrm>
              <a:off x="1952" y="2888"/>
              <a:ext cx="14" cy="18"/>
            </a:xfrm>
            <a:custGeom>
              <a:avLst/>
              <a:gdLst>
                <a:gd name="T0" fmla="*/ 0 w 7"/>
                <a:gd name="T1" fmla="*/ 0 h 9"/>
                <a:gd name="T2" fmla="*/ 7 w 7"/>
                <a:gd name="T3" fmla="*/ 9 h 9"/>
                <a:gd name="T4" fmla="*/ 0 w 7"/>
                <a:gd name="T5" fmla="*/ 0 h 9"/>
                <a:gd name="T6" fmla="*/ 0 60000 65536"/>
                <a:gd name="T7" fmla="*/ 0 60000 65536"/>
                <a:gd name="T8" fmla="*/ 0 60000 65536"/>
                <a:gd name="T9" fmla="*/ 0 w 7"/>
                <a:gd name="T10" fmla="*/ 0 h 9"/>
                <a:gd name="T11" fmla="*/ 7 w 7"/>
                <a:gd name="T12" fmla="*/ 9 h 9"/>
              </a:gdLst>
              <a:ahLst/>
              <a:cxnLst>
                <a:cxn ang="T6">
                  <a:pos x="T0" y="T1"/>
                </a:cxn>
                <a:cxn ang="T7">
                  <a:pos x="T2" y="T3"/>
                </a:cxn>
                <a:cxn ang="T8">
                  <a:pos x="T4" y="T5"/>
                </a:cxn>
              </a:cxnLst>
              <a:rect l="T9" t="T10" r="T11" b="T12"/>
              <a:pathLst>
                <a:path w="7" h="9">
                  <a:moveTo>
                    <a:pt x="0" y="0"/>
                  </a:moveTo>
                  <a:cubicBezTo>
                    <a:pt x="3" y="2"/>
                    <a:pt x="5" y="6"/>
                    <a:pt x="7" y="9"/>
                  </a:cubicBezTo>
                  <a:cubicBezTo>
                    <a:pt x="4" y="7"/>
                    <a:pt x="0"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0" name="Freeform 799"/>
            <p:cNvSpPr/>
            <p:nvPr/>
          </p:nvSpPr>
          <p:spPr bwMode="auto">
            <a:xfrm>
              <a:off x="1952" y="2878"/>
              <a:ext cx="34" cy="38"/>
            </a:xfrm>
            <a:custGeom>
              <a:avLst/>
              <a:gdLst>
                <a:gd name="T0" fmla="*/ 14 w 17"/>
                <a:gd name="T1" fmla="*/ 7 h 19"/>
                <a:gd name="T2" fmla="*/ 7 w 17"/>
                <a:gd name="T3" fmla="*/ 14 h 19"/>
                <a:gd name="T4" fmla="*/ 0 w 17"/>
                <a:gd name="T5" fmla="*/ 5 h 19"/>
                <a:gd name="T6" fmla="*/ 14 w 17"/>
                <a:gd name="T7" fmla="*/ 7 h 19"/>
                <a:gd name="T8" fmla="*/ 0 60000 65536"/>
                <a:gd name="T9" fmla="*/ 0 60000 65536"/>
                <a:gd name="T10" fmla="*/ 0 60000 65536"/>
                <a:gd name="T11" fmla="*/ 0 60000 65536"/>
                <a:gd name="T12" fmla="*/ 0 w 17"/>
                <a:gd name="T13" fmla="*/ 0 h 19"/>
                <a:gd name="T14" fmla="*/ 17 w 17"/>
                <a:gd name="T15" fmla="*/ 19 h 19"/>
              </a:gdLst>
              <a:ahLst/>
              <a:cxnLst>
                <a:cxn ang="T8">
                  <a:pos x="T0" y="T1"/>
                </a:cxn>
                <a:cxn ang="T9">
                  <a:pos x="T2" y="T3"/>
                </a:cxn>
                <a:cxn ang="T10">
                  <a:pos x="T4" y="T5"/>
                </a:cxn>
                <a:cxn ang="T11">
                  <a:pos x="T6" y="T7"/>
                </a:cxn>
              </a:cxnLst>
              <a:rect l="T12" t="T13" r="T14" b="T15"/>
              <a:pathLst>
                <a:path w="17" h="19">
                  <a:moveTo>
                    <a:pt x="14" y="7"/>
                  </a:moveTo>
                  <a:cubicBezTo>
                    <a:pt x="15" y="12"/>
                    <a:pt x="8" y="19"/>
                    <a:pt x="7" y="14"/>
                  </a:cubicBezTo>
                  <a:cubicBezTo>
                    <a:pt x="5" y="11"/>
                    <a:pt x="3" y="7"/>
                    <a:pt x="0" y="5"/>
                  </a:cubicBezTo>
                  <a:cubicBezTo>
                    <a:pt x="0" y="2"/>
                    <a:pt x="17" y="0"/>
                    <a:pt x="14" y="7"/>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1" name="Freeform 800"/>
            <p:cNvSpPr/>
            <p:nvPr/>
          </p:nvSpPr>
          <p:spPr bwMode="auto">
            <a:xfrm>
              <a:off x="1932" y="2874"/>
              <a:ext cx="74" cy="18"/>
            </a:xfrm>
            <a:custGeom>
              <a:avLst/>
              <a:gdLst>
                <a:gd name="T0" fmla="*/ 10 w 37"/>
                <a:gd name="T1" fmla="*/ 7 h 9"/>
                <a:gd name="T2" fmla="*/ 24 w 37"/>
                <a:gd name="T3" fmla="*/ 9 h 9"/>
                <a:gd name="T4" fmla="*/ 10 w 37"/>
                <a:gd name="T5" fmla="*/ 7 h 9"/>
                <a:gd name="T6" fmla="*/ 0 60000 65536"/>
                <a:gd name="T7" fmla="*/ 0 60000 65536"/>
                <a:gd name="T8" fmla="*/ 0 60000 65536"/>
                <a:gd name="T9" fmla="*/ 0 w 37"/>
                <a:gd name="T10" fmla="*/ 0 h 9"/>
                <a:gd name="T11" fmla="*/ 37 w 37"/>
                <a:gd name="T12" fmla="*/ 9 h 9"/>
              </a:gdLst>
              <a:ahLst/>
              <a:cxnLst>
                <a:cxn ang="T6">
                  <a:pos x="T0" y="T1"/>
                </a:cxn>
                <a:cxn ang="T7">
                  <a:pos x="T2" y="T3"/>
                </a:cxn>
                <a:cxn ang="T8">
                  <a:pos x="T4" y="T5"/>
                </a:cxn>
              </a:cxnLst>
              <a:rect l="T9" t="T10" r="T11" b="T12"/>
              <a:pathLst>
                <a:path w="37" h="9">
                  <a:moveTo>
                    <a:pt x="10" y="7"/>
                  </a:moveTo>
                  <a:cubicBezTo>
                    <a:pt x="0" y="0"/>
                    <a:pt x="37" y="0"/>
                    <a:pt x="24" y="9"/>
                  </a:cubicBezTo>
                  <a:cubicBezTo>
                    <a:pt x="27" y="2"/>
                    <a:pt x="10" y="4"/>
                    <a:pt x="10" y="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2" name="Freeform 801"/>
            <p:cNvSpPr>
              <a:spLocks noEditPoints="1"/>
            </p:cNvSpPr>
            <p:nvPr/>
          </p:nvSpPr>
          <p:spPr bwMode="auto">
            <a:xfrm>
              <a:off x="4198" y="2896"/>
              <a:ext cx="30" cy="36"/>
            </a:xfrm>
            <a:custGeom>
              <a:avLst/>
              <a:gdLst>
                <a:gd name="T0" fmla="*/ 15 w 15"/>
                <a:gd name="T1" fmla="*/ 3 h 18"/>
                <a:gd name="T2" fmla="*/ 15 w 15"/>
                <a:gd name="T3" fmla="*/ 18 h 18"/>
                <a:gd name="T4" fmla="*/ 0 w 15"/>
                <a:gd name="T5" fmla="*/ 5 h 18"/>
                <a:gd name="T6" fmla="*/ 15 w 15"/>
                <a:gd name="T7" fmla="*/ 3 h 18"/>
                <a:gd name="T8" fmla="*/ 13 w 15"/>
                <a:gd name="T9" fmla="*/ 14 h 18"/>
                <a:gd name="T10" fmla="*/ 13 w 15"/>
                <a:gd name="T11" fmla="*/ 5 h 18"/>
                <a:gd name="T12" fmla="*/ 4 w 15"/>
                <a:gd name="T13" fmla="*/ 7 h 18"/>
                <a:gd name="T14" fmla="*/ 13 w 15"/>
                <a:gd name="T15" fmla="*/ 14 h 18"/>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8"/>
                <a:gd name="T26" fmla="*/ 15 w 15"/>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8">
                  <a:moveTo>
                    <a:pt x="15" y="3"/>
                  </a:moveTo>
                  <a:cubicBezTo>
                    <a:pt x="15" y="8"/>
                    <a:pt x="15" y="13"/>
                    <a:pt x="15" y="18"/>
                  </a:cubicBezTo>
                  <a:cubicBezTo>
                    <a:pt x="9" y="15"/>
                    <a:pt x="6" y="8"/>
                    <a:pt x="0" y="5"/>
                  </a:cubicBezTo>
                  <a:cubicBezTo>
                    <a:pt x="1" y="0"/>
                    <a:pt x="11" y="4"/>
                    <a:pt x="15" y="3"/>
                  </a:cubicBezTo>
                  <a:close/>
                  <a:moveTo>
                    <a:pt x="13" y="14"/>
                  </a:moveTo>
                  <a:cubicBezTo>
                    <a:pt x="13" y="11"/>
                    <a:pt x="13" y="8"/>
                    <a:pt x="13" y="5"/>
                  </a:cubicBezTo>
                  <a:cubicBezTo>
                    <a:pt x="10" y="5"/>
                    <a:pt x="5" y="4"/>
                    <a:pt x="4" y="7"/>
                  </a:cubicBezTo>
                  <a:cubicBezTo>
                    <a:pt x="9" y="8"/>
                    <a:pt x="8" y="13"/>
                    <a:pt x="13" y="1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3" name="Freeform 802"/>
            <p:cNvSpPr/>
            <p:nvPr/>
          </p:nvSpPr>
          <p:spPr bwMode="auto">
            <a:xfrm>
              <a:off x="1574" y="2920"/>
              <a:ext cx="8" cy="18"/>
            </a:xfrm>
            <a:custGeom>
              <a:avLst/>
              <a:gdLst>
                <a:gd name="T0" fmla="*/ 4 w 4"/>
                <a:gd name="T1" fmla="*/ 9 h 9"/>
                <a:gd name="T2" fmla="*/ 0 w 4"/>
                <a:gd name="T3" fmla="*/ 2 h 9"/>
                <a:gd name="T4" fmla="*/ 4 w 4"/>
                <a:gd name="T5" fmla="*/ 0 h 9"/>
                <a:gd name="T6" fmla="*/ 4 w 4"/>
                <a:gd name="T7" fmla="*/ 9 h 9"/>
                <a:gd name="T8" fmla="*/ 0 60000 65536"/>
                <a:gd name="T9" fmla="*/ 0 60000 65536"/>
                <a:gd name="T10" fmla="*/ 0 60000 65536"/>
                <a:gd name="T11" fmla="*/ 0 60000 65536"/>
                <a:gd name="T12" fmla="*/ 0 w 4"/>
                <a:gd name="T13" fmla="*/ 0 h 9"/>
                <a:gd name="T14" fmla="*/ 4 w 4"/>
                <a:gd name="T15" fmla="*/ 9 h 9"/>
              </a:gdLst>
              <a:ahLst/>
              <a:cxnLst>
                <a:cxn ang="T8">
                  <a:pos x="T0" y="T1"/>
                </a:cxn>
                <a:cxn ang="T9">
                  <a:pos x="T2" y="T3"/>
                </a:cxn>
                <a:cxn ang="T10">
                  <a:pos x="T4" y="T5"/>
                </a:cxn>
                <a:cxn ang="T11">
                  <a:pos x="T6" y="T7"/>
                </a:cxn>
              </a:cxnLst>
              <a:rect l="T12" t="T13" r="T14" b="T15"/>
              <a:pathLst>
                <a:path w="4" h="9">
                  <a:moveTo>
                    <a:pt x="4" y="9"/>
                  </a:moveTo>
                  <a:cubicBezTo>
                    <a:pt x="2" y="8"/>
                    <a:pt x="0" y="6"/>
                    <a:pt x="0" y="2"/>
                  </a:cubicBezTo>
                  <a:cubicBezTo>
                    <a:pt x="2" y="2"/>
                    <a:pt x="2" y="0"/>
                    <a:pt x="4" y="0"/>
                  </a:cubicBezTo>
                  <a:cubicBezTo>
                    <a:pt x="2" y="3"/>
                    <a:pt x="2" y="5"/>
                    <a:pt x="4"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4" name="Freeform 803"/>
            <p:cNvSpPr/>
            <p:nvPr/>
          </p:nvSpPr>
          <p:spPr bwMode="auto">
            <a:xfrm>
              <a:off x="1588" y="2920"/>
              <a:ext cx="10" cy="18"/>
            </a:xfrm>
            <a:custGeom>
              <a:avLst/>
              <a:gdLst>
                <a:gd name="T0" fmla="*/ 0 w 5"/>
                <a:gd name="T1" fmla="*/ 0 h 9"/>
                <a:gd name="T2" fmla="*/ 0 w 5"/>
                <a:gd name="T3" fmla="*/ 9 h 9"/>
                <a:gd name="T4" fmla="*/ 0 w 5"/>
                <a:gd name="T5" fmla="*/ 0 h 9"/>
                <a:gd name="T6" fmla="*/ 0 60000 65536"/>
                <a:gd name="T7" fmla="*/ 0 60000 65536"/>
                <a:gd name="T8" fmla="*/ 0 60000 65536"/>
                <a:gd name="T9" fmla="*/ 0 w 5"/>
                <a:gd name="T10" fmla="*/ 0 h 9"/>
                <a:gd name="T11" fmla="*/ 5 w 5"/>
                <a:gd name="T12" fmla="*/ 9 h 9"/>
              </a:gdLst>
              <a:ahLst/>
              <a:cxnLst>
                <a:cxn ang="T6">
                  <a:pos x="T0" y="T1"/>
                </a:cxn>
                <a:cxn ang="T7">
                  <a:pos x="T2" y="T3"/>
                </a:cxn>
                <a:cxn ang="T8">
                  <a:pos x="T4" y="T5"/>
                </a:cxn>
              </a:cxnLst>
              <a:rect l="T9" t="T10" r="T11" b="T12"/>
              <a:pathLst>
                <a:path w="5" h="9">
                  <a:moveTo>
                    <a:pt x="0" y="0"/>
                  </a:moveTo>
                  <a:cubicBezTo>
                    <a:pt x="5" y="0"/>
                    <a:pt x="5" y="8"/>
                    <a:pt x="0" y="9"/>
                  </a:cubicBezTo>
                  <a:cubicBezTo>
                    <a:pt x="2" y="5"/>
                    <a:pt x="2" y="3"/>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5" name="Freeform 804"/>
            <p:cNvSpPr/>
            <p:nvPr/>
          </p:nvSpPr>
          <p:spPr bwMode="auto">
            <a:xfrm>
              <a:off x="4130" y="2914"/>
              <a:ext cx="22" cy="14"/>
            </a:xfrm>
            <a:custGeom>
              <a:avLst/>
              <a:gdLst>
                <a:gd name="T0" fmla="*/ 9 w 11"/>
                <a:gd name="T1" fmla="*/ 7 h 7"/>
                <a:gd name="T2" fmla="*/ 0 w 11"/>
                <a:gd name="T3" fmla="*/ 7 h 7"/>
                <a:gd name="T4" fmla="*/ 0 w 11"/>
                <a:gd name="T5" fmla="*/ 0 h 7"/>
                <a:gd name="T6" fmla="*/ 9 w 11"/>
                <a:gd name="T7" fmla="*/ 7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9" y="7"/>
                  </a:moveTo>
                  <a:cubicBezTo>
                    <a:pt x="6" y="7"/>
                    <a:pt x="3" y="7"/>
                    <a:pt x="0" y="7"/>
                  </a:cubicBezTo>
                  <a:cubicBezTo>
                    <a:pt x="0" y="5"/>
                    <a:pt x="0" y="3"/>
                    <a:pt x="0" y="0"/>
                  </a:cubicBezTo>
                  <a:cubicBezTo>
                    <a:pt x="6" y="0"/>
                    <a:pt x="11" y="0"/>
                    <a:pt x="9" y="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6" name="Freeform 805"/>
            <p:cNvSpPr>
              <a:spLocks noEditPoints="1"/>
            </p:cNvSpPr>
            <p:nvPr/>
          </p:nvSpPr>
          <p:spPr bwMode="auto">
            <a:xfrm>
              <a:off x="4452" y="2914"/>
              <a:ext cx="208" cy="233"/>
            </a:xfrm>
            <a:custGeom>
              <a:avLst/>
              <a:gdLst>
                <a:gd name="T0" fmla="*/ 24 w 104"/>
                <a:gd name="T1" fmla="*/ 72 h 116"/>
                <a:gd name="T2" fmla="*/ 22 w 104"/>
                <a:gd name="T3" fmla="*/ 92 h 116"/>
                <a:gd name="T4" fmla="*/ 4 w 104"/>
                <a:gd name="T5" fmla="*/ 92 h 116"/>
                <a:gd name="T6" fmla="*/ 4 w 104"/>
                <a:gd name="T7" fmla="*/ 0 h 116"/>
                <a:gd name="T8" fmla="*/ 75 w 104"/>
                <a:gd name="T9" fmla="*/ 54 h 116"/>
                <a:gd name="T10" fmla="*/ 75 w 104"/>
                <a:gd name="T11" fmla="*/ 72 h 116"/>
                <a:gd name="T12" fmla="*/ 104 w 104"/>
                <a:gd name="T13" fmla="*/ 110 h 116"/>
                <a:gd name="T14" fmla="*/ 24 w 104"/>
                <a:gd name="T15" fmla="*/ 72 h 116"/>
                <a:gd name="T16" fmla="*/ 6 w 104"/>
                <a:gd name="T17" fmla="*/ 9 h 116"/>
                <a:gd name="T18" fmla="*/ 6 w 104"/>
                <a:gd name="T19" fmla="*/ 54 h 116"/>
                <a:gd name="T20" fmla="*/ 15 w 104"/>
                <a:gd name="T21" fmla="*/ 90 h 116"/>
                <a:gd name="T22" fmla="*/ 24 w 104"/>
                <a:gd name="T23" fmla="*/ 70 h 116"/>
                <a:gd name="T24" fmla="*/ 102 w 104"/>
                <a:gd name="T25" fmla="*/ 107 h 116"/>
                <a:gd name="T26" fmla="*/ 73 w 104"/>
                <a:gd name="T27" fmla="*/ 72 h 116"/>
                <a:gd name="T28" fmla="*/ 73 w 104"/>
                <a:gd name="T29" fmla="*/ 54 h 116"/>
                <a:gd name="T30" fmla="*/ 6 w 104"/>
                <a:gd name="T31" fmla="*/ 3 h 116"/>
                <a:gd name="T32" fmla="*/ 6 w 104"/>
                <a:gd name="T33" fmla="*/ 9 h 1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4"/>
                <a:gd name="T52" fmla="*/ 0 h 116"/>
                <a:gd name="T53" fmla="*/ 104 w 104"/>
                <a:gd name="T54" fmla="*/ 116 h 1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4" h="116">
                  <a:moveTo>
                    <a:pt x="24" y="72"/>
                  </a:moveTo>
                  <a:cubicBezTo>
                    <a:pt x="19" y="74"/>
                    <a:pt x="23" y="86"/>
                    <a:pt x="22" y="92"/>
                  </a:cubicBezTo>
                  <a:cubicBezTo>
                    <a:pt x="16" y="92"/>
                    <a:pt x="10" y="92"/>
                    <a:pt x="4" y="92"/>
                  </a:cubicBezTo>
                  <a:cubicBezTo>
                    <a:pt x="4" y="61"/>
                    <a:pt x="4" y="31"/>
                    <a:pt x="4" y="0"/>
                  </a:cubicBezTo>
                  <a:cubicBezTo>
                    <a:pt x="44" y="2"/>
                    <a:pt x="51" y="37"/>
                    <a:pt x="75" y="54"/>
                  </a:cubicBezTo>
                  <a:cubicBezTo>
                    <a:pt x="75" y="60"/>
                    <a:pt x="75" y="66"/>
                    <a:pt x="75" y="72"/>
                  </a:cubicBezTo>
                  <a:cubicBezTo>
                    <a:pt x="83" y="87"/>
                    <a:pt x="102" y="89"/>
                    <a:pt x="104" y="110"/>
                  </a:cubicBezTo>
                  <a:cubicBezTo>
                    <a:pt x="59" y="116"/>
                    <a:pt x="70" y="65"/>
                    <a:pt x="24" y="72"/>
                  </a:cubicBezTo>
                  <a:close/>
                  <a:moveTo>
                    <a:pt x="6" y="9"/>
                  </a:moveTo>
                  <a:cubicBezTo>
                    <a:pt x="6" y="21"/>
                    <a:pt x="6" y="38"/>
                    <a:pt x="6" y="54"/>
                  </a:cubicBezTo>
                  <a:cubicBezTo>
                    <a:pt x="6" y="67"/>
                    <a:pt x="0" y="90"/>
                    <a:pt x="15" y="90"/>
                  </a:cubicBezTo>
                  <a:cubicBezTo>
                    <a:pt x="26" y="91"/>
                    <a:pt x="14" y="69"/>
                    <a:pt x="24" y="70"/>
                  </a:cubicBezTo>
                  <a:cubicBezTo>
                    <a:pt x="70" y="63"/>
                    <a:pt x="58" y="113"/>
                    <a:pt x="102" y="107"/>
                  </a:cubicBezTo>
                  <a:cubicBezTo>
                    <a:pt x="99" y="89"/>
                    <a:pt x="80" y="86"/>
                    <a:pt x="73" y="72"/>
                  </a:cubicBezTo>
                  <a:cubicBezTo>
                    <a:pt x="73" y="66"/>
                    <a:pt x="73" y="60"/>
                    <a:pt x="73" y="54"/>
                  </a:cubicBezTo>
                  <a:cubicBezTo>
                    <a:pt x="51" y="37"/>
                    <a:pt x="43" y="5"/>
                    <a:pt x="6" y="3"/>
                  </a:cubicBezTo>
                  <a:cubicBezTo>
                    <a:pt x="6" y="5"/>
                    <a:pt x="6" y="7"/>
                    <a:pt x="6"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7" name="Freeform 806"/>
            <p:cNvSpPr/>
            <p:nvPr/>
          </p:nvSpPr>
          <p:spPr bwMode="auto">
            <a:xfrm>
              <a:off x="4704" y="2914"/>
              <a:ext cx="24" cy="32"/>
            </a:xfrm>
            <a:custGeom>
              <a:avLst/>
              <a:gdLst>
                <a:gd name="T0" fmla="*/ 12 w 12"/>
                <a:gd name="T1" fmla="*/ 16 h 16"/>
                <a:gd name="T2" fmla="*/ 1 w 12"/>
                <a:gd name="T3" fmla="*/ 0 h 16"/>
                <a:gd name="T4" fmla="*/ 12 w 12"/>
                <a:gd name="T5" fmla="*/ 16 h 16"/>
                <a:gd name="T6" fmla="*/ 0 60000 65536"/>
                <a:gd name="T7" fmla="*/ 0 60000 65536"/>
                <a:gd name="T8" fmla="*/ 0 60000 65536"/>
                <a:gd name="T9" fmla="*/ 0 w 12"/>
                <a:gd name="T10" fmla="*/ 0 h 16"/>
                <a:gd name="T11" fmla="*/ 12 w 12"/>
                <a:gd name="T12" fmla="*/ 16 h 16"/>
              </a:gdLst>
              <a:ahLst/>
              <a:cxnLst>
                <a:cxn ang="T6">
                  <a:pos x="T0" y="T1"/>
                </a:cxn>
                <a:cxn ang="T7">
                  <a:pos x="T2" y="T3"/>
                </a:cxn>
                <a:cxn ang="T8">
                  <a:pos x="T4" y="T5"/>
                </a:cxn>
              </a:cxnLst>
              <a:rect l="T9" t="T10" r="T11" b="T12"/>
              <a:pathLst>
                <a:path w="12" h="16">
                  <a:moveTo>
                    <a:pt x="12" y="16"/>
                  </a:moveTo>
                  <a:cubicBezTo>
                    <a:pt x="7" y="12"/>
                    <a:pt x="0" y="10"/>
                    <a:pt x="1" y="0"/>
                  </a:cubicBezTo>
                  <a:cubicBezTo>
                    <a:pt x="5" y="5"/>
                    <a:pt x="12" y="7"/>
                    <a:pt x="12"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8" name="Freeform 807"/>
            <p:cNvSpPr>
              <a:spLocks noEditPoints="1"/>
            </p:cNvSpPr>
            <p:nvPr/>
          </p:nvSpPr>
          <p:spPr bwMode="auto">
            <a:xfrm>
              <a:off x="4648" y="2968"/>
              <a:ext cx="64" cy="49"/>
            </a:xfrm>
            <a:custGeom>
              <a:avLst/>
              <a:gdLst>
                <a:gd name="T0" fmla="*/ 29 w 32"/>
                <a:gd name="T1" fmla="*/ 0 h 24"/>
                <a:gd name="T2" fmla="*/ 0 w 32"/>
                <a:gd name="T3" fmla="*/ 20 h 24"/>
                <a:gd name="T4" fmla="*/ 0 w 32"/>
                <a:gd name="T5" fmla="*/ 9 h 24"/>
                <a:gd name="T6" fmla="*/ 29 w 32"/>
                <a:gd name="T7" fmla="*/ 0 h 24"/>
                <a:gd name="T8" fmla="*/ 2 w 32"/>
                <a:gd name="T9" fmla="*/ 16 h 24"/>
                <a:gd name="T10" fmla="*/ 22 w 32"/>
                <a:gd name="T11" fmla="*/ 11 h 24"/>
                <a:gd name="T12" fmla="*/ 2 w 32"/>
                <a:gd name="T13" fmla="*/ 16 h 24"/>
                <a:gd name="T14" fmla="*/ 0 60000 65536"/>
                <a:gd name="T15" fmla="*/ 0 60000 65536"/>
                <a:gd name="T16" fmla="*/ 0 60000 65536"/>
                <a:gd name="T17" fmla="*/ 0 60000 65536"/>
                <a:gd name="T18" fmla="*/ 0 60000 65536"/>
                <a:gd name="T19" fmla="*/ 0 60000 65536"/>
                <a:gd name="T20" fmla="*/ 0 60000 65536"/>
                <a:gd name="T21" fmla="*/ 0 w 32"/>
                <a:gd name="T22" fmla="*/ 0 h 24"/>
                <a:gd name="T23" fmla="*/ 32 w 3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4">
                  <a:moveTo>
                    <a:pt x="29" y="0"/>
                  </a:moveTo>
                  <a:cubicBezTo>
                    <a:pt x="32" y="11"/>
                    <a:pt x="18" y="24"/>
                    <a:pt x="0" y="20"/>
                  </a:cubicBezTo>
                  <a:cubicBezTo>
                    <a:pt x="0" y="17"/>
                    <a:pt x="0" y="13"/>
                    <a:pt x="0" y="9"/>
                  </a:cubicBezTo>
                  <a:cubicBezTo>
                    <a:pt x="13" y="9"/>
                    <a:pt x="27" y="11"/>
                    <a:pt x="29" y="0"/>
                  </a:cubicBezTo>
                  <a:close/>
                  <a:moveTo>
                    <a:pt x="2" y="16"/>
                  </a:moveTo>
                  <a:cubicBezTo>
                    <a:pt x="7" y="21"/>
                    <a:pt x="22" y="18"/>
                    <a:pt x="22" y="11"/>
                  </a:cubicBezTo>
                  <a:cubicBezTo>
                    <a:pt x="16" y="13"/>
                    <a:pt x="1" y="7"/>
                    <a:pt x="2"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9" name="Freeform 808"/>
            <p:cNvSpPr/>
            <p:nvPr/>
          </p:nvSpPr>
          <p:spPr bwMode="auto">
            <a:xfrm>
              <a:off x="1588" y="3077"/>
              <a:ext cx="22" cy="26"/>
            </a:xfrm>
            <a:custGeom>
              <a:avLst/>
              <a:gdLst>
                <a:gd name="T0" fmla="*/ 0 w 11"/>
                <a:gd name="T1" fmla="*/ 0 h 13"/>
                <a:gd name="T2" fmla="*/ 11 w 11"/>
                <a:gd name="T3" fmla="*/ 11 h 13"/>
                <a:gd name="T4" fmla="*/ 11 w 11"/>
                <a:gd name="T5" fmla="*/ 13 h 13"/>
                <a:gd name="T6" fmla="*/ 0 w 11"/>
                <a:gd name="T7" fmla="*/ 0 h 13"/>
                <a:gd name="T8" fmla="*/ 0 60000 65536"/>
                <a:gd name="T9" fmla="*/ 0 60000 65536"/>
                <a:gd name="T10" fmla="*/ 0 60000 65536"/>
                <a:gd name="T11" fmla="*/ 0 60000 65536"/>
                <a:gd name="T12" fmla="*/ 0 w 11"/>
                <a:gd name="T13" fmla="*/ 0 h 13"/>
                <a:gd name="T14" fmla="*/ 11 w 11"/>
                <a:gd name="T15" fmla="*/ 13 h 13"/>
              </a:gdLst>
              <a:ahLst/>
              <a:cxnLst>
                <a:cxn ang="T8">
                  <a:pos x="T0" y="T1"/>
                </a:cxn>
                <a:cxn ang="T9">
                  <a:pos x="T2" y="T3"/>
                </a:cxn>
                <a:cxn ang="T10">
                  <a:pos x="T4" y="T5"/>
                </a:cxn>
                <a:cxn ang="T11">
                  <a:pos x="T6" y="T7"/>
                </a:cxn>
              </a:cxnLst>
              <a:rect l="T12" t="T13" r="T14" b="T15"/>
              <a:pathLst>
                <a:path w="11" h="13">
                  <a:moveTo>
                    <a:pt x="0" y="0"/>
                  </a:moveTo>
                  <a:cubicBezTo>
                    <a:pt x="4" y="3"/>
                    <a:pt x="5" y="9"/>
                    <a:pt x="11" y="11"/>
                  </a:cubicBezTo>
                  <a:cubicBezTo>
                    <a:pt x="11" y="12"/>
                    <a:pt x="11" y="12"/>
                    <a:pt x="11" y="13"/>
                  </a:cubicBezTo>
                  <a:cubicBezTo>
                    <a:pt x="6" y="9"/>
                    <a:pt x="0" y="7"/>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9" name="Group 1010"/>
          <p:cNvGrpSpPr/>
          <p:nvPr/>
        </p:nvGrpSpPr>
        <p:grpSpPr bwMode="auto">
          <a:xfrm>
            <a:off x="2719240" y="2714004"/>
            <a:ext cx="7791388" cy="3743326"/>
            <a:chOff x="989" y="1270"/>
            <a:chExt cx="6430" cy="3090"/>
          </a:xfrm>
        </p:grpSpPr>
        <p:sp>
          <p:nvSpPr>
            <p:cNvPr id="80" name="Freeform 810"/>
            <p:cNvSpPr/>
            <p:nvPr/>
          </p:nvSpPr>
          <p:spPr bwMode="auto">
            <a:xfrm>
              <a:off x="1574" y="3147"/>
              <a:ext cx="40" cy="46"/>
            </a:xfrm>
            <a:custGeom>
              <a:avLst/>
              <a:gdLst>
                <a:gd name="T0" fmla="*/ 0 w 20"/>
                <a:gd name="T1" fmla="*/ 23 h 23"/>
                <a:gd name="T2" fmla="*/ 20 w 20"/>
                <a:gd name="T3" fmla="*/ 0 h 23"/>
                <a:gd name="T4" fmla="*/ 0 w 20"/>
                <a:gd name="T5" fmla="*/ 23 h 23"/>
                <a:gd name="T6" fmla="*/ 0 60000 65536"/>
                <a:gd name="T7" fmla="*/ 0 60000 65536"/>
                <a:gd name="T8" fmla="*/ 0 60000 65536"/>
                <a:gd name="T9" fmla="*/ 0 w 20"/>
                <a:gd name="T10" fmla="*/ 0 h 23"/>
                <a:gd name="T11" fmla="*/ 20 w 20"/>
                <a:gd name="T12" fmla="*/ 23 h 23"/>
              </a:gdLst>
              <a:ahLst/>
              <a:cxnLst>
                <a:cxn ang="T6">
                  <a:pos x="T0" y="T1"/>
                </a:cxn>
                <a:cxn ang="T7">
                  <a:pos x="T2" y="T3"/>
                </a:cxn>
                <a:cxn ang="T8">
                  <a:pos x="T4" y="T5"/>
                </a:cxn>
              </a:cxnLst>
              <a:rect l="T9" t="T10" r="T11" b="T12"/>
              <a:pathLst>
                <a:path w="20" h="23">
                  <a:moveTo>
                    <a:pt x="0" y="23"/>
                  </a:moveTo>
                  <a:cubicBezTo>
                    <a:pt x="3" y="12"/>
                    <a:pt x="13" y="7"/>
                    <a:pt x="20" y="0"/>
                  </a:cubicBezTo>
                  <a:cubicBezTo>
                    <a:pt x="14" y="9"/>
                    <a:pt x="6" y="14"/>
                    <a:pt x="0" y="2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Freeform 811"/>
            <p:cNvSpPr/>
            <p:nvPr/>
          </p:nvSpPr>
          <p:spPr bwMode="auto">
            <a:xfrm>
              <a:off x="1564" y="3193"/>
              <a:ext cx="240" cy="102"/>
            </a:xfrm>
            <a:custGeom>
              <a:avLst/>
              <a:gdLst>
                <a:gd name="T0" fmla="*/ 5 w 120"/>
                <a:gd name="T1" fmla="*/ 0 h 51"/>
                <a:gd name="T2" fmla="*/ 5 w 120"/>
                <a:gd name="T3" fmla="*/ 38 h 51"/>
                <a:gd name="T4" fmla="*/ 94 w 120"/>
                <a:gd name="T5" fmla="*/ 44 h 51"/>
                <a:gd name="T6" fmla="*/ 119 w 120"/>
                <a:gd name="T7" fmla="*/ 40 h 51"/>
                <a:gd name="T8" fmla="*/ 96 w 120"/>
                <a:gd name="T9" fmla="*/ 46 h 51"/>
                <a:gd name="T10" fmla="*/ 3 w 120"/>
                <a:gd name="T11" fmla="*/ 42 h 51"/>
                <a:gd name="T12" fmla="*/ 5 w 120"/>
                <a:gd name="T13" fmla="*/ 0 h 51"/>
                <a:gd name="T14" fmla="*/ 0 60000 65536"/>
                <a:gd name="T15" fmla="*/ 0 60000 65536"/>
                <a:gd name="T16" fmla="*/ 0 60000 65536"/>
                <a:gd name="T17" fmla="*/ 0 60000 65536"/>
                <a:gd name="T18" fmla="*/ 0 60000 65536"/>
                <a:gd name="T19" fmla="*/ 0 60000 65536"/>
                <a:gd name="T20" fmla="*/ 0 60000 65536"/>
                <a:gd name="T21" fmla="*/ 0 w 120"/>
                <a:gd name="T22" fmla="*/ 0 h 51"/>
                <a:gd name="T23" fmla="*/ 120 w 12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51">
                  <a:moveTo>
                    <a:pt x="5" y="0"/>
                  </a:moveTo>
                  <a:cubicBezTo>
                    <a:pt x="5" y="12"/>
                    <a:pt x="5" y="25"/>
                    <a:pt x="5" y="38"/>
                  </a:cubicBezTo>
                  <a:cubicBezTo>
                    <a:pt x="21" y="37"/>
                    <a:pt x="81" y="27"/>
                    <a:pt x="94" y="44"/>
                  </a:cubicBezTo>
                  <a:cubicBezTo>
                    <a:pt x="103" y="43"/>
                    <a:pt x="116" y="47"/>
                    <a:pt x="119" y="40"/>
                  </a:cubicBezTo>
                  <a:cubicBezTo>
                    <a:pt x="120" y="51"/>
                    <a:pt x="105" y="45"/>
                    <a:pt x="96" y="46"/>
                  </a:cubicBezTo>
                  <a:cubicBezTo>
                    <a:pt x="81" y="31"/>
                    <a:pt x="18" y="37"/>
                    <a:pt x="3" y="42"/>
                  </a:cubicBezTo>
                  <a:cubicBezTo>
                    <a:pt x="4" y="29"/>
                    <a:pt x="0" y="9"/>
                    <a:pt x="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Freeform 812"/>
            <p:cNvSpPr/>
            <p:nvPr/>
          </p:nvSpPr>
          <p:spPr bwMode="auto">
            <a:xfrm>
              <a:off x="1778" y="3245"/>
              <a:ext cx="24" cy="24"/>
            </a:xfrm>
            <a:custGeom>
              <a:avLst/>
              <a:gdLst>
                <a:gd name="T0" fmla="*/ 0 w 12"/>
                <a:gd name="T1" fmla="*/ 0 h 12"/>
                <a:gd name="T2" fmla="*/ 12 w 12"/>
                <a:gd name="T3" fmla="*/ 12 h 12"/>
                <a:gd name="T4" fmla="*/ 0 w 12"/>
                <a:gd name="T5" fmla="*/ 0 h 12"/>
                <a:gd name="T6" fmla="*/ 0 60000 65536"/>
                <a:gd name="T7" fmla="*/ 0 60000 65536"/>
                <a:gd name="T8" fmla="*/ 0 60000 65536"/>
                <a:gd name="T9" fmla="*/ 0 w 12"/>
                <a:gd name="T10" fmla="*/ 0 h 12"/>
                <a:gd name="T11" fmla="*/ 12 w 12"/>
                <a:gd name="T12" fmla="*/ 12 h 12"/>
              </a:gdLst>
              <a:ahLst/>
              <a:cxnLst>
                <a:cxn ang="T6">
                  <a:pos x="T0" y="T1"/>
                </a:cxn>
                <a:cxn ang="T7">
                  <a:pos x="T2" y="T3"/>
                </a:cxn>
                <a:cxn ang="T8">
                  <a:pos x="T4" y="T5"/>
                </a:cxn>
              </a:cxnLst>
              <a:rect l="T9" t="T10" r="T11" b="T12"/>
              <a:pathLst>
                <a:path w="12" h="12">
                  <a:moveTo>
                    <a:pt x="0" y="0"/>
                  </a:moveTo>
                  <a:cubicBezTo>
                    <a:pt x="5" y="3"/>
                    <a:pt x="9" y="7"/>
                    <a:pt x="12" y="12"/>
                  </a:cubicBezTo>
                  <a:cubicBezTo>
                    <a:pt x="7" y="9"/>
                    <a:pt x="3"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Freeform 813"/>
            <p:cNvSpPr/>
            <p:nvPr/>
          </p:nvSpPr>
          <p:spPr bwMode="auto">
            <a:xfrm>
              <a:off x="1576" y="2972"/>
              <a:ext cx="242" cy="273"/>
            </a:xfrm>
            <a:custGeom>
              <a:avLst/>
              <a:gdLst>
                <a:gd name="T0" fmla="*/ 6 w 121"/>
                <a:gd name="T1" fmla="*/ 52 h 136"/>
                <a:gd name="T2" fmla="*/ 3 w 121"/>
                <a:gd name="T3" fmla="*/ 0 h 136"/>
                <a:gd name="T4" fmla="*/ 50 w 121"/>
                <a:gd name="T5" fmla="*/ 0 h 136"/>
                <a:gd name="T6" fmla="*/ 50 w 121"/>
                <a:gd name="T7" fmla="*/ 29 h 136"/>
                <a:gd name="T8" fmla="*/ 77 w 121"/>
                <a:gd name="T9" fmla="*/ 32 h 136"/>
                <a:gd name="T10" fmla="*/ 81 w 121"/>
                <a:gd name="T11" fmla="*/ 16 h 136"/>
                <a:gd name="T12" fmla="*/ 104 w 121"/>
                <a:gd name="T13" fmla="*/ 16 h 136"/>
                <a:gd name="T14" fmla="*/ 104 w 121"/>
                <a:gd name="T15" fmla="*/ 65 h 136"/>
                <a:gd name="T16" fmla="*/ 121 w 121"/>
                <a:gd name="T17" fmla="*/ 70 h 136"/>
                <a:gd name="T18" fmla="*/ 121 w 121"/>
                <a:gd name="T19" fmla="*/ 87 h 136"/>
                <a:gd name="T20" fmla="*/ 104 w 121"/>
                <a:gd name="T21" fmla="*/ 87 h 136"/>
                <a:gd name="T22" fmla="*/ 101 w 121"/>
                <a:gd name="T23" fmla="*/ 136 h 136"/>
                <a:gd name="T24" fmla="*/ 99 w 121"/>
                <a:gd name="T25" fmla="*/ 87 h 136"/>
                <a:gd name="T26" fmla="*/ 119 w 121"/>
                <a:gd name="T27" fmla="*/ 85 h 136"/>
                <a:gd name="T28" fmla="*/ 119 w 121"/>
                <a:gd name="T29" fmla="*/ 74 h 136"/>
                <a:gd name="T30" fmla="*/ 101 w 121"/>
                <a:gd name="T31" fmla="*/ 70 h 136"/>
                <a:gd name="T32" fmla="*/ 101 w 121"/>
                <a:gd name="T33" fmla="*/ 18 h 136"/>
                <a:gd name="T34" fmla="*/ 86 w 121"/>
                <a:gd name="T35" fmla="*/ 18 h 136"/>
                <a:gd name="T36" fmla="*/ 81 w 121"/>
                <a:gd name="T37" fmla="*/ 34 h 136"/>
                <a:gd name="T38" fmla="*/ 48 w 121"/>
                <a:gd name="T39" fmla="*/ 32 h 136"/>
                <a:gd name="T40" fmla="*/ 48 w 121"/>
                <a:gd name="T41" fmla="*/ 5 h 136"/>
                <a:gd name="T42" fmla="*/ 8 w 121"/>
                <a:gd name="T43" fmla="*/ 3 h 136"/>
                <a:gd name="T44" fmla="*/ 6 w 121"/>
                <a:gd name="T45" fmla="*/ 52 h 1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1"/>
                <a:gd name="T70" fmla="*/ 0 h 136"/>
                <a:gd name="T71" fmla="*/ 121 w 121"/>
                <a:gd name="T72" fmla="*/ 136 h 1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1" h="136">
                  <a:moveTo>
                    <a:pt x="6" y="52"/>
                  </a:moveTo>
                  <a:cubicBezTo>
                    <a:pt x="0" y="39"/>
                    <a:pt x="5" y="17"/>
                    <a:pt x="3" y="0"/>
                  </a:cubicBezTo>
                  <a:cubicBezTo>
                    <a:pt x="19" y="0"/>
                    <a:pt x="35" y="0"/>
                    <a:pt x="50" y="0"/>
                  </a:cubicBezTo>
                  <a:cubicBezTo>
                    <a:pt x="50" y="10"/>
                    <a:pt x="50" y="20"/>
                    <a:pt x="50" y="29"/>
                  </a:cubicBezTo>
                  <a:cubicBezTo>
                    <a:pt x="56" y="34"/>
                    <a:pt x="68" y="31"/>
                    <a:pt x="77" y="32"/>
                  </a:cubicBezTo>
                  <a:cubicBezTo>
                    <a:pt x="83" y="31"/>
                    <a:pt x="81" y="22"/>
                    <a:pt x="81" y="16"/>
                  </a:cubicBezTo>
                  <a:cubicBezTo>
                    <a:pt x="89" y="16"/>
                    <a:pt x="96" y="16"/>
                    <a:pt x="104" y="16"/>
                  </a:cubicBezTo>
                  <a:cubicBezTo>
                    <a:pt x="104" y="32"/>
                    <a:pt x="104" y="49"/>
                    <a:pt x="104" y="65"/>
                  </a:cubicBezTo>
                  <a:cubicBezTo>
                    <a:pt x="104" y="72"/>
                    <a:pt x="115" y="69"/>
                    <a:pt x="121" y="70"/>
                  </a:cubicBezTo>
                  <a:cubicBezTo>
                    <a:pt x="121" y="75"/>
                    <a:pt x="121" y="81"/>
                    <a:pt x="121" y="87"/>
                  </a:cubicBezTo>
                  <a:cubicBezTo>
                    <a:pt x="116" y="87"/>
                    <a:pt x="110" y="87"/>
                    <a:pt x="104" y="87"/>
                  </a:cubicBezTo>
                  <a:cubicBezTo>
                    <a:pt x="99" y="100"/>
                    <a:pt x="103" y="121"/>
                    <a:pt x="101" y="136"/>
                  </a:cubicBezTo>
                  <a:cubicBezTo>
                    <a:pt x="96" y="125"/>
                    <a:pt x="101" y="103"/>
                    <a:pt x="99" y="87"/>
                  </a:cubicBezTo>
                  <a:cubicBezTo>
                    <a:pt x="103" y="84"/>
                    <a:pt x="112" y="86"/>
                    <a:pt x="119" y="85"/>
                  </a:cubicBezTo>
                  <a:cubicBezTo>
                    <a:pt x="119" y="81"/>
                    <a:pt x="119" y="78"/>
                    <a:pt x="119" y="74"/>
                  </a:cubicBezTo>
                  <a:cubicBezTo>
                    <a:pt x="117" y="68"/>
                    <a:pt x="104" y="75"/>
                    <a:pt x="101" y="70"/>
                  </a:cubicBezTo>
                  <a:cubicBezTo>
                    <a:pt x="101" y="52"/>
                    <a:pt x="101" y="35"/>
                    <a:pt x="101" y="18"/>
                  </a:cubicBezTo>
                  <a:cubicBezTo>
                    <a:pt x="96" y="18"/>
                    <a:pt x="91" y="18"/>
                    <a:pt x="86" y="18"/>
                  </a:cubicBezTo>
                  <a:cubicBezTo>
                    <a:pt x="80" y="20"/>
                    <a:pt x="86" y="32"/>
                    <a:pt x="81" y="34"/>
                  </a:cubicBezTo>
                  <a:cubicBezTo>
                    <a:pt x="70" y="33"/>
                    <a:pt x="55" y="36"/>
                    <a:pt x="48" y="32"/>
                  </a:cubicBezTo>
                  <a:cubicBezTo>
                    <a:pt x="48" y="23"/>
                    <a:pt x="48" y="14"/>
                    <a:pt x="48" y="5"/>
                  </a:cubicBezTo>
                  <a:cubicBezTo>
                    <a:pt x="39" y="0"/>
                    <a:pt x="20" y="4"/>
                    <a:pt x="8" y="3"/>
                  </a:cubicBezTo>
                  <a:cubicBezTo>
                    <a:pt x="3" y="15"/>
                    <a:pt x="7" y="36"/>
                    <a:pt x="6" y="5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814"/>
            <p:cNvSpPr/>
            <p:nvPr/>
          </p:nvSpPr>
          <p:spPr bwMode="auto">
            <a:xfrm>
              <a:off x="1610" y="3099"/>
              <a:ext cx="14" cy="48"/>
            </a:xfrm>
            <a:custGeom>
              <a:avLst/>
              <a:gdLst>
                <a:gd name="T0" fmla="*/ 0 w 7"/>
                <a:gd name="T1" fmla="*/ 2 h 24"/>
                <a:gd name="T2" fmla="*/ 0 w 7"/>
                <a:gd name="T3" fmla="*/ 0 h 24"/>
                <a:gd name="T4" fmla="*/ 2 w 7"/>
                <a:gd name="T5" fmla="*/ 24 h 24"/>
                <a:gd name="T6" fmla="*/ 0 w 7"/>
                <a:gd name="T7" fmla="*/ 2 h 24"/>
                <a:gd name="T8" fmla="*/ 0 60000 65536"/>
                <a:gd name="T9" fmla="*/ 0 60000 65536"/>
                <a:gd name="T10" fmla="*/ 0 60000 65536"/>
                <a:gd name="T11" fmla="*/ 0 60000 65536"/>
                <a:gd name="T12" fmla="*/ 0 w 7"/>
                <a:gd name="T13" fmla="*/ 0 h 24"/>
                <a:gd name="T14" fmla="*/ 7 w 7"/>
                <a:gd name="T15" fmla="*/ 24 h 24"/>
              </a:gdLst>
              <a:ahLst/>
              <a:cxnLst>
                <a:cxn ang="T8">
                  <a:pos x="T0" y="T1"/>
                </a:cxn>
                <a:cxn ang="T9">
                  <a:pos x="T2" y="T3"/>
                </a:cxn>
                <a:cxn ang="T10">
                  <a:pos x="T4" y="T5"/>
                </a:cxn>
                <a:cxn ang="T11">
                  <a:pos x="T6" y="T7"/>
                </a:cxn>
              </a:cxnLst>
              <a:rect l="T12" t="T13" r="T14" b="T15"/>
              <a:pathLst>
                <a:path w="7" h="24">
                  <a:moveTo>
                    <a:pt x="0" y="2"/>
                  </a:moveTo>
                  <a:cubicBezTo>
                    <a:pt x="0" y="1"/>
                    <a:pt x="0" y="1"/>
                    <a:pt x="0" y="0"/>
                  </a:cubicBezTo>
                  <a:cubicBezTo>
                    <a:pt x="7" y="0"/>
                    <a:pt x="5" y="21"/>
                    <a:pt x="2" y="24"/>
                  </a:cubicBezTo>
                  <a:cubicBezTo>
                    <a:pt x="1" y="17"/>
                    <a:pt x="4" y="6"/>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815"/>
            <p:cNvSpPr/>
            <p:nvPr/>
          </p:nvSpPr>
          <p:spPr bwMode="auto">
            <a:xfrm>
              <a:off x="3694" y="2996"/>
              <a:ext cx="158" cy="67"/>
            </a:xfrm>
            <a:custGeom>
              <a:avLst/>
              <a:gdLst>
                <a:gd name="T0" fmla="*/ 60 w 79"/>
                <a:gd name="T1" fmla="*/ 29 h 33"/>
                <a:gd name="T2" fmla="*/ 53 w 79"/>
                <a:gd name="T3" fmla="*/ 22 h 33"/>
                <a:gd name="T4" fmla="*/ 51 w 79"/>
                <a:gd name="T5" fmla="*/ 15 h 33"/>
                <a:gd name="T6" fmla="*/ 2 w 79"/>
                <a:gd name="T7" fmla="*/ 11 h 33"/>
                <a:gd name="T8" fmla="*/ 24 w 79"/>
                <a:gd name="T9" fmla="*/ 4 h 33"/>
                <a:gd name="T10" fmla="*/ 75 w 79"/>
                <a:gd name="T11" fmla="*/ 20 h 33"/>
                <a:gd name="T12" fmla="*/ 78 w 79"/>
                <a:gd name="T13" fmla="*/ 24 h 33"/>
                <a:gd name="T14" fmla="*/ 60 w 79"/>
                <a:gd name="T15" fmla="*/ 29 h 33"/>
                <a:gd name="T16" fmla="*/ 0 60000 65536"/>
                <a:gd name="T17" fmla="*/ 0 60000 65536"/>
                <a:gd name="T18" fmla="*/ 0 60000 65536"/>
                <a:gd name="T19" fmla="*/ 0 60000 65536"/>
                <a:gd name="T20" fmla="*/ 0 60000 65536"/>
                <a:gd name="T21" fmla="*/ 0 60000 65536"/>
                <a:gd name="T22" fmla="*/ 0 60000 65536"/>
                <a:gd name="T23" fmla="*/ 0 60000 65536"/>
                <a:gd name="T24" fmla="*/ 0 w 79"/>
                <a:gd name="T25" fmla="*/ 0 h 33"/>
                <a:gd name="T26" fmla="*/ 79 w 79"/>
                <a:gd name="T27" fmla="*/ 33 h 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9" h="33">
                  <a:moveTo>
                    <a:pt x="60" y="29"/>
                  </a:moveTo>
                  <a:cubicBezTo>
                    <a:pt x="57" y="27"/>
                    <a:pt x="54" y="25"/>
                    <a:pt x="53" y="22"/>
                  </a:cubicBezTo>
                  <a:cubicBezTo>
                    <a:pt x="53" y="19"/>
                    <a:pt x="52" y="17"/>
                    <a:pt x="51" y="15"/>
                  </a:cubicBezTo>
                  <a:cubicBezTo>
                    <a:pt x="36" y="12"/>
                    <a:pt x="10" y="21"/>
                    <a:pt x="2" y="11"/>
                  </a:cubicBezTo>
                  <a:cubicBezTo>
                    <a:pt x="0" y="0"/>
                    <a:pt x="16" y="4"/>
                    <a:pt x="24" y="4"/>
                  </a:cubicBezTo>
                  <a:cubicBezTo>
                    <a:pt x="52" y="3"/>
                    <a:pt x="68" y="7"/>
                    <a:pt x="75" y="20"/>
                  </a:cubicBezTo>
                  <a:cubicBezTo>
                    <a:pt x="78" y="20"/>
                    <a:pt x="77" y="22"/>
                    <a:pt x="78" y="24"/>
                  </a:cubicBezTo>
                  <a:cubicBezTo>
                    <a:pt x="79" y="33"/>
                    <a:pt x="65" y="27"/>
                    <a:pt x="60" y="2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Freeform 816"/>
            <p:cNvSpPr/>
            <p:nvPr/>
          </p:nvSpPr>
          <p:spPr bwMode="auto">
            <a:xfrm>
              <a:off x="3694" y="2988"/>
              <a:ext cx="150" cy="53"/>
            </a:xfrm>
            <a:custGeom>
              <a:avLst/>
              <a:gdLst>
                <a:gd name="T0" fmla="*/ 53 w 75"/>
                <a:gd name="T1" fmla="*/ 26 h 26"/>
                <a:gd name="T2" fmla="*/ 0 w 75"/>
                <a:gd name="T3" fmla="*/ 21 h 26"/>
                <a:gd name="T4" fmla="*/ 0 w 75"/>
                <a:gd name="T5" fmla="*/ 6 h 26"/>
                <a:gd name="T6" fmla="*/ 75 w 75"/>
                <a:gd name="T7" fmla="*/ 24 h 26"/>
                <a:gd name="T8" fmla="*/ 24 w 75"/>
                <a:gd name="T9" fmla="*/ 8 h 26"/>
                <a:gd name="T10" fmla="*/ 2 w 75"/>
                <a:gd name="T11" fmla="*/ 15 h 26"/>
                <a:gd name="T12" fmla="*/ 51 w 75"/>
                <a:gd name="T13" fmla="*/ 19 h 26"/>
                <a:gd name="T14" fmla="*/ 53 w 75"/>
                <a:gd name="T15" fmla="*/ 26 h 26"/>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26"/>
                <a:gd name="T26" fmla="*/ 75 w 75"/>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26">
                  <a:moveTo>
                    <a:pt x="53" y="26"/>
                  </a:moveTo>
                  <a:cubicBezTo>
                    <a:pt x="43" y="16"/>
                    <a:pt x="17" y="24"/>
                    <a:pt x="0" y="21"/>
                  </a:cubicBezTo>
                  <a:cubicBezTo>
                    <a:pt x="0" y="16"/>
                    <a:pt x="0" y="11"/>
                    <a:pt x="0" y="6"/>
                  </a:cubicBezTo>
                  <a:cubicBezTo>
                    <a:pt x="30" y="6"/>
                    <a:pt x="68" y="0"/>
                    <a:pt x="75" y="24"/>
                  </a:cubicBezTo>
                  <a:cubicBezTo>
                    <a:pt x="68" y="11"/>
                    <a:pt x="52" y="7"/>
                    <a:pt x="24" y="8"/>
                  </a:cubicBezTo>
                  <a:cubicBezTo>
                    <a:pt x="16" y="8"/>
                    <a:pt x="0" y="4"/>
                    <a:pt x="2" y="15"/>
                  </a:cubicBezTo>
                  <a:cubicBezTo>
                    <a:pt x="10" y="25"/>
                    <a:pt x="36" y="16"/>
                    <a:pt x="51" y="19"/>
                  </a:cubicBezTo>
                  <a:cubicBezTo>
                    <a:pt x="52" y="21"/>
                    <a:pt x="53" y="23"/>
                    <a:pt x="53" y="2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Freeform 817"/>
            <p:cNvSpPr/>
            <p:nvPr/>
          </p:nvSpPr>
          <p:spPr bwMode="auto">
            <a:xfrm>
              <a:off x="4770" y="2998"/>
              <a:ext cx="20" cy="21"/>
            </a:xfrm>
            <a:custGeom>
              <a:avLst/>
              <a:gdLst>
                <a:gd name="T0" fmla="*/ 6 w 10"/>
                <a:gd name="T1" fmla="*/ 10 h 10"/>
                <a:gd name="T2" fmla="*/ 6 w 10"/>
                <a:gd name="T3" fmla="*/ 1 h 10"/>
                <a:gd name="T4" fmla="*/ 10 w 10"/>
                <a:gd name="T5" fmla="*/ 3 h 10"/>
                <a:gd name="T6" fmla="*/ 6 w 10"/>
                <a:gd name="T7" fmla="*/ 10 h 10"/>
                <a:gd name="T8" fmla="*/ 0 60000 65536"/>
                <a:gd name="T9" fmla="*/ 0 60000 65536"/>
                <a:gd name="T10" fmla="*/ 0 60000 65536"/>
                <a:gd name="T11" fmla="*/ 0 60000 65536"/>
                <a:gd name="T12" fmla="*/ 0 w 10"/>
                <a:gd name="T13" fmla="*/ 0 h 10"/>
                <a:gd name="T14" fmla="*/ 10 w 10"/>
                <a:gd name="T15" fmla="*/ 10 h 10"/>
              </a:gdLst>
              <a:ahLst/>
              <a:cxnLst>
                <a:cxn ang="T8">
                  <a:pos x="T0" y="T1"/>
                </a:cxn>
                <a:cxn ang="T9">
                  <a:pos x="T2" y="T3"/>
                </a:cxn>
                <a:cxn ang="T10">
                  <a:pos x="T4" y="T5"/>
                </a:cxn>
                <a:cxn ang="T11">
                  <a:pos x="T6" y="T7"/>
                </a:cxn>
              </a:cxnLst>
              <a:rect l="T12" t="T13" r="T14" b="T15"/>
              <a:pathLst>
                <a:path w="10" h="10">
                  <a:moveTo>
                    <a:pt x="6" y="10"/>
                  </a:moveTo>
                  <a:cubicBezTo>
                    <a:pt x="0" y="9"/>
                    <a:pt x="5" y="2"/>
                    <a:pt x="6" y="1"/>
                  </a:cubicBezTo>
                  <a:cubicBezTo>
                    <a:pt x="8" y="0"/>
                    <a:pt x="10" y="1"/>
                    <a:pt x="10" y="3"/>
                  </a:cubicBezTo>
                  <a:cubicBezTo>
                    <a:pt x="5" y="2"/>
                    <a:pt x="6" y="6"/>
                    <a:pt x="6" y="1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818"/>
            <p:cNvSpPr/>
            <p:nvPr/>
          </p:nvSpPr>
          <p:spPr bwMode="auto">
            <a:xfrm>
              <a:off x="4780" y="3002"/>
              <a:ext cx="24" cy="31"/>
            </a:xfrm>
            <a:custGeom>
              <a:avLst/>
              <a:gdLst>
                <a:gd name="T0" fmla="*/ 5 w 12"/>
                <a:gd name="T1" fmla="*/ 1 h 15"/>
                <a:gd name="T2" fmla="*/ 12 w 12"/>
                <a:gd name="T3" fmla="*/ 10 h 15"/>
                <a:gd name="T4" fmla="*/ 1 w 12"/>
                <a:gd name="T5" fmla="*/ 8 h 15"/>
                <a:gd name="T6" fmla="*/ 5 w 12"/>
                <a:gd name="T7" fmla="*/ 1 h 15"/>
                <a:gd name="T8" fmla="*/ 0 60000 65536"/>
                <a:gd name="T9" fmla="*/ 0 60000 65536"/>
                <a:gd name="T10" fmla="*/ 0 60000 65536"/>
                <a:gd name="T11" fmla="*/ 0 60000 65536"/>
                <a:gd name="T12" fmla="*/ 0 w 12"/>
                <a:gd name="T13" fmla="*/ 0 h 15"/>
                <a:gd name="T14" fmla="*/ 12 w 12"/>
                <a:gd name="T15" fmla="*/ 15 h 15"/>
              </a:gdLst>
              <a:ahLst/>
              <a:cxnLst>
                <a:cxn ang="T8">
                  <a:pos x="T0" y="T1"/>
                </a:cxn>
                <a:cxn ang="T9">
                  <a:pos x="T2" y="T3"/>
                </a:cxn>
                <a:cxn ang="T10">
                  <a:pos x="T4" y="T5"/>
                </a:cxn>
                <a:cxn ang="T11">
                  <a:pos x="T6" y="T7"/>
                </a:cxn>
              </a:cxnLst>
              <a:rect l="T12" t="T13" r="T14" b="T15"/>
              <a:pathLst>
                <a:path w="12" h="15">
                  <a:moveTo>
                    <a:pt x="5" y="1"/>
                  </a:moveTo>
                  <a:cubicBezTo>
                    <a:pt x="8" y="3"/>
                    <a:pt x="12" y="4"/>
                    <a:pt x="12" y="10"/>
                  </a:cubicBezTo>
                  <a:cubicBezTo>
                    <a:pt x="7" y="15"/>
                    <a:pt x="3" y="15"/>
                    <a:pt x="1" y="8"/>
                  </a:cubicBezTo>
                  <a:cubicBezTo>
                    <a:pt x="1" y="4"/>
                    <a:pt x="0" y="0"/>
                    <a:pt x="5" y="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819"/>
            <p:cNvSpPr/>
            <p:nvPr/>
          </p:nvSpPr>
          <p:spPr bwMode="auto">
            <a:xfrm>
              <a:off x="3814" y="3045"/>
              <a:ext cx="56" cy="18"/>
            </a:xfrm>
            <a:custGeom>
              <a:avLst/>
              <a:gdLst>
                <a:gd name="T0" fmla="*/ 0 w 28"/>
                <a:gd name="T1" fmla="*/ 5 h 9"/>
                <a:gd name="T2" fmla="*/ 18 w 28"/>
                <a:gd name="T3" fmla="*/ 0 h 9"/>
                <a:gd name="T4" fmla="*/ 0 w 28"/>
                <a:gd name="T5" fmla="*/ 5 h 9"/>
                <a:gd name="T6" fmla="*/ 0 60000 65536"/>
                <a:gd name="T7" fmla="*/ 0 60000 65536"/>
                <a:gd name="T8" fmla="*/ 0 60000 65536"/>
                <a:gd name="T9" fmla="*/ 0 w 28"/>
                <a:gd name="T10" fmla="*/ 0 h 9"/>
                <a:gd name="T11" fmla="*/ 28 w 28"/>
                <a:gd name="T12" fmla="*/ 9 h 9"/>
              </a:gdLst>
              <a:ahLst/>
              <a:cxnLst>
                <a:cxn ang="T6">
                  <a:pos x="T0" y="T1"/>
                </a:cxn>
                <a:cxn ang="T7">
                  <a:pos x="T2" y="T3"/>
                </a:cxn>
                <a:cxn ang="T8">
                  <a:pos x="T4" y="T5"/>
                </a:cxn>
              </a:cxnLst>
              <a:rect l="T9" t="T10" r="T11" b="T12"/>
              <a:pathLst>
                <a:path w="28" h="9">
                  <a:moveTo>
                    <a:pt x="0" y="5"/>
                  </a:moveTo>
                  <a:cubicBezTo>
                    <a:pt x="5" y="3"/>
                    <a:pt x="19" y="9"/>
                    <a:pt x="18" y="0"/>
                  </a:cubicBezTo>
                  <a:cubicBezTo>
                    <a:pt x="28" y="8"/>
                    <a:pt x="2" y="9"/>
                    <a:pt x="0" y="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820"/>
            <p:cNvSpPr/>
            <p:nvPr/>
          </p:nvSpPr>
          <p:spPr bwMode="auto">
            <a:xfrm>
              <a:off x="1934" y="3027"/>
              <a:ext cx="32" cy="32"/>
            </a:xfrm>
            <a:custGeom>
              <a:avLst/>
              <a:gdLst>
                <a:gd name="T0" fmla="*/ 0 w 16"/>
                <a:gd name="T1" fmla="*/ 16 h 16"/>
                <a:gd name="T2" fmla="*/ 16 w 16"/>
                <a:gd name="T3" fmla="*/ 0 h 16"/>
                <a:gd name="T4" fmla="*/ 3 w 16"/>
                <a:gd name="T5" fmla="*/ 16 h 16"/>
                <a:gd name="T6" fmla="*/ 0 w 16"/>
                <a:gd name="T7" fmla="*/ 16 h 16"/>
                <a:gd name="T8" fmla="*/ 0 60000 65536"/>
                <a:gd name="T9" fmla="*/ 0 60000 65536"/>
                <a:gd name="T10" fmla="*/ 0 60000 65536"/>
                <a:gd name="T11" fmla="*/ 0 60000 65536"/>
                <a:gd name="T12" fmla="*/ 0 w 16"/>
                <a:gd name="T13" fmla="*/ 0 h 16"/>
                <a:gd name="T14" fmla="*/ 16 w 16"/>
                <a:gd name="T15" fmla="*/ 16 h 16"/>
              </a:gdLst>
              <a:ahLst/>
              <a:cxnLst>
                <a:cxn ang="T8">
                  <a:pos x="T0" y="T1"/>
                </a:cxn>
                <a:cxn ang="T9">
                  <a:pos x="T2" y="T3"/>
                </a:cxn>
                <a:cxn ang="T10">
                  <a:pos x="T4" y="T5"/>
                </a:cxn>
                <a:cxn ang="T11">
                  <a:pos x="T6" y="T7"/>
                </a:cxn>
              </a:cxnLst>
              <a:rect l="T12" t="T13" r="T14" b="T15"/>
              <a:pathLst>
                <a:path w="16" h="16">
                  <a:moveTo>
                    <a:pt x="0" y="16"/>
                  </a:moveTo>
                  <a:cubicBezTo>
                    <a:pt x="5" y="10"/>
                    <a:pt x="10" y="4"/>
                    <a:pt x="16" y="0"/>
                  </a:cubicBezTo>
                  <a:cubicBezTo>
                    <a:pt x="13" y="7"/>
                    <a:pt x="6" y="9"/>
                    <a:pt x="3" y="16"/>
                  </a:cubicBezTo>
                  <a:cubicBezTo>
                    <a:pt x="2" y="16"/>
                    <a:pt x="1" y="16"/>
                    <a:pt x="0" y="1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821"/>
            <p:cNvSpPr/>
            <p:nvPr/>
          </p:nvSpPr>
          <p:spPr bwMode="auto">
            <a:xfrm>
              <a:off x="1934" y="3107"/>
              <a:ext cx="32" cy="32"/>
            </a:xfrm>
            <a:custGeom>
              <a:avLst/>
              <a:gdLst>
                <a:gd name="T0" fmla="*/ 0 w 16"/>
                <a:gd name="T1" fmla="*/ 0 h 16"/>
                <a:gd name="T2" fmla="*/ 3 w 16"/>
                <a:gd name="T3" fmla="*/ 0 h 16"/>
                <a:gd name="T4" fmla="*/ 16 w 16"/>
                <a:gd name="T5" fmla="*/ 16 h 16"/>
                <a:gd name="T6" fmla="*/ 0 w 16"/>
                <a:gd name="T7" fmla="*/ 0 h 16"/>
                <a:gd name="T8" fmla="*/ 0 60000 65536"/>
                <a:gd name="T9" fmla="*/ 0 60000 65536"/>
                <a:gd name="T10" fmla="*/ 0 60000 65536"/>
                <a:gd name="T11" fmla="*/ 0 60000 65536"/>
                <a:gd name="T12" fmla="*/ 0 w 16"/>
                <a:gd name="T13" fmla="*/ 0 h 16"/>
                <a:gd name="T14" fmla="*/ 16 w 16"/>
                <a:gd name="T15" fmla="*/ 16 h 16"/>
              </a:gdLst>
              <a:ahLst/>
              <a:cxnLst>
                <a:cxn ang="T8">
                  <a:pos x="T0" y="T1"/>
                </a:cxn>
                <a:cxn ang="T9">
                  <a:pos x="T2" y="T3"/>
                </a:cxn>
                <a:cxn ang="T10">
                  <a:pos x="T4" y="T5"/>
                </a:cxn>
                <a:cxn ang="T11">
                  <a:pos x="T6" y="T7"/>
                </a:cxn>
              </a:cxnLst>
              <a:rect l="T12" t="T13" r="T14" b="T15"/>
              <a:pathLst>
                <a:path w="16" h="16">
                  <a:moveTo>
                    <a:pt x="0" y="0"/>
                  </a:moveTo>
                  <a:cubicBezTo>
                    <a:pt x="1" y="0"/>
                    <a:pt x="2" y="0"/>
                    <a:pt x="3" y="0"/>
                  </a:cubicBezTo>
                  <a:cubicBezTo>
                    <a:pt x="6" y="7"/>
                    <a:pt x="13" y="9"/>
                    <a:pt x="16" y="16"/>
                  </a:cubicBezTo>
                  <a:cubicBezTo>
                    <a:pt x="10" y="12"/>
                    <a:pt x="5"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822"/>
            <p:cNvSpPr/>
            <p:nvPr/>
          </p:nvSpPr>
          <p:spPr bwMode="auto">
            <a:xfrm>
              <a:off x="1872" y="3113"/>
              <a:ext cx="62" cy="62"/>
            </a:xfrm>
            <a:custGeom>
              <a:avLst/>
              <a:gdLst>
                <a:gd name="T0" fmla="*/ 0 w 31"/>
                <a:gd name="T1" fmla="*/ 0 h 31"/>
                <a:gd name="T2" fmla="*/ 31 w 31"/>
                <a:gd name="T3" fmla="*/ 31 h 31"/>
                <a:gd name="T4" fmla="*/ 0 w 31"/>
                <a:gd name="T5" fmla="*/ 2 h 31"/>
                <a:gd name="T6" fmla="*/ 0 w 31"/>
                <a:gd name="T7" fmla="*/ 0 h 31"/>
                <a:gd name="T8" fmla="*/ 0 60000 65536"/>
                <a:gd name="T9" fmla="*/ 0 60000 65536"/>
                <a:gd name="T10" fmla="*/ 0 60000 65536"/>
                <a:gd name="T11" fmla="*/ 0 60000 65536"/>
                <a:gd name="T12" fmla="*/ 0 w 31"/>
                <a:gd name="T13" fmla="*/ 0 h 31"/>
                <a:gd name="T14" fmla="*/ 31 w 31"/>
                <a:gd name="T15" fmla="*/ 31 h 31"/>
              </a:gdLst>
              <a:ahLst/>
              <a:cxnLst>
                <a:cxn ang="T8">
                  <a:pos x="T0" y="T1"/>
                </a:cxn>
                <a:cxn ang="T9">
                  <a:pos x="T2" y="T3"/>
                </a:cxn>
                <a:cxn ang="T10">
                  <a:pos x="T4" y="T5"/>
                </a:cxn>
                <a:cxn ang="T11">
                  <a:pos x="T6" y="T7"/>
                </a:cxn>
              </a:cxnLst>
              <a:rect l="T12" t="T13" r="T14" b="T15"/>
              <a:pathLst>
                <a:path w="31" h="31">
                  <a:moveTo>
                    <a:pt x="0" y="0"/>
                  </a:moveTo>
                  <a:cubicBezTo>
                    <a:pt x="12" y="9"/>
                    <a:pt x="22" y="19"/>
                    <a:pt x="31" y="31"/>
                  </a:cubicBezTo>
                  <a:cubicBezTo>
                    <a:pt x="20" y="22"/>
                    <a:pt x="12" y="10"/>
                    <a:pt x="0" y="2"/>
                  </a:cubicBezTo>
                  <a:cubicBezTo>
                    <a:pt x="0" y="1"/>
                    <a:pt x="0" y="0"/>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823"/>
            <p:cNvSpPr/>
            <p:nvPr/>
          </p:nvSpPr>
          <p:spPr bwMode="auto">
            <a:xfrm>
              <a:off x="1784" y="3113"/>
              <a:ext cx="88" cy="160"/>
            </a:xfrm>
            <a:custGeom>
              <a:avLst/>
              <a:gdLst>
                <a:gd name="T0" fmla="*/ 44 w 44"/>
                <a:gd name="T1" fmla="*/ 2 h 80"/>
                <a:gd name="T2" fmla="*/ 24 w 44"/>
                <a:gd name="T3" fmla="*/ 2 h 80"/>
                <a:gd name="T4" fmla="*/ 24 w 44"/>
                <a:gd name="T5" fmla="*/ 22 h 80"/>
                <a:gd name="T6" fmla="*/ 4 w 44"/>
                <a:gd name="T7" fmla="*/ 24 h 80"/>
                <a:gd name="T8" fmla="*/ 26 w 44"/>
                <a:gd name="T9" fmla="*/ 80 h 80"/>
                <a:gd name="T10" fmla="*/ 2 w 44"/>
                <a:gd name="T11" fmla="*/ 22 h 80"/>
                <a:gd name="T12" fmla="*/ 20 w 44"/>
                <a:gd name="T13" fmla="*/ 22 h 80"/>
                <a:gd name="T14" fmla="*/ 22 w 44"/>
                <a:gd name="T15" fmla="*/ 0 h 80"/>
                <a:gd name="T16" fmla="*/ 44 w 44"/>
                <a:gd name="T17" fmla="*/ 0 h 80"/>
                <a:gd name="T18" fmla="*/ 44 w 44"/>
                <a:gd name="T19" fmla="*/ 2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80"/>
                <a:gd name="T32" fmla="*/ 44 w 44"/>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80">
                  <a:moveTo>
                    <a:pt x="44" y="2"/>
                  </a:moveTo>
                  <a:cubicBezTo>
                    <a:pt x="38" y="2"/>
                    <a:pt x="31" y="2"/>
                    <a:pt x="24" y="2"/>
                  </a:cubicBezTo>
                  <a:cubicBezTo>
                    <a:pt x="24" y="8"/>
                    <a:pt x="24" y="15"/>
                    <a:pt x="24" y="22"/>
                  </a:cubicBezTo>
                  <a:cubicBezTo>
                    <a:pt x="20" y="26"/>
                    <a:pt x="11" y="24"/>
                    <a:pt x="4" y="24"/>
                  </a:cubicBezTo>
                  <a:cubicBezTo>
                    <a:pt x="2" y="53"/>
                    <a:pt x="4" y="76"/>
                    <a:pt x="26" y="80"/>
                  </a:cubicBezTo>
                  <a:cubicBezTo>
                    <a:pt x="0" y="79"/>
                    <a:pt x="0" y="51"/>
                    <a:pt x="2" y="22"/>
                  </a:cubicBezTo>
                  <a:cubicBezTo>
                    <a:pt x="8" y="22"/>
                    <a:pt x="14" y="22"/>
                    <a:pt x="20" y="22"/>
                  </a:cubicBezTo>
                  <a:cubicBezTo>
                    <a:pt x="24" y="18"/>
                    <a:pt x="21" y="7"/>
                    <a:pt x="22" y="0"/>
                  </a:cubicBezTo>
                  <a:cubicBezTo>
                    <a:pt x="29" y="0"/>
                    <a:pt x="37" y="0"/>
                    <a:pt x="44" y="0"/>
                  </a:cubicBezTo>
                  <a:cubicBezTo>
                    <a:pt x="44" y="0"/>
                    <a:pt x="44" y="1"/>
                    <a:pt x="44"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Freeform 824"/>
            <p:cNvSpPr/>
            <p:nvPr/>
          </p:nvSpPr>
          <p:spPr bwMode="auto">
            <a:xfrm>
              <a:off x="1788" y="3023"/>
              <a:ext cx="228" cy="262"/>
            </a:xfrm>
            <a:custGeom>
              <a:avLst/>
              <a:gdLst>
                <a:gd name="T0" fmla="*/ 31 w 114"/>
                <a:gd name="T1" fmla="*/ 131 h 131"/>
                <a:gd name="T2" fmla="*/ 24 w 114"/>
                <a:gd name="T3" fmla="*/ 125 h 131"/>
                <a:gd name="T4" fmla="*/ 2 w 114"/>
                <a:gd name="T5" fmla="*/ 69 h 131"/>
                <a:gd name="T6" fmla="*/ 22 w 114"/>
                <a:gd name="T7" fmla="*/ 67 h 131"/>
                <a:gd name="T8" fmla="*/ 22 w 114"/>
                <a:gd name="T9" fmla="*/ 47 h 131"/>
                <a:gd name="T10" fmla="*/ 42 w 114"/>
                <a:gd name="T11" fmla="*/ 47 h 131"/>
                <a:gd name="T12" fmla="*/ 73 w 114"/>
                <a:gd name="T13" fmla="*/ 76 h 131"/>
                <a:gd name="T14" fmla="*/ 87 w 114"/>
                <a:gd name="T15" fmla="*/ 78 h 131"/>
                <a:gd name="T16" fmla="*/ 89 w 114"/>
                <a:gd name="T17" fmla="*/ 58 h 131"/>
                <a:gd name="T18" fmla="*/ 76 w 114"/>
                <a:gd name="T19" fmla="*/ 42 h 131"/>
                <a:gd name="T20" fmla="*/ 76 w 114"/>
                <a:gd name="T21" fmla="*/ 18 h 131"/>
                <a:gd name="T22" fmla="*/ 89 w 114"/>
                <a:gd name="T23" fmla="*/ 2 h 131"/>
                <a:gd name="T24" fmla="*/ 91 w 114"/>
                <a:gd name="T25" fmla="*/ 2 h 131"/>
                <a:gd name="T26" fmla="*/ 114 w 114"/>
                <a:gd name="T27" fmla="*/ 27 h 131"/>
                <a:gd name="T28" fmla="*/ 114 w 114"/>
                <a:gd name="T29" fmla="*/ 74 h 131"/>
                <a:gd name="T30" fmla="*/ 89 w 114"/>
                <a:gd name="T31" fmla="*/ 98 h 131"/>
                <a:gd name="T32" fmla="*/ 67 w 114"/>
                <a:gd name="T33" fmla="*/ 100 h 131"/>
                <a:gd name="T34" fmla="*/ 31 w 114"/>
                <a:gd name="T35" fmla="*/ 131 h 1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4"/>
                <a:gd name="T55" fmla="*/ 0 h 131"/>
                <a:gd name="T56" fmla="*/ 114 w 114"/>
                <a:gd name="T57" fmla="*/ 131 h 1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4" h="131">
                  <a:moveTo>
                    <a:pt x="31" y="131"/>
                  </a:moveTo>
                  <a:cubicBezTo>
                    <a:pt x="28" y="130"/>
                    <a:pt x="26" y="128"/>
                    <a:pt x="24" y="125"/>
                  </a:cubicBezTo>
                  <a:cubicBezTo>
                    <a:pt x="2" y="121"/>
                    <a:pt x="0" y="98"/>
                    <a:pt x="2" y="69"/>
                  </a:cubicBezTo>
                  <a:cubicBezTo>
                    <a:pt x="9" y="69"/>
                    <a:pt x="18" y="71"/>
                    <a:pt x="22" y="67"/>
                  </a:cubicBezTo>
                  <a:cubicBezTo>
                    <a:pt x="22" y="60"/>
                    <a:pt x="22" y="53"/>
                    <a:pt x="22" y="47"/>
                  </a:cubicBezTo>
                  <a:cubicBezTo>
                    <a:pt x="29" y="47"/>
                    <a:pt x="36" y="47"/>
                    <a:pt x="42" y="47"/>
                  </a:cubicBezTo>
                  <a:cubicBezTo>
                    <a:pt x="54" y="55"/>
                    <a:pt x="62" y="67"/>
                    <a:pt x="73" y="76"/>
                  </a:cubicBezTo>
                  <a:cubicBezTo>
                    <a:pt x="74" y="81"/>
                    <a:pt x="83" y="77"/>
                    <a:pt x="87" y="78"/>
                  </a:cubicBezTo>
                  <a:cubicBezTo>
                    <a:pt x="93" y="78"/>
                    <a:pt x="93" y="61"/>
                    <a:pt x="89" y="58"/>
                  </a:cubicBezTo>
                  <a:cubicBezTo>
                    <a:pt x="86" y="51"/>
                    <a:pt x="79" y="49"/>
                    <a:pt x="76" y="42"/>
                  </a:cubicBezTo>
                  <a:cubicBezTo>
                    <a:pt x="76" y="34"/>
                    <a:pt x="76" y="26"/>
                    <a:pt x="76" y="18"/>
                  </a:cubicBezTo>
                  <a:cubicBezTo>
                    <a:pt x="79" y="11"/>
                    <a:pt x="86" y="9"/>
                    <a:pt x="89" y="2"/>
                  </a:cubicBezTo>
                  <a:cubicBezTo>
                    <a:pt x="89" y="0"/>
                    <a:pt x="91" y="1"/>
                    <a:pt x="91" y="2"/>
                  </a:cubicBezTo>
                  <a:cubicBezTo>
                    <a:pt x="97" y="12"/>
                    <a:pt x="107" y="17"/>
                    <a:pt x="114" y="27"/>
                  </a:cubicBezTo>
                  <a:cubicBezTo>
                    <a:pt x="114" y="42"/>
                    <a:pt x="114" y="58"/>
                    <a:pt x="114" y="74"/>
                  </a:cubicBezTo>
                  <a:cubicBezTo>
                    <a:pt x="106" y="83"/>
                    <a:pt x="98" y="91"/>
                    <a:pt x="89" y="98"/>
                  </a:cubicBezTo>
                  <a:cubicBezTo>
                    <a:pt x="82" y="99"/>
                    <a:pt x="70" y="95"/>
                    <a:pt x="67" y="100"/>
                  </a:cubicBezTo>
                  <a:cubicBezTo>
                    <a:pt x="53" y="109"/>
                    <a:pt x="46" y="125"/>
                    <a:pt x="31" y="131"/>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Freeform 825"/>
            <p:cNvSpPr/>
            <p:nvPr/>
          </p:nvSpPr>
          <p:spPr bwMode="auto">
            <a:xfrm>
              <a:off x="1850" y="3223"/>
              <a:ext cx="72" cy="70"/>
            </a:xfrm>
            <a:custGeom>
              <a:avLst/>
              <a:gdLst>
                <a:gd name="T0" fmla="*/ 0 w 36"/>
                <a:gd name="T1" fmla="*/ 31 h 35"/>
                <a:gd name="T2" fmla="*/ 36 w 36"/>
                <a:gd name="T3" fmla="*/ 0 h 35"/>
                <a:gd name="T4" fmla="*/ 0 w 36"/>
                <a:gd name="T5" fmla="*/ 31 h 35"/>
                <a:gd name="T6" fmla="*/ 0 60000 65536"/>
                <a:gd name="T7" fmla="*/ 0 60000 65536"/>
                <a:gd name="T8" fmla="*/ 0 60000 65536"/>
                <a:gd name="T9" fmla="*/ 0 w 36"/>
                <a:gd name="T10" fmla="*/ 0 h 35"/>
                <a:gd name="T11" fmla="*/ 36 w 36"/>
                <a:gd name="T12" fmla="*/ 35 h 35"/>
              </a:gdLst>
              <a:ahLst/>
              <a:cxnLst>
                <a:cxn ang="T6">
                  <a:pos x="T0" y="T1"/>
                </a:cxn>
                <a:cxn ang="T7">
                  <a:pos x="T2" y="T3"/>
                </a:cxn>
                <a:cxn ang="T8">
                  <a:pos x="T4" y="T5"/>
                </a:cxn>
              </a:cxnLst>
              <a:rect l="T9" t="T10" r="T11" b="T12"/>
              <a:pathLst>
                <a:path w="36" h="35">
                  <a:moveTo>
                    <a:pt x="0" y="31"/>
                  </a:moveTo>
                  <a:cubicBezTo>
                    <a:pt x="15" y="25"/>
                    <a:pt x="22" y="9"/>
                    <a:pt x="36" y="0"/>
                  </a:cubicBezTo>
                  <a:cubicBezTo>
                    <a:pt x="25" y="10"/>
                    <a:pt x="8" y="35"/>
                    <a:pt x="0" y="3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826"/>
            <p:cNvSpPr/>
            <p:nvPr/>
          </p:nvSpPr>
          <p:spPr bwMode="auto">
            <a:xfrm>
              <a:off x="1966" y="3171"/>
              <a:ext cx="54" cy="52"/>
            </a:xfrm>
            <a:custGeom>
              <a:avLst/>
              <a:gdLst>
                <a:gd name="T0" fmla="*/ 0 w 27"/>
                <a:gd name="T1" fmla="*/ 24 h 26"/>
                <a:gd name="T2" fmla="*/ 25 w 27"/>
                <a:gd name="T3" fmla="*/ 0 h 26"/>
                <a:gd name="T4" fmla="*/ 27 w 27"/>
                <a:gd name="T5" fmla="*/ 0 h 26"/>
                <a:gd name="T6" fmla="*/ 0 w 27"/>
                <a:gd name="T7" fmla="*/ 26 h 26"/>
                <a:gd name="T8" fmla="*/ 0 w 27"/>
                <a:gd name="T9" fmla="*/ 24 h 26"/>
                <a:gd name="T10" fmla="*/ 0 60000 65536"/>
                <a:gd name="T11" fmla="*/ 0 60000 65536"/>
                <a:gd name="T12" fmla="*/ 0 60000 65536"/>
                <a:gd name="T13" fmla="*/ 0 60000 65536"/>
                <a:gd name="T14" fmla="*/ 0 60000 65536"/>
                <a:gd name="T15" fmla="*/ 0 w 27"/>
                <a:gd name="T16" fmla="*/ 0 h 26"/>
                <a:gd name="T17" fmla="*/ 27 w 27"/>
                <a:gd name="T18" fmla="*/ 26 h 26"/>
              </a:gdLst>
              <a:ahLst/>
              <a:cxnLst>
                <a:cxn ang="T10">
                  <a:pos x="T0" y="T1"/>
                </a:cxn>
                <a:cxn ang="T11">
                  <a:pos x="T2" y="T3"/>
                </a:cxn>
                <a:cxn ang="T12">
                  <a:pos x="T4" y="T5"/>
                </a:cxn>
                <a:cxn ang="T13">
                  <a:pos x="T6" y="T7"/>
                </a:cxn>
                <a:cxn ang="T14">
                  <a:pos x="T8" y="T9"/>
                </a:cxn>
              </a:cxnLst>
              <a:rect l="T15" t="T16" r="T17" b="T18"/>
              <a:pathLst>
                <a:path w="27" h="26">
                  <a:moveTo>
                    <a:pt x="0" y="24"/>
                  </a:moveTo>
                  <a:cubicBezTo>
                    <a:pt x="9" y="17"/>
                    <a:pt x="17" y="9"/>
                    <a:pt x="25" y="0"/>
                  </a:cubicBezTo>
                  <a:cubicBezTo>
                    <a:pt x="25" y="0"/>
                    <a:pt x="26" y="0"/>
                    <a:pt x="27" y="0"/>
                  </a:cubicBezTo>
                  <a:cubicBezTo>
                    <a:pt x="19" y="9"/>
                    <a:pt x="10" y="18"/>
                    <a:pt x="0" y="26"/>
                  </a:cubicBezTo>
                  <a:cubicBezTo>
                    <a:pt x="0" y="26"/>
                    <a:pt x="0" y="25"/>
                    <a:pt x="0" y="2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827"/>
            <p:cNvSpPr/>
            <p:nvPr/>
          </p:nvSpPr>
          <p:spPr bwMode="auto">
            <a:xfrm>
              <a:off x="1970" y="3027"/>
              <a:ext cx="50" cy="50"/>
            </a:xfrm>
            <a:custGeom>
              <a:avLst/>
              <a:gdLst>
                <a:gd name="T0" fmla="*/ 0 w 25"/>
                <a:gd name="T1" fmla="*/ 0 h 25"/>
                <a:gd name="T2" fmla="*/ 25 w 25"/>
                <a:gd name="T3" fmla="*/ 25 h 25"/>
                <a:gd name="T4" fmla="*/ 23 w 25"/>
                <a:gd name="T5" fmla="*/ 25 h 25"/>
                <a:gd name="T6" fmla="*/ 0 w 25"/>
                <a:gd name="T7" fmla="*/ 0 h 25"/>
                <a:gd name="T8" fmla="*/ 0 60000 65536"/>
                <a:gd name="T9" fmla="*/ 0 60000 65536"/>
                <a:gd name="T10" fmla="*/ 0 60000 65536"/>
                <a:gd name="T11" fmla="*/ 0 60000 65536"/>
                <a:gd name="T12" fmla="*/ 0 w 25"/>
                <a:gd name="T13" fmla="*/ 0 h 25"/>
                <a:gd name="T14" fmla="*/ 25 w 25"/>
                <a:gd name="T15" fmla="*/ 25 h 25"/>
              </a:gdLst>
              <a:ahLst/>
              <a:cxnLst>
                <a:cxn ang="T8">
                  <a:pos x="T0" y="T1"/>
                </a:cxn>
                <a:cxn ang="T9">
                  <a:pos x="T2" y="T3"/>
                </a:cxn>
                <a:cxn ang="T10">
                  <a:pos x="T4" y="T5"/>
                </a:cxn>
                <a:cxn ang="T11">
                  <a:pos x="T6" y="T7"/>
                </a:cxn>
              </a:cxnLst>
              <a:rect l="T12" t="T13" r="T14" b="T15"/>
              <a:pathLst>
                <a:path w="25" h="25">
                  <a:moveTo>
                    <a:pt x="0" y="0"/>
                  </a:moveTo>
                  <a:cubicBezTo>
                    <a:pt x="9" y="7"/>
                    <a:pt x="18" y="16"/>
                    <a:pt x="25" y="25"/>
                  </a:cubicBezTo>
                  <a:cubicBezTo>
                    <a:pt x="24" y="25"/>
                    <a:pt x="23" y="25"/>
                    <a:pt x="23" y="25"/>
                  </a:cubicBezTo>
                  <a:cubicBezTo>
                    <a:pt x="16" y="15"/>
                    <a:pt x="6" y="10"/>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Freeform 828"/>
            <p:cNvSpPr/>
            <p:nvPr/>
          </p:nvSpPr>
          <p:spPr bwMode="auto">
            <a:xfrm>
              <a:off x="1934" y="3139"/>
              <a:ext cx="40" cy="46"/>
            </a:xfrm>
            <a:custGeom>
              <a:avLst/>
              <a:gdLst>
                <a:gd name="T0" fmla="*/ 16 w 20"/>
                <a:gd name="T1" fmla="*/ 0 h 23"/>
                <a:gd name="T2" fmla="*/ 14 w 20"/>
                <a:gd name="T3" fmla="*/ 20 h 23"/>
                <a:gd name="T4" fmla="*/ 0 w 20"/>
                <a:gd name="T5" fmla="*/ 18 h 23"/>
                <a:gd name="T6" fmla="*/ 16 w 20"/>
                <a:gd name="T7" fmla="*/ 16 h 23"/>
                <a:gd name="T8" fmla="*/ 16 w 20"/>
                <a:gd name="T9" fmla="*/ 0 h 23"/>
                <a:gd name="T10" fmla="*/ 0 60000 65536"/>
                <a:gd name="T11" fmla="*/ 0 60000 65536"/>
                <a:gd name="T12" fmla="*/ 0 60000 65536"/>
                <a:gd name="T13" fmla="*/ 0 60000 65536"/>
                <a:gd name="T14" fmla="*/ 0 60000 65536"/>
                <a:gd name="T15" fmla="*/ 0 w 20"/>
                <a:gd name="T16" fmla="*/ 0 h 23"/>
                <a:gd name="T17" fmla="*/ 20 w 20"/>
                <a:gd name="T18" fmla="*/ 23 h 23"/>
              </a:gdLst>
              <a:ahLst/>
              <a:cxnLst>
                <a:cxn ang="T10">
                  <a:pos x="T0" y="T1"/>
                </a:cxn>
                <a:cxn ang="T11">
                  <a:pos x="T2" y="T3"/>
                </a:cxn>
                <a:cxn ang="T12">
                  <a:pos x="T4" y="T5"/>
                </a:cxn>
                <a:cxn ang="T13">
                  <a:pos x="T6" y="T7"/>
                </a:cxn>
                <a:cxn ang="T14">
                  <a:pos x="T8" y="T9"/>
                </a:cxn>
              </a:cxnLst>
              <a:rect l="T15" t="T16" r="T17" b="T18"/>
              <a:pathLst>
                <a:path w="20" h="23">
                  <a:moveTo>
                    <a:pt x="16" y="0"/>
                  </a:moveTo>
                  <a:cubicBezTo>
                    <a:pt x="20" y="3"/>
                    <a:pt x="20" y="20"/>
                    <a:pt x="14" y="20"/>
                  </a:cubicBezTo>
                  <a:cubicBezTo>
                    <a:pt x="10" y="19"/>
                    <a:pt x="1" y="23"/>
                    <a:pt x="0" y="18"/>
                  </a:cubicBezTo>
                  <a:cubicBezTo>
                    <a:pt x="6" y="18"/>
                    <a:pt x="13" y="19"/>
                    <a:pt x="16" y="16"/>
                  </a:cubicBezTo>
                  <a:cubicBezTo>
                    <a:pt x="16" y="10"/>
                    <a:pt x="16" y="5"/>
                    <a:pt x="16"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Freeform 829"/>
            <p:cNvSpPr/>
            <p:nvPr/>
          </p:nvSpPr>
          <p:spPr bwMode="auto">
            <a:xfrm>
              <a:off x="4823" y="3029"/>
              <a:ext cx="8" cy="16"/>
            </a:xfrm>
            <a:custGeom>
              <a:avLst/>
              <a:gdLst>
                <a:gd name="T0" fmla="*/ 0 w 4"/>
                <a:gd name="T1" fmla="*/ 6 h 8"/>
                <a:gd name="T2" fmla="*/ 0 w 4"/>
                <a:gd name="T3" fmla="*/ 1 h 8"/>
                <a:gd name="T4" fmla="*/ 4 w 4"/>
                <a:gd name="T5" fmla="*/ 8 h 8"/>
                <a:gd name="T6" fmla="*/ 0 w 4"/>
                <a:gd name="T7" fmla="*/ 6 h 8"/>
                <a:gd name="T8" fmla="*/ 0 60000 65536"/>
                <a:gd name="T9" fmla="*/ 0 60000 65536"/>
                <a:gd name="T10" fmla="*/ 0 60000 65536"/>
                <a:gd name="T11" fmla="*/ 0 60000 65536"/>
                <a:gd name="T12" fmla="*/ 0 w 4"/>
                <a:gd name="T13" fmla="*/ 0 h 8"/>
                <a:gd name="T14" fmla="*/ 4 w 4"/>
                <a:gd name="T15" fmla="*/ 8 h 8"/>
              </a:gdLst>
              <a:ahLst/>
              <a:cxnLst>
                <a:cxn ang="T8">
                  <a:pos x="T0" y="T1"/>
                </a:cxn>
                <a:cxn ang="T9">
                  <a:pos x="T2" y="T3"/>
                </a:cxn>
                <a:cxn ang="T10">
                  <a:pos x="T4" y="T5"/>
                </a:cxn>
                <a:cxn ang="T11">
                  <a:pos x="T6" y="T7"/>
                </a:cxn>
              </a:cxnLst>
              <a:rect l="T12" t="T13" r="T14" b="T15"/>
              <a:pathLst>
                <a:path w="4" h="8">
                  <a:moveTo>
                    <a:pt x="0" y="6"/>
                  </a:moveTo>
                  <a:cubicBezTo>
                    <a:pt x="0" y="4"/>
                    <a:pt x="0" y="3"/>
                    <a:pt x="0" y="1"/>
                  </a:cubicBezTo>
                  <a:cubicBezTo>
                    <a:pt x="4" y="0"/>
                    <a:pt x="4" y="5"/>
                    <a:pt x="4" y="8"/>
                  </a:cubicBezTo>
                  <a:cubicBezTo>
                    <a:pt x="2" y="8"/>
                    <a:pt x="2" y="6"/>
                    <a:pt x="0" y="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830"/>
            <p:cNvSpPr/>
            <p:nvPr/>
          </p:nvSpPr>
          <p:spPr bwMode="auto">
            <a:xfrm>
              <a:off x="2028" y="3179"/>
              <a:ext cx="32" cy="32"/>
            </a:xfrm>
            <a:custGeom>
              <a:avLst/>
              <a:gdLst>
                <a:gd name="T0" fmla="*/ 0 w 16"/>
                <a:gd name="T1" fmla="*/ 0 h 16"/>
                <a:gd name="T2" fmla="*/ 2 w 16"/>
                <a:gd name="T3" fmla="*/ 0 h 16"/>
                <a:gd name="T4" fmla="*/ 16 w 16"/>
                <a:gd name="T5" fmla="*/ 13 h 16"/>
                <a:gd name="T6" fmla="*/ 16 w 16"/>
                <a:gd name="T7" fmla="*/ 16 h 16"/>
                <a:gd name="T8" fmla="*/ 0 w 16"/>
                <a:gd name="T9" fmla="*/ 0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0"/>
                  </a:moveTo>
                  <a:cubicBezTo>
                    <a:pt x="1" y="0"/>
                    <a:pt x="2" y="0"/>
                    <a:pt x="2" y="0"/>
                  </a:cubicBezTo>
                  <a:cubicBezTo>
                    <a:pt x="6" y="5"/>
                    <a:pt x="10" y="10"/>
                    <a:pt x="16" y="13"/>
                  </a:cubicBezTo>
                  <a:cubicBezTo>
                    <a:pt x="16" y="14"/>
                    <a:pt x="16" y="15"/>
                    <a:pt x="16" y="16"/>
                  </a:cubicBezTo>
                  <a:cubicBezTo>
                    <a:pt x="10" y="11"/>
                    <a:pt x="4"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831"/>
            <p:cNvSpPr/>
            <p:nvPr/>
          </p:nvSpPr>
          <p:spPr bwMode="auto">
            <a:xfrm>
              <a:off x="2054" y="3205"/>
              <a:ext cx="26" cy="64"/>
            </a:xfrm>
            <a:custGeom>
              <a:avLst/>
              <a:gdLst>
                <a:gd name="T0" fmla="*/ 3 w 13"/>
                <a:gd name="T1" fmla="*/ 0 h 32"/>
                <a:gd name="T2" fmla="*/ 10 w 13"/>
                <a:gd name="T3" fmla="*/ 32 h 32"/>
                <a:gd name="T4" fmla="*/ 3 w 13"/>
                <a:gd name="T5" fmla="*/ 3 h 32"/>
                <a:gd name="T6" fmla="*/ 3 w 13"/>
                <a:gd name="T7" fmla="*/ 0 h 32"/>
                <a:gd name="T8" fmla="*/ 0 60000 65536"/>
                <a:gd name="T9" fmla="*/ 0 60000 65536"/>
                <a:gd name="T10" fmla="*/ 0 60000 65536"/>
                <a:gd name="T11" fmla="*/ 0 60000 65536"/>
                <a:gd name="T12" fmla="*/ 0 w 13"/>
                <a:gd name="T13" fmla="*/ 0 h 32"/>
                <a:gd name="T14" fmla="*/ 13 w 13"/>
                <a:gd name="T15" fmla="*/ 32 h 32"/>
              </a:gdLst>
              <a:ahLst/>
              <a:cxnLst>
                <a:cxn ang="T8">
                  <a:pos x="T0" y="T1"/>
                </a:cxn>
                <a:cxn ang="T9">
                  <a:pos x="T2" y="T3"/>
                </a:cxn>
                <a:cxn ang="T10">
                  <a:pos x="T4" y="T5"/>
                </a:cxn>
                <a:cxn ang="T11">
                  <a:pos x="T6" y="T7"/>
                </a:cxn>
              </a:cxnLst>
              <a:rect l="T12" t="T13" r="T14" b="T15"/>
              <a:pathLst>
                <a:path w="13" h="32">
                  <a:moveTo>
                    <a:pt x="3" y="0"/>
                  </a:moveTo>
                  <a:cubicBezTo>
                    <a:pt x="13" y="3"/>
                    <a:pt x="3" y="25"/>
                    <a:pt x="10" y="32"/>
                  </a:cubicBezTo>
                  <a:cubicBezTo>
                    <a:pt x="0" y="29"/>
                    <a:pt x="9" y="8"/>
                    <a:pt x="3" y="3"/>
                  </a:cubicBezTo>
                  <a:cubicBezTo>
                    <a:pt x="3" y="2"/>
                    <a:pt x="3" y="1"/>
                    <a:pt x="3"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832"/>
            <p:cNvSpPr/>
            <p:nvPr/>
          </p:nvSpPr>
          <p:spPr bwMode="auto">
            <a:xfrm>
              <a:off x="2078" y="3251"/>
              <a:ext cx="16" cy="18"/>
            </a:xfrm>
            <a:custGeom>
              <a:avLst/>
              <a:gdLst>
                <a:gd name="T0" fmla="*/ 0 w 8"/>
                <a:gd name="T1" fmla="*/ 9 h 9"/>
                <a:gd name="T2" fmla="*/ 6 w 8"/>
                <a:gd name="T3" fmla="*/ 0 h 9"/>
                <a:gd name="T4" fmla="*/ 2 w 8"/>
                <a:gd name="T5" fmla="*/ 9 h 9"/>
                <a:gd name="T6" fmla="*/ 0 w 8"/>
                <a:gd name="T7" fmla="*/ 9 h 9"/>
                <a:gd name="T8" fmla="*/ 0 60000 65536"/>
                <a:gd name="T9" fmla="*/ 0 60000 65536"/>
                <a:gd name="T10" fmla="*/ 0 60000 65536"/>
                <a:gd name="T11" fmla="*/ 0 60000 65536"/>
                <a:gd name="T12" fmla="*/ 0 w 8"/>
                <a:gd name="T13" fmla="*/ 0 h 9"/>
                <a:gd name="T14" fmla="*/ 8 w 8"/>
                <a:gd name="T15" fmla="*/ 9 h 9"/>
              </a:gdLst>
              <a:ahLst/>
              <a:cxnLst>
                <a:cxn ang="T8">
                  <a:pos x="T0" y="T1"/>
                </a:cxn>
                <a:cxn ang="T9">
                  <a:pos x="T2" y="T3"/>
                </a:cxn>
                <a:cxn ang="T10">
                  <a:pos x="T4" y="T5"/>
                </a:cxn>
                <a:cxn ang="T11">
                  <a:pos x="T6" y="T7"/>
                </a:cxn>
              </a:cxnLst>
              <a:rect l="T12" t="T13" r="T14" b="T15"/>
              <a:pathLst>
                <a:path w="8" h="9">
                  <a:moveTo>
                    <a:pt x="0" y="9"/>
                  </a:moveTo>
                  <a:cubicBezTo>
                    <a:pt x="2" y="6"/>
                    <a:pt x="3" y="2"/>
                    <a:pt x="6" y="0"/>
                  </a:cubicBezTo>
                  <a:cubicBezTo>
                    <a:pt x="8" y="6"/>
                    <a:pt x="2" y="4"/>
                    <a:pt x="2" y="9"/>
                  </a:cubicBezTo>
                  <a:cubicBezTo>
                    <a:pt x="1" y="9"/>
                    <a:pt x="0" y="9"/>
                    <a:pt x="0"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833"/>
            <p:cNvSpPr/>
            <p:nvPr/>
          </p:nvSpPr>
          <p:spPr bwMode="auto">
            <a:xfrm>
              <a:off x="2064" y="3165"/>
              <a:ext cx="26" cy="32"/>
            </a:xfrm>
            <a:custGeom>
              <a:avLst/>
              <a:gdLst>
                <a:gd name="T0" fmla="*/ 0 w 13"/>
                <a:gd name="T1" fmla="*/ 0 h 16"/>
                <a:gd name="T2" fmla="*/ 13 w 13"/>
                <a:gd name="T3" fmla="*/ 16 h 16"/>
                <a:gd name="T4" fmla="*/ 0 w 13"/>
                <a:gd name="T5" fmla="*/ 0 h 16"/>
                <a:gd name="T6" fmla="*/ 0 60000 65536"/>
                <a:gd name="T7" fmla="*/ 0 60000 65536"/>
                <a:gd name="T8" fmla="*/ 0 60000 65536"/>
                <a:gd name="T9" fmla="*/ 0 w 13"/>
                <a:gd name="T10" fmla="*/ 0 h 16"/>
                <a:gd name="T11" fmla="*/ 13 w 13"/>
                <a:gd name="T12" fmla="*/ 16 h 16"/>
              </a:gdLst>
              <a:ahLst/>
              <a:cxnLst>
                <a:cxn ang="T6">
                  <a:pos x="T0" y="T1"/>
                </a:cxn>
                <a:cxn ang="T7">
                  <a:pos x="T2" y="T3"/>
                </a:cxn>
                <a:cxn ang="T8">
                  <a:pos x="T4" y="T5"/>
                </a:cxn>
              </a:cxnLst>
              <a:rect l="T9" t="T10" r="T11" b="T12"/>
              <a:pathLst>
                <a:path w="13" h="16">
                  <a:moveTo>
                    <a:pt x="0" y="0"/>
                  </a:moveTo>
                  <a:cubicBezTo>
                    <a:pt x="5" y="5"/>
                    <a:pt x="12" y="8"/>
                    <a:pt x="13" y="16"/>
                  </a:cubicBezTo>
                  <a:cubicBezTo>
                    <a:pt x="10" y="10"/>
                    <a:pt x="4"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834"/>
            <p:cNvSpPr/>
            <p:nvPr/>
          </p:nvSpPr>
          <p:spPr bwMode="auto">
            <a:xfrm>
              <a:off x="2028" y="3071"/>
              <a:ext cx="36" cy="108"/>
            </a:xfrm>
            <a:custGeom>
              <a:avLst/>
              <a:gdLst>
                <a:gd name="T0" fmla="*/ 0 w 18"/>
                <a:gd name="T1" fmla="*/ 54 h 54"/>
                <a:gd name="T2" fmla="*/ 0 w 18"/>
                <a:gd name="T3" fmla="*/ 0 h 54"/>
                <a:gd name="T4" fmla="*/ 18 w 18"/>
                <a:gd name="T5" fmla="*/ 0 h 54"/>
                <a:gd name="T6" fmla="*/ 18 w 18"/>
                <a:gd name="T7" fmla="*/ 47 h 54"/>
                <a:gd name="T8" fmla="*/ 16 w 18"/>
                <a:gd name="T9" fmla="*/ 3 h 54"/>
                <a:gd name="T10" fmla="*/ 5 w 18"/>
                <a:gd name="T11" fmla="*/ 3 h 54"/>
                <a:gd name="T12" fmla="*/ 2 w 18"/>
                <a:gd name="T13" fmla="*/ 54 h 54"/>
                <a:gd name="T14" fmla="*/ 0 w 18"/>
                <a:gd name="T15" fmla="*/ 54 h 54"/>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54"/>
                <a:gd name="T26" fmla="*/ 18 w 18"/>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54">
                  <a:moveTo>
                    <a:pt x="0" y="54"/>
                  </a:moveTo>
                  <a:cubicBezTo>
                    <a:pt x="0" y="36"/>
                    <a:pt x="0" y="18"/>
                    <a:pt x="0" y="0"/>
                  </a:cubicBezTo>
                  <a:cubicBezTo>
                    <a:pt x="6" y="0"/>
                    <a:pt x="12" y="0"/>
                    <a:pt x="18" y="0"/>
                  </a:cubicBezTo>
                  <a:cubicBezTo>
                    <a:pt x="18" y="16"/>
                    <a:pt x="18" y="32"/>
                    <a:pt x="18" y="47"/>
                  </a:cubicBezTo>
                  <a:cubicBezTo>
                    <a:pt x="13" y="37"/>
                    <a:pt x="17" y="17"/>
                    <a:pt x="16" y="3"/>
                  </a:cubicBezTo>
                  <a:cubicBezTo>
                    <a:pt x="12" y="3"/>
                    <a:pt x="8" y="3"/>
                    <a:pt x="5" y="3"/>
                  </a:cubicBezTo>
                  <a:cubicBezTo>
                    <a:pt x="0" y="15"/>
                    <a:pt x="4" y="38"/>
                    <a:pt x="2" y="54"/>
                  </a:cubicBezTo>
                  <a:cubicBezTo>
                    <a:pt x="2" y="54"/>
                    <a:pt x="1" y="54"/>
                    <a:pt x="0" y="5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835"/>
            <p:cNvSpPr>
              <a:spLocks noEditPoints="1"/>
            </p:cNvSpPr>
            <p:nvPr/>
          </p:nvSpPr>
          <p:spPr bwMode="auto">
            <a:xfrm>
              <a:off x="6654" y="3071"/>
              <a:ext cx="274" cy="371"/>
            </a:xfrm>
            <a:custGeom>
              <a:avLst/>
              <a:gdLst>
                <a:gd name="T0" fmla="*/ 103 w 137"/>
                <a:gd name="T1" fmla="*/ 94 h 185"/>
                <a:gd name="T2" fmla="*/ 137 w 137"/>
                <a:gd name="T3" fmla="*/ 96 h 185"/>
                <a:gd name="T4" fmla="*/ 137 w 137"/>
                <a:gd name="T5" fmla="*/ 141 h 185"/>
                <a:gd name="T6" fmla="*/ 94 w 137"/>
                <a:gd name="T7" fmla="*/ 139 h 185"/>
                <a:gd name="T8" fmla="*/ 94 w 137"/>
                <a:gd name="T9" fmla="*/ 172 h 185"/>
                <a:gd name="T10" fmla="*/ 43 w 137"/>
                <a:gd name="T11" fmla="*/ 185 h 185"/>
                <a:gd name="T12" fmla="*/ 10 w 137"/>
                <a:gd name="T13" fmla="*/ 125 h 185"/>
                <a:gd name="T14" fmla="*/ 39 w 137"/>
                <a:gd name="T15" fmla="*/ 0 h 185"/>
                <a:gd name="T16" fmla="*/ 103 w 137"/>
                <a:gd name="T17" fmla="*/ 65 h 185"/>
                <a:gd name="T18" fmla="*/ 103 w 137"/>
                <a:gd name="T19" fmla="*/ 94 h 185"/>
                <a:gd name="T20" fmla="*/ 99 w 137"/>
                <a:gd name="T21" fmla="*/ 63 h 185"/>
                <a:gd name="T22" fmla="*/ 39 w 137"/>
                <a:gd name="T23" fmla="*/ 3 h 185"/>
                <a:gd name="T24" fmla="*/ 19 w 137"/>
                <a:gd name="T25" fmla="*/ 25 h 185"/>
                <a:gd name="T26" fmla="*/ 19 w 137"/>
                <a:gd name="T27" fmla="*/ 116 h 185"/>
                <a:gd name="T28" fmla="*/ 12 w 137"/>
                <a:gd name="T29" fmla="*/ 121 h 185"/>
                <a:gd name="T30" fmla="*/ 37 w 137"/>
                <a:gd name="T31" fmla="*/ 148 h 185"/>
                <a:gd name="T32" fmla="*/ 37 w 137"/>
                <a:gd name="T33" fmla="*/ 174 h 185"/>
                <a:gd name="T34" fmla="*/ 43 w 137"/>
                <a:gd name="T35" fmla="*/ 183 h 185"/>
                <a:gd name="T36" fmla="*/ 59 w 137"/>
                <a:gd name="T37" fmla="*/ 170 h 185"/>
                <a:gd name="T38" fmla="*/ 92 w 137"/>
                <a:gd name="T39" fmla="*/ 170 h 185"/>
                <a:gd name="T40" fmla="*/ 94 w 137"/>
                <a:gd name="T41" fmla="*/ 136 h 185"/>
                <a:gd name="T42" fmla="*/ 135 w 137"/>
                <a:gd name="T43" fmla="*/ 141 h 185"/>
                <a:gd name="T44" fmla="*/ 135 w 137"/>
                <a:gd name="T45" fmla="*/ 99 h 185"/>
                <a:gd name="T46" fmla="*/ 101 w 137"/>
                <a:gd name="T47" fmla="*/ 96 h 185"/>
                <a:gd name="T48" fmla="*/ 99 w 137"/>
                <a:gd name="T49" fmla="*/ 63 h 18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
                <a:gd name="T76" fmla="*/ 0 h 185"/>
                <a:gd name="T77" fmla="*/ 137 w 137"/>
                <a:gd name="T78" fmla="*/ 185 h 18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 h="185">
                  <a:moveTo>
                    <a:pt x="103" y="94"/>
                  </a:moveTo>
                  <a:cubicBezTo>
                    <a:pt x="110" y="99"/>
                    <a:pt x="126" y="95"/>
                    <a:pt x="137" y="96"/>
                  </a:cubicBezTo>
                  <a:cubicBezTo>
                    <a:pt x="137" y="111"/>
                    <a:pt x="137" y="126"/>
                    <a:pt x="137" y="141"/>
                  </a:cubicBezTo>
                  <a:cubicBezTo>
                    <a:pt x="136" y="144"/>
                    <a:pt x="111" y="135"/>
                    <a:pt x="94" y="139"/>
                  </a:cubicBezTo>
                  <a:cubicBezTo>
                    <a:pt x="94" y="150"/>
                    <a:pt x="94" y="161"/>
                    <a:pt x="94" y="172"/>
                  </a:cubicBezTo>
                  <a:cubicBezTo>
                    <a:pt x="70" y="169"/>
                    <a:pt x="54" y="175"/>
                    <a:pt x="43" y="185"/>
                  </a:cubicBezTo>
                  <a:cubicBezTo>
                    <a:pt x="31" y="167"/>
                    <a:pt x="34" y="132"/>
                    <a:pt x="10" y="125"/>
                  </a:cubicBezTo>
                  <a:cubicBezTo>
                    <a:pt x="28" y="92"/>
                    <a:pt x="0" y="13"/>
                    <a:pt x="39" y="0"/>
                  </a:cubicBezTo>
                  <a:cubicBezTo>
                    <a:pt x="61" y="21"/>
                    <a:pt x="83" y="43"/>
                    <a:pt x="103" y="65"/>
                  </a:cubicBezTo>
                  <a:cubicBezTo>
                    <a:pt x="103" y="75"/>
                    <a:pt x="103" y="84"/>
                    <a:pt x="103" y="94"/>
                  </a:cubicBezTo>
                  <a:close/>
                  <a:moveTo>
                    <a:pt x="99" y="63"/>
                  </a:moveTo>
                  <a:cubicBezTo>
                    <a:pt x="80" y="42"/>
                    <a:pt x="60" y="22"/>
                    <a:pt x="39" y="3"/>
                  </a:cubicBezTo>
                  <a:cubicBezTo>
                    <a:pt x="33" y="11"/>
                    <a:pt x="24" y="16"/>
                    <a:pt x="19" y="25"/>
                  </a:cubicBezTo>
                  <a:cubicBezTo>
                    <a:pt x="19" y="55"/>
                    <a:pt x="19" y="86"/>
                    <a:pt x="19" y="116"/>
                  </a:cubicBezTo>
                  <a:cubicBezTo>
                    <a:pt x="16" y="117"/>
                    <a:pt x="15" y="120"/>
                    <a:pt x="12" y="121"/>
                  </a:cubicBezTo>
                  <a:cubicBezTo>
                    <a:pt x="17" y="133"/>
                    <a:pt x="28" y="139"/>
                    <a:pt x="37" y="148"/>
                  </a:cubicBezTo>
                  <a:cubicBezTo>
                    <a:pt x="37" y="157"/>
                    <a:pt x="37" y="165"/>
                    <a:pt x="37" y="174"/>
                  </a:cubicBezTo>
                  <a:cubicBezTo>
                    <a:pt x="37" y="179"/>
                    <a:pt x="43" y="179"/>
                    <a:pt x="43" y="183"/>
                  </a:cubicBezTo>
                  <a:cubicBezTo>
                    <a:pt x="51" y="182"/>
                    <a:pt x="54" y="175"/>
                    <a:pt x="59" y="170"/>
                  </a:cubicBezTo>
                  <a:cubicBezTo>
                    <a:pt x="70" y="170"/>
                    <a:pt x="81" y="170"/>
                    <a:pt x="92" y="170"/>
                  </a:cubicBezTo>
                  <a:cubicBezTo>
                    <a:pt x="93" y="159"/>
                    <a:pt x="90" y="144"/>
                    <a:pt x="94" y="136"/>
                  </a:cubicBezTo>
                  <a:cubicBezTo>
                    <a:pt x="108" y="138"/>
                    <a:pt x="128" y="133"/>
                    <a:pt x="135" y="141"/>
                  </a:cubicBezTo>
                  <a:cubicBezTo>
                    <a:pt x="135" y="127"/>
                    <a:pt x="135" y="113"/>
                    <a:pt x="135" y="99"/>
                  </a:cubicBezTo>
                  <a:cubicBezTo>
                    <a:pt x="124" y="98"/>
                    <a:pt x="108" y="101"/>
                    <a:pt x="101" y="96"/>
                  </a:cubicBezTo>
                  <a:cubicBezTo>
                    <a:pt x="100" y="85"/>
                    <a:pt x="104" y="70"/>
                    <a:pt x="99" y="63"/>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Freeform 836"/>
            <p:cNvSpPr/>
            <p:nvPr/>
          </p:nvSpPr>
          <p:spPr bwMode="auto">
            <a:xfrm>
              <a:off x="4082" y="3077"/>
              <a:ext cx="18" cy="24"/>
            </a:xfrm>
            <a:custGeom>
              <a:avLst/>
              <a:gdLst>
                <a:gd name="T0" fmla="*/ 9 w 9"/>
                <a:gd name="T1" fmla="*/ 6 h 12"/>
                <a:gd name="T2" fmla="*/ 2 w 9"/>
                <a:gd name="T3" fmla="*/ 2 h 12"/>
                <a:gd name="T4" fmla="*/ 6 w 9"/>
                <a:gd name="T5" fmla="*/ 0 h 12"/>
                <a:gd name="T6" fmla="*/ 6 w 9"/>
                <a:gd name="T7" fmla="*/ 2 h 12"/>
                <a:gd name="T8" fmla="*/ 9 w 9"/>
                <a:gd name="T9" fmla="*/ 6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9" y="6"/>
                  </a:moveTo>
                  <a:cubicBezTo>
                    <a:pt x="8" y="12"/>
                    <a:pt x="0" y="7"/>
                    <a:pt x="2" y="2"/>
                  </a:cubicBezTo>
                  <a:cubicBezTo>
                    <a:pt x="4" y="2"/>
                    <a:pt x="4" y="0"/>
                    <a:pt x="6" y="0"/>
                  </a:cubicBezTo>
                  <a:cubicBezTo>
                    <a:pt x="6" y="0"/>
                    <a:pt x="6" y="1"/>
                    <a:pt x="6" y="2"/>
                  </a:cubicBezTo>
                  <a:cubicBezTo>
                    <a:pt x="3" y="3"/>
                    <a:pt x="5" y="7"/>
                    <a:pt x="9" y="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Freeform 837"/>
            <p:cNvSpPr/>
            <p:nvPr/>
          </p:nvSpPr>
          <p:spPr bwMode="auto">
            <a:xfrm>
              <a:off x="4094" y="3071"/>
              <a:ext cx="24" cy="18"/>
            </a:xfrm>
            <a:custGeom>
              <a:avLst/>
              <a:gdLst>
                <a:gd name="T0" fmla="*/ 0 w 12"/>
                <a:gd name="T1" fmla="*/ 5 h 9"/>
                <a:gd name="T2" fmla="*/ 0 w 12"/>
                <a:gd name="T3" fmla="*/ 3 h 9"/>
                <a:gd name="T4" fmla="*/ 3 w 12"/>
                <a:gd name="T5" fmla="*/ 9 h 9"/>
                <a:gd name="T6" fmla="*/ 5 w 12"/>
                <a:gd name="T7" fmla="*/ 5 h 9"/>
                <a:gd name="T8" fmla="*/ 0 w 12"/>
                <a:gd name="T9" fmla="*/ 5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0" y="5"/>
                  </a:moveTo>
                  <a:cubicBezTo>
                    <a:pt x="0" y="4"/>
                    <a:pt x="0" y="3"/>
                    <a:pt x="0" y="3"/>
                  </a:cubicBezTo>
                  <a:cubicBezTo>
                    <a:pt x="12" y="0"/>
                    <a:pt x="9" y="7"/>
                    <a:pt x="3" y="9"/>
                  </a:cubicBezTo>
                  <a:cubicBezTo>
                    <a:pt x="3" y="8"/>
                    <a:pt x="5" y="7"/>
                    <a:pt x="5" y="5"/>
                  </a:cubicBezTo>
                  <a:cubicBezTo>
                    <a:pt x="3" y="5"/>
                    <a:pt x="2" y="5"/>
                    <a:pt x="0" y="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Freeform 838"/>
            <p:cNvSpPr/>
            <p:nvPr/>
          </p:nvSpPr>
          <p:spPr bwMode="auto">
            <a:xfrm>
              <a:off x="6692" y="3077"/>
              <a:ext cx="160" cy="120"/>
            </a:xfrm>
            <a:custGeom>
              <a:avLst/>
              <a:gdLst>
                <a:gd name="T0" fmla="*/ 0 w 80"/>
                <a:gd name="T1" fmla="*/ 22 h 60"/>
                <a:gd name="T2" fmla="*/ 20 w 80"/>
                <a:gd name="T3" fmla="*/ 0 h 60"/>
                <a:gd name="T4" fmla="*/ 80 w 80"/>
                <a:gd name="T5" fmla="*/ 60 h 60"/>
                <a:gd name="T6" fmla="*/ 22 w 80"/>
                <a:gd name="T7" fmla="*/ 2 h 60"/>
                <a:gd name="T8" fmla="*/ 0 w 80"/>
                <a:gd name="T9" fmla="*/ 22 h 60"/>
                <a:gd name="T10" fmla="*/ 0 60000 65536"/>
                <a:gd name="T11" fmla="*/ 0 60000 65536"/>
                <a:gd name="T12" fmla="*/ 0 60000 65536"/>
                <a:gd name="T13" fmla="*/ 0 60000 65536"/>
                <a:gd name="T14" fmla="*/ 0 60000 65536"/>
                <a:gd name="T15" fmla="*/ 0 w 80"/>
                <a:gd name="T16" fmla="*/ 0 h 60"/>
                <a:gd name="T17" fmla="*/ 80 w 80"/>
                <a:gd name="T18" fmla="*/ 60 h 60"/>
              </a:gdLst>
              <a:ahLst/>
              <a:cxnLst>
                <a:cxn ang="T10">
                  <a:pos x="T0" y="T1"/>
                </a:cxn>
                <a:cxn ang="T11">
                  <a:pos x="T2" y="T3"/>
                </a:cxn>
                <a:cxn ang="T12">
                  <a:pos x="T4" y="T5"/>
                </a:cxn>
                <a:cxn ang="T13">
                  <a:pos x="T6" y="T7"/>
                </a:cxn>
                <a:cxn ang="T14">
                  <a:pos x="T8" y="T9"/>
                </a:cxn>
              </a:cxnLst>
              <a:rect l="T15" t="T16" r="T17" b="T18"/>
              <a:pathLst>
                <a:path w="80" h="60">
                  <a:moveTo>
                    <a:pt x="0" y="22"/>
                  </a:moveTo>
                  <a:cubicBezTo>
                    <a:pt x="5" y="13"/>
                    <a:pt x="14" y="8"/>
                    <a:pt x="20" y="0"/>
                  </a:cubicBezTo>
                  <a:cubicBezTo>
                    <a:pt x="41" y="19"/>
                    <a:pt x="61" y="39"/>
                    <a:pt x="80" y="60"/>
                  </a:cubicBezTo>
                  <a:cubicBezTo>
                    <a:pt x="60" y="42"/>
                    <a:pt x="40" y="22"/>
                    <a:pt x="22" y="2"/>
                  </a:cubicBezTo>
                  <a:cubicBezTo>
                    <a:pt x="13" y="7"/>
                    <a:pt x="8" y="17"/>
                    <a:pt x="0" y="2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Freeform 839"/>
            <p:cNvSpPr/>
            <p:nvPr/>
          </p:nvSpPr>
          <p:spPr bwMode="auto">
            <a:xfrm>
              <a:off x="6728" y="3411"/>
              <a:ext cx="44" cy="33"/>
            </a:xfrm>
            <a:custGeom>
              <a:avLst/>
              <a:gdLst>
                <a:gd name="T0" fmla="*/ 0 w 22"/>
                <a:gd name="T1" fmla="*/ 4 h 16"/>
                <a:gd name="T2" fmla="*/ 22 w 22"/>
                <a:gd name="T3" fmla="*/ 0 h 16"/>
                <a:gd name="T4" fmla="*/ 6 w 22"/>
                <a:gd name="T5" fmla="*/ 13 h 16"/>
                <a:gd name="T6" fmla="*/ 0 w 22"/>
                <a:gd name="T7" fmla="*/ 4 h 16"/>
                <a:gd name="T8" fmla="*/ 0 60000 65536"/>
                <a:gd name="T9" fmla="*/ 0 60000 65536"/>
                <a:gd name="T10" fmla="*/ 0 60000 65536"/>
                <a:gd name="T11" fmla="*/ 0 60000 65536"/>
                <a:gd name="T12" fmla="*/ 0 w 22"/>
                <a:gd name="T13" fmla="*/ 0 h 16"/>
                <a:gd name="T14" fmla="*/ 22 w 22"/>
                <a:gd name="T15" fmla="*/ 16 h 16"/>
              </a:gdLst>
              <a:ahLst/>
              <a:cxnLst>
                <a:cxn ang="T8">
                  <a:pos x="T0" y="T1"/>
                </a:cxn>
                <a:cxn ang="T9">
                  <a:pos x="T2" y="T3"/>
                </a:cxn>
                <a:cxn ang="T10">
                  <a:pos x="T4" y="T5"/>
                </a:cxn>
                <a:cxn ang="T11">
                  <a:pos x="T6" y="T7"/>
                </a:cxn>
              </a:cxnLst>
              <a:rect l="T12" t="T13" r="T14" b="T15"/>
              <a:pathLst>
                <a:path w="22" h="16">
                  <a:moveTo>
                    <a:pt x="0" y="4"/>
                  </a:moveTo>
                  <a:cubicBezTo>
                    <a:pt x="8" y="16"/>
                    <a:pt x="14" y="6"/>
                    <a:pt x="22" y="0"/>
                  </a:cubicBezTo>
                  <a:cubicBezTo>
                    <a:pt x="17" y="5"/>
                    <a:pt x="14" y="12"/>
                    <a:pt x="6" y="13"/>
                  </a:cubicBezTo>
                  <a:cubicBezTo>
                    <a:pt x="6" y="9"/>
                    <a:pt x="0" y="9"/>
                    <a:pt x="0" y="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Freeform 840"/>
            <p:cNvSpPr/>
            <p:nvPr/>
          </p:nvSpPr>
          <p:spPr bwMode="auto">
            <a:xfrm>
              <a:off x="6668" y="3303"/>
              <a:ext cx="60" cy="64"/>
            </a:xfrm>
            <a:custGeom>
              <a:avLst/>
              <a:gdLst>
                <a:gd name="T0" fmla="*/ 30 w 30"/>
                <a:gd name="T1" fmla="*/ 32 h 32"/>
                <a:gd name="T2" fmla="*/ 5 w 30"/>
                <a:gd name="T3" fmla="*/ 5 h 32"/>
                <a:gd name="T4" fmla="*/ 12 w 30"/>
                <a:gd name="T5" fmla="*/ 0 h 32"/>
                <a:gd name="T6" fmla="*/ 30 w 30"/>
                <a:gd name="T7" fmla="*/ 32 h 32"/>
                <a:gd name="T8" fmla="*/ 0 60000 65536"/>
                <a:gd name="T9" fmla="*/ 0 60000 65536"/>
                <a:gd name="T10" fmla="*/ 0 60000 65536"/>
                <a:gd name="T11" fmla="*/ 0 60000 65536"/>
                <a:gd name="T12" fmla="*/ 0 w 30"/>
                <a:gd name="T13" fmla="*/ 0 h 32"/>
                <a:gd name="T14" fmla="*/ 30 w 30"/>
                <a:gd name="T15" fmla="*/ 32 h 32"/>
              </a:gdLst>
              <a:ahLst/>
              <a:cxnLst>
                <a:cxn ang="T8">
                  <a:pos x="T0" y="T1"/>
                </a:cxn>
                <a:cxn ang="T9">
                  <a:pos x="T2" y="T3"/>
                </a:cxn>
                <a:cxn ang="T10">
                  <a:pos x="T4" y="T5"/>
                </a:cxn>
                <a:cxn ang="T11">
                  <a:pos x="T6" y="T7"/>
                </a:cxn>
              </a:cxnLst>
              <a:rect l="T12" t="T13" r="T14" b="T15"/>
              <a:pathLst>
                <a:path w="30" h="32">
                  <a:moveTo>
                    <a:pt x="30" y="32"/>
                  </a:moveTo>
                  <a:cubicBezTo>
                    <a:pt x="21" y="23"/>
                    <a:pt x="10" y="17"/>
                    <a:pt x="5" y="5"/>
                  </a:cubicBezTo>
                  <a:cubicBezTo>
                    <a:pt x="8" y="4"/>
                    <a:pt x="9" y="1"/>
                    <a:pt x="12" y="0"/>
                  </a:cubicBezTo>
                  <a:cubicBezTo>
                    <a:pt x="0" y="13"/>
                    <a:pt x="25" y="20"/>
                    <a:pt x="30" y="3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Freeform 841"/>
            <p:cNvSpPr/>
            <p:nvPr/>
          </p:nvSpPr>
          <p:spPr bwMode="auto">
            <a:xfrm>
              <a:off x="4893" y="3089"/>
              <a:ext cx="14" cy="28"/>
            </a:xfrm>
            <a:custGeom>
              <a:avLst/>
              <a:gdLst>
                <a:gd name="T0" fmla="*/ 3 w 7"/>
                <a:gd name="T1" fmla="*/ 0 h 14"/>
                <a:gd name="T2" fmla="*/ 7 w 7"/>
                <a:gd name="T3" fmla="*/ 12 h 14"/>
                <a:gd name="T4" fmla="*/ 3 w 7"/>
                <a:gd name="T5" fmla="*/ 0 h 14"/>
                <a:gd name="T6" fmla="*/ 0 60000 65536"/>
                <a:gd name="T7" fmla="*/ 0 60000 65536"/>
                <a:gd name="T8" fmla="*/ 0 60000 65536"/>
                <a:gd name="T9" fmla="*/ 0 w 7"/>
                <a:gd name="T10" fmla="*/ 0 h 14"/>
                <a:gd name="T11" fmla="*/ 7 w 7"/>
                <a:gd name="T12" fmla="*/ 14 h 14"/>
              </a:gdLst>
              <a:ahLst/>
              <a:cxnLst>
                <a:cxn ang="T6">
                  <a:pos x="T0" y="T1"/>
                </a:cxn>
                <a:cxn ang="T7">
                  <a:pos x="T2" y="T3"/>
                </a:cxn>
                <a:cxn ang="T8">
                  <a:pos x="T4" y="T5"/>
                </a:cxn>
              </a:cxnLst>
              <a:rect l="T9" t="T10" r="T11" b="T12"/>
              <a:pathLst>
                <a:path w="7" h="14">
                  <a:moveTo>
                    <a:pt x="3" y="0"/>
                  </a:moveTo>
                  <a:cubicBezTo>
                    <a:pt x="7" y="1"/>
                    <a:pt x="7" y="6"/>
                    <a:pt x="7" y="12"/>
                  </a:cubicBezTo>
                  <a:cubicBezTo>
                    <a:pt x="0" y="14"/>
                    <a:pt x="4" y="5"/>
                    <a:pt x="3"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Freeform 842"/>
            <p:cNvSpPr/>
            <p:nvPr/>
          </p:nvSpPr>
          <p:spPr bwMode="auto">
            <a:xfrm>
              <a:off x="2136" y="3099"/>
              <a:ext cx="58" cy="58"/>
            </a:xfrm>
            <a:custGeom>
              <a:avLst/>
              <a:gdLst>
                <a:gd name="T0" fmla="*/ 0 w 29"/>
                <a:gd name="T1" fmla="*/ 29 h 29"/>
                <a:gd name="T2" fmla="*/ 29 w 29"/>
                <a:gd name="T3" fmla="*/ 0 h 29"/>
                <a:gd name="T4" fmla="*/ 29 w 29"/>
                <a:gd name="T5" fmla="*/ 2 h 29"/>
                <a:gd name="T6" fmla="*/ 0 w 29"/>
                <a:gd name="T7" fmla="*/ 29 h 29"/>
                <a:gd name="T8" fmla="*/ 0 60000 65536"/>
                <a:gd name="T9" fmla="*/ 0 60000 65536"/>
                <a:gd name="T10" fmla="*/ 0 60000 65536"/>
                <a:gd name="T11" fmla="*/ 0 60000 65536"/>
                <a:gd name="T12" fmla="*/ 0 w 29"/>
                <a:gd name="T13" fmla="*/ 0 h 29"/>
                <a:gd name="T14" fmla="*/ 29 w 29"/>
                <a:gd name="T15" fmla="*/ 29 h 29"/>
              </a:gdLst>
              <a:ahLst/>
              <a:cxnLst>
                <a:cxn ang="T8">
                  <a:pos x="T0" y="T1"/>
                </a:cxn>
                <a:cxn ang="T9">
                  <a:pos x="T2" y="T3"/>
                </a:cxn>
                <a:cxn ang="T10">
                  <a:pos x="T4" y="T5"/>
                </a:cxn>
                <a:cxn ang="T11">
                  <a:pos x="T6" y="T7"/>
                </a:cxn>
              </a:cxnLst>
              <a:rect l="T12" t="T13" r="T14" b="T15"/>
              <a:pathLst>
                <a:path w="29" h="29">
                  <a:moveTo>
                    <a:pt x="0" y="29"/>
                  </a:moveTo>
                  <a:cubicBezTo>
                    <a:pt x="8" y="18"/>
                    <a:pt x="18" y="9"/>
                    <a:pt x="29" y="0"/>
                  </a:cubicBezTo>
                  <a:cubicBezTo>
                    <a:pt x="29" y="1"/>
                    <a:pt x="29" y="1"/>
                    <a:pt x="29" y="2"/>
                  </a:cubicBezTo>
                  <a:cubicBezTo>
                    <a:pt x="18" y="10"/>
                    <a:pt x="11" y="21"/>
                    <a:pt x="0" y="2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Freeform 843"/>
            <p:cNvSpPr/>
            <p:nvPr/>
          </p:nvSpPr>
          <p:spPr bwMode="auto">
            <a:xfrm>
              <a:off x="2096" y="3125"/>
              <a:ext cx="30" cy="32"/>
            </a:xfrm>
            <a:custGeom>
              <a:avLst/>
              <a:gdLst>
                <a:gd name="T0" fmla="*/ 0 w 15"/>
                <a:gd name="T1" fmla="*/ 0 h 16"/>
                <a:gd name="T2" fmla="*/ 15 w 15"/>
                <a:gd name="T3" fmla="*/ 16 h 16"/>
                <a:gd name="T4" fmla="*/ 0 w 15"/>
                <a:gd name="T5" fmla="*/ 2 h 16"/>
                <a:gd name="T6" fmla="*/ 0 w 15"/>
                <a:gd name="T7" fmla="*/ 0 h 16"/>
                <a:gd name="T8" fmla="*/ 0 60000 65536"/>
                <a:gd name="T9" fmla="*/ 0 60000 65536"/>
                <a:gd name="T10" fmla="*/ 0 60000 65536"/>
                <a:gd name="T11" fmla="*/ 0 60000 65536"/>
                <a:gd name="T12" fmla="*/ 0 w 15"/>
                <a:gd name="T13" fmla="*/ 0 h 16"/>
                <a:gd name="T14" fmla="*/ 15 w 15"/>
                <a:gd name="T15" fmla="*/ 16 h 16"/>
              </a:gdLst>
              <a:ahLst/>
              <a:cxnLst>
                <a:cxn ang="T8">
                  <a:pos x="T0" y="T1"/>
                </a:cxn>
                <a:cxn ang="T9">
                  <a:pos x="T2" y="T3"/>
                </a:cxn>
                <a:cxn ang="T10">
                  <a:pos x="T4" y="T5"/>
                </a:cxn>
                <a:cxn ang="T11">
                  <a:pos x="T6" y="T7"/>
                </a:cxn>
              </a:cxnLst>
              <a:rect l="T12" t="T13" r="T14" b="T15"/>
              <a:pathLst>
                <a:path w="15" h="16">
                  <a:moveTo>
                    <a:pt x="0" y="0"/>
                  </a:moveTo>
                  <a:cubicBezTo>
                    <a:pt x="6" y="4"/>
                    <a:pt x="11" y="10"/>
                    <a:pt x="15" y="16"/>
                  </a:cubicBezTo>
                  <a:cubicBezTo>
                    <a:pt x="9" y="13"/>
                    <a:pt x="6" y="6"/>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Freeform 844"/>
            <p:cNvSpPr/>
            <p:nvPr/>
          </p:nvSpPr>
          <p:spPr bwMode="auto">
            <a:xfrm>
              <a:off x="2074" y="3157"/>
              <a:ext cx="30" cy="30"/>
            </a:xfrm>
            <a:custGeom>
              <a:avLst/>
              <a:gdLst>
                <a:gd name="T0" fmla="*/ 0 w 15"/>
                <a:gd name="T1" fmla="*/ 0 h 15"/>
                <a:gd name="T2" fmla="*/ 2 w 15"/>
                <a:gd name="T3" fmla="*/ 0 h 15"/>
                <a:gd name="T4" fmla="*/ 15 w 15"/>
                <a:gd name="T5" fmla="*/ 15 h 15"/>
                <a:gd name="T6" fmla="*/ 0 w 15"/>
                <a:gd name="T7" fmla="*/ 0 h 15"/>
                <a:gd name="T8" fmla="*/ 0 60000 65536"/>
                <a:gd name="T9" fmla="*/ 0 60000 65536"/>
                <a:gd name="T10" fmla="*/ 0 60000 65536"/>
                <a:gd name="T11" fmla="*/ 0 60000 65536"/>
                <a:gd name="T12" fmla="*/ 0 w 15"/>
                <a:gd name="T13" fmla="*/ 0 h 15"/>
                <a:gd name="T14" fmla="*/ 15 w 15"/>
                <a:gd name="T15" fmla="*/ 15 h 15"/>
              </a:gdLst>
              <a:ahLst/>
              <a:cxnLst>
                <a:cxn ang="T8">
                  <a:pos x="T0" y="T1"/>
                </a:cxn>
                <a:cxn ang="T9">
                  <a:pos x="T2" y="T3"/>
                </a:cxn>
                <a:cxn ang="T10">
                  <a:pos x="T4" y="T5"/>
                </a:cxn>
                <a:cxn ang="T11">
                  <a:pos x="T6" y="T7"/>
                </a:cxn>
              </a:cxnLst>
              <a:rect l="T12" t="T13" r="T14" b="T15"/>
              <a:pathLst>
                <a:path w="15" h="15">
                  <a:moveTo>
                    <a:pt x="0" y="0"/>
                  </a:moveTo>
                  <a:cubicBezTo>
                    <a:pt x="0" y="0"/>
                    <a:pt x="1" y="0"/>
                    <a:pt x="2" y="0"/>
                  </a:cubicBezTo>
                  <a:cubicBezTo>
                    <a:pt x="5" y="6"/>
                    <a:pt x="12" y="9"/>
                    <a:pt x="15" y="15"/>
                  </a:cubicBezTo>
                  <a:cubicBezTo>
                    <a:pt x="9" y="11"/>
                    <a:pt x="4"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Freeform 845"/>
            <p:cNvSpPr/>
            <p:nvPr/>
          </p:nvSpPr>
          <p:spPr bwMode="auto">
            <a:xfrm>
              <a:off x="2082" y="3259"/>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3" y="7"/>
                    <a:pt x="6" y="3"/>
                    <a:pt x="11" y="0"/>
                  </a:cubicBezTo>
                  <a:cubicBezTo>
                    <a:pt x="8" y="5"/>
                    <a:pt x="5" y="8"/>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Freeform 846"/>
            <p:cNvSpPr/>
            <p:nvPr/>
          </p:nvSpPr>
          <p:spPr bwMode="auto">
            <a:xfrm>
              <a:off x="1992" y="3103"/>
              <a:ext cx="202" cy="411"/>
            </a:xfrm>
            <a:custGeom>
              <a:avLst/>
              <a:gdLst>
                <a:gd name="T0" fmla="*/ 32 w 101"/>
                <a:gd name="T1" fmla="*/ 83 h 205"/>
                <a:gd name="T2" fmla="*/ 45 w 101"/>
                <a:gd name="T3" fmla="*/ 89 h 205"/>
                <a:gd name="T4" fmla="*/ 56 w 101"/>
                <a:gd name="T5" fmla="*/ 78 h 205"/>
                <a:gd name="T6" fmla="*/ 56 w 101"/>
                <a:gd name="T7" fmla="*/ 42 h 205"/>
                <a:gd name="T8" fmla="*/ 43 w 101"/>
                <a:gd name="T9" fmla="*/ 27 h 205"/>
                <a:gd name="T10" fmla="*/ 43 w 101"/>
                <a:gd name="T11" fmla="*/ 13 h 205"/>
                <a:gd name="T12" fmla="*/ 52 w 101"/>
                <a:gd name="T13" fmla="*/ 13 h 205"/>
                <a:gd name="T14" fmla="*/ 67 w 101"/>
                <a:gd name="T15" fmla="*/ 27 h 205"/>
                <a:gd name="T16" fmla="*/ 72 w 101"/>
                <a:gd name="T17" fmla="*/ 27 h 205"/>
                <a:gd name="T18" fmla="*/ 101 w 101"/>
                <a:gd name="T19" fmla="*/ 0 h 205"/>
                <a:gd name="T20" fmla="*/ 101 w 101"/>
                <a:gd name="T21" fmla="*/ 67 h 205"/>
                <a:gd name="T22" fmla="*/ 85 w 101"/>
                <a:gd name="T23" fmla="*/ 83 h 205"/>
                <a:gd name="T24" fmla="*/ 61 w 101"/>
                <a:gd name="T25" fmla="*/ 87 h 205"/>
                <a:gd name="T26" fmla="*/ 38 w 101"/>
                <a:gd name="T27" fmla="*/ 109 h 205"/>
                <a:gd name="T28" fmla="*/ 34 w 101"/>
                <a:gd name="T29" fmla="*/ 174 h 205"/>
                <a:gd name="T30" fmla="*/ 9 w 101"/>
                <a:gd name="T31" fmla="*/ 198 h 205"/>
                <a:gd name="T32" fmla="*/ 5 w 101"/>
                <a:gd name="T33" fmla="*/ 205 h 205"/>
                <a:gd name="T34" fmla="*/ 3 w 101"/>
                <a:gd name="T35" fmla="*/ 152 h 205"/>
                <a:gd name="T36" fmla="*/ 20 w 101"/>
                <a:gd name="T37" fmla="*/ 132 h 205"/>
                <a:gd name="T38" fmla="*/ 23 w 101"/>
                <a:gd name="T39" fmla="*/ 63 h 205"/>
                <a:gd name="T40" fmla="*/ 0 w 101"/>
                <a:gd name="T41" fmla="*/ 58 h 205"/>
                <a:gd name="T42" fmla="*/ 12 w 101"/>
                <a:gd name="T43" fmla="*/ 45 h 205"/>
                <a:gd name="T44" fmla="*/ 29 w 101"/>
                <a:gd name="T45" fmla="*/ 60 h 205"/>
                <a:gd name="T46" fmla="*/ 32 w 101"/>
                <a:gd name="T47" fmla="*/ 83 h 20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01"/>
                <a:gd name="T73" fmla="*/ 0 h 205"/>
                <a:gd name="T74" fmla="*/ 101 w 101"/>
                <a:gd name="T75" fmla="*/ 205 h 20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01" h="205">
                  <a:moveTo>
                    <a:pt x="32" y="83"/>
                  </a:moveTo>
                  <a:cubicBezTo>
                    <a:pt x="37" y="84"/>
                    <a:pt x="36" y="91"/>
                    <a:pt x="45" y="89"/>
                  </a:cubicBezTo>
                  <a:cubicBezTo>
                    <a:pt x="50" y="86"/>
                    <a:pt x="53" y="83"/>
                    <a:pt x="56" y="78"/>
                  </a:cubicBezTo>
                  <a:cubicBezTo>
                    <a:pt x="60" y="71"/>
                    <a:pt x="60" y="49"/>
                    <a:pt x="56" y="42"/>
                  </a:cubicBezTo>
                  <a:cubicBezTo>
                    <a:pt x="53" y="36"/>
                    <a:pt x="46" y="33"/>
                    <a:pt x="43" y="27"/>
                  </a:cubicBezTo>
                  <a:cubicBezTo>
                    <a:pt x="43" y="22"/>
                    <a:pt x="43" y="18"/>
                    <a:pt x="43" y="13"/>
                  </a:cubicBezTo>
                  <a:cubicBezTo>
                    <a:pt x="46" y="13"/>
                    <a:pt x="49" y="13"/>
                    <a:pt x="52" y="13"/>
                  </a:cubicBezTo>
                  <a:cubicBezTo>
                    <a:pt x="58" y="17"/>
                    <a:pt x="61" y="24"/>
                    <a:pt x="67" y="27"/>
                  </a:cubicBezTo>
                  <a:cubicBezTo>
                    <a:pt x="69" y="27"/>
                    <a:pt x="70" y="27"/>
                    <a:pt x="72" y="27"/>
                  </a:cubicBezTo>
                  <a:cubicBezTo>
                    <a:pt x="83" y="19"/>
                    <a:pt x="90" y="8"/>
                    <a:pt x="101" y="0"/>
                  </a:cubicBezTo>
                  <a:cubicBezTo>
                    <a:pt x="101" y="22"/>
                    <a:pt x="101" y="45"/>
                    <a:pt x="101" y="67"/>
                  </a:cubicBezTo>
                  <a:cubicBezTo>
                    <a:pt x="96" y="72"/>
                    <a:pt x="92" y="79"/>
                    <a:pt x="85" y="83"/>
                  </a:cubicBezTo>
                  <a:cubicBezTo>
                    <a:pt x="77" y="84"/>
                    <a:pt x="62" y="79"/>
                    <a:pt x="61" y="87"/>
                  </a:cubicBezTo>
                  <a:cubicBezTo>
                    <a:pt x="54" y="95"/>
                    <a:pt x="47" y="103"/>
                    <a:pt x="38" y="109"/>
                  </a:cubicBezTo>
                  <a:cubicBezTo>
                    <a:pt x="28" y="122"/>
                    <a:pt x="36" y="154"/>
                    <a:pt x="34" y="174"/>
                  </a:cubicBezTo>
                  <a:cubicBezTo>
                    <a:pt x="27" y="183"/>
                    <a:pt x="18" y="191"/>
                    <a:pt x="9" y="198"/>
                  </a:cubicBezTo>
                  <a:cubicBezTo>
                    <a:pt x="7" y="199"/>
                    <a:pt x="5" y="201"/>
                    <a:pt x="5" y="205"/>
                  </a:cubicBezTo>
                  <a:cubicBezTo>
                    <a:pt x="0" y="192"/>
                    <a:pt x="4" y="169"/>
                    <a:pt x="3" y="152"/>
                  </a:cubicBezTo>
                  <a:cubicBezTo>
                    <a:pt x="7" y="144"/>
                    <a:pt x="16" y="140"/>
                    <a:pt x="20" y="132"/>
                  </a:cubicBezTo>
                  <a:cubicBezTo>
                    <a:pt x="26" y="113"/>
                    <a:pt x="21" y="85"/>
                    <a:pt x="23" y="63"/>
                  </a:cubicBezTo>
                  <a:cubicBezTo>
                    <a:pt x="22" y="55"/>
                    <a:pt x="8" y="59"/>
                    <a:pt x="0" y="58"/>
                  </a:cubicBezTo>
                  <a:cubicBezTo>
                    <a:pt x="3" y="52"/>
                    <a:pt x="9" y="51"/>
                    <a:pt x="12" y="45"/>
                  </a:cubicBezTo>
                  <a:cubicBezTo>
                    <a:pt x="21" y="47"/>
                    <a:pt x="24" y="54"/>
                    <a:pt x="29" y="60"/>
                  </a:cubicBezTo>
                  <a:cubicBezTo>
                    <a:pt x="31" y="67"/>
                    <a:pt x="27" y="79"/>
                    <a:pt x="32" y="83"/>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Freeform 847"/>
            <p:cNvSpPr/>
            <p:nvPr/>
          </p:nvSpPr>
          <p:spPr bwMode="auto">
            <a:xfrm>
              <a:off x="1988" y="3187"/>
              <a:ext cx="68" cy="36"/>
            </a:xfrm>
            <a:custGeom>
              <a:avLst/>
              <a:gdLst>
                <a:gd name="T0" fmla="*/ 0 w 34"/>
                <a:gd name="T1" fmla="*/ 16 h 18"/>
                <a:gd name="T2" fmla="*/ 18 w 34"/>
                <a:gd name="T3" fmla="*/ 0 h 18"/>
                <a:gd name="T4" fmla="*/ 34 w 34"/>
                <a:gd name="T5" fmla="*/ 18 h 18"/>
                <a:gd name="T6" fmla="*/ 31 w 34"/>
                <a:gd name="T7" fmla="*/ 18 h 18"/>
                <a:gd name="T8" fmla="*/ 14 w 34"/>
                <a:gd name="T9" fmla="*/ 3 h 18"/>
                <a:gd name="T10" fmla="*/ 2 w 34"/>
                <a:gd name="T11" fmla="*/ 16 h 18"/>
                <a:gd name="T12" fmla="*/ 0 w 34"/>
                <a:gd name="T13" fmla="*/ 16 h 18"/>
                <a:gd name="T14" fmla="*/ 0 60000 65536"/>
                <a:gd name="T15" fmla="*/ 0 60000 65536"/>
                <a:gd name="T16" fmla="*/ 0 60000 65536"/>
                <a:gd name="T17" fmla="*/ 0 60000 65536"/>
                <a:gd name="T18" fmla="*/ 0 60000 65536"/>
                <a:gd name="T19" fmla="*/ 0 60000 65536"/>
                <a:gd name="T20" fmla="*/ 0 60000 65536"/>
                <a:gd name="T21" fmla="*/ 0 w 34"/>
                <a:gd name="T22" fmla="*/ 0 h 18"/>
                <a:gd name="T23" fmla="*/ 34 w 3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18">
                  <a:moveTo>
                    <a:pt x="0" y="16"/>
                  </a:moveTo>
                  <a:cubicBezTo>
                    <a:pt x="5" y="10"/>
                    <a:pt x="9" y="3"/>
                    <a:pt x="18" y="0"/>
                  </a:cubicBezTo>
                  <a:cubicBezTo>
                    <a:pt x="22" y="8"/>
                    <a:pt x="30" y="11"/>
                    <a:pt x="34" y="18"/>
                  </a:cubicBezTo>
                  <a:cubicBezTo>
                    <a:pt x="33" y="18"/>
                    <a:pt x="32" y="18"/>
                    <a:pt x="31" y="18"/>
                  </a:cubicBezTo>
                  <a:cubicBezTo>
                    <a:pt x="26" y="12"/>
                    <a:pt x="23" y="5"/>
                    <a:pt x="14" y="3"/>
                  </a:cubicBezTo>
                  <a:cubicBezTo>
                    <a:pt x="11" y="9"/>
                    <a:pt x="5" y="10"/>
                    <a:pt x="2" y="16"/>
                  </a:cubicBezTo>
                  <a:cubicBezTo>
                    <a:pt x="2" y="16"/>
                    <a:pt x="1" y="16"/>
                    <a:pt x="0" y="1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8" name="Freeform 848"/>
            <p:cNvSpPr/>
            <p:nvPr/>
          </p:nvSpPr>
          <p:spPr bwMode="auto">
            <a:xfrm>
              <a:off x="1992" y="3367"/>
              <a:ext cx="40" cy="40"/>
            </a:xfrm>
            <a:custGeom>
              <a:avLst/>
              <a:gdLst>
                <a:gd name="T0" fmla="*/ 0 w 20"/>
                <a:gd name="T1" fmla="*/ 20 h 20"/>
                <a:gd name="T2" fmla="*/ 20 w 20"/>
                <a:gd name="T3" fmla="*/ 0 h 20"/>
                <a:gd name="T4" fmla="*/ 3 w 20"/>
                <a:gd name="T5" fmla="*/ 20 h 20"/>
                <a:gd name="T6" fmla="*/ 0 w 20"/>
                <a:gd name="T7" fmla="*/ 20 h 20"/>
                <a:gd name="T8" fmla="*/ 0 60000 65536"/>
                <a:gd name="T9" fmla="*/ 0 60000 65536"/>
                <a:gd name="T10" fmla="*/ 0 60000 65536"/>
                <a:gd name="T11" fmla="*/ 0 60000 65536"/>
                <a:gd name="T12" fmla="*/ 0 w 20"/>
                <a:gd name="T13" fmla="*/ 0 h 20"/>
                <a:gd name="T14" fmla="*/ 20 w 20"/>
                <a:gd name="T15" fmla="*/ 20 h 20"/>
              </a:gdLst>
              <a:ahLst/>
              <a:cxnLst>
                <a:cxn ang="T8">
                  <a:pos x="T0" y="T1"/>
                </a:cxn>
                <a:cxn ang="T9">
                  <a:pos x="T2" y="T3"/>
                </a:cxn>
                <a:cxn ang="T10">
                  <a:pos x="T4" y="T5"/>
                </a:cxn>
                <a:cxn ang="T11">
                  <a:pos x="T6" y="T7"/>
                </a:cxn>
              </a:cxnLst>
              <a:rect l="T12" t="T13" r="T14" b="T15"/>
              <a:pathLst>
                <a:path w="20" h="20">
                  <a:moveTo>
                    <a:pt x="0" y="20"/>
                  </a:moveTo>
                  <a:cubicBezTo>
                    <a:pt x="6" y="12"/>
                    <a:pt x="13" y="5"/>
                    <a:pt x="20" y="0"/>
                  </a:cubicBezTo>
                  <a:cubicBezTo>
                    <a:pt x="16" y="8"/>
                    <a:pt x="7" y="12"/>
                    <a:pt x="3" y="20"/>
                  </a:cubicBezTo>
                  <a:cubicBezTo>
                    <a:pt x="2" y="20"/>
                    <a:pt x="1" y="20"/>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9" name="Freeform 849"/>
            <p:cNvSpPr/>
            <p:nvPr/>
          </p:nvSpPr>
          <p:spPr bwMode="auto">
            <a:xfrm>
              <a:off x="2010" y="3452"/>
              <a:ext cx="54" cy="54"/>
            </a:xfrm>
            <a:custGeom>
              <a:avLst/>
              <a:gdLst>
                <a:gd name="T0" fmla="*/ 0 w 27"/>
                <a:gd name="T1" fmla="*/ 24 h 27"/>
                <a:gd name="T2" fmla="*/ 25 w 27"/>
                <a:gd name="T3" fmla="*/ 0 h 27"/>
                <a:gd name="T4" fmla="*/ 27 w 27"/>
                <a:gd name="T5" fmla="*/ 0 h 27"/>
                <a:gd name="T6" fmla="*/ 0 w 27"/>
                <a:gd name="T7" fmla="*/ 27 h 27"/>
                <a:gd name="T8" fmla="*/ 0 w 27"/>
                <a:gd name="T9" fmla="*/ 24 h 27"/>
                <a:gd name="T10" fmla="*/ 0 60000 65536"/>
                <a:gd name="T11" fmla="*/ 0 60000 65536"/>
                <a:gd name="T12" fmla="*/ 0 60000 65536"/>
                <a:gd name="T13" fmla="*/ 0 60000 65536"/>
                <a:gd name="T14" fmla="*/ 0 60000 65536"/>
                <a:gd name="T15" fmla="*/ 0 w 27"/>
                <a:gd name="T16" fmla="*/ 0 h 27"/>
                <a:gd name="T17" fmla="*/ 27 w 27"/>
                <a:gd name="T18" fmla="*/ 27 h 27"/>
              </a:gdLst>
              <a:ahLst/>
              <a:cxnLst>
                <a:cxn ang="T10">
                  <a:pos x="T0" y="T1"/>
                </a:cxn>
                <a:cxn ang="T11">
                  <a:pos x="T2" y="T3"/>
                </a:cxn>
                <a:cxn ang="T12">
                  <a:pos x="T4" y="T5"/>
                </a:cxn>
                <a:cxn ang="T13">
                  <a:pos x="T6" y="T7"/>
                </a:cxn>
                <a:cxn ang="T14">
                  <a:pos x="T8" y="T9"/>
                </a:cxn>
              </a:cxnLst>
              <a:rect l="T15" t="T16" r="T17" b="T18"/>
              <a:pathLst>
                <a:path w="27" h="27">
                  <a:moveTo>
                    <a:pt x="0" y="24"/>
                  </a:moveTo>
                  <a:cubicBezTo>
                    <a:pt x="9" y="17"/>
                    <a:pt x="18" y="9"/>
                    <a:pt x="25" y="0"/>
                  </a:cubicBezTo>
                  <a:cubicBezTo>
                    <a:pt x="26" y="0"/>
                    <a:pt x="26" y="0"/>
                    <a:pt x="27" y="0"/>
                  </a:cubicBezTo>
                  <a:cubicBezTo>
                    <a:pt x="19" y="10"/>
                    <a:pt x="10" y="19"/>
                    <a:pt x="0" y="27"/>
                  </a:cubicBezTo>
                  <a:cubicBezTo>
                    <a:pt x="0" y="26"/>
                    <a:pt x="0" y="25"/>
                    <a:pt x="0" y="2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0" name="Freeform 850"/>
            <p:cNvSpPr/>
            <p:nvPr/>
          </p:nvSpPr>
          <p:spPr bwMode="auto">
            <a:xfrm>
              <a:off x="2068" y="3277"/>
              <a:ext cx="50" cy="50"/>
            </a:xfrm>
            <a:custGeom>
              <a:avLst/>
              <a:gdLst>
                <a:gd name="T0" fmla="*/ 0 w 25"/>
                <a:gd name="T1" fmla="*/ 22 h 25"/>
                <a:gd name="T2" fmla="*/ 23 w 25"/>
                <a:gd name="T3" fmla="*/ 0 h 25"/>
                <a:gd name="T4" fmla="*/ 25 w 25"/>
                <a:gd name="T5" fmla="*/ 0 h 25"/>
                <a:gd name="T6" fmla="*/ 0 w 25"/>
                <a:gd name="T7" fmla="*/ 25 h 25"/>
                <a:gd name="T8" fmla="*/ 0 w 25"/>
                <a:gd name="T9" fmla="*/ 22 h 25"/>
                <a:gd name="T10" fmla="*/ 0 60000 65536"/>
                <a:gd name="T11" fmla="*/ 0 60000 65536"/>
                <a:gd name="T12" fmla="*/ 0 60000 65536"/>
                <a:gd name="T13" fmla="*/ 0 60000 65536"/>
                <a:gd name="T14" fmla="*/ 0 60000 65536"/>
                <a:gd name="T15" fmla="*/ 0 w 25"/>
                <a:gd name="T16" fmla="*/ 0 h 25"/>
                <a:gd name="T17" fmla="*/ 25 w 25"/>
                <a:gd name="T18" fmla="*/ 25 h 25"/>
              </a:gdLst>
              <a:ahLst/>
              <a:cxnLst>
                <a:cxn ang="T10">
                  <a:pos x="T0" y="T1"/>
                </a:cxn>
                <a:cxn ang="T11">
                  <a:pos x="T2" y="T3"/>
                </a:cxn>
                <a:cxn ang="T12">
                  <a:pos x="T4" y="T5"/>
                </a:cxn>
                <a:cxn ang="T13">
                  <a:pos x="T6" y="T7"/>
                </a:cxn>
                <a:cxn ang="T14">
                  <a:pos x="T8" y="T9"/>
                </a:cxn>
              </a:cxnLst>
              <a:rect l="T15" t="T16" r="T17" b="T18"/>
              <a:pathLst>
                <a:path w="25" h="25">
                  <a:moveTo>
                    <a:pt x="0" y="22"/>
                  </a:moveTo>
                  <a:cubicBezTo>
                    <a:pt x="9" y="16"/>
                    <a:pt x="16" y="8"/>
                    <a:pt x="23" y="0"/>
                  </a:cubicBezTo>
                  <a:cubicBezTo>
                    <a:pt x="23" y="0"/>
                    <a:pt x="24" y="0"/>
                    <a:pt x="25" y="0"/>
                  </a:cubicBezTo>
                  <a:cubicBezTo>
                    <a:pt x="18" y="9"/>
                    <a:pt x="9" y="17"/>
                    <a:pt x="0" y="25"/>
                  </a:cubicBezTo>
                  <a:cubicBezTo>
                    <a:pt x="0" y="24"/>
                    <a:pt x="0" y="23"/>
                    <a:pt x="0" y="2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1" name="Freeform 851"/>
            <p:cNvSpPr/>
            <p:nvPr/>
          </p:nvSpPr>
          <p:spPr bwMode="auto">
            <a:xfrm>
              <a:off x="2162" y="3237"/>
              <a:ext cx="32" cy="36"/>
            </a:xfrm>
            <a:custGeom>
              <a:avLst/>
              <a:gdLst>
                <a:gd name="T0" fmla="*/ 0 w 16"/>
                <a:gd name="T1" fmla="*/ 16 h 18"/>
                <a:gd name="T2" fmla="*/ 16 w 16"/>
                <a:gd name="T3" fmla="*/ 0 h 18"/>
                <a:gd name="T4" fmla="*/ 0 w 16"/>
                <a:gd name="T5" fmla="*/ 18 h 18"/>
                <a:gd name="T6" fmla="*/ 0 w 16"/>
                <a:gd name="T7" fmla="*/ 16 h 18"/>
                <a:gd name="T8" fmla="*/ 0 60000 65536"/>
                <a:gd name="T9" fmla="*/ 0 60000 65536"/>
                <a:gd name="T10" fmla="*/ 0 60000 65536"/>
                <a:gd name="T11" fmla="*/ 0 60000 65536"/>
                <a:gd name="T12" fmla="*/ 0 w 16"/>
                <a:gd name="T13" fmla="*/ 0 h 18"/>
                <a:gd name="T14" fmla="*/ 16 w 16"/>
                <a:gd name="T15" fmla="*/ 18 h 18"/>
              </a:gdLst>
              <a:ahLst/>
              <a:cxnLst>
                <a:cxn ang="T8">
                  <a:pos x="T0" y="T1"/>
                </a:cxn>
                <a:cxn ang="T9">
                  <a:pos x="T2" y="T3"/>
                </a:cxn>
                <a:cxn ang="T10">
                  <a:pos x="T4" y="T5"/>
                </a:cxn>
                <a:cxn ang="T11">
                  <a:pos x="T6" y="T7"/>
                </a:cxn>
              </a:cxnLst>
              <a:rect l="T12" t="T13" r="T14" b="T15"/>
              <a:pathLst>
                <a:path w="16" h="18">
                  <a:moveTo>
                    <a:pt x="0" y="16"/>
                  </a:moveTo>
                  <a:cubicBezTo>
                    <a:pt x="7" y="12"/>
                    <a:pt x="11" y="5"/>
                    <a:pt x="16" y="0"/>
                  </a:cubicBezTo>
                  <a:cubicBezTo>
                    <a:pt x="14" y="9"/>
                    <a:pt x="6" y="13"/>
                    <a:pt x="0" y="18"/>
                  </a:cubicBezTo>
                  <a:cubicBezTo>
                    <a:pt x="0" y="17"/>
                    <a:pt x="0" y="16"/>
                    <a:pt x="0" y="1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2" name="Freeform 852"/>
            <p:cNvSpPr/>
            <p:nvPr/>
          </p:nvSpPr>
          <p:spPr bwMode="auto">
            <a:xfrm>
              <a:off x="2114" y="3261"/>
              <a:ext cx="48" cy="16"/>
            </a:xfrm>
            <a:custGeom>
              <a:avLst/>
              <a:gdLst>
                <a:gd name="T0" fmla="*/ 0 w 24"/>
                <a:gd name="T1" fmla="*/ 8 h 8"/>
                <a:gd name="T2" fmla="*/ 24 w 24"/>
                <a:gd name="T3" fmla="*/ 4 h 8"/>
                <a:gd name="T4" fmla="*/ 24 w 24"/>
                <a:gd name="T5" fmla="*/ 6 h 8"/>
                <a:gd name="T6" fmla="*/ 2 w 24"/>
                <a:gd name="T7" fmla="*/ 8 h 8"/>
                <a:gd name="T8" fmla="*/ 0 w 24"/>
                <a:gd name="T9" fmla="*/ 8 h 8"/>
                <a:gd name="T10" fmla="*/ 0 60000 65536"/>
                <a:gd name="T11" fmla="*/ 0 60000 65536"/>
                <a:gd name="T12" fmla="*/ 0 60000 65536"/>
                <a:gd name="T13" fmla="*/ 0 60000 65536"/>
                <a:gd name="T14" fmla="*/ 0 60000 65536"/>
                <a:gd name="T15" fmla="*/ 0 w 24"/>
                <a:gd name="T16" fmla="*/ 0 h 8"/>
                <a:gd name="T17" fmla="*/ 24 w 24"/>
                <a:gd name="T18" fmla="*/ 8 h 8"/>
              </a:gdLst>
              <a:ahLst/>
              <a:cxnLst>
                <a:cxn ang="T10">
                  <a:pos x="T0" y="T1"/>
                </a:cxn>
                <a:cxn ang="T11">
                  <a:pos x="T2" y="T3"/>
                </a:cxn>
                <a:cxn ang="T12">
                  <a:pos x="T4" y="T5"/>
                </a:cxn>
                <a:cxn ang="T13">
                  <a:pos x="T6" y="T7"/>
                </a:cxn>
                <a:cxn ang="T14">
                  <a:pos x="T8" y="T9"/>
                </a:cxn>
              </a:cxnLst>
              <a:rect l="T15" t="T16" r="T17" b="T18"/>
              <a:pathLst>
                <a:path w="24" h="8">
                  <a:moveTo>
                    <a:pt x="0" y="8"/>
                  </a:moveTo>
                  <a:cubicBezTo>
                    <a:pt x="1" y="0"/>
                    <a:pt x="16" y="5"/>
                    <a:pt x="24" y="4"/>
                  </a:cubicBezTo>
                  <a:cubicBezTo>
                    <a:pt x="24" y="4"/>
                    <a:pt x="24" y="5"/>
                    <a:pt x="24" y="6"/>
                  </a:cubicBezTo>
                  <a:cubicBezTo>
                    <a:pt x="17" y="6"/>
                    <a:pt x="6" y="4"/>
                    <a:pt x="2" y="8"/>
                  </a:cubicBezTo>
                  <a:cubicBezTo>
                    <a:pt x="1" y="8"/>
                    <a:pt x="0" y="8"/>
                    <a:pt x="0" y="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3" name="Freeform 853"/>
            <p:cNvSpPr/>
            <p:nvPr/>
          </p:nvSpPr>
          <p:spPr bwMode="auto">
            <a:xfrm>
              <a:off x="2048" y="3321"/>
              <a:ext cx="20" cy="131"/>
            </a:xfrm>
            <a:custGeom>
              <a:avLst/>
              <a:gdLst>
                <a:gd name="T0" fmla="*/ 6 w 10"/>
                <a:gd name="T1" fmla="*/ 65 h 65"/>
                <a:gd name="T2" fmla="*/ 10 w 10"/>
                <a:gd name="T3" fmla="*/ 0 h 65"/>
                <a:gd name="T4" fmla="*/ 10 w 10"/>
                <a:gd name="T5" fmla="*/ 3 h 65"/>
                <a:gd name="T6" fmla="*/ 8 w 10"/>
                <a:gd name="T7" fmla="*/ 65 h 65"/>
                <a:gd name="T8" fmla="*/ 6 w 10"/>
                <a:gd name="T9" fmla="*/ 65 h 65"/>
                <a:gd name="T10" fmla="*/ 0 60000 65536"/>
                <a:gd name="T11" fmla="*/ 0 60000 65536"/>
                <a:gd name="T12" fmla="*/ 0 60000 65536"/>
                <a:gd name="T13" fmla="*/ 0 60000 65536"/>
                <a:gd name="T14" fmla="*/ 0 60000 65536"/>
                <a:gd name="T15" fmla="*/ 0 w 10"/>
                <a:gd name="T16" fmla="*/ 0 h 65"/>
                <a:gd name="T17" fmla="*/ 10 w 10"/>
                <a:gd name="T18" fmla="*/ 65 h 65"/>
              </a:gdLst>
              <a:ahLst/>
              <a:cxnLst>
                <a:cxn ang="T10">
                  <a:pos x="T0" y="T1"/>
                </a:cxn>
                <a:cxn ang="T11">
                  <a:pos x="T2" y="T3"/>
                </a:cxn>
                <a:cxn ang="T12">
                  <a:pos x="T4" y="T5"/>
                </a:cxn>
                <a:cxn ang="T13">
                  <a:pos x="T6" y="T7"/>
                </a:cxn>
                <a:cxn ang="T14">
                  <a:pos x="T8" y="T9"/>
                </a:cxn>
              </a:cxnLst>
              <a:rect l="T15" t="T16" r="T17" b="T18"/>
              <a:pathLst>
                <a:path w="10" h="65">
                  <a:moveTo>
                    <a:pt x="6" y="65"/>
                  </a:moveTo>
                  <a:cubicBezTo>
                    <a:pt x="8" y="45"/>
                    <a:pt x="0" y="13"/>
                    <a:pt x="10" y="0"/>
                  </a:cubicBezTo>
                  <a:cubicBezTo>
                    <a:pt x="10" y="1"/>
                    <a:pt x="10" y="2"/>
                    <a:pt x="10" y="3"/>
                  </a:cubicBezTo>
                  <a:cubicBezTo>
                    <a:pt x="5" y="19"/>
                    <a:pt x="9" y="45"/>
                    <a:pt x="8" y="65"/>
                  </a:cubicBezTo>
                  <a:cubicBezTo>
                    <a:pt x="7" y="65"/>
                    <a:pt x="7" y="65"/>
                    <a:pt x="6" y="6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4" name="Freeform 854"/>
            <p:cNvSpPr/>
            <p:nvPr/>
          </p:nvSpPr>
          <p:spPr bwMode="auto">
            <a:xfrm>
              <a:off x="1992" y="3407"/>
              <a:ext cx="18" cy="115"/>
            </a:xfrm>
            <a:custGeom>
              <a:avLst/>
              <a:gdLst>
                <a:gd name="T0" fmla="*/ 3 w 9"/>
                <a:gd name="T1" fmla="*/ 0 h 57"/>
                <a:gd name="T2" fmla="*/ 5 w 9"/>
                <a:gd name="T3" fmla="*/ 53 h 57"/>
                <a:gd name="T4" fmla="*/ 9 w 9"/>
                <a:gd name="T5" fmla="*/ 46 h 57"/>
                <a:gd name="T6" fmla="*/ 9 w 9"/>
                <a:gd name="T7" fmla="*/ 49 h 57"/>
                <a:gd name="T8" fmla="*/ 0 w 9"/>
                <a:gd name="T9" fmla="*/ 55 h 57"/>
                <a:gd name="T10" fmla="*/ 0 w 9"/>
                <a:gd name="T11" fmla="*/ 0 h 57"/>
                <a:gd name="T12" fmla="*/ 3 w 9"/>
                <a:gd name="T13" fmla="*/ 0 h 57"/>
                <a:gd name="T14" fmla="*/ 0 60000 65536"/>
                <a:gd name="T15" fmla="*/ 0 60000 65536"/>
                <a:gd name="T16" fmla="*/ 0 60000 65536"/>
                <a:gd name="T17" fmla="*/ 0 60000 65536"/>
                <a:gd name="T18" fmla="*/ 0 60000 65536"/>
                <a:gd name="T19" fmla="*/ 0 60000 65536"/>
                <a:gd name="T20" fmla="*/ 0 60000 65536"/>
                <a:gd name="T21" fmla="*/ 0 w 9"/>
                <a:gd name="T22" fmla="*/ 0 h 57"/>
                <a:gd name="T23" fmla="*/ 9 w 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57">
                  <a:moveTo>
                    <a:pt x="3" y="0"/>
                  </a:moveTo>
                  <a:cubicBezTo>
                    <a:pt x="4" y="17"/>
                    <a:pt x="0" y="40"/>
                    <a:pt x="5" y="53"/>
                  </a:cubicBezTo>
                  <a:cubicBezTo>
                    <a:pt x="5" y="49"/>
                    <a:pt x="7" y="47"/>
                    <a:pt x="9" y="46"/>
                  </a:cubicBezTo>
                  <a:cubicBezTo>
                    <a:pt x="9" y="47"/>
                    <a:pt x="9" y="48"/>
                    <a:pt x="9" y="49"/>
                  </a:cubicBezTo>
                  <a:cubicBezTo>
                    <a:pt x="7" y="52"/>
                    <a:pt x="8" y="57"/>
                    <a:pt x="0" y="55"/>
                  </a:cubicBezTo>
                  <a:cubicBezTo>
                    <a:pt x="0" y="37"/>
                    <a:pt x="0" y="18"/>
                    <a:pt x="0" y="0"/>
                  </a:cubicBezTo>
                  <a:cubicBezTo>
                    <a:pt x="1" y="0"/>
                    <a:pt x="2" y="0"/>
                    <a:pt x="3"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5" name="Freeform 855"/>
            <p:cNvSpPr/>
            <p:nvPr/>
          </p:nvSpPr>
          <p:spPr bwMode="auto">
            <a:xfrm>
              <a:off x="1984" y="3213"/>
              <a:ext cx="84" cy="154"/>
            </a:xfrm>
            <a:custGeom>
              <a:avLst/>
              <a:gdLst>
                <a:gd name="T0" fmla="*/ 2 w 42"/>
                <a:gd name="T1" fmla="*/ 3 h 77"/>
                <a:gd name="T2" fmla="*/ 4 w 42"/>
                <a:gd name="T3" fmla="*/ 3 h 77"/>
                <a:gd name="T4" fmla="*/ 27 w 42"/>
                <a:gd name="T5" fmla="*/ 8 h 77"/>
                <a:gd name="T6" fmla="*/ 24 w 42"/>
                <a:gd name="T7" fmla="*/ 77 h 77"/>
                <a:gd name="T8" fmla="*/ 2 w 42"/>
                <a:gd name="T9" fmla="*/ 5 h 77"/>
                <a:gd name="T10" fmla="*/ 2 w 42"/>
                <a:gd name="T11" fmla="*/ 3 h 77"/>
                <a:gd name="T12" fmla="*/ 0 60000 65536"/>
                <a:gd name="T13" fmla="*/ 0 60000 65536"/>
                <a:gd name="T14" fmla="*/ 0 60000 65536"/>
                <a:gd name="T15" fmla="*/ 0 60000 65536"/>
                <a:gd name="T16" fmla="*/ 0 60000 65536"/>
                <a:gd name="T17" fmla="*/ 0 60000 65536"/>
                <a:gd name="T18" fmla="*/ 0 w 42"/>
                <a:gd name="T19" fmla="*/ 0 h 77"/>
                <a:gd name="T20" fmla="*/ 42 w 42"/>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42" h="77">
                  <a:moveTo>
                    <a:pt x="2" y="3"/>
                  </a:moveTo>
                  <a:cubicBezTo>
                    <a:pt x="3" y="3"/>
                    <a:pt x="4" y="3"/>
                    <a:pt x="4" y="3"/>
                  </a:cubicBezTo>
                  <a:cubicBezTo>
                    <a:pt x="12" y="4"/>
                    <a:pt x="26" y="0"/>
                    <a:pt x="27" y="8"/>
                  </a:cubicBezTo>
                  <a:cubicBezTo>
                    <a:pt x="25" y="30"/>
                    <a:pt x="30" y="58"/>
                    <a:pt x="24" y="77"/>
                  </a:cubicBezTo>
                  <a:cubicBezTo>
                    <a:pt x="18" y="46"/>
                    <a:pt x="42" y="1"/>
                    <a:pt x="2" y="5"/>
                  </a:cubicBezTo>
                  <a:cubicBezTo>
                    <a:pt x="0" y="6"/>
                    <a:pt x="1" y="2"/>
                    <a:pt x="2"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6" name="Freeform 856"/>
            <p:cNvSpPr/>
            <p:nvPr/>
          </p:nvSpPr>
          <p:spPr bwMode="auto">
            <a:xfrm>
              <a:off x="2074" y="3125"/>
              <a:ext cx="22" cy="32"/>
            </a:xfrm>
            <a:custGeom>
              <a:avLst/>
              <a:gdLst>
                <a:gd name="T0" fmla="*/ 0 w 11"/>
                <a:gd name="T1" fmla="*/ 16 h 16"/>
                <a:gd name="T2" fmla="*/ 0 w 11"/>
                <a:gd name="T3" fmla="*/ 0 h 16"/>
                <a:gd name="T4" fmla="*/ 11 w 11"/>
                <a:gd name="T5" fmla="*/ 0 h 16"/>
                <a:gd name="T6" fmla="*/ 11 w 11"/>
                <a:gd name="T7" fmla="*/ 2 h 16"/>
                <a:gd name="T8" fmla="*/ 2 w 11"/>
                <a:gd name="T9" fmla="*/ 2 h 16"/>
                <a:gd name="T10" fmla="*/ 2 w 11"/>
                <a:gd name="T11" fmla="*/ 16 h 16"/>
                <a:gd name="T12" fmla="*/ 0 w 11"/>
                <a:gd name="T13" fmla="*/ 16 h 16"/>
                <a:gd name="T14" fmla="*/ 0 60000 65536"/>
                <a:gd name="T15" fmla="*/ 0 60000 65536"/>
                <a:gd name="T16" fmla="*/ 0 60000 65536"/>
                <a:gd name="T17" fmla="*/ 0 60000 65536"/>
                <a:gd name="T18" fmla="*/ 0 60000 65536"/>
                <a:gd name="T19" fmla="*/ 0 60000 65536"/>
                <a:gd name="T20" fmla="*/ 0 60000 65536"/>
                <a:gd name="T21" fmla="*/ 0 w 11"/>
                <a:gd name="T22" fmla="*/ 0 h 16"/>
                <a:gd name="T23" fmla="*/ 11 w 11"/>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6">
                  <a:moveTo>
                    <a:pt x="0" y="16"/>
                  </a:moveTo>
                  <a:cubicBezTo>
                    <a:pt x="0" y="11"/>
                    <a:pt x="0" y="5"/>
                    <a:pt x="0" y="0"/>
                  </a:cubicBezTo>
                  <a:cubicBezTo>
                    <a:pt x="3" y="0"/>
                    <a:pt x="7" y="0"/>
                    <a:pt x="11" y="0"/>
                  </a:cubicBezTo>
                  <a:cubicBezTo>
                    <a:pt x="11" y="1"/>
                    <a:pt x="11" y="2"/>
                    <a:pt x="11" y="2"/>
                  </a:cubicBezTo>
                  <a:cubicBezTo>
                    <a:pt x="8" y="2"/>
                    <a:pt x="5" y="2"/>
                    <a:pt x="2" y="2"/>
                  </a:cubicBezTo>
                  <a:cubicBezTo>
                    <a:pt x="2" y="7"/>
                    <a:pt x="2" y="11"/>
                    <a:pt x="2" y="16"/>
                  </a:cubicBezTo>
                  <a:cubicBezTo>
                    <a:pt x="1" y="16"/>
                    <a:pt x="0" y="16"/>
                    <a:pt x="0" y="1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Freeform 857"/>
            <p:cNvSpPr/>
            <p:nvPr/>
          </p:nvSpPr>
          <p:spPr bwMode="auto">
            <a:xfrm>
              <a:off x="2274" y="3143"/>
              <a:ext cx="128" cy="134"/>
            </a:xfrm>
            <a:custGeom>
              <a:avLst/>
              <a:gdLst>
                <a:gd name="T0" fmla="*/ 0 w 64"/>
                <a:gd name="T1" fmla="*/ 67 h 67"/>
                <a:gd name="T2" fmla="*/ 64 w 64"/>
                <a:gd name="T3" fmla="*/ 0 h 67"/>
                <a:gd name="T4" fmla="*/ 0 w 64"/>
                <a:gd name="T5" fmla="*/ 67 h 67"/>
                <a:gd name="T6" fmla="*/ 0 60000 65536"/>
                <a:gd name="T7" fmla="*/ 0 60000 65536"/>
                <a:gd name="T8" fmla="*/ 0 60000 65536"/>
                <a:gd name="T9" fmla="*/ 0 w 64"/>
                <a:gd name="T10" fmla="*/ 0 h 67"/>
                <a:gd name="T11" fmla="*/ 64 w 64"/>
                <a:gd name="T12" fmla="*/ 67 h 67"/>
              </a:gdLst>
              <a:ahLst/>
              <a:cxnLst>
                <a:cxn ang="T6">
                  <a:pos x="T0" y="T1"/>
                </a:cxn>
                <a:cxn ang="T7">
                  <a:pos x="T2" y="T3"/>
                </a:cxn>
                <a:cxn ang="T8">
                  <a:pos x="T4" y="T5"/>
                </a:cxn>
              </a:cxnLst>
              <a:rect l="T9" t="T10" r="T11" b="T12"/>
              <a:pathLst>
                <a:path w="64" h="67">
                  <a:moveTo>
                    <a:pt x="0" y="67"/>
                  </a:moveTo>
                  <a:cubicBezTo>
                    <a:pt x="18" y="42"/>
                    <a:pt x="42" y="22"/>
                    <a:pt x="64" y="0"/>
                  </a:cubicBezTo>
                  <a:cubicBezTo>
                    <a:pt x="44" y="24"/>
                    <a:pt x="20" y="43"/>
                    <a:pt x="0" y="6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8" name="Freeform 858"/>
            <p:cNvSpPr/>
            <p:nvPr/>
          </p:nvSpPr>
          <p:spPr bwMode="auto">
            <a:xfrm>
              <a:off x="2314" y="3379"/>
              <a:ext cx="76" cy="77"/>
            </a:xfrm>
            <a:custGeom>
              <a:avLst/>
              <a:gdLst>
                <a:gd name="T0" fmla="*/ 0 w 38"/>
                <a:gd name="T1" fmla="*/ 36 h 38"/>
                <a:gd name="T2" fmla="*/ 36 w 38"/>
                <a:gd name="T3" fmla="*/ 0 h 38"/>
                <a:gd name="T4" fmla="*/ 38 w 38"/>
                <a:gd name="T5" fmla="*/ 0 h 38"/>
                <a:gd name="T6" fmla="*/ 0 w 38"/>
                <a:gd name="T7" fmla="*/ 38 h 38"/>
                <a:gd name="T8" fmla="*/ 0 w 38"/>
                <a:gd name="T9" fmla="*/ 36 h 38"/>
                <a:gd name="T10" fmla="*/ 0 60000 65536"/>
                <a:gd name="T11" fmla="*/ 0 60000 65536"/>
                <a:gd name="T12" fmla="*/ 0 60000 65536"/>
                <a:gd name="T13" fmla="*/ 0 60000 65536"/>
                <a:gd name="T14" fmla="*/ 0 60000 65536"/>
                <a:gd name="T15" fmla="*/ 0 w 38"/>
                <a:gd name="T16" fmla="*/ 0 h 38"/>
                <a:gd name="T17" fmla="*/ 38 w 38"/>
                <a:gd name="T18" fmla="*/ 38 h 38"/>
              </a:gdLst>
              <a:ahLst/>
              <a:cxnLst>
                <a:cxn ang="T10">
                  <a:pos x="T0" y="T1"/>
                </a:cxn>
                <a:cxn ang="T11">
                  <a:pos x="T2" y="T3"/>
                </a:cxn>
                <a:cxn ang="T12">
                  <a:pos x="T4" y="T5"/>
                </a:cxn>
                <a:cxn ang="T13">
                  <a:pos x="T6" y="T7"/>
                </a:cxn>
                <a:cxn ang="T14">
                  <a:pos x="T8" y="T9"/>
                </a:cxn>
              </a:cxnLst>
              <a:rect l="T15" t="T16" r="T17" b="T18"/>
              <a:pathLst>
                <a:path w="38" h="38">
                  <a:moveTo>
                    <a:pt x="0" y="36"/>
                  </a:moveTo>
                  <a:cubicBezTo>
                    <a:pt x="13" y="25"/>
                    <a:pt x="25" y="13"/>
                    <a:pt x="36" y="0"/>
                  </a:cubicBezTo>
                  <a:cubicBezTo>
                    <a:pt x="36" y="0"/>
                    <a:pt x="37" y="0"/>
                    <a:pt x="38" y="0"/>
                  </a:cubicBezTo>
                  <a:cubicBezTo>
                    <a:pt x="26" y="14"/>
                    <a:pt x="13" y="26"/>
                    <a:pt x="0" y="38"/>
                  </a:cubicBezTo>
                  <a:cubicBezTo>
                    <a:pt x="0" y="37"/>
                    <a:pt x="0" y="37"/>
                    <a:pt x="0" y="3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Freeform 859"/>
            <p:cNvSpPr/>
            <p:nvPr/>
          </p:nvSpPr>
          <p:spPr bwMode="auto">
            <a:xfrm>
              <a:off x="2390" y="3237"/>
              <a:ext cx="40" cy="40"/>
            </a:xfrm>
            <a:custGeom>
              <a:avLst/>
              <a:gdLst>
                <a:gd name="T0" fmla="*/ 0 w 20"/>
                <a:gd name="T1" fmla="*/ 20 h 20"/>
                <a:gd name="T2" fmla="*/ 18 w 20"/>
                <a:gd name="T3" fmla="*/ 0 h 20"/>
                <a:gd name="T4" fmla="*/ 20 w 20"/>
                <a:gd name="T5" fmla="*/ 0 h 20"/>
                <a:gd name="T6" fmla="*/ 0 w 20"/>
                <a:gd name="T7" fmla="*/ 20 h 20"/>
                <a:gd name="T8" fmla="*/ 0 60000 65536"/>
                <a:gd name="T9" fmla="*/ 0 60000 65536"/>
                <a:gd name="T10" fmla="*/ 0 60000 65536"/>
                <a:gd name="T11" fmla="*/ 0 60000 65536"/>
                <a:gd name="T12" fmla="*/ 0 w 20"/>
                <a:gd name="T13" fmla="*/ 0 h 20"/>
                <a:gd name="T14" fmla="*/ 20 w 20"/>
                <a:gd name="T15" fmla="*/ 20 h 20"/>
              </a:gdLst>
              <a:ahLst/>
              <a:cxnLst>
                <a:cxn ang="T8">
                  <a:pos x="T0" y="T1"/>
                </a:cxn>
                <a:cxn ang="T9">
                  <a:pos x="T2" y="T3"/>
                </a:cxn>
                <a:cxn ang="T10">
                  <a:pos x="T4" y="T5"/>
                </a:cxn>
                <a:cxn ang="T11">
                  <a:pos x="T6" y="T7"/>
                </a:cxn>
              </a:cxnLst>
              <a:rect l="T12" t="T13" r="T14" b="T15"/>
              <a:pathLst>
                <a:path w="20" h="20">
                  <a:moveTo>
                    <a:pt x="0" y="20"/>
                  </a:moveTo>
                  <a:cubicBezTo>
                    <a:pt x="4" y="12"/>
                    <a:pt x="13" y="8"/>
                    <a:pt x="18" y="0"/>
                  </a:cubicBezTo>
                  <a:cubicBezTo>
                    <a:pt x="18" y="0"/>
                    <a:pt x="19" y="0"/>
                    <a:pt x="20" y="0"/>
                  </a:cubicBezTo>
                  <a:cubicBezTo>
                    <a:pt x="14" y="8"/>
                    <a:pt x="7" y="14"/>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Freeform 860"/>
            <p:cNvSpPr/>
            <p:nvPr/>
          </p:nvSpPr>
          <p:spPr bwMode="auto">
            <a:xfrm>
              <a:off x="2408" y="3143"/>
              <a:ext cx="22" cy="22"/>
            </a:xfrm>
            <a:custGeom>
              <a:avLst/>
              <a:gdLst>
                <a:gd name="T0" fmla="*/ 0 w 11"/>
                <a:gd name="T1" fmla="*/ 0 h 11"/>
                <a:gd name="T2" fmla="*/ 11 w 11"/>
                <a:gd name="T3" fmla="*/ 11 h 11"/>
                <a:gd name="T4" fmla="*/ 9 w 11"/>
                <a:gd name="T5" fmla="*/ 11 h 11"/>
                <a:gd name="T6" fmla="*/ 0 w 11"/>
                <a:gd name="T7" fmla="*/ 0 h 11"/>
                <a:gd name="T8" fmla="*/ 0 60000 65536"/>
                <a:gd name="T9" fmla="*/ 0 60000 65536"/>
                <a:gd name="T10" fmla="*/ 0 60000 65536"/>
                <a:gd name="T11" fmla="*/ 0 60000 65536"/>
                <a:gd name="T12" fmla="*/ 0 w 11"/>
                <a:gd name="T13" fmla="*/ 0 h 11"/>
                <a:gd name="T14" fmla="*/ 11 w 11"/>
                <a:gd name="T15" fmla="*/ 11 h 11"/>
              </a:gdLst>
              <a:ahLst/>
              <a:cxnLst>
                <a:cxn ang="T8">
                  <a:pos x="T0" y="T1"/>
                </a:cxn>
                <a:cxn ang="T9">
                  <a:pos x="T2" y="T3"/>
                </a:cxn>
                <a:cxn ang="T10">
                  <a:pos x="T4" y="T5"/>
                </a:cxn>
                <a:cxn ang="T11">
                  <a:pos x="T6" y="T7"/>
                </a:cxn>
              </a:cxnLst>
              <a:rect l="T12" t="T13" r="T14" b="T15"/>
              <a:pathLst>
                <a:path w="11" h="11">
                  <a:moveTo>
                    <a:pt x="0" y="0"/>
                  </a:moveTo>
                  <a:cubicBezTo>
                    <a:pt x="4" y="3"/>
                    <a:pt x="8" y="7"/>
                    <a:pt x="11" y="11"/>
                  </a:cubicBezTo>
                  <a:cubicBezTo>
                    <a:pt x="10" y="11"/>
                    <a:pt x="9" y="11"/>
                    <a:pt x="9" y="11"/>
                  </a:cubicBezTo>
                  <a:cubicBezTo>
                    <a:pt x="7" y="6"/>
                    <a:pt x="1"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Freeform 861"/>
            <p:cNvSpPr/>
            <p:nvPr/>
          </p:nvSpPr>
          <p:spPr bwMode="auto">
            <a:xfrm>
              <a:off x="2236" y="3277"/>
              <a:ext cx="78" cy="199"/>
            </a:xfrm>
            <a:custGeom>
              <a:avLst/>
              <a:gdLst>
                <a:gd name="T0" fmla="*/ 19 w 39"/>
                <a:gd name="T1" fmla="*/ 0 h 99"/>
                <a:gd name="T2" fmla="*/ 39 w 39"/>
                <a:gd name="T3" fmla="*/ 87 h 99"/>
                <a:gd name="T4" fmla="*/ 39 w 39"/>
                <a:gd name="T5" fmla="*/ 89 h 99"/>
                <a:gd name="T6" fmla="*/ 17 w 39"/>
                <a:gd name="T7" fmla="*/ 89 h 99"/>
                <a:gd name="T8" fmla="*/ 19 w 39"/>
                <a:gd name="T9" fmla="*/ 0 h 99"/>
                <a:gd name="T10" fmla="*/ 0 60000 65536"/>
                <a:gd name="T11" fmla="*/ 0 60000 65536"/>
                <a:gd name="T12" fmla="*/ 0 60000 65536"/>
                <a:gd name="T13" fmla="*/ 0 60000 65536"/>
                <a:gd name="T14" fmla="*/ 0 60000 65536"/>
                <a:gd name="T15" fmla="*/ 0 w 39"/>
                <a:gd name="T16" fmla="*/ 0 h 99"/>
                <a:gd name="T17" fmla="*/ 39 w 39"/>
                <a:gd name="T18" fmla="*/ 99 h 99"/>
              </a:gdLst>
              <a:ahLst/>
              <a:cxnLst>
                <a:cxn ang="T10">
                  <a:pos x="T0" y="T1"/>
                </a:cxn>
                <a:cxn ang="T11">
                  <a:pos x="T2" y="T3"/>
                </a:cxn>
                <a:cxn ang="T12">
                  <a:pos x="T4" y="T5"/>
                </a:cxn>
                <a:cxn ang="T13">
                  <a:pos x="T6" y="T7"/>
                </a:cxn>
                <a:cxn ang="T14">
                  <a:pos x="T8" y="T9"/>
                </a:cxn>
              </a:cxnLst>
              <a:rect l="T15" t="T16" r="T17" b="T18"/>
              <a:pathLst>
                <a:path w="39" h="99">
                  <a:moveTo>
                    <a:pt x="19" y="0"/>
                  </a:moveTo>
                  <a:cubicBezTo>
                    <a:pt x="27" y="23"/>
                    <a:pt x="0" y="99"/>
                    <a:pt x="39" y="87"/>
                  </a:cubicBezTo>
                  <a:cubicBezTo>
                    <a:pt x="39" y="88"/>
                    <a:pt x="39" y="88"/>
                    <a:pt x="39" y="89"/>
                  </a:cubicBezTo>
                  <a:cubicBezTo>
                    <a:pt x="31" y="89"/>
                    <a:pt x="24" y="89"/>
                    <a:pt x="17" y="89"/>
                  </a:cubicBezTo>
                  <a:cubicBezTo>
                    <a:pt x="18" y="60"/>
                    <a:pt x="14" y="25"/>
                    <a:pt x="19"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2" name="Freeform 862"/>
            <p:cNvSpPr/>
            <p:nvPr/>
          </p:nvSpPr>
          <p:spPr bwMode="auto">
            <a:xfrm>
              <a:off x="4276" y="3161"/>
              <a:ext cx="300" cy="305"/>
            </a:xfrm>
            <a:custGeom>
              <a:avLst/>
              <a:gdLst>
                <a:gd name="T0" fmla="*/ 34 w 150"/>
                <a:gd name="T1" fmla="*/ 18 h 152"/>
                <a:gd name="T2" fmla="*/ 61 w 150"/>
                <a:gd name="T3" fmla="*/ 107 h 152"/>
                <a:gd name="T4" fmla="*/ 92 w 150"/>
                <a:gd name="T5" fmla="*/ 0 h 152"/>
                <a:gd name="T6" fmla="*/ 110 w 150"/>
                <a:gd name="T7" fmla="*/ 0 h 152"/>
                <a:gd name="T8" fmla="*/ 132 w 150"/>
                <a:gd name="T9" fmla="*/ 76 h 152"/>
                <a:gd name="T10" fmla="*/ 150 w 150"/>
                <a:gd name="T11" fmla="*/ 152 h 152"/>
                <a:gd name="T12" fmla="*/ 130 w 150"/>
                <a:gd name="T13" fmla="*/ 78 h 152"/>
                <a:gd name="T14" fmla="*/ 108 w 150"/>
                <a:gd name="T15" fmla="*/ 51 h 152"/>
                <a:gd name="T16" fmla="*/ 108 w 150"/>
                <a:gd name="T17" fmla="*/ 2 h 152"/>
                <a:gd name="T18" fmla="*/ 97 w 150"/>
                <a:gd name="T19" fmla="*/ 2 h 152"/>
                <a:gd name="T20" fmla="*/ 94 w 150"/>
                <a:gd name="T21" fmla="*/ 76 h 152"/>
                <a:gd name="T22" fmla="*/ 63 w 150"/>
                <a:gd name="T23" fmla="*/ 109 h 152"/>
                <a:gd name="T24" fmla="*/ 21 w 150"/>
                <a:gd name="T25" fmla="*/ 67 h 152"/>
                <a:gd name="T26" fmla="*/ 32 w 150"/>
                <a:gd name="T27" fmla="*/ 18 h 152"/>
                <a:gd name="T28" fmla="*/ 34 w 150"/>
                <a:gd name="T29" fmla="*/ 18 h 1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0"/>
                <a:gd name="T46" fmla="*/ 0 h 152"/>
                <a:gd name="T47" fmla="*/ 150 w 150"/>
                <a:gd name="T48" fmla="*/ 152 h 15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0" h="152">
                  <a:moveTo>
                    <a:pt x="34" y="18"/>
                  </a:moveTo>
                  <a:cubicBezTo>
                    <a:pt x="0" y="52"/>
                    <a:pt x="43" y="91"/>
                    <a:pt x="61" y="107"/>
                  </a:cubicBezTo>
                  <a:cubicBezTo>
                    <a:pt x="97" y="97"/>
                    <a:pt x="94" y="48"/>
                    <a:pt x="92" y="0"/>
                  </a:cubicBezTo>
                  <a:cubicBezTo>
                    <a:pt x="98" y="0"/>
                    <a:pt x="104" y="0"/>
                    <a:pt x="110" y="0"/>
                  </a:cubicBezTo>
                  <a:cubicBezTo>
                    <a:pt x="106" y="37"/>
                    <a:pt x="112" y="64"/>
                    <a:pt x="132" y="76"/>
                  </a:cubicBezTo>
                  <a:cubicBezTo>
                    <a:pt x="131" y="108"/>
                    <a:pt x="129" y="142"/>
                    <a:pt x="150" y="152"/>
                  </a:cubicBezTo>
                  <a:cubicBezTo>
                    <a:pt x="120" y="145"/>
                    <a:pt x="137" y="105"/>
                    <a:pt x="130" y="78"/>
                  </a:cubicBezTo>
                  <a:cubicBezTo>
                    <a:pt x="126" y="62"/>
                    <a:pt x="112" y="63"/>
                    <a:pt x="108" y="51"/>
                  </a:cubicBezTo>
                  <a:cubicBezTo>
                    <a:pt x="108" y="35"/>
                    <a:pt x="108" y="19"/>
                    <a:pt x="108" y="2"/>
                  </a:cubicBezTo>
                  <a:cubicBezTo>
                    <a:pt x="104" y="2"/>
                    <a:pt x="100" y="2"/>
                    <a:pt x="97" y="2"/>
                  </a:cubicBezTo>
                  <a:cubicBezTo>
                    <a:pt x="88" y="26"/>
                    <a:pt x="100" y="54"/>
                    <a:pt x="94" y="76"/>
                  </a:cubicBezTo>
                  <a:cubicBezTo>
                    <a:pt x="90" y="93"/>
                    <a:pt x="71" y="99"/>
                    <a:pt x="63" y="109"/>
                  </a:cubicBezTo>
                  <a:cubicBezTo>
                    <a:pt x="48" y="97"/>
                    <a:pt x="34" y="82"/>
                    <a:pt x="21" y="67"/>
                  </a:cubicBezTo>
                  <a:cubicBezTo>
                    <a:pt x="20" y="46"/>
                    <a:pt x="19" y="25"/>
                    <a:pt x="32" y="18"/>
                  </a:cubicBezTo>
                  <a:cubicBezTo>
                    <a:pt x="33" y="18"/>
                    <a:pt x="33" y="18"/>
                    <a:pt x="34" y="1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Freeform 863"/>
            <p:cNvSpPr/>
            <p:nvPr/>
          </p:nvSpPr>
          <p:spPr bwMode="auto">
            <a:xfrm>
              <a:off x="4174" y="3161"/>
              <a:ext cx="166" cy="80"/>
            </a:xfrm>
            <a:custGeom>
              <a:avLst/>
              <a:gdLst>
                <a:gd name="T0" fmla="*/ 0 w 83"/>
                <a:gd name="T1" fmla="*/ 40 h 40"/>
                <a:gd name="T2" fmla="*/ 83 w 83"/>
                <a:gd name="T3" fmla="*/ 11 h 40"/>
                <a:gd name="T4" fmla="*/ 3 w 83"/>
                <a:gd name="T5" fmla="*/ 40 h 40"/>
                <a:gd name="T6" fmla="*/ 0 w 83"/>
                <a:gd name="T7" fmla="*/ 40 h 40"/>
                <a:gd name="T8" fmla="*/ 0 60000 65536"/>
                <a:gd name="T9" fmla="*/ 0 60000 65536"/>
                <a:gd name="T10" fmla="*/ 0 60000 65536"/>
                <a:gd name="T11" fmla="*/ 0 60000 65536"/>
                <a:gd name="T12" fmla="*/ 0 w 83"/>
                <a:gd name="T13" fmla="*/ 0 h 40"/>
                <a:gd name="T14" fmla="*/ 83 w 83"/>
                <a:gd name="T15" fmla="*/ 40 h 40"/>
              </a:gdLst>
              <a:ahLst/>
              <a:cxnLst>
                <a:cxn ang="T8">
                  <a:pos x="T0" y="T1"/>
                </a:cxn>
                <a:cxn ang="T9">
                  <a:pos x="T2" y="T3"/>
                </a:cxn>
                <a:cxn ang="T10">
                  <a:pos x="T4" y="T5"/>
                </a:cxn>
                <a:cxn ang="T11">
                  <a:pos x="T6" y="T7"/>
                </a:cxn>
              </a:cxnLst>
              <a:rect l="T12" t="T13" r="T14" b="T15"/>
              <a:pathLst>
                <a:path w="83" h="40">
                  <a:moveTo>
                    <a:pt x="0" y="40"/>
                  </a:moveTo>
                  <a:cubicBezTo>
                    <a:pt x="13" y="17"/>
                    <a:pt x="43" y="0"/>
                    <a:pt x="83" y="11"/>
                  </a:cubicBezTo>
                  <a:cubicBezTo>
                    <a:pt x="41" y="6"/>
                    <a:pt x="15" y="16"/>
                    <a:pt x="3" y="40"/>
                  </a:cubicBezTo>
                  <a:cubicBezTo>
                    <a:pt x="2" y="40"/>
                    <a:pt x="1" y="40"/>
                    <a:pt x="0" y="4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Freeform 864"/>
            <p:cNvSpPr/>
            <p:nvPr/>
          </p:nvSpPr>
          <p:spPr bwMode="auto">
            <a:xfrm>
              <a:off x="4130" y="3251"/>
              <a:ext cx="68" cy="34"/>
            </a:xfrm>
            <a:custGeom>
              <a:avLst/>
              <a:gdLst>
                <a:gd name="T0" fmla="*/ 0 w 34"/>
                <a:gd name="T1" fmla="*/ 0 h 17"/>
                <a:gd name="T2" fmla="*/ 11 w 34"/>
                <a:gd name="T3" fmla="*/ 13 h 17"/>
                <a:gd name="T4" fmla="*/ 31 w 34"/>
                <a:gd name="T5" fmla="*/ 13 h 17"/>
                <a:gd name="T6" fmla="*/ 22 w 34"/>
                <a:gd name="T7" fmla="*/ 0 h 17"/>
                <a:gd name="T8" fmla="*/ 34 w 34"/>
                <a:gd name="T9" fmla="*/ 13 h 17"/>
                <a:gd name="T10" fmla="*/ 11 w 34"/>
                <a:gd name="T11" fmla="*/ 15 h 17"/>
                <a:gd name="T12" fmla="*/ 0 w 34"/>
                <a:gd name="T13" fmla="*/ 0 h 17"/>
                <a:gd name="T14" fmla="*/ 0 60000 65536"/>
                <a:gd name="T15" fmla="*/ 0 60000 65536"/>
                <a:gd name="T16" fmla="*/ 0 60000 65536"/>
                <a:gd name="T17" fmla="*/ 0 60000 65536"/>
                <a:gd name="T18" fmla="*/ 0 60000 65536"/>
                <a:gd name="T19" fmla="*/ 0 60000 65536"/>
                <a:gd name="T20" fmla="*/ 0 60000 65536"/>
                <a:gd name="T21" fmla="*/ 0 w 34"/>
                <a:gd name="T22" fmla="*/ 0 h 17"/>
                <a:gd name="T23" fmla="*/ 34 w 34"/>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17">
                  <a:moveTo>
                    <a:pt x="0" y="0"/>
                  </a:moveTo>
                  <a:cubicBezTo>
                    <a:pt x="5" y="3"/>
                    <a:pt x="11" y="6"/>
                    <a:pt x="11" y="13"/>
                  </a:cubicBezTo>
                  <a:cubicBezTo>
                    <a:pt x="18" y="13"/>
                    <a:pt x="25" y="13"/>
                    <a:pt x="31" y="13"/>
                  </a:cubicBezTo>
                  <a:cubicBezTo>
                    <a:pt x="32" y="5"/>
                    <a:pt x="24" y="6"/>
                    <a:pt x="22" y="0"/>
                  </a:cubicBezTo>
                  <a:cubicBezTo>
                    <a:pt x="27" y="3"/>
                    <a:pt x="33" y="6"/>
                    <a:pt x="34" y="13"/>
                  </a:cubicBezTo>
                  <a:cubicBezTo>
                    <a:pt x="29" y="17"/>
                    <a:pt x="19" y="15"/>
                    <a:pt x="11" y="15"/>
                  </a:cubicBezTo>
                  <a:cubicBezTo>
                    <a:pt x="10" y="8"/>
                    <a:pt x="3" y="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Freeform 865"/>
            <p:cNvSpPr/>
            <p:nvPr/>
          </p:nvSpPr>
          <p:spPr bwMode="auto">
            <a:xfrm>
              <a:off x="3746" y="3251"/>
              <a:ext cx="380" cy="553"/>
            </a:xfrm>
            <a:custGeom>
              <a:avLst/>
              <a:gdLst>
                <a:gd name="T0" fmla="*/ 0 w 190"/>
                <a:gd name="T1" fmla="*/ 276 h 276"/>
                <a:gd name="T2" fmla="*/ 18 w 190"/>
                <a:gd name="T3" fmla="*/ 256 h 276"/>
                <a:gd name="T4" fmla="*/ 18 w 190"/>
                <a:gd name="T5" fmla="*/ 127 h 276"/>
                <a:gd name="T6" fmla="*/ 54 w 190"/>
                <a:gd name="T7" fmla="*/ 89 h 276"/>
                <a:gd name="T8" fmla="*/ 85 w 190"/>
                <a:gd name="T9" fmla="*/ 89 h 276"/>
                <a:gd name="T10" fmla="*/ 143 w 190"/>
                <a:gd name="T11" fmla="*/ 31 h 276"/>
                <a:gd name="T12" fmla="*/ 159 w 190"/>
                <a:gd name="T13" fmla="*/ 31 h 276"/>
                <a:gd name="T14" fmla="*/ 190 w 190"/>
                <a:gd name="T15" fmla="*/ 0 h 276"/>
                <a:gd name="T16" fmla="*/ 161 w 190"/>
                <a:gd name="T17" fmla="*/ 33 h 276"/>
                <a:gd name="T18" fmla="*/ 87 w 190"/>
                <a:gd name="T19" fmla="*/ 91 h 276"/>
                <a:gd name="T20" fmla="*/ 21 w 190"/>
                <a:gd name="T21" fmla="*/ 124 h 276"/>
                <a:gd name="T22" fmla="*/ 0 w 190"/>
                <a:gd name="T23" fmla="*/ 276 h 2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0"/>
                <a:gd name="T37" fmla="*/ 0 h 276"/>
                <a:gd name="T38" fmla="*/ 190 w 190"/>
                <a:gd name="T39" fmla="*/ 276 h 2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0" h="276">
                  <a:moveTo>
                    <a:pt x="0" y="276"/>
                  </a:moveTo>
                  <a:cubicBezTo>
                    <a:pt x="5" y="268"/>
                    <a:pt x="14" y="264"/>
                    <a:pt x="18" y="256"/>
                  </a:cubicBezTo>
                  <a:cubicBezTo>
                    <a:pt x="26" y="215"/>
                    <a:pt x="8" y="163"/>
                    <a:pt x="18" y="127"/>
                  </a:cubicBezTo>
                  <a:cubicBezTo>
                    <a:pt x="24" y="107"/>
                    <a:pt x="45" y="102"/>
                    <a:pt x="54" y="89"/>
                  </a:cubicBezTo>
                  <a:cubicBezTo>
                    <a:pt x="64" y="89"/>
                    <a:pt x="75" y="89"/>
                    <a:pt x="85" y="89"/>
                  </a:cubicBezTo>
                  <a:cubicBezTo>
                    <a:pt x="105" y="82"/>
                    <a:pt x="123" y="39"/>
                    <a:pt x="143" y="31"/>
                  </a:cubicBezTo>
                  <a:cubicBezTo>
                    <a:pt x="147" y="29"/>
                    <a:pt x="155" y="33"/>
                    <a:pt x="159" y="31"/>
                  </a:cubicBezTo>
                  <a:cubicBezTo>
                    <a:pt x="171" y="23"/>
                    <a:pt x="177" y="6"/>
                    <a:pt x="190" y="0"/>
                  </a:cubicBezTo>
                  <a:cubicBezTo>
                    <a:pt x="182" y="12"/>
                    <a:pt x="167" y="19"/>
                    <a:pt x="161" y="33"/>
                  </a:cubicBezTo>
                  <a:cubicBezTo>
                    <a:pt x="121" y="37"/>
                    <a:pt x="113" y="73"/>
                    <a:pt x="87" y="91"/>
                  </a:cubicBezTo>
                  <a:cubicBezTo>
                    <a:pt x="47" y="84"/>
                    <a:pt x="37" y="108"/>
                    <a:pt x="21" y="124"/>
                  </a:cubicBezTo>
                  <a:cubicBezTo>
                    <a:pt x="14" y="175"/>
                    <a:pt x="38" y="256"/>
                    <a:pt x="0" y="27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Freeform 866"/>
            <p:cNvSpPr/>
            <p:nvPr/>
          </p:nvSpPr>
          <p:spPr bwMode="auto">
            <a:xfrm>
              <a:off x="3746" y="3819"/>
              <a:ext cx="36" cy="36"/>
            </a:xfrm>
            <a:custGeom>
              <a:avLst/>
              <a:gdLst>
                <a:gd name="T0" fmla="*/ 0 w 18"/>
                <a:gd name="T1" fmla="*/ 0 h 18"/>
                <a:gd name="T2" fmla="*/ 18 w 18"/>
                <a:gd name="T3" fmla="*/ 18 h 18"/>
                <a:gd name="T4" fmla="*/ 0 w 18"/>
                <a:gd name="T5" fmla="*/ 0 h 18"/>
                <a:gd name="T6" fmla="*/ 0 60000 65536"/>
                <a:gd name="T7" fmla="*/ 0 60000 65536"/>
                <a:gd name="T8" fmla="*/ 0 60000 65536"/>
                <a:gd name="T9" fmla="*/ 0 w 18"/>
                <a:gd name="T10" fmla="*/ 0 h 18"/>
                <a:gd name="T11" fmla="*/ 18 w 18"/>
                <a:gd name="T12" fmla="*/ 18 h 18"/>
              </a:gdLst>
              <a:ahLst/>
              <a:cxnLst>
                <a:cxn ang="T6">
                  <a:pos x="T0" y="T1"/>
                </a:cxn>
                <a:cxn ang="T7">
                  <a:pos x="T2" y="T3"/>
                </a:cxn>
                <a:cxn ang="T8">
                  <a:pos x="T4" y="T5"/>
                </a:cxn>
              </a:cxnLst>
              <a:rect l="T9" t="T10" r="T11" b="T12"/>
              <a:pathLst>
                <a:path w="18" h="18">
                  <a:moveTo>
                    <a:pt x="0" y="0"/>
                  </a:moveTo>
                  <a:cubicBezTo>
                    <a:pt x="7" y="5"/>
                    <a:pt x="13" y="11"/>
                    <a:pt x="18" y="18"/>
                  </a:cubicBezTo>
                  <a:cubicBezTo>
                    <a:pt x="11" y="13"/>
                    <a:pt x="5" y="7"/>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Freeform 867"/>
            <p:cNvSpPr/>
            <p:nvPr/>
          </p:nvSpPr>
          <p:spPr bwMode="auto">
            <a:xfrm>
              <a:off x="3792" y="3760"/>
              <a:ext cx="802" cy="253"/>
            </a:xfrm>
            <a:custGeom>
              <a:avLst/>
              <a:gdLst>
                <a:gd name="T0" fmla="*/ 0 w 401"/>
                <a:gd name="T1" fmla="*/ 47 h 126"/>
                <a:gd name="T2" fmla="*/ 22 w 401"/>
                <a:gd name="T3" fmla="*/ 22 h 126"/>
                <a:gd name="T4" fmla="*/ 96 w 401"/>
                <a:gd name="T5" fmla="*/ 0 h 126"/>
                <a:gd name="T6" fmla="*/ 158 w 401"/>
                <a:gd name="T7" fmla="*/ 0 h 126"/>
                <a:gd name="T8" fmla="*/ 196 w 401"/>
                <a:gd name="T9" fmla="*/ 51 h 126"/>
                <a:gd name="T10" fmla="*/ 220 w 401"/>
                <a:gd name="T11" fmla="*/ 33 h 126"/>
                <a:gd name="T12" fmla="*/ 240 w 401"/>
                <a:gd name="T13" fmla="*/ 118 h 126"/>
                <a:gd name="T14" fmla="*/ 316 w 401"/>
                <a:gd name="T15" fmla="*/ 118 h 126"/>
                <a:gd name="T16" fmla="*/ 356 w 401"/>
                <a:gd name="T17" fmla="*/ 47 h 126"/>
                <a:gd name="T18" fmla="*/ 401 w 401"/>
                <a:gd name="T19" fmla="*/ 4 h 126"/>
                <a:gd name="T20" fmla="*/ 359 w 401"/>
                <a:gd name="T21" fmla="*/ 47 h 126"/>
                <a:gd name="T22" fmla="*/ 319 w 401"/>
                <a:gd name="T23" fmla="*/ 120 h 126"/>
                <a:gd name="T24" fmla="*/ 243 w 401"/>
                <a:gd name="T25" fmla="*/ 120 h 126"/>
                <a:gd name="T26" fmla="*/ 220 w 401"/>
                <a:gd name="T27" fmla="*/ 35 h 126"/>
                <a:gd name="T28" fmla="*/ 194 w 401"/>
                <a:gd name="T29" fmla="*/ 56 h 126"/>
                <a:gd name="T30" fmla="*/ 160 w 401"/>
                <a:gd name="T31" fmla="*/ 2 h 126"/>
                <a:gd name="T32" fmla="*/ 98 w 401"/>
                <a:gd name="T33" fmla="*/ 2 h 126"/>
                <a:gd name="T34" fmla="*/ 24 w 401"/>
                <a:gd name="T35" fmla="*/ 24 h 126"/>
                <a:gd name="T36" fmla="*/ 0 w 401"/>
                <a:gd name="T37" fmla="*/ 47 h 1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1"/>
                <a:gd name="T58" fmla="*/ 0 h 126"/>
                <a:gd name="T59" fmla="*/ 401 w 401"/>
                <a:gd name="T60" fmla="*/ 126 h 1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1" h="126">
                  <a:moveTo>
                    <a:pt x="0" y="47"/>
                  </a:moveTo>
                  <a:cubicBezTo>
                    <a:pt x="7" y="38"/>
                    <a:pt x="15" y="30"/>
                    <a:pt x="22" y="22"/>
                  </a:cubicBezTo>
                  <a:cubicBezTo>
                    <a:pt x="57" y="25"/>
                    <a:pt x="86" y="23"/>
                    <a:pt x="96" y="0"/>
                  </a:cubicBezTo>
                  <a:cubicBezTo>
                    <a:pt x="116" y="0"/>
                    <a:pt x="137" y="0"/>
                    <a:pt x="158" y="0"/>
                  </a:cubicBezTo>
                  <a:cubicBezTo>
                    <a:pt x="171" y="16"/>
                    <a:pt x="195" y="22"/>
                    <a:pt x="196" y="51"/>
                  </a:cubicBezTo>
                  <a:cubicBezTo>
                    <a:pt x="204" y="54"/>
                    <a:pt x="207" y="33"/>
                    <a:pt x="220" y="33"/>
                  </a:cubicBezTo>
                  <a:cubicBezTo>
                    <a:pt x="228" y="61"/>
                    <a:pt x="213" y="111"/>
                    <a:pt x="240" y="118"/>
                  </a:cubicBezTo>
                  <a:cubicBezTo>
                    <a:pt x="266" y="118"/>
                    <a:pt x="291" y="118"/>
                    <a:pt x="316" y="118"/>
                  </a:cubicBezTo>
                  <a:cubicBezTo>
                    <a:pt x="311" y="79"/>
                    <a:pt x="338" y="65"/>
                    <a:pt x="356" y="47"/>
                  </a:cubicBezTo>
                  <a:cubicBezTo>
                    <a:pt x="372" y="31"/>
                    <a:pt x="388" y="16"/>
                    <a:pt x="401" y="4"/>
                  </a:cubicBezTo>
                  <a:cubicBezTo>
                    <a:pt x="390" y="18"/>
                    <a:pt x="374" y="31"/>
                    <a:pt x="359" y="47"/>
                  </a:cubicBezTo>
                  <a:cubicBezTo>
                    <a:pt x="340" y="66"/>
                    <a:pt x="313" y="79"/>
                    <a:pt x="319" y="120"/>
                  </a:cubicBezTo>
                  <a:cubicBezTo>
                    <a:pt x="289" y="116"/>
                    <a:pt x="263" y="126"/>
                    <a:pt x="243" y="120"/>
                  </a:cubicBezTo>
                  <a:cubicBezTo>
                    <a:pt x="210" y="111"/>
                    <a:pt x="223" y="74"/>
                    <a:pt x="220" y="35"/>
                  </a:cubicBezTo>
                  <a:cubicBezTo>
                    <a:pt x="208" y="37"/>
                    <a:pt x="202" y="58"/>
                    <a:pt x="194" y="56"/>
                  </a:cubicBezTo>
                  <a:cubicBezTo>
                    <a:pt x="197" y="23"/>
                    <a:pt x="170" y="21"/>
                    <a:pt x="160" y="2"/>
                  </a:cubicBezTo>
                  <a:cubicBezTo>
                    <a:pt x="139" y="2"/>
                    <a:pt x="119" y="2"/>
                    <a:pt x="98" y="2"/>
                  </a:cubicBezTo>
                  <a:cubicBezTo>
                    <a:pt x="85" y="33"/>
                    <a:pt x="51" y="16"/>
                    <a:pt x="24" y="24"/>
                  </a:cubicBezTo>
                  <a:cubicBezTo>
                    <a:pt x="14" y="28"/>
                    <a:pt x="8" y="44"/>
                    <a:pt x="0" y="4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8" name="Freeform 868"/>
            <p:cNvSpPr/>
            <p:nvPr/>
          </p:nvSpPr>
          <p:spPr bwMode="auto">
            <a:xfrm>
              <a:off x="1862" y="3233"/>
              <a:ext cx="96" cy="164"/>
            </a:xfrm>
            <a:custGeom>
              <a:avLst/>
              <a:gdLst>
                <a:gd name="T0" fmla="*/ 34 w 48"/>
                <a:gd name="T1" fmla="*/ 2 h 82"/>
                <a:gd name="T2" fmla="*/ 3 w 48"/>
                <a:gd name="T3" fmla="*/ 35 h 82"/>
                <a:gd name="T4" fmla="*/ 48 w 48"/>
                <a:gd name="T5" fmla="*/ 80 h 82"/>
                <a:gd name="T6" fmla="*/ 48 w 48"/>
                <a:gd name="T7" fmla="*/ 82 h 82"/>
                <a:gd name="T8" fmla="*/ 1 w 48"/>
                <a:gd name="T9" fmla="*/ 35 h 82"/>
                <a:gd name="T10" fmla="*/ 34 w 48"/>
                <a:gd name="T11" fmla="*/ 0 h 82"/>
                <a:gd name="T12" fmla="*/ 34 w 48"/>
                <a:gd name="T13" fmla="*/ 2 h 82"/>
                <a:gd name="T14" fmla="*/ 0 60000 65536"/>
                <a:gd name="T15" fmla="*/ 0 60000 65536"/>
                <a:gd name="T16" fmla="*/ 0 60000 65536"/>
                <a:gd name="T17" fmla="*/ 0 60000 65536"/>
                <a:gd name="T18" fmla="*/ 0 60000 65536"/>
                <a:gd name="T19" fmla="*/ 0 60000 65536"/>
                <a:gd name="T20" fmla="*/ 0 60000 65536"/>
                <a:gd name="T21" fmla="*/ 0 w 48"/>
                <a:gd name="T22" fmla="*/ 0 h 82"/>
                <a:gd name="T23" fmla="*/ 48 w 48"/>
                <a:gd name="T24" fmla="*/ 82 h 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82">
                  <a:moveTo>
                    <a:pt x="34" y="2"/>
                  </a:moveTo>
                  <a:cubicBezTo>
                    <a:pt x="23" y="13"/>
                    <a:pt x="10" y="21"/>
                    <a:pt x="3" y="35"/>
                  </a:cubicBezTo>
                  <a:cubicBezTo>
                    <a:pt x="17" y="51"/>
                    <a:pt x="32" y="66"/>
                    <a:pt x="48" y="80"/>
                  </a:cubicBezTo>
                  <a:cubicBezTo>
                    <a:pt x="48" y="81"/>
                    <a:pt x="48" y="81"/>
                    <a:pt x="48" y="82"/>
                  </a:cubicBezTo>
                  <a:cubicBezTo>
                    <a:pt x="39" y="65"/>
                    <a:pt x="1" y="52"/>
                    <a:pt x="1" y="35"/>
                  </a:cubicBezTo>
                  <a:cubicBezTo>
                    <a:pt x="0" y="21"/>
                    <a:pt x="26" y="13"/>
                    <a:pt x="34" y="0"/>
                  </a:cubicBezTo>
                  <a:cubicBezTo>
                    <a:pt x="34" y="0"/>
                    <a:pt x="34" y="1"/>
                    <a:pt x="34"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Freeform 869"/>
            <p:cNvSpPr/>
            <p:nvPr/>
          </p:nvSpPr>
          <p:spPr bwMode="auto">
            <a:xfrm>
              <a:off x="1984" y="3357"/>
              <a:ext cx="36" cy="40"/>
            </a:xfrm>
            <a:custGeom>
              <a:avLst/>
              <a:gdLst>
                <a:gd name="T0" fmla="*/ 0 w 18"/>
                <a:gd name="T1" fmla="*/ 18 h 20"/>
                <a:gd name="T2" fmla="*/ 18 w 18"/>
                <a:gd name="T3" fmla="*/ 0 h 20"/>
                <a:gd name="T4" fmla="*/ 0 w 18"/>
                <a:gd name="T5" fmla="*/ 20 h 20"/>
                <a:gd name="T6" fmla="*/ 0 w 18"/>
                <a:gd name="T7" fmla="*/ 18 h 20"/>
                <a:gd name="T8" fmla="*/ 0 60000 65536"/>
                <a:gd name="T9" fmla="*/ 0 60000 65536"/>
                <a:gd name="T10" fmla="*/ 0 60000 65536"/>
                <a:gd name="T11" fmla="*/ 0 60000 65536"/>
                <a:gd name="T12" fmla="*/ 0 w 18"/>
                <a:gd name="T13" fmla="*/ 0 h 20"/>
                <a:gd name="T14" fmla="*/ 18 w 18"/>
                <a:gd name="T15" fmla="*/ 20 h 20"/>
              </a:gdLst>
              <a:ahLst/>
              <a:cxnLst>
                <a:cxn ang="T8">
                  <a:pos x="T0" y="T1"/>
                </a:cxn>
                <a:cxn ang="T9">
                  <a:pos x="T2" y="T3"/>
                </a:cxn>
                <a:cxn ang="T10">
                  <a:pos x="T4" y="T5"/>
                </a:cxn>
                <a:cxn ang="T11">
                  <a:pos x="T6" y="T7"/>
                </a:cxn>
              </a:cxnLst>
              <a:rect l="T12" t="T13" r="T14" b="T15"/>
              <a:pathLst>
                <a:path w="18" h="20">
                  <a:moveTo>
                    <a:pt x="0" y="18"/>
                  </a:moveTo>
                  <a:cubicBezTo>
                    <a:pt x="7" y="13"/>
                    <a:pt x="12" y="6"/>
                    <a:pt x="18" y="0"/>
                  </a:cubicBezTo>
                  <a:cubicBezTo>
                    <a:pt x="15" y="10"/>
                    <a:pt x="7" y="14"/>
                    <a:pt x="0" y="20"/>
                  </a:cubicBezTo>
                  <a:cubicBezTo>
                    <a:pt x="0" y="19"/>
                    <a:pt x="0" y="19"/>
                    <a:pt x="0" y="1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Freeform 870"/>
            <p:cNvSpPr/>
            <p:nvPr/>
          </p:nvSpPr>
          <p:spPr bwMode="auto">
            <a:xfrm>
              <a:off x="1930" y="3233"/>
              <a:ext cx="100" cy="124"/>
            </a:xfrm>
            <a:custGeom>
              <a:avLst/>
              <a:gdLst>
                <a:gd name="T0" fmla="*/ 0 w 50"/>
                <a:gd name="T1" fmla="*/ 2 h 62"/>
                <a:gd name="T2" fmla="*/ 0 w 50"/>
                <a:gd name="T3" fmla="*/ 0 h 62"/>
                <a:gd name="T4" fmla="*/ 47 w 50"/>
                <a:gd name="T5" fmla="*/ 0 h 62"/>
                <a:gd name="T6" fmla="*/ 45 w 50"/>
                <a:gd name="T7" fmla="*/ 62 h 62"/>
                <a:gd name="T8" fmla="*/ 45 w 50"/>
                <a:gd name="T9" fmla="*/ 2 h 62"/>
                <a:gd name="T10" fmla="*/ 0 w 50"/>
                <a:gd name="T11" fmla="*/ 2 h 62"/>
                <a:gd name="T12" fmla="*/ 0 60000 65536"/>
                <a:gd name="T13" fmla="*/ 0 60000 65536"/>
                <a:gd name="T14" fmla="*/ 0 60000 65536"/>
                <a:gd name="T15" fmla="*/ 0 60000 65536"/>
                <a:gd name="T16" fmla="*/ 0 60000 65536"/>
                <a:gd name="T17" fmla="*/ 0 60000 65536"/>
                <a:gd name="T18" fmla="*/ 0 w 50"/>
                <a:gd name="T19" fmla="*/ 0 h 62"/>
                <a:gd name="T20" fmla="*/ 50 w 50"/>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50" h="62">
                  <a:moveTo>
                    <a:pt x="0" y="2"/>
                  </a:moveTo>
                  <a:cubicBezTo>
                    <a:pt x="0" y="1"/>
                    <a:pt x="0" y="0"/>
                    <a:pt x="0" y="0"/>
                  </a:cubicBezTo>
                  <a:cubicBezTo>
                    <a:pt x="16" y="0"/>
                    <a:pt x="31" y="0"/>
                    <a:pt x="47" y="0"/>
                  </a:cubicBezTo>
                  <a:cubicBezTo>
                    <a:pt x="46" y="20"/>
                    <a:pt x="50" y="46"/>
                    <a:pt x="45" y="62"/>
                  </a:cubicBezTo>
                  <a:cubicBezTo>
                    <a:pt x="45" y="42"/>
                    <a:pt x="45" y="22"/>
                    <a:pt x="45" y="2"/>
                  </a:cubicBezTo>
                  <a:cubicBezTo>
                    <a:pt x="30" y="2"/>
                    <a:pt x="15" y="2"/>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Freeform 871"/>
            <p:cNvSpPr/>
            <p:nvPr/>
          </p:nvSpPr>
          <p:spPr bwMode="auto">
            <a:xfrm>
              <a:off x="1574" y="3277"/>
              <a:ext cx="18" cy="22"/>
            </a:xfrm>
            <a:custGeom>
              <a:avLst/>
              <a:gdLst>
                <a:gd name="T0" fmla="*/ 0 w 9"/>
                <a:gd name="T1" fmla="*/ 11 h 11"/>
                <a:gd name="T2" fmla="*/ 9 w 9"/>
                <a:gd name="T3" fmla="*/ 0 h 11"/>
                <a:gd name="T4" fmla="*/ 9 w 9"/>
                <a:gd name="T5" fmla="*/ 2 h 11"/>
                <a:gd name="T6" fmla="*/ 0 w 9"/>
                <a:gd name="T7" fmla="*/ 11 h 11"/>
                <a:gd name="T8" fmla="*/ 0 60000 65536"/>
                <a:gd name="T9" fmla="*/ 0 60000 65536"/>
                <a:gd name="T10" fmla="*/ 0 60000 65536"/>
                <a:gd name="T11" fmla="*/ 0 60000 65536"/>
                <a:gd name="T12" fmla="*/ 0 w 9"/>
                <a:gd name="T13" fmla="*/ 0 h 11"/>
                <a:gd name="T14" fmla="*/ 9 w 9"/>
                <a:gd name="T15" fmla="*/ 11 h 11"/>
              </a:gdLst>
              <a:ahLst/>
              <a:cxnLst>
                <a:cxn ang="T8">
                  <a:pos x="T0" y="T1"/>
                </a:cxn>
                <a:cxn ang="T9">
                  <a:pos x="T2" y="T3"/>
                </a:cxn>
                <a:cxn ang="T10">
                  <a:pos x="T4" y="T5"/>
                </a:cxn>
                <a:cxn ang="T11">
                  <a:pos x="T6" y="T7"/>
                </a:cxn>
              </a:cxnLst>
              <a:rect l="T12" t="T13" r="T14" b="T15"/>
              <a:pathLst>
                <a:path w="9" h="11">
                  <a:moveTo>
                    <a:pt x="0" y="11"/>
                  </a:moveTo>
                  <a:cubicBezTo>
                    <a:pt x="0" y="5"/>
                    <a:pt x="5" y="3"/>
                    <a:pt x="9" y="0"/>
                  </a:cubicBezTo>
                  <a:cubicBezTo>
                    <a:pt x="9" y="1"/>
                    <a:pt x="9" y="2"/>
                    <a:pt x="9" y="2"/>
                  </a:cubicBezTo>
                  <a:cubicBezTo>
                    <a:pt x="4" y="3"/>
                    <a:pt x="4" y="9"/>
                    <a:pt x="0" y="1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Freeform 872"/>
            <p:cNvSpPr/>
            <p:nvPr/>
          </p:nvSpPr>
          <p:spPr bwMode="auto">
            <a:xfrm>
              <a:off x="1574" y="3303"/>
              <a:ext cx="22" cy="28"/>
            </a:xfrm>
            <a:custGeom>
              <a:avLst/>
              <a:gdLst>
                <a:gd name="T0" fmla="*/ 0 w 11"/>
                <a:gd name="T1" fmla="*/ 0 h 14"/>
                <a:gd name="T2" fmla="*/ 11 w 11"/>
                <a:gd name="T3" fmla="*/ 12 h 14"/>
                <a:gd name="T4" fmla="*/ 11 w 11"/>
                <a:gd name="T5" fmla="*/ 14 h 14"/>
                <a:gd name="T6" fmla="*/ 0 w 11"/>
                <a:gd name="T7" fmla="*/ 0 h 14"/>
                <a:gd name="T8" fmla="*/ 0 60000 65536"/>
                <a:gd name="T9" fmla="*/ 0 60000 65536"/>
                <a:gd name="T10" fmla="*/ 0 60000 65536"/>
                <a:gd name="T11" fmla="*/ 0 60000 65536"/>
                <a:gd name="T12" fmla="*/ 0 w 11"/>
                <a:gd name="T13" fmla="*/ 0 h 14"/>
                <a:gd name="T14" fmla="*/ 11 w 11"/>
                <a:gd name="T15" fmla="*/ 14 h 14"/>
              </a:gdLst>
              <a:ahLst/>
              <a:cxnLst>
                <a:cxn ang="T8">
                  <a:pos x="T0" y="T1"/>
                </a:cxn>
                <a:cxn ang="T9">
                  <a:pos x="T2" y="T3"/>
                </a:cxn>
                <a:cxn ang="T10">
                  <a:pos x="T4" y="T5"/>
                </a:cxn>
                <a:cxn ang="T11">
                  <a:pos x="T6" y="T7"/>
                </a:cxn>
              </a:cxnLst>
              <a:rect l="T12" t="T13" r="T14" b="T15"/>
              <a:pathLst>
                <a:path w="11" h="14">
                  <a:moveTo>
                    <a:pt x="0" y="0"/>
                  </a:moveTo>
                  <a:cubicBezTo>
                    <a:pt x="4" y="4"/>
                    <a:pt x="5" y="10"/>
                    <a:pt x="11" y="12"/>
                  </a:cubicBezTo>
                  <a:cubicBezTo>
                    <a:pt x="11" y="12"/>
                    <a:pt x="11" y="13"/>
                    <a:pt x="11" y="14"/>
                  </a:cubicBezTo>
                  <a:cubicBezTo>
                    <a:pt x="7" y="10"/>
                    <a:pt x="1" y="8"/>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Freeform 873"/>
            <p:cNvSpPr/>
            <p:nvPr/>
          </p:nvSpPr>
          <p:spPr bwMode="auto">
            <a:xfrm>
              <a:off x="1604" y="3375"/>
              <a:ext cx="24" cy="26"/>
            </a:xfrm>
            <a:custGeom>
              <a:avLst/>
              <a:gdLst>
                <a:gd name="T0" fmla="*/ 0 w 12"/>
                <a:gd name="T1" fmla="*/ 0 h 13"/>
                <a:gd name="T2" fmla="*/ 12 w 12"/>
                <a:gd name="T3" fmla="*/ 11 h 13"/>
                <a:gd name="T4" fmla="*/ 12 w 12"/>
                <a:gd name="T5" fmla="*/ 13 h 13"/>
                <a:gd name="T6" fmla="*/ 0 w 12"/>
                <a:gd name="T7" fmla="*/ 0 h 13"/>
                <a:gd name="T8" fmla="*/ 0 60000 65536"/>
                <a:gd name="T9" fmla="*/ 0 60000 65536"/>
                <a:gd name="T10" fmla="*/ 0 60000 65536"/>
                <a:gd name="T11" fmla="*/ 0 60000 65536"/>
                <a:gd name="T12" fmla="*/ 0 w 12"/>
                <a:gd name="T13" fmla="*/ 0 h 13"/>
                <a:gd name="T14" fmla="*/ 12 w 12"/>
                <a:gd name="T15" fmla="*/ 13 h 13"/>
              </a:gdLst>
              <a:ahLst/>
              <a:cxnLst>
                <a:cxn ang="T8">
                  <a:pos x="T0" y="T1"/>
                </a:cxn>
                <a:cxn ang="T9">
                  <a:pos x="T2" y="T3"/>
                </a:cxn>
                <a:cxn ang="T10">
                  <a:pos x="T4" y="T5"/>
                </a:cxn>
                <a:cxn ang="T11">
                  <a:pos x="T6" y="T7"/>
                </a:cxn>
              </a:cxnLst>
              <a:rect l="T12" t="T13" r="T14" b="T15"/>
              <a:pathLst>
                <a:path w="12" h="13">
                  <a:moveTo>
                    <a:pt x="0" y="0"/>
                  </a:moveTo>
                  <a:cubicBezTo>
                    <a:pt x="5" y="3"/>
                    <a:pt x="6" y="9"/>
                    <a:pt x="12" y="11"/>
                  </a:cubicBezTo>
                  <a:cubicBezTo>
                    <a:pt x="12" y="12"/>
                    <a:pt x="12" y="13"/>
                    <a:pt x="12" y="13"/>
                  </a:cubicBezTo>
                  <a:cubicBezTo>
                    <a:pt x="7" y="10"/>
                    <a:pt x="1" y="7"/>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Freeform 874"/>
            <p:cNvSpPr/>
            <p:nvPr/>
          </p:nvSpPr>
          <p:spPr bwMode="auto">
            <a:xfrm>
              <a:off x="1632" y="3528"/>
              <a:ext cx="30" cy="30"/>
            </a:xfrm>
            <a:custGeom>
              <a:avLst/>
              <a:gdLst>
                <a:gd name="T0" fmla="*/ 0 w 15"/>
                <a:gd name="T1" fmla="*/ 0 h 15"/>
                <a:gd name="T2" fmla="*/ 2 w 15"/>
                <a:gd name="T3" fmla="*/ 0 h 15"/>
                <a:gd name="T4" fmla="*/ 15 w 15"/>
                <a:gd name="T5" fmla="*/ 13 h 15"/>
                <a:gd name="T6" fmla="*/ 15 w 15"/>
                <a:gd name="T7" fmla="*/ 15 h 15"/>
                <a:gd name="T8" fmla="*/ 0 w 15"/>
                <a:gd name="T9" fmla="*/ 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0" y="0"/>
                  </a:moveTo>
                  <a:cubicBezTo>
                    <a:pt x="1" y="0"/>
                    <a:pt x="1" y="0"/>
                    <a:pt x="2" y="0"/>
                  </a:cubicBezTo>
                  <a:cubicBezTo>
                    <a:pt x="6" y="5"/>
                    <a:pt x="10" y="10"/>
                    <a:pt x="15" y="13"/>
                  </a:cubicBezTo>
                  <a:cubicBezTo>
                    <a:pt x="15" y="14"/>
                    <a:pt x="15" y="15"/>
                    <a:pt x="15" y="15"/>
                  </a:cubicBezTo>
                  <a:cubicBezTo>
                    <a:pt x="9" y="11"/>
                    <a:pt x="4"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Freeform 875"/>
            <p:cNvSpPr/>
            <p:nvPr/>
          </p:nvSpPr>
          <p:spPr bwMode="auto">
            <a:xfrm>
              <a:off x="1726" y="3277"/>
              <a:ext cx="18" cy="18"/>
            </a:xfrm>
            <a:custGeom>
              <a:avLst/>
              <a:gdLst>
                <a:gd name="T0" fmla="*/ 0 w 9"/>
                <a:gd name="T1" fmla="*/ 0 h 9"/>
                <a:gd name="T2" fmla="*/ 9 w 9"/>
                <a:gd name="T3" fmla="*/ 9 h 9"/>
                <a:gd name="T4" fmla="*/ 0 w 9"/>
                <a:gd name="T5" fmla="*/ 2 h 9"/>
                <a:gd name="T6" fmla="*/ 0 w 9"/>
                <a:gd name="T7" fmla="*/ 0 h 9"/>
                <a:gd name="T8" fmla="*/ 0 60000 65536"/>
                <a:gd name="T9" fmla="*/ 0 60000 65536"/>
                <a:gd name="T10" fmla="*/ 0 60000 65536"/>
                <a:gd name="T11" fmla="*/ 0 60000 65536"/>
                <a:gd name="T12" fmla="*/ 0 w 9"/>
                <a:gd name="T13" fmla="*/ 0 h 9"/>
                <a:gd name="T14" fmla="*/ 9 w 9"/>
                <a:gd name="T15" fmla="*/ 9 h 9"/>
              </a:gdLst>
              <a:ahLst/>
              <a:cxnLst>
                <a:cxn ang="T8">
                  <a:pos x="T0" y="T1"/>
                </a:cxn>
                <a:cxn ang="T9">
                  <a:pos x="T2" y="T3"/>
                </a:cxn>
                <a:cxn ang="T10">
                  <a:pos x="T4" y="T5"/>
                </a:cxn>
                <a:cxn ang="T11">
                  <a:pos x="T6" y="T7"/>
                </a:cxn>
              </a:cxnLst>
              <a:rect l="T12" t="T13" r="T14" b="T15"/>
              <a:pathLst>
                <a:path w="9" h="9">
                  <a:moveTo>
                    <a:pt x="0" y="0"/>
                  </a:moveTo>
                  <a:cubicBezTo>
                    <a:pt x="4" y="2"/>
                    <a:pt x="7" y="5"/>
                    <a:pt x="9" y="9"/>
                  </a:cubicBezTo>
                  <a:cubicBezTo>
                    <a:pt x="4" y="8"/>
                    <a:pt x="4" y="3"/>
                    <a:pt x="0" y="2"/>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Freeform 876"/>
            <p:cNvSpPr/>
            <p:nvPr/>
          </p:nvSpPr>
          <p:spPr bwMode="auto">
            <a:xfrm>
              <a:off x="1662" y="3295"/>
              <a:ext cx="118" cy="263"/>
            </a:xfrm>
            <a:custGeom>
              <a:avLst/>
              <a:gdLst>
                <a:gd name="T0" fmla="*/ 41 w 59"/>
                <a:gd name="T1" fmla="*/ 0 h 131"/>
                <a:gd name="T2" fmla="*/ 49 w 59"/>
                <a:gd name="T3" fmla="*/ 45 h 131"/>
                <a:gd name="T4" fmla="*/ 32 w 59"/>
                <a:gd name="T5" fmla="*/ 47 h 131"/>
                <a:gd name="T6" fmla="*/ 32 w 59"/>
                <a:gd name="T7" fmla="*/ 131 h 131"/>
                <a:gd name="T8" fmla="*/ 0 w 59"/>
                <a:gd name="T9" fmla="*/ 131 h 131"/>
                <a:gd name="T10" fmla="*/ 0 w 59"/>
                <a:gd name="T11" fmla="*/ 129 h 131"/>
                <a:gd name="T12" fmla="*/ 29 w 59"/>
                <a:gd name="T13" fmla="*/ 129 h 131"/>
                <a:gd name="T14" fmla="*/ 29 w 59"/>
                <a:gd name="T15" fmla="*/ 45 h 131"/>
                <a:gd name="T16" fmla="*/ 47 w 59"/>
                <a:gd name="T17" fmla="*/ 42 h 131"/>
                <a:gd name="T18" fmla="*/ 47 w 59"/>
                <a:gd name="T19" fmla="*/ 2 h 131"/>
                <a:gd name="T20" fmla="*/ 41 w 59"/>
                <a:gd name="T21" fmla="*/ 2 h 131"/>
                <a:gd name="T22" fmla="*/ 41 w 59"/>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31"/>
                <a:gd name="T38" fmla="*/ 59 w 59"/>
                <a:gd name="T39" fmla="*/ 131 h 13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31">
                  <a:moveTo>
                    <a:pt x="41" y="0"/>
                  </a:moveTo>
                  <a:cubicBezTo>
                    <a:pt x="59" y="0"/>
                    <a:pt x="45" y="31"/>
                    <a:pt x="49" y="45"/>
                  </a:cubicBezTo>
                  <a:cubicBezTo>
                    <a:pt x="43" y="45"/>
                    <a:pt x="35" y="43"/>
                    <a:pt x="32" y="47"/>
                  </a:cubicBezTo>
                  <a:cubicBezTo>
                    <a:pt x="32" y="75"/>
                    <a:pt x="32" y="103"/>
                    <a:pt x="32" y="131"/>
                  </a:cubicBezTo>
                  <a:cubicBezTo>
                    <a:pt x="21" y="131"/>
                    <a:pt x="11" y="131"/>
                    <a:pt x="0" y="131"/>
                  </a:cubicBezTo>
                  <a:cubicBezTo>
                    <a:pt x="0" y="131"/>
                    <a:pt x="0" y="130"/>
                    <a:pt x="0" y="129"/>
                  </a:cubicBezTo>
                  <a:cubicBezTo>
                    <a:pt x="10" y="129"/>
                    <a:pt x="20" y="129"/>
                    <a:pt x="29" y="129"/>
                  </a:cubicBezTo>
                  <a:cubicBezTo>
                    <a:pt x="29" y="101"/>
                    <a:pt x="29" y="73"/>
                    <a:pt x="29" y="45"/>
                  </a:cubicBezTo>
                  <a:cubicBezTo>
                    <a:pt x="33" y="41"/>
                    <a:pt x="41" y="43"/>
                    <a:pt x="47" y="42"/>
                  </a:cubicBezTo>
                  <a:cubicBezTo>
                    <a:pt x="47" y="29"/>
                    <a:pt x="47" y="16"/>
                    <a:pt x="47" y="2"/>
                  </a:cubicBezTo>
                  <a:cubicBezTo>
                    <a:pt x="45" y="2"/>
                    <a:pt x="43" y="2"/>
                    <a:pt x="41" y="2"/>
                  </a:cubicBezTo>
                  <a:cubicBezTo>
                    <a:pt x="41" y="1"/>
                    <a:pt x="41" y="1"/>
                    <a:pt x="41"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877"/>
            <p:cNvSpPr/>
            <p:nvPr/>
          </p:nvSpPr>
          <p:spPr bwMode="auto">
            <a:xfrm>
              <a:off x="1628" y="3397"/>
              <a:ext cx="18" cy="131"/>
            </a:xfrm>
            <a:custGeom>
              <a:avLst/>
              <a:gdLst>
                <a:gd name="T0" fmla="*/ 0 w 9"/>
                <a:gd name="T1" fmla="*/ 2 h 65"/>
                <a:gd name="T2" fmla="*/ 0 w 9"/>
                <a:gd name="T3" fmla="*/ 0 h 65"/>
                <a:gd name="T4" fmla="*/ 4 w 9"/>
                <a:gd name="T5" fmla="*/ 65 h 65"/>
                <a:gd name="T6" fmla="*/ 2 w 9"/>
                <a:gd name="T7" fmla="*/ 65 h 65"/>
                <a:gd name="T8" fmla="*/ 0 w 9"/>
                <a:gd name="T9" fmla="*/ 2 h 65"/>
                <a:gd name="T10" fmla="*/ 0 60000 65536"/>
                <a:gd name="T11" fmla="*/ 0 60000 65536"/>
                <a:gd name="T12" fmla="*/ 0 60000 65536"/>
                <a:gd name="T13" fmla="*/ 0 60000 65536"/>
                <a:gd name="T14" fmla="*/ 0 60000 65536"/>
                <a:gd name="T15" fmla="*/ 0 w 9"/>
                <a:gd name="T16" fmla="*/ 0 h 65"/>
                <a:gd name="T17" fmla="*/ 9 w 9"/>
                <a:gd name="T18" fmla="*/ 65 h 65"/>
              </a:gdLst>
              <a:ahLst/>
              <a:cxnLst>
                <a:cxn ang="T10">
                  <a:pos x="T0" y="T1"/>
                </a:cxn>
                <a:cxn ang="T11">
                  <a:pos x="T2" y="T3"/>
                </a:cxn>
                <a:cxn ang="T12">
                  <a:pos x="T4" y="T5"/>
                </a:cxn>
                <a:cxn ang="T13">
                  <a:pos x="T6" y="T7"/>
                </a:cxn>
                <a:cxn ang="T14">
                  <a:pos x="T8" y="T9"/>
                </a:cxn>
              </a:cxnLst>
              <a:rect l="T15" t="T16" r="T17" b="T18"/>
              <a:pathLst>
                <a:path w="9" h="65">
                  <a:moveTo>
                    <a:pt x="0" y="2"/>
                  </a:moveTo>
                  <a:cubicBezTo>
                    <a:pt x="0" y="2"/>
                    <a:pt x="0" y="1"/>
                    <a:pt x="0" y="0"/>
                  </a:cubicBezTo>
                  <a:cubicBezTo>
                    <a:pt x="9" y="13"/>
                    <a:pt x="1" y="44"/>
                    <a:pt x="4" y="65"/>
                  </a:cubicBezTo>
                  <a:cubicBezTo>
                    <a:pt x="3" y="65"/>
                    <a:pt x="3" y="65"/>
                    <a:pt x="2" y="65"/>
                  </a:cubicBezTo>
                  <a:cubicBezTo>
                    <a:pt x="0" y="45"/>
                    <a:pt x="5" y="19"/>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8" name="Freeform 878"/>
            <p:cNvSpPr/>
            <p:nvPr/>
          </p:nvSpPr>
          <p:spPr bwMode="auto">
            <a:xfrm>
              <a:off x="1594" y="3327"/>
              <a:ext cx="18" cy="48"/>
            </a:xfrm>
            <a:custGeom>
              <a:avLst/>
              <a:gdLst>
                <a:gd name="T0" fmla="*/ 1 w 9"/>
                <a:gd name="T1" fmla="*/ 2 h 24"/>
                <a:gd name="T2" fmla="*/ 1 w 9"/>
                <a:gd name="T3" fmla="*/ 0 h 24"/>
                <a:gd name="T4" fmla="*/ 5 w 9"/>
                <a:gd name="T5" fmla="*/ 24 h 24"/>
                <a:gd name="T6" fmla="*/ 1 w 9"/>
                <a:gd name="T7" fmla="*/ 2 h 24"/>
                <a:gd name="T8" fmla="*/ 0 60000 65536"/>
                <a:gd name="T9" fmla="*/ 0 60000 65536"/>
                <a:gd name="T10" fmla="*/ 0 60000 65536"/>
                <a:gd name="T11" fmla="*/ 0 60000 65536"/>
                <a:gd name="T12" fmla="*/ 0 w 9"/>
                <a:gd name="T13" fmla="*/ 0 h 24"/>
                <a:gd name="T14" fmla="*/ 9 w 9"/>
                <a:gd name="T15" fmla="*/ 24 h 24"/>
              </a:gdLst>
              <a:ahLst/>
              <a:cxnLst>
                <a:cxn ang="T8">
                  <a:pos x="T0" y="T1"/>
                </a:cxn>
                <a:cxn ang="T9">
                  <a:pos x="T2" y="T3"/>
                </a:cxn>
                <a:cxn ang="T10">
                  <a:pos x="T4" y="T5"/>
                </a:cxn>
                <a:cxn ang="T11">
                  <a:pos x="T6" y="T7"/>
                </a:cxn>
              </a:cxnLst>
              <a:rect l="T12" t="T13" r="T14" b="T15"/>
              <a:pathLst>
                <a:path w="9" h="24">
                  <a:moveTo>
                    <a:pt x="1" y="2"/>
                  </a:moveTo>
                  <a:cubicBezTo>
                    <a:pt x="1" y="1"/>
                    <a:pt x="1" y="0"/>
                    <a:pt x="1" y="0"/>
                  </a:cubicBezTo>
                  <a:cubicBezTo>
                    <a:pt x="9" y="1"/>
                    <a:pt x="4" y="16"/>
                    <a:pt x="5" y="24"/>
                  </a:cubicBezTo>
                  <a:cubicBezTo>
                    <a:pt x="0" y="21"/>
                    <a:pt x="7" y="5"/>
                    <a:pt x="1"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Freeform 879"/>
            <p:cNvSpPr/>
            <p:nvPr/>
          </p:nvSpPr>
          <p:spPr bwMode="auto">
            <a:xfrm>
              <a:off x="1814" y="3281"/>
              <a:ext cx="22" cy="22"/>
            </a:xfrm>
            <a:custGeom>
              <a:avLst/>
              <a:gdLst>
                <a:gd name="T0" fmla="*/ 2 w 11"/>
                <a:gd name="T1" fmla="*/ 11 h 11"/>
                <a:gd name="T2" fmla="*/ 0 w 11"/>
                <a:gd name="T3" fmla="*/ 2 h 11"/>
                <a:gd name="T4" fmla="*/ 0 w 11"/>
                <a:gd name="T5" fmla="*/ 0 h 11"/>
                <a:gd name="T6" fmla="*/ 9 w 11"/>
                <a:gd name="T7" fmla="*/ 0 h 11"/>
                <a:gd name="T8" fmla="*/ 2 w 11"/>
                <a:gd name="T9" fmla="*/ 11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2" y="11"/>
                  </a:moveTo>
                  <a:cubicBezTo>
                    <a:pt x="5" y="8"/>
                    <a:pt x="11" y="1"/>
                    <a:pt x="0" y="2"/>
                  </a:cubicBezTo>
                  <a:cubicBezTo>
                    <a:pt x="0" y="2"/>
                    <a:pt x="0" y="1"/>
                    <a:pt x="0" y="0"/>
                  </a:cubicBezTo>
                  <a:cubicBezTo>
                    <a:pt x="3" y="0"/>
                    <a:pt x="6" y="0"/>
                    <a:pt x="9" y="0"/>
                  </a:cubicBezTo>
                  <a:cubicBezTo>
                    <a:pt x="10" y="7"/>
                    <a:pt x="6" y="9"/>
                    <a:pt x="2" y="1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0" name="Freeform 880"/>
            <p:cNvSpPr/>
            <p:nvPr/>
          </p:nvSpPr>
          <p:spPr bwMode="auto">
            <a:xfrm>
              <a:off x="1800" y="3281"/>
              <a:ext cx="18" cy="22"/>
            </a:xfrm>
            <a:custGeom>
              <a:avLst/>
              <a:gdLst>
                <a:gd name="T0" fmla="*/ 7 w 9"/>
                <a:gd name="T1" fmla="*/ 2 h 11"/>
                <a:gd name="T2" fmla="*/ 7 w 9"/>
                <a:gd name="T3" fmla="*/ 11 h 11"/>
                <a:gd name="T4" fmla="*/ 7 w 9"/>
                <a:gd name="T5" fmla="*/ 0 h 11"/>
                <a:gd name="T6" fmla="*/ 7 w 9"/>
                <a:gd name="T7" fmla="*/ 2 h 11"/>
                <a:gd name="T8" fmla="*/ 0 60000 65536"/>
                <a:gd name="T9" fmla="*/ 0 60000 65536"/>
                <a:gd name="T10" fmla="*/ 0 60000 65536"/>
                <a:gd name="T11" fmla="*/ 0 60000 65536"/>
                <a:gd name="T12" fmla="*/ 0 w 9"/>
                <a:gd name="T13" fmla="*/ 0 h 11"/>
                <a:gd name="T14" fmla="*/ 9 w 9"/>
                <a:gd name="T15" fmla="*/ 11 h 11"/>
              </a:gdLst>
              <a:ahLst/>
              <a:cxnLst>
                <a:cxn ang="T8">
                  <a:pos x="T0" y="T1"/>
                </a:cxn>
                <a:cxn ang="T9">
                  <a:pos x="T2" y="T3"/>
                </a:cxn>
                <a:cxn ang="T10">
                  <a:pos x="T4" y="T5"/>
                </a:cxn>
                <a:cxn ang="T11">
                  <a:pos x="T6" y="T7"/>
                </a:cxn>
              </a:cxnLst>
              <a:rect l="T12" t="T13" r="T14" b="T15"/>
              <a:pathLst>
                <a:path w="9" h="11">
                  <a:moveTo>
                    <a:pt x="7" y="2"/>
                  </a:moveTo>
                  <a:cubicBezTo>
                    <a:pt x="1" y="4"/>
                    <a:pt x="9" y="7"/>
                    <a:pt x="7" y="11"/>
                  </a:cubicBezTo>
                  <a:cubicBezTo>
                    <a:pt x="0" y="9"/>
                    <a:pt x="0" y="3"/>
                    <a:pt x="7" y="0"/>
                  </a:cubicBezTo>
                  <a:cubicBezTo>
                    <a:pt x="7" y="1"/>
                    <a:pt x="7" y="2"/>
                    <a:pt x="7"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1" name="Freeform 881"/>
            <p:cNvSpPr/>
            <p:nvPr/>
          </p:nvSpPr>
          <p:spPr bwMode="auto">
            <a:xfrm>
              <a:off x="1734" y="3456"/>
              <a:ext cx="32" cy="32"/>
            </a:xfrm>
            <a:custGeom>
              <a:avLst/>
              <a:gdLst>
                <a:gd name="T0" fmla="*/ 0 w 16"/>
                <a:gd name="T1" fmla="*/ 0 h 16"/>
                <a:gd name="T2" fmla="*/ 2 w 16"/>
                <a:gd name="T3" fmla="*/ 0 h 16"/>
                <a:gd name="T4" fmla="*/ 16 w 16"/>
                <a:gd name="T5" fmla="*/ 14 h 16"/>
                <a:gd name="T6" fmla="*/ 16 w 16"/>
                <a:gd name="T7" fmla="*/ 16 h 16"/>
                <a:gd name="T8" fmla="*/ 0 w 16"/>
                <a:gd name="T9" fmla="*/ 0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0" y="0"/>
                  </a:moveTo>
                  <a:cubicBezTo>
                    <a:pt x="1" y="0"/>
                    <a:pt x="2" y="0"/>
                    <a:pt x="2" y="0"/>
                  </a:cubicBezTo>
                  <a:cubicBezTo>
                    <a:pt x="6" y="6"/>
                    <a:pt x="10" y="10"/>
                    <a:pt x="16" y="14"/>
                  </a:cubicBezTo>
                  <a:cubicBezTo>
                    <a:pt x="16" y="14"/>
                    <a:pt x="16" y="15"/>
                    <a:pt x="16" y="16"/>
                  </a:cubicBezTo>
                  <a:cubicBezTo>
                    <a:pt x="10" y="12"/>
                    <a:pt x="4"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Freeform 882"/>
            <p:cNvSpPr/>
            <p:nvPr/>
          </p:nvSpPr>
          <p:spPr bwMode="auto">
            <a:xfrm>
              <a:off x="1764" y="3484"/>
              <a:ext cx="90" cy="34"/>
            </a:xfrm>
            <a:custGeom>
              <a:avLst/>
              <a:gdLst>
                <a:gd name="T0" fmla="*/ 1 w 45"/>
                <a:gd name="T1" fmla="*/ 0 h 17"/>
                <a:gd name="T2" fmla="*/ 5 w 45"/>
                <a:gd name="T3" fmla="*/ 13 h 17"/>
                <a:gd name="T4" fmla="*/ 45 w 45"/>
                <a:gd name="T5" fmla="*/ 4 h 17"/>
                <a:gd name="T6" fmla="*/ 45 w 45"/>
                <a:gd name="T7" fmla="*/ 6 h 17"/>
                <a:gd name="T8" fmla="*/ 5 w 45"/>
                <a:gd name="T9" fmla="*/ 17 h 17"/>
                <a:gd name="T10" fmla="*/ 1 w 45"/>
                <a:gd name="T11" fmla="*/ 2 h 17"/>
                <a:gd name="T12" fmla="*/ 1 w 45"/>
                <a:gd name="T13" fmla="*/ 0 h 17"/>
                <a:gd name="T14" fmla="*/ 0 60000 65536"/>
                <a:gd name="T15" fmla="*/ 0 60000 65536"/>
                <a:gd name="T16" fmla="*/ 0 60000 65536"/>
                <a:gd name="T17" fmla="*/ 0 60000 65536"/>
                <a:gd name="T18" fmla="*/ 0 60000 65536"/>
                <a:gd name="T19" fmla="*/ 0 60000 65536"/>
                <a:gd name="T20" fmla="*/ 0 60000 65536"/>
                <a:gd name="T21" fmla="*/ 0 w 45"/>
                <a:gd name="T22" fmla="*/ 0 h 17"/>
                <a:gd name="T23" fmla="*/ 45 w 45"/>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17">
                  <a:moveTo>
                    <a:pt x="1" y="0"/>
                  </a:moveTo>
                  <a:cubicBezTo>
                    <a:pt x="6" y="0"/>
                    <a:pt x="5" y="7"/>
                    <a:pt x="5" y="13"/>
                  </a:cubicBezTo>
                  <a:cubicBezTo>
                    <a:pt x="9" y="1"/>
                    <a:pt x="29" y="4"/>
                    <a:pt x="45" y="4"/>
                  </a:cubicBezTo>
                  <a:cubicBezTo>
                    <a:pt x="45" y="5"/>
                    <a:pt x="45" y="6"/>
                    <a:pt x="45" y="6"/>
                  </a:cubicBezTo>
                  <a:cubicBezTo>
                    <a:pt x="28" y="6"/>
                    <a:pt x="9" y="4"/>
                    <a:pt x="5" y="17"/>
                  </a:cubicBezTo>
                  <a:cubicBezTo>
                    <a:pt x="0" y="16"/>
                    <a:pt x="6" y="4"/>
                    <a:pt x="1" y="2"/>
                  </a:cubicBezTo>
                  <a:cubicBezTo>
                    <a:pt x="1" y="1"/>
                    <a:pt x="1" y="0"/>
                    <a:pt x="1"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3" name="Freeform 883"/>
            <p:cNvSpPr/>
            <p:nvPr/>
          </p:nvSpPr>
          <p:spPr bwMode="auto">
            <a:xfrm>
              <a:off x="1854" y="3407"/>
              <a:ext cx="90" cy="89"/>
            </a:xfrm>
            <a:custGeom>
              <a:avLst/>
              <a:gdLst>
                <a:gd name="T0" fmla="*/ 0 w 45"/>
                <a:gd name="T1" fmla="*/ 42 h 44"/>
                <a:gd name="T2" fmla="*/ 45 w 45"/>
                <a:gd name="T3" fmla="*/ 0 h 44"/>
                <a:gd name="T4" fmla="*/ 0 w 45"/>
                <a:gd name="T5" fmla="*/ 44 h 44"/>
                <a:gd name="T6" fmla="*/ 0 w 45"/>
                <a:gd name="T7" fmla="*/ 42 h 44"/>
                <a:gd name="T8" fmla="*/ 0 60000 65536"/>
                <a:gd name="T9" fmla="*/ 0 60000 65536"/>
                <a:gd name="T10" fmla="*/ 0 60000 65536"/>
                <a:gd name="T11" fmla="*/ 0 60000 65536"/>
                <a:gd name="T12" fmla="*/ 0 w 45"/>
                <a:gd name="T13" fmla="*/ 0 h 44"/>
                <a:gd name="T14" fmla="*/ 45 w 45"/>
                <a:gd name="T15" fmla="*/ 44 h 44"/>
              </a:gdLst>
              <a:ahLst/>
              <a:cxnLst>
                <a:cxn ang="T8">
                  <a:pos x="T0" y="T1"/>
                </a:cxn>
                <a:cxn ang="T9">
                  <a:pos x="T2" y="T3"/>
                </a:cxn>
                <a:cxn ang="T10">
                  <a:pos x="T4" y="T5"/>
                </a:cxn>
                <a:cxn ang="T11">
                  <a:pos x="T6" y="T7"/>
                </a:cxn>
              </a:cxnLst>
              <a:rect l="T12" t="T13" r="T14" b="T15"/>
              <a:pathLst>
                <a:path w="45" h="44">
                  <a:moveTo>
                    <a:pt x="0" y="42"/>
                  </a:moveTo>
                  <a:cubicBezTo>
                    <a:pt x="16" y="29"/>
                    <a:pt x="29" y="12"/>
                    <a:pt x="45" y="0"/>
                  </a:cubicBezTo>
                  <a:cubicBezTo>
                    <a:pt x="31" y="15"/>
                    <a:pt x="16" y="30"/>
                    <a:pt x="0" y="44"/>
                  </a:cubicBezTo>
                  <a:cubicBezTo>
                    <a:pt x="0" y="44"/>
                    <a:pt x="0" y="43"/>
                    <a:pt x="0" y="4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Freeform 884"/>
            <p:cNvSpPr/>
            <p:nvPr/>
          </p:nvSpPr>
          <p:spPr bwMode="auto">
            <a:xfrm>
              <a:off x="1824" y="3299"/>
              <a:ext cx="120" cy="102"/>
            </a:xfrm>
            <a:custGeom>
              <a:avLst/>
              <a:gdLst>
                <a:gd name="T0" fmla="*/ 0 w 60"/>
                <a:gd name="T1" fmla="*/ 9 h 51"/>
                <a:gd name="T2" fmla="*/ 6 w 60"/>
                <a:gd name="T3" fmla="*/ 0 h 51"/>
                <a:gd name="T4" fmla="*/ 60 w 60"/>
                <a:gd name="T5" fmla="*/ 51 h 51"/>
                <a:gd name="T6" fmla="*/ 9 w 60"/>
                <a:gd name="T7" fmla="*/ 2 h 51"/>
                <a:gd name="T8" fmla="*/ 0 w 60"/>
                <a:gd name="T9" fmla="*/ 9 h 51"/>
                <a:gd name="T10" fmla="*/ 0 60000 65536"/>
                <a:gd name="T11" fmla="*/ 0 60000 65536"/>
                <a:gd name="T12" fmla="*/ 0 60000 65536"/>
                <a:gd name="T13" fmla="*/ 0 60000 65536"/>
                <a:gd name="T14" fmla="*/ 0 60000 65536"/>
                <a:gd name="T15" fmla="*/ 0 w 60"/>
                <a:gd name="T16" fmla="*/ 0 h 51"/>
                <a:gd name="T17" fmla="*/ 60 w 60"/>
                <a:gd name="T18" fmla="*/ 51 h 51"/>
              </a:gdLst>
              <a:ahLst/>
              <a:cxnLst>
                <a:cxn ang="T10">
                  <a:pos x="T0" y="T1"/>
                </a:cxn>
                <a:cxn ang="T11">
                  <a:pos x="T2" y="T3"/>
                </a:cxn>
                <a:cxn ang="T12">
                  <a:pos x="T4" y="T5"/>
                </a:cxn>
                <a:cxn ang="T13">
                  <a:pos x="T6" y="T7"/>
                </a:cxn>
                <a:cxn ang="T14">
                  <a:pos x="T8" y="T9"/>
                </a:cxn>
              </a:cxnLst>
              <a:rect l="T15" t="T16" r="T17" b="T18"/>
              <a:pathLst>
                <a:path w="60" h="51">
                  <a:moveTo>
                    <a:pt x="0" y="9"/>
                  </a:moveTo>
                  <a:cubicBezTo>
                    <a:pt x="0" y="5"/>
                    <a:pt x="6" y="5"/>
                    <a:pt x="6" y="0"/>
                  </a:cubicBezTo>
                  <a:cubicBezTo>
                    <a:pt x="27" y="14"/>
                    <a:pt x="43" y="34"/>
                    <a:pt x="60" y="51"/>
                  </a:cubicBezTo>
                  <a:cubicBezTo>
                    <a:pt x="41" y="36"/>
                    <a:pt x="27" y="17"/>
                    <a:pt x="9" y="2"/>
                  </a:cubicBezTo>
                  <a:cubicBezTo>
                    <a:pt x="4" y="3"/>
                    <a:pt x="4" y="8"/>
                    <a:pt x="0"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Freeform 885"/>
            <p:cNvSpPr/>
            <p:nvPr/>
          </p:nvSpPr>
          <p:spPr bwMode="auto">
            <a:xfrm>
              <a:off x="1734" y="3303"/>
              <a:ext cx="76" cy="153"/>
            </a:xfrm>
            <a:custGeom>
              <a:avLst/>
              <a:gdLst>
                <a:gd name="T0" fmla="*/ 0 w 38"/>
                <a:gd name="T1" fmla="*/ 76 h 76"/>
                <a:gd name="T2" fmla="*/ 0 w 38"/>
                <a:gd name="T3" fmla="*/ 45 h 76"/>
                <a:gd name="T4" fmla="*/ 18 w 38"/>
                <a:gd name="T5" fmla="*/ 43 h 76"/>
                <a:gd name="T6" fmla="*/ 18 w 38"/>
                <a:gd name="T7" fmla="*/ 0 h 76"/>
                <a:gd name="T8" fmla="*/ 38 w 38"/>
                <a:gd name="T9" fmla="*/ 7 h 76"/>
                <a:gd name="T10" fmla="*/ 20 w 38"/>
                <a:gd name="T11" fmla="*/ 3 h 76"/>
                <a:gd name="T12" fmla="*/ 20 w 38"/>
                <a:gd name="T13" fmla="*/ 45 h 76"/>
                <a:gd name="T14" fmla="*/ 2 w 38"/>
                <a:gd name="T15" fmla="*/ 47 h 76"/>
                <a:gd name="T16" fmla="*/ 2 w 38"/>
                <a:gd name="T17" fmla="*/ 76 h 76"/>
                <a:gd name="T18" fmla="*/ 0 w 38"/>
                <a:gd name="T19" fmla="*/ 76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8"/>
                <a:gd name="T31" fmla="*/ 0 h 76"/>
                <a:gd name="T32" fmla="*/ 38 w 38"/>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8" h="76">
                  <a:moveTo>
                    <a:pt x="0" y="76"/>
                  </a:moveTo>
                  <a:cubicBezTo>
                    <a:pt x="0" y="66"/>
                    <a:pt x="0" y="55"/>
                    <a:pt x="0" y="45"/>
                  </a:cubicBezTo>
                  <a:cubicBezTo>
                    <a:pt x="7" y="45"/>
                    <a:pt x="15" y="46"/>
                    <a:pt x="18" y="43"/>
                  </a:cubicBezTo>
                  <a:cubicBezTo>
                    <a:pt x="18" y="29"/>
                    <a:pt x="18" y="15"/>
                    <a:pt x="18" y="0"/>
                  </a:cubicBezTo>
                  <a:cubicBezTo>
                    <a:pt x="27" y="0"/>
                    <a:pt x="37" y="0"/>
                    <a:pt x="38" y="7"/>
                  </a:cubicBezTo>
                  <a:cubicBezTo>
                    <a:pt x="34" y="3"/>
                    <a:pt x="29" y="2"/>
                    <a:pt x="20" y="3"/>
                  </a:cubicBezTo>
                  <a:cubicBezTo>
                    <a:pt x="20" y="17"/>
                    <a:pt x="20" y="31"/>
                    <a:pt x="20" y="45"/>
                  </a:cubicBezTo>
                  <a:cubicBezTo>
                    <a:pt x="17" y="48"/>
                    <a:pt x="9" y="47"/>
                    <a:pt x="2" y="47"/>
                  </a:cubicBezTo>
                  <a:cubicBezTo>
                    <a:pt x="2" y="57"/>
                    <a:pt x="2" y="67"/>
                    <a:pt x="2" y="76"/>
                  </a:cubicBezTo>
                  <a:cubicBezTo>
                    <a:pt x="2" y="76"/>
                    <a:pt x="1" y="76"/>
                    <a:pt x="0" y="7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Freeform 886"/>
            <p:cNvSpPr>
              <a:spLocks noEditPoints="1"/>
            </p:cNvSpPr>
            <p:nvPr/>
          </p:nvSpPr>
          <p:spPr bwMode="auto">
            <a:xfrm>
              <a:off x="6652" y="3323"/>
              <a:ext cx="276" cy="975"/>
            </a:xfrm>
            <a:custGeom>
              <a:avLst/>
              <a:gdLst>
                <a:gd name="T0" fmla="*/ 69 w 138"/>
                <a:gd name="T1" fmla="*/ 403 h 486"/>
                <a:gd name="T2" fmla="*/ 53 w 138"/>
                <a:gd name="T3" fmla="*/ 398 h 486"/>
                <a:gd name="T4" fmla="*/ 69 w 138"/>
                <a:gd name="T5" fmla="*/ 392 h 486"/>
                <a:gd name="T6" fmla="*/ 62 w 138"/>
                <a:gd name="T7" fmla="*/ 347 h 486"/>
                <a:gd name="T8" fmla="*/ 31 w 138"/>
                <a:gd name="T9" fmla="*/ 314 h 486"/>
                <a:gd name="T10" fmla="*/ 31 w 138"/>
                <a:gd name="T11" fmla="*/ 204 h 486"/>
                <a:gd name="T12" fmla="*/ 13 w 138"/>
                <a:gd name="T13" fmla="*/ 180 h 486"/>
                <a:gd name="T14" fmla="*/ 13 w 138"/>
                <a:gd name="T15" fmla="*/ 24 h 486"/>
                <a:gd name="T16" fmla="*/ 2 w 138"/>
                <a:gd name="T17" fmla="*/ 4 h 486"/>
                <a:gd name="T18" fmla="*/ 31 w 138"/>
                <a:gd name="T19" fmla="*/ 26 h 486"/>
                <a:gd name="T20" fmla="*/ 44 w 138"/>
                <a:gd name="T21" fmla="*/ 66 h 486"/>
                <a:gd name="T22" fmla="*/ 33 w 138"/>
                <a:gd name="T23" fmla="*/ 135 h 486"/>
                <a:gd name="T24" fmla="*/ 49 w 138"/>
                <a:gd name="T25" fmla="*/ 209 h 486"/>
                <a:gd name="T26" fmla="*/ 49 w 138"/>
                <a:gd name="T27" fmla="*/ 314 h 486"/>
                <a:gd name="T28" fmla="*/ 78 w 138"/>
                <a:gd name="T29" fmla="*/ 347 h 486"/>
                <a:gd name="T30" fmla="*/ 78 w 138"/>
                <a:gd name="T31" fmla="*/ 427 h 486"/>
                <a:gd name="T32" fmla="*/ 111 w 138"/>
                <a:gd name="T33" fmla="*/ 465 h 486"/>
                <a:gd name="T34" fmla="*/ 124 w 138"/>
                <a:gd name="T35" fmla="*/ 474 h 486"/>
                <a:gd name="T36" fmla="*/ 93 w 138"/>
                <a:gd name="T37" fmla="*/ 456 h 486"/>
                <a:gd name="T38" fmla="*/ 69 w 138"/>
                <a:gd name="T39" fmla="*/ 403 h 486"/>
                <a:gd name="T40" fmla="*/ 26 w 138"/>
                <a:gd name="T41" fmla="*/ 24 h 486"/>
                <a:gd name="T42" fmla="*/ 4 w 138"/>
                <a:gd name="T43" fmla="*/ 4 h 486"/>
                <a:gd name="T44" fmla="*/ 15 w 138"/>
                <a:gd name="T45" fmla="*/ 19 h 486"/>
                <a:gd name="T46" fmla="*/ 17 w 138"/>
                <a:gd name="T47" fmla="*/ 184 h 486"/>
                <a:gd name="T48" fmla="*/ 33 w 138"/>
                <a:gd name="T49" fmla="*/ 200 h 486"/>
                <a:gd name="T50" fmla="*/ 35 w 138"/>
                <a:gd name="T51" fmla="*/ 316 h 486"/>
                <a:gd name="T52" fmla="*/ 60 w 138"/>
                <a:gd name="T53" fmla="*/ 340 h 486"/>
                <a:gd name="T54" fmla="*/ 71 w 138"/>
                <a:gd name="T55" fmla="*/ 392 h 486"/>
                <a:gd name="T56" fmla="*/ 55 w 138"/>
                <a:gd name="T57" fmla="*/ 398 h 486"/>
                <a:gd name="T58" fmla="*/ 71 w 138"/>
                <a:gd name="T59" fmla="*/ 403 h 486"/>
                <a:gd name="T60" fmla="*/ 71 w 138"/>
                <a:gd name="T61" fmla="*/ 432 h 486"/>
                <a:gd name="T62" fmla="*/ 118 w 138"/>
                <a:gd name="T63" fmla="*/ 479 h 486"/>
                <a:gd name="T64" fmla="*/ 124 w 138"/>
                <a:gd name="T65" fmla="*/ 467 h 486"/>
                <a:gd name="T66" fmla="*/ 111 w 138"/>
                <a:gd name="T67" fmla="*/ 467 h 486"/>
                <a:gd name="T68" fmla="*/ 75 w 138"/>
                <a:gd name="T69" fmla="*/ 432 h 486"/>
                <a:gd name="T70" fmla="*/ 75 w 138"/>
                <a:gd name="T71" fmla="*/ 347 h 486"/>
                <a:gd name="T72" fmla="*/ 46 w 138"/>
                <a:gd name="T73" fmla="*/ 318 h 486"/>
                <a:gd name="T74" fmla="*/ 46 w 138"/>
                <a:gd name="T75" fmla="*/ 209 h 486"/>
                <a:gd name="T76" fmla="*/ 31 w 138"/>
                <a:gd name="T77" fmla="*/ 193 h 486"/>
                <a:gd name="T78" fmla="*/ 31 w 138"/>
                <a:gd name="T79" fmla="*/ 133 h 486"/>
                <a:gd name="T80" fmla="*/ 42 w 138"/>
                <a:gd name="T81" fmla="*/ 122 h 486"/>
                <a:gd name="T82" fmla="*/ 42 w 138"/>
                <a:gd name="T83" fmla="*/ 66 h 486"/>
                <a:gd name="T84" fmla="*/ 29 w 138"/>
                <a:gd name="T85" fmla="*/ 53 h 486"/>
                <a:gd name="T86" fmla="*/ 26 w 138"/>
                <a:gd name="T87" fmla="*/ 24 h 4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8"/>
                <a:gd name="T133" fmla="*/ 0 h 486"/>
                <a:gd name="T134" fmla="*/ 138 w 138"/>
                <a:gd name="T135" fmla="*/ 486 h 4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8" h="486">
                  <a:moveTo>
                    <a:pt x="69" y="403"/>
                  </a:moveTo>
                  <a:cubicBezTo>
                    <a:pt x="68" y="396"/>
                    <a:pt x="53" y="405"/>
                    <a:pt x="53" y="398"/>
                  </a:cubicBezTo>
                  <a:cubicBezTo>
                    <a:pt x="50" y="388"/>
                    <a:pt x="62" y="393"/>
                    <a:pt x="69" y="392"/>
                  </a:cubicBezTo>
                  <a:cubicBezTo>
                    <a:pt x="71" y="372"/>
                    <a:pt x="57" y="369"/>
                    <a:pt x="62" y="347"/>
                  </a:cubicBezTo>
                  <a:cubicBezTo>
                    <a:pt x="53" y="334"/>
                    <a:pt x="40" y="326"/>
                    <a:pt x="31" y="314"/>
                  </a:cubicBezTo>
                  <a:cubicBezTo>
                    <a:pt x="24" y="281"/>
                    <a:pt x="40" y="239"/>
                    <a:pt x="31" y="204"/>
                  </a:cubicBezTo>
                  <a:cubicBezTo>
                    <a:pt x="29" y="197"/>
                    <a:pt x="15" y="188"/>
                    <a:pt x="13" y="180"/>
                  </a:cubicBezTo>
                  <a:cubicBezTo>
                    <a:pt x="1" y="136"/>
                    <a:pt x="23" y="64"/>
                    <a:pt x="13" y="24"/>
                  </a:cubicBezTo>
                  <a:cubicBezTo>
                    <a:pt x="11" y="14"/>
                    <a:pt x="0" y="14"/>
                    <a:pt x="2" y="4"/>
                  </a:cubicBezTo>
                  <a:cubicBezTo>
                    <a:pt x="14" y="0"/>
                    <a:pt x="22" y="19"/>
                    <a:pt x="31" y="26"/>
                  </a:cubicBezTo>
                  <a:cubicBezTo>
                    <a:pt x="28" y="47"/>
                    <a:pt x="34" y="58"/>
                    <a:pt x="44" y="66"/>
                  </a:cubicBezTo>
                  <a:cubicBezTo>
                    <a:pt x="42" y="91"/>
                    <a:pt x="51" y="126"/>
                    <a:pt x="33" y="135"/>
                  </a:cubicBezTo>
                  <a:cubicBezTo>
                    <a:pt x="33" y="165"/>
                    <a:pt x="28" y="199"/>
                    <a:pt x="49" y="209"/>
                  </a:cubicBezTo>
                  <a:cubicBezTo>
                    <a:pt x="55" y="243"/>
                    <a:pt x="41" y="285"/>
                    <a:pt x="49" y="314"/>
                  </a:cubicBezTo>
                  <a:cubicBezTo>
                    <a:pt x="53" y="331"/>
                    <a:pt x="72" y="333"/>
                    <a:pt x="78" y="347"/>
                  </a:cubicBezTo>
                  <a:cubicBezTo>
                    <a:pt x="82" y="382"/>
                    <a:pt x="71" y="404"/>
                    <a:pt x="78" y="427"/>
                  </a:cubicBezTo>
                  <a:cubicBezTo>
                    <a:pt x="81" y="438"/>
                    <a:pt x="105" y="463"/>
                    <a:pt x="111" y="465"/>
                  </a:cubicBezTo>
                  <a:cubicBezTo>
                    <a:pt x="123" y="470"/>
                    <a:pt x="138" y="459"/>
                    <a:pt x="124" y="474"/>
                  </a:cubicBezTo>
                  <a:cubicBezTo>
                    <a:pt x="113" y="486"/>
                    <a:pt x="108" y="471"/>
                    <a:pt x="93" y="456"/>
                  </a:cubicBezTo>
                  <a:cubicBezTo>
                    <a:pt x="79" y="442"/>
                    <a:pt x="62" y="435"/>
                    <a:pt x="69" y="403"/>
                  </a:cubicBezTo>
                  <a:close/>
                  <a:moveTo>
                    <a:pt x="26" y="24"/>
                  </a:moveTo>
                  <a:cubicBezTo>
                    <a:pt x="20" y="17"/>
                    <a:pt x="15" y="7"/>
                    <a:pt x="4" y="4"/>
                  </a:cubicBezTo>
                  <a:cubicBezTo>
                    <a:pt x="0" y="10"/>
                    <a:pt x="11" y="15"/>
                    <a:pt x="15" y="19"/>
                  </a:cubicBezTo>
                  <a:cubicBezTo>
                    <a:pt x="17" y="74"/>
                    <a:pt x="12" y="134"/>
                    <a:pt x="17" y="184"/>
                  </a:cubicBezTo>
                  <a:cubicBezTo>
                    <a:pt x="22" y="190"/>
                    <a:pt x="27" y="196"/>
                    <a:pt x="33" y="200"/>
                  </a:cubicBezTo>
                  <a:cubicBezTo>
                    <a:pt x="35" y="238"/>
                    <a:pt x="30" y="282"/>
                    <a:pt x="35" y="316"/>
                  </a:cubicBezTo>
                  <a:cubicBezTo>
                    <a:pt x="43" y="325"/>
                    <a:pt x="51" y="333"/>
                    <a:pt x="60" y="340"/>
                  </a:cubicBezTo>
                  <a:cubicBezTo>
                    <a:pt x="65" y="356"/>
                    <a:pt x="69" y="373"/>
                    <a:pt x="71" y="392"/>
                  </a:cubicBezTo>
                  <a:cubicBezTo>
                    <a:pt x="69" y="397"/>
                    <a:pt x="54" y="389"/>
                    <a:pt x="55" y="398"/>
                  </a:cubicBezTo>
                  <a:cubicBezTo>
                    <a:pt x="62" y="399"/>
                    <a:pt x="71" y="396"/>
                    <a:pt x="71" y="403"/>
                  </a:cubicBezTo>
                  <a:cubicBezTo>
                    <a:pt x="71" y="412"/>
                    <a:pt x="71" y="422"/>
                    <a:pt x="71" y="432"/>
                  </a:cubicBezTo>
                  <a:cubicBezTo>
                    <a:pt x="86" y="448"/>
                    <a:pt x="101" y="464"/>
                    <a:pt x="118" y="479"/>
                  </a:cubicBezTo>
                  <a:cubicBezTo>
                    <a:pt x="118" y="474"/>
                    <a:pt x="130" y="470"/>
                    <a:pt x="124" y="467"/>
                  </a:cubicBezTo>
                  <a:cubicBezTo>
                    <a:pt x="120" y="467"/>
                    <a:pt x="116" y="467"/>
                    <a:pt x="111" y="467"/>
                  </a:cubicBezTo>
                  <a:cubicBezTo>
                    <a:pt x="100" y="455"/>
                    <a:pt x="88" y="443"/>
                    <a:pt x="75" y="432"/>
                  </a:cubicBezTo>
                  <a:cubicBezTo>
                    <a:pt x="75" y="404"/>
                    <a:pt x="75" y="375"/>
                    <a:pt x="75" y="347"/>
                  </a:cubicBezTo>
                  <a:cubicBezTo>
                    <a:pt x="67" y="336"/>
                    <a:pt x="57" y="327"/>
                    <a:pt x="46" y="318"/>
                  </a:cubicBezTo>
                  <a:cubicBezTo>
                    <a:pt x="46" y="282"/>
                    <a:pt x="46" y="245"/>
                    <a:pt x="46" y="209"/>
                  </a:cubicBezTo>
                  <a:cubicBezTo>
                    <a:pt x="42" y="203"/>
                    <a:pt x="37" y="198"/>
                    <a:pt x="31" y="193"/>
                  </a:cubicBezTo>
                  <a:cubicBezTo>
                    <a:pt x="31" y="173"/>
                    <a:pt x="31" y="153"/>
                    <a:pt x="31" y="133"/>
                  </a:cubicBezTo>
                  <a:cubicBezTo>
                    <a:pt x="35" y="130"/>
                    <a:pt x="39" y="127"/>
                    <a:pt x="42" y="122"/>
                  </a:cubicBezTo>
                  <a:cubicBezTo>
                    <a:pt x="42" y="103"/>
                    <a:pt x="42" y="85"/>
                    <a:pt x="42" y="66"/>
                  </a:cubicBezTo>
                  <a:cubicBezTo>
                    <a:pt x="38" y="61"/>
                    <a:pt x="34" y="56"/>
                    <a:pt x="29" y="53"/>
                  </a:cubicBezTo>
                  <a:cubicBezTo>
                    <a:pt x="28" y="43"/>
                    <a:pt x="31" y="30"/>
                    <a:pt x="26" y="2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Freeform 887"/>
            <p:cNvSpPr/>
            <p:nvPr/>
          </p:nvSpPr>
          <p:spPr bwMode="auto">
            <a:xfrm>
              <a:off x="6652" y="3331"/>
              <a:ext cx="52" cy="40"/>
            </a:xfrm>
            <a:custGeom>
              <a:avLst/>
              <a:gdLst>
                <a:gd name="T0" fmla="*/ 15 w 26"/>
                <a:gd name="T1" fmla="*/ 15 h 20"/>
                <a:gd name="T2" fmla="*/ 4 w 26"/>
                <a:gd name="T3" fmla="*/ 0 h 20"/>
                <a:gd name="T4" fmla="*/ 26 w 26"/>
                <a:gd name="T5" fmla="*/ 20 h 20"/>
                <a:gd name="T6" fmla="*/ 6 w 26"/>
                <a:gd name="T7" fmla="*/ 2 h 20"/>
                <a:gd name="T8" fmla="*/ 15 w 26"/>
                <a:gd name="T9" fmla="*/ 13 h 20"/>
                <a:gd name="T10" fmla="*/ 15 w 26"/>
                <a:gd name="T11" fmla="*/ 15 h 20"/>
                <a:gd name="T12" fmla="*/ 0 60000 65536"/>
                <a:gd name="T13" fmla="*/ 0 60000 65536"/>
                <a:gd name="T14" fmla="*/ 0 60000 65536"/>
                <a:gd name="T15" fmla="*/ 0 60000 65536"/>
                <a:gd name="T16" fmla="*/ 0 60000 65536"/>
                <a:gd name="T17" fmla="*/ 0 60000 65536"/>
                <a:gd name="T18" fmla="*/ 0 w 26"/>
                <a:gd name="T19" fmla="*/ 0 h 20"/>
                <a:gd name="T20" fmla="*/ 26 w 26"/>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26" h="20">
                  <a:moveTo>
                    <a:pt x="15" y="15"/>
                  </a:moveTo>
                  <a:cubicBezTo>
                    <a:pt x="11" y="11"/>
                    <a:pt x="0" y="6"/>
                    <a:pt x="4" y="0"/>
                  </a:cubicBezTo>
                  <a:cubicBezTo>
                    <a:pt x="15" y="3"/>
                    <a:pt x="20" y="13"/>
                    <a:pt x="26" y="20"/>
                  </a:cubicBezTo>
                  <a:cubicBezTo>
                    <a:pt x="18" y="15"/>
                    <a:pt x="14" y="7"/>
                    <a:pt x="6" y="2"/>
                  </a:cubicBezTo>
                  <a:cubicBezTo>
                    <a:pt x="2" y="4"/>
                    <a:pt x="12" y="11"/>
                    <a:pt x="15" y="13"/>
                  </a:cubicBezTo>
                  <a:cubicBezTo>
                    <a:pt x="15" y="14"/>
                    <a:pt x="15" y="15"/>
                    <a:pt x="15" y="15"/>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Freeform 888"/>
            <p:cNvSpPr/>
            <p:nvPr/>
          </p:nvSpPr>
          <p:spPr bwMode="auto">
            <a:xfrm>
              <a:off x="6710" y="3430"/>
              <a:ext cx="26" cy="26"/>
            </a:xfrm>
            <a:custGeom>
              <a:avLst/>
              <a:gdLst>
                <a:gd name="T0" fmla="*/ 0 w 13"/>
                <a:gd name="T1" fmla="*/ 0 h 13"/>
                <a:gd name="T2" fmla="*/ 13 w 13"/>
                <a:gd name="T3" fmla="*/ 13 h 13"/>
                <a:gd name="T4" fmla="*/ 0 w 13"/>
                <a:gd name="T5" fmla="*/ 0 h 13"/>
                <a:gd name="T6" fmla="*/ 0 60000 65536"/>
                <a:gd name="T7" fmla="*/ 0 60000 65536"/>
                <a:gd name="T8" fmla="*/ 0 60000 65536"/>
                <a:gd name="T9" fmla="*/ 0 w 13"/>
                <a:gd name="T10" fmla="*/ 0 h 13"/>
                <a:gd name="T11" fmla="*/ 13 w 13"/>
                <a:gd name="T12" fmla="*/ 13 h 13"/>
              </a:gdLst>
              <a:ahLst/>
              <a:cxnLst>
                <a:cxn ang="T6">
                  <a:pos x="T0" y="T1"/>
                </a:cxn>
                <a:cxn ang="T7">
                  <a:pos x="T2" y="T3"/>
                </a:cxn>
                <a:cxn ang="T8">
                  <a:pos x="T4" y="T5"/>
                </a:cxn>
              </a:cxnLst>
              <a:rect l="T9" t="T10" r="T11" b="T12"/>
              <a:pathLst>
                <a:path w="13" h="13">
                  <a:moveTo>
                    <a:pt x="0" y="0"/>
                  </a:moveTo>
                  <a:cubicBezTo>
                    <a:pt x="5" y="3"/>
                    <a:pt x="9" y="8"/>
                    <a:pt x="13" y="13"/>
                  </a:cubicBezTo>
                  <a:cubicBezTo>
                    <a:pt x="8" y="10"/>
                    <a:pt x="3" y="5"/>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Freeform 889"/>
            <p:cNvSpPr/>
            <p:nvPr/>
          </p:nvSpPr>
          <p:spPr bwMode="auto">
            <a:xfrm>
              <a:off x="6714" y="3568"/>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3" y="6"/>
                    <a:pt x="6" y="3"/>
                    <a:pt x="11" y="0"/>
                  </a:cubicBezTo>
                  <a:cubicBezTo>
                    <a:pt x="8" y="5"/>
                    <a:pt x="4" y="8"/>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Freeform 890"/>
            <p:cNvSpPr/>
            <p:nvPr/>
          </p:nvSpPr>
          <p:spPr bwMode="auto">
            <a:xfrm>
              <a:off x="6686" y="3692"/>
              <a:ext cx="58" cy="50"/>
            </a:xfrm>
            <a:custGeom>
              <a:avLst/>
              <a:gdLst>
                <a:gd name="T0" fmla="*/ 0 w 29"/>
                <a:gd name="T1" fmla="*/ 0 h 25"/>
                <a:gd name="T2" fmla="*/ 14 w 29"/>
                <a:gd name="T3" fmla="*/ 9 h 25"/>
                <a:gd name="T4" fmla="*/ 29 w 29"/>
                <a:gd name="T5" fmla="*/ 25 h 25"/>
                <a:gd name="T6" fmla="*/ 16 w 29"/>
                <a:gd name="T7" fmla="*/ 16 h 25"/>
                <a:gd name="T8" fmla="*/ 0 w 29"/>
                <a:gd name="T9" fmla="*/ 0 h 25"/>
                <a:gd name="T10" fmla="*/ 0 60000 65536"/>
                <a:gd name="T11" fmla="*/ 0 60000 65536"/>
                <a:gd name="T12" fmla="*/ 0 60000 65536"/>
                <a:gd name="T13" fmla="*/ 0 60000 65536"/>
                <a:gd name="T14" fmla="*/ 0 60000 65536"/>
                <a:gd name="T15" fmla="*/ 0 w 29"/>
                <a:gd name="T16" fmla="*/ 0 h 25"/>
                <a:gd name="T17" fmla="*/ 29 w 29"/>
                <a:gd name="T18" fmla="*/ 25 h 25"/>
              </a:gdLst>
              <a:ahLst/>
              <a:cxnLst>
                <a:cxn ang="T10">
                  <a:pos x="T0" y="T1"/>
                </a:cxn>
                <a:cxn ang="T11">
                  <a:pos x="T2" y="T3"/>
                </a:cxn>
                <a:cxn ang="T12">
                  <a:pos x="T4" y="T5"/>
                </a:cxn>
                <a:cxn ang="T13">
                  <a:pos x="T6" y="T7"/>
                </a:cxn>
                <a:cxn ang="T14">
                  <a:pos x="T8" y="T9"/>
                </a:cxn>
              </a:cxnLst>
              <a:rect l="T15" t="T16" r="T17" b="T18"/>
              <a:pathLst>
                <a:path w="29" h="25">
                  <a:moveTo>
                    <a:pt x="0" y="0"/>
                  </a:moveTo>
                  <a:cubicBezTo>
                    <a:pt x="6" y="1"/>
                    <a:pt x="10" y="14"/>
                    <a:pt x="14" y="9"/>
                  </a:cubicBezTo>
                  <a:cubicBezTo>
                    <a:pt x="20" y="14"/>
                    <a:pt x="25" y="19"/>
                    <a:pt x="29" y="25"/>
                  </a:cubicBezTo>
                  <a:cubicBezTo>
                    <a:pt x="24" y="24"/>
                    <a:pt x="20" y="11"/>
                    <a:pt x="16" y="16"/>
                  </a:cubicBezTo>
                  <a:cubicBezTo>
                    <a:pt x="10" y="12"/>
                    <a:pt x="5" y="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Freeform 891"/>
            <p:cNvSpPr>
              <a:spLocks noEditPoints="1"/>
            </p:cNvSpPr>
            <p:nvPr/>
          </p:nvSpPr>
          <p:spPr bwMode="auto">
            <a:xfrm>
              <a:off x="6846" y="3353"/>
              <a:ext cx="192" cy="213"/>
            </a:xfrm>
            <a:custGeom>
              <a:avLst/>
              <a:gdLst>
                <a:gd name="T0" fmla="*/ 3 w 96"/>
                <a:gd name="T1" fmla="*/ 2 h 106"/>
                <a:gd name="T2" fmla="*/ 92 w 96"/>
                <a:gd name="T3" fmla="*/ 65 h 106"/>
                <a:gd name="T4" fmla="*/ 54 w 96"/>
                <a:gd name="T5" fmla="*/ 102 h 106"/>
                <a:gd name="T6" fmla="*/ 54 w 96"/>
                <a:gd name="T7" fmla="*/ 69 h 106"/>
                <a:gd name="T8" fmla="*/ 3 w 96"/>
                <a:gd name="T9" fmla="*/ 2 h 106"/>
                <a:gd name="T10" fmla="*/ 39 w 96"/>
                <a:gd name="T11" fmla="*/ 13 h 106"/>
                <a:gd name="T12" fmla="*/ 30 w 96"/>
                <a:gd name="T13" fmla="*/ 4 h 106"/>
                <a:gd name="T14" fmla="*/ 5 w 96"/>
                <a:gd name="T15" fmla="*/ 4 h 106"/>
                <a:gd name="T16" fmla="*/ 5 w 96"/>
                <a:gd name="T17" fmla="*/ 29 h 106"/>
                <a:gd name="T18" fmla="*/ 41 w 96"/>
                <a:gd name="T19" fmla="*/ 65 h 106"/>
                <a:gd name="T20" fmla="*/ 56 w 96"/>
                <a:gd name="T21" fmla="*/ 69 h 106"/>
                <a:gd name="T22" fmla="*/ 56 w 96"/>
                <a:gd name="T23" fmla="*/ 100 h 106"/>
                <a:gd name="T24" fmla="*/ 77 w 96"/>
                <a:gd name="T25" fmla="*/ 100 h 106"/>
                <a:gd name="T26" fmla="*/ 90 w 96"/>
                <a:gd name="T27" fmla="*/ 87 h 106"/>
                <a:gd name="T28" fmla="*/ 90 w 96"/>
                <a:gd name="T29" fmla="*/ 65 h 106"/>
                <a:gd name="T30" fmla="*/ 43 w 96"/>
                <a:gd name="T31" fmla="*/ 18 h 106"/>
                <a:gd name="T32" fmla="*/ 39 w 96"/>
                <a:gd name="T33" fmla="*/ 13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6"/>
                <a:gd name="T52" fmla="*/ 0 h 106"/>
                <a:gd name="T53" fmla="*/ 96 w 96"/>
                <a:gd name="T54" fmla="*/ 106 h 1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6" h="106">
                  <a:moveTo>
                    <a:pt x="3" y="2"/>
                  </a:moveTo>
                  <a:cubicBezTo>
                    <a:pt x="55" y="0"/>
                    <a:pt x="62" y="44"/>
                    <a:pt x="92" y="65"/>
                  </a:cubicBezTo>
                  <a:cubicBezTo>
                    <a:pt x="96" y="94"/>
                    <a:pt x="83" y="106"/>
                    <a:pt x="54" y="102"/>
                  </a:cubicBezTo>
                  <a:cubicBezTo>
                    <a:pt x="54" y="91"/>
                    <a:pt x="54" y="80"/>
                    <a:pt x="54" y="69"/>
                  </a:cubicBezTo>
                  <a:cubicBezTo>
                    <a:pt x="26" y="58"/>
                    <a:pt x="0" y="44"/>
                    <a:pt x="3" y="2"/>
                  </a:cubicBezTo>
                  <a:close/>
                  <a:moveTo>
                    <a:pt x="39" y="13"/>
                  </a:moveTo>
                  <a:cubicBezTo>
                    <a:pt x="37" y="9"/>
                    <a:pt x="34" y="6"/>
                    <a:pt x="30" y="4"/>
                  </a:cubicBezTo>
                  <a:cubicBezTo>
                    <a:pt x="22" y="4"/>
                    <a:pt x="13" y="4"/>
                    <a:pt x="5" y="4"/>
                  </a:cubicBezTo>
                  <a:cubicBezTo>
                    <a:pt x="5" y="13"/>
                    <a:pt x="5" y="21"/>
                    <a:pt x="5" y="29"/>
                  </a:cubicBezTo>
                  <a:cubicBezTo>
                    <a:pt x="16" y="42"/>
                    <a:pt x="28" y="54"/>
                    <a:pt x="41" y="65"/>
                  </a:cubicBezTo>
                  <a:cubicBezTo>
                    <a:pt x="47" y="65"/>
                    <a:pt x="56" y="63"/>
                    <a:pt x="56" y="69"/>
                  </a:cubicBezTo>
                  <a:cubicBezTo>
                    <a:pt x="56" y="79"/>
                    <a:pt x="56" y="90"/>
                    <a:pt x="56" y="100"/>
                  </a:cubicBezTo>
                  <a:cubicBezTo>
                    <a:pt x="63" y="100"/>
                    <a:pt x="70" y="100"/>
                    <a:pt x="77" y="100"/>
                  </a:cubicBezTo>
                  <a:cubicBezTo>
                    <a:pt x="82" y="97"/>
                    <a:pt x="86" y="92"/>
                    <a:pt x="90" y="87"/>
                  </a:cubicBezTo>
                  <a:cubicBezTo>
                    <a:pt x="90" y="79"/>
                    <a:pt x="90" y="72"/>
                    <a:pt x="90" y="65"/>
                  </a:cubicBezTo>
                  <a:cubicBezTo>
                    <a:pt x="75" y="48"/>
                    <a:pt x="60" y="32"/>
                    <a:pt x="43" y="18"/>
                  </a:cubicBezTo>
                  <a:cubicBezTo>
                    <a:pt x="41" y="17"/>
                    <a:pt x="40" y="15"/>
                    <a:pt x="39" y="13"/>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Freeform 892"/>
            <p:cNvSpPr/>
            <p:nvPr/>
          </p:nvSpPr>
          <p:spPr bwMode="auto">
            <a:xfrm>
              <a:off x="6906" y="3361"/>
              <a:ext cx="18" cy="18"/>
            </a:xfrm>
            <a:custGeom>
              <a:avLst/>
              <a:gdLst>
                <a:gd name="T0" fmla="*/ 0 w 9"/>
                <a:gd name="T1" fmla="*/ 0 h 9"/>
                <a:gd name="T2" fmla="*/ 9 w 9"/>
                <a:gd name="T3" fmla="*/ 9 h 9"/>
                <a:gd name="T4" fmla="*/ 0 w 9"/>
                <a:gd name="T5" fmla="*/ 0 h 9"/>
                <a:gd name="T6" fmla="*/ 0 60000 65536"/>
                <a:gd name="T7" fmla="*/ 0 60000 65536"/>
                <a:gd name="T8" fmla="*/ 0 60000 65536"/>
                <a:gd name="T9" fmla="*/ 0 w 9"/>
                <a:gd name="T10" fmla="*/ 0 h 9"/>
                <a:gd name="T11" fmla="*/ 9 w 9"/>
                <a:gd name="T12" fmla="*/ 9 h 9"/>
              </a:gdLst>
              <a:ahLst/>
              <a:cxnLst>
                <a:cxn ang="T6">
                  <a:pos x="T0" y="T1"/>
                </a:cxn>
                <a:cxn ang="T7">
                  <a:pos x="T2" y="T3"/>
                </a:cxn>
                <a:cxn ang="T8">
                  <a:pos x="T4" y="T5"/>
                </a:cxn>
              </a:cxnLst>
              <a:rect l="T9" t="T10" r="T11" b="T12"/>
              <a:pathLst>
                <a:path w="9" h="9">
                  <a:moveTo>
                    <a:pt x="0" y="0"/>
                  </a:moveTo>
                  <a:cubicBezTo>
                    <a:pt x="4" y="2"/>
                    <a:pt x="7" y="5"/>
                    <a:pt x="9" y="9"/>
                  </a:cubicBezTo>
                  <a:cubicBezTo>
                    <a:pt x="5" y="7"/>
                    <a:pt x="2"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Freeform 893"/>
            <p:cNvSpPr/>
            <p:nvPr/>
          </p:nvSpPr>
          <p:spPr bwMode="auto">
            <a:xfrm>
              <a:off x="6932" y="3389"/>
              <a:ext cx="94" cy="95"/>
            </a:xfrm>
            <a:custGeom>
              <a:avLst/>
              <a:gdLst>
                <a:gd name="T0" fmla="*/ 0 w 47"/>
                <a:gd name="T1" fmla="*/ 0 h 47"/>
                <a:gd name="T2" fmla="*/ 47 w 47"/>
                <a:gd name="T3" fmla="*/ 47 h 47"/>
                <a:gd name="T4" fmla="*/ 0 w 47"/>
                <a:gd name="T5" fmla="*/ 0 h 47"/>
                <a:gd name="T6" fmla="*/ 0 60000 65536"/>
                <a:gd name="T7" fmla="*/ 0 60000 65536"/>
                <a:gd name="T8" fmla="*/ 0 60000 65536"/>
                <a:gd name="T9" fmla="*/ 0 w 47"/>
                <a:gd name="T10" fmla="*/ 0 h 47"/>
                <a:gd name="T11" fmla="*/ 47 w 47"/>
                <a:gd name="T12" fmla="*/ 47 h 47"/>
              </a:gdLst>
              <a:ahLst/>
              <a:cxnLst>
                <a:cxn ang="T6">
                  <a:pos x="T0" y="T1"/>
                </a:cxn>
                <a:cxn ang="T7">
                  <a:pos x="T2" y="T3"/>
                </a:cxn>
                <a:cxn ang="T8">
                  <a:pos x="T4" y="T5"/>
                </a:cxn>
              </a:cxnLst>
              <a:rect l="T9" t="T10" r="T11" b="T12"/>
              <a:pathLst>
                <a:path w="47" h="47">
                  <a:moveTo>
                    <a:pt x="0" y="0"/>
                  </a:moveTo>
                  <a:cubicBezTo>
                    <a:pt x="17" y="14"/>
                    <a:pt x="32" y="30"/>
                    <a:pt x="47" y="47"/>
                  </a:cubicBezTo>
                  <a:cubicBezTo>
                    <a:pt x="30" y="32"/>
                    <a:pt x="15" y="1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Freeform 894"/>
            <p:cNvSpPr/>
            <p:nvPr/>
          </p:nvSpPr>
          <p:spPr bwMode="auto">
            <a:xfrm>
              <a:off x="7000" y="3528"/>
              <a:ext cx="26" cy="26"/>
            </a:xfrm>
            <a:custGeom>
              <a:avLst/>
              <a:gdLst>
                <a:gd name="T0" fmla="*/ 0 w 13"/>
                <a:gd name="T1" fmla="*/ 13 h 13"/>
                <a:gd name="T2" fmla="*/ 13 w 13"/>
                <a:gd name="T3" fmla="*/ 0 h 13"/>
                <a:gd name="T4" fmla="*/ 0 w 13"/>
                <a:gd name="T5" fmla="*/ 13 h 13"/>
                <a:gd name="T6" fmla="*/ 0 60000 65536"/>
                <a:gd name="T7" fmla="*/ 0 60000 65536"/>
                <a:gd name="T8" fmla="*/ 0 60000 65536"/>
                <a:gd name="T9" fmla="*/ 0 w 13"/>
                <a:gd name="T10" fmla="*/ 0 h 13"/>
                <a:gd name="T11" fmla="*/ 13 w 13"/>
                <a:gd name="T12" fmla="*/ 13 h 13"/>
              </a:gdLst>
              <a:ahLst/>
              <a:cxnLst>
                <a:cxn ang="T6">
                  <a:pos x="T0" y="T1"/>
                </a:cxn>
                <a:cxn ang="T7">
                  <a:pos x="T2" y="T3"/>
                </a:cxn>
                <a:cxn ang="T8">
                  <a:pos x="T4" y="T5"/>
                </a:cxn>
              </a:cxnLst>
              <a:rect l="T9" t="T10" r="T11" b="T12"/>
              <a:pathLst>
                <a:path w="13" h="13">
                  <a:moveTo>
                    <a:pt x="0" y="13"/>
                  </a:moveTo>
                  <a:cubicBezTo>
                    <a:pt x="3" y="8"/>
                    <a:pt x="7" y="3"/>
                    <a:pt x="13" y="0"/>
                  </a:cubicBezTo>
                  <a:cubicBezTo>
                    <a:pt x="9" y="5"/>
                    <a:pt x="5" y="10"/>
                    <a:pt x="0" y="1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Freeform 895"/>
            <p:cNvSpPr/>
            <p:nvPr/>
          </p:nvSpPr>
          <p:spPr bwMode="auto">
            <a:xfrm>
              <a:off x="6856" y="3411"/>
              <a:ext cx="72" cy="73"/>
            </a:xfrm>
            <a:custGeom>
              <a:avLst/>
              <a:gdLst>
                <a:gd name="T0" fmla="*/ 36 w 36"/>
                <a:gd name="T1" fmla="*/ 36 h 36"/>
                <a:gd name="T2" fmla="*/ 0 w 36"/>
                <a:gd name="T3" fmla="*/ 0 h 36"/>
                <a:gd name="T4" fmla="*/ 36 w 36"/>
                <a:gd name="T5" fmla="*/ 36 h 36"/>
                <a:gd name="T6" fmla="*/ 0 60000 65536"/>
                <a:gd name="T7" fmla="*/ 0 60000 65536"/>
                <a:gd name="T8" fmla="*/ 0 60000 65536"/>
                <a:gd name="T9" fmla="*/ 0 w 36"/>
                <a:gd name="T10" fmla="*/ 0 h 36"/>
                <a:gd name="T11" fmla="*/ 36 w 36"/>
                <a:gd name="T12" fmla="*/ 36 h 36"/>
              </a:gdLst>
              <a:ahLst/>
              <a:cxnLst>
                <a:cxn ang="T6">
                  <a:pos x="T0" y="T1"/>
                </a:cxn>
                <a:cxn ang="T7">
                  <a:pos x="T2" y="T3"/>
                </a:cxn>
                <a:cxn ang="T8">
                  <a:pos x="T4" y="T5"/>
                </a:cxn>
              </a:cxnLst>
              <a:rect l="T9" t="T10" r="T11" b="T12"/>
              <a:pathLst>
                <a:path w="36" h="36">
                  <a:moveTo>
                    <a:pt x="36" y="36"/>
                  </a:moveTo>
                  <a:cubicBezTo>
                    <a:pt x="23" y="25"/>
                    <a:pt x="11" y="13"/>
                    <a:pt x="0" y="0"/>
                  </a:cubicBezTo>
                  <a:cubicBezTo>
                    <a:pt x="13" y="11"/>
                    <a:pt x="25" y="23"/>
                    <a:pt x="36" y="3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Freeform 896"/>
            <p:cNvSpPr/>
            <p:nvPr/>
          </p:nvSpPr>
          <p:spPr bwMode="auto">
            <a:xfrm>
              <a:off x="1864" y="3407"/>
              <a:ext cx="98" cy="99"/>
            </a:xfrm>
            <a:custGeom>
              <a:avLst/>
              <a:gdLst>
                <a:gd name="T0" fmla="*/ 0 w 49"/>
                <a:gd name="T1" fmla="*/ 49 h 49"/>
                <a:gd name="T2" fmla="*/ 49 w 49"/>
                <a:gd name="T3" fmla="*/ 0 h 49"/>
                <a:gd name="T4" fmla="*/ 49 w 49"/>
                <a:gd name="T5" fmla="*/ 2 h 49"/>
                <a:gd name="T6" fmla="*/ 0 w 49"/>
                <a:gd name="T7" fmla="*/ 49 h 49"/>
                <a:gd name="T8" fmla="*/ 0 60000 65536"/>
                <a:gd name="T9" fmla="*/ 0 60000 65536"/>
                <a:gd name="T10" fmla="*/ 0 60000 65536"/>
                <a:gd name="T11" fmla="*/ 0 60000 65536"/>
                <a:gd name="T12" fmla="*/ 0 w 49"/>
                <a:gd name="T13" fmla="*/ 0 h 49"/>
                <a:gd name="T14" fmla="*/ 49 w 49"/>
                <a:gd name="T15" fmla="*/ 49 h 49"/>
              </a:gdLst>
              <a:ahLst/>
              <a:cxnLst>
                <a:cxn ang="T8">
                  <a:pos x="T0" y="T1"/>
                </a:cxn>
                <a:cxn ang="T9">
                  <a:pos x="T2" y="T3"/>
                </a:cxn>
                <a:cxn ang="T10">
                  <a:pos x="T4" y="T5"/>
                </a:cxn>
                <a:cxn ang="T11">
                  <a:pos x="T6" y="T7"/>
                </a:cxn>
              </a:cxnLst>
              <a:rect l="T12" t="T13" r="T14" b="T15"/>
              <a:pathLst>
                <a:path w="49" h="49">
                  <a:moveTo>
                    <a:pt x="0" y="49"/>
                  </a:moveTo>
                  <a:cubicBezTo>
                    <a:pt x="15" y="31"/>
                    <a:pt x="32" y="15"/>
                    <a:pt x="49" y="0"/>
                  </a:cubicBezTo>
                  <a:cubicBezTo>
                    <a:pt x="49" y="0"/>
                    <a:pt x="49" y="1"/>
                    <a:pt x="49" y="2"/>
                  </a:cubicBezTo>
                  <a:cubicBezTo>
                    <a:pt x="31" y="16"/>
                    <a:pt x="17" y="34"/>
                    <a:pt x="0" y="4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Freeform 897"/>
            <p:cNvSpPr/>
            <p:nvPr/>
          </p:nvSpPr>
          <p:spPr bwMode="auto">
            <a:xfrm>
              <a:off x="1774" y="3506"/>
              <a:ext cx="28" cy="26"/>
            </a:xfrm>
            <a:custGeom>
              <a:avLst/>
              <a:gdLst>
                <a:gd name="T0" fmla="*/ 0 w 14"/>
                <a:gd name="T1" fmla="*/ 13 h 13"/>
                <a:gd name="T2" fmla="*/ 14 w 14"/>
                <a:gd name="T3" fmla="*/ 0 h 13"/>
                <a:gd name="T4" fmla="*/ 14 w 14"/>
                <a:gd name="T5" fmla="*/ 2 h 13"/>
                <a:gd name="T6" fmla="*/ 0 w 14"/>
                <a:gd name="T7" fmla="*/ 13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cubicBezTo>
                    <a:pt x="4" y="8"/>
                    <a:pt x="8" y="3"/>
                    <a:pt x="14" y="0"/>
                  </a:cubicBezTo>
                  <a:cubicBezTo>
                    <a:pt x="14" y="0"/>
                    <a:pt x="14" y="1"/>
                    <a:pt x="14" y="2"/>
                  </a:cubicBezTo>
                  <a:cubicBezTo>
                    <a:pt x="8" y="4"/>
                    <a:pt x="6" y="11"/>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Freeform 898"/>
            <p:cNvSpPr/>
            <p:nvPr/>
          </p:nvSpPr>
          <p:spPr bwMode="auto">
            <a:xfrm>
              <a:off x="1738" y="3478"/>
              <a:ext cx="22" cy="22"/>
            </a:xfrm>
            <a:custGeom>
              <a:avLst/>
              <a:gdLst>
                <a:gd name="T0" fmla="*/ 0 w 11"/>
                <a:gd name="T1" fmla="*/ 0 h 11"/>
                <a:gd name="T2" fmla="*/ 11 w 11"/>
                <a:gd name="T3" fmla="*/ 11 h 11"/>
                <a:gd name="T4" fmla="*/ 9 w 11"/>
                <a:gd name="T5" fmla="*/ 11 h 11"/>
                <a:gd name="T6" fmla="*/ 0 w 11"/>
                <a:gd name="T7" fmla="*/ 3 h 11"/>
                <a:gd name="T8" fmla="*/ 0 w 11"/>
                <a:gd name="T9" fmla="*/ 0 h 11"/>
                <a:gd name="T10" fmla="*/ 0 60000 65536"/>
                <a:gd name="T11" fmla="*/ 0 60000 65536"/>
                <a:gd name="T12" fmla="*/ 0 60000 65536"/>
                <a:gd name="T13" fmla="*/ 0 60000 65536"/>
                <a:gd name="T14" fmla="*/ 0 60000 65536"/>
                <a:gd name="T15" fmla="*/ 0 w 11"/>
                <a:gd name="T16" fmla="*/ 0 h 11"/>
                <a:gd name="T17" fmla="*/ 11 w 11"/>
                <a:gd name="T18" fmla="*/ 11 h 11"/>
              </a:gdLst>
              <a:ahLst/>
              <a:cxnLst>
                <a:cxn ang="T10">
                  <a:pos x="T0" y="T1"/>
                </a:cxn>
                <a:cxn ang="T11">
                  <a:pos x="T2" y="T3"/>
                </a:cxn>
                <a:cxn ang="T12">
                  <a:pos x="T4" y="T5"/>
                </a:cxn>
                <a:cxn ang="T13">
                  <a:pos x="T6" y="T7"/>
                </a:cxn>
                <a:cxn ang="T14">
                  <a:pos x="T8" y="T9"/>
                </a:cxn>
              </a:cxnLst>
              <a:rect l="T15" t="T16" r="T17" b="T18"/>
              <a:pathLst>
                <a:path w="11" h="11">
                  <a:moveTo>
                    <a:pt x="0" y="0"/>
                  </a:moveTo>
                  <a:cubicBezTo>
                    <a:pt x="5" y="3"/>
                    <a:pt x="9" y="7"/>
                    <a:pt x="11" y="11"/>
                  </a:cubicBezTo>
                  <a:cubicBezTo>
                    <a:pt x="11" y="11"/>
                    <a:pt x="10" y="11"/>
                    <a:pt x="9" y="11"/>
                  </a:cubicBezTo>
                  <a:cubicBezTo>
                    <a:pt x="7" y="8"/>
                    <a:pt x="4" y="5"/>
                    <a:pt x="0" y="3"/>
                  </a:cubicBezTo>
                  <a:cubicBezTo>
                    <a:pt x="0" y="2"/>
                    <a:pt x="0" y="1"/>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9" name="Freeform 899"/>
            <p:cNvSpPr/>
            <p:nvPr/>
          </p:nvSpPr>
          <p:spPr bwMode="auto">
            <a:xfrm>
              <a:off x="1672" y="3616"/>
              <a:ext cx="30" cy="36"/>
            </a:xfrm>
            <a:custGeom>
              <a:avLst/>
              <a:gdLst>
                <a:gd name="T0" fmla="*/ 0 w 15"/>
                <a:gd name="T1" fmla="*/ 0 h 18"/>
                <a:gd name="T2" fmla="*/ 15 w 15"/>
                <a:gd name="T3" fmla="*/ 18 h 18"/>
                <a:gd name="T4" fmla="*/ 0 w 15"/>
                <a:gd name="T5" fmla="*/ 0 h 18"/>
                <a:gd name="T6" fmla="*/ 0 60000 65536"/>
                <a:gd name="T7" fmla="*/ 0 60000 65536"/>
                <a:gd name="T8" fmla="*/ 0 60000 65536"/>
                <a:gd name="T9" fmla="*/ 0 w 15"/>
                <a:gd name="T10" fmla="*/ 0 h 18"/>
                <a:gd name="T11" fmla="*/ 15 w 15"/>
                <a:gd name="T12" fmla="*/ 18 h 18"/>
              </a:gdLst>
              <a:ahLst/>
              <a:cxnLst>
                <a:cxn ang="T6">
                  <a:pos x="T0" y="T1"/>
                </a:cxn>
                <a:cxn ang="T7">
                  <a:pos x="T2" y="T3"/>
                </a:cxn>
                <a:cxn ang="T8">
                  <a:pos x="T4" y="T5"/>
                </a:cxn>
              </a:cxnLst>
              <a:rect l="T9" t="T10" r="T11" b="T12"/>
              <a:pathLst>
                <a:path w="15" h="18">
                  <a:moveTo>
                    <a:pt x="0" y="0"/>
                  </a:moveTo>
                  <a:cubicBezTo>
                    <a:pt x="4" y="7"/>
                    <a:pt x="11" y="11"/>
                    <a:pt x="15" y="18"/>
                  </a:cubicBezTo>
                  <a:cubicBezTo>
                    <a:pt x="10" y="13"/>
                    <a:pt x="2" y="9"/>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0" name="Freeform 900"/>
            <p:cNvSpPr/>
            <p:nvPr/>
          </p:nvSpPr>
          <p:spPr bwMode="auto">
            <a:xfrm>
              <a:off x="1864" y="3582"/>
              <a:ext cx="142" cy="142"/>
            </a:xfrm>
            <a:custGeom>
              <a:avLst/>
              <a:gdLst>
                <a:gd name="T0" fmla="*/ 0 w 71"/>
                <a:gd name="T1" fmla="*/ 69 h 71"/>
                <a:gd name="T2" fmla="*/ 69 w 71"/>
                <a:gd name="T3" fmla="*/ 0 h 71"/>
                <a:gd name="T4" fmla="*/ 71 w 71"/>
                <a:gd name="T5" fmla="*/ 0 h 71"/>
                <a:gd name="T6" fmla="*/ 0 w 71"/>
                <a:gd name="T7" fmla="*/ 71 h 71"/>
                <a:gd name="T8" fmla="*/ 0 w 71"/>
                <a:gd name="T9" fmla="*/ 69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0" y="69"/>
                  </a:moveTo>
                  <a:cubicBezTo>
                    <a:pt x="24" y="47"/>
                    <a:pt x="47" y="24"/>
                    <a:pt x="69" y="0"/>
                  </a:cubicBezTo>
                  <a:cubicBezTo>
                    <a:pt x="70" y="0"/>
                    <a:pt x="70" y="0"/>
                    <a:pt x="71" y="0"/>
                  </a:cubicBezTo>
                  <a:cubicBezTo>
                    <a:pt x="48" y="24"/>
                    <a:pt x="24" y="48"/>
                    <a:pt x="0" y="71"/>
                  </a:cubicBezTo>
                  <a:cubicBezTo>
                    <a:pt x="0" y="70"/>
                    <a:pt x="0" y="69"/>
                    <a:pt x="0" y="6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1" name="Freeform 901"/>
            <p:cNvSpPr/>
            <p:nvPr/>
          </p:nvSpPr>
          <p:spPr bwMode="auto">
            <a:xfrm>
              <a:off x="1958" y="3536"/>
              <a:ext cx="22" cy="22"/>
            </a:xfrm>
            <a:custGeom>
              <a:avLst/>
              <a:gdLst>
                <a:gd name="T0" fmla="*/ 0 w 11"/>
                <a:gd name="T1" fmla="*/ 0 h 11"/>
                <a:gd name="T2" fmla="*/ 11 w 11"/>
                <a:gd name="T3" fmla="*/ 11 h 11"/>
                <a:gd name="T4" fmla="*/ 0 w 11"/>
                <a:gd name="T5" fmla="*/ 0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0"/>
                  </a:moveTo>
                  <a:cubicBezTo>
                    <a:pt x="4" y="3"/>
                    <a:pt x="8" y="7"/>
                    <a:pt x="11" y="11"/>
                  </a:cubicBezTo>
                  <a:cubicBezTo>
                    <a:pt x="6" y="9"/>
                    <a:pt x="2"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2" name="Freeform 902"/>
            <p:cNvSpPr/>
            <p:nvPr/>
          </p:nvSpPr>
          <p:spPr bwMode="auto">
            <a:xfrm>
              <a:off x="1958" y="3474"/>
              <a:ext cx="26" cy="26"/>
            </a:xfrm>
            <a:custGeom>
              <a:avLst/>
              <a:gdLst>
                <a:gd name="T0" fmla="*/ 0 w 13"/>
                <a:gd name="T1" fmla="*/ 13 h 13"/>
                <a:gd name="T2" fmla="*/ 11 w 13"/>
                <a:gd name="T3" fmla="*/ 0 h 13"/>
                <a:gd name="T4" fmla="*/ 13 w 13"/>
                <a:gd name="T5" fmla="*/ 0 h 13"/>
                <a:gd name="T6" fmla="*/ 0 w 13"/>
                <a:gd name="T7" fmla="*/ 13 h 13"/>
                <a:gd name="T8" fmla="*/ 0 60000 65536"/>
                <a:gd name="T9" fmla="*/ 0 60000 65536"/>
                <a:gd name="T10" fmla="*/ 0 60000 65536"/>
                <a:gd name="T11" fmla="*/ 0 60000 65536"/>
                <a:gd name="T12" fmla="*/ 0 w 13"/>
                <a:gd name="T13" fmla="*/ 0 h 13"/>
                <a:gd name="T14" fmla="*/ 13 w 13"/>
                <a:gd name="T15" fmla="*/ 13 h 13"/>
              </a:gdLst>
              <a:ahLst/>
              <a:cxnLst>
                <a:cxn ang="T8">
                  <a:pos x="T0" y="T1"/>
                </a:cxn>
                <a:cxn ang="T9">
                  <a:pos x="T2" y="T3"/>
                </a:cxn>
                <a:cxn ang="T10">
                  <a:pos x="T4" y="T5"/>
                </a:cxn>
                <a:cxn ang="T11">
                  <a:pos x="T6" y="T7"/>
                </a:cxn>
              </a:cxnLst>
              <a:rect l="T12" t="T13" r="T14" b="T15"/>
              <a:pathLst>
                <a:path w="13" h="13">
                  <a:moveTo>
                    <a:pt x="0" y="13"/>
                  </a:moveTo>
                  <a:cubicBezTo>
                    <a:pt x="2" y="8"/>
                    <a:pt x="8" y="6"/>
                    <a:pt x="11" y="0"/>
                  </a:cubicBezTo>
                  <a:cubicBezTo>
                    <a:pt x="11" y="0"/>
                    <a:pt x="12" y="0"/>
                    <a:pt x="13" y="0"/>
                  </a:cubicBezTo>
                  <a:cubicBezTo>
                    <a:pt x="9" y="6"/>
                    <a:pt x="5" y="10"/>
                    <a:pt x="0" y="13"/>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3" name="Freeform 903"/>
            <p:cNvSpPr/>
            <p:nvPr/>
          </p:nvSpPr>
          <p:spPr bwMode="auto">
            <a:xfrm>
              <a:off x="1962" y="3407"/>
              <a:ext cx="22" cy="67"/>
            </a:xfrm>
            <a:custGeom>
              <a:avLst/>
              <a:gdLst>
                <a:gd name="T0" fmla="*/ 0 w 11"/>
                <a:gd name="T1" fmla="*/ 2 h 33"/>
                <a:gd name="T2" fmla="*/ 0 w 11"/>
                <a:gd name="T3" fmla="*/ 0 h 33"/>
                <a:gd name="T4" fmla="*/ 11 w 11"/>
                <a:gd name="T5" fmla="*/ 0 h 33"/>
                <a:gd name="T6" fmla="*/ 11 w 11"/>
                <a:gd name="T7" fmla="*/ 33 h 33"/>
                <a:gd name="T8" fmla="*/ 9 w 11"/>
                <a:gd name="T9" fmla="*/ 33 h 33"/>
                <a:gd name="T10" fmla="*/ 9 w 11"/>
                <a:gd name="T11" fmla="*/ 2 h 33"/>
                <a:gd name="T12" fmla="*/ 0 w 11"/>
                <a:gd name="T13" fmla="*/ 2 h 33"/>
                <a:gd name="T14" fmla="*/ 0 60000 65536"/>
                <a:gd name="T15" fmla="*/ 0 60000 65536"/>
                <a:gd name="T16" fmla="*/ 0 60000 65536"/>
                <a:gd name="T17" fmla="*/ 0 60000 65536"/>
                <a:gd name="T18" fmla="*/ 0 60000 65536"/>
                <a:gd name="T19" fmla="*/ 0 60000 65536"/>
                <a:gd name="T20" fmla="*/ 0 60000 65536"/>
                <a:gd name="T21" fmla="*/ 0 w 11"/>
                <a:gd name="T22" fmla="*/ 0 h 33"/>
                <a:gd name="T23" fmla="*/ 11 w 11"/>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33">
                  <a:moveTo>
                    <a:pt x="0" y="2"/>
                  </a:moveTo>
                  <a:cubicBezTo>
                    <a:pt x="0" y="1"/>
                    <a:pt x="0" y="0"/>
                    <a:pt x="0" y="0"/>
                  </a:cubicBezTo>
                  <a:cubicBezTo>
                    <a:pt x="3" y="0"/>
                    <a:pt x="7" y="0"/>
                    <a:pt x="11" y="0"/>
                  </a:cubicBezTo>
                  <a:cubicBezTo>
                    <a:pt x="11" y="11"/>
                    <a:pt x="11" y="22"/>
                    <a:pt x="11" y="33"/>
                  </a:cubicBezTo>
                  <a:cubicBezTo>
                    <a:pt x="10" y="33"/>
                    <a:pt x="9" y="33"/>
                    <a:pt x="9" y="33"/>
                  </a:cubicBezTo>
                  <a:cubicBezTo>
                    <a:pt x="9" y="23"/>
                    <a:pt x="9" y="12"/>
                    <a:pt x="9" y="2"/>
                  </a:cubicBezTo>
                  <a:cubicBezTo>
                    <a:pt x="6" y="2"/>
                    <a:pt x="3" y="2"/>
                    <a:pt x="0"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4" name="Freeform 904"/>
            <p:cNvSpPr/>
            <p:nvPr/>
          </p:nvSpPr>
          <p:spPr bwMode="auto">
            <a:xfrm>
              <a:off x="1980" y="3528"/>
              <a:ext cx="36" cy="54"/>
            </a:xfrm>
            <a:custGeom>
              <a:avLst/>
              <a:gdLst>
                <a:gd name="T0" fmla="*/ 11 w 18"/>
                <a:gd name="T1" fmla="*/ 27 h 27"/>
                <a:gd name="T2" fmla="*/ 11 w 18"/>
                <a:gd name="T3" fmla="*/ 2 h 27"/>
                <a:gd name="T4" fmla="*/ 0 w 18"/>
                <a:gd name="T5" fmla="*/ 15 h 27"/>
                <a:gd name="T6" fmla="*/ 9 w 18"/>
                <a:gd name="T7" fmla="*/ 0 h 27"/>
                <a:gd name="T8" fmla="*/ 13 w 18"/>
                <a:gd name="T9" fmla="*/ 27 h 27"/>
                <a:gd name="T10" fmla="*/ 11 w 18"/>
                <a:gd name="T11" fmla="*/ 27 h 27"/>
                <a:gd name="T12" fmla="*/ 0 60000 65536"/>
                <a:gd name="T13" fmla="*/ 0 60000 65536"/>
                <a:gd name="T14" fmla="*/ 0 60000 65536"/>
                <a:gd name="T15" fmla="*/ 0 60000 65536"/>
                <a:gd name="T16" fmla="*/ 0 60000 65536"/>
                <a:gd name="T17" fmla="*/ 0 60000 65536"/>
                <a:gd name="T18" fmla="*/ 0 w 18"/>
                <a:gd name="T19" fmla="*/ 0 h 27"/>
                <a:gd name="T20" fmla="*/ 18 w 1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8" h="27">
                  <a:moveTo>
                    <a:pt x="11" y="27"/>
                  </a:moveTo>
                  <a:cubicBezTo>
                    <a:pt x="11" y="18"/>
                    <a:pt x="11" y="10"/>
                    <a:pt x="11" y="2"/>
                  </a:cubicBezTo>
                  <a:cubicBezTo>
                    <a:pt x="8" y="6"/>
                    <a:pt x="9" y="25"/>
                    <a:pt x="0" y="15"/>
                  </a:cubicBezTo>
                  <a:cubicBezTo>
                    <a:pt x="11" y="18"/>
                    <a:pt x="3" y="2"/>
                    <a:pt x="9" y="0"/>
                  </a:cubicBezTo>
                  <a:cubicBezTo>
                    <a:pt x="18" y="1"/>
                    <a:pt x="11" y="19"/>
                    <a:pt x="13" y="27"/>
                  </a:cubicBezTo>
                  <a:cubicBezTo>
                    <a:pt x="12" y="27"/>
                    <a:pt x="12" y="27"/>
                    <a:pt x="11" y="2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5" name="Freeform 905"/>
            <p:cNvSpPr/>
            <p:nvPr/>
          </p:nvSpPr>
          <p:spPr bwMode="auto">
            <a:xfrm>
              <a:off x="1702" y="3652"/>
              <a:ext cx="162" cy="72"/>
            </a:xfrm>
            <a:custGeom>
              <a:avLst/>
              <a:gdLst>
                <a:gd name="T0" fmla="*/ 0 w 81"/>
                <a:gd name="T1" fmla="*/ 0 h 36"/>
                <a:gd name="T2" fmla="*/ 3 w 81"/>
                <a:gd name="T3" fmla="*/ 34 h 36"/>
                <a:gd name="T4" fmla="*/ 81 w 81"/>
                <a:gd name="T5" fmla="*/ 34 h 36"/>
                <a:gd name="T6" fmla="*/ 81 w 81"/>
                <a:gd name="T7" fmla="*/ 36 h 36"/>
                <a:gd name="T8" fmla="*/ 0 w 81"/>
                <a:gd name="T9" fmla="*/ 36 h 36"/>
                <a:gd name="T10" fmla="*/ 0 w 81"/>
                <a:gd name="T11" fmla="*/ 0 h 36"/>
                <a:gd name="T12" fmla="*/ 0 60000 65536"/>
                <a:gd name="T13" fmla="*/ 0 60000 65536"/>
                <a:gd name="T14" fmla="*/ 0 60000 65536"/>
                <a:gd name="T15" fmla="*/ 0 60000 65536"/>
                <a:gd name="T16" fmla="*/ 0 60000 65536"/>
                <a:gd name="T17" fmla="*/ 0 60000 65536"/>
                <a:gd name="T18" fmla="*/ 0 w 81"/>
                <a:gd name="T19" fmla="*/ 0 h 36"/>
                <a:gd name="T20" fmla="*/ 81 w 81"/>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81" h="36">
                  <a:moveTo>
                    <a:pt x="0" y="0"/>
                  </a:moveTo>
                  <a:cubicBezTo>
                    <a:pt x="6" y="7"/>
                    <a:pt x="1" y="23"/>
                    <a:pt x="3" y="34"/>
                  </a:cubicBezTo>
                  <a:cubicBezTo>
                    <a:pt x="29" y="34"/>
                    <a:pt x="55" y="34"/>
                    <a:pt x="81" y="34"/>
                  </a:cubicBezTo>
                  <a:cubicBezTo>
                    <a:pt x="81" y="34"/>
                    <a:pt x="81" y="35"/>
                    <a:pt x="81" y="36"/>
                  </a:cubicBezTo>
                  <a:cubicBezTo>
                    <a:pt x="54" y="36"/>
                    <a:pt x="27" y="36"/>
                    <a:pt x="0" y="36"/>
                  </a:cubicBezTo>
                  <a:cubicBezTo>
                    <a:pt x="0" y="24"/>
                    <a:pt x="0" y="12"/>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6" name="Freeform 906"/>
            <p:cNvSpPr/>
            <p:nvPr/>
          </p:nvSpPr>
          <p:spPr bwMode="auto">
            <a:xfrm>
              <a:off x="1662" y="3478"/>
              <a:ext cx="82" cy="138"/>
            </a:xfrm>
            <a:custGeom>
              <a:avLst/>
              <a:gdLst>
                <a:gd name="T0" fmla="*/ 5 w 41"/>
                <a:gd name="T1" fmla="*/ 69 h 69"/>
                <a:gd name="T2" fmla="*/ 3 w 41"/>
                <a:gd name="T3" fmla="*/ 45 h 69"/>
                <a:gd name="T4" fmla="*/ 34 w 41"/>
                <a:gd name="T5" fmla="*/ 45 h 69"/>
                <a:gd name="T6" fmla="*/ 38 w 41"/>
                <a:gd name="T7" fmla="*/ 0 h 69"/>
                <a:gd name="T8" fmla="*/ 38 w 41"/>
                <a:gd name="T9" fmla="*/ 3 h 69"/>
                <a:gd name="T10" fmla="*/ 36 w 41"/>
                <a:gd name="T11" fmla="*/ 47 h 69"/>
                <a:gd name="T12" fmla="*/ 7 w 41"/>
                <a:gd name="T13" fmla="*/ 47 h 69"/>
                <a:gd name="T14" fmla="*/ 5 w 41"/>
                <a:gd name="T15" fmla="*/ 69 h 69"/>
                <a:gd name="T16" fmla="*/ 0 60000 65536"/>
                <a:gd name="T17" fmla="*/ 0 60000 65536"/>
                <a:gd name="T18" fmla="*/ 0 60000 65536"/>
                <a:gd name="T19" fmla="*/ 0 60000 65536"/>
                <a:gd name="T20" fmla="*/ 0 60000 65536"/>
                <a:gd name="T21" fmla="*/ 0 60000 65536"/>
                <a:gd name="T22" fmla="*/ 0 60000 65536"/>
                <a:gd name="T23" fmla="*/ 0 60000 65536"/>
                <a:gd name="T24" fmla="*/ 0 w 41"/>
                <a:gd name="T25" fmla="*/ 0 h 69"/>
                <a:gd name="T26" fmla="*/ 41 w 41"/>
                <a:gd name="T27" fmla="*/ 69 h 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 h="69">
                  <a:moveTo>
                    <a:pt x="5" y="69"/>
                  </a:moveTo>
                  <a:cubicBezTo>
                    <a:pt x="0" y="66"/>
                    <a:pt x="4" y="52"/>
                    <a:pt x="3" y="45"/>
                  </a:cubicBezTo>
                  <a:cubicBezTo>
                    <a:pt x="13" y="45"/>
                    <a:pt x="23" y="45"/>
                    <a:pt x="34" y="45"/>
                  </a:cubicBezTo>
                  <a:cubicBezTo>
                    <a:pt x="40" y="36"/>
                    <a:pt x="32" y="2"/>
                    <a:pt x="38" y="0"/>
                  </a:cubicBezTo>
                  <a:cubicBezTo>
                    <a:pt x="38" y="1"/>
                    <a:pt x="38" y="2"/>
                    <a:pt x="38" y="3"/>
                  </a:cubicBezTo>
                  <a:cubicBezTo>
                    <a:pt x="37" y="17"/>
                    <a:pt x="41" y="36"/>
                    <a:pt x="36" y="47"/>
                  </a:cubicBezTo>
                  <a:cubicBezTo>
                    <a:pt x="26" y="47"/>
                    <a:pt x="17" y="47"/>
                    <a:pt x="7" y="47"/>
                  </a:cubicBezTo>
                  <a:cubicBezTo>
                    <a:pt x="2" y="50"/>
                    <a:pt x="6" y="63"/>
                    <a:pt x="5" y="6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7" name="Freeform 907"/>
            <p:cNvSpPr/>
            <p:nvPr/>
          </p:nvSpPr>
          <p:spPr bwMode="auto">
            <a:xfrm>
              <a:off x="1752" y="3500"/>
              <a:ext cx="22" cy="50"/>
            </a:xfrm>
            <a:custGeom>
              <a:avLst/>
              <a:gdLst>
                <a:gd name="T0" fmla="*/ 2 w 11"/>
                <a:gd name="T1" fmla="*/ 0 h 25"/>
                <a:gd name="T2" fmla="*/ 4 w 11"/>
                <a:gd name="T3" fmla="*/ 0 h 25"/>
                <a:gd name="T4" fmla="*/ 11 w 11"/>
                <a:gd name="T5" fmla="*/ 16 h 25"/>
                <a:gd name="T6" fmla="*/ 2 w 11"/>
                <a:gd name="T7" fmla="*/ 0 h 25"/>
                <a:gd name="T8" fmla="*/ 0 60000 65536"/>
                <a:gd name="T9" fmla="*/ 0 60000 65536"/>
                <a:gd name="T10" fmla="*/ 0 60000 65536"/>
                <a:gd name="T11" fmla="*/ 0 60000 65536"/>
                <a:gd name="T12" fmla="*/ 0 w 11"/>
                <a:gd name="T13" fmla="*/ 0 h 25"/>
                <a:gd name="T14" fmla="*/ 11 w 11"/>
                <a:gd name="T15" fmla="*/ 25 h 25"/>
              </a:gdLst>
              <a:ahLst/>
              <a:cxnLst>
                <a:cxn ang="T8">
                  <a:pos x="T0" y="T1"/>
                </a:cxn>
                <a:cxn ang="T9">
                  <a:pos x="T2" y="T3"/>
                </a:cxn>
                <a:cxn ang="T10">
                  <a:pos x="T4" y="T5"/>
                </a:cxn>
                <a:cxn ang="T11">
                  <a:pos x="T6" y="T7"/>
                </a:cxn>
              </a:cxnLst>
              <a:rect l="T12" t="T13" r="T14" b="T15"/>
              <a:pathLst>
                <a:path w="11" h="25">
                  <a:moveTo>
                    <a:pt x="2" y="0"/>
                  </a:moveTo>
                  <a:cubicBezTo>
                    <a:pt x="3" y="0"/>
                    <a:pt x="4" y="0"/>
                    <a:pt x="4" y="0"/>
                  </a:cubicBezTo>
                  <a:cubicBezTo>
                    <a:pt x="5" y="8"/>
                    <a:pt x="2" y="18"/>
                    <a:pt x="11" y="16"/>
                  </a:cubicBezTo>
                  <a:cubicBezTo>
                    <a:pt x="3" y="25"/>
                    <a:pt x="0" y="9"/>
                    <a:pt x="2"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8" name="Freeform 908"/>
            <p:cNvSpPr>
              <a:spLocks noEditPoints="1"/>
            </p:cNvSpPr>
            <p:nvPr/>
          </p:nvSpPr>
          <p:spPr bwMode="auto">
            <a:xfrm>
              <a:off x="6716" y="3416"/>
              <a:ext cx="365" cy="840"/>
            </a:xfrm>
            <a:custGeom>
              <a:avLst/>
              <a:gdLst>
                <a:gd name="T0" fmla="*/ 115 w 182"/>
                <a:gd name="T1" fmla="*/ 40 h 419"/>
                <a:gd name="T2" fmla="*/ 115 w 182"/>
                <a:gd name="T3" fmla="*/ 74 h 419"/>
                <a:gd name="T4" fmla="*/ 164 w 182"/>
                <a:gd name="T5" fmla="*/ 54 h 419"/>
                <a:gd name="T6" fmla="*/ 133 w 182"/>
                <a:gd name="T7" fmla="*/ 114 h 419"/>
                <a:gd name="T8" fmla="*/ 133 w 182"/>
                <a:gd name="T9" fmla="*/ 172 h 419"/>
                <a:gd name="T10" fmla="*/ 164 w 182"/>
                <a:gd name="T11" fmla="*/ 236 h 419"/>
                <a:gd name="T12" fmla="*/ 115 w 182"/>
                <a:gd name="T13" fmla="*/ 236 h 419"/>
                <a:gd name="T14" fmla="*/ 113 w 182"/>
                <a:gd name="T15" fmla="*/ 268 h 419"/>
                <a:gd name="T16" fmla="*/ 86 w 182"/>
                <a:gd name="T17" fmla="*/ 268 h 419"/>
                <a:gd name="T18" fmla="*/ 113 w 182"/>
                <a:gd name="T19" fmla="*/ 292 h 419"/>
                <a:gd name="T20" fmla="*/ 97 w 182"/>
                <a:gd name="T21" fmla="*/ 297 h 419"/>
                <a:gd name="T22" fmla="*/ 97 w 182"/>
                <a:gd name="T23" fmla="*/ 363 h 419"/>
                <a:gd name="T24" fmla="*/ 104 w 182"/>
                <a:gd name="T25" fmla="*/ 415 h 419"/>
                <a:gd name="T26" fmla="*/ 50 w 182"/>
                <a:gd name="T27" fmla="*/ 381 h 419"/>
                <a:gd name="T28" fmla="*/ 50 w 182"/>
                <a:gd name="T29" fmla="*/ 301 h 419"/>
                <a:gd name="T30" fmla="*/ 21 w 182"/>
                <a:gd name="T31" fmla="*/ 268 h 419"/>
                <a:gd name="T32" fmla="*/ 21 w 182"/>
                <a:gd name="T33" fmla="*/ 161 h 419"/>
                <a:gd name="T34" fmla="*/ 6 w 182"/>
                <a:gd name="T35" fmla="*/ 143 h 419"/>
                <a:gd name="T36" fmla="*/ 17 w 182"/>
                <a:gd name="T37" fmla="*/ 78 h 419"/>
                <a:gd name="T38" fmla="*/ 17 w 182"/>
                <a:gd name="T39" fmla="*/ 20 h 419"/>
                <a:gd name="T40" fmla="*/ 63 w 182"/>
                <a:gd name="T41" fmla="*/ 5 h 419"/>
                <a:gd name="T42" fmla="*/ 115 w 182"/>
                <a:gd name="T43" fmla="*/ 40 h 419"/>
                <a:gd name="T44" fmla="*/ 97 w 182"/>
                <a:gd name="T45" fmla="*/ 38 h 419"/>
                <a:gd name="T46" fmla="*/ 66 w 182"/>
                <a:gd name="T47" fmla="*/ 7 h 419"/>
                <a:gd name="T48" fmla="*/ 32 w 182"/>
                <a:gd name="T49" fmla="*/ 7 h 419"/>
                <a:gd name="T50" fmla="*/ 21 w 182"/>
                <a:gd name="T51" fmla="*/ 18 h 419"/>
                <a:gd name="T52" fmla="*/ 19 w 182"/>
                <a:gd name="T53" fmla="*/ 80 h 419"/>
                <a:gd name="T54" fmla="*/ 10 w 182"/>
                <a:gd name="T55" fmla="*/ 89 h 419"/>
                <a:gd name="T56" fmla="*/ 8 w 182"/>
                <a:gd name="T57" fmla="*/ 143 h 419"/>
                <a:gd name="T58" fmla="*/ 19 w 182"/>
                <a:gd name="T59" fmla="*/ 154 h 419"/>
                <a:gd name="T60" fmla="*/ 26 w 182"/>
                <a:gd name="T61" fmla="*/ 270 h 419"/>
                <a:gd name="T62" fmla="*/ 52 w 182"/>
                <a:gd name="T63" fmla="*/ 297 h 419"/>
                <a:gd name="T64" fmla="*/ 55 w 182"/>
                <a:gd name="T65" fmla="*/ 384 h 419"/>
                <a:gd name="T66" fmla="*/ 84 w 182"/>
                <a:gd name="T67" fmla="*/ 413 h 419"/>
                <a:gd name="T68" fmla="*/ 99 w 182"/>
                <a:gd name="T69" fmla="*/ 413 h 419"/>
                <a:gd name="T70" fmla="*/ 92 w 182"/>
                <a:gd name="T71" fmla="*/ 359 h 419"/>
                <a:gd name="T72" fmla="*/ 84 w 182"/>
                <a:gd name="T73" fmla="*/ 350 h 419"/>
                <a:gd name="T74" fmla="*/ 84 w 182"/>
                <a:gd name="T75" fmla="*/ 328 h 419"/>
                <a:gd name="T76" fmla="*/ 95 w 182"/>
                <a:gd name="T77" fmla="*/ 317 h 419"/>
                <a:gd name="T78" fmla="*/ 97 w 182"/>
                <a:gd name="T79" fmla="*/ 294 h 419"/>
                <a:gd name="T80" fmla="*/ 110 w 182"/>
                <a:gd name="T81" fmla="*/ 292 h 419"/>
                <a:gd name="T82" fmla="*/ 99 w 182"/>
                <a:gd name="T83" fmla="*/ 288 h 419"/>
                <a:gd name="T84" fmla="*/ 84 w 182"/>
                <a:gd name="T85" fmla="*/ 272 h 419"/>
                <a:gd name="T86" fmla="*/ 84 w 182"/>
                <a:gd name="T87" fmla="*/ 268 h 419"/>
                <a:gd name="T88" fmla="*/ 110 w 182"/>
                <a:gd name="T89" fmla="*/ 265 h 419"/>
                <a:gd name="T90" fmla="*/ 113 w 182"/>
                <a:gd name="T91" fmla="*/ 234 h 419"/>
                <a:gd name="T92" fmla="*/ 162 w 182"/>
                <a:gd name="T93" fmla="*/ 234 h 419"/>
                <a:gd name="T94" fmla="*/ 159 w 182"/>
                <a:gd name="T95" fmla="*/ 203 h 419"/>
                <a:gd name="T96" fmla="*/ 135 w 182"/>
                <a:gd name="T97" fmla="*/ 178 h 419"/>
                <a:gd name="T98" fmla="*/ 130 w 182"/>
                <a:gd name="T99" fmla="*/ 112 h 419"/>
                <a:gd name="T100" fmla="*/ 148 w 182"/>
                <a:gd name="T101" fmla="*/ 94 h 419"/>
                <a:gd name="T102" fmla="*/ 150 w 182"/>
                <a:gd name="T103" fmla="*/ 94 h 419"/>
                <a:gd name="T104" fmla="*/ 166 w 182"/>
                <a:gd name="T105" fmla="*/ 78 h 419"/>
                <a:gd name="T106" fmla="*/ 164 w 182"/>
                <a:gd name="T107" fmla="*/ 56 h 419"/>
                <a:gd name="T108" fmla="*/ 159 w 182"/>
                <a:gd name="T109" fmla="*/ 65 h 419"/>
                <a:gd name="T110" fmla="*/ 150 w 182"/>
                <a:gd name="T111" fmla="*/ 74 h 419"/>
                <a:gd name="T112" fmla="*/ 113 w 182"/>
                <a:gd name="T113" fmla="*/ 76 h 419"/>
                <a:gd name="T114" fmla="*/ 113 w 182"/>
                <a:gd name="T115" fmla="*/ 42 h 419"/>
                <a:gd name="T116" fmla="*/ 97 w 182"/>
                <a:gd name="T117" fmla="*/ 38 h 41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2"/>
                <a:gd name="T178" fmla="*/ 0 h 419"/>
                <a:gd name="T179" fmla="*/ 182 w 182"/>
                <a:gd name="T180" fmla="*/ 419 h 41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2" h="419">
                  <a:moveTo>
                    <a:pt x="115" y="40"/>
                  </a:moveTo>
                  <a:cubicBezTo>
                    <a:pt x="115" y="51"/>
                    <a:pt x="115" y="63"/>
                    <a:pt x="115" y="74"/>
                  </a:cubicBezTo>
                  <a:cubicBezTo>
                    <a:pt x="138" y="83"/>
                    <a:pt x="159" y="70"/>
                    <a:pt x="164" y="54"/>
                  </a:cubicBezTo>
                  <a:cubicBezTo>
                    <a:pt x="182" y="85"/>
                    <a:pt x="143" y="96"/>
                    <a:pt x="133" y="114"/>
                  </a:cubicBezTo>
                  <a:cubicBezTo>
                    <a:pt x="133" y="133"/>
                    <a:pt x="133" y="152"/>
                    <a:pt x="133" y="172"/>
                  </a:cubicBezTo>
                  <a:cubicBezTo>
                    <a:pt x="146" y="190"/>
                    <a:pt x="171" y="197"/>
                    <a:pt x="164" y="236"/>
                  </a:cubicBezTo>
                  <a:cubicBezTo>
                    <a:pt x="147" y="236"/>
                    <a:pt x="131" y="236"/>
                    <a:pt x="115" y="236"/>
                  </a:cubicBezTo>
                  <a:cubicBezTo>
                    <a:pt x="110" y="242"/>
                    <a:pt x="114" y="258"/>
                    <a:pt x="113" y="268"/>
                  </a:cubicBezTo>
                  <a:cubicBezTo>
                    <a:pt x="104" y="268"/>
                    <a:pt x="95" y="268"/>
                    <a:pt x="86" y="268"/>
                  </a:cubicBezTo>
                  <a:cubicBezTo>
                    <a:pt x="91" y="279"/>
                    <a:pt x="100" y="288"/>
                    <a:pt x="113" y="292"/>
                  </a:cubicBezTo>
                  <a:cubicBezTo>
                    <a:pt x="114" y="301"/>
                    <a:pt x="102" y="295"/>
                    <a:pt x="97" y="297"/>
                  </a:cubicBezTo>
                  <a:cubicBezTo>
                    <a:pt x="98" y="325"/>
                    <a:pt x="73" y="344"/>
                    <a:pt x="97" y="363"/>
                  </a:cubicBezTo>
                  <a:cubicBezTo>
                    <a:pt x="97" y="382"/>
                    <a:pt x="94" y="405"/>
                    <a:pt x="104" y="415"/>
                  </a:cubicBezTo>
                  <a:cubicBezTo>
                    <a:pt x="82" y="419"/>
                    <a:pt x="54" y="395"/>
                    <a:pt x="50" y="381"/>
                  </a:cubicBezTo>
                  <a:cubicBezTo>
                    <a:pt x="43" y="358"/>
                    <a:pt x="57" y="325"/>
                    <a:pt x="50" y="301"/>
                  </a:cubicBezTo>
                  <a:cubicBezTo>
                    <a:pt x="45" y="284"/>
                    <a:pt x="27" y="281"/>
                    <a:pt x="21" y="268"/>
                  </a:cubicBezTo>
                  <a:cubicBezTo>
                    <a:pt x="21" y="232"/>
                    <a:pt x="21" y="196"/>
                    <a:pt x="21" y="161"/>
                  </a:cubicBezTo>
                  <a:cubicBezTo>
                    <a:pt x="18" y="152"/>
                    <a:pt x="9" y="151"/>
                    <a:pt x="6" y="143"/>
                  </a:cubicBezTo>
                  <a:cubicBezTo>
                    <a:pt x="7" y="119"/>
                    <a:pt x="0" y="87"/>
                    <a:pt x="17" y="78"/>
                  </a:cubicBezTo>
                  <a:cubicBezTo>
                    <a:pt x="17" y="59"/>
                    <a:pt x="17" y="40"/>
                    <a:pt x="17" y="20"/>
                  </a:cubicBezTo>
                  <a:cubicBezTo>
                    <a:pt x="25" y="5"/>
                    <a:pt x="45" y="0"/>
                    <a:pt x="63" y="5"/>
                  </a:cubicBezTo>
                  <a:cubicBezTo>
                    <a:pt x="83" y="10"/>
                    <a:pt x="91" y="45"/>
                    <a:pt x="115" y="40"/>
                  </a:cubicBezTo>
                  <a:close/>
                  <a:moveTo>
                    <a:pt x="97" y="38"/>
                  </a:moveTo>
                  <a:cubicBezTo>
                    <a:pt x="87" y="27"/>
                    <a:pt x="77" y="16"/>
                    <a:pt x="66" y="7"/>
                  </a:cubicBezTo>
                  <a:cubicBezTo>
                    <a:pt x="55" y="7"/>
                    <a:pt x="43" y="7"/>
                    <a:pt x="32" y="7"/>
                  </a:cubicBezTo>
                  <a:cubicBezTo>
                    <a:pt x="28" y="10"/>
                    <a:pt x="24" y="13"/>
                    <a:pt x="21" y="18"/>
                  </a:cubicBezTo>
                  <a:cubicBezTo>
                    <a:pt x="16" y="35"/>
                    <a:pt x="20" y="60"/>
                    <a:pt x="19" y="80"/>
                  </a:cubicBezTo>
                  <a:cubicBezTo>
                    <a:pt x="15" y="82"/>
                    <a:pt x="12" y="85"/>
                    <a:pt x="10" y="89"/>
                  </a:cubicBezTo>
                  <a:cubicBezTo>
                    <a:pt x="5" y="103"/>
                    <a:pt x="9" y="126"/>
                    <a:pt x="8" y="143"/>
                  </a:cubicBezTo>
                  <a:cubicBezTo>
                    <a:pt x="11" y="147"/>
                    <a:pt x="14" y="151"/>
                    <a:pt x="19" y="154"/>
                  </a:cubicBezTo>
                  <a:cubicBezTo>
                    <a:pt x="31" y="183"/>
                    <a:pt x="18" y="237"/>
                    <a:pt x="26" y="270"/>
                  </a:cubicBezTo>
                  <a:cubicBezTo>
                    <a:pt x="34" y="280"/>
                    <a:pt x="42" y="289"/>
                    <a:pt x="52" y="297"/>
                  </a:cubicBezTo>
                  <a:cubicBezTo>
                    <a:pt x="54" y="325"/>
                    <a:pt x="49" y="359"/>
                    <a:pt x="55" y="384"/>
                  </a:cubicBezTo>
                  <a:cubicBezTo>
                    <a:pt x="63" y="394"/>
                    <a:pt x="73" y="404"/>
                    <a:pt x="84" y="413"/>
                  </a:cubicBezTo>
                  <a:cubicBezTo>
                    <a:pt x="89" y="413"/>
                    <a:pt x="94" y="413"/>
                    <a:pt x="99" y="413"/>
                  </a:cubicBezTo>
                  <a:cubicBezTo>
                    <a:pt x="92" y="408"/>
                    <a:pt x="97" y="373"/>
                    <a:pt x="92" y="359"/>
                  </a:cubicBezTo>
                  <a:cubicBezTo>
                    <a:pt x="90" y="355"/>
                    <a:pt x="87" y="352"/>
                    <a:pt x="84" y="350"/>
                  </a:cubicBezTo>
                  <a:cubicBezTo>
                    <a:pt x="84" y="343"/>
                    <a:pt x="84" y="335"/>
                    <a:pt x="84" y="328"/>
                  </a:cubicBezTo>
                  <a:cubicBezTo>
                    <a:pt x="88" y="325"/>
                    <a:pt x="92" y="321"/>
                    <a:pt x="95" y="317"/>
                  </a:cubicBezTo>
                  <a:cubicBezTo>
                    <a:pt x="95" y="309"/>
                    <a:pt x="93" y="299"/>
                    <a:pt x="97" y="294"/>
                  </a:cubicBezTo>
                  <a:cubicBezTo>
                    <a:pt x="101" y="293"/>
                    <a:pt x="110" y="297"/>
                    <a:pt x="110" y="292"/>
                  </a:cubicBezTo>
                  <a:cubicBezTo>
                    <a:pt x="105" y="292"/>
                    <a:pt x="99" y="293"/>
                    <a:pt x="99" y="288"/>
                  </a:cubicBezTo>
                  <a:cubicBezTo>
                    <a:pt x="95" y="282"/>
                    <a:pt x="90" y="276"/>
                    <a:pt x="84" y="272"/>
                  </a:cubicBezTo>
                  <a:cubicBezTo>
                    <a:pt x="84" y="271"/>
                    <a:pt x="84" y="269"/>
                    <a:pt x="84" y="268"/>
                  </a:cubicBezTo>
                  <a:cubicBezTo>
                    <a:pt x="89" y="263"/>
                    <a:pt x="101" y="266"/>
                    <a:pt x="110" y="265"/>
                  </a:cubicBezTo>
                  <a:cubicBezTo>
                    <a:pt x="111" y="255"/>
                    <a:pt x="108" y="241"/>
                    <a:pt x="113" y="234"/>
                  </a:cubicBezTo>
                  <a:cubicBezTo>
                    <a:pt x="129" y="234"/>
                    <a:pt x="145" y="234"/>
                    <a:pt x="162" y="234"/>
                  </a:cubicBezTo>
                  <a:cubicBezTo>
                    <a:pt x="161" y="224"/>
                    <a:pt x="164" y="210"/>
                    <a:pt x="159" y="203"/>
                  </a:cubicBezTo>
                  <a:cubicBezTo>
                    <a:pt x="152" y="194"/>
                    <a:pt x="144" y="186"/>
                    <a:pt x="135" y="178"/>
                  </a:cubicBezTo>
                  <a:cubicBezTo>
                    <a:pt x="125" y="165"/>
                    <a:pt x="133" y="133"/>
                    <a:pt x="130" y="112"/>
                  </a:cubicBezTo>
                  <a:cubicBezTo>
                    <a:pt x="137" y="107"/>
                    <a:pt x="143" y="101"/>
                    <a:pt x="148" y="94"/>
                  </a:cubicBezTo>
                  <a:cubicBezTo>
                    <a:pt x="149" y="94"/>
                    <a:pt x="150" y="94"/>
                    <a:pt x="150" y="94"/>
                  </a:cubicBezTo>
                  <a:cubicBezTo>
                    <a:pt x="157" y="89"/>
                    <a:pt x="162" y="84"/>
                    <a:pt x="166" y="78"/>
                  </a:cubicBezTo>
                  <a:cubicBezTo>
                    <a:pt x="165" y="71"/>
                    <a:pt x="169" y="59"/>
                    <a:pt x="164" y="56"/>
                  </a:cubicBezTo>
                  <a:cubicBezTo>
                    <a:pt x="164" y="61"/>
                    <a:pt x="163" y="64"/>
                    <a:pt x="159" y="65"/>
                  </a:cubicBezTo>
                  <a:cubicBezTo>
                    <a:pt x="155" y="67"/>
                    <a:pt x="152" y="70"/>
                    <a:pt x="150" y="74"/>
                  </a:cubicBezTo>
                  <a:cubicBezTo>
                    <a:pt x="146" y="82"/>
                    <a:pt x="120" y="79"/>
                    <a:pt x="113" y="76"/>
                  </a:cubicBezTo>
                  <a:cubicBezTo>
                    <a:pt x="113" y="65"/>
                    <a:pt x="113" y="54"/>
                    <a:pt x="113" y="42"/>
                  </a:cubicBezTo>
                  <a:cubicBezTo>
                    <a:pt x="106" y="42"/>
                    <a:pt x="97" y="44"/>
                    <a:pt x="97" y="3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9" name="Freeform 909"/>
            <p:cNvSpPr/>
            <p:nvPr/>
          </p:nvSpPr>
          <p:spPr bwMode="auto">
            <a:xfrm>
              <a:off x="6848" y="3430"/>
              <a:ext cx="62" cy="62"/>
            </a:xfrm>
            <a:custGeom>
              <a:avLst/>
              <a:gdLst>
                <a:gd name="T0" fmla="*/ 0 w 31"/>
                <a:gd name="T1" fmla="*/ 0 h 31"/>
                <a:gd name="T2" fmla="*/ 31 w 31"/>
                <a:gd name="T3" fmla="*/ 31 h 31"/>
                <a:gd name="T4" fmla="*/ 0 w 31"/>
                <a:gd name="T5" fmla="*/ 0 h 31"/>
                <a:gd name="T6" fmla="*/ 0 60000 65536"/>
                <a:gd name="T7" fmla="*/ 0 60000 65536"/>
                <a:gd name="T8" fmla="*/ 0 60000 65536"/>
                <a:gd name="T9" fmla="*/ 0 w 31"/>
                <a:gd name="T10" fmla="*/ 0 h 31"/>
                <a:gd name="T11" fmla="*/ 31 w 31"/>
                <a:gd name="T12" fmla="*/ 31 h 31"/>
              </a:gdLst>
              <a:ahLst/>
              <a:cxnLst>
                <a:cxn ang="T6">
                  <a:pos x="T0" y="T1"/>
                </a:cxn>
                <a:cxn ang="T7">
                  <a:pos x="T2" y="T3"/>
                </a:cxn>
                <a:cxn ang="T8">
                  <a:pos x="T4" y="T5"/>
                </a:cxn>
              </a:cxnLst>
              <a:rect l="T9" t="T10" r="T11" b="T12"/>
              <a:pathLst>
                <a:path w="31" h="31">
                  <a:moveTo>
                    <a:pt x="0" y="0"/>
                  </a:moveTo>
                  <a:cubicBezTo>
                    <a:pt x="11" y="9"/>
                    <a:pt x="21" y="20"/>
                    <a:pt x="31" y="31"/>
                  </a:cubicBezTo>
                  <a:cubicBezTo>
                    <a:pt x="20" y="22"/>
                    <a:pt x="9" y="1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0" name="Freeform 910"/>
            <p:cNvSpPr/>
            <p:nvPr/>
          </p:nvSpPr>
          <p:spPr bwMode="auto">
            <a:xfrm>
              <a:off x="7016" y="3546"/>
              <a:ext cx="18" cy="18"/>
            </a:xfrm>
            <a:custGeom>
              <a:avLst/>
              <a:gdLst>
                <a:gd name="T0" fmla="*/ 0 w 9"/>
                <a:gd name="T1" fmla="*/ 9 h 9"/>
                <a:gd name="T2" fmla="*/ 9 w 9"/>
                <a:gd name="T3" fmla="*/ 0 h 9"/>
                <a:gd name="T4" fmla="*/ 0 w 9"/>
                <a:gd name="T5" fmla="*/ 9 h 9"/>
                <a:gd name="T6" fmla="*/ 0 60000 65536"/>
                <a:gd name="T7" fmla="*/ 0 60000 65536"/>
                <a:gd name="T8" fmla="*/ 0 60000 65536"/>
                <a:gd name="T9" fmla="*/ 0 w 9"/>
                <a:gd name="T10" fmla="*/ 0 h 9"/>
                <a:gd name="T11" fmla="*/ 9 w 9"/>
                <a:gd name="T12" fmla="*/ 9 h 9"/>
              </a:gdLst>
              <a:ahLst/>
              <a:cxnLst>
                <a:cxn ang="T6">
                  <a:pos x="T0" y="T1"/>
                </a:cxn>
                <a:cxn ang="T7">
                  <a:pos x="T2" y="T3"/>
                </a:cxn>
                <a:cxn ang="T8">
                  <a:pos x="T4" y="T5"/>
                </a:cxn>
              </a:cxnLst>
              <a:rect l="T9" t="T10" r="T11" b="T12"/>
              <a:pathLst>
                <a:path w="9" h="9">
                  <a:moveTo>
                    <a:pt x="0" y="9"/>
                  </a:moveTo>
                  <a:cubicBezTo>
                    <a:pt x="2" y="5"/>
                    <a:pt x="5" y="2"/>
                    <a:pt x="9" y="0"/>
                  </a:cubicBezTo>
                  <a:cubicBezTo>
                    <a:pt x="7" y="4"/>
                    <a:pt x="4" y="7"/>
                    <a:pt x="0"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1" name="Freeform 911"/>
            <p:cNvSpPr/>
            <p:nvPr/>
          </p:nvSpPr>
          <p:spPr bwMode="auto">
            <a:xfrm>
              <a:off x="7016" y="3572"/>
              <a:ext cx="32" cy="32"/>
            </a:xfrm>
            <a:custGeom>
              <a:avLst/>
              <a:gdLst>
                <a:gd name="T0" fmla="*/ 0 w 16"/>
                <a:gd name="T1" fmla="*/ 16 h 16"/>
                <a:gd name="T2" fmla="*/ 16 w 16"/>
                <a:gd name="T3" fmla="*/ 0 h 16"/>
                <a:gd name="T4" fmla="*/ 0 w 16"/>
                <a:gd name="T5" fmla="*/ 16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0" y="16"/>
                  </a:moveTo>
                  <a:cubicBezTo>
                    <a:pt x="5" y="10"/>
                    <a:pt x="10" y="4"/>
                    <a:pt x="16" y="0"/>
                  </a:cubicBezTo>
                  <a:cubicBezTo>
                    <a:pt x="12" y="6"/>
                    <a:pt x="7" y="11"/>
                    <a:pt x="0"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2" name="Freeform 912"/>
            <p:cNvSpPr/>
            <p:nvPr/>
          </p:nvSpPr>
          <p:spPr bwMode="auto">
            <a:xfrm>
              <a:off x="6976" y="3604"/>
              <a:ext cx="36" cy="36"/>
            </a:xfrm>
            <a:custGeom>
              <a:avLst/>
              <a:gdLst>
                <a:gd name="T0" fmla="*/ 0 w 18"/>
                <a:gd name="T1" fmla="*/ 18 h 18"/>
                <a:gd name="T2" fmla="*/ 18 w 18"/>
                <a:gd name="T3" fmla="*/ 0 h 18"/>
                <a:gd name="T4" fmla="*/ 0 w 18"/>
                <a:gd name="T5" fmla="*/ 18 h 18"/>
                <a:gd name="T6" fmla="*/ 0 60000 65536"/>
                <a:gd name="T7" fmla="*/ 0 60000 65536"/>
                <a:gd name="T8" fmla="*/ 0 60000 65536"/>
                <a:gd name="T9" fmla="*/ 0 w 18"/>
                <a:gd name="T10" fmla="*/ 0 h 18"/>
                <a:gd name="T11" fmla="*/ 18 w 18"/>
                <a:gd name="T12" fmla="*/ 18 h 18"/>
              </a:gdLst>
              <a:ahLst/>
              <a:cxnLst>
                <a:cxn ang="T6">
                  <a:pos x="T0" y="T1"/>
                </a:cxn>
                <a:cxn ang="T7">
                  <a:pos x="T2" y="T3"/>
                </a:cxn>
                <a:cxn ang="T8">
                  <a:pos x="T4" y="T5"/>
                </a:cxn>
              </a:cxnLst>
              <a:rect l="T9" t="T10" r="T11" b="T12"/>
              <a:pathLst>
                <a:path w="18" h="18">
                  <a:moveTo>
                    <a:pt x="0" y="18"/>
                  </a:moveTo>
                  <a:cubicBezTo>
                    <a:pt x="5" y="11"/>
                    <a:pt x="11" y="5"/>
                    <a:pt x="18" y="0"/>
                  </a:cubicBezTo>
                  <a:cubicBezTo>
                    <a:pt x="13" y="7"/>
                    <a:pt x="7" y="13"/>
                    <a:pt x="0" y="1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3" name="Freeform 913"/>
            <p:cNvSpPr/>
            <p:nvPr/>
          </p:nvSpPr>
          <p:spPr bwMode="auto">
            <a:xfrm>
              <a:off x="6986" y="3772"/>
              <a:ext cx="48" cy="51"/>
            </a:xfrm>
            <a:custGeom>
              <a:avLst/>
              <a:gdLst>
                <a:gd name="T0" fmla="*/ 0 w 24"/>
                <a:gd name="T1" fmla="*/ 0 h 25"/>
                <a:gd name="T2" fmla="*/ 24 w 24"/>
                <a:gd name="T3" fmla="*/ 25 h 25"/>
                <a:gd name="T4" fmla="*/ 0 w 24"/>
                <a:gd name="T5" fmla="*/ 0 h 25"/>
                <a:gd name="T6" fmla="*/ 0 60000 65536"/>
                <a:gd name="T7" fmla="*/ 0 60000 65536"/>
                <a:gd name="T8" fmla="*/ 0 60000 65536"/>
                <a:gd name="T9" fmla="*/ 0 w 24"/>
                <a:gd name="T10" fmla="*/ 0 h 25"/>
                <a:gd name="T11" fmla="*/ 24 w 24"/>
                <a:gd name="T12" fmla="*/ 25 h 25"/>
              </a:gdLst>
              <a:ahLst/>
              <a:cxnLst>
                <a:cxn ang="T6">
                  <a:pos x="T0" y="T1"/>
                </a:cxn>
                <a:cxn ang="T7">
                  <a:pos x="T2" y="T3"/>
                </a:cxn>
                <a:cxn ang="T8">
                  <a:pos x="T4" y="T5"/>
                </a:cxn>
              </a:cxnLst>
              <a:rect l="T9" t="T10" r="T11" b="T12"/>
              <a:pathLst>
                <a:path w="24" h="25">
                  <a:moveTo>
                    <a:pt x="0" y="0"/>
                  </a:moveTo>
                  <a:cubicBezTo>
                    <a:pt x="9" y="8"/>
                    <a:pt x="17" y="16"/>
                    <a:pt x="24" y="25"/>
                  </a:cubicBezTo>
                  <a:cubicBezTo>
                    <a:pt x="15" y="18"/>
                    <a:pt x="7" y="10"/>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4" name="Freeform 914"/>
            <p:cNvSpPr/>
            <p:nvPr/>
          </p:nvSpPr>
          <p:spPr bwMode="auto">
            <a:xfrm>
              <a:off x="6884" y="3961"/>
              <a:ext cx="30" cy="32"/>
            </a:xfrm>
            <a:custGeom>
              <a:avLst/>
              <a:gdLst>
                <a:gd name="T0" fmla="*/ 0 w 15"/>
                <a:gd name="T1" fmla="*/ 0 h 16"/>
                <a:gd name="T2" fmla="*/ 15 w 15"/>
                <a:gd name="T3" fmla="*/ 16 h 16"/>
                <a:gd name="T4" fmla="*/ 0 w 15"/>
                <a:gd name="T5" fmla="*/ 0 h 16"/>
                <a:gd name="T6" fmla="*/ 0 60000 65536"/>
                <a:gd name="T7" fmla="*/ 0 60000 65536"/>
                <a:gd name="T8" fmla="*/ 0 60000 65536"/>
                <a:gd name="T9" fmla="*/ 0 w 15"/>
                <a:gd name="T10" fmla="*/ 0 h 16"/>
                <a:gd name="T11" fmla="*/ 15 w 15"/>
                <a:gd name="T12" fmla="*/ 16 h 16"/>
              </a:gdLst>
              <a:ahLst/>
              <a:cxnLst>
                <a:cxn ang="T6">
                  <a:pos x="T0" y="T1"/>
                </a:cxn>
                <a:cxn ang="T7">
                  <a:pos x="T2" y="T3"/>
                </a:cxn>
                <a:cxn ang="T8">
                  <a:pos x="T4" y="T5"/>
                </a:cxn>
              </a:cxnLst>
              <a:rect l="T9" t="T10" r="T11" b="T12"/>
              <a:pathLst>
                <a:path w="15" h="16">
                  <a:moveTo>
                    <a:pt x="0" y="0"/>
                  </a:moveTo>
                  <a:cubicBezTo>
                    <a:pt x="6" y="4"/>
                    <a:pt x="11" y="10"/>
                    <a:pt x="15" y="16"/>
                  </a:cubicBezTo>
                  <a:cubicBezTo>
                    <a:pt x="9" y="11"/>
                    <a:pt x="4" y="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5" name="Freeform 915"/>
            <p:cNvSpPr/>
            <p:nvPr/>
          </p:nvSpPr>
          <p:spPr bwMode="auto">
            <a:xfrm>
              <a:off x="6884" y="4051"/>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2" y="6"/>
                    <a:pt x="6" y="2"/>
                    <a:pt x="11" y="0"/>
                  </a:cubicBezTo>
                  <a:cubicBezTo>
                    <a:pt x="8" y="4"/>
                    <a:pt x="4" y="8"/>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6" name="Freeform 916"/>
            <p:cNvSpPr/>
            <p:nvPr/>
          </p:nvSpPr>
          <p:spPr bwMode="auto">
            <a:xfrm>
              <a:off x="6884" y="4117"/>
              <a:ext cx="16" cy="18"/>
            </a:xfrm>
            <a:custGeom>
              <a:avLst/>
              <a:gdLst>
                <a:gd name="T0" fmla="*/ 0 w 8"/>
                <a:gd name="T1" fmla="*/ 0 h 9"/>
                <a:gd name="T2" fmla="*/ 8 w 8"/>
                <a:gd name="T3" fmla="*/ 9 h 9"/>
                <a:gd name="T4" fmla="*/ 0 w 8"/>
                <a:gd name="T5" fmla="*/ 0 h 9"/>
                <a:gd name="T6" fmla="*/ 0 60000 65536"/>
                <a:gd name="T7" fmla="*/ 0 60000 65536"/>
                <a:gd name="T8" fmla="*/ 0 60000 65536"/>
                <a:gd name="T9" fmla="*/ 0 w 8"/>
                <a:gd name="T10" fmla="*/ 0 h 9"/>
                <a:gd name="T11" fmla="*/ 8 w 8"/>
                <a:gd name="T12" fmla="*/ 9 h 9"/>
              </a:gdLst>
              <a:ahLst/>
              <a:cxnLst>
                <a:cxn ang="T6">
                  <a:pos x="T0" y="T1"/>
                </a:cxn>
                <a:cxn ang="T7">
                  <a:pos x="T2" y="T3"/>
                </a:cxn>
                <a:cxn ang="T8">
                  <a:pos x="T4" y="T5"/>
                </a:cxn>
              </a:cxnLst>
              <a:rect l="T9" t="T10" r="T11" b="T12"/>
              <a:pathLst>
                <a:path w="8" h="9">
                  <a:moveTo>
                    <a:pt x="0" y="0"/>
                  </a:moveTo>
                  <a:cubicBezTo>
                    <a:pt x="3" y="2"/>
                    <a:pt x="6" y="5"/>
                    <a:pt x="8" y="9"/>
                  </a:cubicBezTo>
                  <a:cubicBezTo>
                    <a:pt x="5" y="7"/>
                    <a:pt x="2" y="4"/>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7" name="Freeform 917"/>
            <p:cNvSpPr/>
            <p:nvPr/>
          </p:nvSpPr>
          <p:spPr bwMode="auto">
            <a:xfrm>
              <a:off x="6826" y="4185"/>
              <a:ext cx="58" cy="59"/>
            </a:xfrm>
            <a:custGeom>
              <a:avLst/>
              <a:gdLst>
                <a:gd name="T0" fmla="*/ 29 w 29"/>
                <a:gd name="T1" fmla="*/ 29 h 29"/>
                <a:gd name="T2" fmla="*/ 0 w 29"/>
                <a:gd name="T3" fmla="*/ 0 h 29"/>
                <a:gd name="T4" fmla="*/ 29 w 29"/>
                <a:gd name="T5" fmla="*/ 29 h 29"/>
                <a:gd name="T6" fmla="*/ 0 60000 65536"/>
                <a:gd name="T7" fmla="*/ 0 60000 65536"/>
                <a:gd name="T8" fmla="*/ 0 60000 65536"/>
                <a:gd name="T9" fmla="*/ 0 w 29"/>
                <a:gd name="T10" fmla="*/ 0 h 29"/>
                <a:gd name="T11" fmla="*/ 29 w 29"/>
                <a:gd name="T12" fmla="*/ 29 h 29"/>
              </a:gdLst>
              <a:ahLst/>
              <a:cxnLst>
                <a:cxn ang="T6">
                  <a:pos x="T0" y="T1"/>
                </a:cxn>
                <a:cxn ang="T7">
                  <a:pos x="T2" y="T3"/>
                </a:cxn>
                <a:cxn ang="T8">
                  <a:pos x="T4" y="T5"/>
                </a:cxn>
              </a:cxnLst>
              <a:rect l="T9" t="T10" r="T11" b="T12"/>
              <a:pathLst>
                <a:path w="29" h="29">
                  <a:moveTo>
                    <a:pt x="29" y="29"/>
                  </a:moveTo>
                  <a:cubicBezTo>
                    <a:pt x="18" y="20"/>
                    <a:pt x="8" y="10"/>
                    <a:pt x="0" y="0"/>
                  </a:cubicBezTo>
                  <a:cubicBezTo>
                    <a:pt x="10" y="8"/>
                    <a:pt x="20" y="18"/>
                    <a:pt x="29" y="2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8" name="Freeform 918"/>
            <p:cNvSpPr/>
            <p:nvPr/>
          </p:nvSpPr>
          <p:spPr bwMode="auto">
            <a:xfrm>
              <a:off x="6768" y="3957"/>
              <a:ext cx="52" cy="54"/>
            </a:xfrm>
            <a:custGeom>
              <a:avLst/>
              <a:gdLst>
                <a:gd name="T0" fmla="*/ 26 w 26"/>
                <a:gd name="T1" fmla="*/ 27 h 27"/>
                <a:gd name="T2" fmla="*/ 0 w 26"/>
                <a:gd name="T3" fmla="*/ 0 h 27"/>
                <a:gd name="T4" fmla="*/ 26 w 26"/>
                <a:gd name="T5" fmla="*/ 27 h 27"/>
                <a:gd name="T6" fmla="*/ 0 60000 65536"/>
                <a:gd name="T7" fmla="*/ 0 60000 65536"/>
                <a:gd name="T8" fmla="*/ 0 60000 65536"/>
                <a:gd name="T9" fmla="*/ 0 w 26"/>
                <a:gd name="T10" fmla="*/ 0 h 27"/>
                <a:gd name="T11" fmla="*/ 26 w 26"/>
                <a:gd name="T12" fmla="*/ 27 h 27"/>
              </a:gdLst>
              <a:ahLst/>
              <a:cxnLst>
                <a:cxn ang="T6">
                  <a:pos x="T0" y="T1"/>
                </a:cxn>
                <a:cxn ang="T7">
                  <a:pos x="T2" y="T3"/>
                </a:cxn>
                <a:cxn ang="T8">
                  <a:pos x="T4" y="T5"/>
                </a:cxn>
              </a:cxnLst>
              <a:rect l="T9" t="T10" r="T11" b="T12"/>
              <a:pathLst>
                <a:path w="26" h="27">
                  <a:moveTo>
                    <a:pt x="26" y="27"/>
                  </a:moveTo>
                  <a:cubicBezTo>
                    <a:pt x="16" y="19"/>
                    <a:pt x="8" y="10"/>
                    <a:pt x="0" y="0"/>
                  </a:cubicBezTo>
                  <a:cubicBezTo>
                    <a:pt x="9" y="8"/>
                    <a:pt x="18" y="17"/>
                    <a:pt x="26" y="27"/>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9" name="Freeform 919"/>
            <p:cNvSpPr/>
            <p:nvPr/>
          </p:nvSpPr>
          <p:spPr bwMode="auto">
            <a:xfrm>
              <a:off x="6732" y="3702"/>
              <a:ext cx="22" cy="22"/>
            </a:xfrm>
            <a:custGeom>
              <a:avLst/>
              <a:gdLst>
                <a:gd name="T0" fmla="*/ 11 w 11"/>
                <a:gd name="T1" fmla="*/ 11 h 11"/>
                <a:gd name="T2" fmla="*/ 0 w 11"/>
                <a:gd name="T3" fmla="*/ 0 h 11"/>
                <a:gd name="T4" fmla="*/ 11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11" y="11"/>
                  </a:moveTo>
                  <a:cubicBezTo>
                    <a:pt x="6" y="8"/>
                    <a:pt x="3" y="4"/>
                    <a:pt x="0" y="0"/>
                  </a:cubicBezTo>
                  <a:cubicBezTo>
                    <a:pt x="4" y="3"/>
                    <a:pt x="8" y="6"/>
                    <a:pt x="11"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0" name="Freeform 920"/>
            <p:cNvSpPr/>
            <p:nvPr/>
          </p:nvSpPr>
          <p:spPr bwMode="auto">
            <a:xfrm>
              <a:off x="6736" y="3576"/>
              <a:ext cx="18" cy="18"/>
            </a:xfrm>
            <a:custGeom>
              <a:avLst/>
              <a:gdLst>
                <a:gd name="T0" fmla="*/ 0 w 9"/>
                <a:gd name="T1" fmla="*/ 9 h 9"/>
                <a:gd name="T2" fmla="*/ 9 w 9"/>
                <a:gd name="T3" fmla="*/ 0 h 9"/>
                <a:gd name="T4" fmla="*/ 0 w 9"/>
                <a:gd name="T5" fmla="*/ 9 h 9"/>
                <a:gd name="T6" fmla="*/ 0 60000 65536"/>
                <a:gd name="T7" fmla="*/ 0 60000 65536"/>
                <a:gd name="T8" fmla="*/ 0 60000 65536"/>
                <a:gd name="T9" fmla="*/ 0 w 9"/>
                <a:gd name="T10" fmla="*/ 0 h 9"/>
                <a:gd name="T11" fmla="*/ 9 w 9"/>
                <a:gd name="T12" fmla="*/ 9 h 9"/>
              </a:gdLst>
              <a:ahLst/>
              <a:cxnLst>
                <a:cxn ang="T6">
                  <a:pos x="T0" y="T1"/>
                </a:cxn>
                <a:cxn ang="T7">
                  <a:pos x="T2" y="T3"/>
                </a:cxn>
                <a:cxn ang="T8">
                  <a:pos x="T4" y="T5"/>
                </a:cxn>
              </a:cxnLst>
              <a:rect l="T9" t="T10" r="T11" b="T12"/>
              <a:pathLst>
                <a:path w="9" h="9">
                  <a:moveTo>
                    <a:pt x="0" y="9"/>
                  </a:moveTo>
                  <a:cubicBezTo>
                    <a:pt x="2" y="5"/>
                    <a:pt x="5" y="2"/>
                    <a:pt x="9" y="0"/>
                  </a:cubicBezTo>
                  <a:cubicBezTo>
                    <a:pt x="7" y="4"/>
                    <a:pt x="4" y="7"/>
                    <a:pt x="0" y="9"/>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1" name="Freeform 921"/>
            <p:cNvSpPr/>
            <p:nvPr/>
          </p:nvSpPr>
          <p:spPr bwMode="auto">
            <a:xfrm>
              <a:off x="6758" y="3430"/>
              <a:ext cx="22" cy="22"/>
            </a:xfrm>
            <a:custGeom>
              <a:avLst/>
              <a:gdLst>
                <a:gd name="T0" fmla="*/ 0 w 11"/>
                <a:gd name="T1" fmla="*/ 11 h 11"/>
                <a:gd name="T2" fmla="*/ 11 w 11"/>
                <a:gd name="T3" fmla="*/ 0 h 11"/>
                <a:gd name="T4" fmla="*/ 0 w 11"/>
                <a:gd name="T5" fmla="*/ 11 h 11"/>
                <a:gd name="T6" fmla="*/ 0 60000 65536"/>
                <a:gd name="T7" fmla="*/ 0 60000 65536"/>
                <a:gd name="T8" fmla="*/ 0 60000 65536"/>
                <a:gd name="T9" fmla="*/ 0 w 11"/>
                <a:gd name="T10" fmla="*/ 0 h 11"/>
                <a:gd name="T11" fmla="*/ 11 w 11"/>
                <a:gd name="T12" fmla="*/ 11 h 11"/>
              </a:gdLst>
              <a:ahLst/>
              <a:cxnLst>
                <a:cxn ang="T6">
                  <a:pos x="T0" y="T1"/>
                </a:cxn>
                <a:cxn ang="T7">
                  <a:pos x="T2" y="T3"/>
                </a:cxn>
                <a:cxn ang="T8">
                  <a:pos x="T4" y="T5"/>
                </a:cxn>
              </a:cxnLst>
              <a:rect l="T9" t="T10" r="T11" b="T12"/>
              <a:pathLst>
                <a:path w="11" h="11">
                  <a:moveTo>
                    <a:pt x="0" y="11"/>
                  </a:moveTo>
                  <a:cubicBezTo>
                    <a:pt x="3" y="6"/>
                    <a:pt x="7" y="3"/>
                    <a:pt x="11" y="0"/>
                  </a:cubicBezTo>
                  <a:cubicBezTo>
                    <a:pt x="9" y="4"/>
                    <a:pt x="5" y="8"/>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2" name="Freeform 922"/>
            <p:cNvSpPr/>
            <p:nvPr/>
          </p:nvSpPr>
          <p:spPr bwMode="auto">
            <a:xfrm>
              <a:off x="1966" y="3490"/>
              <a:ext cx="18" cy="20"/>
            </a:xfrm>
            <a:custGeom>
              <a:avLst/>
              <a:gdLst>
                <a:gd name="T0" fmla="*/ 2 w 9"/>
                <a:gd name="T1" fmla="*/ 10 h 10"/>
                <a:gd name="T2" fmla="*/ 9 w 9"/>
                <a:gd name="T3" fmla="*/ 5 h 10"/>
                <a:gd name="T4" fmla="*/ 7 w 9"/>
                <a:gd name="T5" fmla="*/ 5 h 10"/>
                <a:gd name="T6" fmla="*/ 2 w 9"/>
                <a:gd name="T7" fmla="*/ 10 h 10"/>
                <a:gd name="T8" fmla="*/ 0 60000 65536"/>
                <a:gd name="T9" fmla="*/ 0 60000 65536"/>
                <a:gd name="T10" fmla="*/ 0 60000 65536"/>
                <a:gd name="T11" fmla="*/ 0 60000 65536"/>
                <a:gd name="T12" fmla="*/ 0 w 9"/>
                <a:gd name="T13" fmla="*/ 0 h 10"/>
                <a:gd name="T14" fmla="*/ 9 w 9"/>
                <a:gd name="T15" fmla="*/ 10 h 10"/>
              </a:gdLst>
              <a:ahLst/>
              <a:cxnLst>
                <a:cxn ang="T8">
                  <a:pos x="T0" y="T1"/>
                </a:cxn>
                <a:cxn ang="T9">
                  <a:pos x="T2" y="T3"/>
                </a:cxn>
                <a:cxn ang="T10">
                  <a:pos x="T4" y="T5"/>
                </a:cxn>
                <a:cxn ang="T11">
                  <a:pos x="T6" y="T7"/>
                </a:cxn>
              </a:cxnLst>
              <a:rect l="T12" t="T13" r="T14" b="T15"/>
              <a:pathLst>
                <a:path w="9" h="10">
                  <a:moveTo>
                    <a:pt x="2" y="10"/>
                  </a:moveTo>
                  <a:cubicBezTo>
                    <a:pt x="0" y="5"/>
                    <a:pt x="8" y="0"/>
                    <a:pt x="9" y="5"/>
                  </a:cubicBezTo>
                  <a:cubicBezTo>
                    <a:pt x="8" y="5"/>
                    <a:pt x="7" y="5"/>
                    <a:pt x="7" y="5"/>
                  </a:cubicBezTo>
                  <a:cubicBezTo>
                    <a:pt x="4" y="6"/>
                    <a:pt x="5" y="10"/>
                    <a:pt x="2" y="1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3" name="Freeform 923"/>
            <p:cNvSpPr/>
            <p:nvPr/>
          </p:nvSpPr>
          <p:spPr bwMode="auto">
            <a:xfrm>
              <a:off x="1956" y="3500"/>
              <a:ext cx="28" cy="46"/>
            </a:xfrm>
            <a:custGeom>
              <a:avLst/>
              <a:gdLst>
                <a:gd name="T0" fmla="*/ 7 w 14"/>
                <a:gd name="T1" fmla="*/ 5 h 23"/>
                <a:gd name="T2" fmla="*/ 12 w 14"/>
                <a:gd name="T3" fmla="*/ 18 h 23"/>
                <a:gd name="T4" fmla="*/ 12 w 14"/>
                <a:gd name="T5" fmla="*/ 0 h 23"/>
                <a:gd name="T6" fmla="*/ 14 w 14"/>
                <a:gd name="T7" fmla="*/ 0 h 23"/>
                <a:gd name="T8" fmla="*/ 14 w 14"/>
                <a:gd name="T9" fmla="*/ 23 h 23"/>
                <a:gd name="T10" fmla="*/ 7 w 14"/>
                <a:gd name="T11" fmla="*/ 5 h 23"/>
                <a:gd name="T12" fmla="*/ 0 60000 65536"/>
                <a:gd name="T13" fmla="*/ 0 60000 65536"/>
                <a:gd name="T14" fmla="*/ 0 60000 65536"/>
                <a:gd name="T15" fmla="*/ 0 60000 65536"/>
                <a:gd name="T16" fmla="*/ 0 60000 65536"/>
                <a:gd name="T17" fmla="*/ 0 60000 65536"/>
                <a:gd name="T18" fmla="*/ 0 w 14"/>
                <a:gd name="T19" fmla="*/ 0 h 23"/>
                <a:gd name="T20" fmla="*/ 14 w 14"/>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14" h="23">
                  <a:moveTo>
                    <a:pt x="7" y="5"/>
                  </a:moveTo>
                  <a:cubicBezTo>
                    <a:pt x="7" y="11"/>
                    <a:pt x="6" y="18"/>
                    <a:pt x="12" y="18"/>
                  </a:cubicBezTo>
                  <a:cubicBezTo>
                    <a:pt x="12" y="12"/>
                    <a:pt x="12" y="6"/>
                    <a:pt x="12" y="0"/>
                  </a:cubicBezTo>
                  <a:cubicBezTo>
                    <a:pt x="12" y="0"/>
                    <a:pt x="13" y="0"/>
                    <a:pt x="14" y="0"/>
                  </a:cubicBezTo>
                  <a:cubicBezTo>
                    <a:pt x="14" y="8"/>
                    <a:pt x="14" y="15"/>
                    <a:pt x="14" y="23"/>
                  </a:cubicBezTo>
                  <a:cubicBezTo>
                    <a:pt x="9" y="21"/>
                    <a:pt x="0" y="11"/>
                    <a:pt x="7" y="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4" name="Freeform 924"/>
            <p:cNvSpPr/>
            <p:nvPr/>
          </p:nvSpPr>
          <p:spPr bwMode="auto">
            <a:xfrm>
              <a:off x="4905" y="3498"/>
              <a:ext cx="40" cy="42"/>
            </a:xfrm>
            <a:custGeom>
              <a:avLst/>
              <a:gdLst>
                <a:gd name="T0" fmla="*/ 3 w 20"/>
                <a:gd name="T1" fmla="*/ 4 h 21"/>
                <a:gd name="T2" fmla="*/ 17 w 20"/>
                <a:gd name="T3" fmla="*/ 17 h 21"/>
                <a:gd name="T4" fmla="*/ 3 w 20"/>
                <a:gd name="T5" fmla="*/ 4 h 21"/>
                <a:gd name="T6" fmla="*/ 0 60000 65536"/>
                <a:gd name="T7" fmla="*/ 0 60000 65536"/>
                <a:gd name="T8" fmla="*/ 0 60000 65536"/>
                <a:gd name="T9" fmla="*/ 0 w 20"/>
                <a:gd name="T10" fmla="*/ 0 h 21"/>
                <a:gd name="T11" fmla="*/ 20 w 20"/>
                <a:gd name="T12" fmla="*/ 21 h 21"/>
              </a:gdLst>
              <a:ahLst/>
              <a:cxnLst>
                <a:cxn ang="T6">
                  <a:pos x="T0" y="T1"/>
                </a:cxn>
                <a:cxn ang="T7">
                  <a:pos x="T2" y="T3"/>
                </a:cxn>
                <a:cxn ang="T8">
                  <a:pos x="T4" y="T5"/>
                </a:cxn>
              </a:cxnLst>
              <a:rect l="T9" t="T10" r="T11" b="T12"/>
              <a:pathLst>
                <a:path w="20" h="21">
                  <a:moveTo>
                    <a:pt x="3" y="4"/>
                  </a:moveTo>
                  <a:cubicBezTo>
                    <a:pt x="0" y="0"/>
                    <a:pt x="15" y="12"/>
                    <a:pt x="17" y="17"/>
                  </a:cubicBezTo>
                  <a:cubicBezTo>
                    <a:pt x="20" y="21"/>
                    <a:pt x="5" y="9"/>
                    <a:pt x="3" y="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5" name="Freeform 925"/>
            <p:cNvSpPr/>
            <p:nvPr/>
          </p:nvSpPr>
          <p:spPr bwMode="auto">
            <a:xfrm>
              <a:off x="1864" y="3554"/>
              <a:ext cx="40" cy="40"/>
            </a:xfrm>
            <a:custGeom>
              <a:avLst/>
              <a:gdLst>
                <a:gd name="T0" fmla="*/ 0 w 20"/>
                <a:gd name="T1" fmla="*/ 20 h 20"/>
                <a:gd name="T2" fmla="*/ 20 w 20"/>
                <a:gd name="T3" fmla="*/ 0 h 20"/>
                <a:gd name="T4" fmla="*/ 0 w 20"/>
                <a:gd name="T5" fmla="*/ 20 h 20"/>
                <a:gd name="T6" fmla="*/ 0 60000 65536"/>
                <a:gd name="T7" fmla="*/ 0 60000 65536"/>
                <a:gd name="T8" fmla="*/ 0 60000 65536"/>
                <a:gd name="T9" fmla="*/ 0 w 20"/>
                <a:gd name="T10" fmla="*/ 0 h 20"/>
                <a:gd name="T11" fmla="*/ 20 w 20"/>
                <a:gd name="T12" fmla="*/ 20 h 20"/>
              </a:gdLst>
              <a:ahLst/>
              <a:cxnLst>
                <a:cxn ang="T6">
                  <a:pos x="T0" y="T1"/>
                </a:cxn>
                <a:cxn ang="T7">
                  <a:pos x="T2" y="T3"/>
                </a:cxn>
                <a:cxn ang="T8">
                  <a:pos x="T4" y="T5"/>
                </a:cxn>
              </a:cxnLst>
              <a:rect l="T9" t="T10" r="T11" b="T12"/>
              <a:pathLst>
                <a:path w="20" h="20">
                  <a:moveTo>
                    <a:pt x="0" y="20"/>
                  </a:moveTo>
                  <a:cubicBezTo>
                    <a:pt x="5" y="13"/>
                    <a:pt x="12" y="6"/>
                    <a:pt x="20" y="0"/>
                  </a:cubicBezTo>
                  <a:cubicBezTo>
                    <a:pt x="14" y="8"/>
                    <a:pt x="7" y="15"/>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6" name="Freeform 926"/>
            <p:cNvSpPr/>
            <p:nvPr/>
          </p:nvSpPr>
          <p:spPr bwMode="auto">
            <a:xfrm>
              <a:off x="1864" y="3608"/>
              <a:ext cx="26" cy="26"/>
            </a:xfrm>
            <a:custGeom>
              <a:avLst/>
              <a:gdLst>
                <a:gd name="T0" fmla="*/ 0 w 13"/>
                <a:gd name="T1" fmla="*/ 0 h 13"/>
                <a:gd name="T2" fmla="*/ 13 w 13"/>
                <a:gd name="T3" fmla="*/ 13 h 13"/>
                <a:gd name="T4" fmla="*/ 0 w 13"/>
                <a:gd name="T5" fmla="*/ 0 h 13"/>
                <a:gd name="T6" fmla="*/ 0 60000 65536"/>
                <a:gd name="T7" fmla="*/ 0 60000 65536"/>
                <a:gd name="T8" fmla="*/ 0 60000 65536"/>
                <a:gd name="T9" fmla="*/ 0 w 13"/>
                <a:gd name="T10" fmla="*/ 0 h 13"/>
                <a:gd name="T11" fmla="*/ 13 w 13"/>
                <a:gd name="T12" fmla="*/ 13 h 13"/>
              </a:gdLst>
              <a:ahLst/>
              <a:cxnLst>
                <a:cxn ang="T6">
                  <a:pos x="T0" y="T1"/>
                </a:cxn>
                <a:cxn ang="T7">
                  <a:pos x="T2" y="T3"/>
                </a:cxn>
                <a:cxn ang="T8">
                  <a:pos x="T4" y="T5"/>
                </a:cxn>
              </a:cxnLst>
              <a:rect l="T9" t="T10" r="T11" b="T12"/>
              <a:pathLst>
                <a:path w="13" h="13">
                  <a:moveTo>
                    <a:pt x="0" y="0"/>
                  </a:moveTo>
                  <a:cubicBezTo>
                    <a:pt x="5" y="3"/>
                    <a:pt x="10" y="8"/>
                    <a:pt x="13" y="13"/>
                  </a:cubicBezTo>
                  <a:cubicBezTo>
                    <a:pt x="8" y="10"/>
                    <a:pt x="3" y="5"/>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7" name="Freeform 927"/>
            <p:cNvSpPr/>
            <p:nvPr/>
          </p:nvSpPr>
          <p:spPr bwMode="auto">
            <a:xfrm>
              <a:off x="1904" y="3594"/>
              <a:ext cx="40" cy="40"/>
            </a:xfrm>
            <a:custGeom>
              <a:avLst/>
              <a:gdLst>
                <a:gd name="T0" fmla="*/ 0 w 20"/>
                <a:gd name="T1" fmla="*/ 20 h 20"/>
                <a:gd name="T2" fmla="*/ 20 w 20"/>
                <a:gd name="T3" fmla="*/ 0 h 20"/>
                <a:gd name="T4" fmla="*/ 0 w 20"/>
                <a:gd name="T5" fmla="*/ 20 h 20"/>
                <a:gd name="T6" fmla="*/ 0 60000 65536"/>
                <a:gd name="T7" fmla="*/ 0 60000 65536"/>
                <a:gd name="T8" fmla="*/ 0 60000 65536"/>
                <a:gd name="T9" fmla="*/ 0 w 20"/>
                <a:gd name="T10" fmla="*/ 0 h 20"/>
                <a:gd name="T11" fmla="*/ 20 w 20"/>
                <a:gd name="T12" fmla="*/ 20 h 20"/>
              </a:gdLst>
              <a:ahLst/>
              <a:cxnLst>
                <a:cxn ang="T6">
                  <a:pos x="T0" y="T1"/>
                </a:cxn>
                <a:cxn ang="T7">
                  <a:pos x="T2" y="T3"/>
                </a:cxn>
                <a:cxn ang="T8">
                  <a:pos x="T4" y="T5"/>
                </a:cxn>
              </a:cxnLst>
              <a:rect l="T9" t="T10" r="T11" b="T12"/>
              <a:pathLst>
                <a:path w="20" h="20">
                  <a:moveTo>
                    <a:pt x="0" y="20"/>
                  </a:moveTo>
                  <a:cubicBezTo>
                    <a:pt x="6" y="13"/>
                    <a:pt x="12" y="6"/>
                    <a:pt x="20" y="0"/>
                  </a:cubicBezTo>
                  <a:cubicBezTo>
                    <a:pt x="14" y="8"/>
                    <a:pt x="7" y="15"/>
                    <a:pt x="0" y="2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8" name="Freeform 928"/>
            <p:cNvSpPr/>
            <p:nvPr/>
          </p:nvSpPr>
          <p:spPr bwMode="auto">
            <a:xfrm>
              <a:off x="1912" y="3554"/>
              <a:ext cx="32" cy="32"/>
            </a:xfrm>
            <a:custGeom>
              <a:avLst/>
              <a:gdLst>
                <a:gd name="T0" fmla="*/ 0 w 16"/>
                <a:gd name="T1" fmla="*/ 0 h 16"/>
                <a:gd name="T2" fmla="*/ 16 w 16"/>
                <a:gd name="T3" fmla="*/ 16 h 16"/>
                <a:gd name="T4" fmla="*/ 0 w 16"/>
                <a:gd name="T5" fmla="*/ 0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0" y="0"/>
                  </a:moveTo>
                  <a:cubicBezTo>
                    <a:pt x="6" y="5"/>
                    <a:pt x="12" y="10"/>
                    <a:pt x="16" y="16"/>
                  </a:cubicBezTo>
                  <a:cubicBezTo>
                    <a:pt x="10" y="12"/>
                    <a:pt x="5"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9" name="Freeform 929"/>
            <p:cNvSpPr/>
            <p:nvPr/>
          </p:nvSpPr>
          <p:spPr bwMode="auto">
            <a:xfrm>
              <a:off x="1860" y="3568"/>
              <a:ext cx="70" cy="54"/>
            </a:xfrm>
            <a:custGeom>
              <a:avLst/>
              <a:gdLst>
                <a:gd name="T0" fmla="*/ 20 w 35"/>
                <a:gd name="T1" fmla="*/ 27 h 27"/>
                <a:gd name="T2" fmla="*/ 33 w 35"/>
                <a:gd name="T3" fmla="*/ 11 h 27"/>
                <a:gd name="T4" fmla="*/ 24 w 35"/>
                <a:gd name="T5" fmla="*/ 2 h 27"/>
                <a:gd name="T6" fmla="*/ 11 w 35"/>
                <a:gd name="T7" fmla="*/ 16 h 27"/>
                <a:gd name="T8" fmla="*/ 17 w 35"/>
                <a:gd name="T9" fmla="*/ 27 h 27"/>
                <a:gd name="T10" fmla="*/ 22 w 35"/>
                <a:gd name="T11" fmla="*/ 0 h 27"/>
                <a:gd name="T12" fmla="*/ 35 w 35"/>
                <a:gd name="T13" fmla="*/ 9 h 27"/>
                <a:gd name="T14" fmla="*/ 20 w 35"/>
                <a:gd name="T15" fmla="*/ 27 h 27"/>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27"/>
                <a:gd name="T26" fmla="*/ 35 w 35"/>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27">
                  <a:moveTo>
                    <a:pt x="20" y="27"/>
                  </a:moveTo>
                  <a:cubicBezTo>
                    <a:pt x="23" y="20"/>
                    <a:pt x="30" y="18"/>
                    <a:pt x="33" y="11"/>
                  </a:cubicBezTo>
                  <a:cubicBezTo>
                    <a:pt x="31" y="7"/>
                    <a:pt x="28" y="4"/>
                    <a:pt x="24" y="2"/>
                  </a:cubicBezTo>
                  <a:cubicBezTo>
                    <a:pt x="19" y="6"/>
                    <a:pt x="14" y="10"/>
                    <a:pt x="11" y="16"/>
                  </a:cubicBezTo>
                  <a:cubicBezTo>
                    <a:pt x="10" y="23"/>
                    <a:pt x="17" y="21"/>
                    <a:pt x="17" y="27"/>
                  </a:cubicBezTo>
                  <a:cubicBezTo>
                    <a:pt x="0" y="20"/>
                    <a:pt x="15" y="7"/>
                    <a:pt x="22" y="0"/>
                  </a:cubicBezTo>
                  <a:cubicBezTo>
                    <a:pt x="30" y="0"/>
                    <a:pt x="29" y="7"/>
                    <a:pt x="35" y="9"/>
                  </a:cubicBezTo>
                  <a:cubicBezTo>
                    <a:pt x="33" y="18"/>
                    <a:pt x="25" y="21"/>
                    <a:pt x="20" y="2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0" name="Freeform 930"/>
            <p:cNvSpPr>
              <a:spLocks noEditPoints="1"/>
            </p:cNvSpPr>
            <p:nvPr/>
          </p:nvSpPr>
          <p:spPr bwMode="auto">
            <a:xfrm>
              <a:off x="6982" y="3648"/>
              <a:ext cx="117" cy="138"/>
            </a:xfrm>
            <a:custGeom>
              <a:avLst/>
              <a:gdLst>
                <a:gd name="T0" fmla="*/ 4 w 58"/>
                <a:gd name="T1" fmla="*/ 0 h 69"/>
                <a:gd name="T2" fmla="*/ 58 w 58"/>
                <a:gd name="T3" fmla="*/ 38 h 69"/>
                <a:gd name="T4" fmla="*/ 31 w 58"/>
                <a:gd name="T5" fmla="*/ 69 h 69"/>
                <a:gd name="T6" fmla="*/ 4 w 58"/>
                <a:gd name="T7" fmla="*/ 0 h 69"/>
                <a:gd name="T8" fmla="*/ 22 w 58"/>
                <a:gd name="T9" fmla="*/ 18 h 69"/>
                <a:gd name="T10" fmla="*/ 6 w 58"/>
                <a:gd name="T11" fmla="*/ 5 h 69"/>
                <a:gd name="T12" fmla="*/ 6 w 58"/>
                <a:gd name="T13" fmla="*/ 47 h 69"/>
                <a:gd name="T14" fmla="*/ 13 w 58"/>
                <a:gd name="T15" fmla="*/ 51 h 69"/>
                <a:gd name="T16" fmla="*/ 31 w 58"/>
                <a:gd name="T17" fmla="*/ 67 h 69"/>
                <a:gd name="T18" fmla="*/ 55 w 58"/>
                <a:gd name="T19" fmla="*/ 40 h 69"/>
                <a:gd name="T20" fmla="*/ 55 w 58"/>
                <a:gd name="T21" fmla="*/ 38 h 69"/>
                <a:gd name="T22" fmla="*/ 35 w 58"/>
                <a:gd name="T23" fmla="*/ 18 h 69"/>
                <a:gd name="T24" fmla="*/ 22 w 58"/>
                <a:gd name="T25" fmla="*/ 18 h 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69"/>
                <a:gd name="T41" fmla="*/ 58 w 58"/>
                <a:gd name="T42" fmla="*/ 69 h 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69">
                  <a:moveTo>
                    <a:pt x="4" y="0"/>
                  </a:moveTo>
                  <a:cubicBezTo>
                    <a:pt x="19" y="15"/>
                    <a:pt x="47" y="18"/>
                    <a:pt x="58" y="38"/>
                  </a:cubicBezTo>
                  <a:cubicBezTo>
                    <a:pt x="52" y="52"/>
                    <a:pt x="38" y="57"/>
                    <a:pt x="31" y="69"/>
                  </a:cubicBezTo>
                  <a:cubicBezTo>
                    <a:pt x="7" y="61"/>
                    <a:pt x="0" y="36"/>
                    <a:pt x="4" y="0"/>
                  </a:cubicBezTo>
                  <a:close/>
                  <a:moveTo>
                    <a:pt x="22" y="18"/>
                  </a:moveTo>
                  <a:cubicBezTo>
                    <a:pt x="18" y="13"/>
                    <a:pt x="10" y="2"/>
                    <a:pt x="6" y="5"/>
                  </a:cubicBezTo>
                  <a:cubicBezTo>
                    <a:pt x="6" y="19"/>
                    <a:pt x="6" y="33"/>
                    <a:pt x="6" y="47"/>
                  </a:cubicBezTo>
                  <a:cubicBezTo>
                    <a:pt x="10" y="47"/>
                    <a:pt x="12" y="49"/>
                    <a:pt x="13" y="51"/>
                  </a:cubicBezTo>
                  <a:cubicBezTo>
                    <a:pt x="18" y="57"/>
                    <a:pt x="22" y="65"/>
                    <a:pt x="31" y="67"/>
                  </a:cubicBezTo>
                  <a:cubicBezTo>
                    <a:pt x="38" y="57"/>
                    <a:pt x="48" y="50"/>
                    <a:pt x="55" y="40"/>
                  </a:cubicBezTo>
                  <a:cubicBezTo>
                    <a:pt x="55" y="39"/>
                    <a:pt x="55" y="39"/>
                    <a:pt x="55" y="38"/>
                  </a:cubicBezTo>
                  <a:cubicBezTo>
                    <a:pt x="50" y="30"/>
                    <a:pt x="43" y="24"/>
                    <a:pt x="35" y="18"/>
                  </a:cubicBezTo>
                  <a:cubicBezTo>
                    <a:pt x="31" y="18"/>
                    <a:pt x="26" y="18"/>
                    <a:pt x="22" y="1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1" name="Freeform 931"/>
            <p:cNvSpPr/>
            <p:nvPr/>
          </p:nvSpPr>
          <p:spPr bwMode="auto">
            <a:xfrm>
              <a:off x="6994" y="3652"/>
              <a:ext cx="32" cy="32"/>
            </a:xfrm>
            <a:custGeom>
              <a:avLst/>
              <a:gdLst>
                <a:gd name="T0" fmla="*/ 0 w 16"/>
                <a:gd name="T1" fmla="*/ 3 h 16"/>
                <a:gd name="T2" fmla="*/ 16 w 16"/>
                <a:gd name="T3" fmla="*/ 16 h 16"/>
                <a:gd name="T4" fmla="*/ 0 w 16"/>
                <a:gd name="T5" fmla="*/ 3 h 16"/>
                <a:gd name="T6" fmla="*/ 0 60000 65536"/>
                <a:gd name="T7" fmla="*/ 0 60000 65536"/>
                <a:gd name="T8" fmla="*/ 0 60000 65536"/>
                <a:gd name="T9" fmla="*/ 0 w 16"/>
                <a:gd name="T10" fmla="*/ 0 h 16"/>
                <a:gd name="T11" fmla="*/ 16 w 16"/>
                <a:gd name="T12" fmla="*/ 16 h 16"/>
              </a:gdLst>
              <a:ahLst/>
              <a:cxnLst>
                <a:cxn ang="T6">
                  <a:pos x="T0" y="T1"/>
                </a:cxn>
                <a:cxn ang="T7">
                  <a:pos x="T2" y="T3"/>
                </a:cxn>
                <a:cxn ang="T8">
                  <a:pos x="T4" y="T5"/>
                </a:cxn>
              </a:cxnLst>
              <a:rect l="T9" t="T10" r="T11" b="T12"/>
              <a:pathLst>
                <a:path w="16" h="16">
                  <a:moveTo>
                    <a:pt x="0" y="3"/>
                  </a:moveTo>
                  <a:cubicBezTo>
                    <a:pt x="4" y="0"/>
                    <a:pt x="12" y="11"/>
                    <a:pt x="16" y="16"/>
                  </a:cubicBezTo>
                  <a:cubicBezTo>
                    <a:pt x="9" y="13"/>
                    <a:pt x="7" y="6"/>
                    <a:pt x="0" y="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2" name="Freeform 932"/>
            <p:cNvSpPr/>
            <p:nvPr/>
          </p:nvSpPr>
          <p:spPr bwMode="auto">
            <a:xfrm>
              <a:off x="7052" y="3684"/>
              <a:ext cx="41" cy="40"/>
            </a:xfrm>
            <a:custGeom>
              <a:avLst/>
              <a:gdLst>
                <a:gd name="T0" fmla="*/ 0 w 20"/>
                <a:gd name="T1" fmla="*/ 0 h 20"/>
                <a:gd name="T2" fmla="*/ 20 w 20"/>
                <a:gd name="T3" fmla="*/ 20 h 20"/>
                <a:gd name="T4" fmla="*/ 0 w 20"/>
                <a:gd name="T5" fmla="*/ 0 h 20"/>
                <a:gd name="T6" fmla="*/ 0 60000 65536"/>
                <a:gd name="T7" fmla="*/ 0 60000 65536"/>
                <a:gd name="T8" fmla="*/ 0 60000 65536"/>
                <a:gd name="T9" fmla="*/ 0 w 20"/>
                <a:gd name="T10" fmla="*/ 0 h 20"/>
                <a:gd name="T11" fmla="*/ 20 w 20"/>
                <a:gd name="T12" fmla="*/ 20 h 20"/>
              </a:gdLst>
              <a:ahLst/>
              <a:cxnLst>
                <a:cxn ang="T6">
                  <a:pos x="T0" y="T1"/>
                </a:cxn>
                <a:cxn ang="T7">
                  <a:pos x="T2" y="T3"/>
                </a:cxn>
                <a:cxn ang="T8">
                  <a:pos x="T4" y="T5"/>
                </a:cxn>
              </a:cxnLst>
              <a:rect l="T9" t="T10" r="T11" b="T12"/>
              <a:pathLst>
                <a:path w="20" h="20">
                  <a:moveTo>
                    <a:pt x="0" y="0"/>
                  </a:moveTo>
                  <a:cubicBezTo>
                    <a:pt x="8" y="6"/>
                    <a:pt x="15" y="12"/>
                    <a:pt x="20" y="20"/>
                  </a:cubicBezTo>
                  <a:cubicBezTo>
                    <a:pt x="13" y="14"/>
                    <a:pt x="6" y="8"/>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3" name="Freeform 933"/>
            <p:cNvSpPr/>
            <p:nvPr/>
          </p:nvSpPr>
          <p:spPr bwMode="auto">
            <a:xfrm>
              <a:off x="7008" y="3728"/>
              <a:ext cx="85" cy="54"/>
            </a:xfrm>
            <a:custGeom>
              <a:avLst/>
              <a:gdLst>
                <a:gd name="T0" fmla="*/ 0 w 42"/>
                <a:gd name="T1" fmla="*/ 11 h 27"/>
                <a:gd name="T2" fmla="*/ 16 w 42"/>
                <a:gd name="T3" fmla="*/ 25 h 27"/>
                <a:gd name="T4" fmla="*/ 42 w 42"/>
                <a:gd name="T5" fmla="*/ 0 h 27"/>
                <a:gd name="T6" fmla="*/ 18 w 42"/>
                <a:gd name="T7" fmla="*/ 27 h 27"/>
                <a:gd name="T8" fmla="*/ 0 w 42"/>
                <a:gd name="T9" fmla="*/ 11 h 27"/>
                <a:gd name="T10" fmla="*/ 0 60000 65536"/>
                <a:gd name="T11" fmla="*/ 0 60000 65536"/>
                <a:gd name="T12" fmla="*/ 0 60000 65536"/>
                <a:gd name="T13" fmla="*/ 0 60000 65536"/>
                <a:gd name="T14" fmla="*/ 0 60000 65536"/>
                <a:gd name="T15" fmla="*/ 0 w 42"/>
                <a:gd name="T16" fmla="*/ 0 h 27"/>
                <a:gd name="T17" fmla="*/ 42 w 42"/>
                <a:gd name="T18" fmla="*/ 27 h 27"/>
              </a:gdLst>
              <a:ahLst/>
              <a:cxnLst>
                <a:cxn ang="T10">
                  <a:pos x="T0" y="T1"/>
                </a:cxn>
                <a:cxn ang="T11">
                  <a:pos x="T2" y="T3"/>
                </a:cxn>
                <a:cxn ang="T12">
                  <a:pos x="T4" y="T5"/>
                </a:cxn>
                <a:cxn ang="T13">
                  <a:pos x="T6" y="T7"/>
                </a:cxn>
                <a:cxn ang="T14">
                  <a:pos x="T8" y="T9"/>
                </a:cxn>
              </a:cxnLst>
              <a:rect l="T15" t="T16" r="T17" b="T18"/>
              <a:pathLst>
                <a:path w="42" h="27">
                  <a:moveTo>
                    <a:pt x="0" y="11"/>
                  </a:moveTo>
                  <a:cubicBezTo>
                    <a:pt x="7" y="14"/>
                    <a:pt x="9" y="22"/>
                    <a:pt x="16" y="25"/>
                  </a:cubicBezTo>
                  <a:cubicBezTo>
                    <a:pt x="26" y="18"/>
                    <a:pt x="32" y="7"/>
                    <a:pt x="42" y="0"/>
                  </a:cubicBezTo>
                  <a:cubicBezTo>
                    <a:pt x="35" y="10"/>
                    <a:pt x="25" y="17"/>
                    <a:pt x="18" y="27"/>
                  </a:cubicBezTo>
                  <a:cubicBezTo>
                    <a:pt x="9" y="25"/>
                    <a:pt x="5" y="17"/>
                    <a:pt x="0" y="1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4" name="Freeform 934"/>
            <p:cNvSpPr/>
            <p:nvPr/>
          </p:nvSpPr>
          <p:spPr bwMode="auto">
            <a:xfrm>
              <a:off x="6744" y="3961"/>
              <a:ext cx="58" cy="58"/>
            </a:xfrm>
            <a:custGeom>
              <a:avLst/>
              <a:gdLst>
                <a:gd name="T0" fmla="*/ 0 w 29"/>
                <a:gd name="T1" fmla="*/ 0 h 29"/>
                <a:gd name="T2" fmla="*/ 29 w 29"/>
                <a:gd name="T3" fmla="*/ 29 h 29"/>
                <a:gd name="T4" fmla="*/ 0 w 29"/>
                <a:gd name="T5" fmla="*/ 0 h 29"/>
                <a:gd name="T6" fmla="*/ 0 60000 65536"/>
                <a:gd name="T7" fmla="*/ 0 60000 65536"/>
                <a:gd name="T8" fmla="*/ 0 60000 65536"/>
                <a:gd name="T9" fmla="*/ 0 w 29"/>
                <a:gd name="T10" fmla="*/ 0 h 29"/>
                <a:gd name="T11" fmla="*/ 29 w 29"/>
                <a:gd name="T12" fmla="*/ 29 h 29"/>
              </a:gdLst>
              <a:ahLst/>
              <a:cxnLst>
                <a:cxn ang="T6">
                  <a:pos x="T0" y="T1"/>
                </a:cxn>
                <a:cxn ang="T7">
                  <a:pos x="T2" y="T3"/>
                </a:cxn>
                <a:cxn ang="T8">
                  <a:pos x="T4" y="T5"/>
                </a:cxn>
              </a:cxnLst>
              <a:rect l="T9" t="T10" r="T11" b="T12"/>
              <a:pathLst>
                <a:path w="29" h="29">
                  <a:moveTo>
                    <a:pt x="0" y="0"/>
                  </a:moveTo>
                  <a:cubicBezTo>
                    <a:pt x="11" y="9"/>
                    <a:pt x="21" y="18"/>
                    <a:pt x="29" y="29"/>
                  </a:cubicBezTo>
                  <a:cubicBezTo>
                    <a:pt x="19" y="20"/>
                    <a:pt x="9" y="11"/>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5" name="Freeform 935"/>
            <p:cNvSpPr/>
            <p:nvPr/>
          </p:nvSpPr>
          <p:spPr bwMode="auto">
            <a:xfrm>
              <a:off x="6794" y="4189"/>
              <a:ext cx="118" cy="95"/>
            </a:xfrm>
            <a:custGeom>
              <a:avLst/>
              <a:gdLst>
                <a:gd name="T0" fmla="*/ 0 w 59"/>
                <a:gd name="T1" fmla="*/ 0 h 47"/>
                <a:gd name="T2" fmla="*/ 4 w 59"/>
                <a:gd name="T3" fmla="*/ 0 h 47"/>
                <a:gd name="T4" fmla="*/ 40 w 59"/>
                <a:gd name="T5" fmla="*/ 35 h 47"/>
                <a:gd name="T6" fmla="*/ 53 w 59"/>
                <a:gd name="T7" fmla="*/ 35 h 47"/>
                <a:gd name="T8" fmla="*/ 47 w 59"/>
                <a:gd name="T9" fmla="*/ 47 h 47"/>
                <a:gd name="T10" fmla="*/ 0 w 59"/>
                <a:gd name="T11" fmla="*/ 0 h 47"/>
                <a:gd name="T12" fmla="*/ 0 60000 65536"/>
                <a:gd name="T13" fmla="*/ 0 60000 65536"/>
                <a:gd name="T14" fmla="*/ 0 60000 65536"/>
                <a:gd name="T15" fmla="*/ 0 60000 65536"/>
                <a:gd name="T16" fmla="*/ 0 60000 65536"/>
                <a:gd name="T17" fmla="*/ 0 60000 65536"/>
                <a:gd name="T18" fmla="*/ 0 w 59"/>
                <a:gd name="T19" fmla="*/ 0 h 47"/>
                <a:gd name="T20" fmla="*/ 59 w 59"/>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59" h="47">
                  <a:moveTo>
                    <a:pt x="0" y="0"/>
                  </a:moveTo>
                  <a:cubicBezTo>
                    <a:pt x="2" y="0"/>
                    <a:pt x="3" y="3"/>
                    <a:pt x="4" y="0"/>
                  </a:cubicBezTo>
                  <a:cubicBezTo>
                    <a:pt x="17" y="11"/>
                    <a:pt x="29" y="23"/>
                    <a:pt x="40" y="35"/>
                  </a:cubicBezTo>
                  <a:cubicBezTo>
                    <a:pt x="37" y="42"/>
                    <a:pt x="51" y="47"/>
                    <a:pt x="53" y="35"/>
                  </a:cubicBezTo>
                  <a:cubicBezTo>
                    <a:pt x="59" y="38"/>
                    <a:pt x="47" y="42"/>
                    <a:pt x="47" y="47"/>
                  </a:cubicBezTo>
                  <a:cubicBezTo>
                    <a:pt x="30" y="32"/>
                    <a:pt x="15" y="1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6" name="Freeform 936"/>
            <p:cNvSpPr/>
            <p:nvPr/>
          </p:nvSpPr>
          <p:spPr bwMode="auto">
            <a:xfrm>
              <a:off x="6722" y="3957"/>
              <a:ext cx="50" cy="48"/>
            </a:xfrm>
            <a:custGeom>
              <a:avLst/>
              <a:gdLst>
                <a:gd name="T0" fmla="*/ 25 w 25"/>
                <a:gd name="T1" fmla="*/ 24 h 24"/>
                <a:gd name="T2" fmla="*/ 0 w 25"/>
                <a:gd name="T3" fmla="*/ 0 h 24"/>
                <a:gd name="T4" fmla="*/ 25 w 25"/>
                <a:gd name="T5" fmla="*/ 24 h 24"/>
                <a:gd name="T6" fmla="*/ 0 60000 65536"/>
                <a:gd name="T7" fmla="*/ 0 60000 65536"/>
                <a:gd name="T8" fmla="*/ 0 60000 65536"/>
                <a:gd name="T9" fmla="*/ 0 w 25"/>
                <a:gd name="T10" fmla="*/ 0 h 24"/>
                <a:gd name="T11" fmla="*/ 25 w 25"/>
                <a:gd name="T12" fmla="*/ 24 h 24"/>
              </a:gdLst>
              <a:ahLst/>
              <a:cxnLst>
                <a:cxn ang="T6">
                  <a:pos x="T0" y="T1"/>
                </a:cxn>
                <a:cxn ang="T7">
                  <a:pos x="T2" y="T3"/>
                </a:cxn>
                <a:cxn ang="T8">
                  <a:pos x="T4" y="T5"/>
                </a:cxn>
              </a:cxnLst>
              <a:rect l="T9" t="T10" r="T11" b="T12"/>
              <a:pathLst>
                <a:path w="25" h="24">
                  <a:moveTo>
                    <a:pt x="25" y="24"/>
                  </a:moveTo>
                  <a:cubicBezTo>
                    <a:pt x="16" y="17"/>
                    <a:pt x="8" y="9"/>
                    <a:pt x="0" y="0"/>
                  </a:cubicBezTo>
                  <a:cubicBezTo>
                    <a:pt x="9" y="7"/>
                    <a:pt x="18" y="15"/>
                    <a:pt x="25" y="24"/>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7" name="Freeform 937"/>
            <p:cNvSpPr/>
            <p:nvPr/>
          </p:nvSpPr>
          <p:spPr bwMode="auto">
            <a:xfrm>
              <a:off x="4903" y="3963"/>
              <a:ext cx="60" cy="136"/>
            </a:xfrm>
            <a:custGeom>
              <a:avLst/>
              <a:gdLst>
                <a:gd name="T0" fmla="*/ 0 w 30"/>
                <a:gd name="T1" fmla="*/ 68 h 68"/>
                <a:gd name="T2" fmla="*/ 24 w 30"/>
                <a:gd name="T3" fmla="*/ 41 h 68"/>
                <a:gd name="T4" fmla="*/ 29 w 30"/>
                <a:gd name="T5" fmla="*/ 12 h 68"/>
                <a:gd name="T6" fmla="*/ 0 w 30"/>
                <a:gd name="T7" fmla="*/ 68 h 68"/>
                <a:gd name="T8" fmla="*/ 0 60000 65536"/>
                <a:gd name="T9" fmla="*/ 0 60000 65536"/>
                <a:gd name="T10" fmla="*/ 0 60000 65536"/>
                <a:gd name="T11" fmla="*/ 0 60000 65536"/>
                <a:gd name="T12" fmla="*/ 0 w 30"/>
                <a:gd name="T13" fmla="*/ 0 h 68"/>
                <a:gd name="T14" fmla="*/ 30 w 30"/>
                <a:gd name="T15" fmla="*/ 68 h 68"/>
              </a:gdLst>
              <a:ahLst/>
              <a:cxnLst>
                <a:cxn ang="T8">
                  <a:pos x="T0" y="T1"/>
                </a:cxn>
                <a:cxn ang="T9">
                  <a:pos x="T2" y="T3"/>
                </a:cxn>
                <a:cxn ang="T10">
                  <a:pos x="T4" y="T5"/>
                </a:cxn>
                <a:cxn ang="T11">
                  <a:pos x="T6" y="T7"/>
                </a:cxn>
              </a:cxnLst>
              <a:rect l="T12" t="T13" r="T14" b="T15"/>
              <a:pathLst>
                <a:path w="30" h="68">
                  <a:moveTo>
                    <a:pt x="0" y="68"/>
                  </a:moveTo>
                  <a:cubicBezTo>
                    <a:pt x="3" y="55"/>
                    <a:pt x="19" y="58"/>
                    <a:pt x="24" y="41"/>
                  </a:cubicBezTo>
                  <a:cubicBezTo>
                    <a:pt x="27" y="33"/>
                    <a:pt x="20" y="0"/>
                    <a:pt x="29" y="12"/>
                  </a:cubicBezTo>
                  <a:cubicBezTo>
                    <a:pt x="30" y="41"/>
                    <a:pt x="17" y="57"/>
                    <a:pt x="0" y="6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8" name="Freeform 938"/>
            <p:cNvSpPr/>
            <p:nvPr/>
          </p:nvSpPr>
          <p:spPr bwMode="auto">
            <a:xfrm>
              <a:off x="4915" y="4125"/>
              <a:ext cx="16" cy="20"/>
            </a:xfrm>
            <a:custGeom>
              <a:avLst/>
              <a:gdLst>
                <a:gd name="T0" fmla="*/ 0 w 8"/>
                <a:gd name="T1" fmla="*/ 1 h 10"/>
                <a:gd name="T2" fmla="*/ 7 w 8"/>
                <a:gd name="T3" fmla="*/ 3 h 10"/>
                <a:gd name="T4" fmla="*/ 0 w 8"/>
                <a:gd name="T5" fmla="*/ 9 h 10"/>
                <a:gd name="T6" fmla="*/ 5 w 8"/>
                <a:gd name="T7" fmla="*/ 5 h 10"/>
                <a:gd name="T8" fmla="*/ 0 w 8"/>
                <a:gd name="T9" fmla="*/ 1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0" y="1"/>
                  </a:moveTo>
                  <a:cubicBezTo>
                    <a:pt x="4" y="0"/>
                    <a:pt x="5" y="2"/>
                    <a:pt x="7" y="3"/>
                  </a:cubicBezTo>
                  <a:cubicBezTo>
                    <a:pt x="8" y="8"/>
                    <a:pt x="5" y="10"/>
                    <a:pt x="0" y="9"/>
                  </a:cubicBezTo>
                  <a:cubicBezTo>
                    <a:pt x="1" y="7"/>
                    <a:pt x="5" y="8"/>
                    <a:pt x="5" y="5"/>
                  </a:cubicBezTo>
                  <a:cubicBezTo>
                    <a:pt x="4" y="3"/>
                    <a:pt x="1" y="4"/>
                    <a:pt x="0" y="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9" name="Freeform 939"/>
            <p:cNvSpPr/>
            <p:nvPr/>
          </p:nvSpPr>
          <p:spPr bwMode="auto">
            <a:xfrm>
              <a:off x="4901" y="4063"/>
              <a:ext cx="110" cy="112"/>
            </a:xfrm>
            <a:custGeom>
              <a:avLst/>
              <a:gdLst>
                <a:gd name="T0" fmla="*/ 5 w 55"/>
                <a:gd name="T1" fmla="*/ 43 h 56"/>
                <a:gd name="T2" fmla="*/ 5 w 55"/>
                <a:gd name="T3" fmla="*/ 52 h 56"/>
                <a:gd name="T4" fmla="*/ 50 w 55"/>
                <a:gd name="T5" fmla="*/ 9 h 56"/>
                <a:gd name="T6" fmla="*/ 41 w 55"/>
                <a:gd name="T7" fmla="*/ 0 h 56"/>
                <a:gd name="T8" fmla="*/ 52 w 55"/>
                <a:gd name="T9" fmla="*/ 3 h 56"/>
                <a:gd name="T10" fmla="*/ 52 w 55"/>
                <a:gd name="T11" fmla="*/ 7 h 56"/>
                <a:gd name="T12" fmla="*/ 5 w 55"/>
                <a:gd name="T13" fmla="*/ 56 h 56"/>
                <a:gd name="T14" fmla="*/ 3 w 55"/>
                <a:gd name="T15" fmla="*/ 43 h 56"/>
                <a:gd name="T16" fmla="*/ 5 w 55"/>
                <a:gd name="T17" fmla="*/ 43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56"/>
                <a:gd name="T29" fmla="*/ 55 w 55"/>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56">
                  <a:moveTo>
                    <a:pt x="5" y="43"/>
                  </a:moveTo>
                  <a:cubicBezTo>
                    <a:pt x="5" y="46"/>
                    <a:pt x="5" y="49"/>
                    <a:pt x="5" y="52"/>
                  </a:cubicBezTo>
                  <a:cubicBezTo>
                    <a:pt x="21" y="39"/>
                    <a:pt x="34" y="22"/>
                    <a:pt x="50" y="9"/>
                  </a:cubicBezTo>
                  <a:cubicBezTo>
                    <a:pt x="48" y="5"/>
                    <a:pt x="39" y="9"/>
                    <a:pt x="41" y="0"/>
                  </a:cubicBezTo>
                  <a:cubicBezTo>
                    <a:pt x="42" y="3"/>
                    <a:pt x="50" y="9"/>
                    <a:pt x="52" y="3"/>
                  </a:cubicBezTo>
                  <a:cubicBezTo>
                    <a:pt x="55" y="4"/>
                    <a:pt x="52" y="5"/>
                    <a:pt x="52" y="7"/>
                  </a:cubicBezTo>
                  <a:cubicBezTo>
                    <a:pt x="38" y="25"/>
                    <a:pt x="20" y="38"/>
                    <a:pt x="5" y="56"/>
                  </a:cubicBezTo>
                  <a:cubicBezTo>
                    <a:pt x="0" y="56"/>
                    <a:pt x="4" y="47"/>
                    <a:pt x="3" y="43"/>
                  </a:cubicBezTo>
                  <a:cubicBezTo>
                    <a:pt x="4" y="43"/>
                    <a:pt x="5" y="43"/>
                    <a:pt x="5" y="4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0" name="Freeform 940"/>
            <p:cNvSpPr/>
            <p:nvPr/>
          </p:nvSpPr>
          <p:spPr bwMode="auto">
            <a:xfrm>
              <a:off x="5005" y="4053"/>
              <a:ext cx="14" cy="26"/>
            </a:xfrm>
            <a:custGeom>
              <a:avLst/>
              <a:gdLst>
                <a:gd name="T0" fmla="*/ 0 w 7"/>
                <a:gd name="T1" fmla="*/ 8 h 13"/>
                <a:gd name="T2" fmla="*/ 0 w 7"/>
                <a:gd name="T3" fmla="*/ 12 h 13"/>
                <a:gd name="T4" fmla="*/ 0 w 7"/>
                <a:gd name="T5" fmla="*/ 8 h 13"/>
                <a:gd name="T6" fmla="*/ 0 60000 65536"/>
                <a:gd name="T7" fmla="*/ 0 60000 65536"/>
                <a:gd name="T8" fmla="*/ 0 60000 65536"/>
                <a:gd name="T9" fmla="*/ 0 w 7"/>
                <a:gd name="T10" fmla="*/ 0 h 13"/>
                <a:gd name="T11" fmla="*/ 7 w 7"/>
                <a:gd name="T12" fmla="*/ 13 h 13"/>
              </a:gdLst>
              <a:ahLst/>
              <a:cxnLst>
                <a:cxn ang="T6">
                  <a:pos x="T0" y="T1"/>
                </a:cxn>
                <a:cxn ang="T7">
                  <a:pos x="T2" y="T3"/>
                </a:cxn>
                <a:cxn ang="T8">
                  <a:pos x="T4" y="T5"/>
                </a:cxn>
              </a:cxnLst>
              <a:rect l="T9" t="T10" r="T11" b="T12"/>
              <a:pathLst>
                <a:path w="7" h="13">
                  <a:moveTo>
                    <a:pt x="0" y="8"/>
                  </a:moveTo>
                  <a:cubicBezTo>
                    <a:pt x="4" y="0"/>
                    <a:pt x="7" y="13"/>
                    <a:pt x="0" y="12"/>
                  </a:cubicBezTo>
                  <a:cubicBezTo>
                    <a:pt x="0" y="10"/>
                    <a:pt x="3" y="9"/>
                    <a:pt x="0" y="8"/>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1" name="Freeform 941"/>
            <p:cNvSpPr/>
            <p:nvPr/>
          </p:nvSpPr>
          <p:spPr bwMode="auto">
            <a:xfrm>
              <a:off x="4889" y="3987"/>
              <a:ext cx="112" cy="180"/>
            </a:xfrm>
            <a:custGeom>
              <a:avLst/>
              <a:gdLst>
                <a:gd name="T0" fmla="*/ 40 w 56"/>
                <a:gd name="T1" fmla="*/ 32 h 90"/>
                <a:gd name="T2" fmla="*/ 47 w 56"/>
                <a:gd name="T3" fmla="*/ 38 h 90"/>
                <a:gd name="T4" fmla="*/ 56 w 56"/>
                <a:gd name="T5" fmla="*/ 47 h 90"/>
                <a:gd name="T6" fmla="*/ 11 w 56"/>
                <a:gd name="T7" fmla="*/ 90 h 90"/>
                <a:gd name="T8" fmla="*/ 11 w 56"/>
                <a:gd name="T9" fmla="*/ 81 h 90"/>
                <a:gd name="T10" fmla="*/ 13 w 56"/>
                <a:gd name="T11" fmla="*/ 78 h 90"/>
                <a:gd name="T12" fmla="*/ 20 w 56"/>
                <a:gd name="T13" fmla="*/ 72 h 90"/>
                <a:gd name="T14" fmla="*/ 13 w 56"/>
                <a:gd name="T15" fmla="*/ 70 h 90"/>
                <a:gd name="T16" fmla="*/ 7 w 56"/>
                <a:gd name="T17" fmla="*/ 56 h 90"/>
                <a:gd name="T18" fmla="*/ 36 w 56"/>
                <a:gd name="T19" fmla="*/ 0 h 90"/>
                <a:gd name="T20" fmla="*/ 38 w 56"/>
                <a:gd name="T21" fmla="*/ 5 h 90"/>
                <a:gd name="T22" fmla="*/ 40 w 56"/>
                <a:gd name="T23" fmla="*/ 32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6"/>
                <a:gd name="T37" fmla="*/ 0 h 90"/>
                <a:gd name="T38" fmla="*/ 56 w 56"/>
                <a:gd name="T39" fmla="*/ 90 h 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6" h="90">
                  <a:moveTo>
                    <a:pt x="40" y="32"/>
                  </a:moveTo>
                  <a:cubicBezTo>
                    <a:pt x="43" y="33"/>
                    <a:pt x="46" y="35"/>
                    <a:pt x="47" y="38"/>
                  </a:cubicBezTo>
                  <a:cubicBezTo>
                    <a:pt x="45" y="47"/>
                    <a:pt x="54" y="43"/>
                    <a:pt x="56" y="47"/>
                  </a:cubicBezTo>
                  <a:cubicBezTo>
                    <a:pt x="40" y="60"/>
                    <a:pt x="27" y="77"/>
                    <a:pt x="11" y="90"/>
                  </a:cubicBezTo>
                  <a:cubicBezTo>
                    <a:pt x="11" y="87"/>
                    <a:pt x="11" y="84"/>
                    <a:pt x="11" y="81"/>
                  </a:cubicBezTo>
                  <a:cubicBezTo>
                    <a:pt x="11" y="79"/>
                    <a:pt x="12" y="79"/>
                    <a:pt x="13" y="78"/>
                  </a:cubicBezTo>
                  <a:cubicBezTo>
                    <a:pt x="18" y="79"/>
                    <a:pt x="21" y="77"/>
                    <a:pt x="20" y="72"/>
                  </a:cubicBezTo>
                  <a:cubicBezTo>
                    <a:pt x="18" y="71"/>
                    <a:pt x="17" y="69"/>
                    <a:pt x="13" y="70"/>
                  </a:cubicBezTo>
                  <a:cubicBezTo>
                    <a:pt x="10" y="68"/>
                    <a:pt x="0" y="61"/>
                    <a:pt x="7" y="56"/>
                  </a:cubicBezTo>
                  <a:cubicBezTo>
                    <a:pt x="24" y="45"/>
                    <a:pt x="37" y="29"/>
                    <a:pt x="36" y="0"/>
                  </a:cubicBezTo>
                  <a:cubicBezTo>
                    <a:pt x="38" y="1"/>
                    <a:pt x="38" y="3"/>
                    <a:pt x="38" y="5"/>
                  </a:cubicBezTo>
                  <a:cubicBezTo>
                    <a:pt x="39" y="13"/>
                    <a:pt x="35" y="27"/>
                    <a:pt x="40" y="3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2" name="Freeform 942"/>
            <p:cNvSpPr>
              <a:spLocks noEditPoints="1"/>
            </p:cNvSpPr>
            <p:nvPr/>
          </p:nvSpPr>
          <p:spPr bwMode="auto">
            <a:xfrm>
              <a:off x="6716" y="4007"/>
              <a:ext cx="28" cy="34"/>
            </a:xfrm>
            <a:custGeom>
              <a:avLst/>
              <a:gdLst>
                <a:gd name="T0" fmla="*/ 6 w 14"/>
                <a:gd name="T1" fmla="*/ 2 h 17"/>
                <a:gd name="T2" fmla="*/ 10 w 14"/>
                <a:gd name="T3" fmla="*/ 17 h 17"/>
                <a:gd name="T4" fmla="*/ 6 w 14"/>
                <a:gd name="T5" fmla="*/ 2 h 17"/>
                <a:gd name="T6" fmla="*/ 8 w 14"/>
                <a:gd name="T7" fmla="*/ 4 h 17"/>
                <a:gd name="T8" fmla="*/ 6 w 14"/>
                <a:gd name="T9" fmla="*/ 13 h 17"/>
                <a:gd name="T10" fmla="*/ 8 w 14"/>
                <a:gd name="T11" fmla="*/ 4 h 17"/>
                <a:gd name="T12" fmla="*/ 0 60000 65536"/>
                <a:gd name="T13" fmla="*/ 0 60000 65536"/>
                <a:gd name="T14" fmla="*/ 0 60000 65536"/>
                <a:gd name="T15" fmla="*/ 0 60000 65536"/>
                <a:gd name="T16" fmla="*/ 0 60000 65536"/>
                <a:gd name="T17" fmla="*/ 0 60000 65536"/>
                <a:gd name="T18" fmla="*/ 0 w 14"/>
                <a:gd name="T19" fmla="*/ 0 h 17"/>
                <a:gd name="T20" fmla="*/ 14 w 14"/>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4" h="17">
                  <a:moveTo>
                    <a:pt x="6" y="2"/>
                  </a:moveTo>
                  <a:cubicBezTo>
                    <a:pt x="14" y="0"/>
                    <a:pt x="8" y="12"/>
                    <a:pt x="10" y="17"/>
                  </a:cubicBezTo>
                  <a:cubicBezTo>
                    <a:pt x="5" y="17"/>
                    <a:pt x="0" y="5"/>
                    <a:pt x="6" y="2"/>
                  </a:cubicBezTo>
                  <a:close/>
                  <a:moveTo>
                    <a:pt x="8" y="4"/>
                  </a:moveTo>
                  <a:cubicBezTo>
                    <a:pt x="4" y="4"/>
                    <a:pt x="6" y="9"/>
                    <a:pt x="6" y="13"/>
                  </a:cubicBezTo>
                  <a:cubicBezTo>
                    <a:pt x="9" y="12"/>
                    <a:pt x="8" y="7"/>
                    <a:pt x="8" y="4"/>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3" name="Freeform 943"/>
            <p:cNvSpPr/>
            <p:nvPr/>
          </p:nvSpPr>
          <p:spPr bwMode="auto">
            <a:xfrm>
              <a:off x="4282" y="4063"/>
              <a:ext cx="80" cy="86"/>
            </a:xfrm>
            <a:custGeom>
              <a:avLst/>
              <a:gdLst>
                <a:gd name="T0" fmla="*/ 27 w 40"/>
                <a:gd name="T1" fmla="*/ 20 h 43"/>
                <a:gd name="T2" fmla="*/ 16 w 40"/>
                <a:gd name="T3" fmla="*/ 43 h 43"/>
                <a:gd name="T4" fmla="*/ 0 w 40"/>
                <a:gd name="T5" fmla="*/ 43 h 43"/>
                <a:gd name="T6" fmla="*/ 0 w 40"/>
                <a:gd name="T7" fmla="*/ 5 h 43"/>
                <a:gd name="T8" fmla="*/ 29 w 40"/>
                <a:gd name="T9" fmla="*/ 16 h 43"/>
                <a:gd name="T10" fmla="*/ 2 w 40"/>
                <a:gd name="T11" fmla="*/ 7 h 43"/>
                <a:gd name="T12" fmla="*/ 2 w 40"/>
                <a:gd name="T13" fmla="*/ 40 h 43"/>
                <a:gd name="T14" fmla="*/ 11 w 40"/>
                <a:gd name="T15" fmla="*/ 40 h 43"/>
                <a:gd name="T16" fmla="*/ 27 w 40"/>
                <a:gd name="T17" fmla="*/ 20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43"/>
                <a:gd name="T29" fmla="*/ 40 w 40"/>
                <a:gd name="T30" fmla="*/ 43 h 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43">
                  <a:moveTo>
                    <a:pt x="27" y="20"/>
                  </a:moveTo>
                  <a:cubicBezTo>
                    <a:pt x="23" y="28"/>
                    <a:pt x="13" y="29"/>
                    <a:pt x="16" y="43"/>
                  </a:cubicBezTo>
                  <a:cubicBezTo>
                    <a:pt x="10" y="43"/>
                    <a:pt x="5" y="43"/>
                    <a:pt x="0" y="43"/>
                  </a:cubicBezTo>
                  <a:cubicBezTo>
                    <a:pt x="0" y="30"/>
                    <a:pt x="0" y="17"/>
                    <a:pt x="0" y="5"/>
                  </a:cubicBezTo>
                  <a:cubicBezTo>
                    <a:pt x="11" y="6"/>
                    <a:pt x="40" y="0"/>
                    <a:pt x="29" y="16"/>
                  </a:cubicBezTo>
                  <a:cubicBezTo>
                    <a:pt x="33" y="0"/>
                    <a:pt x="12" y="10"/>
                    <a:pt x="2" y="7"/>
                  </a:cubicBezTo>
                  <a:cubicBezTo>
                    <a:pt x="2" y="18"/>
                    <a:pt x="2" y="29"/>
                    <a:pt x="2" y="40"/>
                  </a:cubicBezTo>
                  <a:cubicBezTo>
                    <a:pt x="5" y="40"/>
                    <a:pt x="8" y="40"/>
                    <a:pt x="11" y="40"/>
                  </a:cubicBezTo>
                  <a:cubicBezTo>
                    <a:pt x="14" y="32"/>
                    <a:pt x="19" y="25"/>
                    <a:pt x="27" y="2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4" name="Freeform 944"/>
            <p:cNvSpPr/>
            <p:nvPr/>
          </p:nvSpPr>
          <p:spPr bwMode="auto">
            <a:xfrm>
              <a:off x="4652" y="4143"/>
              <a:ext cx="217" cy="145"/>
            </a:xfrm>
            <a:custGeom>
              <a:avLst/>
              <a:gdLst>
                <a:gd name="T0" fmla="*/ 0 w 108"/>
                <a:gd name="T1" fmla="*/ 72 h 72"/>
                <a:gd name="T2" fmla="*/ 65 w 108"/>
                <a:gd name="T3" fmla="*/ 43 h 72"/>
                <a:gd name="T4" fmla="*/ 105 w 108"/>
                <a:gd name="T5" fmla="*/ 0 h 72"/>
                <a:gd name="T6" fmla="*/ 105 w 108"/>
                <a:gd name="T7" fmla="*/ 18 h 72"/>
                <a:gd name="T8" fmla="*/ 105 w 108"/>
                <a:gd name="T9" fmla="*/ 5 h 72"/>
                <a:gd name="T10" fmla="*/ 67 w 108"/>
                <a:gd name="T11" fmla="*/ 45 h 72"/>
                <a:gd name="T12" fmla="*/ 0 w 108"/>
                <a:gd name="T13" fmla="*/ 72 h 72"/>
                <a:gd name="T14" fmla="*/ 0 60000 65536"/>
                <a:gd name="T15" fmla="*/ 0 60000 65536"/>
                <a:gd name="T16" fmla="*/ 0 60000 65536"/>
                <a:gd name="T17" fmla="*/ 0 60000 65536"/>
                <a:gd name="T18" fmla="*/ 0 60000 65536"/>
                <a:gd name="T19" fmla="*/ 0 60000 65536"/>
                <a:gd name="T20" fmla="*/ 0 60000 65536"/>
                <a:gd name="T21" fmla="*/ 0 w 108"/>
                <a:gd name="T22" fmla="*/ 0 h 72"/>
                <a:gd name="T23" fmla="*/ 108 w 108"/>
                <a:gd name="T24" fmla="*/ 72 h 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 h="72">
                  <a:moveTo>
                    <a:pt x="0" y="72"/>
                  </a:moveTo>
                  <a:cubicBezTo>
                    <a:pt x="14" y="54"/>
                    <a:pt x="27" y="36"/>
                    <a:pt x="65" y="43"/>
                  </a:cubicBezTo>
                  <a:cubicBezTo>
                    <a:pt x="77" y="28"/>
                    <a:pt x="93" y="16"/>
                    <a:pt x="105" y="0"/>
                  </a:cubicBezTo>
                  <a:cubicBezTo>
                    <a:pt x="108" y="1"/>
                    <a:pt x="108" y="17"/>
                    <a:pt x="105" y="18"/>
                  </a:cubicBezTo>
                  <a:cubicBezTo>
                    <a:pt x="105" y="14"/>
                    <a:pt x="105" y="9"/>
                    <a:pt x="105" y="5"/>
                  </a:cubicBezTo>
                  <a:cubicBezTo>
                    <a:pt x="91" y="18"/>
                    <a:pt x="77" y="29"/>
                    <a:pt x="67" y="45"/>
                  </a:cubicBezTo>
                  <a:cubicBezTo>
                    <a:pt x="29" y="38"/>
                    <a:pt x="15" y="56"/>
                    <a:pt x="0" y="72"/>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5" name="Freeform 945"/>
            <p:cNvSpPr/>
            <p:nvPr/>
          </p:nvSpPr>
          <p:spPr bwMode="auto">
            <a:xfrm>
              <a:off x="4652" y="4189"/>
              <a:ext cx="207" cy="153"/>
            </a:xfrm>
            <a:custGeom>
              <a:avLst/>
              <a:gdLst>
                <a:gd name="T0" fmla="*/ 0 w 103"/>
                <a:gd name="T1" fmla="*/ 53 h 76"/>
                <a:gd name="T2" fmla="*/ 51 w 103"/>
                <a:gd name="T3" fmla="*/ 31 h 76"/>
                <a:gd name="T4" fmla="*/ 103 w 103"/>
                <a:gd name="T5" fmla="*/ 0 h 76"/>
                <a:gd name="T6" fmla="*/ 53 w 103"/>
                <a:gd name="T7" fmla="*/ 33 h 76"/>
                <a:gd name="T8" fmla="*/ 22 w 103"/>
                <a:gd name="T9" fmla="*/ 64 h 76"/>
                <a:gd name="T10" fmla="*/ 0 w 103"/>
                <a:gd name="T11" fmla="*/ 55 h 76"/>
                <a:gd name="T12" fmla="*/ 0 w 103"/>
                <a:gd name="T13" fmla="*/ 53 h 76"/>
                <a:gd name="T14" fmla="*/ 0 60000 65536"/>
                <a:gd name="T15" fmla="*/ 0 60000 65536"/>
                <a:gd name="T16" fmla="*/ 0 60000 65536"/>
                <a:gd name="T17" fmla="*/ 0 60000 65536"/>
                <a:gd name="T18" fmla="*/ 0 60000 65536"/>
                <a:gd name="T19" fmla="*/ 0 60000 65536"/>
                <a:gd name="T20" fmla="*/ 0 60000 65536"/>
                <a:gd name="T21" fmla="*/ 0 w 103"/>
                <a:gd name="T22" fmla="*/ 0 h 76"/>
                <a:gd name="T23" fmla="*/ 103 w 103"/>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 h="76">
                  <a:moveTo>
                    <a:pt x="0" y="53"/>
                  </a:moveTo>
                  <a:cubicBezTo>
                    <a:pt x="20" y="76"/>
                    <a:pt x="42" y="46"/>
                    <a:pt x="51" y="31"/>
                  </a:cubicBezTo>
                  <a:cubicBezTo>
                    <a:pt x="83" y="35"/>
                    <a:pt x="84" y="9"/>
                    <a:pt x="103" y="0"/>
                  </a:cubicBezTo>
                  <a:cubicBezTo>
                    <a:pt x="87" y="12"/>
                    <a:pt x="83" y="35"/>
                    <a:pt x="53" y="33"/>
                  </a:cubicBezTo>
                  <a:cubicBezTo>
                    <a:pt x="44" y="44"/>
                    <a:pt x="34" y="55"/>
                    <a:pt x="22" y="64"/>
                  </a:cubicBezTo>
                  <a:cubicBezTo>
                    <a:pt x="9" y="67"/>
                    <a:pt x="6" y="60"/>
                    <a:pt x="0" y="55"/>
                  </a:cubicBezTo>
                  <a:cubicBezTo>
                    <a:pt x="0" y="55"/>
                    <a:pt x="0" y="54"/>
                    <a:pt x="0" y="53"/>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6" name="Freeform 946"/>
            <p:cNvSpPr/>
            <p:nvPr/>
          </p:nvSpPr>
          <p:spPr bwMode="auto">
            <a:xfrm>
              <a:off x="7111" y="4224"/>
              <a:ext cx="32" cy="24"/>
            </a:xfrm>
            <a:custGeom>
              <a:avLst/>
              <a:gdLst>
                <a:gd name="T0" fmla="*/ 16 w 16"/>
                <a:gd name="T1" fmla="*/ 1 h 12"/>
                <a:gd name="T2" fmla="*/ 0 w 16"/>
                <a:gd name="T3" fmla="*/ 12 h 12"/>
                <a:gd name="T4" fmla="*/ 16 w 16"/>
                <a:gd name="T5" fmla="*/ 1 h 12"/>
                <a:gd name="T6" fmla="*/ 0 60000 65536"/>
                <a:gd name="T7" fmla="*/ 0 60000 65536"/>
                <a:gd name="T8" fmla="*/ 0 60000 65536"/>
                <a:gd name="T9" fmla="*/ 0 w 16"/>
                <a:gd name="T10" fmla="*/ 0 h 12"/>
                <a:gd name="T11" fmla="*/ 16 w 16"/>
                <a:gd name="T12" fmla="*/ 12 h 12"/>
              </a:gdLst>
              <a:ahLst/>
              <a:cxnLst>
                <a:cxn ang="T6">
                  <a:pos x="T0" y="T1"/>
                </a:cxn>
                <a:cxn ang="T7">
                  <a:pos x="T2" y="T3"/>
                </a:cxn>
                <a:cxn ang="T8">
                  <a:pos x="T4" y="T5"/>
                </a:cxn>
              </a:cxnLst>
              <a:rect l="T9" t="T10" r="T11" b="T12"/>
              <a:pathLst>
                <a:path w="16" h="12">
                  <a:moveTo>
                    <a:pt x="16" y="1"/>
                  </a:moveTo>
                  <a:cubicBezTo>
                    <a:pt x="12" y="5"/>
                    <a:pt x="10" y="12"/>
                    <a:pt x="0" y="12"/>
                  </a:cubicBezTo>
                  <a:cubicBezTo>
                    <a:pt x="4" y="7"/>
                    <a:pt x="6" y="0"/>
                    <a:pt x="16" y="1"/>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7" name="Freeform 947"/>
            <p:cNvSpPr>
              <a:spLocks noEditPoints="1"/>
            </p:cNvSpPr>
            <p:nvPr/>
          </p:nvSpPr>
          <p:spPr bwMode="auto">
            <a:xfrm>
              <a:off x="6940" y="4278"/>
              <a:ext cx="68" cy="82"/>
            </a:xfrm>
            <a:custGeom>
              <a:avLst/>
              <a:gdLst>
                <a:gd name="T0" fmla="*/ 34 w 34"/>
                <a:gd name="T1" fmla="*/ 36 h 41"/>
                <a:gd name="T2" fmla="*/ 1 w 34"/>
                <a:gd name="T3" fmla="*/ 38 h 41"/>
                <a:gd name="T4" fmla="*/ 1 w 34"/>
                <a:gd name="T5" fmla="*/ 0 h 41"/>
                <a:gd name="T6" fmla="*/ 34 w 34"/>
                <a:gd name="T7" fmla="*/ 36 h 41"/>
                <a:gd name="T8" fmla="*/ 27 w 34"/>
                <a:gd name="T9" fmla="*/ 36 h 41"/>
                <a:gd name="T10" fmla="*/ 5 w 34"/>
                <a:gd name="T11" fmla="*/ 11 h 41"/>
                <a:gd name="T12" fmla="*/ 3 w 34"/>
                <a:gd name="T13" fmla="*/ 36 h 41"/>
                <a:gd name="T14" fmla="*/ 27 w 34"/>
                <a:gd name="T15" fmla="*/ 36 h 41"/>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41"/>
                <a:gd name="T26" fmla="*/ 34 w 34"/>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41">
                  <a:moveTo>
                    <a:pt x="34" y="36"/>
                  </a:moveTo>
                  <a:cubicBezTo>
                    <a:pt x="27" y="41"/>
                    <a:pt x="11" y="37"/>
                    <a:pt x="1" y="38"/>
                  </a:cubicBezTo>
                  <a:cubicBezTo>
                    <a:pt x="1" y="26"/>
                    <a:pt x="1" y="13"/>
                    <a:pt x="1" y="0"/>
                  </a:cubicBezTo>
                  <a:cubicBezTo>
                    <a:pt x="8" y="15"/>
                    <a:pt x="22" y="25"/>
                    <a:pt x="34" y="36"/>
                  </a:cubicBezTo>
                  <a:close/>
                  <a:moveTo>
                    <a:pt x="27" y="36"/>
                  </a:moveTo>
                  <a:cubicBezTo>
                    <a:pt x="27" y="29"/>
                    <a:pt x="12" y="18"/>
                    <a:pt x="5" y="11"/>
                  </a:cubicBezTo>
                  <a:cubicBezTo>
                    <a:pt x="0" y="15"/>
                    <a:pt x="4" y="29"/>
                    <a:pt x="3" y="36"/>
                  </a:cubicBezTo>
                  <a:cubicBezTo>
                    <a:pt x="11" y="36"/>
                    <a:pt x="19" y="36"/>
                    <a:pt x="27" y="36"/>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948"/>
            <p:cNvSpPr/>
            <p:nvPr/>
          </p:nvSpPr>
          <p:spPr bwMode="auto">
            <a:xfrm>
              <a:off x="6950" y="4300"/>
              <a:ext cx="44" cy="50"/>
            </a:xfrm>
            <a:custGeom>
              <a:avLst/>
              <a:gdLst>
                <a:gd name="T0" fmla="*/ 0 w 22"/>
                <a:gd name="T1" fmla="*/ 0 h 25"/>
                <a:gd name="T2" fmla="*/ 22 w 22"/>
                <a:gd name="T3" fmla="*/ 25 h 25"/>
                <a:gd name="T4" fmla="*/ 0 w 22"/>
                <a:gd name="T5" fmla="*/ 0 h 25"/>
                <a:gd name="T6" fmla="*/ 0 60000 65536"/>
                <a:gd name="T7" fmla="*/ 0 60000 65536"/>
                <a:gd name="T8" fmla="*/ 0 60000 65536"/>
                <a:gd name="T9" fmla="*/ 0 w 22"/>
                <a:gd name="T10" fmla="*/ 0 h 25"/>
                <a:gd name="T11" fmla="*/ 22 w 22"/>
                <a:gd name="T12" fmla="*/ 25 h 25"/>
              </a:gdLst>
              <a:ahLst/>
              <a:cxnLst>
                <a:cxn ang="T6">
                  <a:pos x="T0" y="T1"/>
                </a:cxn>
                <a:cxn ang="T7">
                  <a:pos x="T2" y="T3"/>
                </a:cxn>
                <a:cxn ang="T8">
                  <a:pos x="T4" y="T5"/>
                </a:cxn>
              </a:cxnLst>
              <a:rect l="T9" t="T10" r="T11" b="T12"/>
              <a:pathLst>
                <a:path w="22" h="25">
                  <a:moveTo>
                    <a:pt x="0" y="0"/>
                  </a:moveTo>
                  <a:cubicBezTo>
                    <a:pt x="7" y="7"/>
                    <a:pt x="22" y="18"/>
                    <a:pt x="22" y="25"/>
                  </a:cubicBezTo>
                  <a:cubicBezTo>
                    <a:pt x="16" y="16"/>
                    <a:pt x="6" y="10"/>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Freeform 949"/>
            <p:cNvSpPr>
              <a:spLocks noEditPoints="1"/>
            </p:cNvSpPr>
            <p:nvPr/>
          </p:nvSpPr>
          <p:spPr bwMode="auto">
            <a:xfrm>
              <a:off x="6900" y="4314"/>
              <a:ext cx="32" cy="36"/>
            </a:xfrm>
            <a:custGeom>
              <a:avLst/>
              <a:gdLst>
                <a:gd name="T0" fmla="*/ 0 w 16"/>
                <a:gd name="T1" fmla="*/ 5 h 18"/>
                <a:gd name="T2" fmla="*/ 16 w 16"/>
                <a:gd name="T3" fmla="*/ 2 h 18"/>
                <a:gd name="T4" fmla="*/ 16 w 16"/>
                <a:gd name="T5" fmla="*/ 18 h 18"/>
                <a:gd name="T6" fmla="*/ 0 w 16"/>
                <a:gd name="T7" fmla="*/ 5 h 18"/>
                <a:gd name="T8" fmla="*/ 7 w 16"/>
                <a:gd name="T9" fmla="*/ 5 h 18"/>
                <a:gd name="T10" fmla="*/ 14 w 16"/>
                <a:gd name="T11" fmla="*/ 11 h 18"/>
                <a:gd name="T12" fmla="*/ 14 w 16"/>
                <a:gd name="T13" fmla="*/ 5 h 18"/>
                <a:gd name="T14" fmla="*/ 7 w 16"/>
                <a:gd name="T15" fmla="*/ 5 h 1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8"/>
                <a:gd name="T26" fmla="*/ 16 w 1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8">
                  <a:moveTo>
                    <a:pt x="0" y="5"/>
                  </a:moveTo>
                  <a:cubicBezTo>
                    <a:pt x="1" y="0"/>
                    <a:pt x="11" y="4"/>
                    <a:pt x="16" y="2"/>
                  </a:cubicBezTo>
                  <a:cubicBezTo>
                    <a:pt x="16" y="8"/>
                    <a:pt x="16" y="13"/>
                    <a:pt x="16" y="18"/>
                  </a:cubicBezTo>
                  <a:cubicBezTo>
                    <a:pt x="9" y="15"/>
                    <a:pt x="7" y="8"/>
                    <a:pt x="0" y="5"/>
                  </a:cubicBezTo>
                  <a:close/>
                  <a:moveTo>
                    <a:pt x="7" y="5"/>
                  </a:moveTo>
                  <a:cubicBezTo>
                    <a:pt x="2" y="5"/>
                    <a:pt x="14" y="17"/>
                    <a:pt x="14" y="11"/>
                  </a:cubicBezTo>
                  <a:cubicBezTo>
                    <a:pt x="14" y="9"/>
                    <a:pt x="14" y="7"/>
                    <a:pt x="14" y="5"/>
                  </a:cubicBezTo>
                  <a:cubicBezTo>
                    <a:pt x="12" y="5"/>
                    <a:pt x="9" y="5"/>
                    <a:pt x="7" y="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Freeform 950"/>
            <p:cNvSpPr/>
            <p:nvPr/>
          </p:nvSpPr>
          <p:spPr bwMode="auto">
            <a:xfrm>
              <a:off x="6904" y="4324"/>
              <a:ext cx="24" cy="24"/>
            </a:xfrm>
            <a:custGeom>
              <a:avLst/>
              <a:gdLst>
                <a:gd name="T0" fmla="*/ 12 w 12"/>
                <a:gd name="T1" fmla="*/ 6 h 12"/>
                <a:gd name="T2" fmla="*/ 5 w 12"/>
                <a:gd name="T3" fmla="*/ 0 h 12"/>
                <a:gd name="T4" fmla="*/ 12 w 12"/>
                <a:gd name="T5" fmla="*/ 6 h 12"/>
                <a:gd name="T6" fmla="*/ 0 60000 65536"/>
                <a:gd name="T7" fmla="*/ 0 60000 65536"/>
                <a:gd name="T8" fmla="*/ 0 60000 65536"/>
                <a:gd name="T9" fmla="*/ 0 w 12"/>
                <a:gd name="T10" fmla="*/ 0 h 12"/>
                <a:gd name="T11" fmla="*/ 12 w 12"/>
                <a:gd name="T12" fmla="*/ 12 h 12"/>
              </a:gdLst>
              <a:ahLst/>
              <a:cxnLst>
                <a:cxn ang="T6">
                  <a:pos x="T0" y="T1"/>
                </a:cxn>
                <a:cxn ang="T7">
                  <a:pos x="T2" y="T3"/>
                </a:cxn>
                <a:cxn ang="T8">
                  <a:pos x="T4" y="T5"/>
                </a:cxn>
              </a:cxnLst>
              <a:rect l="T9" t="T10" r="T11" b="T12"/>
              <a:pathLst>
                <a:path w="12" h="12">
                  <a:moveTo>
                    <a:pt x="12" y="6"/>
                  </a:moveTo>
                  <a:cubicBezTo>
                    <a:pt x="12" y="12"/>
                    <a:pt x="0" y="0"/>
                    <a:pt x="5" y="0"/>
                  </a:cubicBezTo>
                  <a:cubicBezTo>
                    <a:pt x="6" y="3"/>
                    <a:pt x="9" y="5"/>
                    <a:pt x="12" y="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Freeform 951"/>
            <p:cNvSpPr/>
            <p:nvPr/>
          </p:nvSpPr>
          <p:spPr bwMode="auto">
            <a:xfrm>
              <a:off x="1738" y="1270"/>
              <a:ext cx="112" cy="54"/>
            </a:xfrm>
            <a:custGeom>
              <a:avLst/>
              <a:gdLst>
                <a:gd name="T0" fmla="*/ 20 w 56"/>
                <a:gd name="T1" fmla="*/ 11 h 27"/>
                <a:gd name="T2" fmla="*/ 27 w 56"/>
                <a:gd name="T3" fmla="*/ 11 h 27"/>
                <a:gd name="T4" fmla="*/ 56 w 56"/>
                <a:gd name="T5" fmla="*/ 16 h 27"/>
                <a:gd name="T6" fmla="*/ 0 w 56"/>
                <a:gd name="T7" fmla="*/ 20 h 27"/>
                <a:gd name="T8" fmla="*/ 0 w 56"/>
                <a:gd name="T9" fmla="*/ 14 h 27"/>
                <a:gd name="T10" fmla="*/ 9 w 56"/>
                <a:gd name="T11" fmla="*/ 2 h 27"/>
                <a:gd name="T12" fmla="*/ 11 w 56"/>
                <a:gd name="T13" fmla="*/ 2 h 27"/>
                <a:gd name="T14" fmla="*/ 20 w 56"/>
                <a:gd name="T15" fmla="*/ 11 h 27"/>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27"/>
                <a:gd name="T26" fmla="*/ 56 w 56"/>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27">
                  <a:moveTo>
                    <a:pt x="20" y="11"/>
                  </a:moveTo>
                  <a:cubicBezTo>
                    <a:pt x="23" y="11"/>
                    <a:pt x="25" y="11"/>
                    <a:pt x="27" y="11"/>
                  </a:cubicBezTo>
                  <a:cubicBezTo>
                    <a:pt x="37" y="13"/>
                    <a:pt x="53" y="7"/>
                    <a:pt x="56" y="16"/>
                  </a:cubicBezTo>
                  <a:cubicBezTo>
                    <a:pt x="42" y="20"/>
                    <a:pt x="19" y="27"/>
                    <a:pt x="0" y="20"/>
                  </a:cubicBezTo>
                  <a:cubicBezTo>
                    <a:pt x="0" y="18"/>
                    <a:pt x="0" y="16"/>
                    <a:pt x="0" y="14"/>
                  </a:cubicBezTo>
                  <a:cubicBezTo>
                    <a:pt x="3" y="10"/>
                    <a:pt x="7" y="6"/>
                    <a:pt x="9" y="2"/>
                  </a:cubicBezTo>
                  <a:cubicBezTo>
                    <a:pt x="10" y="0"/>
                    <a:pt x="11" y="1"/>
                    <a:pt x="11" y="2"/>
                  </a:cubicBezTo>
                  <a:cubicBezTo>
                    <a:pt x="13" y="6"/>
                    <a:pt x="16" y="9"/>
                    <a:pt x="20" y="1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Freeform 952"/>
            <p:cNvSpPr/>
            <p:nvPr/>
          </p:nvSpPr>
          <p:spPr bwMode="auto">
            <a:xfrm>
              <a:off x="1418" y="1398"/>
              <a:ext cx="42" cy="39"/>
            </a:xfrm>
            <a:custGeom>
              <a:avLst/>
              <a:gdLst>
                <a:gd name="T0" fmla="*/ 2 w 21"/>
                <a:gd name="T1" fmla="*/ 7 h 19"/>
                <a:gd name="T2" fmla="*/ 2 w 21"/>
                <a:gd name="T3" fmla="*/ 5 h 19"/>
                <a:gd name="T4" fmla="*/ 20 w 21"/>
                <a:gd name="T5" fmla="*/ 1 h 19"/>
                <a:gd name="T6" fmla="*/ 15 w 21"/>
                <a:gd name="T7" fmla="*/ 19 h 19"/>
                <a:gd name="T8" fmla="*/ 2 w 21"/>
                <a:gd name="T9" fmla="*/ 7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 y="7"/>
                  </a:moveTo>
                  <a:cubicBezTo>
                    <a:pt x="0" y="7"/>
                    <a:pt x="1" y="5"/>
                    <a:pt x="2" y="5"/>
                  </a:cubicBezTo>
                  <a:cubicBezTo>
                    <a:pt x="6" y="1"/>
                    <a:pt x="11" y="0"/>
                    <a:pt x="20" y="1"/>
                  </a:cubicBezTo>
                  <a:cubicBezTo>
                    <a:pt x="20" y="8"/>
                    <a:pt x="21" y="16"/>
                    <a:pt x="15" y="19"/>
                  </a:cubicBezTo>
                  <a:cubicBezTo>
                    <a:pt x="10" y="16"/>
                    <a:pt x="8" y="10"/>
                    <a:pt x="2" y="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Freeform 953"/>
            <p:cNvSpPr/>
            <p:nvPr/>
          </p:nvSpPr>
          <p:spPr bwMode="auto">
            <a:xfrm>
              <a:off x="1592" y="1469"/>
              <a:ext cx="80" cy="34"/>
            </a:xfrm>
            <a:custGeom>
              <a:avLst/>
              <a:gdLst>
                <a:gd name="T0" fmla="*/ 38 w 40"/>
                <a:gd name="T1" fmla="*/ 8 h 17"/>
                <a:gd name="T2" fmla="*/ 38 w 40"/>
                <a:gd name="T3" fmla="*/ 10 h 17"/>
                <a:gd name="T4" fmla="*/ 29 w 40"/>
                <a:gd name="T5" fmla="*/ 17 h 17"/>
                <a:gd name="T6" fmla="*/ 13 w 40"/>
                <a:gd name="T7" fmla="*/ 17 h 17"/>
                <a:gd name="T8" fmla="*/ 0 w 40"/>
                <a:gd name="T9" fmla="*/ 4 h 17"/>
                <a:gd name="T10" fmla="*/ 38 w 40"/>
                <a:gd name="T11" fmla="*/ 8 h 17"/>
                <a:gd name="T12" fmla="*/ 0 60000 65536"/>
                <a:gd name="T13" fmla="*/ 0 60000 65536"/>
                <a:gd name="T14" fmla="*/ 0 60000 65536"/>
                <a:gd name="T15" fmla="*/ 0 60000 65536"/>
                <a:gd name="T16" fmla="*/ 0 60000 65536"/>
                <a:gd name="T17" fmla="*/ 0 60000 65536"/>
                <a:gd name="T18" fmla="*/ 0 w 40"/>
                <a:gd name="T19" fmla="*/ 0 h 17"/>
                <a:gd name="T20" fmla="*/ 40 w 40"/>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40" h="17">
                  <a:moveTo>
                    <a:pt x="38" y="8"/>
                  </a:moveTo>
                  <a:cubicBezTo>
                    <a:pt x="40" y="9"/>
                    <a:pt x="39" y="10"/>
                    <a:pt x="38" y="10"/>
                  </a:cubicBezTo>
                  <a:cubicBezTo>
                    <a:pt x="33" y="11"/>
                    <a:pt x="33" y="16"/>
                    <a:pt x="29" y="17"/>
                  </a:cubicBezTo>
                  <a:cubicBezTo>
                    <a:pt x="24" y="17"/>
                    <a:pt x="18" y="17"/>
                    <a:pt x="13" y="17"/>
                  </a:cubicBezTo>
                  <a:cubicBezTo>
                    <a:pt x="8" y="14"/>
                    <a:pt x="3" y="9"/>
                    <a:pt x="0" y="4"/>
                  </a:cubicBezTo>
                  <a:cubicBezTo>
                    <a:pt x="13" y="5"/>
                    <a:pt x="31" y="0"/>
                    <a:pt x="38" y="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Freeform 954"/>
            <p:cNvSpPr/>
            <p:nvPr/>
          </p:nvSpPr>
          <p:spPr bwMode="auto">
            <a:xfrm>
              <a:off x="1748" y="1409"/>
              <a:ext cx="356" cy="170"/>
            </a:xfrm>
            <a:custGeom>
              <a:avLst/>
              <a:gdLst>
                <a:gd name="T0" fmla="*/ 64 w 178"/>
                <a:gd name="T1" fmla="*/ 45 h 85"/>
                <a:gd name="T2" fmla="*/ 60 w 178"/>
                <a:gd name="T3" fmla="*/ 45 h 85"/>
                <a:gd name="T4" fmla="*/ 44 w 178"/>
                <a:gd name="T5" fmla="*/ 58 h 85"/>
                <a:gd name="T6" fmla="*/ 0 w 178"/>
                <a:gd name="T7" fmla="*/ 52 h 85"/>
                <a:gd name="T8" fmla="*/ 20 w 178"/>
                <a:gd name="T9" fmla="*/ 29 h 85"/>
                <a:gd name="T10" fmla="*/ 89 w 178"/>
                <a:gd name="T11" fmla="*/ 14 h 85"/>
                <a:gd name="T12" fmla="*/ 93 w 178"/>
                <a:gd name="T13" fmla="*/ 2 h 85"/>
                <a:gd name="T14" fmla="*/ 109 w 178"/>
                <a:gd name="T15" fmla="*/ 5 h 85"/>
                <a:gd name="T16" fmla="*/ 131 w 178"/>
                <a:gd name="T17" fmla="*/ 27 h 85"/>
                <a:gd name="T18" fmla="*/ 178 w 178"/>
                <a:gd name="T19" fmla="*/ 31 h 85"/>
                <a:gd name="T20" fmla="*/ 178 w 178"/>
                <a:gd name="T21" fmla="*/ 47 h 85"/>
                <a:gd name="T22" fmla="*/ 158 w 178"/>
                <a:gd name="T23" fmla="*/ 67 h 85"/>
                <a:gd name="T24" fmla="*/ 136 w 178"/>
                <a:gd name="T25" fmla="*/ 67 h 85"/>
                <a:gd name="T26" fmla="*/ 87 w 178"/>
                <a:gd name="T27" fmla="*/ 83 h 85"/>
                <a:gd name="T28" fmla="*/ 84 w 178"/>
                <a:gd name="T29" fmla="*/ 65 h 85"/>
                <a:gd name="T30" fmla="*/ 64 w 178"/>
                <a:gd name="T31" fmla="*/ 45 h 8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8"/>
                <a:gd name="T49" fmla="*/ 0 h 85"/>
                <a:gd name="T50" fmla="*/ 178 w 178"/>
                <a:gd name="T51" fmla="*/ 85 h 8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8" h="85">
                  <a:moveTo>
                    <a:pt x="64" y="45"/>
                  </a:moveTo>
                  <a:cubicBezTo>
                    <a:pt x="63" y="45"/>
                    <a:pt x="61" y="45"/>
                    <a:pt x="60" y="45"/>
                  </a:cubicBezTo>
                  <a:cubicBezTo>
                    <a:pt x="53" y="48"/>
                    <a:pt x="51" y="55"/>
                    <a:pt x="44" y="58"/>
                  </a:cubicBezTo>
                  <a:cubicBezTo>
                    <a:pt x="31" y="55"/>
                    <a:pt x="2" y="66"/>
                    <a:pt x="0" y="52"/>
                  </a:cubicBezTo>
                  <a:cubicBezTo>
                    <a:pt x="5" y="43"/>
                    <a:pt x="14" y="38"/>
                    <a:pt x="20" y="29"/>
                  </a:cubicBezTo>
                  <a:cubicBezTo>
                    <a:pt x="19" y="0"/>
                    <a:pt x="66" y="19"/>
                    <a:pt x="89" y="14"/>
                  </a:cubicBezTo>
                  <a:cubicBezTo>
                    <a:pt x="93" y="12"/>
                    <a:pt x="89" y="3"/>
                    <a:pt x="93" y="2"/>
                  </a:cubicBezTo>
                  <a:cubicBezTo>
                    <a:pt x="99" y="2"/>
                    <a:pt x="106" y="2"/>
                    <a:pt x="109" y="5"/>
                  </a:cubicBezTo>
                  <a:cubicBezTo>
                    <a:pt x="117" y="12"/>
                    <a:pt x="125" y="18"/>
                    <a:pt x="131" y="27"/>
                  </a:cubicBezTo>
                  <a:cubicBezTo>
                    <a:pt x="139" y="37"/>
                    <a:pt x="163" y="29"/>
                    <a:pt x="178" y="31"/>
                  </a:cubicBezTo>
                  <a:cubicBezTo>
                    <a:pt x="178" y="37"/>
                    <a:pt x="178" y="42"/>
                    <a:pt x="178" y="47"/>
                  </a:cubicBezTo>
                  <a:cubicBezTo>
                    <a:pt x="172" y="55"/>
                    <a:pt x="166" y="61"/>
                    <a:pt x="158" y="67"/>
                  </a:cubicBezTo>
                  <a:cubicBezTo>
                    <a:pt x="151" y="67"/>
                    <a:pt x="143" y="67"/>
                    <a:pt x="136" y="67"/>
                  </a:cubicBezTo>
                  <a:cubicBezTo>
                    <a:pt x="136" y="85"/>
                    <a:pt x="90" y="63"/>
                    <a:pt x="87" y="83"/>
                  </a:cubicBezTo>
                  <a:cubicBezTo>
                    <a:pt x="85" y="77"/>
                    <a:pt x="90" y="67"/>
                    <a:pt x="84" y="65"/>
                  </a:cubicBezTo>
                  <a:cubicBezTo>
                    <a:pt x="79" y="57"/>
                    <a:pt x="72" y="51"/>
                    <a:pt x="64" y="45"/>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Freeform 955"/>
            <p:cNvSpPr/>
            <p:nvPr/>
          </p:nvSpPr>
          <p:spPr bwMode="auto">
            <a:xfrm>
              <a:off x="1662" y="1495"/>
              <a:ext cx="66" cy="30"/>
            </a:xfrm>
            <a:custGeom>
              <a:avLst/>
              <a:gdLst>
                <a:gd name="T0" fmla="*/ 3 w 33"/>
                <a:gd name="T1" fmla="*/ 9 h 15"/>
                <a:gd name="T2" fmla="*/ 3 w 33"/>
                <a:gd name="T3" fmla="*/ 6 h 15"/>
                <a:gd name="T4" fmla="*/ 12 w 33"/>
                <a:gd name="T5" fmla="*/ 0 h 15"/>
                <a:gd name="T6" fmla="*/ 25 w 33"/>
                <a:gd name="T7" fmla="*/ 0 h 15"/>
                <a:gd name="T8" fmla="*/ 27 w 33"/>
                <a:gd name="T9" fmla="*/ 9 h 15"/>
                <a:gd name="T10" fmla="*/ 3 w 33"/>
                <a:gd name="T11" fmla="*/ 9 h 15"/>
                <a:gd name="T12" fmla="*/ 0 60000 65536"/>
                <a:gd name="T13" fmla="*/ 0 60000 65536"/>
                <a:gd name="T14" fmla="*/ 0 60000 65536"/>
                <a:gd name="T15" fmla="*/ 0 60000 65536"/>
                <a:gd name="T16" fmla="*/ 0 60000 65536"/>
                <a:gd name="T17" fmla="*/ 0 60000 65536"/>
                <a:gd name="T18" fmla="*/ 0 w 33"/>
                <a:gd name="T19" fmla="*/ 0 h 15"/>
                <a:gd name="T20" fmla="*/ 33 w 33"/>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33" h="15">
                  <a:moveTo>
                    <a:pt x="3" y="9"/>
                  </a:moveTo>
                  <a:cubicBezTo>
                    <a:pt x="0" y="8"/>
                    <a:pt x="1" y="6"/>
                    <a:pt x="3" y="6"/>
                  </a:cubicBezTo>
                  <a:cubicBezTo>
                    <a:pt x="7" y="6"/>
                    <a:pt x="7" y="0"/>
                    <a:pt x="12" y="0"/>
                  </a:cubicBezTo>
                  <a:cubicBezTo>
                    <a:pt x="16" y="0"/>
                    <a:pt x="20" y="0"/>
                    <a:pt x="25" y="0"/>
                  </a:cubicBezTo>
                  <a:cubicBezTo>
                    <a:pt x="30" y="2"/>
                    <a:pt x="33" y="5"/>
                    <a:pt x="27" y="9"/>
                  </a:cubicBezTo>
                  <a:cubicBezTo>
                    <a:pt x="23" y="15"/>
                    <a:pt x="7" y="15"/>
                    <a:pt x="3" y="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Freeform 956"/>
            <p:cNvSpPr/>
            <p:nvPr/>
          </p:nvSpPr>
          <p:spPr bwMode="auto">
            <a:xfrm>
              <a:off x="1850" y="1517"/>
              <a:ext cx="54" cy="62"/>
            </a:xfrm>
            <a:custGeom>
              <a:avLst/>
              <a:gdLst>
                <a:gd name="T0" fmla="*/ 2 w 27"/>
                <a:gd name="T1" fmla="*/ 9 h 31"/>
                <a:gd name="T2" fmla="*/ 2 w 27"/>
                <a:gd name="T3" fmla="*/ 6 h 31"/>
                <a:gd name="T4" fmla="*/ 11 w 27"/>
                <a:gd name="T5" fmla="*/ 0 h 31"/>
                <a:gd name="T6" fmla="*/ 27 w 27"/>
                <a:gd name="T7" fmla="*/ 15 h 31"/>
                <a:gd name="T8" fmla="*/ 27 w 27"/>
                <a:gd name="T9" fmla="*/ 31 h 31"/>
                <a:gd name="T10" fmla="*/ 2 w 27"/>
                <a:gd name="T11" fmla="*/ 9 h 31"/>
                <a:gd name="T12" fmla="*/ 0 60000 65536"/>
                <a:gd name="T13" fmla="*/ 0 60000 65536"/>
                <a:gd name="T14" fmla="*/ 0 60000 65536"/>
                <a:gd name="T15" fmla="*/ 0 60000 65536"/>
                <a:gd name="T16" fmla="*/ 0 60000 65536"/>
                <a:gd name="T17" fmla="*/ 0 60000 65536"/>
                <a:gd name="T18" fmla="*/ 0 w 27"/>
                <a:gd name="T19" fmla="*/ 0 h 31"/>
                <a:gd name="T20" fmla="*/ 27 w 2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27" h="31">
                  <a:moveTo>
                    <a:pt x="2" y="9"/>
                  </a:moveTo>
                  <a:cubicBezTo>
                    <a:pt x="0" y="8"/>
                    <a:pt x="1" y="6"/>
                    <a:pt x="2" y="6"/>
                  </a:cubicBezTo>
                  <a:cubicBezTo>
                    <a:pt x="7" y="6"/>
                    <a:pt x="7" y="0"/>
                    <a:pt x="11" y="0"/>
                  </a:cubicBezTo>
                  <a:cubicBezTo>
                    <a:pt x="17" y="4"/>
                    <a:pt x="23" y="9"/>
                    <a:pt x="27" y="15"/>
                  </a:cubicBezTo>
                  <a:cubicBezTo>
                    <a:pt x="27" y="21"/>
                    <a:pt x="27" y="26"/>
                    <a:pt x="27" y="31"/>
                  </a:cubicBezTo>
                  <a:cubicBezTo>
                    <a:pt x="17" y="25"/>
                    <a:pt x="12" y="15"/>
                    <a:pt x="2" y="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Freeform 957"/>
            <p:cNvSpPr/>
            <p:nvPr/>
          </p:nvSpPr>
          <p:spPr bwMode="auto">
            <a:xfrm>
              <a:off x="1247" y="1443"/>
              <a:ext cx="229" cy="228"/>
            </a:xfrm>
            <a:custGeom>
              <a:avLst/>
              <a:gdLst>
                <a:gd name="T0" fmla="*/ 98 w 114"/>
                <a:gd name="T1" fmla="*/ 63 h 114"/>
                <a:gd name="T2" fmla="*/ 98 w 114"/>
                <a:gd name="T3" fmla="*/ 70 h 114"/>
                <a:gd name="T4" fmla="*/ 105 w 114"/>
                <a:gd name="T5" fmla="*/ 79 h 114"/>
                <a:gd name="T6" fmla="*/ 76 w 114"/>
                <a:gd name="T7" fmla="*/ 104 h 114"/>
                <a:gd name="T8" fmla="*/ 71 w 114"/>
                <a:gd name="T9" fmla="*/ 113 h 114"/>
                <a:gd name="T10" fmla="*/ 36 w 114"/>
                <a:gd name="T11" fmla="*/ 113 h 114"/>
                <a:gd name="T12" fmla="*/ 29 w 114"/>
                <a:gd name="T13" fmla="*/ 106 h 114"/>
                <a:gd name="T14" fmla="*/ 25 w 114"/>
                <a:gd name="T15" fmla="*/ 59 h 114"/>
                <a:gd name="T16" fmla="*/ 16 w 114"/>
                <a:gd name="T17" fmla="*/ 50 h 114"/>
                <a:gd name="T18" fmla="*/ 2 w 114"/>
                <a:gd name="T19" fmla="*/ 41 h 114"/>
                <a:gd name="T20" fmla="*/ 27 w 114"/>
                <a:gd name="T21" fmla="*/ 39 h 114"/>
                <a:gd name="T22" fmla="*/ 42 w 114"/>
                <a:gd name="T23" fmla="*/ 28 h 114"/>
                <a:gd name="T24" fmla="*/ 92 w 114"/>
                <a:gd name="T25" fmla="*/ 32 h 114"/>
                <a:gd name="T26" fmla="*/ 114 w 114"/>
                <a:gd name="T27" fmla="*/ 35 h 114"/>
                <a:gd name="T28" fmla="*/ 114 w 114"/>
                <a:gd name="T29" fmla="*/ 46 h 114"/>
                <a:gd name="T30" fmla="*/ 98 w 114"/>
                <a:gd name="T31" fmla="*/ 63 h 1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4"/>
                <a:gd name="T49" fmla="*/ 0 h 114"/>
                <a:gd name="T50" fmla="*/ 114 w 114"/>
                <a:gd name="T51" fmla="*/ 114 h 1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4" h="114">
                  <a:moveTo>
                    <a:pt x="98" y="63"/>
                  </a:moveTo>
                  <a:cubicBezTo>
                    <a:pt x="98" y="66"/>
                    <a:pt x="98" y="68"/>
                    <a:pt x="98" y="70"/>
                  </a:cubicBezTo>
                  <a:cubicBezTo>
                    <a:pt x="99" y="75"/>
                    <a:pt x="104" y="75"/>
                    <a:pt x="105" y="79"/>
                  </a:cubicBezTo>
                  <a:cubicBezTo>
                    <a:pt x="110" y="102"/>
                    <a:pt x="96" y="106"/>
                    <a:pt x="76" y="104"/>
                  </a:cubicBezTo>
                  <a:cubicBezTo>
                    <a:pt x="73" y="105"/>
                    <a:pt x="76" y="112"/>
                    <a:pt x="71" y="113"/>
                  </a:cubicBezTo>
                  <a:cubicBezTo>
                    <a:pt x="60" y="108"/>
                    <a:pt x="51" y="114"/>
                    <a:pt x="36" y="113"/>
                  </a:cubicBezTo>
                  <a:cubicBezTo>
                    <a:pt x="33" y="111"/>
                    <a:pt x="30" y="109"/>
                    <a:pt x="29" y="106"/>
                  </a:cubicBezTo>
                  <a:cubicBezTo>
                    <a:pt x="27" y="91"/>
                    <a:pt x="34" y="67"/>
                    <a:pt x="25" y="59"/>
                  </a:cubicBezTo>
                  <a:cubicBezTo>
                    <a:pt x="21" y="57"/>
                    <a:pt x="18" y="54"/>
                    <a:pt x="16" y="50"/>
                  </a:cubicBezTo>
                  <a:cubicBezTo>
                    <a:pt x="17" y="41"/>
                    <a:pt x="0" y="51"/>
                    <a:pt x="2" y="41"/>
                  </a:cubicBezTo>
                  <a:cubicBezTo>
                    <a:pt x="6" y="36"/>
                    <a:pt x="19" y="40"/>
                    <a:pt x="27" y="39"/>
                  </a:cubicBezTo>
                  <a:cubicBezTo>
                    <a:pt x="26" y="29"/>
                    <a:pt x="37" y="31"/>
                    <a:pt x="42" y="28"/>
                  </a:cubicBezTo>
                  <a:cubicBezTo>
                    <a:pt x="70" y="0"/>
                    <a:pt x="65" y="9"/>
                    <a:pt x="92" y="32"/>
                  </a:cubicBezTo>
                  <a:cubicBezTo>
                    <a:pt x="95" y="37"/>
                    <a:pt x="107" y="33"/>
                    <a:pt x="114" y="35"/>
                  </a:cubicBezTo>
                  <a:cubicBezTo>
                    <a:pt x="114" y="38"/>
                    <a:pt x="114" y="42"/>
                    <a:pt x="114" y="46"/>
                  </a:cubicBezTo>
                  <a:cubicBezTo>
                    <a:pt x="110" y="53"/>
                    <a:pt x="102" y="56"/>
                    <a:pt x="98" y="6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Freeform 958"/>
            <p:cNvSpPr/>
            <p:nvPr/>
          </p:nvSpPr>
          <p:spPr bwMode="auto">
            <a:xfrm>
              <a:off x="1668" y="1593"/>
              <a:ext cx="44" cy="10"/>
            </a:xfrm>
            <a:custGeom>
              <a:avLst/>
              <a:gdLst>
                <a:gd name="T0" fmla="*/ 0 w 22"/>
                <a:gd name="T1" fmla="*/ 0 h 5"/>
                <a:gd name="T2" fmla="*/ 22 w 22"/>
                <a:gd name="T3" fmla="*/ 0 h 5"/>
                <a:gd name="T4" fmla="*/ 0 w 22"/>
                <a:gd name="T5" fmla="*/ 2 h 5"/>
                <a:gd name="T6" fmla="*/ 0 w 22"/>
                <a:gd name="T7" fmla="*/ 0 h 5"/>
                <a:gd name="T8" fmla="*/ 0 60000 65536"/>
                <a:gd name="T9" fmla="*/ 0 60000 65536"/>
                <a:gd name="T10" fmla="*/ 0 60000 65536"/>
                <a:gd name="T11" fmla="*/ 0 60000 65536"/>
                <a:gd name="T12" fmla="*/ 0 w 22"/>
                <a:gd name="T13" fmla="*/ 0 h 5"/>
                <a:gd name="T14" fmla="*/ 22 w 22"/>
                <a:gd name="T15" fmla="*/ 5 h 5"/>
              </a:gdLst>
              <a:ahLst/>
              <a:cxnLst>
                <a:cxn ang="T8">
                  <a:pos x="T0" y="T1"/>
                </a:cxn>
                <a:cxn ang="T9">
                  <a:pos x="T2" y="T3"/>
                </a:cxn>
                <a:cxn ang="T10">
                  <a:pos x="T4" y="T5"/>
                </a:cxn>
                <a:cxn ang="T11">
                  <a:pos x="T6" y="T7"/>
                </a:cxn>
              </a:cxnLst>
              <a:rect l="T12" t="T13" r="T14" b="T15"/>
              <a:pathLst>
                <a:path w="22" h="5">
                  <a:moveTo>
                    <a:pt x="0" y="0"/>
                  </a:moveTo>
                  <a:cubicBezTo>
                    <a:pt x="7" y="0"/>
                    <a:pt x="15" y="0"/>
                    <a:pt x="22" y="0"/>
                  </a:cubicBezTo>
                  <a:cubicBezTo>
                    <a:pt x="19" y="5"/>
                    <a:pt x="6" y="0"/>
                    <a:pt x="0" y="2"/>
                  </a:cubicBezTo>
                  <a:cubicBezTo>
                    <a:pt x="0" y="1"/>
                    <a:pt x="0" y="0"/>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959"/>
            <p:cNvSpPr/>
            <p:nvPr/>
          </p:nvSpPr>
          <p:spPr bwMode="auto">
            <a:xfrm>
              <a:off x="1466" y="1573"/>
              <a:ext cx="116" cy="90"/>
            </a:xfrm>
            <a:custGeom>
              <a:avLst/>
              <a:gdLst>
                <a:gd name="T0" fmla="*/ 18 w 58"/>
                <a:gd name="T1" fmla="*/ 16 h 45"/>
                <a:gd name="T2" fmla="*/ 23 w 58"/>
                <a:gd name="T3" fmla="*/ 16 h 45"/>
                <a:gd name="T4" fmla="*/ 38 w 58"/>
                <a:gd name="T5" fmla="*/ 3 h 45"/>
                <a:gd name="T6" fmla="*/ 58 w 58"/>
                <a:gd name="T7" fmla="*/ 5 h 45"/>
                <a:gd name="T8" fmla="*/ 52 w 58"/>
                <a:gd name="T9" fmla="*/ 34 h 45"/>
                <a:gd name="T10" fmla="*/ 38 w 58"/>
                <a:gd name="T11" fmla="*/ 39 h 45"/>
                <a:gd name="T12" fmla="*/ 29 w 58"/>
                <a:gd name="T13" fmla="*/ 30 h 45"/>
                <a:gd name="T14" fmla="*/ 18 w 58"/>
                <a:gd name="T15" fmla="*/ 30 h 45"/>
                <a:gd name="T16" fmla="*/ 9 w 58"/>
                <a:gd name="T17" fmla="*/ 39 h 45"/>
                <a:gd name="T18" fmla="*/ 5 w 58"/>
                <a:gd name="T19" fmla="*/ 14 h 45"/>
                <a:gd name="T20" fmla="*/ 18 w 58"/>
                <a:gd name="T21" fmla="*/ 16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45"/>
                <a:gd name="T35" fmla="*/ 58 w 58"/>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45">
                  <a:moveTo>
                    <a:pt x="18" y="16"/>
                  </a:moveTo>
                  <a:cubicBezTo>
                    <a:pt x="20" y="16"/>
                    <a:pt x="21" y="16"/>
                    <a:pt x="23" y="16"/>
                  </a:cubicBezTo>
                  <a:cubicBezTo>
                    <a:pt x="29" y="13"/>
                    <a:pt x="32" y="6"/>
                    <a:pt x="38" y="3"/>
                  </a:cubicBezTo>
                  <a:cubicBezTo>
                    <a:pt x="44" y="4"/>
                    <a:pt x="56" y="0"/>
                    <a:pt x="58" y="5"/>
                  </a:cubicBezTo>
                  <a:cubicBezTo>
                    <a:pt x="49" y="8"/>
                    <a:pt x="52" y="23"/>
                    <a:pt x="52" y="34"/>
                  </a:cubicBezTo>
                  <a:cubicBezTo>
                    <a:pt x="41" y="31"/>
                    <a:pt x="45" y="45"/>
                    <a:pt x="38" y="39"/>
                  </a:cubicBezTo>
                  <a:cubicBezTo>
                    <a:pt x="34" y="37"/>
                    <a:pt x="31" y="34"/>
                    <a:pt x="29" y="30"/>
                  </a:cubicBezTo>
                  <a:cubicBezTo>
                    <a:pt x="29" y="24"/>
                    <a:pt x="18" y="24"/>
                    <a:pt x="18" y="30"/>
                  </a:cubicBezTo>
                  <a:cubicBezTo>
                    <a:pt x="16" y="34"/>
                    <a:pt x="13" y="37"/>
                    <a:pt x="9" y="39"/>
                  </a:cubicBezTo>
                  <a:cubicBezTo>
                    <a:pt x="0" y="38"/>
                    <a:pt x="7" y="22"/>
                    <a:pt x="5" y="14"/>
                  </a:cubicBezTo>
                  <a:cubicBezTo>
                    <a:pt x="8" y="4"/>
                    <a:pt x="14" y="14"/>
                    <a:pt x="18" y="1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960"/>
            <p:cNvSpPr/>
            <p:nvPr/>
          </p:nvSpPr>
          <p:spPr bwMode="auto">
            <a:xfrm>
              <a:off x="1886" y="1587"/>
              <a:ext cx="10" cy="24"/>
            </a:xfrm>
            <a:custGeom>
              <a:avLst/>
              <a:gdLst>
                <a:gd name="T0" fmla="*/ 0 w 5"/>
                <a:gd name="T1" fmla="*/ 12 h 12"/>
                <a:gd name="T2" fmla="*/ 0 w 5"/>
                <a:gd name="T3" fmla="*/ 0 h 12"/>
                <a:gd name="T4" fmla="*/ 2 w 5"/>
                <a:gd name="T5" fmla="*/ 0 h 12"/>
                <a:gd name="T6" fmla="*/ 0 w 5"/>
                <a:gd name="T7" fmla="*/ 12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0" y="12"/>
                  </a:moveTo>
                  <a:cubicBezTo>
                    <a:pt x="0" y="8"/>
                    <a:pt x="0" y="4"/>
                    <a:pt x="0" y="0"/>
                  </a:cubicBezTo>
                  <a:cubicBezTo>
                    <a:pt x="1" y="0"/>
                    <a:pt x="1" y="0"/>
                    <a:pt x="2" y="0"/>
                  </a:cubicBezTo>
                  <a:cubicBezTo>
                    <a:pt x="1" y="4"/>
                    <a:pt x="5" y="12"/>
                    <a:pt x="0" y="1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Freeform 961"/>
            <p:cNvSpPr/>
            <p:nvPr/>
          </p:nvSpPr>
          <p:spPr bwMode="auto">
            <a:xfrm>
              <a:off x="1708" y="1543"/>
              <a:ext cx="178" cy="118"/>
            </a:xfrm>
            <a:custGeom>
              <a:avLst/>
              <a:gdLst>
                <a:gd name="T0" fmla="*/ 89 w 89"/>
                <a:gd name="T1" fmla="*/ 34 h 59"/>
                <a:gd name="T2" fmla="*/ 87 w 89"/>
                <a:gd name="T3" fmla="*/ 38 h 59"/>
                <a:gd name="T4" fmla="*/ 44 w 89"/>
                <a:gd name="T5" fmla="*/ 51 h 59"/>
                <a:gd name="T6" fmla="*/ 42 w 89"/>
                <a:gd name="T7" fmla="*/ 40 h 59"/>
                <a:gd name="T8" fmla="*/ 26 w 89"/>
                <a:gd name="T9" fmla="*/ 40 h 59"/>
                <a:gd name="T10" fmla="*/ 40 w 89"/>
                <a:gd name="T11" fmla="*/ 0 h 59"/>
                <a:gd name="T12" fmla="*/ 67 w 89"/>
                <a:gd name="T13" fmla="*/ 0 h 59"/>
                <a:gd name="T14" fmla="*/ 89 w 89"/>
                <a:gd name="T15" fmla="*/ 22 h 59"/>
                <a:gd name="T16" fmla="*/ 89 w 89"/>
                <a:gd name="T17" fmla="*/ 34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59"/>
                <a:gd name="T29" fmla="*/ 89 w 89"/>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59">
                  <a:moveTo>
                    <a:pt x="89" y="34"/>
                  </a:moveTo>
                  <a:cubicBezTo>
                    <a:pt x="89" y="36"/>
                    <a:pt x="88" y="38"/>
                    <a:pt x="87" y="38"/>
                  </a:cubicBezTo>
                  <a:cubicBezTo>
                    <a:pt x="89" y="59"/>
                    <a:pt x="61" y="50"/>
                    <a:pt x="44" y="51"/>
                  </a:cubicBezTo>
                  <a:cubicBezTo>
                    <a:pt x="45" y="46"/>
                    <a:pt x="44" y="43"/>
                    <a:pt x="42" y="40"/>
                  </a:cubicBezTo>
                  <a:cubicBezTo>
                    <a:pt x="37" y="40"/>
                    <a:pt x="32" y="40"/>
                    <a:pt x="26" y="40"/>
                  </a:cubicBezTo>
                  <a:cubicBezTo>
                    <a:pt x="0" y="28"/>
                    <a:pt x="28" y="11"/>
                    <a:pt x="40" y="0"/>
                  </a:cubicBezTo>
                  <a:cubicBezTo>
                    <a:pt x="49" y="0"/>
                    <a:pt x="58" y="0"/>
                    <a:pt x="67" y="0"/>
                  </a:cubicBezTo>
                  <a:cubicBezTo>
                    <a:pt x="75" y="7"/>
                    <a:pt x="82" y="14"/>
                    <a:pt x="89" y="22"/>
                  </a:cubicBezTo>
                  <a:cubicBezTo>
                    <a:pt x="89" y="26"/>
                    <a:pt x="89" y="30"/>
                    <a:pt x="89" y="3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962"/>
            <p:cNvSpPr/>
            <p:nvPr/>
          </p:nvSpPr>
          <p:spPr bwMode="auto">
            <a:xfrm>
              <a:off x="1980" y="1559"/>
              <a:ext cx="44" cy="74"/>
            </a:xfrm>
            <a:custGeom>
              <a:avLst/>
              <a:gdLst>
                <a:gd name="T0" fmla="*/ 13 w 22"/>
                <a:gd name="T1" fmla="*/ 34 h 37"/>
                <a:gd name="T2" fmla="*/ 11 w 22"/>
                <a:gd name="T3" fmla="*/ 34 h 37"/>
                <a:gd name="T4" fmla="*/ 0 w 22"/>
                <a:gd name="T5" fmla="*/ 19 h 37"/>
                <a:gd name="T6" fmla="*/ 13 w 22"/>
                <a:gd name="T7" fmla="*/ 8 h 37"/>
                <a:gd name="T8" fmla="*/ 20 w 22"/>
                <a:gd name="T9" fmla="*/ 26 h 37"/>
                <a:gd name="T10" fmla="*/ 13 w 22"/>
                <a:gd name="T11" fmla="*/ 34 h 37"/>
                <a:gd name="T12" fmla="*/ 0 60000 65536"/>
                <a:gd name="T13" fmla="*/ 0 60000 65536"/>
                <a:gd name="T14" fmla="*/ 0 60000 65536"/>
                <a:gd name="T15" fmla="*/ 0 60000 65536"/>
                <a:gd name="T16" fmla="*/ 0 60000 65536"/>
                <a:gd name="T17" fmla="*/ 0 60000 65536"/>
                <a:gd name="T18" fmla="*/ 0 w 22"/>
                <a:gd name="T19" fmla="*/ 0 h 37"/>
                <a:gd name="T20" fmla="*/ 22 w 22"/>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2" h="37">
                  <a:moveTo>
                    <a:pt x="13" y="34"/>
                  </a:moveTo>
                  <a:cubicBezTo>
                    <a:pt x="13" y="37"/>
                    <a:pt x="11" y="36"/>
                    <a:pt x="11" y="34"/>
                  </a:cubicBezTo>
                  <a:cubicBezTo>
                    <a:pt x="9" y="28"/>
                    <a:pt x="0" y="27"/>
                    <a:pt x="0" y="19"/>
                  </a:cubicBezTo>
                  <a:cubicBezTo>
                    <a:pt x="6" y="17"/>
                    <a:pt x="7" y="10"/>
                    <a:pt x="13" y="8"/>
                  </a:cubicBezTo>
                  <a:cubicBezTo>
                    <a:pt x="22" y="0"/>
                    <a:pt x="14" y="23"/>
                    <a:pt x="20" y="26"/>
                  </a:cubicBezTo>
                  <a:cubicBezTo>
                    <a:pt x="19" y="30"/>
                    <a:pt x="14" y="30"/>
                    <a:pt x="13" y="3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3" name="Freeform 963"/>
            <p:cNvSpPr/>
            <p:nvPr/>
          </p:nvSpPr>
          <p:spPr bwMode="auto">
            <a:xfrm>
              <a:off x="1381" y="1677"/>
              <a:ext cx="22" cy="14"/>
            </a:xfrm>
            <a:custGeom>
              <a:avLst/>
              <a:gdLst>
                <a:gd name="T0" fmla="*/ 0 w 11"/>
                <a:gd name="T1" fmla="*/ 2 h 7"/>
                <a:gd name="T2" fmla="*/ 9 w 11"/>
                <a:gd name="T3" fmla="*/ 7 h 7"/>
                <a:gd name="T4" fmla="*/ 0 w 11"/>
                <a:gd name="T5" fmla="*/ 7 h 7"/>
                <a:gd name="T6" fmla="*/ 0 w 11"/>
                <a:gd name="T7" fmla="*/ 2 h 7"/>
                <a:gd name="T8" fmla="*/ 0 60000 65536"/>
                <a:gd name="T9" fmla="*/ 0 60000 65536"/>
                <a:gd name="T10" fmla="*/ 0 60000 65536"/>
                <a:gd name="T11" fmla="*/ 0 60000 65536"/>
                <a:gd name="T12" fmla="*/ 0 w 11"/>
                <a:gd name="T13" fmla="*/ 0 h 7"/>
                <a:gd name="T14" fmla="*/ 11 w 11"/>
                <a:gd name="T15" fmla="*/ 7 h 7"/>
              </a:gdLst>
              <a:ahLst/>
              <a:cxnLst>
                <a:cxn ang="T8">
                  <a:pos x="T0" y="T1"/>
                </a:cxn>
                <a:cxn ang="T9">
                  <a:pos x="T2" y="T3"/>
                </a:cxn>
                <a:cxn ang="T10">
                  <a:pos x="T4" y="T5"/>
                </a:cxn>
                <a:cxn ang="T11">
                  <a:pos x="T6" y="T7"/>
                </a:cxn>
              </a:cxnLst>
              <a:rect l="T12" t="T13" r="T14" b="T15"/>
              <a:pathLst>
                <a:path w="11" h="7">
                  <a:moveTo>
                    <a:pt x="0" y="2"/>
                  </a:moveTo>
                  <a:cubicBezTo>
                    <a:pt x="4" y="3"/>
                    <a:pt x="11" y="0"/>
                    <a:pt x="9" y="7"/>
                  </a:cubicBezTo>
                  <a:cubicBezTo>
                    <a:pt x="6" y="7"/>
                    <a:pt x="3" y="7"/>
                    <a:pt x="0" y="7"/>
                  </a:cubicBezTo>
                  <a:cubicBezTo>
                    <a:pt x="0" y="5"/>
                    <a:pt x="0" y="4"/>
                    <a:pt x="0" y="2"/>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4" name="Freeform 964"/>
            <p:cNvSpPr/>
            <p:nvPr/>
          </p:nvSpPr>
          <p:spPr bwMode="auto">
            <a:xfrm>
              <a:off x="1778" y="1649"/>
              <a:ext cx="104" cy="56"/>
            </a:xfrm>
            <a:custGeom>
              <a:avLst/>
              <a:gdLst>
                <a:gd name="T0" fmla="*/ 29 w 52"/>
                <a:gd name="T1" fmla="*/ 18 h 28"/>
                <a:gd name="T2" fmla="*/ 27 w 52"/>
                <a:gd name="T3" fmla="*/ 21 h 28"/>
                <a:gd name="T4" fmla="*/ 25 w 52"/>
                <a:gd name="T5" fmla="*/ 23 h 28"/>
                <a:gd name="T6" fmla="*/ 3 w 52"/>
                <a:gd name="T7" fmla="*/ 25 h 28"/>
                <a:gd name="T8" fmla="*/ 5 w 52"/>
                <a:gd name="T9" fmla="*/ 7 h 28"/>
                <a:gd name="T10" fmla="*/ 52 w 52"/>
                <a:gd name="T11" fmla="*/ 16 h 28"/>
                <a:gd name="T12" fmla="*/ 29 w 52"/>
                <a:gd name="T13" fmla="*/ 18 h 28"/>
                <a:gd name="T14" fmla="*/ 0 60000 65536"/>
                <a:gd name="T15" fmla="*/ 0 60000 65536"/>
                <a:gd name="T16" fmla="*/ 0 60000 65536"/>
                <a:gd name="T17" fmla="*/ 0 60000 65536"/>
                <a:gd name="T18" fmla="*/ 0 60000 65536"/>
                <a:gd name="T19" fmla="*/ 0 60000 65536"/>
                <a:gd name="T20" fmla="*/ 0 60000 65536"/>
                <a:gd name="T21" fmla="*/ 0 w 52"/>
                <a:gd name="T22" fmla="*/ 0 h 28"/>
                <a:gd name="T23" fmla="*/ 52 w 5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28">
                  <a:moveTo>
                    <a:pt x="29" y="18"/>
                  </a:moveTo>
                  <a:cubicBezTo>
                    <a:pt x="30" y="20"/>
                    <a:pt x="28" y="21"/>
                    <a:pt x="27" y="21"/>
                  </a:cubicBezTo>
                  <a:cubicBezTo>
                    <a:pt x="26" y="21"/>
                    <a:pt x="24" y="21"/>
                    <a:pt x="25" y="23"/>
                  </a:cubicBezTo>
                  <a:cubicBezTo>
                    <a:pt x="22" y="28"/>
                    <a:pt x="9" y="24"/>
                    <a:pt x="3" y="25"/>
                  </a:cubicBezTo>
                  <a:cubicBezTo>
                    <a:pt x="4" y="20"/>
                    <a:pt x="0" y="9"/>
                    <a:pt x="5" y="7"/>
                  </a:cubicBezTo>
                  <a:cubicBezTo>
                    <a:pt x="20" y="10"/>
                    <a:pt x="50" y="0"/>
                    <a:pt x="52" y="16"/>
                  </a:cubicBezTo>
                  <a:cubicBezTo>
                    <a:pt x="45" y="18"/>
                    <a:pt x="32" y="13"/>
                    <a:pt x="29" y="1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965"/>
            <p:cNvSpPr/>
            <p:nvPr/>
          </p:nvSpPr>
          <p:spPr bwMode="auto">
            <a:xfrm>
              <a:off x="1720" y="1709"/>
              <a:ext cx="38" cy="54"/>
            </a:xfrm>
            <a:custGeom>
              <a:avLst/>
              <a:gdLst>
                <a:gd name="T0" fmla="*/ 16 w 19"/>
                <a:gd name="T1" fmla="*/ 11 h 27"/>
                <a:gd name="T2" fmla="*/ 16 w 19"/>
                <a:gd name="T3" fmla="*/ 13 h 27"/>
                <a:gd name="T4" fmla="*/ 5 w 19"/>
                <a:gd name="T5" fmla="*/ 24 h 27"/>
                <a:gd name="T6" fmla="*/ 3 w 19"/>
                <a:gd name="T7" fmla="*/ 24 h 27"/>
                <a:gd name="T8" fmla="*/ 5 w 19"/>
                <a:gd name="T9" fmla="*/ 0 h 27"/>
                <a:gd name="T10" fmla="*/ 16 w 19"/>
                <a:gd name="T11" fmla="*/ 11 h 27"/>
                <a:gd name="T12" fmla="*/ 0 60000 65536"/>
                <a:gd name="T13" fmla="*/ 0 60000 65536"/>
                <a:gd name="T14" fmla="*/ 0 60000 65536"/>
                <a:gd name="T15" fmla="*/ 0 60000 65536"/>
                <a:gd name="T16" fmla="*/ 0 60000 65536"/>
                <a:gd name="T17" fmla="*/ 0 60000 65536"/>
                <a:gd name="T18" fmla="*/ 0 w 19"/>
                <a:gd name="T19" fmla="*/ 0 h 27"/>
                <a:gd name="T20" fmla="*/ 19 w 19"/>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9" h="27">
                  <a:moveTo>
                    <a:pt x="16" y="11"/>
                  </a:moveTo>
                  <a:cubicBezTo>
                    <a:pt x="19" y="11"/>
                    <a:pt x="17" y="13"/>
                    <a:pt x="16" y="13"/>
                  </a:cubicBezTo>
                  <a:cubicBezTo>
                    <a:pt x="11" y="16"/>
                    <a:pt x="8" y="19"/>
                    <a:pt x="5" y="24"/>
                  </a:cubicBezTo>
                  <a:cubicBezTo>
                    <a:pt x="4" y="27"/>
                    <a:pt x="3" y="25"/>
                    <a:pt x="3" y="24"/>
                  </a:cubicBezTo>
                  <a:cubicBezTo>
                    <a:pt x="4" y="17"/>
                    <a:pt x="0" y="3"/>
                    <a:pt x="5" y="0"/>
                  </a:cubicBezTo>
                  <a:cubicBezTo>
                    <a:pt x="8" y="4"/>
                    <a:pt x="11" y="8"/>
                    <a:pt x="16" y="1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6" name="Freeform 966"/>
            <p:cNvSpPr/>
            <p:nvPr/>
          </p:nvSpPr>
          <p:spPr bwMode="auto">
            <a:xfrm>
              <a:off x="4090" y="1761"/>
              <a:ext cx="18" cy="26"/>
            </a:xfrm>
            <a:custGeom>
              <a:avLst/>
              <a:gdLst>
                <a:gd name="T0" fmla="*/ 9 w 9"/>
                <a:gd name="T1" fmla="*/ 5 h 13"/>
                <a:gd name="T2" fmla="*/ 7 w 9"/>
                <a:gd name="T3" fmla="*/ 0 h 13"/>
                <a:gd name="T4" fmla="*/ 9 w 9"/>
                <a:gd name="T5" fmla="*/ 5 h 13"/>
                <a:gd name="T6" fmla="*/ 0 60000 65536"/>
                <a:gd name="T7" fmla="*/ 0 60000 65536"/>
                <a:gd name="T8" fmla="*/ 0 60000 65536"/>
                <a:gd name="T9" fmla="*/ 0 w 9"/>
                <a:gd name="T10" fmla="*/ 0 h 13"/>
                <a:gd name="T11" fmla="*/ 9 w 9"/>
                <a:gd name="T12" fmla="*/ 13 h 13"/>
              </a:gdLst>
              <a:ahLst/>
              <a:cxnLst>
                <a:cxn ang="T6">
                  <a:pos x="T0" y="T1"/>
                </a:cxn>
                <a:cxn ang="T7">
                  <a:pos x="T2" y="T3"/>
                </a:cxn>
                <a:cxn ang="T8">
                  <a:pos x="T4" y="T5"/>
                </a:cxn>
              </a:cxnLst>
              <a:rect l="T9" t="T10" r="T11" b="T12"/>
              <a:pathLst>
                <a:path w="9" h="13">
                  <a:moveTo>
                    <a:pt x="9" y="5"/>
                  </a:moveTo>
                  <a:cubicBezTo>
                    <a:pt x="8" y="13"/>
                    <a:pt x="0" y="0"/>
                    <a:pt x="7" y="0"/>
                  </a:cubicBezTo>
                  <a:cubicBezTo>
                    <a:pt x="7" y="2"/>
                    <a:pt x="7" y="5"/>
                    <a:pt x="9" y="5"/>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7" name="Freeform 967"/>
            <p:cNvSpPr/>
            <p:nvPr/>
          </p:nvSpPr>
          <p:spPr bwMode="auto">
            <a:xfrm>
              <a:off x="1860" y="1765"/>
              <a:ext cx="8" cy="26"/>
            </a:xfrm>
            <a:custGeom>
              <a:avLst/>
              <a:gdLst>
                <a:gd name="T0" fmla="*/ 4 w 4"/>
                <a:gd name="T1" fmla="*/ 1 h 13"/>
                <a:gd name="T2" fmla="*/ 4 w 4"/>
                <a:gd name="T3" fmla="*/ 12 h 13"/>
                <a:gd name="T4" fmla="*/ 4 w 4"/>
                <a:gd name="T5" fmla="*/ 1 h 13"/>
                <a:gd name="T6" fmla="*/ 0 60000 65536"/>
                <a:gd name="T7" fmla="*/ 0 60000 65536"/>
                <a:gd name="T8" fmla="*/ 0 60000 65536"/>
                <a:gd name="T9" fmla="*/ 0 w 4"/>
                <a:gd name="T10" fmla="*/ 0 h 13"/>
                <a:gd name="T11" fmla="*/ 4 w 4"/>
                <a:gd name="T12" fmla="*/ 13 h 13"/>
              </a:gdLst>
              <a:ahLst/>
              <a:cxnLst>
                <a:cxn ang="T6">
                  <a:pos x="T0" y="T1"/>
                </a:cxn>
                <a:cxn ang="T7">
                  <a:pos x="T2" y="T3"/>
                </a:cxn>
                <a:cxn ang="T8">
                  <a:pos x="T4" y="T5"/>
                </a:cxn>
              </a:cxnLst>
              <a:rect l="T9" t="T10" r="T11" b="T12"/>
              <a:pathLst>
                <a:path w="4" h="13">
                  <a:moveTo>
                    <a:pt x="4" y="1"/>
                  </a:moveTo>
                  <a:cubicBezTo>
                    <a:pt x="4" y="4"/>
                    <a:pt x="4" y="8"/>
                    <a:pt x="4" y="12"/>
                  </a:cubicBezTo>
                  <a:cubicBezTo>
                    <a:pt x="0" y="13"/>
                    <a:pt x="0" y="0"/>
                    <a:pt x="4" y="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8" name="Freeform 968"/>
            <p:cNvSpPr/>
            <p:nvPr/>
          </p:nvSpPr>
          <p:spPr bwMode="auto">
            <a:xfrm>
              <a:off x="1552" y="1659"/>
              <a:ext cx="116" cy="148"/>
            </a:xfrm>
            <a:custGeom>
              <a:avLst/>
              <a:gdLst>
                <a:gd name="T0" fmla="*/ 47 w 58"/>
                <a:gd name="T1" fmla="*/ 71 h 74"/>
                <a:gd name="T2" fmla="*/ 44 w 58"/>
                <a:gd name="T3" fmla="*/ 71 h 74"/>
                <a:gd name="T4" fmla="*/ 47 w 58"/>
                <a:gd name="T5" fmla="*/ 62 h 74"/>
                <a:gd name="T6" fmla="*/ 47 w 58"/>
                <a:gd name="T7" fmla="*/ 54 h 74"/>
                <a:gd name="T8" fmla="*/ 40 w 58"/>
                <a:gd name="T9" fmla="*/ 47 h 74"/>
                <a:gd name="T10" fmla="*/ 13 w 58"/>
                <a:gd name="T11" fmla="*/ 25 h 74"/>
                <a:gd name="T12" fmla="*/ 18 w 58"/>
                <a:gd name="T13" fmla="*/ 11 h 74"/>
                <a:gd name="T14" fmla="*/ 0 w 58"/>
                <a:gd name="T15" fmla="*/ 11 h 74"/>
                <a:gd name="T16" fmla="*/ 0 w 58"/>
                <a:gd name="T17" fmla="*/ 2 h 74"/>
                <a:gd name="T18" fmla="*/ 15 w 58"/>
                <a:gd name="T19" fmla="*/ 0 h 74"/>
                <a:gd name="T20" fmla="*/ 24 w 58"/>
                <a:gd name="T21" fmla="*/ 9 h 74"/>
                <a:gd name="T22" fmla="*/ 38 w 58"/>
                <a:gd name="T23" fmla="*/ 13 h 74"/>
                <a:gd name="T24" fmla="*/ 58 w 58"/>
                <a:gd name="T25" fmla="*/ 34 h 74"/>
                <a:gd name="T26" fmla="*/ 44 w 58"/>
                <a:gd name="T27" fmla="*/ 45 h 74"/>
                <a:gd name="T28" fmla="*/ 49 w 58"/>
                <a:gd name="T29" fmla="*/ 47 h 74"/>
                <a:gd name="T30" fmla="*/ 58 w 58"/>
                <a:gd name="T31" fmla="*/ 58 h 74"/>
                <a:gd name="T32" fmla="*/ 47 w 58"/>
                <a:gd name="T33" fmla="*/ 71 h 7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8"/>
                <a:gd name="T52" fmla="*/ 0 h 74"/>
                <a:gd name="T53" fmla="*/ 58 w 58"/>
                <a:gd name="T54" fmla="*/ 74 h 7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8" h="74">
                  <a:moveTo>
                    <a:pt x="47" y="71"/>
                  </a:moveTo>
                  <a:cubicBezTo>
                    <a:pt x="46" y="74"/>
                    <a:pt x="44" y="73"/>
                    <a:pt x="44" y="71"/>
                  </a:cubicBezTo>
                  <a:cubicBezTo>
                    <a:pt x="41" y="68"/>
                    <a:pt x="41" y="63"/>
                    <a:pt x="47" y="62"/>
                  </a:cubicBezTo>
                  <a:cubicBezTo>
                    <a:pt x="52" y="62"/>
                    <a:pt x="52" y="54"/>
                    <a:pt x="47" y="54"/>
                  </a:cubicBezTo>
                  <a:cubicBezTo>
                    <a:pt x="43" y="52"/>
                    <a:pt x="41" y="50"/>
                    <a:pt x="40" y="47"/>
                  </a:cubicBezTo>
                  <a:cubicBezTo>
                    <a:pt x="49" y="22"/>
                    <a:pt x="20" y="34"/>
                    <a:pt x="13" y="25"/>
                  </a:cubicBezTo>
                  <a:cubicBezTo>
                    <a:pt x="19" y="24"/>
                    <a:pt x="17" y="17"/>
                    <a:pt x="18" y="11"/>
                  </a:cubicBezTo>
                  <a:cubicBezTo>
                    <a:pt x="13" y="7"/>
                    <a:pt x="5" y="10"/>
                    <a:pt x="0" y="11"/>
                  </a:cubicBezTo>
                  <a:cubicBezTo>
                    <a:pt x="0" y="8"/>
                    <a:pt x="0" y="5"/>
                    <a:pt x="0" y="2"/>
                  </a:cubicBezTo>
                  <a:cubicBezTo>
                    <a:pt x="3" y="5"/>
                    <a:pt x="15" y="7"/>
                    <a:pt x="15" y="0"/>
                  </a:cubicBezTo>
                  <a:cubicBezTo>
                    <a:pt x="19" y="2"/>
                    <a:pt x="22" y="5"/>
                    <a:pt x="24" y="9"/>
                  </a:cubicBezTo>
                  <a:cubicBezTo>
                    <a:pt x="24" y="15"/>
                    <a:pt x="32" y="13"/>
                    <a:pt x="38" y="13"/>
                  </a:cubicBezTo>
                  <a:cubicBezTo>
                    <a:pt x="45" y="19"/>
                    <a:pt x="52" y="26"/>
                    <a:pt x="58" y="34"/>
                  </a:cubicBezTo>
                  <a:cubicBezTo>
                    <a:pt x="49" y="33"/>
                    <a:pt x="46" y="38"/>
                    <a:pt x="44" y="45"/>
                  </a:cubicBezTo>
                  <a:cubicBezTo>
                    <a:pt x="46" y="45"/>
                    <a:pt x="47" y="47"/>
                    <a:pt x="49" y="47"/>
                  </a:cubicBezTo>
                  <a:cubicBezTo>
                    <a:pt x="53" y="50"/>
                    <a:pt x="58" y="51"/>
                    <a:pt x="58" y="58"/>
                  </a:cubicBezTo>
                  <a:cubicBezTo>
                    <a:pt x="55" y="64"/>
                    <a:pt x="49" y="66"/>
                    <a:pt x="47" y="7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9" name="Freeform 969"/>
            <p:cNvSpPr/>
            <p:nvPr/>
          </p:nvSpPr>
          <p:spPr bwMode="auto">
            <a:xfrm>
              <a:off x="1810" y="1884"/>
              <a:ext cx="54" cy="8"/>
            </a:xfrm>
            <a:custGeom>
              <a:avLst/>
              <a:gdLst>
                <a:gd name="T0" fmla="*/ 27 w 27"/>
                <a:gd name="T1" fmla="*/ 4 h 4"/>
                <a:gd name="T2" fmla="*/ 0 w 27"/>
                <a:gd name="T3" fmla="*/ 4 h 4"/>
                <a:gd name="T4" fmla="*/ 0 w 27"/>
                <a:gd name="T5" fmla="*/ 0 h 4"/>
                <a:gd name="T6" fmla="*/ 27 w 27"/>
                <a:gd name="T7" fmla="*/ 0 h 4"/>
                <a:gd name="T8" fmla="*/ 27 w 27"/>
                <a:gd name="T9" fmla="*/ 4 h 4"/>
                <a:gd name="T10" fmla="*/ 0 60000 65536"/>
                <a:gd name="T11" fmla="*/ 0 60000 65536"/>
                <a:gd name="T12" fmla="*/ 0 60000 65536"/>
                <a:gd name="T13" fmla="*/ 0 60000 65536"/>
                <a:gd name="T14" fmla="*/ 0 60000 65536"/>
                <a:gd name="T15" fmla="*/ 0 w 27"/>
                <a:gd name="T16" fmla="*/ 0 h 4"/>
                <a:gd name="T17" fmla="*/ 27 w 27"/>
                <a:gd name="T18" fmla="*/ 4 h 4"/>
              </a:gdLst>
              <a:ahLst/>
              <a:cxnLst>
                <a:cxn ang="T10">
                  <a:pos x="T0" y="T1"/>
                </a:cxn>
                <a:cxn ang="T11">
                  <a:pos x="T2" y="T3"/>
                </a:cxn>
                <a:cxn ang="T12">
                  <a:pos x="T4" y="T5"/>
                </a:cxn>
                <a:cxn ang="T13">
                  <a:pos x="T6" y="T7"/>
                </a:cxn>
                <a:cxn ang="T14">
                  <a:pos x="T8" y="T9"/>
                </a:cxn>
              </a:cxnLst>
              <a:rect l="T15" t="T16" r="T17" b="T18"/>
              <a:pathLst>
                <a:path w="27" h="4">
                  <a:moveTo>
                    <a:pt x="27" y="4"/>
                  </a:moveTo>
                  <a:cubicBezTo>
                    <a:pt x="18" y="4"/>
                    <a:pt x="9" y="4"/>
                    <a:pt x="0" y="4"/>
                  </a:cubicBezTo>
                  <a:cubicBezTo>
                    <a:pt x="0" y="3"/>
                    <a:pt x="0" y="1"/>
                    <a:pt x="0" y="0"/>
                  </a:cubicBezTo>
                  <a:cubicBezTo>
                    <a:pt x="9" y="0"/>
                    <a:pt x="18" y="0"/>
                    <a:pt x="27" y="0"/>
                  </a:cubicBezTo>
                  <a:cubicBezTo>
                    <a:pt x="27" y="1"/>
                    <a:pt x="27" y="3"/>
                    <a:pt x="27" y="4"/>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0" name="Freeform 970"/>
            <p:cNvSpPr/>
            <p:nvPr/>
          </p:nvSpPr>
          <p:spPr bwMode="auto">
            <a:xfrm>
              <a:off x="1480" y="1836"/>
              <a:ext cx="72" cy="146"/>
            </a:xfrm>
            <a:custGeom>
              <a:avLst/>
              <a:gdLst>
                <a:gd name="T0" fmla="*/ 27 w 36"/>
                <a:gd name="T1" fmla="*/ 53 h 73"/>
                <a:gd name="T2" fmla="*/ 31 w 36"/>
                <a:gd name="T3" fmla="*/ 57 h 73"/>
                <a:gd name="T4" fmla="*/ 18 w 36"/>
                <a:gd name="T5" fmla="*/ 70 h 73"/>
                <a:gd name="T6" fmla="*/ 16 w 36"/>
                <a:gd name="T7" fmla="*/ 70 h 73"/>
                <a:gd name="T8" fmla="*/ 0 w 36"/>
                <a:gd name="T9" fmla="*/ 53 h 73"/>
                <a:gd name="T10" fmla="*/ 0 w 36"/>
                <a:gd name="T11" fmla="*/ 41 h 73"/>
                <a:gd name="T12" fmla="*/ 7 w 36"/>
                <a:gd name="T13" fmla="*/ 32 h 73"/>
                <a:gd name="T14" fmla="*/ 27 w 36"/>
                <a:gd name="T15" fmla="*/ 12 h 73"/>
                <a:gd name="T16" fmla="*/ 20 w 36"/>
                <a:gd name="T17" fmla="*/ 50 h 73"/>
                <a:gd name="T18" fmla="*/ 27 w 36"/>
                <a:gd name="T19" fmla="*/ 53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73"/>
                <a:gd name="T32" fmla="*/ 36 w 36"/>
                <a:gd name="T33" fmla="*/ 73 h 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73">
                  <a:moveTo>
                    <a:pt x="27" y="53"/>
                  </a:moveTo>
                  <a:cubicBezTo>
                    <a:pt x="30" y="51"/>
                    <a:pt x="36" y="57"/>
                    <a:pt x="31" y="57"/>
                  </a:cubicBezTo>
                  <a:cubicBezTo>
                    <a:pt x="26" y="60"/>
                    <a:pt x="21" y="65"/>
                    <a:pt x="18" y="70"/>
                  </a:cubicBezTo>
                  <a:cubicBezTo>
                    <a:pt x="17" y="73"/>
                    <a:pt x="16" y="72"/>
                    <a:pt x="16" y="70"/>
                  </a:cubicBezTo>
                  <a:cubicBezTo>
                    <a:pt x="12" y="63"/>
                    <a:pt x="4" y="60"/>
                    <a:pt x="0" y="53"/>
                  </a:cubicBezTo>
                  <a:cubicBezTo>
                    <a:pt x="0" y="49"/>
                    <a:pt x="0" y="45"/>
                    <a:pt x="0" y="41"/>
                  </a:cubicBezTo>
                  <a:cubicBezTo>
                    <a:pt x="1" y="37"/>
                    <a:pt x="6" y="37"/>
                    <a:pt x="7" y="32"/>
                  </a:cubicBezTo>
                  <a:cubicBezTo>
                    <a:pt x="8" y="22"/>
                    <a:pt x="10" y="0"/>
                    <a:pt x="27" y="12"/>
                  </a:cubicBezTo>
                  <a:cubicBezTo>
                    <a:pt x="27" y="28"/>
                    <a:pt x="28" y="43"/>
                    <a:pt x="20" y="50"/>
                  </a:cubicBezTo>
                  <a:cubicBezTo>
                    <a:pt x="22" y="51"/>
                    <a:pt x="24" y="53"/>
                    <a:pt x="27" y="53"/>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1" name="Freeform 971"/>
            <p:cNvSpPr/>
            <p:nvPr/>
          </p:nvSpPr>
          <p:spPr bwMode="auto">
            <a:xfrm>
              <a:off x="1836" y="1982"/>
              <a:ext cx="268" cy="255"/>
            </a:xfrm>
            <a:custGeom>
              <a:avLst/>
              <a:gdLst>
                <a:gd name="T0" fmla="*/ 105 w 134"/>
                <a:gd name="T1" fmla="*/ 29 h 127"/>
                <a:gd name="T2" fmla="*/ 107 w 134"/>
                <a:gd name="T3" fmla="*/ 29 h 127"/>
                <a:gd name="T4" fmla="*/ 101 w 134"/>
                <a:gd name="T5" fmla="*/ 33 h 127"/>
                <a:gd name="T6" fmla="*/ 92 w 134"/>
                <a:gd name="T7" fmla="*/ 22 h 127"/>
                <a:gd name="T8" fmla="*/ 76 w 134"/>
                <a:gd name="T9" fmla="*/ 33 h 127"/>
                <a:gd name="T10" fmla="*/ 112 w 134"/>
                <a:gd name="T11" fmla="*/ 71 h 127"/>
                <a:gd name="T12" fmla="*/ 114 w 134"/>
                <a:gd name="T13" fmla="*/ 98 h 127"/>
                <a:gd name="T14" fmla="*/ 134 w 134"/>
                <a:gd name="T15" fmla="*/ 120 h 127"/>
                <a:gd name="T16" fmla="*/ 69 w 134"/>
                <a:gd name="T17" fmla="*/ 120 h 127"/>
                <a:gd name="T18" fmla="*/ 7 w 134"/>
                <a:gd name="T19" fmla="*/ 118 h 127"/>
                <a:gd name="T20" fmla="*/ 7 w 134"/>
                <a:gd name="T21" fmla="*/ 62 h 127"/>
                <a:gd name="T22" fmla="*/ 9 w 134"/>
                <a:gd name="T23" fmla="*/ 6 h 127"/>
                <a:gd name="T24" fmla="*/ 74 w 134"/>
                <a:gd name="T25" fmla="*/ 0 h 127"/>
                <a:gd name="T26" fmla="*/ 105 w 134"/>
                <a:gd name="T27" fmla="*/ 29 h 1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4"/>
                <a:gd name="T43" fmla="*/ 0 h 127"/>
                <a:gd name="T44" fmla="*/ 134 w 134"/>
                <a:gd name="T45" fmla="*/ 127 h 12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4" h="127">
                  <a:moveTo>
                    <a:pt x="105" y="29"/>
                  </a:moveTo>
                  <a:cubicBezTo>
                    <a:pt x="106" y="29"/>
                    <a:pt x="107" y="29"/>
                    <a:pt x="107" y="29"/>
                  </a:cubicBezTo>
                  <a:cubicBezTo>
                    <a:pt x="107" y="31"/>
                    <a:pt x="101" y="38"/>
                    <a:pt x="101" y="33"/>
                  </a:cubicBezTo>
                  <a:cubicBezTo>
                    <a:pt x="99" y="28"/>
                    <a:pt x="93" y="27"/>
                    <a:pt x="92" y="22"/>
                  </a:cubicBezTo>
                  <a:cubicBezTo>
                    <a:pt x="88" y="11"/>
                    <a:pt x="72" y="30"/>
                    <a:pt x="76" y="33"/>
                  </a:cubicBezTo>
                  <a:cubicBezTo>
                    <a:pt x="87" y="47"/>
                    <a:pt x="101" y="57"/>
                    <a:pt x="112" y="71"/>
                  </a:cubicBezTo>
                  <a:cubicBezTo>
                    <a:pt x="113" y="79"/>
                    <a:pt x="109" y="93"/>
                    <a:pt x="114" y="98"/>
                  </a:cubicBezTo>
                  <a:cubicBezTo>
                    <a:pt x="119" y="106"/>
                    <a:pt x="129" y="111"/>
                    <a:pt x="134" y="120"/>
                  </a:cubicBezTo>
                  <a:cubicBezTo>
                    <a:pt x="114" y="120"/>
                    <a:pt x="96" y="120"/>
                    <a:pt x="69" y="120"/>
                  </a:cubicBezTo>
                  <a:cubicBezTo>
                    <a:pt x="56" y="120"/>
                    <a:pt x="14" y="127"/>
                    <a:pt x="7" y="118"/>
                  </a:cubicBezTo>
                  <a:cubicBezTo>
                    <a:pt x="0" y="109"/>
                    <a:pt x="7" y="75"/>
                    <a:pt x="7" y="62"/>
                  </a:cubicBezTo>
                  <a:cubicBezTo>
                    <a:pt x="7" y="39"/>
                    <a:pt x="5" y="21"/>
                    <a:pt x="9" y="6"/>
                  </a:cubicBezTo>
                  <a:cubicBezTo>
                    <a:pt x="37" y="10"/>
                    <a:pt x="51" y="1"/>
                    <a:pt x="74" y="0"/>
                  </a:cubicBezTo>
                  <a:cubicBezTo>
                    <a:pt x="86" y="8"/>
                    <a:pt x="93" y="20"/>
                    <a:pt x="105" y="29"/>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2" name="Freeform 972"/>
            <p:cNvSpPr/>
            <p:nvPr/>
          </p:nvSpPr>
          <p:spPr bwMode="auto">
            <a:xfrm>
              <a:off x="3211" y="2102"/>
              <a:ext cx="130" cy="133"/>
            </a:xfrm>
            <a:custGeom>
              <a:avLst/>
              <a:gdLst>
                <a:gd name="T0" fmla="*/ 62 w 65"/>
                <a:gd name="T1" fmla="*/ 42 h 66"/>
                <a:gd name="T2" fmla="*/ 65 w 65"/>
                <a:gd name="T3" fmla="*/ 47 h 66"/>
                <a:gd name="T4" fmla="*/ 40 w 65"/>
                <a:gd name="T5" fmla="*/ 33 h 66"/>
                <a:gd name="T6" fmla="*/ 33 w 65"/>
                <a:gd name="T7" fmla="*/ 27 h 66"/>
                <a:gd name="T8" fmla="*/ 31 w 65"/>
                <a:gd name="T9" fmla="*/ 31 h 66"/>
                <a:gd name="T10" fmla="*/ 31 w 65"/>
                <a:gd name="T11" fmla="*/ 38 h 66"/>
                <a:gd name="T12" fmla="*/ 9 w 65"/>
                <a:gd name="T13" fmla="*/ 0 h 66"/>
                <a:gd name="T14" fmla="*/ 18 w 65"/>
                <a:gd name="T15" fmla="*/ 0 h 66"/>
                <a:gd name="T16" fmla="*/ 20 w 65"/>
                <a:gd name="T17" fmla="*/ 13 h 66"/>
                <a:gd name="T18" fmla="*/ 42 w 65"/>
                <a:gd name="T19" fmla="*/ 13 h 66"/>
                <a:gd name="T20" fmla="*/ 62 w 65"/>
                <a:gd name="T21" fmla="*/ 42 h 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66"/>
                <a:gd name="T35" fmla="*/ 65 w 65"/>
                <a:gd name="T36" fmla="*/ 66 h 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66">
                  <a:moveTo>
                    <a:pt x="62" y="42"/>
                  </a:moveTo>
                  <a:cubicBezTo>
                    <a:pt x="65" y="42"/>
                    <a:pt x="64" y="45"/>
                    <a:pt x="65" y="47"/>
                  </a:cubicBezTo>
                  <a:cubicBezTo>
                    <a:pt x="63" y="66"/>
                    <a:pt x="49" y="35"/>
                    <a:pt x="40" y="33"/>
                  </a:cubicBezTo>
                  <a:cubicBezTo>
                    <a:pt x="40" y="28"/>
                    <a:pt x="38" y="26"/>
                    <a:pt x="33" y="27"/>
                  </a:cubicBezTo>
                  <a:cubicBezTo>
                    <a:pt x="33" y="29"/>
                    <a:pt x="32" y="29"/>
                    <a:pt x="31" y="31"/>
                  </a:cubicBezTo>
                  <a:cubicBezTo>
                    <a:pt x="31" y="33"/>
                    <a:pt x="31" y="35"/>
                    <a:pt x="31" y="38"/>
                  </a:cubicBezTo>
                  <a:cubicBezTo>
                    <a:pt x="23" y="27"/>
                    <a:pt x="0" y="19"/>
                    <a:pt x="9" y="0"/>
                  </a:cubicBezTo>
                  <a:cubicBezTo>
                    <a:pt x="12" y="0"/>
                    <a:pt x="15" y="0"/>
                    <a:pt x="18" y="0"/>
                  </a:cubicBezTo>
                  <a:cubicBezTo>
                    <a:pt x="17" y="5"/>
                    <a:pt x="17" y="10"/>
                    <a:pt x="20" y="13"/>
                  </a:cubicBezTo>
                  <a:cubicBezTo>
                    <a:pt x="27" y="13"/>
                    <a:pt x="35" y="13"/>
                    <a:pt x="42" y="13"/>
                  </a:cubicBezTo>
                  <a:cubicBezTo>
                    <a:pt x="41" y="31"/>
                    <a:pt x="55" y="33"/>
                    <a:pt x="62" y="4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3" name="Freeform 973"/>
            <p:cNvSpPr/>
            <p:nvPr/>
          </p:nvSpPr>
          <p:spPr bwMode="auto">
            <a:xfrm>
              <a:off x="1520" y="1954"/>
              <a:ext cx="318" cy="349"/>
            </a:xfrm>
            <a:custGeom>
              <a:avLst/>
              <a:gdLst>
                <a:gd name="T0" fmla="*/ 45 w 159"/>
                <a:gd name="T1" fmla="*/ 134 h 174"/>
                <a:gd name="T2" fmla="*/ 42 w 159"/>
                <a:gd name="T3" fmla="*/ 134 h 174"/>
                <a:gd name="T4" fmla="*/ 0 w 159"/>
                <a:gd name="T5" fmla="*/ 87 h 174"/>
                <a:gd name="T6" fmla="*/ 0 w 159"/>
                <a:gd name="T7" fmla="*/ 20 h 174"/>
                <a:gd name="T8" fmla="*/ 18 w 159"/>
                <a:gd name="T9" fmla="*/ 2 h 174"/>
                <a:gd name="T10" fmla="*/ 51 w 159"/>
                <a:gd name="T11" fmla="*/ 2 h 174"/>
                <a:gd name="T12" fmla="*/ 67 w 159"/>
                <a:gd name="T13" fmla="*/ 18 h 174"/>
                <a:gd name="T14" fmla="*/ 67 w 159"/>
                <a:gd name="T15" fmla="*/ 20 h 174"/>
                <a:gd name="T16" fmla="*/ 85 w 159"/>
                <a:gd name="T17" fmla="*/ 22 h 174"/>
                <a:gd name="T18" fmla="*/ 94 w 159"/>
                <a:gd name="T19" fmla="*/ 31 h 174"/>
                <a:gd name="T20" fmla="*/ 94 w 159"/>
                <a:gd name="T21" fmla="*/ 34 h 174"/>
                <a:gd name="T22" fmla="*/ 107 w 159"/>
                <a:gd name="T23" fmla="*/ 36 h 174"/>
                <a:gd name="T24" fmla="*/ 109 w 159"/>
                <a:gd name="T25" fmla="*/ 0 h 174"/>
                <a:gd name="T26" fmla="*/ 132 w 159"/>
                <a:gd name="T27" fmla="*/ 0 h 174"/>
                <a:gd name="T28" fmla="*/ 147 w 159"/>
                <a:gd name="T29" fmla="*/ 16 h 174"/>
                <a:gd name="T30" fmla="*/ 147 w 159"/>
                <a:gd name="T31" fmla="*/ 18 h 174"/>
                <a:gd name="T32" fmla="*/ 154 w 159"/>
                <a:gd name="T33" fmla="*/ 20 h 174"/>
                <a:gd name="T34" fmla="*/ 152 w 159"/>
                <a:gd name="T35" fmla="*/ 174 h 174"/>
                <a:gd name="T36" fmla="*/ 83 w 159"/>
                <a:gd name="T37" fmla="*/ 105 h 174"/>
                <a:gd name="T38" fmla="*/ 71 w 159"/>
                <a:gd name="T39" fmla="*/ 105 h 174"/>
                <a:gd name="T40" fmla="*/ 45 w 159"/>
                <a:gd name="T41" fmla="*/ 134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9"/>
                <a:gd name="T64" fmla="*/ 0 h 174"/>
                <a:gd name="T65" fmla="*/ 159 w 159"/>
                <a:gd name="T66" fmla="*/ 174 h 17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9" h="174">
                  <a:moveTo>
                    <a:pt x="45" y="134"/>
                  </a:moveTo>
                  <a:cubicBezTo>
                    <a:pt x="44" y="136"/>
                    <a:pt x="42" y="135"/>
                    <a:pt x="42" y="134"/>
                  </a:cubicBezTo>
                  <a:cubicBezTo>
                    <a:pt x="28" y="118"/>
                    <a:pt x="14" y="103"/>
                    <a:pt x="0" y="87"/>
                  </a:cubicBezTo>
                  <a:cubicBezTo>
                    <a:pt x="0" y="65"/>
                    <a:pt x="0" y="43"/>
                    <a:pt x="0" y="20"/>
                  </a:cubicBezTo>
                  <a:cubicBezTo>
                    <a:pt x="6" y="14"/>
                    <a:pt x="11" y="7"/>
                    <a:pt x="18" y="2"/>
                  </a:cubicBezTo>
                  <a:cubicBezTo>
                    <a:pt x="29" y="2"/>
                    <a:pt x="40" y="2"/>
                    <a:pt x="51" y="2"/>
                  </a:cubicBezTo>
                  <a:cubicBezTo>
                    <a:pt x="58" y="7"/>
                    <a:pt x="63" y="12"/>
                    <a:pt x="67" y="18"/>
                  </a:cubicBezTo>
                  <a:cubicBezTo>
                    <a:pt x="67" y="19"/>
                    <a:pt x="67" y="20"/>
                    <a:pt x="67" y="20"/>
                  </a:cubicBezTo>
                  <a:cubicBezTo>
                    <a:pt x="70" y="24"/>
                    <a:pt x="78" y="22"/>
                    <a:pt x="85" y="22"/>
                  </a:cubicBezTo>
                  <a:cubicBezTo>
                    <a:pt x="89" y="24"/>
                    <a:pt x="92" y="27"/>
                    <a:pt x="94" y="31"/>
                  </a:cubicBezTo>
                  <a:cubicBezTo>
                    <a:pt x="94" y="32"/>
                    <a:pt x="94" y="33"/>
                    <a:pt x="94" y="34"/>
                  </a:cubicBezTo>
                  <a:cubicBezTo>
                    <a:pt x="96" y="36"/>
                    <a:pt x="102" y="36"/>
                    <a:pt x="107" y="36"/>
                  </a:cubicBezTo>
                  <a:cubicBezTo>
                    <a:pt x="112" y="28"/>
                    <a:pt x="108" y="12"/>
                    <a:pt x="109" y="0"/>
                  </a:cubicBezTo>
                  <a:cubicBezTo>
                    <a:pt x="117" y="0"/>
                    <a:pt x="124" y="0"/>
                    <a:pt x="132" y="0"/>
                  </a:cubicBezTo>
                  <a:cubicBezTo>
                    <a:pt x="138" y="4"/>
                    <a:pt x="143" y="10"/>
                    <a:pt x="147" y="16"/>
                  </a:cubicBezTo>
                  <a:cubicBezTo>
                    <a:pt x="147" y="17"/>
                    <a:pt x="147" y="17"/>
                    <a:pt x="147" y="18"/>
                  </a:cubicBezTo>
                  <a:cubicBezTo>
                    <a:pt x="149" y="19"/>
                    <a:pt x="151" y="20"/>
                    <a:pt x="154" y="20"/>
                  </a:cubicBezTo>
                  <a:cubicBezTo>
                    <a:pt x="157" y="67"/>
                    <a:pt x="159" y="131"/>
                    <a:pt x="152" y="174"/>
                  </a:cubicBezTo>
                  <a:cubicBezTo>
                    <a:pt x="128" y="152"/>
                    <a:pt x="105" y="129"/>
                    <a:pt x="83" y="105"/>
                  </a:cubicBezTo>
                  <a:cubicBezTo>
                    <a:pt x="83" y="99"/>
                    <a:pt x="71" y="99"/>
                    <a:pt x="71" y="105"/>
                  </a:cubicBezTo>
                  <a:cubicBezTo>
                    <a:pt x="63" y="115"/>
                    <a:pt x="52" y="123"/>
                    <a:pt x="45" y="134"/>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4" name="Freeform 974"/>
            <p:cNvSpPr/>
            <p:nvPr/>
          </p:nvSpPr>
          <p:spPr bwMode="auto">
            <a:xfrm>
              <a:off x="1309" y="2182"/>
              <a:ext cx="351" cy="313"/>
            </a:xfrm>
            <a:custGeom>
              <a:avLst/>
              <a:gdLst>
                <a:gd name="T0" fmla="*/ 145 w 175"/>
                <a:gd name="T1" fmla="*/ 27 h 156"/>
                <a:gd name="T2" fmla="*/ 152 w 175"/>
                <a:gd name="T3" fmla="*/ 27 h 156"/>
                <a:gd name="T4" fmla="*/ 163 w 175"/>
                <a:gd name="T5" fmla="*/ 18 h 156"/>
                <a:gd name="T6" fmla="*/ 168 w 175"/>
                <a:gd name="T7" fmla="*/ 44 h 156"/>
                <a:gd name="T8" fmla="*/ 174 w 175"/>
                <a:gd name="T9" fmla="*/ 53 h 156"/>
                <a:gd name="T10" fmla="*/ 165 w 175"/>
                <a:gd name="T11" fmla="*/ 62 h 156"/>
                <a:gd name="T12" fmla="*/ 163 w 175"/>
                <a:gd name="T13" fmla="*/ 96 h 156"/>
                <a:gd name="T14" fmla="*/ 143 w 175"/>
                <a:gd name="T15" fmla="*/ 116 h 156"/>
                <a:gd name="T16" fmla="*/ 141 w 175"/>
                <a:gd name="T17" fmla="*/ 116 h 156"/>
                <a:gd name="T18" fmla="*/ 136 w 175"/>
                <a:gd name="T19" fmla="*/ 131 h 156"/>
                <a:gd name="T20" fmla="*/ 38 w 175"/>
                <a:gd name="T21" fmla="*/ 138 h 156"/>
                <a:gd name="T22" fmla="*/ 18 w 175"/>
                <a:gd name="T23" fmla="*/ 156 h 156"/>
                <a:gd name="T24" fmla="*/ 16 w 175"/>
                <a:gd name="T25" fmla="*/ 131 h 156"/>
                <a:gd name="T26" fmla="*/ 0 w 175"/>
                <a:gd name="T27" fmla="*/ 114 h 156"/>
                <a:gd name="T28" fmla="*/ 40 w 175"/>
                <a:gd name="T29" fmla="*/ 114 h 156"/>
                <a:gd name="T30" fmla="*/ 43 w 175"/>
                <a:gd name="T31" fmla="*/ 80 h 156"/>
                <a:gd name="T32" fmla="*/ 118 w 175"/>
                <a:gd name="T33" fmla="*/ 2 h 156"/>
                <a:gd name="T34" fmla="*/ 121 w 175"/>
                <a:gd name="T35" fmla="*/ 2 h 156"/>
                <a:gd name="T36" fmla="*/ 145 w 175"/>
                <a:gd name="T37" fmla="*/ 27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5"/>
                <a:gd name="T58" fmla="*/ 0 h 156"/>
                <a:gd name="T59" fmla="*/ 175 w 175"/>
                <a:gd name="T60" fmla="*/ 156 h 1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5" h="156">
                  <a:moveTo>
                    <a:pt x="145" y="27"/>
                  </a:moveTo>
                  <a:cubicBezTo>
                    <a:pt x="147" y="27"/>
                    <a:pt x="150" y="27"/>
                    <a:pt x="152" y="27"/>
                  </a:cubicBezTo>
                  <a:cubicBezTo>
                    <a:pt x="157" y="25"/>
                    <a:pt x="158" y="19"/>
                    <a:pt x="163" y="18"/>
                  </a:cubicBezTo>
                  <a:cubicBezTo>
                    <a:pt x="165" y="27"/>
                    <a:pt x="159" y="42"/>
                    <a:pt x="168" y="44"/>
                  </a:cubicBezTo>
                  <a:cubicBezTo>
                    <a:pt x="171" y="46"/>
                    <a:pt x="175" y="48"/>
                    <a:pt x="174" y="53"/>
                  </a:cubicBezTo>
                  <a:cubicBezTo>
                    <a:pt x="170" y="55"/>
                    <a:pt x="167" y="58"/>
                    <a:pt x="165" y="62"/>
                  </a:cubicBezTo>
                  <a:cubicBezTo>
                    <a:pt x="160" y="69"/>
                    <a:pt x="164" y="85"/>
                    <a:pt x="163" y="96"/>
                  </a:cubicBezTo>
                  <a:cubicBezTo>
                    <a:pt x="157" y="103"/>
                    <a:pt x="151" y="110"/>
                    <a:pt x="143" y="116"/>
                  </a:cubicBezTo>
                  <a:cubicBezTo>
                    <a:pt x="142" y="116"/>
                    <a:pt x="142" y="116"/>
                    <a:pt x="141" y="116"/>
                  </a:cubicBezTo>
                  <a:cubicBezTo>
                    <a:pt x="136" y="118"/>
                    <a:pt x="142" y="130"/>
                    <a:pt x="136" y="131"/>
                  </a:cubicBezTo>
                  <a:cubicBezTo>
                    <a:pt x="105" y="135"/>
                    <a:pt x="58" y="123"/>
                    <a:pt x="38" y="138"/>
                  </a:cubicBezTo>
                  <a:cubicBezTo>
                    <a:pt x="30" y="143"/>
                    <a:pt x="26" y="151"/>
                    <a:pt x="18" y="156"/>
                  </a:cubicBezTo>
                  <a:cubicBezTo>
                    <a:pt x="17" y="148"/>
                    <a:pt x="21" y="135"/>
                    <a:pt x="16" y="131"/>
                  </a:cubicBezTo>
                  <a:cubicBezTo>
                    <a:pt x="12" y="124"/>
                    <a:pt x="4" y="121"/>
                    <a:pt x="0" y="114"/>
                  </a:cubicBezTo>
                  <a:cubicBezTo>
                    <a:pt x="14" y="114"/>
                    <a:pt x="27" y="114"/>
                    <a:pt x="40" y="114"/>
                  </a:cubicBezTo>
                  <a:cubicBezTo>
                    <a:pt x="45" y="106"/>
                    <a:pt x="42" y="91"/>
                    <a:pt x="43" y="80"/>
                  </a:cubicBezTo>
                  <a:cubicBezTo>
                    <a:pt x="67" y="53"/>
                    <a:pt x="95" y="29"/>
                    <a:pt x="118" y="2"/>
                  </a:cubicBezTo>
                  <a:cubicBezTo>
                    <a:pt x="119" y="0"/>
                    <a:pt x="121" y="1"/>
                    <a:pt x="121" y="2"/>
                  </a:cubicBezTo>
                  <a:cubicBezTo>
                    <a:pt x="128" y="11"/>
                    <a:pt x="136" y="19"/>
                    <a:pt x="145" y="27"/>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5" name="Freeform 975"/>
            <p:cNvSpPr/>
            <p:nvPr/>
          </p:nvSpPr>
          <p:spPr bwMode="auto">
            <a:xfrm>
              <a:off x="3447" y="2249"/>
              <a:ext cx="198" cy="234"/>
            </a:xfrm>
            <a:custGeom>
              <a:avLst/>
              <a:gdLst>
                <a:gd name="T0" fmla="*/ 31 w 99"/>
                <a:gd name="T1" fmla="*/ 0 h 117"/>
                <a:gd name="T2" fmla="*/ 45 w 99"/>
                <a:gd name="T3" fmla="*/ 9 h 117"/>
                <a:gd name="T4" fmla="*/ 45 w 99"/>
                <a:gd name="T5" fmla="*/ 14 h 117"/>
                <a:gd name="T6" fmla="*/ 47 w 99"/>
                <a:gd name="T7" fmla="*/ 40 h 117"/>
                <a:gd name="T8" fmla="*/ 96 w 99"/>
                <a:gd name="T9" fmla="*/ 74 h 117"/>
                <a:gd name="T10" fmla="*/ 67 w 99"/>
                <a:gd name="T11" fmla="*/ 74 h 117"/>
                <a:gd name="T12" fmla="*/ 63 w 99"/>
                <a:gd name="T13" fmla="*/ 101 h 117"/>
                <a:gd name="T14" fmla="*/ 56 w 99"/>
                <a:gd name="T15" fmla="*/ 94 h 117"/>
                <a:gd name="T16" fmla="*/ 54 w 99"/>
                <a:gd name="T17" fmla="*/ 101 h 117"/>
                <a:gd name="T18" fmla="*/ 40 w 99"/>
                <a:gd name="T19" fmla="*/ 87 h 117"/>
                <a:gd name="T20" fmla="*/ 36 w 99"/>
                <a:gd name="T21" fmla="*/ 83 h 117"/>
                <a:gd name="T22" fmla="*/ 36 w 99"/>
                <a:gd name="T23" fmla="*/ 81 h 117"/>
                <a:gd name="T24" fmla="*/ 36 w 99"/>
                <a:gd name="T25" fmla="*/ 61 h 117"/>
                <a:gd name="T26" fmla="*/ 31 w 99"/>
                <a:gd name="T27" fmla="*/ 0 h 1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9"/>
                <a:gd name="T43" fmla="*/ 0 h 117"/>
                <a:gd name="T44" fmla="*/ 99 w 99"/>
                <a:gd name="T45" fmla="*/ 117 h 1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9" h="117">
                  <a:moveTo>
                    <a:pt x="31" y="0"/>
                  </a:moveTo>
                  <a:cubicBezTo>
                    <a:pt x="36" y="3"/>
                    <a:pt x="40" y="6"/>
                    <a:pt x="45" y="9"/>
                  </a:cubicBezTo>
                  <a:cubicBezTo>
                    <a:pt x="45" y="11"/>
                    <a:pt x="45" y="12"/>
                    <a:pt x="45" y="14"/>
                  </a:cubicBezTo>
                  <a:cubicBezTo>
                    <a:pt x="45" y="23"/>
                    <a:pt x="43" y="35"/>
                    <a:pt x="47" y="40"/>
                  </a:cubicBezTo>
                  <a:cubicBezTo>
                    <a:pt x="77" y="38"/>
                    <a:pt x="99" y="43"/>
                    <a:pt x="96" y="74"/>
                  </a:cubicBezTo>
                  <a:cubicBezTo>
                    <a:pt x="86" y="74"/>
                    <a:pt x="77" y="74"/>
                    <a:pt x="67" y="74"/>
                  </a:cubicBezTo>
                  <a:cubicBezTo>
                    <a:pt x="61" y="78"/>
                    <a:pt x="69" y="96"/>
                    <a:pt x="63" y="101"/>
                  </a:cubicBezTo>
                  <a:cubicBezTo>
                    <a:pt x="63" y="96"/>
                    <a:pt x="61" y="94"/>
                    <a:pt x="56" y="94"/>
                  </a:cubicBezTo>
                  <a:cubicBezTo>
                    <a:pt x="55" y="96"/>
                    <a:pt x="53" y="98"/>
                    <a:pt x="54" y="101"/>
                  </a:cubicBezTo>
                  <a:cubicBezTo>
                    <a:pt x="41" y="117"/>
                    <a:pt x="44" y="101"/>
                    <a:pt x="40" y="87"/>
                  </a:cubicBezTo>
                  <a:cubicBezTo>
                    <a:pt x="38" y="86"/>
                    <a:pt x="36" y="85"/>
                    <a:pt x="36" y="83"/>
                  </a:cubicBezTo>
                  <a:cubicBezTo>
                    <a:pt x="36" y="82"/>
                    <a:pt x="36" y="81"/>
                    <a:pt x="36" y="81"/>
                  </a:cubicBezTo>
                  <a:cubicBezTo>
                    <a:pt x="36" y="74"/>
                    <a:pt x="36" y="67"/>
                    <a:pt x="36" y="61"/>
                  </a:cubicBezTo>
                  <a:cubicBezTo>
                    <a:pt x="13" y="51"/>
                    <a:pt x="0" y="3"/>
                    <a:pt x="31"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6" name="Freeform 976"/>
            <p:cNvSpPr/>
            <p:nvPr/>
          </p:nvSpPr>
          <p:spPr bwMode="auto">
            <a:xfrm>
              <a:off x="1131" y="1820"/>
              <a:ext cx="411" cy="515"/>
            </a:xfrm>
            <a:custGeom>
              <a:avLst/>
              <a:gdLst>
                <a:gd name="T0" fmla="*/ 129 w 205"/>
                <a:gd name="T1" fmla="*/ 254 h 257"/>
                <a:gd name="T2" fmla="*/ 127 w 205"/>
                <a:gd name="T3" fmla="*/ 254 h 257"/>
                <a:gd name="T4" fmla="*/ 0 w 205"/>
                <a:gd name="T5" fmla="*/ 125 h 257"/>
                <a:gd name="T6" fmla="*/ 0 w 205"/>
                <a:gd name="T7" fmla="*/ 110 h 257"/>
                <a:gd name="T8" fmla="*/ 9 w 205"/>
                <a:gd name="T9" fmla="*/ 101 h 257"/>
                <a:gd name="T10" fmla="*/ 40 w 205"/>
                <a:gd name="T11" fmla="*/ 98 h 257"/>
                <a:gd name="T12" fmla="*/ 76 w 205"/>
                <a:gd name="T13" fmla="*/ 63 h 257"/>
                <a:gd name="T14" fmla="*/ 83 w 205"/>
                <a:gd name="T15" fmla="*/ 29 h 257"/>
                <a:gd name="T16" fmla="*/ 96 w 205"/>
                <a:gd name="T17" fmla="*/ 18 h 257"/>
                <a:gd name="T18" fmla="*/ 176 w 205"/>
                <a:gd name="T19" fmla="*/ 36 h 257"/>
                <a:gd name="T20" fmla="*/ 170 w 205"/>
                <a:gd name="T21" fmla="*/ 45 h 257"/>
                <a:gd name="T22" fmla="*/ 170 w 205"/>
                <a:gd name="T23" fmla="*/ 65 h 257"/>
                <a:gd name="T24" fmla="*/ 187 w 205"/>
                <a:gd name="T25" fmla="*/ 85 h 257"/>
                <a:gd name="T26" fmla="*/ 190 w 205"/>
                <a:gd name="T27" fmla="*/ 159 h 257"/>
                <a:gd name="T28" fmla="*/ 205 w 205"/>
                <a:gd name="T29" fmla="*/ 179 h 257"/>
                <a:gd name="T30" fmla="*/ 129 w 205"/>
                <a:gd name="T31" fmla="*/ 254 h 2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5"/>
                <a:gd name="T49" fmla="*/ 0 h 257"/>
                <a:gd name="T50" fmla="*/ 205 w 205"/>
                <a:gd name="T51" fmla="*/ 257 h 2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5" h="257">
                  <a:moveTo>
                    <a:pt x="129" y="254"/>
                  </a:moveTo>
                  <a:cubicBezTo>
                    <a:pt x="129" y="257"/>
                    <a:pt x="127" y="256"/>
                    <a:pt x="127" y="254"/>
                  </a:cubicBezTo>
                  <a:cubicBezTo>
                    <a:pt x="86" y="210"/>
                    <a:pt x="41" y="170"/>
                    <a:pt x="0" y="125"/>
                  </a:cubicBezTo>
                  <a:cubicBezTo>
                    <a:pt x="0" y="120"/>
                    <a:pt x="0" y="115"/>
                    <a:pt x="0" y="110"/>
                  </a:cubicBezTo>
                  <a:cubicBezTo>
                    <a:pt x="2" y="106"/>
                    <a:pt x="5" y="103"/>
                    <a:pt x="9" y="101"/>
                  </a:cubicBezTo>
                  <a:cubicBezTo>
                    <a:pt x="19" y="99"/>
                    <a:pt x="34" y="104"/>
                    <a:pt x="40" y="98"/>
                  </a:cubicBezTo>
                  <a:cubicBezTo>
                    <a:pt x="53" y="87"/>
                    <a:pt x="65" y="76"/>
                    <a:pt x="76" y="63"/>
                  </a:cubicBezTo>
                  <a:cubicBezTo>
                    <a:pt x="83" y="56"/>
                    <a:pt x="73" y="33"/>
                    <a:pt x="83" y="29"/>
                  </a:cubicBezTo>
                  <a:cubicBezTo>
                    <a:pt x="89" y="27"/>
                    <a:pt x="90" y="20"/>
                    <a:pt x="96" y="18"/>
                  </a:cubicBezTo>
                  <a:cubicBezTo>
                    <a:pt x="116" y="26"/>
                    <a:pt x="187" y="0"/>
                    <a:pt x="176" y="36"/>
                  </a:cubicBezTo>
                  <a:cubicBezTo>
                    <a:pt x="173" y="38"/>
                    <a:pt x="172" y="42"/>
                    <a:pt x="170" y="45"/>
                  </a:cubicBezTo>
                  <a:cubicBezTo>
                    <a:pt x="166" y="47"/>
                    <a:pt x="166" y="63"/>
                    <a:pt x="170" y="65"/>
                  </a:cubicBezTo>
                  <a:cubicBezTo>
                    <a:pt x="174" y="73"/>
                    <a:pt x="183" y="77"/>
                    <a:pt x="187" y="85"/>
                  </a:cubicBezTo>
                  <a:cubicBezTo>
                    <a:pt x="189" y="109"/>
                    <a:pt x="184" y="139"/>
                    <a:pt x="190" y="159"/>
                  </a:cubicBezTo>
                  <a:cubicBezTo>
                    <a:pt x="193" y="167"/>
                    <a:pt x="204" y="168"/>
                    <a:pt x="205" y="179"/>
                  </a:cubicBezTo>
                  <a:cubicBezTo>
                    <a:pt x="179" y="203"/>
                    <a:pt x="154" y="228"/>
                    <a:pt x="129" y="254"/>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7" name="Freeform 977"/>
            <p:cNvSpPr/>
            <p:nvPr/>
          </p:nvSpPr>
          <p:spPr bwMode="auto">
            <a:xfrm>
              <a:off x="3345" y="2042"/>
              <a:ext cx="170" cy="403"/>
            </a:xfrm>
            <a:custGeom>
              <a:avLst/>
              <a:gdLst>
                <a:gd name="T0" fmla="*/ 76 w 85"/>
                <a:gd name="T1" fmla="*/ 161 h 201"/>
                <a:gd name="T2" fmla="*/ 78 w 85"/>
                <a:gd name="T3" fmla="*/ 166 h 201"/>
                <a:gd name="T4" fmla="*/ 85 w 85"/>
                <a:gd name="T5" fmla="*/ 201 h 201"/>
                <a:gd name="T6" fmla="*/ 73 w 85"/>
                <a:gd name="T7" fmla="*/ 192 h 201"/>
                <a:gd name="T8" fmla="*/ 71 w 85"/>
                <a:gd name="T9" fmla="*/ 188 h 201"/>
                <a:gd name="T10" fmla="*/ 42 w 85"/>
                <a:gd name="T11" fmla="*/ 155 h 201"/>
                <a:gd name="T12" fmla="*/ 40 w 85"/>
                <a:gd name="T13" fmla="*/ 157 h 201"/>
                <a:gd name="T14" fmla="*/ 24 w 85"/>
                <a:gd name="T15" fmla="*/ 155 h 201"/>
                <a:gd name="T16" fmla="*/ 24 w 85"/>
                <a:gd name="T17" fmla="*/ 114 h 201"/>
                <a:gd name="T18" fmla="*/ 7 w 85"/>
                <a:gd name="T19" fmla="*/ 25 h 201"/>
                <a:gd name="T20" fmla="*/ 44 w 85"/>
                <a:gd name="T21" fmla="*/ 3 h 201"/>
                <a:gd name="T22" fmla="*/ 80 w 85"/>
                <a:gd name="T23" fmla="*/ 83 h 201"/>
                <a:gd name="T24" fmla="*/ 53 w 85"/>
                <a:gd name="T25" fmla="*/ 117 h 201"/>
                <a:gd name="T26" fmla="*/ 76 w 85"/>
                <a:gd name="T27" fmla="*/ 161 h 20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5"/>
                <a:gd name="T43" fmla="*/ 0 h 201"/>
                <a:gd name="T44" fmla="*/ 85 w 85"/>
                <a:gd name="T45" fmla="*/ 201 h 20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5" h="201">
                  <a:moveTo>
                    <a:pt x="76" y="161"/>
                  </a:moveTo>
                  <a:cubicBezTo>
                    <a:pt x="78" y="161"/>
                    <a:pt x="77" y="164"/>
                    <a:pt x="78" y="166"/>
                  </a:cubicBezTo>
                  <a:cubicBezTo>
                    <a:pt x="75" y="183"/>
                    <a:pt x="81" y="191"/>
                    <a:pt x="85" y="201"/>
                  </a:cubicBezTo>
                  <a:cubicBezTo>
                    <a:pt x="79" y="200"/>
                    <a:pt x="79" y="194"/>
                    <a:pt x="73" y="192"/>
                  </a:cubicBezTo>
                  <a:cubicBezTo>
                    <a:pt x="71" y="192"/>
                    <a:pt x="72" y="190"/>
                    <a:pt x="71" y="188"/>
                  </a:cubicBezTo>
                  <a:cubicBezTo>
                    <a:pt x="75" y="166"/>
                    <a:pt x="53" y="140"/>
                    <a:pt x="42" y="155"/>
                  </a:cubicBezTo>
                  <a:cubicBezTo>
                    <a:pt x="43" y="156"/>
                    <a:pt x="41" y="157"/>
                    <a:pt x="40" y="157"/>
                  </a:cubicBezTo>
                  <a:cubicBezTo>
                    <a:pt x="35" y="155"/>
                    <a:pt x="25" y="160"/>
                    <a:pt x="24" y="155"/>
                  </a:cubicBezTo>
                  <a:cubicBezTo>
                    <a:pt x="24" y="141"/>
                    <a:pt x="24" y="128"/>
                    <a:pt x="24" y="114"/>
                  </a:cubicBezTo>
                  <a:cubicBezTo>
                    <a:pt x="0" y="103"/>
                    <a:pt x="7" y="60"/>
                    <a:pt x="7" y="25"/>
                  </a:cubicBezTo>
                  <a:cubicBezTo>
                    <a:pt x="17" y="16"/>
                    <a:pt x="21" y="0"/>
                    <a:pt x="44" y="3"/>
                  </a:cubicBezTo>
                  <a:cubicBezTo>
                    <a:pt x="39" y="47"/>
                    <a:pt x="52" y="73"/>
                    <a:pt x="80" y="83"/>
                  </a:cubicBezTo>
                  <a:cubicBezTo>
                    <a:pt x="77" y="101"/>
                    <a:pt x="59" y="103"/>
                    <a:pt x="53" y="117"/>
                  </a:cubicBezTo>
                  <a:cubicBezTo>
                    <a:pt x="49" y="144"/>
                    <a:pt x="64" y="151"/>
                    <a:pt x="76" y="16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8" name="Freeform 978"/>
            <p:cNvSpPr/>
            <p:nvPr/>
          </p:nvSpPr>
          <p:spPr bwMode="auto">
            <a:xfrm>
              <a:off x="3567" y="2168"/>
              <a:ext cx="159" cy="389"/>
            </a:xfrm>
            <a:custGeom>
              <a:avLst/>
              <a:gdLst>
                <a:gd name="T0" fmla="*/ 76 w 79"/>
                <a:gd name="T1" fmla="*/ 98 h 194"/>
                <a:gd name="T2" fmla="*/ 78 w 79"/>
                <a:gd name="T3" fmla="*/ 103 h 194"/>
                <a:gd name="T4" fmla="*/ 78 w 79"/>
                <a:gd name="T5" fmla="*/ 158 h 194"/>
                <a:gd name="T6" fmla="*/ 76 w 79"/>
                <a:gd name="T7" fmla="*/ 163 h 194"/>
                <a:gd name="T8" fmla="*/ 40 w 79"/>
                <a:gd name="T9" fmla="*/ 194 h 194"/>
                <a:gd name="T10" fmla="*/ 67 w 79"/>
                <a:gd name="T11" fmla="*/ 116 h 194"/>
                <a:gd name="T12" fmla="*/ 58 w 79"/>
                <a:gd name="T13" fmla="*/ 112 h 194"/>
                <a:gd name="T14" fmla="*/ 18 w 79"/>
                <a:gd name="T15" fmla="*/ 43 h 194"/>
                <a:gd name="T16" fmla="*/ 29 w 79"/>
                <a:gd name="T17" fmla="*/ 40 h 194"/>
                <a:gd name="T18" fmla="*/ 29 w 79"/>
                <a:gd name="T19" fmla="*/ 20 h 194"/>
                <a:gd name="T20" fmla="*/ 0 w 79"/>
                <a:gd name="T21" fmla="*/ 0 h 194"/>
                <a:gd name="T22" fmla="*/ 36 w 79"/>
                <a:gd name="T23" fmla="*/ 0 h 194"/>
                <a:gd name="T24" fmla="*/ 52 w 79"/>
                <a:gd name="T25" fmla="*/ 18 h 194"/>
                <a:gd name="T26" fmla="*/ 31 w 79"/>
                <a:gd name="T27" fmla="*/ 36 h 194"/>
                <a:gd name="T28" fmla="*/ 76 w 79"/>
                <a:gd name="T29" fmla="*/ 98 h 1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94"/>
                <a:gd name="T47" fmla="*/ 79 w 79"/>
                <a:gd name="T48" fmla="*/ 194 h 19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94">
                  <a:moveTo>
                    <a:pt x="76" y="98"/>
                  </a:moveTo>
                  <a:cubicBezTo>
                    <a:pt x="78" y="98"/>
                    <a:pt x="78" y="101"/>
                    <a:pt x="78" y="103"/>
                  </a:cubicBezTo>
                  <a:cubicBezTo>
                    <a:pt x="78" y="121"/>
                    <a:pt x="78" y="140"/>
                    <a:pt x="78" y="158"/>
                  </a:cubicBezTo>
                  <a:cubicBezTo>
                    <a:pt x="79" y="161"/>
                    <a:pt x="78" y="162"/>
                    <a:pt x="76" y="163"/>
                  </a:cubicBezTo>
                  <a:cubicBezTo>
                    <a:pt x="63" y="171"/>
                    <a:pt x="51" y="192"/>
                    <a:pt x="40" y="194"/>
                  </a:cubicBezTo>
                  <a:cubicBezTo>
                    <a:pt x="37" y="155"/>
                    <a:pt x="79" y="163"/>
                    <a:pt x="67" y="116"/>
                  </a:cubicBezTo>
                  <a:cubicBezTo>
                    <a:pt x="66" y="113"/>
                    <a:pt x="59" y="116"/>
                    <a:pt x="58" y="112"/>
                  </a:cubicBezTo>
                  <a:cubicBezTo>
                    <a:pt x="64" y="70"/>
                    <a:pt x="26" y="71"/>
                    <a:pt x="18" y="43"/>
                  </a:cubicBezTo>
                  <a:cubicBezTo>
                    <a:pt x="23" y="43"/>
                    <a:pt x="27" y="42"/>
                    <a:pt x="29" y="40"/>
                  </a:cubicBezTo>
                  <a:cubicBezTo>
                    <a:pt x="29" y="34"/>
                    <a:pt x="29" y="27"/>
                    <a:pt x="29" y="20"/>
                  </a:cubicBezTo>
                  <a:cubicBezTo>
                    <a:pt x="15" y="20"/>
                    <a:pt x="0" y="8"/>
                    <a:pt x="0" y="0"/>
                  </a:cubicBezTo>
                  <a:cubicBezTo>
                    <a:pt x="12" y="0"/>
                    <a:pt x="24" y="0"/>
                    <a:pt x="36" y="0"/>
                  </a:cubicBezTo>
                  <a:cubicBezTo>
                    <a:pt x="31" y="16"/>
                    <a:pt x="43" y="15"/>
                    <a:pt x="52" y="18"/>
                  </a:cubicBezTo>
                  <a:cubicBezTo>
                    <a:pt x="46" y="25"/>
                    <a:pt x="41" y="32"/>
                    <a:pt x="31" y="36"/>
                  </a:cubicBezTo>
                  <a:cubicBezTo>
                    <a:pt x="30" y="73"/>
                    <a:pt x="62" y="77"/>
                    <a:pt x="76" y="98"/>
                  </a:cubicBezTo>
                  <a:close/>
                </a:path>
              </a:pathLst>
            </a:custGeom>
            <a:solidFill>
              <a:srgbClr val="66656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9" name="Freeform 979"/>
            <p:cNvSpPr/>
            <p:nvPr/>
          </p:nvSpPr>
          <p:spPr bwMode="auto">
            <a:xfrm>
              <a:off x="2108" y="2401"/>
              <a:ext cx="36" cy="84"/>
            </a:xfrm>
            <a:custGeom>
              <a:avLst/>
              <a:gdLst>
                <a:gd name="T0" fmla="*/ 0 w 18"/>
                <a:gd name="T1" fmla="*/ 42 h 42"/>
                <a:gd name="T2" fmla="*/ 0 w 18"/>
                <a:gd name="T3" fmla="*/ 0 h 42"/>
                <a:gd name="T4" fmla="*/ 18 w 18"/>
                <a:gd name="T5" fmla="*/ 5 h 42"/>
                <a:gd name="T6" fmla="*/ 18 w 18"/>
                <a:gd name="T7" fmla="*/ 7 h 42"/>
                <a:gd name="T8" fmla="*/ 3 w 18"/>
                <a:gd name="T9" fmla="*/ 5 h 42"/>
                <a:gd name="T10" fmla="*/ 0 w 18"/>
                <a:gd name="T11" fmla="*/ 42 h 42"/>
                <a:gd name="T12" fmla="*/ 0 60000 65536"/>
                <a:gd name="T13" fmla="*/ 0 60000 65536"/>
                <a:gd name="T14" fmla="*/ 0 60000 65536"/>
                <a:gd name="T15" fmla="*/ 0 60000 65536"/>
                <a:gd name="T16" fmla="*/ 0 60000 65536"/>
                <a:gd name="T17" fmla="*/ 0 60000 65536"/>
                <a:gd name="T18" fmla="*/ 0 w 18"/>
                <a:gd name="T19" fmla="*/ 0 h 42"/>
                <a:gd name="T20" fmla="*/ 18 w 18"/>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18" h="42">
                  <a:moveTo>
                    <a:pt x="0" y="42"/>
                  </a:moveTo>
                  <a:cubicBezTo>
                    <a:pt x="0" y="28"/>
                    <a:pt x="0" y="14"/>
                    <a:pt x="0" y="0"/>
                  </a:cubicBezTo>
                  <a:cubicBezTo>
                    <a:pt x="4" y="4"/>
                    <a:pt x="10" y="6"/>
                    <a:pt x="18" y="5"/>
                  </a:cubicBezTo>
                  <a:cubicBezTo>
                    <a:pt x="18" y="5"/>
                    <a:pt x="18" y="6"/>
                    <a:pt x="18" y="7"/>
                  </a:cubicBezTo>
                  <a:cubicBezTo>
                    <a:pt x="12" y="7"/>
                    <a:pt x="5" y="8"/>
                    <a:pt x="3" y="5"/>
                  </a:cubicBezTo>
                  <a:cubicBezTo>
                    <a:pt x="1" y="16"/>
                    <a:pt x="6" y="34"/>
                    <a:pt x="0" y="4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0" name="Freeform 980"/>
            <p:cNvSpPr/>
            <p:nvPr/>
          </p:nvSpPr>
          <p:spPr bwMode="auto">
            <a:xfrm>
              <a:off x="3573" y="2399"/>
              <a:ext cx="123" cy="114"/>
            </a:xfrm>
            <a:custGeom>
              <a:avLst/>
              <a:gdLst>
                <a:gd name="T0" fmla="*/ 13 w 61"/>
                <a:gd name="T1" fmla="*/ 39 h 57"/>
                <a:gd name="T2" fmla="*/ 11 w 61"/>
                <a:gd name="T3" fmla="*/ 35 h 57"/>
                <a:gd name="T4" fmla="*/ 55 w 61"/>
                <a:gd name="T5" fmla="*/ 8 h 57"/>
                <a:gd name="T6" fmla="*/ 33 w 61"/>
                <a:gd name="T7" fmla="*/ 55 h 57"/>
                <a:gd name="T8" fmla="*/ 28 w 61"/>
                <a:gd name="T9" fmla="*/ 55 h 57"/>
                <a:gd name="T10" fmla="*/ 13 w 61"/>
                <a:gd name="T11" fmla="*/ 39 h 57"/>
                <a:gd name="T12" fmla="*/ 0 60000 65536"/>
                <a:gd name="T13" fmla="*/ 0 60000 65536"/>
                <a:gd name="T14" fmla="*/ 0 60000 65536"/>
                <a:gd name="T15" fmla="*/ 0 60000 65536"/>
                <a:gd name="T16" fmla="*/ 0 60000 65536"/>
                <a:gd name="T17" fmla="*/ 0 60000 65536"/>
                <a:gd name="T18" fmla="*/ 0 w 61"/>
                <a:gd name="T19" fmla="*/ 0 h 57"/>
                <a:gd name="T20" fmla="*/ 61 w 61"/>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1" h="57">
                  <a:moveTo>
                    <a:pt x="13" y="39"/>
                  </a:moveTo>
                  <a:cubicBezTo>
                    <a:pt x="11" y="39"/>
                    <a:pt x="11" y="36"/>
                    <a:pt x="11" y="35"/>
                  </a:cubicBezTo>
                  <a:cubicBezTo>
                    <a:pt x="0" y="0"/>
                    <a:pt x="31" y="8"/>
                    <a:pt x="55" y="8"/>
                  </a:cubicBezTo>
                  <a:cubicBezTo>
                    <a:pt x="61" y="36"/>
                    <a:pt x="42" y="41"/>
                    <a:pt x="33" y="55"/>
                  </a:cubicBezTo>
                  <a:cubicBezTo>
                    <a:pt x="32" y="57"/>
                    <a:pt x="29" y="57"/>
                    <a:pt x="28" y="55"/>
                  </a:cubicBezTo>
                  <a:cubicBezTo>
                    <a:pt x="24" y="48"/>
                    <a:pt x="19" y="43"/>
                    <a:pt x="13" y="3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1" name="Freeform 981"/>
            <p:cNvSpPr/>
            <p:nvPr/>
          </p:nvSpPr>
          <p:spPr bwMode="auto">
            <a:xfrm>
              <a:off x="2036" y="2411"/>
              <a:ext cx="322" cy="303"/>
            </a:xfrm>
            <a:custGeom>
              <a:avLst/>
              <a:gdLst>
                <a:gd name="T0" fmla="*/ 90 w 161"/>
                <a:gd name="T1" fmla="*/ 35 h 151"/>
                <a:gd name="T2" fmla="*/ 90 w 161"/>
                <a:gd name="T3" fmla="*/ 37 h 151"/>
                <a:gd name="T4" fmla="*/ 88 w 161"/>
                <a:gd name="T5" fmla="*/ 60 h 151"/>
                <a:gd name="T6" fmla="*/ 108 w 161"/>
                <a:gd name="T7" fmla="*/ 62 h 151"/>
                <a:gd name="T8" fmla="*/ 123 w 161"/>
                <a:gd name="T9" fmla="*/ 95 h 151"/>
                <a:gd name="T10" fmla="*/ 161 w 161"/>
                <a:gd name="T11" fmla="*/ 95 h 151"/>
                <a:gd name="T12" fmla="*/ 123 w 161"/>
                <a:gd name="T13" fmla="*/ 133 h 151"/>
                <a:gd name="T14" fmla="*/ 79 w 161"/>
                <a:gd name="T15" fmla="*/ 138 h 151"/>
                <a:gd name="T16" fmla="*/ 70 w 161"/>
                <a:gd name="T17" fmla="*/ 149 h 151"/>
                <a:gd name="T18" fmla="*/ 68 w 161"/>
                <a:gd name="T19" fmla="*/ 149 h 151"/>
                <a:gd name="T20" fmla="*/ 59 w 161"/>
                <a:gd name="T21" fmla="*/ 138 h 151"/>
                <a:gd name="T22" fmla="*/ 59 w 161"/>
                <a:gd name="T23" fmla="*/ 136 h 151"/>
                <a:gd name="T24" fmla="*/ 41 w 161"/>
                <a:gd name="T25" fmla="*/ 133 h 151"/>
                <a:gd name="T26" fmla="*/ 3 w 161"/>
                <a:gd name="T27" fmla="*/ 98 h 151"/>
                <a:gd name="T28" fmla="*/ 3 w 161"/>
                <a:gd name="T29" fmla="*/ 95 h 151"/>
                <a:gd name="T30" fmla="*/ 14 w 161"/>
                <a:gd name="T31" fmla="*/ 84 h 151"/>
                <a:gd name="T32" fmla="*/ 16 w 161"/>
                <a:gd name="T33" fmla="*/ 60 h 151"/>
                <a:gd name="T34" fmla="*/ 36 w 161"/>
                <a:gd name="T35" fmla="*/ 37 h 151"/>
                <a:gd name="T36" fmla="*/ 39 w 161"/>
                <a:gd name="T37" fmla="*/ 0 h 151"/>
                <a:gd name="T38" fmla="*/ 54 w 161"/>
                <a:gd name="T39" fmla="*/ 2 h 151"/>
                <a:gd name="T40" fmla="*/ 90 w 161"/>
                <a:gd name="T41" fmla="*/ 35 h 15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1"/>
                <a:gd name="T64" fmla="*/ 0 h 151"/>
                <a:gd name="T65" fmla="*/ 161 w 161"/>
                <a:gd name="T66" fmla="*/ 151 h 15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1" h="151">
                  <a:moveTo>
                    <a:pt x="90" y="35"/>
                  </a:moveTo>
                  <a:cubicBezTo>
                    <a:pt x="92" y="36"/>
                    <a:pt x="91" y="37"/>
                    <a:pt x="90" y="37"/>
                  </a:cubicBezTo>
                  <a:cubicBezTo>
                    <a:pt x="85" y="41"/>
                    <a:pt x="89" y="53"/>
                    <a:pt x="88" y="60"/>
                  </a:cubicBezTo>
                  <a:cubicBezTo>
                    <a:pt x="91" y="63"/>
                    <a:pt x="101" y="62"/>
                    <a:pt x="108" y="62"/>
                  </a:cubicBezTo>
                  <a:cubicBezTo>
                    <a:pt x="104" y="82"/>
                    <a:pt x="120" y="82"/>
                    <a:pt x="123" y="95"/>
                  </a:cubicBezTo>
                  <a:cubicBezTo>
                    <a:pt x="136" y="95"/>
                    <a:pt x="149" y="95"/>
                    <a:pt x="161" y="95"/>
                  </a:cubicBezTo>
                  <a:cubicBezTo>
                    <a:pt x="149" y="109"/>
                    <a:pt x="137" y="122"/>
                    <a:pt x="123" y="133"/>
                  </a:cubicBezTo>
                  <a:cubicBezTo>
                    <a:pt x="109" y="136"/>
                    <a:pt x="86" y="128"/>
                    <a:pt x="79" y="138"/>
                  </a:cubicBezTo>
                  <a:cubicBezTo>
                    <a:pt x="77" y="143"/>
                    <a:pt x="71" y="144"/>
                    <a:pt x="70" y="149"/>
                  </a:cubicBezTo>
                  <a:cubicBezTo>
                    <a:pt x="69" y="151"/>
                    <a:pt x="68" y="150"/>
                    <a:pt x="68" y="149"/>
                  </a:cubicBezTo>
                  <a:cubicBezTo>
                    <a:pt x="66" y="144"/>
                    <a:pt x="60" y="143"/>
                    <a:pt x="59" y="138"/>
                  </a:cubicBezTo>
                  <a:cubicBezTo>
                    <a:pt x="59" y="137"/>
                    <a:pt x="59" y="136"/>
                    <a:pt x="59" y="136"/>
                  </a:cubicBezTo>
                  <a:cubicBezTo>
                    <a:pt x="55" y="132"/>
                    <a:pt x="47" y="134"/>
                    <a:pt x="41" y="133"/>
                  </a:cubicBezTo>
                  <a:cubicBezTo>
                    <a:pt x="27" y="123"/>
                    <a:pt x="17" y="108"/>
                    <a:pt x="3" y="98"/>
                  </a:cubicBezTo>
                  <a:cubicBezTo>
                    <a:pt x="0" y="97"/>
                    <a:pt x="2" y="95"/>
                    <a:pt x="3" y="95"/>
                  </a:cubicBezTo>
                  <a:cubicBezTo>
                    <a:pt x="8" y="93"/>
                    <a:pt x="11" y="89"/>
                    <a:pt x="14" y="84"/>
                  </a:cubicBezTo>
                  <a:cubicBezTo>
                    <a:pt x="19" y="80"/>
                    <a:pt x="15" y="67"/>
                    <a:pt x="16" y="60"/>
                  </a:cubicBezTo>
                  <a:cubicBezTo>
                    <a:pt x="22" y="51"/>
                    <a:pt x="31" y="46"/>
                    <a:pt x="36" y="37"/>
                  </a:cubicBezTo>
                  <a:cubicBezTo>
                    <a:pt x="42" y="29"/>
                    <a:pt x="37" y="11"/>
                    <a:pt x="39" y="0"/>
                  </a:cubicBezTo>
                  <a:cubicBezTo>
                    <a:pt x="41" y="3"/>
                    <a:pt x="48" y="2"/>
                    <a:pt x="54" y="2"/>
                  </a:cubicBezTo>
                  <a:cubicBezTo>
                    <a:pt x="67" y="12"/>
                    <a:pt x="77" y="25"/>
                    <a:pt x="90" y="35"/>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2" name="Freeform 982"/>
            <p:cNvSpPr/>
            <p:nvPr/>
          </p:nvSpPr>
          <p:spPr bwMode="auto">
            <a:xfrm>
              <a:off x="1337" y="2445"/>
              <a:ext cx="14" cy="62"/>
            </a:xfrm>
            <a:custGeom>
              <a:avLst/>
              <a:gdLst>
                <a:gd name="T0" fmla="*/ 4 w 7"/>
                <a:gd name="T1" fmla="*/ 27 h 31"/>
                <a:gd name="T2" fmla="*/ 2 w 7"/>
                <a:gd name="T3" fmla="*/ 0 h 31"/>
                <a:gd name="T4" fmla="*/ 4 w 7"/>
                <a:gd name="T5" fmla="*/ 25 h 31"/>
                <a:gd name="T6" fmla="*/ 4 w 7"/>
                <a:gd name="T7" fmla="*/ 27 h 31"/>
                <a:gd name="T8" fmla="*/ 0 60000 65536"/>
                <a:gd name="T9" fmla="*/ 0 60000 65536"/>
                <a:gd name="T10" fmla="*/ 0 60000 65536"/>
                <a:gd name="T11" fmla="*/ 0 60000 65536"/>
                <a:gd name="T12" fmla="*/ 0 w 7"/>
                <a:gd name="T13" fmla="*/ 0 h 31"/>
                <a:gd name="T14" fmla="*/ 7 w 7"/>
                <a:gd name="T15" fmla="*/ 31 h 31"/>
              </a:gdLst>
              <a:ahLst/>
              <a:cxnLst>
                <a:cxn ang="T8">
                  <a:pos x="T0" y="T1"/>
                </a:cxn>
                <a:cxn ang="T9">
                  <a:pos x="T2" y="T3"/>
                </a:cxn>
                <a:cxn ang="T10">
                  <a:pos x="T4" y="T5"/>
                </a:cxn>
                <a:cxn ang="T11">
                  <a:pos x="T6" y="T7"/>
                </a:cxn>
              </a:cxnLst>
              <a:rect l="T12" t="T13" r="T14" b="T15"/>
              <a:pathLst>
                <a:path w="7" h="31">
                  <a:moveTo>
                    <a:pt x="4" y="27"/>
                  </a:moveTo>
                  <a:cubicBezTo>
                    <a:pt x="0" y="31"/>
                    <a:pt x="3" y="8"/>
                    <a:pt x="2" y="0"/>
                  </a:cubicBezTo>
                  <a:cubicBezTo>
                    <a:pt x="7" y="4"/>
                    <a:pt x="3" y="17"/>
                    <a:pt x="4" y="25"/>
                  </a:cubicBezTo>
                  <a:cubicBezTo>
                    <a:pt x="4" y="26"/>
                    <a:pt x="4" y="26"/>
                    <a:pt x="4" y="27"/>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3" name="Freeform 983"/>
            <p:cNvSpPr/>
            <p:nvPr/>
          </p:nvSpPr>
          <p:spPr bwMode="auto">
            <a:xfrm>
              <a:off x="6580" y="2503"/>
              <a:ext cx="272" cy="291"/>
            </a:xfrm>
            <a:custGeom>
              <a:avLst/>
              <a:gdLst>
                <a:gd name="T0" fmla="*/ 47 w 136"/>
                <a:gd name="T1" fmla="*/ 9 h 145"/>
                <a:gd name="T2" fmla="*/ 49 w 136"/>
                <a:gd name="T3" fmla="*/ 12 h 145"/>
                <a:gd name="T4" fmla="*/ 51 w 136"/>
                <a:gd name="T5" fmla="*/ 12 h 145"/>
                <a:gd name="T6" fmla="*/ 114 w 136"/>
                <a:gd name="T7" fmla="*/ 14 h 145"/>
                <a:gd name="T8" fmla="*/ 136 w 136"/>
                <a:gd name="T9" fmla="*/ 38 h 145"/>
                <a:gd name="T10" fmla="*/ 125 w 136"/>
                <a:gd name="T11" fmla="*/ 49 h 145"/>
                <a:gd name="T12" fmla="*/ 125 w 136"/>
                <a:gd name="T13" fmla="*/ 92 h 145"/>
                <a:gd name="T14" fmla="*/ 96 w 136"/>
                <a:gd name="T15" fmla="*/ 94 h 145"/>
                <a:gd name="T16" fmla="*/ 94 w 136"/>
                <a:gd name="T17" fmla="*/ 94 h 145"/>
                <a:gd name="T18" fmla="*/ 65 w 136"/>
                <a:gd name="T19" fmla="*/ 130 h 145"/>
                <a:gd name="T20" fmla="*/ 62 w 136"/>
                <a:gd name="T21" fmla="*/ 69 h 145"/>
                <a:gd name="T22" fmla="*/ 60 w 136"/>
                <a:gd name="T23" fmla="*/ 69 h 145"/>
                <a:gd name="T24" fmla="*/ 38 w 136"/>
                <a:gd name="T25" fmla="*/ 67 h 145"/>
                <a:gd name="T26" fmla="*/ 36 w 136"/>
                <a:gd name="T27" fmla="*/ 52 h 145"/>
                <a:gd name="T28" fmla="*/ 33 w 136"/>
                <a:gd name="T29" fmla="*/ 52 h 145"/>
                <a:gd name="T30" fmla="*/ 0 w 136"/>
                <a:gd name="T31" fmla="*/ 49 h 145"/>
                <a:gd name="T32" fmla="*/ 0 w 136"/>
                <a:gd name="T33" fmla="*/ 18 h 145"/>
                <a:gd name="T34" fmla="*/ 2 w 136"/>
                <a:gd name="T35" fmla="*/ 18 h 145"/>
                <a:gd name="T36" fmla="*/ 2 w 136"/>
                <a:gd name="T37" fmla="*/ 20 h 145"/>
                <a:gd name="T38" fmla="*/ 11 w 136"/>
                <a:gd name="T39" fmla="*/ 29 h 145"/>
                <a:gd name="T40" fmla="*/ 18 w 136"/>
                <a:gd name="T41" fmla="*/ 29 h 145"/>
                <a:gd name="T42" fmla="*/ 20 w 136"/>
                <a:gd name="T43" fmla="*/ 27 h 145"/>
                <a:gd name="T44" fmla="*/ 29 w 136"/>
                <a:gd name="T45" fmla="*/ 20 h 145"/>
                <a:gd name="T46" fmla="*/ 29 w 136"/>
                <a:gd name="T47" fmla="*/ 5 h 145"/>
                <a:gd name="T48" fmla="*/ 36 w 136"/>
                <a:gd name="T49" fmla="*/ 0 h 145"/>
                <a:gd name="T50" fmla="*/ 47 w 136"/>
                <a:gd name="T51" fmla="*/ 9 h 14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6"/>
                <a:gd name="T79" fmla="*/ 0 h 145"/>
                <a:gd name="T80" fmla="*/ 136 w 136"/>
                <a:gd name="T81" fmla="*/ 145 h 14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6" h="145">
                  <a:moveTo>
                    <a:pt x="47" y="9"/>
                  </a:moveTo>
                  <a:cubicBezTo>
                    <a:pt x="47" y="11"/>
                    <a:pt x="47" y="12"/>
                    <a:pt x="49" y="12"/>
                  </a:cubicBezTo>
                  <a:cubicBezTo>
                    <a:pt x="50" y="12"/>
                    <a:pt x="50" y="12"/>
                    <a:pt x="51" y="12"/>
                  </a:cubicBezTo>
                  <a:cubicBezTo>
                    <a:pt x="68" y="17"/>
                    <a:pt x="94" y="12"/>
                    <a:pt x="114" y="14"/>
                  </a:cubicBezTo>
                  <a:cubicBezTo>
                    <a:pt x="120" y="23"/>
                    <a:pt x="130" y="29"/>
                    <a:pt x="136" y="38"/>
                  </a:cubicBezTo>
                  <a:cubicBezTo>
                    <a:pt x="131" y="41"/>
                    <a:pt x="128" y="45"/>
                    <a:pt x="125" y="49"/>
                  </a:cubicBezTo>
                  <a:cubicBezTo>
                    <a:pt x="125" y="64"/>
                    <a:pt x="125" y="78"/>
                    <a:pt x="125" y="92"/>
                  </a:cubicBezTo>
                  <a:cubicBezTo>
                    <a:pt x="116" y="93"/>
                    <a:pt x="101" y="89"/>
                    <a:pt x="96" y="94"/>
                  </a:cubicBezTo>
                  <a:cubicBezTo>
                    <a:pt x="95" y="94"/>
                    <a:pt x="94" y="94"/>
                    <a:pt x="94" y="94"/>
                  </a:cubicBezTo>
                  <a:cubicBezTo>
                    <a:pt x="90" y="114"/>
                    <a:pt x="98" y="145"/>
                    <a:pt x="65" y="130"/>
                  </a:cubicBezTo>
                  <a:cubicBezTo>
                    <a:pt x="63" y="110"/>
                    <a:pt x="68" y="85"/>
                    <a:pt x="62" y="69"/>
                  </a:cubicBezTo>
                  <a:cubicBezTo>
                    <a:pt x="62" y="69"/>
                    <a:pt x="61" y="69"/>
                    <a:pt x="60" y="69"/>
                  </a:cubicBezTo>
                  <a:cubicBezTo>
                    <a:pt x="57" y="64"/>
                    <a:pt x="45" y="69"/>
                    <a:pt x="38" y="67"/>
                  </a:cubicBezTo>
                  <a:cubicBezTo>
                    <a:pt x="37" y="63"/>
                    <a:pt x="41" y="53"/>
                    <a:pt x="36" y="52"/>
                  </a:cubicBezTo>
                  <a:cubicBezTo>
                    <a:pt x="35" y="52"/>
                    <a:pt x="34" y="52"/>
                    <a:pt x="33" y="52"/>
                  </a:cubicBezTo>
                  <a:cubicBezTo>
                    <a:pt x="27" y="47"/>
                    <a:pt x="10" y="51"/>
                    <a:pt x="0" y="49"/>
                  </a:cubicBezTo>
                  <a:cubicBezTo>
                    <a:pt x="0" y="39"/>
                    <a:pt x="0" y="29"/>
                    <a:pt x="0" y="18"/>
                  </a:cubicBezTo>
                  <a:cubicBezTo>
                    <a:pt x="1" y="18"/>
                    <a:pt x="1" y="18"/>
                    <a:pt x="2" y="18"/>
                  </a:cubicBezTo>
                  <a:cubicBezTo>
                    <a:pt x="2" y="19"/>
                    <a:pt x="2" y="20"/>
                    <a:pt x="2" y="20"/>
                  </a:cubicBezTo>
                  <a:cubicBezTo>
                    <a:pt x="7" y="21"/>
                    <a:pt x="7" y="27"/>
                    <a:pt x="11" y="29"/>
                  </a:cubicBezTo>
                  <a:cubicBezTo>
                    <a:pt x="13" y="29"/>
                    <a:pt x="16" y="29"/>
                    <a:pt x="18" y="29"/>
                  </a:cubicBezTo>
                  <a:cubicBezTo>
                    <a:pt x="19" y="29"/>
                    <a:pt x="20" y="29"/>
                    <a:pt x="20" y="27"/>
                  </a:cubicBezTo>
                  <a:cubicBezTo>
                    <a:pt x="23" y="25"/>
                    <a:pt x="27" y="23"/>
                    <a:pt x="29" y="20"/>
                  </a:cubicBezTo>
                  <a:cubicBezTo>
                    <a:pt x="29" y="15"/>
                    <a:pt x="29" y="10"/>
                    <a:pt x="29" y="5"/>
                  </a:cubicBezTo>
                  <a:cubicBezTo>
                    <a:pt x="32" y="4"/>
                    <a:pt x="32" y="1"/>
                    <a:pt x="36" y="0"/>
                  </a:cubicBezTo>
                  <a:cubicBezTo>
                    <a:pt x="41" y="2"/>
                    <a:pt x="42" y="8"/>
                    <a:pt x="47" y="9"/>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4" name="Freeform 984"/>
            <p:cNvSpPr/>
            <p:nvPr/>
          </p:nvSpPr>
          <p:spPr bwMode="auto">
            <a:xfrm>
              <a:off x="1582" y="2531"/>
              <a:ext cx="16" cy="36"/>
            </a:xfrm>
            <a:custGeom>
              <a:avLst/>
              <a:gdLst>
                <a:gd name="T0" fmla="*/ 3 w 8"/>
                <a:gd name="T1" fmla="*/ 18 h 18"/>
                <a:gd name="T2" fmla="*/ 5 w 8"/>
                <a:gd name="T3" fmla="*/ 0 h 18"/>
                <a:gd name="T4" fmla="*/ 3 w 8"/>
                <a:gd name="T5" fmla="*/ 18 h 18"/>
                <a:gd name="T6" fmla="*/ 0 60000 65536"/>
                <a:gd name="T7" fmla="*/ 0 60000 65536"/>
                <a:gd name="T8" fmla="*/ 0 60000 65536"/>
                <a:gd name="T9" fmla="*/ 0 w 8"/>
                <a:gd name="T10" fmla="*/ 0 h 18"/>
                <a:gd name="T11" fmla="*/ 8 w 8"/>
                <a:gd name="T12" fmla="*/ 18 h 18"/>
              </a:gdLst>
              <a:ahLst/>
              <a:cxnLst>
                <a:cxn ang="T6">
                  <a:pos x="T0" y="T1"/>
                </a:cxn>
                <a:cxn ang="T7">
                  <a:pos x="T2" y="T3"/>
                </a:cxn>
                <a:cxn ang="T8">
                  <a:pos x="T4" y="T5"/>
                </a:cxn>
              </a:cxnLst>
              <a:rect l="T9" t="T10" r="T11" b="T12"/>
              <a:pathLst>
                <a:path w="8" h="18">
                  <a:moveTo>
                    <a:pt x="3" y="18"/>
                  </a:moveTo>
                  <a:cubicBezTo>
                    <a:pt x="4" y="12"/>
                    <a:pt x="0" y="1"/>
                    <a:pt x="5" y="0"/>
                  </a:cubicBezTo>
                  <a:cubicBezTo>
                    <a:pt x="3" y="5"/>
                    <a:pt x="8" y="16"/>
                    <a:pt x="3" y="1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5" name="Freeform 985"/>
            <p:cNvSpPr/>
            <p:nvPr/>
          </p:nvSpPr>
          <p:spPr bwMode="auto">
            <a:xfrm>
              <a:off x="989" y="2543"/>
              <a:ext cx="14" cy="48"/>
            </a:xfrm>
            <a:custGeom>
              <a:avLst/>
              <a:gdLst>
                <a:gd name="T0" fmla="*/ 4 w 7"/>
                <a:gd name="T1" fmla="*/ 18 h 24"/>
                <a:gd name="T2" fmla="*/ 2 w 7"/>
                <a:gd name="T3" fmla="*/ 0 h 24"/>
                <a:gd name="T4" fmla="*/ 4 w 7"/>
                <a:gd name="T5" fmla="*/ 16 h 24"/>
                <a:gd name="T6" fmla="*/ 4 w 7"/>
                <a:gd name="T7" fmla="*/ 18 h 24"/>
                <a:gd name="T8" fmla="*/ 0 60000 65536"/>
                <a:gd name="T9" fmla="*/ 0 60000 65536"/>
                <a:gd name="T10" fmla="*/ 0 60000 65536"/>
                <a:gd name="T11" fmla="*/ 0 60000 65536"/>
                <a:gd name="T12" fmla="*/ 0 w 7"/>
                <a:gd name="T13" fmla="*/ 0 h 24"/>
                <a:gd name="T14" fmla="*/ 7 w 7"/>
                <a:gd name="T15" fmla="*/ 24 h 24"/>
              </a:gdLst>
              <a:ahLst/>
              <a:cxnLst>
                <a:cxn ang="T8">
                  <a:pos x="T0" y="T1"/>
                </a:cxn>
                <a:cxn ang="T9">
                  <a:pos x="T2" y="T3"/>
                </a:cxn>
                <a:cxn ang="T10">
                  <a:pos x="T4" y="T5"/>
                </a:cxn>
                <a:cxn ang="T11">
                  <a:pos x="T6" y="T7"/>
                </a:cxn>
              </a:cxnLst>
              <a:rect l="T12" t="T13" r="T14" b="T15"/>
              <a:pathLst>
                <a:path w="7" h="24">
                  <a:moveTo>
                    <a:pt x="4" y="18"/>
                  </a:moveTo>
                  <a:cubicBezTo>
                    <a:pt x="0" y="24"/>
                    <a:pt x="3" y="5"/>
                    <a:pt x="2" y="0"/>
                  </a:cubicBezTo>
                  <a:cubicBezTo>
                    <a:pt x="7" y="1"/>
                    <a:pt x="3" y="11"/>
                    <a:pt x="4" y="16"/>
                  </a:cubicBezTo>
                  <a:cubicBezTo>
                    <a:pt x="4" y="17"/>
                    <a:pt x="4" y="18"/>
                    <a:pt x="4" y="18"/>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6" name="Freeform 986"/>
            <p:cNvSpPr/>
            <p:nvPr/>
          </p:nvSpPr>
          <p:spPr bwMode="auto">
            <a:xfrm>
              <a:off x="3117" y="2587"/>
              <a:ext cx="8" cy="27"/>
            </a:xfrm>
            <a:custGeom>
              <a:avLst/>
              <a:gdLst>
                <a:gd name="T0" fmla="*/ 0 w 4"/>
                <a:gd name="T1" fmla="*/ 1 h 13"/>
                <a:gd name="T2" fmla="*/ 0 w 4"/>
                <a:gd name="T3" fmla="*/ 12 h 13"/>
                <a:gd name="T4" fmla="*/ 0 w 4"/>
                <a:gd name="T5" fmla="*/ 1 h 13"/>
                <a:gd name="T6" fmla="*/ 0 60000 65536"/>
                <a:gd name="T7" fmla="*/ 0 60000 65536"/>
                <a:gd name="T8" fmla="*/ 0 60000 65536"/>
                <a:gd name="T9" fmla="*/ 0 w 4"/>
                <a:gd name="T10" fmla="*/ 0 h 13"/>
                <a:gd name="T11" fmla="*/ 4 w 4"/>
                <a:gd name="T12" fmla="*/ 13 h 13"/>
              </a:gdLst>
              <a:ahLst/>
              <a:cxnLst>
                <a:cxn ang="T6">
                  <a:pos x="T0" y="T1"/>
                </a:cxn>
                <a:cxn ang="T7">
                  <a:pos x="T2" y="T3"/>
                </a:cxn>
                <a:cxn ang="T8">
                  <a:pos x="T4" y="T5"/>
                </a:cxn>
              </a:cxnLst>
              <a:rect l="T9" t="T10" r="T11" b="T12"/>
              <a:pathLst>
                <a:path w="4" h="13">
                  <a:moveTo>
                    <a:pt x="0" y="1"/>
                  </a:moveTo>
                  <a:cubicBezTo>
                    <a:pt x="4" y="0"/>
                    <a:pt x="4" y="13"/>
                    <a:pt x="0" y="12"/>
                  </a:cubicBezTo>
                  <a:cubicBezTo>
                    <a:pt x="0" y="8"/>
                    <a:pt x="0" y="4"/>
                    <a:pt x="0" y="1"/>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7" name="Freeform 987"/>
            <p:cNvSpPr/>
            <p:nvPr/>
          </p:nvSpPr>
          <p:spPr bwMode="auto">
            <a:xfrm>
              <a:off x="6424" y="2503"/>
              <a:ext cx="268" cy="403"/>
            </a:xfrm>
            <a:custGeom>
              <a:avLst/>
              <a:gdLst>
                <a:gd name="T0" fmla="*/ 69 w 134"/>
                <a:gd name="T1" fmla="*/ 12 h 201"/>
                <a:gd name="T2" fmla="*/ 69 w 134"/>
                <a:gd name="T3" fmla="*/ 56 h 201"/>
                <a:gd name="T4" fmla="*/ 107 w 134"/>
                <a:gd name="T5" fmla="*/ 58 h 201"/>
                <a:gd name="T6" fmla="*/ 109 w 134"/>
                <a:gd name="T7" fmla="*/ 76 h 201"/>
                <a:gd name="T8" fmla="*/ 134 w 134"/>
                <a:gd name="T9" fmla="*/ 76 h 201"/>
                <a:gd name="T10" fmla="*/ 134 w 134"/>
                <a:gd name="T11" fmla="*/ 123 h 201"/>
                <a:gd name="T12" fmla="*/ 109 w 134"/>
                <a:gd name="T13" fmla="*/ 121 h 201"/>
                <a:gd name="T14" fmla="*/ 105 w 134"/>
                <a:gd name="T15" fmla="*/ 201 h 201"/>
                <a:gd name="T16" fmla="*/ 82 w 134"/>
                <a:gd name="T17" fmla="*/ 190 h 201"/>
                <a:gd name="T18" fmla="*/ 51 w 134"/>
                <a:gd name="T19" fmla="*/ 159 h 201"/>
                <a:gd name="T20" fmla="*/ 47 w 134"/>
                <a:gd name="T21" fmla="*/ 154 h 201"/>
                <a:gd name="T22" fmla="*/ 36 w 134"/>
                <a:gd name="T23" fmla="*/ 143 h 201"/>
                <a:gd name="T24" fmla="*/ 0 w 134"/>
                <a:gd name="T25" fmla="*/ 136 h 201"/>
                <a:gd name="T26" fmla="*/ 18 w 134"/>
                <a:gd name="T27" fmla="*/ 119 h 201"/>
                <a:gd name="T28" fmla="*/ 22 w 134"/>
                <a:gd name="T29" fmla="*/ 45 h 201"/>
                <a:gd name="T30" fmla="*/ 33 w 134"/>
                <a:gd name="T31" fmla="*/ 34 h 201"/>
                <a:gd name="T32" fmla="*/ 38 w 134"/>
                <a:gd name="T33" fmla="*/ 29 h 201"/>
                <a:gd name="T34" fmla="*/ 67 w 134"/>
                <a:gd name="T35" fmla="*/ 0 h 201"/>
                <a:gd name="T36" fmla="*/ 78 w 134"/>
                <a:gd name="T37" fmla="*/ 0 h 201"/>
                <a:gd name="T38" fmla="*/ 69 w 134"/>
                <a:gd name="T39" fmla="*/ 12 h 2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4"/>
                <a:gd name="T61" fmla="*/ 0 h 201"/>
                <a:gd name="T62" fmla="*/ 134 w 134"/>
                <a:gd name="T63" fmla="*/ 201 h 20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4" h="201">
                  <a:moveTo>
                    <a:pt x="69" y="12"/>
                  </a:moveTo>
                  <a:cubicBezTo>
                    <a:pt x="69" y="26"/>
                    <a:pt x="69" y="41"/>
                    <a:pt x="69" y="56"/>
                  </a:cubicBezTo>
                  <a:cubicBezTo>
                    <a:pt x="78" y="61"/>
                    <a:pt x="95" y="57"/>
                    <a:pt x="107" y="58"/>
                  </a:cubicBezTo>
                  <a:cubicBezTo>
                    <a:pt x="107" y="65"/>
                    <a:pt x="106" y="73"/>
                    <a:pt x="109" y="76"/>
                  </a:cubicBezTo>
                  <a:cubicBezTo>
                    <a:pt x="117" y="76"/>
                    <a:pt x="126" y="76"/>
                    <a:pt x="134" y="76"/>
                  </a:cubicBezTo>
                  <a:cubicBezTo>
                    <a:pt x="134" y="92"/>
                    <a:pt x="134" y="107"/>
                    <a:pt x="134" y="123"/>
                  </a:cubicBezTo>
                  <a:cubicBezTo>
                    <a:pt x="129" y="119"/>
                    <a:pt x="117" y="121"/>
                    <a:pt x="109" y="121"/>
                  </a:cubicBezTo>
                  <a:cubicBezTo>
                    <a:pt x="103" y="142"/>
                    <a:pt x="111" y="179"/>
                    <a:pt x="105" y="201"/>
                  </a:cubicBezTo>
                  <a:cubicBezTo>
                    <a:pt x="98" y="196"/>
                    <a:pt x="98" y="185"/>
                    <a:pt x="82" y="190"/>
                  </a:cubicBezTo>
                  <a:cubicBezTo>
                    <a:pt x="73" y="179"/>
                    <a:pt x="63" y="168"/>
                    <a:pt x="51" y="159"/>
                  </a:cubicBezTo>
                  <a:cubicBezTo>
                    <a:pt x="50" y="157"/>
                    <a:pt x="49" y="155"/>
                    <a:pt x="47" y="154"/>
                  </a:cubicBezTo>
                  <a:cubicBezTo>
                    <a:pt x="44" y="150"/>
                    <a:pt x="40" y="146"/>
                    <a:pt x="36" y="143"/>
                  </a:cubicBezTo>
                  <a:cubicBezTo>
                    <a:pt x="32" y="132"/>
                    <a:pt x="7" y="144"/>
                    <a:pt x="0" y="136"/>
                  </a:cubicBezTo>
                  <a:cubicBezTo>
                    <a:pt x="7" y="131"/>
                    <a:pt x="13" y="125"/>
                    <a:pt x="18" y="119"/>
                  </a:cubicBezTo>
                  <a:cubicBezTo>
                    <a:pt x="28" y="103"/>
                    <a:pt x="20" y="68"/>
                    <a:pt x="22" y="45"/>
                  </a:cubicBezTo>
                  <a:cubicBezTo>
                    <a:pt x="27" y="42"/>
                    <a:pt x="31" y="38"/>
                    <a:pt x="33" y="34"/>
                  </a:cubicBezTo>
                  <a:cubicBezTo>
                    <a:pt x="35" y="33"/>
                    <a:pt x="37" y="32"/>
                    <a:pt x="38" y="29"/>
                  </a:cubicBezTo>
                  <a:cubicBezTo>
                    <a:pt x="48" y="21"/>
                    <a:pt x="58" y="11"/>
                    <a:pt x="67" y="0"/>
                  </a:cubicBezTo>
                  <a:cubicBezTo>
                    <a:pt x="71" y="0"/>
                    <a:pt x="74" y="0"/>
                    <a:pt x="78" y="0"/>
                  </a:cubicBezTo>
                  <a:cubicBezTo>
                    <a:pt x="76" y="6"/>
                    <a:pt x="71" y="6"/>
                    <a:pt x="69" y="12"/>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8" name="Freeform 988"/>
            <p:cNvSpPr/>
            <p:nvPr/>
          </p:nvSpPr>
          <p:spPr bwMode="auto">
            <a:xfrm>
              <a:off x="4050" y="2547"/>
              <a:ext cx="76" cy="87"/>
            </a:xfrm>
            <a:custGeom>
              <a:avLst/>
              <a:gdLst>
                <a:gd name="T0" fmla="*/ 20 w 38"/>
                <a:gd name="T1" fmla="*/ 43 h 43"/>
                <a:gd name="T2" fmla="*/ 18 w 38"/>
                <a:gd name="T3" fmla="*/ 39 h 43"/>
                <a:gd name="T4" fmla="*/ 0 w 38"/>
                <a:gd name="T5" fmla="*/ 19 h 43"/>
                <a:gd name="T6" fmla="*/ 2 w 38"/>
                <a:gd name="T7" fmla="*/ 14 h 43"/>
                <a:gd name="T8" fmla="*/ 7 w 38"/>
                <a:gd name="T9" fmla="*/ 14 h 43"/>
                <a:gd name="T10" fmla="*/ 9 w 38"/>
                <a:gd name="T11" fmla="*/ 19 h 43"/>
                <a:gd name="T12" fmla="*/ 16 w 38"/>
                <a:gd name="T13" fmla="*/ 12 h 43"/>
                <a:gd name="T14" fmla="*/ 38 w 38"/>
                <a:gd name="T15" fmla="*/ 3 h 43"/>
                <a:gd name="T16" fmla="*/ 38 w 38"/>
                <a:gd name="T17" fmla="*/ 30 h 43"/>
                <a:gd name="T18" fmla="*/ 25 w 38"/>
                <a:gd name="T19" fmla="*/ 27 h 43"/>
                <a:gd name="T20" fmla="*/ 20 w 38"/>
                <a:gd name="T21" fmla="*/ 43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43"/>
                <a:gd name="T35" fmla="*/ 38 w 38"/>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43">
                  <a:moveTo>
                    <a:pt x="20" y="43"/>
                  </a:moveTo>
                  <a:cubicBezTo>
                    <a:pt x="18" y="43"/>
                    <a:pt x="18" y="40"/>
                    <a:pt x="18" y="39"/>
                  </a:cubicBezTo>
                  <a:cubicBezTo>
                    <a:pt x="23" y="21"/>
                    <a:pt x="10" y="21"/>
                    <a:pt x="0" y="19"/>
                  </a:cubicBezTo>
                  <a:cubicBezTo>
                    <a:pt x="0" y="16"/>
                    <a:pt x="1" y="15"/>
                    <a:pt x="2" y="14"/>
                  </a:cubicBezTo>
                  <a:cubicBezTo>
                    <a:pt x="5" y="14"/>
                    <a:pt x="6" y="11"/>
                    <a:pt x="7" y="14"/>
                  </a:cubicBezTo>
                  <a:cubicBezTo>
                    <a:pt x="7" y="16"/>
                    <a:pt x="9" y="17"/>
                    <a:pt x="9" y="19"/>
                  </a:cubicBezTo>
                  <a:cubicBezTo>
                    <a:pt x="14" y="19"/>
                    <a:pt x="16" y="17"/>
                    <a:pt x="16" y="12"/>
                  </a:cubicBezTo>
                  <a:cubicBezTo>
                    <a:pt x="22" y="8"/>
                    <a:pt x="25" y="0"/>
                    <a:pt x="38" y="3"/>
                  </a:cubicBezTo>
                  <a:cubicBezTo>
                    <a:pt x="38" y="12"/>
                    <a:pt x="38" y="21"/>
                    <a:pt x="38" y="30"/>
                  </a:cubicBezTo>
                  <a:cubicBezTo>
                    <a:pt x="35" y="27"/>
                    <a:pt x="30" y="27"/>
                    <a:pt x="25" y="27"/>
                  </a:cubicBezTo>
                  <a:cubicBezTo>
                    <a:pt x="20" y="29"/>
                    <a:pt x="25" y="42"/>
                    <a:pt x="20" y="4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9" name="Freeform 989"/>
            <p:cNvSpPr/>
            <p:nvPr/>
          </p:nvSpPr>
          <p:spPr bwMode="auto">
            <a:xfrm>
              <a:off x="1037" y="2601"/>
              <a:ext cx="72" cy="105"/>
            </a:xfrm>
            <a:custGeom>
              <a:avLst/>
              <a:gdLst>
                <a:gd name="T0" fmla="*/ 23 w 36"/>
                <a:gd name="T1" fmla="*/ 14 h 52"/>
                <a:gd name="T2" fmla="*/ 23 w 36"/>
                <a:gd name="T3" fmla="*/ 20 h 52"/>
                <a:gd name="T4" fmla="*/ 36 w 36"/>
                <a:gd name="T5" fmla="*/ 36 h 52"/>
                <a:gd name="T6" fmla="*/ 36 w 36"/>
                <a:gd name="T7" fmla="*/ 52 h 52"/>
                <a:gd name="T8" fmla="*/ 0 w 36"/>
                <a:gd name="T9" fmla="*/ 16 h 52"/>
                <a:gd name="T10" fmla="*/ 18 w 36"/>
                <a:gd name="T11" fmla="*/ 0 h 52"/>
                <a:gd name="T12" fmla="*/ 23 w 36"/>
                <a:gd name="T13" fmla="*/ 14 h 52"/>
                <a:gd name="T14" fmla="*/ 0 60000 65536"/>
                <a:gd name="T15" fmla="*/ 0 60000 65536"/>
                <a:gd name="T16" fmla="*/ 0 60000 65536"/>
                <a:gd name="T17" fmla="*/ 0 60000 65536"/>
                <a:gd name="T18" fmla="*/ 0 60000 65536"/>
                <a:gd name="T19" fmla="*/ 0 60000 65536"/>
                <a:gd name="T20" fmla="*/ 0 60000 65536"/>
                <a:gd name="T21" fmla="*/ 0 w 36"/>
                <a:gd name="T22" fmla="*/ 0 h 52"/>
                <a:gd name="T23" fmla="*/ 36 w 36"/>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2">
                  <a:moveTo>
                    <a:pt x="23" y="14"/>
                  </a:moveTo>
                  <a:cubicBezTo>
                    <a:pt x="23" y="16"/>
                    <a:pt x="23" y="18"/>
                    <a:pt x="23" y="20"/>
                  </a:cubicBezTo>
                  <a:cubicBezTo>
                    <a:pt x="26" y="27"/>
                    <a:pt x="33" y="30"/>
                    <a:pt x="36" y="36"/>
                  </a:cubicBezTo>
                  <a:cubicBezTo>
                    <a:pt x="36" y="41"/>
                    <a:pt x="36" y="47"/>
                    <a:pt x="36" y="52"/>
                  </a:cubicBezTo>
                  <a:cubicBezTo>
                    <a:pt x="23" y="41"/>
                    <a:pt x="11" y="29"/>
                    <a:pt x="0" y="16"/>
                  </a:cubicBezTo>
                  <a:cubicBezTo>
                    <a:pt x="6" y="10"/>
                    <a:pt x="9" y="3"/>
                    <a:pt x="18" y="0"/>
                  </a:cubicBezTo>
                  <a:cubicBezTo>
                    <a:pt x="20" y="5"/>
                    <a:pt x="29" y="8"/>
                    <a:pt x="23" y="14"/>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0" name="Freeform 990"/>
            <p:cNvSpPr/>
            <p:nvPr/>
          </p:nvSpPr>
          <p:spPr bwMode="auto">
            <a:xfrm>
              <a:off x="1233" y="2525"/>
              <a:ext cx="54" cy="173"/>
            </a:xfrm>
            <a:custGeom>
              <a:avLst/>
              <a:gdLst>
                <a:gd name="T0" fmla="*/ 12 w 27"/>
                <a:gd name="T1" fmla="*/ 83 h 86"/>
                <a:gd name="T2" fmla="*/ 9 w 27"/>
                <a:gd name="T3" fmla="*/ 83 h 86"/>
                <a:gd name="T4" fmla="*/ 0 w 27"/>
                <a:gd name="T5" fmla="*/ 72 h 86"/>
                <a:gd name="T6" fmla="*/ 0 w 27"/>
                <a:gd name="T7" fmla="*/ 3 h 86"/>
                <a:gd name="T8" fmla="*/ 27 w 27"/>
                <a:gd name="T9" fmla="*/ 5 h 86"/>
                <a:gd name="T10" fmla="*/ 27 w 27"/>
                <a:gd name="T11" fmla="*/ 65 h 86"/>
                <a:gd name="T12" fmla="*/ 12 w 27"/>
                <a:gd name="T13" fmla="*/ 83 h 86"/>
                <a:gd name="T14" fmla="*/ 0 60000 65536"/>
                <a:gd name="T15" fmla="*/ 0 60000 65536"/>
                <a:gd name="T16" fmla="*/ 0 60000 65536"/>
                <a:gd name="T17" fmla="*/ 0 60000 65536"/>
                <a:gd name="T18" fmla="*/ 0 60000 65536"/>
                <a:gd name="T19" fmla="*/ 0 60000 65536"/>
                <a:gd name="T20" fmla="*/ 0 60000 65536"/>
                <a:gd name="T21" fmla="*/ 0 w 27"/>
                <a:gd name="T22" fmla="*/ 0 h 86"/>
                <a:gd name="T23" fmla="*/ 27 w 27"/>
                <a:gd name="T24" fmla="*/ 86 h 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86">
                  <a:moveTo>
                    <a:pt x="12" y="83"/>
                  </a:moveTo>
                  <a:cubicBezTo>
                    <a:pt x="11" y="86"/>
                    <a:pt x="9" y="84"/>
                    <a:pt x="9" y="83"/>
                  </a:cubicBezTo>
                  <a:cubicBezTo>
                    <a:pt x="8" y="78"/>
                    <a:pt x="2" y="77"/>
                    <a:pt x="0" y="72"/>
                  </a:cubicBezTo>
                  <a:cubicBezTo>
                    <a:pt x="0" y="49"/>
                    <a:pt x="0" y="26"/>
                    <a:pt x="0" y="3"/>
                  </a:cubicBezTo>
                  <a:cubicBezTo>
                    <a:pt x="9" y="4"/>
                    <a:pt x="23" y="0"/>
                    <a:pt x="27" y="5"/>
                  </a:cubicBezTo>
                  <a:cubicBezTo>
                    <a:pt x="27" y="25"/>
                    <a:pt x="27" y="45"/>
                    <a:pt x="27" y="65"/>
                  </a:cubicBezTo>
                  <a:cubicBezTo>
                    <a:pt x="23" y="72"/>
                    <a:pt x="15" y="76"/>
                    <a:pt x="12" y="83"/>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1" name="Freeform 991"/>
            <p:cNvSpPr/>
            <p:nvPr/>
          </p:nvSpPr>
          <p:spPr bwMode="auto">
            <a:xfrm>
              <a:off x="2078" y="2696"/>
              <a:ext cx="146" cy="250"/>
            </a:xfrm>
            <a:custGeom>
              <a:avLst/>
              <a:gdLst>
                <a:gd name="T0" fmla="*/ 44 w 73"/>
                <a:gd name="T1" fmla="*/ 14 h 125"/>
                <a:gd name="T2" fmla="*/ 51 w 73"/>
                <a:gd name="T3" fmla="*/ 14 h 125"/>
                <a:gd name="T4" fmla="*/ 64 w 73"/>
                <a:gd name="T5" fmla="*/ 2 h 125"/>
                <a:gd name="T6" fmla="*/ 67 w 73"/>
                <a:gd name="T7" fmla="*/ 76 h 125"/>
                <a:gd name="T8" fmla="*/ 73 w 73"/>
                <a:gd name="T9" fmla="*/ 85 h 125"/>
                <a:gd name="T10" fmla="*/ 62 w 73"/>
                <a:gd name="T11" fmla="*/ 92 h 125"/>
                <a:gd name="T12" fmla="*/ 49 w 73"/>
                <a:gd name="T13" fmla="*/ 107 h 125"/>
                <a:gd name="T14" fmla="*/ 47 w 73"/>
                <a:gd name="T15" fmla="*/ 125 h 125"/>
                <a:gd name="T16" fmla="*/ 31 w 73"/>
                <a:gd name="T17" fmla="*/ 109 h 125"/>
                <a:gd name="T18" fmla="*/ 26 w 73"/>
                <a:gd name="T19" fmla="*/ 94 h 125"/>
                <a:gd name="T20" fmla="*/ 9 w 73"/>
                <a:gd name="T21" fmla="*/ 76 h 125"/>
                <a:gd name="T22" fmla="*/ 9 w 73"/>
                <a:gd name="T23" fmla="*/ 74 h 125"/>
                <a:gd name="T24" fmla="*/ 0 w 73"/>
                <a:gd name="T25" fmla="*/ 69 h 125"/>
                <a:gd name="T26" fmla="*/ 0 w 73"/>
                <a:gd name="T27" fmla="*/ 0 h 125"/>
                <a:gd name="T28" fmla="*/ 29 w 73"/>
                <a:gd name="T29" fmla="*/ 0 h 125"/>
                <a:gd name="T30" fmla="*/ 44 w 73"/>
                <a:gd name="T31" fmla="*/ 14 h 1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3"/>
                <a:gd name="T49" fmla="*/ 0 h 125"/>
                <a:gd name="T50" fmla="*/ 73 w 73"/>
                <a:gd name="T51" fmla="*/ 125 h 1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3" h="125">
                  <a:moveTo>
                    <a:pt x="44" y="14"/>
                  </a:moveTo>
                  <a:cubicBezTo>
                    <a:pt x="47" y="14"/>
                    <a:pt x="49" y="14"/>
                    <a:pt x="51" y="14"/>
                  </a:cubicBezTo>
                  <a:cubicBezTo>
                    <a:pt x="57" y="11"/>
                    <a:pt x="59" y="5"/>
                    <a:pt x="64" y="2"/>
                  </a:cubicBezTo>
                  <a:cubicBezTo>
                    <a:pt x="66" y="26"/>
                    <a:pt x="61" y="56"/>
                    <a:pt x="67" y="76"/>
                  </a:cubicBezTo>
                  <a:cubicBezTo>
                    <a:pt x="67" y="81"/>
                    <a:pt x="73" y="80"/>
                    <a:pt x="73" y="85"/>
                  </a:cubicBezTo>
                  <a:cubicBezTo>
                    <a:pt x="72" y="90"/>
                    <a:pt x="61" y="85"/>
                    <a:pt x="62" y="92"/>
                  </a:cubicBezTo>
                  <a:cubicBezTo>
                    <a:pt x="59" y="98"/>
                    <a:pt x="52" y="101"/>
                    <a:pt x="49" y="107"/>
                  </a:cubicBezTo>
                  <a:cubicBezTo>
                    <a:pt x="44" y="109"/>
                    <a:pt x="48" y="120"/>
                    <a:pt x="47" y="125"/>
                  </a:cubicBezTo>
                  <a:cubicBezTo>
                    <a:pt x="40" y="121"/>
                    <a:pt x="35" y="116"/>
                    <a:pt x="31" y="109"/>
                  </a:cubicBezTo>
                  <a:cubicBezTo>
                    <a:pt x="31" y="103"/>
                    <a:pt x="33" y="94"/>
                    <a:pt x="26" y="94"/>
                  </a:cubicBezTo>
                  <a:cubicBezTo>
                    <a:pt x="20" y="89"/>
                    <a:pt x="14" y="83"/>
                    <a:pt x="9" y="76"/>
                  </a:cubicBezTo>
                  <a:cubicBezTo>
                    <a:pt x="9" y="75"/>
                    <a:pt x="9" y="75"/>
                    <a:pt x="9" y="74"/>
                  </a:cubicBezTo>
                  <a:cubicBezTo>
                    <a:pt x="7" y="71"/>
                    <a:pt x="0" y="73"/>
                    <a:pt x="0" y="69"/>
                  </a:cubicBezTo>
                  <a:cubicBezTo>
                    <a:pt x="0" y="46"/>
                    <a:pt x="0" y="23"/>
                    <a:pt x="0" y="0"/>
                  </a:cubicBezTo>
                  <a:cubicBezTo>
                    <a:pt x="9" y="0"/>
                    <a:pt x="19" y="0"/>
                    <a:pt x="29" y="0"/>
                  </a:cubicBezTo>
                  <a:cubicBezTo>
                    <a:pt x="35" y="3"/>
                    <a:pt x="38" y="11"/>
                    <a:pt x="44" y="14"/>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2" name="Freeform 992"/>
            <p:cNvSpPr/>
            <p:nvPr/>
          </p:nvSpPr>
          <p:spPr bwMode="auto">
            <a:xfrm>
              <a:off x="6548" y="2678"/>
              <a:ext cx="871" cy="1020"/>
            </a:xfrm>
            <a:custGeom>
              <a:avLst/>
              <a:gdLst>
                <a:gd name="T0" fmla="*/ 154 w 435"/>
                <a:gd name="T1" fmla="*/ 14 h 509"/>
                <a:gd name="T2" fmla="*/ 156 w 435"/>
                <a:gd name="T3" fmla="*/ 47 h 509"/>
                <a:gd name="T4" fmla="*/ 159 w 435"/>
                <a:gd name="T5" fmla="*/ 47 h 509"/>
                <a:gd name="T6" fmla="*/ 183 w 435"/>
                <a:gd name="T7" fmla="*/ 49 h 509"/>
                <a:gd name="T8" fmla="*/ 194 w 435"/>
                <a:gd name="T9" fmla="*/ 40 h 509"/>
                <a:gd name="T10" fmla="*/ 246 w 435"/>
                <a:gd name="T11" fmla="*/ 38 h 509"/>
                <a:gd name="T12" fmla="*/ 248 w 435"/>
                <a:gd name="T13" fmla="*/ 38 h 509"/>
                <a:gd name="T14" fmla="*/ 252 w 435"/>
                <a:gd name="T15" fmla="*/ 18 h 509"/>
                <a:gd name="T16" fmla="*/ 254 w 435"/>
                <a:gd name="T17" fmla="*/ 40 h 509"/>
                <a:gd name="T18" fmla="*/ 246 w 435"/>
                <a:gd name="T19" fmla="*/ 56 h 509"/>
                <a:gd name="T20" fmla="*/ 248 w 435"/>
                <a:gd name="T21" fmla="*/ 65 h 509"/>
                <a:gd name="T22" fmla="*/ 257 w 435"/>
                <a:gd name="T23" fmla="*/ 65 h 509"/>
                <a:gd name="T24" fmla="*/ 257 w 435"/>
                <a:gd name="T25" fmla="*/ 63 h 509"/>
                <a:gd name="T26" fmla="*/ 268 w 435"/>
                <a:gd name="T27" fmla="*/ 54 h 509"/>
                <a:gd name="T28" fmla="*/ 312 w 435"/>
                <a:gd name="T29" fmla="*/ 98 h 509"/>
                <a:gd name="T30" fmla="*/ 315 w 435"/>
                <a:gd name="T31" fmla="*/ 101 h 509"/>
                <a:gd name="T32" fmla="*/ 317 w 435"/>
                <a:gd name="T33" fmla="*/ 101 h 509"/>
                <a:gd name="T34" fmla="*/ 384 w 435"/>
                <a:gd name="T35" fmla="*/ 103 h 509"/>
                <a:gd name="T36" fmla="*/ 433 w 435"/>
                <a:gd name="T37" fmla="*/ 152 h 509"/>
                <a:gd name="T38" fmla="*/ 431 w 435"/>
                <a:gd name="T39" fmla="*/ 201 h 509"/>
                <a:gd name="T40" fmla="*/ 397 w 435"/>
                <a:gd name="T41" fmla="*/ 234 h 509"/>
                <a:gd name="T42" fmla="*/ 397 w 435"/>
                <a:gd name="T43" fmla="*/ 344 h 509"/>
                <a:gd name="T44" fmla="*/ 357 w 435"/>
                <a:gd name="T45" fmla="*/ 384 h 509"/>
                <a:gd name="T46" fmla="*/ 341 w 435"/>
                <a:gd name="T47" fmla="*/ 386 h 509"/>
                <a:gd name="T48" fmla="*/ 339 w 435"/>
                <a:gd name="T49" fmla="*/ 386 h 509"/>
                <a:gd name="T50" fmla="*/ 337 w 435"/>
                <a:gd name="T51" fmla="*/ 388 h 509"/>
                <a:gd name="T52" fmla="*/ 306 w 435"/>
                <a:gd name="T53" fmla="*/ 419 h 509"/>
                <a:gd name="T54" fmla="*/ 304 w 435"/>
                <a:gd name="T55" fmla="*/ 471 h 509"/>
                <a:gd name="T56" fmla="*/ 290 w 435"/>
                <a:gd name="T57" fmla="*/ 484 h 509"/>
                <a:gd name="T58" fmla="*/ 279 w 435"/>
                <a:gd name="T59" fmla="*/ 486 h 509"/>
                <a:gd name="T60" fmla="*/ 277 w 435"/>
                <a:gd name="T61" fmla="*/ 486 h 509"/>
                <a:gd name="T62" fmla="*/ 275 w 435"/>
                <a:gd name="T63" fmla="*/ 509 h 509"/>
                <a:gd name="T64" fmla="*/ 254 w 435"/>
                <a:gd name="T65" fmla="*/ 493 h 509"/>
                <a:gd name="T66" fmla="*/ 243 w 435"/>
                <a:gd name="T67" fmla="*/ 493 h 509"/>
                <a:gd name="T68" fmla="*/ 230 w 435"/>
                <a:gd name="T69" fmla="*/ 480 h 509"/>
                <a:gd name="T70" fmla="*/ 230 w 435"/>
                <a:gd name="T71" fmla="*/ 477 h 509"/>
                <a:gd name="T72" fmla="*/ 259 w 435"/>
                <a:gd name="T73" fmla="*/ 451 h 509"/>
                <a:gd name="T74" fmla="*/ 257 w 435"/>
                <a:gd name="T75" fmla="*/ 417 h 509"/>
                <a:gd name="T76" fmla="*/ 254 w 435"/>
                <a:gd name="T77" fmla="*/ 417 h 509"/>
                <a:gd name="T78" fmla="*/ 248 w 435"/>
                <a:gd name="T79" fmla="*/ 397 h 509"/>
                <a:gd name="T80" fmla="*/ 197 w 435"/>
                <a:gd name="T81" fmla="*/ 346 h 509"/>
                <a:gd name="T82" fmla="*/ 194 w 435"/>
                <a:gd name="T83" fmla="*/ 288 h 509"/>
                <a:gd name="T84" fmla="*/ 192 w 435"/>
                <a:gd name="T85" fmla="*/ 288 h 509"/>
                <a:gd name="T86" fmla="*/ 163 w 435"/>
                <a:gd name="T87" fmla="*/ 257 h 509"/>
                <a:gd name="T88" fmla="*/ 92 w 435"/>
                <a:gd name="T89" fmla="*/ 190 h 509"/>
                <a:gd name="T90" fmla="*/ 63 w 435"/>
                <a:gd name="T91" fmla="*/ 217 h 509"/>
                <a:gd name="T92" fmla="*/ 43 w 435"/>
                <a:gd name="T93" fmla="*/ 217 h 509"/>
                <a:gd name="T94" fmla="*/ 0 w 435"/>
                <a:gd name="T95" fmla="*/ 174 h 509"/>
                <a:gd name="T96" fmla="*/ 0 w 435"/>
                <a:gd name="T97" fmla="*/ 172 h 509"/>
                <a:gd name="T98" fmla="*/ 54 w 435"/>
                <a:gd name="T99" fmla="*/ 121 h 509"/>
                <a:gd name="T100" fmla="*/ 56 w 435"/>
                <a:gd name="T101" fmla="*/ 43 h 509"/>
                <a:gd name="T102" fmla="*/ 63 w 435"/>
                <a:gd name="T103" fmla="*/ 43 h 509"/>
                <a:gd name="T104" fmla="*/ 76 w 435"/>
                <a:gd name="T105" fmla="*/ 54 h 509"/>
                <a:gd name="T106" fmla="*/ 112 w 435"/>
                <a:gd name="T107" fmla="*/ 52 h 509"/>
                <a:gd name="T108" fmla="*/ 114 w 435"/>
                <a:gd name="T109" fmla="*/ 52 h 509"/>
                <a:gd name="T110" fmla="*/ 116 w 435"/>
                <a:gd name="T111" fmla="*/ 14 h 509"/>
                <a:gd name="T112" fmla="*/ 145 w 435"/>
                <a:gd name="T113" fmla="*/ 11 h 509"/>
                <a:gd name="T114" fmla="*/ 147 w 435"/>
                <a:gd name="T115" fmla="*/ 11 h 509"/>
                <a:gd name="T116" fmla="*/ 150 w 435"/>
                <a:gd name="T117" fmla="*/ 0 h 509"/>
                <a:gd name="T118" fmla="*/ 159 w 435"/>
                <a:gd name="T119" fmla="*/ 9 h 509"/>
                <a:gd name="T120" fmla="*/ 154 w 435"/>
                <a:gd name="T121" fmla="*/ 14 h 50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35"/>
                <a:gd name="T184" fmla="*/ 0 h 509"/>
                <a:gd name="T185" fmla="*/ 435 w 435"/>
                <a:gd name="T186" fmla="*/ 509 h 50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35" h="509">
                  <a:moveTo>
                    <a:pt x="154" y="14"/>
                  </a:moveTo>
                  <a:cubicBezTo>
                    <a:pt x="156" y="24"/>
                    <a:pt x="151" y="40"/>
                    <a:pt x="156" y="47"/>
                  </a:cubicBezTo>
                  <a:cubicBezTo>
                    <a:pt x="157" y="47"/>
                    <a:pt x="158" y="47"/>
                    <a:pt x="159" y="47"/>
                  </a:cubicBezTo>
                  <a:cubicBezTo>
                    <a:pt x="162" y="52"/>
                    <a:pt x="176" y="48"/>
                    <a:pt x="183" y="49"/>
                  </a:cubicBezTo>
                  <a:cubicBezTo>
                    <a:pt x="190" y="49"/>
                    <a:pt x="191" y="44"/>
                    <a:pt x="194" y="40"/>
                  </a:cubicBezTo>
                  <a:cubicBezTo>
                    <a:pt x="211" y="39"/>
                    <a:pt x="233" y="43"/>
                    <a:pt x="246" y="38"/>
                  </a:cubicBezTo>
                  <a:cubicBezTo>
                    <a:pt x="246" y="38"/>
                    <a:pt x="247" y="38"/>
                    <a:pt x="248" y="38"/>
                  </a:cubicBezTo>
                  <a:cubicBezTo>
                    <a:pt x="254" y="37"/>
                    <a:pt x="246" y="20"/>
                    <a:pt x="252" y="18"/>
                  </a:cubicBezTo>
                  <a:cubicBezTo>
                    <a:pt x="255" y="24"/>
                    <a:pt x="255" y="32"/>
                    <a:pt x="254" y="40"/>
                  </a:cubicBezTo>
                  <a:cubicBezTo>
                    <a:pt x="261" y="48"/>
                    <a:pt x="249" y="52"/>
                    <a:pt x="246" y="56"/>
                  </a:cubicBezTo>
                  <a:cubicBezTo>
                    <a:pt x="245" y="60"/>
                    <a:pt x="248" y="61"/>
                    <a:pt x="248" y="65"/>
                  </a:cubicBezTo>
                  <a:cubicBezTo>
                    <a:pt x="246" y="69"/>
                    <a:pt x="258" y="69"/>
                    <a:pt x="257" y="65"/>
                  </a:cubicBezTo>
                  <a:cubicBezTo>
                    <a:pt x="257" y="64"/>
                    <a:pt x="257" y="63"/>
                    <a:pt x="257" y="63"/>
                  </a:cubicBezTo>
                  <a:cubicBezTo>
                    <a:pt x="262" y="61"/>
                    <a:pt x="263" y="55"/>
                    <a:pt x="268" y="54"/>
                  </a:cubicBezTo>
                  <a:cubicBezTo>
                    <a:pt x="282" y="70"/>
                    <a:pt x="297" y="84"/>
                    <a:pt x="312" y="98"/>
                  </a:cubicBezTo>
                  <a:cubicBezTo>
                    <a:pt x="312" y="100"/>
                    <a:pt x="313" y="101"/>
                    <a:pt x="315" y="101"/>
                  </a:cubicBezTo>
                  <a:cubicBezTo>
                    <a:pt x="315" y="101"/>
                    <a:pt x="316" y="101"/>
                    <a:pt x="317" y="101"/>
                  </a:cubicBezTo>
                  <a:cubicBezTo>
                    <a:pt x="335" y="106"/>
                    <a:pt x="362" y="101"/>
                    <a:pt x="384" y="103"/>
                  </a:cubicBezTo>
                  <a:cubicBezTo>
                    <a:pt x="399" y="120"/>
                    <a:pt x="416" y="136"/>
                    <a:pt x="433" y="152"/>
                  </a:cubicBezTo>
                  <a:cubicBezTo>
                    <a:pt x="432" y="168"/>
                    <a:pt x="435" y="189"/>
                    <a:pt x="431" y="201"/>
                  </a:cubicBezTo>
                  <a:cubicBezTo>
                    <a:pt x="419" y="211"/>
                    <a:pt x="407" y="222"/>
                    <a:pt x="397" y="234"/>
                  </a:cubicBezTo>
                  <a:cubicBezTo>
                    <a:pt x="397" y="271"/>
                    <a:pt x="397" y="307"/>
                    <a:pt x="397" y="344"/>
                  </a:cubicBezTo>
                  <a:cubicBezTo>
                    <a:pt x="383" y="356"/>
                    <a:pt x="369" y="369"/>
                    <a:pt x="357" y="384"/>
                  </a:cubicBezTo>
                  <a:cubicBezTo>
                    <a:pt x="352" y="385"/>
                    <a:pt x="342" y="381"/>
                    <a:pt x="341" y="386"/>
                  </a:cubicBezTo>
                  <a:cubicBezTo>
                    <a:pt x="341" y="386"/>
                    <a:pt x="340" y="386"/>
                    <a:pt x="339" y="386"/>
                  </a:cubicBezTo>
                  <a:cubicBezTo>
                    <a:pt x="337" y="386"/>
                    <a:pt x="337" y="387"/>
                    <a:pt x="337" y="388"/>
                  </a:cubicBezTo>
                  <a:cubicBezTo>
                    <a:pt x="326" y="398"/>
                    <a:pt x="315" y="408"/>
                    <a:pt x="306" y="419"/>
                  </a:cubicBezTo>
                  <a:cubicBezTo>
                    <a:pt x="304" y="436"/>
                    <a:pt x="308" y="458"/>
                    <a:pt x="304" y="471"/>
                  </a:cubicBezTo>
                  <a:cubicBezTo>
                    <a:pt x="298" y="474"/>
                    <a:pt x="294" y="479"/>
                    <a:pt x="290" y="484"/>
                  </a:cubicBezTo>
                  <a:cubicBezTo>
                    <a:pt x="287" y="485"/>
                    <a:pt x="279" y="481"/>
                    <a:pt x="279" y="486"/>
                  </a:cubicBezTo>
                  <a:cubicBezTo>
                    <a:pt x="278" y="486"/>
                    <a:pt x="278" y="486"/>
                    <a:pt x="277" y="486"/>
                  </a:cubicBezTo>
                  <a:cubicBezTo>
                    <a:pt x="272" y="489"/>
                    <a:pt x="276" y="502"/>
                    <a:pt x="275" y="509"/>
                  </a:cubicBezTo>
                  <a:cubicBezTo>
                    <a:pt x="266" y="505"/>
                    <a:pt x="265" y="495"/>
                    <a:pt x="254" y="493"/>
                  </a:cubicBezTo>
                  <a:cubicBezTo>
                    <a:pt x="251" y="493"/>
                    <a:pt x="247" y="493"/>
                    <a:pt x="243" y="493"/>
                  </a:cubicBezTo>
                  <a:cubicBezTo>
                    <a:pt x="240" y="488"/>
                    <a:pt x="235" y="483"/>
                    <a:pt x="230" y="480"/>
                  </a:cubicBezTo>
                  <a:cubicBezTo>
                    <a:pt x="230" y="479"/>
                    <a:pt x="230" y="478"/>
                    <a:pt x="230" y="477"/>
                  </a:cubicBezTo>
                  <a:cubicBezTo>
                    <a:pt x="240" y="469"/>
                    <a:pt x="251" y="462"/>
                    <a:pt x="259" y="451"/>
                  </a:cubicBezTo>
                  <a:cubicBezTo>
                    <a:pt x="257" y="440"/>
                    <a:pt x="262" y="424"/>
                    <a:pt x="257" y="417"/>
                  </a:cubicBezTo>
                  <a:cubicBezTo>
                    <a:pt x="256" y="417"/>
                    <a:pt x="255" y="417"/>
                    <a:pt x="254" y="417"/>
                  </a:cubicBezTo>
                  <a:cubicBezTo>
                    <a:pt x="247" y="416"/>
                    <a:pt x="247" y="407"/>
                    <a:pt x="248" y="397"/>
                  </a:cubicBezTo>
                  <a:cubicBezTo>
                    <a:pt x="232" y="379"/>
                    <a:pt x="215" y="362"/>
                    <a:pt x="197" y="346"/>
                  </a:cubicBezTo>
                  <a:cubicBezTo>
                    <a:pt x="195" y="327"/>
                    <a:pt x="199" y="303"/>
                    <a:pt x="194" y="288"/>
                  </a:cubicBezTo>
                  <a:cubicBezTo>
                    <a:pt x="194" y="288"/>
                    <a:pt x="193" y="288"/>
                    <a:pt x="192" y="288"/>
                  </a:cubicBezTo>
                  <a:cubicBezTo>
                    <a:pt x="171" y="285"/>
                    <a:pt x="157" y="290"/>
                    <a:pt x="163" y="257"/>
                  </a:cubicBezTo>
                  <a:cubicBezTo>
                    <a:pt x="143" y="247"/>
                    <a:pt x="115" y="189"/>
                    <a:pt x="92" y="190"/>
                  </a:cubicBezTo>
                  <a:cubicBezTo>
                    <a:pt x="80" y="190"/>
                    <a:pt x="74" y="208"/>
                    <a:pt x="63" y="217"/>
                  </a:cubicBezTo>
                  <a:cubicBezTo>
                    <a:pt x="56" y="217"/>
                    <a:pt x="49" y="217"/>
                    <a:pt x="43" y="217"/>
                  </a:cubicBezTo>
                  <a:cubicBezTo>
                    <a:pt x="30" y="202"/>
                    <a:pt x="15" y="187"/>
                    <a:pt x="0" y="174"/>
                  </a:cubicBezTo>
                  <a:cubicBezTo>
                    <a:pt x="0" y="173"/>
                    <a:pt x="0" y="173"/>
                    <a:pt x="0" y="172"/>
                  </a:cubicBezTo>
                  <a:cubicBezTo>
                    <a:pt x="19" y="156"/>
                    <a:pt x="35" y="137"/>
                    <a:pt x="54" y="121"/>
                  </a:cubicBezTo>
                  <a:cubicBezTo>
                    <a:pt x="60" y="101"/>
                    <a:pt x="45" y="57"/>
                    <a:pt x="56" y="43"/>
                  </a:cubicBezTo>
                  <a:cubicBezTo>
                    <a:pt x="57" y="42"/>
                    <a:pt x="62" y="44"/>
                    <a:pt x="63" y="43"/>
                  </a:cubicBezTo>
                  <a:cubicBezTo>
                    <a:pt x="66" y="47"/>
                    <a:pt x="69" y="53"/>
                    <a:pt x="76" y="54"/>
                  </a:cubicBezTo>
                  <a:cubicBezTo>
                    <a:pt x="87" y="52"/>
                    <a:pt x="104" y="57"/>
                    <a:pt x="112" y="52"/>
                  </a:cubicBezTo>
                  <a:cubicBezTo>
                    <a:pt x="113" y="52"/>
                    <a:pt x="113" y="52"/>
                    <a:pt x="114" y="52"/>
                  </a:cubicBezTo>
                  <a:cubicBezTo>
                    <a:pt x="119" y="43"/>
                    <a:pt x="115" y="26"/>
                    <a:pt x="116" y="14"/>
                  </a:cubicBezTo>
                  <a:cubicBezTo>
                    <a:pt x="125" y="12"/>
                    <a:pt x="140" y="17"/>
                    <a:pt x="145" y="11"/>
                  </a:cubicBezTo>
                  <a:cubicBezTo>
                    <a:pt x="146" y="11"/>
                    <a:pt x="147" y="11"/>
                    <a:pt x="147" y="11"/>
                  </a:cubicBezTo>
                  <a:cubicBezTo>
                    <a:pt x="152" y="12"/>
                    <a:pt x="148" y="4"/>
                    <a:pt x="150" y="0"/>
                  </a:cubicBezTo>
                  <a:cubicBezTo>
                    <a:pt x="154" y="2"/>
                    <a:pt x="157" y="5"/>
                    <a:pt x="159" y="9"/>
                  </a:cubicBezTo>
                  <a:cubicBezTo>
                    <a:pt x="157" y="10"/>
                    <a:pt x="155" y="11"/>
                    <a:pt x="154" y="14"/>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3" name="Freeform 993"/>
            <p:cNvSpPr/>
            <p:nvPr/>
          </p:nvSpPr>
          <p:spPr bwMode="auto">
            <a:xfrm>
              <a:off x="4164" y="2772"/>
              <a:ext cx="20" cy="64"/>
            </a:xfrm>
            <a:custGeom>
              <a:avLst/>
              <a:gdLst>
                <a:gd name="T0" fmla="*/ 1 w 10"/>
                <a:gd name="T1" fmla="*/ 2 h 32"/>
                <a:gd name="T2" fmla="*/ 10 w 10"/>
                <a:gd name="T3" fmla="*/ 2 h 32"/>
                <a:gd name="T4" fmla="*/ 10 w 10"/>
                <a:gd name="T5" fmla="*/ 5 h 32"/>
                <a:gd name="T6" fmla="*/ 10 w 10"/>
                <a:gd name="T7" fmla="*/ 20 h 32"/>
                <a:gd name="T8" fmla="*/ 1 w 10"/>
                <a:gd name="T9" fmla="*/ 22 h 32"/>
                <a:gd name="T10" fmla="*/ 1 w 10"/>
                <a:gd name="T11" fmla="*/ 5 h 32"/>
                <a:gd name="T12" fmla="*/ 1 w 10"/>
                <a:gd name="T13" fmla="*/ 2 h 32"/>
                <a:gd name="T14" fmla="*/ 0 60000 65536"/>
                <a:gd name="T15" fmla="*/ 0 60000 65536"/>
                <a:gd name="T16" fmla="*/ 0 60000 65536"/>
                <a:gd name="T17" fmla="*/ 0 60000 65536"/>
                <a:gd name="T18" fmla="*/ 0 60000 65536"/>
                <a:gd name="T19" fmla="*/ 0 60000 65536"/>
                <a:gd name="T20" fmla="*/ 0 60000 65536"/>
                <a:gd name="T21" fmla="*/ 0 w 10"/>
                <a:gd name="T22" fmla="*/ 0 h 32"/>
                <a:gd name="T23" fmla="*/ 10 w 10"/>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2">
                  <a:moveTo>
                    <a:pt x="1" y="2"/>
                  </a:moveTo>
                  <a:cubicBezTo>
                    <a:pt x="4" y="0"/>
                    <a:pt x="7" y="0"/>
                    <a:pt x="10" y="2"/>
                  </a:cubicBezTo>
                  <a:cubicBezTo>
                    <a:pt x="10" y="3"/>
                    <a:pt x="10" y="4"/>
                    <a:pt x="10" y="5"/>
                  </a:cubicBezTo>
                  <a:cubicBezTo>
                    <a:pt x="10" y="10"/>
                    <a:pt x="10" y="15"/>
                    <a:pt x="10" y="20"/>
                  </a:cubicBezTo>
                  <a:cubicBezTo>
                    <a:pt x="10" y="23"/>
                    <a:pt x="0" y="32"/>
                    <a:pt x="1" y="22"/>
                  </a:cubicBezTo>
                  <a:cubicBezTo>
                    <a:pt x="1" y="16"/>
                    <a:pt x="1" y="11"/>
                    <a:pt x="1" y="5"/>
                  </a:cubicBezTo>
                  <a:cubicBezTo>
                    <a:pt x="1" y="4"/>
                    <a:pt x="1" y="3"/>
                    <a:pt x="1"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4" name="Freeform 994"/>
            <p:cNvSpPr/>
            <p:nvPr/>
          </p:nvSpPr>
          <p:spPr bwMode="auto">
            <a:xfrm>
              <a:off x="3465" y="2682"/>
              <a:ext cx="235" cy="286"/>
            </a:xfrm>
            <a:custGeom>
              <a:avLst/>
              <a:gdLst>
                <a:gd name="T0" fmla="*/ 58 w 117"/>
                <a:gd name="T1" fmla="*/ 110 h 143"/>
                <a:gd name="T2" fmla="*/ 56 w 117"/>
                <a:gd name="T3" fmla="*/ 105 h 143"/>
                <a:gd name="T4" fmla="*/ 36 w 117"/>
                <a:gd name="T5" fmla="*/ 45 h 143"/>
                <a:gd name="T6" fmla="*/ 0 w 117"/>
                <a:gd name="T7" fmla="*/ 3 h 143"/>
                <a:gd name="T8" fmla="*/ 40 w 117"/>
                <a:gd name="T9" fmla="*/ 30 h 143"/>
                <a:gd name="T10" fmla="*/ 74 w 117"/>
                <a:gd name="T11" fmla="*/ 65 h 143"/>
                <a:gd name="T12" fmla="*/ 74 w 117"/>
                <a:gd name="T13" fmla="*/ 81 h 143"/>
                <a:gd name="T14" fmla="*/ 105 w 117"/>
                <a:gd name="T15" fmla="*/ 143 h 143"/>
                <a:gd name="T16" fmla="*/ 58 w 117"/>
                <a:gd name="T17" fmla="*/ 110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143"/>
                <a:gd name="T29" fmla="*/ 117 w 117"/>
                <a:gd name="T30" fmla="*/ 143 h 1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143">
                  <a:moveTo>
                    <a:pt x="58" y="110"/>
                  </a:moveTo>
                  <a:cubicBezTo>
                    <a:pt x="56" y="110"/>
                    <a:pt x="56" y="107"/>
                    <a:pt x="56" y="105"/>
                  </a:cubicBezTo>
                  <a:cubicBezTo>
                    <a:pt x="62" y="72"/>
                    <a:pt x="28" y="80"/>
                    <a:pt x="36" y="45"/>
                  </a:cubicBezTo>
                  <a:cubicBezTo>
                    <a:pt x="22" y="33"/>
                    <a:pt x="3" y="26"/>
                    <a:pt x="0" y="3"/>
                  </a:cubicBezTo>
                  <a:cubicBezTo>
                    <a:pt x="21" y="0"/>
                    <a:pt x="30" y="19"/>
                    <a:pt x="40" y="30"/>
                  </a:cubicBezTo>
                  <a:cubicBezTo>
                    <a:pt x="52" y="41"/>
                    <a:pt x="66" y="50"/>
                    <a:pt x="74" y="65"/>
                  </a:cubicBezTo>
                  <a:cubicBezTo>
                    <a:pt x="74" y="70"/>
                    <a:pt x="74" y="76"/>
                    <a:pt x="74" y="81"/>
                  </a:cubicBezTo>
                  <a:cubicBezTo>
                    <a:pt x="88" y="96"/>
                    <a:pt x="117" y="109"/>
                    <a:pt x="105" y="143"/>
                  </a:cubicBezTo>
                  <a:cubicBezTo>
                    <a:pt x="78" y="143"/>
                    <a:pt x="76" y="119"/>
                    <a:pt x="58" y="11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5" name="Freeform 995"/>
            <p:cNvSpPr/>
            <p:nvPr/>
          </p:nvSpPr>
          <p:spPr bwMode="auto">
            <a:xfrm>
              <a:off x="1560" y="2712"/>
              <a:ext cx="164" cy="202"/>
            </a:xfrm>
            <a:custGeom>
              <a:avLst/>
              <a:gdLst>
                <a:gd name="T0" fmla="*/ 16 w 82"/>
                <a:gd name="T1" fmla="*/ 97 h 101"/>
                <a:gd name="T2" fmla="*/ 9 w 82"/>
                <a:gd name="T3" fmla="*/ 97 h 101"/>
                <a:gd name="T4" fmla="*/ 2 w 82"/>
                <a:gd name="T5" fmla="*/ 101 h 101"/>
                <a:gd name="T6" fmla="*/ 5 w 82"/>
                <a:gd name="T7" fmla="*/ 84 h 101"/>
                <a:gd name="T8" fmla="*/ 34 w 82"/>
                <a:gd name="T9" fmla="*/ 84 h 101"/>
                <a:gd name="T10" fmla="*/ 36 w 82"/>
                <a:gd name="T11" fmla="*/ 35 h 101"/>
                <a:gd name="T12" fmla="*/ 20 w 82"/>
                <a:gd name="T13" fmla="*/ 28 h 101"/>
                <a:gd name="T14" fmla="*/ 54 w 82"/>
                <a:gd name="T15" fmla="*/ 26 h 101"/>
                <a:gd name="T16" fmla="*/ 58 w 82"/>
                <a:gd name="T17" fmla="*/ 6 h 101"/>
                <a:gd name="T18" fmla="*/ 71 w 82"/>
                <a:gd name="T19" fmla="*/ 46 h 101"/>
                <a:gd name="T20" fmla="*/ 47 w 82"/>
                <a:gd name="T21" fmla="*/ 72 h 101"/>
                <a:gd name="T22" fmla="*/ 45 w 82"/>
                <a:gd name="T23" fmla="*/ 97 h 101"/>
                <a:gd name="T24" fmla="*/ 22 w 82"/>
                <a:gd name="T25" fmla="*/ 101 h 101"/>
                <a:gd name="T26" fmla="*/ 16 w 82"/>
                <a:gd name="T27" fmla="*/ 97 h 10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101"/>
                <a:gd name="T44" fmla="*/ 82 w 82"/>
                <a:gd name="T45" fmla="*/ 101 h 10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101">
                  <a:moveTo>
                    <a:pt x="16" y="97"/>
                  </a:moveTo>
                  <a:cubicBezTo>
                    <a:pt x="14" y="97"/>
                    <a:pt x="11" y="97"/>
                    <a:pt x="9" y="97"/>
                  </a:cubicBezTo>
                  <a:cubicBezTo>
                    <a:pt x="6" y="98"/>
                    <a:pt x="5" y="101"/>
                    <a:pt x="2" y="101"/>
                  </a:cubicBezTo>
                  <a:cubicBezTo>
                    <a:pt x="4" y="96"/>
                    <a:pt x="0" y="85"/>
                    <a:pt x="5" y="84"/>
                  </a:cubicBezTo>
                  <a:cubicBezTo>
                    <a:pt x="14" y="84"/>
                    <a:pt x="24" y="84"/>
                    <a:pt x="34" y="84"/>
                  </a:cubicBezTo>
                  <a:cubicBezTo>
                    <a:pt x="38" y="71"/>
                    <a:pt x="35" y="50"/>
                    <a:pt x="36" y="35"/>
                  </a:cubicBezTo>
                  <a:cubicBezTo>
                    <a:pt x="34" y="29"/>
                    <a:pt x="18" y="37"/>
                    <a:pt x="20" y="28"/>
                  </a:cubicBezTo>
                  <a:cubicBezTo>
                    <a:pt x="27" y="23"/>
                    <a:pt x="43" y="27"/>
                    <a:pt x="54" y="26"/>
                  </a:cubicBezTo>
                  <a:cubicBezTo>
                    <a:pt x="59" y="23"/>
                    <a:pt x="52" y="8"/>
                    <a:pt x="58" y="6"/>
                  </a:cubicBezTo>
                  <a:cubicBezTo>
                    <a:pt x="82" y="0"/>
                    <a:pt x="68" y="32"/>
                    <a:pt x="71" y="46"/>
                  </a:cubicBezTo>
                  <a:cubicBezTo>
                    <a:pt x="64" y="56"/>
                    <a:pt x="54" y="62"/>
                    <a:pt x="47" y="72"/>
                  </a:cubicBezTo>
                  <a:cubicBezTo>
                    <a:pt x="42" y="76"/>
                    <a:pt x="46" y="89"/>
                    <a:pt x="45" y="97"/>
                  </a:cubicBezTo>
                  <a:cubicBezTo>
                    <a:pt x="37" y="98"/>
                    <a:pt x="24" y="94"/>
                    <a:pt x="22" y="101"/>
                  </a:cubicBezTo>
                  <a:cubicBezTo>
                    <a:pt x="20" y="101"/>
                    <a:pt x="19" y="98"/>
                    <a:pt x="16" y="97"/>
                  </a:cubicBezTo>
                  <a:close/>
                </a:path>
              </a:pathLst>
            </a:custGeom>
            <a:solidFill>
              <a:srgbClr val="66656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6" name="Freeform 996"/>
            <p:cNvSpPr/>
            <p:nvPr/>
          </p:nvSpPr>
          <p:spPr bwMode="auto">
            <a:xfrm>
              <a:off x="3714" y="2902"/>
              <a:ext cx="26" cy="12"/>
            </a:xfrm>
            <a:custGeom>
              <a:avLst/>
              <a:gdLst>
                <a:gd name="T0" fmla="*/ 10 w 13"/>
                <a:gd name="T1" fmla="*/ 0 h 6"/>
                <a:gd name="T2" fmla="*/ 3 w 13"/>
                <a:gd name="T3" fmla="*/ 0 h 6"/>
                <a:gd name="T4" fmla="*/ 10 w 13"/>
                <a:gd name="T5" fmla="*/ 0 h 6"/>
                <a:gd name="T6" fmla="*/ 0 60000 65536"/>
                <a:gd name="T7" fmla="*/ 0 60000 65536"/>
                <a:gd name="T8" fmla="*/ 0 60000 65536"/>
                <a:gd name="T9" fmla="*/ 0 w 13"/>
                <a:gd name="T10" fmla="*/ 0 h 6"/>
                <a:gd name="T11" fmla="*/ 13 w 13"/>
                <a:gd name="T12" fmla="*/ 6 h 6"/>
              </a:gdLst>
              <a:ahLst/>
              <a:cxnLst>
                <a:cxn ang="T6">
                  <a:pos x="T0" y="T1"/>
                </a:cxn>
                <a:cxn ang="T7">
                  <a:pos x="T2" y="T3"/>
                </a:cxn>
                <a:cxn ang="T8">
                  <a:pos x="T4" y="T5"/>
                </a:cxn>
              </a:cxnLst>
              <a:rect l="T9" t="T10" r="T11" b="T12"/>
              <a:pathLst>
                <a:path w="13" h="6">
                  <a:moveTo>
                    <a:pt x="10" y="0"/>
                  </a:moveTo>
                  <a:cubicBezTo>
                    <a:pt x="13" y="6"/>
                    <a:pt x="0" y="6"/>
                    <a:pt x="3" y="0"/>
                  </a:cubicBezTo>
                  <a:cubicBezTo>
                    <a:pt x="5" y="0"/>
                    <a:pt x="8" y="0"/>
                    <a:pt x="10" y="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7" name="Freeform 997"/>
            <p:cNvSpPr/>
            <p:nvPr/>
          </p:nvSpPr>
          <p:spPr bwMode="auto">
            <a:xfrm>
              <a:off x="6382" y="2800"/>
              <a:ext cx="122" cy="160"/>
            </a:xfrm>
            <a:custGeom>
              <a:avLst/>
              <a:gdLst>
                <a:gd name="T0" fmla="*/ 41 w 61"/>
                <a:gd name="T1" fmla="*/ 51 h 80"/>
                <a:gd name="T2" fmla="*/ 37 w 61"/>
                <a:gd name="T3" fmla="*/ 75 h 80"/>
                <a:gd name="T4" fmla="*/ 5 w 61"/>
                <a:gd name="T5" fmla="*/ 71 h 80"/>
                <a:gd name="T6" fmla="*/ 19 w 61"/>
                <a:gd name="T7" fmla="*/ 57 h 80"/>
                <a:gd name="T8" fmla="*/ 19 w 61"/>
                <a:gd name="T9" fmla="*/ 0 h 80"/>
                <a:gd name="T10" fmla="*/ 48 w 61"/>
                <a:gd name="T11" fmla="*/ 0 h 80"/>
                <a:gd name="T12" fmla="*/ 61 w 61"/>
                <a:gd name="T13" fmla="*/ 13 h 80"/>
                <a:gd name="T14" fmla="*/ 61 w 61"/>
                <a:gd name="T15" fmla="*/ 31 h 80"/>
                <a:gd name="T16" fmla="*/ 41 w 61"/>
                <a:gd name="T17" fmla="*/ 5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80"/>
                <a:gd name="T29" fmla="*/ 61 w 61"/>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80">
                  <a:moveTo>
                    <a:pt x="41" y="51"/>
                  </a:moveTo>
                  <a:cubicBezTo>
                    <a:pt x="33" y="52"/>
                    <a:pt x="38" y="67"/>
                    <a:pt x="37" y="75"/>
                  </a:cubicBezTo>
                  <a:cubicBezTo>
                    <a:pt x="27" y="73"/>
                    <a:pt x="0" y="80"/>
                    <a:pt x="5" y="71"/>
                  </a:cubicBezTo>
                  <a:cubicBezTo>
                    <a:pt x="11" y="67"/>
                    <a:pt x="15" y="63"/>
                    <a:pt x="19" y="57"/>
                  </a:cubicBezTo>
                  <a:cubicBezTo>
                    <a:pt x="19" y="38"/>
                    <a:pt x="19" y="19"/>
                    <a:pt x="19" y="0"/>
                  </a:cubicBezTo>
                  <a:cubicBezTo>
                    <a:pt x="28" y="0"/>
                    <a:pt x="38" y="0"/>
                    <a:pt x="48" y="0"/>
                  </a:cubicBezTo>
                  <a:cubicBezTo>
                    <a:pt x="51" y="5"/>
                    <a:pt x="56" y="9"/>
                    <a:pt x="61" y="13"/>
                  </a:cubicBezTo>
                  <a:cubicBezTo>
                    <a:pt x="61" y="19"/>
                    <a:pt x="61" y="25"/>
                    <a:pt x="61" y="31"/>
                  </a:cubicBezTo>
                  <a:cubicBezTo>
                    <a:pt x="53" y="36"/>
                    <a:pt x="47" y="43"/>
                    <a:pt x="41" y="51"/>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8" name="Freeform 998"/>
            <p:cNvSpPr/>
            <p:nvPr/>
          </p:nvSpPr>
          <p:spPr bwMode="auto">
            <a:xfrm>
              <a:off x="6388" y="2848"/>
              <a:ext cx="296" cy="481"/>
            </a:xfrm>
            <a:custGeom>
              <a:avLst/>
              <a:gdLst>
                <a:gd name="T0" fmla="*/ 96 w 148"/>
                <a:gd name="T1" fmla="*/ 27 h 240"/>
                <a:gd name="T2" fmla="*/ 109 w 148"/>
                <a:gd name="T3" fmla="*/ 27 h 240"/>
                <a:gd name="T4" fmla="*/ 114 w 148"/>
                <a:gd name="T5" fmla="*/ 38 h 240"/>
                <a:gd name="T6" fmla="*/ 69 w 148"/>
                <a:gd name="T7" fmla="*/ 85 h 240"/>
                <a:gd name="T8" fmla="*/ 69 w 148"/>
                <a:gd name="T9" fmla="*/ 91 h 240"/>
                <a:gd name="T10" fmla="*/ 118 w 148"/>
                <a:gd name="T11" fmla="*/ 140 h 240"/>
                <a:gd name="T12" fmla="*/ 143 w 148"/>
                <a:gd name="T13" fmla="*/ 140 h 240"/>
                <a:gd name="T14" fmla="*/ 138 w 148"/>
                <a:gd name="T15" fmla="*/ 230 h 240"/>
                <a:gd name="T16" fmla="*/ 134 w 148"/>
                <a:gd name="T17" fmla="*/ 230 h 240"/>
                <a:gd name="T18" fmla="*/ 69 w 148"/>
                <a:gd name="T19" fmla="*/ 178 h 240"/>
                <a:gd name="T20" fmla="*/ 63 w 148"/>
                <a:gd name="T21" fmla="*/ 152 h 240"/>
                <a:gd name="T22" fmla="*/ 49 w 148"/>
                <a:gd name="T23" fmla="*/ 138 h 240"/>
                <a:gd name="T24" fmla="*/ 45 w 148"/>
                <a:gd name="T25" fmla="*/ 107 h 240"/>
                <a:gd name="T26" fmla="*/ 2 w 148"/>
                <a:gd name="T27" fmla="*/ 65 h 240"/>
                <a:gd name="T28" fmla="*/ 2 w 148"/>
                <a:gd name="T29" fmla="*/ 60 h 240"/>
                <a:gd name="T30" fmla="*/ 40 w 148"/>
                <a:gd name="T31" fmla="*/ 60 h 240"/>
                <a:gd name="T32" fmla="*/ 42 w 148"/>
                <a:gd name="T33" fmla="*/ 36 h 240"/>
                <a:gd name="T34" fmla="*/ 67 w 148"/>
                <a:gd name="T35" fmla="*/ 11 h 240"/>
                <a:gd name="T36" fmla="*/ 67 w 148"/>
                <a:gd name="T37" fmla="*/ 0 h 240"/>
                <a:gd name="T38" fmla="*/ 96 w 148"/>
                <a:gd name="T39" fmla="*/ 27 h 24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8"/>
                <a:gd name="T61" fmla="*/ 0 h 240"/>
                <a:gd name="T62" fmla="*/ 148 w 148"/>
                <a:gd name="T63" fmla="*/ 240 h 24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8" h="240">
                  <a:moveTo>
                    <a:pt x="96" y="27"/>
                  </a:moveTo>
                  <a:cubicBezTo>
                    <a:pt x="100" y="27"/>
                    <a:pt x="105" y="27"/>
                    <a:pt x="109" y="27"/>
                  </a:cubicBezTo>
                  <a:cubicBezTo>
                    <a:pt x="109" y="32"/>
                    <a:pt x="109" y="38"/>
                    <a:pt x="114" y="38"/>
                  </a:cubicBezTo>
                  <a:cubicBezTo>
                    <a:pt x="100" y="55"/>
                    <a:pt x="83" y="68"/>
                    <a:pt x="69" y="85"/>
                  </a:cubicBezTo>
                  <a:cubicBezTo>
                    <a:pt x="69" y="87"/>
                    <a:pt x="69" y="89"/>
                    <a:pt x="69" y="91"/>
                  </a:cubicBezTo>
                  <a:cubicBezTo>
                    <a:pt x="85" y="109"/>
                    <a:pt x="101" y="125"/>
                    <a:pt x="118" y="140"/>
                  </a:cubicBezTo>
                  <a:cubicBezTo>
                    <a:pt x="126" y="140"/>
                    <a:pt x="135" y="140"/>
                    <a:pt x="143" y="140"/>
                  </a:cubicBezTo>
                  <a:cubicBezTo>
                    <a:pt x="140" y="169"/>
                    <a:pt x="148" y="208"/>
                    <a:pt x="138" y="230"/>
                  </a:cubicBezTo>
                  <a:cubicBezTo>
                    <a:pt x="137" y="230"/>
                    <a:pt x="135" y="230"/>
                    <a:pt x="134" y="230"/>
                  </a:cubicBezTo>
                  <a:cubicBezTo>
                    <a:pt x="118" y="240"/>
                    <a:pt x="88" y="189"/>
                    <a:pt x="69" y="178"/>
                  </a:cubicBezTo>
                  <a:cubicBezTo>
                    <a:pt x="63" y="173"/>
                    <a:pt x="72" y="153"/>
                    <a:pt x="63" y="152"/>
                  </a:cubicBezTo>
                  <a:cubicBezTo>
                    <a:pt x="59" y="146"/>
                    <a:pt x="55" y="142"/>
                    <a:pt x="49" y="138"/>
                  </a:cubicBezTo>
                  <a:cubicBezTo>
                    <a:pt x="47" y="128"/>
                    <a:pt x="53" y="110"/>
                    <a:pt x="45" y="107"/>
                  </a:cubicBezTo>
                  <a:cubicBezTo>
                    <a:pt x="32" y="92"/>
                    <a:pt x="17" y="78"/>
                    <a:pt x="2" y="65"/>
                  </a:cubicBezTo>
                  <a:cubicBezTo>
                    <a:pt x="1" y="63"/>
                    <a:pt x="0" y="61"/>
                    <a:pt x="2" y="60"/>
                  </a:cubicBezTo>
                  <a:cubicBezTo>
                    <a:pt x="15" y="60"/>
                    <a:pt x="28" y="60"/>
                    <a:pt x="40" y="60"/>
                  </a:cubicBezTo>
                  <a:cubicBezTo>
                    <a:pt x="44" y="55"/>
                    <a:pt x="42" y="44"/>
                    <a:pt x="42" y="36"/>
                  </a:cubicBezTo>
                  <a:cubicBezTo>
                    <a:pt x="52" y="28"/>
                    <a:pt x="60" y="20"/>
                    <a:pt x="67" y="11"/>
                  </a:cubicBezTo>
                  <a:cubicBezTo>
                    <a:pt x="67" y="7"/>
                    <a:pt x="67" y="4"/>
                    <a:pt x="67" y="0"/>
                  </a:cubicBezTo>
                  <a:cubicBezTo>
                    <a:pt x="78" y="8"/>
                    <a:pt x="85" y="19"/>
                    <a:pt x="96" y="27"/>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9" name="Freeform 999"/>
            <p:cNvSpPr/>
            <p:nvPr/>
          </p:nvSpPr>
          <p:spPr bwMode="auto">
            <a:xfrm>
              <a:off x="2166" y="2910"/>
              <a:ext cx="14" cy="52"/>
            </a:xfrm>
            <a:custGeom>
              <a:avLst/>
              <a:gdLst>
                <a:gd name="T0" fmla="*/ 5 w 7"/>
                <a:gd name="T1" fmla="*/ 0 h 26"/>
                <a:gd name="T2" fmla="*/ 3 w 7"/>
                <a:gd name="T3" fmla="*/ 20 h 26"/>
                <a:gd name="T4" fmla="*/ 3 w 7"/>
                <a:gd name="T5" fmla="*/ 18 h 26"/>
                <a:gd name="T6" fmla="*/ 5 w 7"/>
                <a:gd name="T7" fmla="*/ 0 h 26"/>
                <a:gd name="T8" fmla="*/ 0 60000 65536"/>
                <a:gd name="T9" fmla="*/ 0 60000 65536"/>
                <a:gd name="T10" fmla="*/ 0 60000 65536"/>
                <a:gd name="T11" fmla="*/ 0 60000 65536"/>
                <a:gd name="T12" fmla="*/ 0 w 7"/>
                <a:gd name="T13" fmla="*/ 0 h 26"/>
                <a:gd name="T14" fmla="*/ 7 w 7"/>
                <a:gd name="T15" fmla="*/ 26 h 26"/>
              </a:gdLst>
              <a:ahLst/>
              <a:cxnLst>
                <a:cxn ang="T8">
                  <a:pos x="T0" y="T1"/>
                </a:cxn>
                <a:cxn ang="T9">
                  <a:pos x="T2" y="T3"/>
                </a:cxn>
                <a:cxn ang="T10">
                  <a:pos x="T4" y="T5"/>
                </a:cxn>
                <a:cxn ang="T11">
                  <a:pos x="T6" y="T7"/>
                </a:cxn>
              </a:cxnLst>
              <a:rect l="T12" t="T13" r="T14" b="T15"/>
              <a:pathLst>
                <a:path w="7" h="26">
                  <a:moveTo>
                    <a:pt x="5" y="0"/>
                  </a:moveTo>
                  <a:cubicBezTo>
                    <a:pt x="4" y="6"/>
                    <a:pt x="7" y="26"/>
                    <a:pt x="3" y="20"/>
                  </a:cubicBezTo>
                  <a:cubicBezTo>
                    <a:pt x="3" y="20"/>
                    <a:pt x="3" y="19"/>
                    <a:pt x="3" y="18"/>
                  </a:cubicBezTo>
                  <a:cubicBezTo>
                    <a:pt x="4" y="13"/>
                    <a:pt x="0" y="2"/>
                    <a:pt x="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0" name="Freeform 1000"/>
            <p:cNvSpPr/>
            <p:nvPr/>
          </p:nvSpPr>
          <p:spPr bwMode="auto">
            <a:xfrm>
              <a:off x="1964" y="2924"/>
              <a:ext cx="10" cy="84"/>
            </a:xfrm>
            <a:custGeom>
              <a:avLst/>
              <a:gdLst>
                <a:gd name="T0" fmla="*/ 5 w 5"/>
                <a:gd name="T1" fmla="*/ 0 h 42"/>
                <a:gd name="T2" fmla="*/ 5 w 5"/>
                <a:gd name="T3" fmla="*/ 42 h 42"/>
                <a:gd name="T4" fmla="*/ 3 w 5"/>
                <a:gd name="T5" fmla="*/ 0 h 42"/>
                <a:gd name="T6" fmla="*/ 5 w 5"/>
                <a:gd name="T7" fmla="*/ 0 h 42"/>
                <a:gd name="T8" fmla="*/ 0 60000 65536"/>
                <a:gd name="T9" fmla="*/ 0 60000 65536"/>
                <a:gd name="T10" fmla="*/ 0 60000 65536"/>
                <a:gd name="T11" fmla="*/ 0 60000 65536"/>
                <a:gd name="T12" fmla="*/ 0 w 5"/>
                <a:gd name="T13" fmla="*/ 0 h 42"/>
                <a:gd name="T14" fmla="*/ 5 w 5"/>
                <a:gd name="T15" fmla="*/ 42 h 42"/>
              </a:gdLst>
              <a:ahLst/>
              <a:cxnLst>
                <a:cxn ang="T8">
                  <a:pos x="T0" y="T1"/>
                </a:cxn>
                <a:cxn ang="T9">
                  <a:pos x="T2" y="T3"/>
                </a:cxn>
                <a:cxn ang="T10">
                  <a:pos x="T4" y="T5"/>
                </a:cxn>
                <a:cxn ang="T11">
                  <a:pos x="T6" y="T7"/>
                </a:cxn>
              </a:cxnLst>
              <a:rect l="T12" t="T13" r="T14" b="T15"/>
              <a:pathLst>
                <a:path w="5" h="42">
                  <a:moveTo>
                    <a:pt x="5" y="0"/>
                  </a:moveTo>
                  <a:cubicBezTo>
                    <a:pt x="5" y="14"/>
                    <a:pt x="5" y="28"/>
                    <a:pt x="5" y="42"/>
                  </a:cubicBezTo>
                  <a:cubicBezTo>
                    <a:pt x="0" y="33"/>
                    <a:pt x="5" y="13"/>
                    <a:pt x="3" y="0"/>
                  </a:cubicBezTo>
                  <a:cubicBezTo>
                    <a:pt x="4" y="0"/>
                    <a:pt x="5" y="0"/>
                    <a:pt x="5"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1" name="Freeform 1001"/>
            <p:cNvSpPr/>
            <p:nvPr/>
          </p:nvSpPr>
          <p:spPr bwMode="auto">
            <a:xfrm>
              <a:off x="4849" y="3047"/>
              <a:ext cx="14" cy="22"/>
            </a:xfrm>
            <a:custGeom>
              <a:avLst/>
              <a:gdLst>
                <a:gd name="T0" fmla="*/ 5 w 7"/>
                <a:gd name="T1" fmla="*/ 10 h 11"/>
                <a:gd name="T2" fmla="*/ 7 w 7"/>
                <a:gd name="T3" fmla="*/ 4 h 11"/>
                <a:gd name="T4" fmla="*/ 7 w 7"/>
                <a:gd name="T5" fmla="*/ 6 h 11"/>
                <a:gd name="T6" fmla="*/ 5 w 7"/>
                <a:gd name="T7" fmla="*/ 10 h 11"/>
                <a:gd name="T8" fmla="*/ 0 60000 65536"/>
                <a:gd name="T9" fmla="*/ 0 60000 65536"/>
                <a:gd name="T10" fmla="*/ 0 60000 65536"/>
                <a:gd name="T11" fmla="*/ 0 60000 65536"/>
                <a:gd name="T12" fmla="*/ 0 w 7"/>
                <a:gd name="T13" fmla="*/ 0 h 11"/>
                <a:gd name="T14" fmla="*/ 7 w 7"/>
                <a:gd name="T15" fmla="*/ 11 h 11"/>
              </a:gdLst>
              <a:ahLst/>
              <a:cxnLst>
                <a:cxn ang="T8">
                  <a:pos x="T0" y="T1"/>
                </a:cxn>
                <a:cxn ang="T9">
                  <a:pos x="T2" y="T3"/>
                </a:cxn>
                <a:cxn ang="T10">
                  <a:pos x="T4" y="T5"/>
                </a:cxn>
                <a:cxn ang="T11">
                  <a:pos x="T6" y="T7"/>
                </a:cxn>
              </a:cxnLst>
              <a:rect l="T12" t="T13" r="T14" b="T15"/>
              <a:pathLst>
                <a:path w="7" h="11">
                  <a:moveTo>
                    <a:pt x="5" y="10"/>
                  </a:moveTo>
                  <a:cubicBezTo>
                    <a:pt x="0" y="11"/>
                    <a:pt x="1" y="0"/>
                    <a:pt x="7" y="4"/>
                  </a:cubicBezTo>
                  <a:cubicBezTo>
                    <a:pt x="7" y="4"/>
                    <a:pt x="7" y="5"/>
                    <a:pt x="7" y="6"/>
                  </a:cubicBezTo>
                  <a:cubicBezTo>
                    <a:pt x="5" y="6"/>
                    <a:pt x="5" y="9"/>
                    <a:pt x="5" y="10"/>
                  </a:cubicBezTo>
                  <a:close/>
                </a:path>
              </a:pathLst>
            </a:custGeom>
            <a:solidFill>
              <a:srgbClr val="CDCDCD"/>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2" name="Freeform 1002"/>
            <p:cNvSpPr/>
            <p:nvPr/>
          </p:nvSpPr>
          <p:spPr bwMode="auto">
            <a:xfrm>
              <a:off x="4859" y="3059"/>
              <a:ext cx="14" cy="18"/>
            </a:xfrm>
            <a:custGeom>
              <a:avLst/>
              <a:gdLst>
                <a:gd name="T0" fmla="*/ 2 w 7"/>
                <a:gd name="T1" fmla="*/ 0 h 9"/>
                <a:gd name="T2" fmla="*/ 4 w 7"/>
                <a:gd name="T3" fmla="*/ 9 h 9"/>
                <a:gd name="T4" fmla="*/ 0 w 7"/>
                <a:gd name="T5" fmla="*/ 4 h 9"/>
                <a:gd name="T6" fmla="*/ 2 w 7"/>
                <a:gd name="T7" fmla="*/ 0 h 9"/>
                <a:gd name="T8" fmla="*/ 0 60000 65536"/>
                <a:gd name="T9" fmla="*/ 0 60000 65536"/>
                <a:gd name="T10" fmla="*/ 0 60000 65536"/>
                <a:gd name="T11" fmla="*/ 0 60000 65536"/>
                <a:gd name="T12" fmla="*/ 0 w 7"/>
                <a:gd name="T13" fmla="*/ 0 h 9"/>
                <a:gd name="T14" fmla="*/ 7 w 7"/>
                <a:gd name="T15" fmla="*/ 9 h 9"/>
              </a:gdLst>
              <a:ahLst/>
              <a:cxnLst>
                <a:cxn ang="T8">
                  <a:pos x="T0" y="T1"/>
                </a:cxn>
                <a:cxn ang="T9">
                  <a:pos x="T2" y="T3"/>
                </a:cxn>
                <a:cxn ang="T10">
                  <a:pos x="T4" y="T5"/>
                </a:cxn>
                <a:cxn ang="T11">
                  <a:pos x="T6" y="T7"/>
                </a:cxn>
              </a:cxnLst>
              <a:rect l="T12" t="T13" r="T14" b="T15"/>
              <a:pathLst>
                <a:path w="7" h="9">
                  <a:moveTo>
                    <a:pt x="2" y="0"/>
                  </a:moveTo>
                  <a:cubicBezTo>
                    <a:pt x="7" y="0"/>
                    <a:pt x="7" y="6"/>
                    <a:pt x="4" y="9"/>
                  </a:cubicBezTo>
                  <a:cubicBezTo>
                    <a:pt x="2" y="8"/>
                    <a:pt x="0" y="7"/>
                    <a:pt x="0" y="4"/>
                  </a:cubicBezTo>
                  <a:cubicBezTo>
                    <a:pt x="0" y="3"/>
                    <a:pt x="0" y="0"/>
                    <a:pt x="2"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3" name="Freeform 1003"/>
            <p:cNvSpPr/>
            <p:nvPr/>
          </p:nvSpPr>
          <p:spPr bwMode="auto">
            <a:xfrm>
              <a:off x="3978" y="3103"/>
              <a:ext cx="14" cy="14"/>
            </a:xfrm>
            <a:custGeom>
              <a:avLst/>
              <a:gdLst>
                <a:gd name="T0" fmla="*/ 3 w 7"/>
                <a:gd name="T1" fmla="*/ 0 h 7"/>
                <a:gd name="T2" fmla="*/ 7 w 7"/>
                <a:gd name="T3" fmla="*/ 0 h 7"/>
                <a:gd name="T4" fmla="*/ 7 w 7"/>
                <a:gd name="T5" fmla="*/ 7 h 7"/>
                <a:gd name="T6" fmla="*/ 0 w 7"/>
                <a:gd name="T7" fmla="*/ 2 h 7"/>
                <a:gd name="T8" fmla="*/ 3 w 7"/>
                <a:gd name="T9" fmla="*/ 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3" y="0"/>
                  </a:moveTo>
                  <a:cubicBezTo>
                    <a:pt x="4" y="0"/>
                    <a:pt x="6" y="0"/>
                    <a:pt x="7" y="0"/>
                  </a:cubicBezTo>
                  <a:cubicBezTo>
                    <a:pt x="7" y="2"/>
                    <a:pt x="7" y="5"/>
                    <a:pt x="7" y="7"/>
                  </a:cubicBezTo>
                  <a:cubicBezTo>
                    <a:pt x="4" y="6"/>
                    <a:pt x="4" y="3"/>
                    <a:pt x="0" y="2"/>
                  </a:cubicBezTo>
                  <a:cubicBezTo>
                    <a:pt x="0" y="0"/>
                    <a:pt x="1" y="0"/>
                    <a:pt x="3"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4" name="Freeform 1004"/>
            <p:cNvSpPr/>
            <p:nvPr/>
          </p:nvSpPr>
          <p:spPr bwMode="auto">
            <a:xfrm>
              <a:off x="4871" y="3119"/>
              <a:ext cx="16" cy="20"/>
            </a:xfrm>
            <a:custGeom>
              <a:avLst/>
              <a:gdLst>
                <a:gd name="T0" fmla="*/ 7 w 8"/>
                <a:gd name="T1" fmla="*/ 10 h 10"/>
                <a:gd name="T2" fmla="*/ 0 w 8"/>
                <a:gd name="T3" fmla="*/ 1 h 10"/>
                <a:gd name="T4" fmla="*/ 7 w 8"/>
                <a:gd name="T5" fmla="*/ 10 h 10"/>
                <a:gd name="T6" fmla="*/ 0 60000 65536"/>
                <a:gd name="T7" fmla="*/ 0 60000 65536"/>
                <a:gd name="T8" fmla="*/ 0 60000 65536"/>
                <a:gd name="T9" fmla="*/ 0 w 8"/>
                <a:gd name="T10" fmla="*/ 0 h 10"/>
                <a:gd name="T11" fmla="*/ 8 w 8"/>
                <a:gd name="T12" fmla="*/ 10 h 10"/>
              </a:gdLst>
              <a:ahLst/>
              <a:cxnLst>
                <a:cxn ang="T6">
                  <a:pos x="T0" y="T1"/>
                </a:cxn>
                <a:cxn ang="T7">
                  <a:pos x="T2" y="T3"/>
                </a:cxn>
                <a:cxn ang="T8">
                  <a:pos x="T4" y="T5"/>
                </a:cxn>
              </a:cxnLst>
              <a:rect l="T9" t="T10" r="T11" b="T12"/>
              <a:pathLst>
                <a:path w="8" h="10">
                  <a:moveTo>
                    <a:pt x="7" y="10"/>
                  </a:moveTo>
                  <a:cubicBezTo>
                    <a:pt x="4" y="8"/>
                    <a:pt x="0" y="7"/>
                    <a:pt x="0" y="1"/>
                  </a:cubicBezTo>
                  <a:cubicBezTo>
                    <a:pt x="6" y="0"/>
                    <a:pt x="8" y="4"/>
                    <a:pt x="7" y="1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5" name="Freeform 1005"/>
            <p:cNvSpPr/>
            <p:nvPr/>
          </p:nvSpPr>
          <p:spPr bwMode="auto">
            <a:xfrm>
              <a:off x="4907" y="3147"/>
              <a:ext cx="28" cy="24"/>
            </a:xfrm>
            <a:custGeom>
              <a:avLst/>
              <a:gdLst>
                <a:gd name="T0" fmla="*/ 9 w 14"/>
                <a:gd name="T1" fmla="*/ 12 h 12"/>
                <a:gd name="T2" fmla="*/ 4 w 14"/>
                <a:gd name="T3" fmla="*/ 0 h 12"/>
                <a:gd name="T4" fmla="*/ 9 w 14"/>
                <a:gd name="T5" fmla="*/ 12 h 12"/>
                <a:gd name="T6" fmla="*/ 0 60000 65536"/>
                <a:gd name="T7" fmla="*/ 0 60000 65536"/>
                <a:gd name="T8" fmla="*/ 0 60000 65536"/>
                <a:gd name="T9" fmla="*/ 0 w 14"/>
                <a:gd name="T10" fmla="*/ 0 h 12"/>
                <a:gd name="T11" fmla="*/ 14 w 14"/>
                <a:gd name="T12" fmla="*/ 12 h 12"/>
              </a:gdLst>
              <a:ahLst/>
              <a:cxnLst>
                <a:cxn ang="T6">
                  <a:pos x="T0" y="T1"/>
                </a:cxn>
                <a:cxn ang="T7">
                  <a:pos x="T2" y="T3"/>
                </a:cxn>
                <a:cxn ang="T8">
                  <a:pos x="T4" y="T5"/>
                </a:cxn>
              </a:cxnLst>
              <a:rect l="T9" t="T10" r="T11" b="T12"/>
              <a:pathLst>
                <a:path w="14" h="12">
                  <a:moveTo>
                    <a:pt x="9" y="12"/>
                  </a:moveTo>
                  <a:cubicBezTo>
                    <a:pt x="4" y="10"/>
                    <a:pt x="0" y="5"/>
                    <a:pt x="4" y="0"/>
                  </a:cubicBezTo>
                  <a:cubicBezTo>
                    <a:pt x="9" y="2"/>
                    <a:pt x="14" y="7"/>
                    <a:pt x="9" y="1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6" name="Freeform 1006"/>
            <p:cNvSpPr/>
            <p:nvPr/>
          </p:nvSpPr>
          <p:spPr bwMode="auto">
            <a:xfrm>
              <a:off x="6668" y="3081"/>
              <a:ext cx="256" cy="363"/>
            </a:xfrm>
            <a:custGeom>
              <a:avLst/>
              <a:gdLst>
                <a:gd name="T0" fmla="*/ 92 w 128"/>
                <a:gd name="T1" fmla="*/ 58 h 181"/>
                <a:gd name="T2" fmla="*/ 94 w 128"/>
                <a:gd name="T3" fmla="*/ 91 h 181"/>
                <a:gd name="T4" fmla="*/ 128 w 128"/>
                <a:gd name="T5" fmla="*/ 94 h 181"/>
                <a:gd name="T6" fmla="*/ 128 w 128"/>
                <a:gd name="T7" fmla="*/ 136 h 181"/>
                <a:gd name="T8" fmla="*/ 87 w 128"/>
                <a:gd name="T9" fmla="*/ 131 h 181"/>
                <a:gd name="T10" fmla="*/ 85 w 128"/>
                <a:gd name="T11" fmla="*/ 165 h 181"/>
                <a:gd name="T12" fmla="*/ 52 w 128"/>
                <a:gd name="T13" fmla="*/ 165 h 181"/>
                <a:gd name="T14" fmla="*/ 30 w 128"/>
                <a:gd name="T15" fmla="*/ 169 h 181"/>
                <a:gd name="T16" fmla="*/ 30 w 128"/>
                <a:gd name="T17" fmla="*/ 143 h 181"/>
                <a:gd name="T18" fmla="*/ 12 w 128"/>
                <a:gd name="T19" fmla="*/ 111 h 181"/>
                <a:gd name="T20" fmla="*/ 12 w 128"/>
                <a:gd name="T21" fmla="*/ 20 h 181"/>
                <a:gd name="T22" fmla="*/ 34 w 128"/>
                <a:gd name="T23" fmla="*/ 0 h 181"/>
                <a:gd name="T24" fmla="*/ 92 w 128"/>
                <a:gd name="T25" fmla="*/ 58 h 1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8"/>
                <a:gd name="T40" fmla="*/ 0 h 181"/>
                <a:gd name="T41" fmla="*/ 128 w 128"/>
                <a:gd name="T42" fmla="*/ 181 h 1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8" h="181">
                  <a:moveTo>
                    <a:pt x="92" y="58"/>
                  </a:moveTo>
                  <a:cubicBezTo>
                    <a:pt x="97" y="65"/>
                    <a:pt x="93" y="80"/>
                    <a:pt x="94" y="91"/>
                  </a:cubicBezTo>
                  <a:cubicBezTo>
                    <a:pt x="101" y="96"/>
                    <a:pt x="117" y="93"/>
                    <a:pt x="128" y="94"/>
                  </a:cubicBezTo>
                  <a:cubicBezTo>
                    <a:pt x="128" y="108"/>
                    <a:pt x="128" y="122"/>
                    <a:pt x="128" y="136"/>
                  </a:cubicBezTo>
                  <a:cubicBezTo>
                    <a:pt x="121" y="128"/>
                    <a:pt x="101" y="133"/>
                    <a:pt x="87" y="131"/>
                  </a:cubicBezTo>
                  <a:cubicBezTo>
                    <a:pt x="83" y="139"/>
                    <a:pt x="86" y="154"/>
                    <a:pt x="85" y="165"/>
                  </a:cubicBezTo>
                  <a:cubicBezTo>
                    <a:pt x="74" y="165"/>
                    <a:pt x="63" y="165"/>
                    <a:pt x="52" y="165"/>
                  </a:cubicBezTo>
                  <a:cubicBezTo>
                    <a:pt x="44" y="171"/>
                    <a:pt x="38" y="181"/>
                    <a:pt x="30" y="169"/>
                  </a:cubicBezTo>
                  <a:cubicBezTo>
                    <a:pt x="30" y="160"/>
                    <a:pt x="30" y="152"/>
                    <a:pt x="30" y="143"/>
                  </a:cubicBezTo>
                  <a:cubicBezTo>
                    <a:pt x="25" y="131"/>
                    <a:pt x="0" y="124"/>
                    <a:pt x="12" y="111"/>
                  </a:cubicBezTo>
                  <a:cubicBezTo>
                    <a:pt x="12" y="81"/>
                    <a:pt x="12" y="50"/>
                    <a:pt x="12" y="20"/>
                  </a:cubicBezTo>
                  <a:cubicBezTo>
                    <a:pt x="20" y="15"/>
                    <a:pt x="25" y="5"/>
                    <a:pt x="34" y="0"/>
                  </a:cubicBezTo>
                  <a:cubicBezTo>
                    <a:pt x="52" y="20"/>
                    <a:pt x="72" y="40"/>
                    <a:pt x="92" y="58"/>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7" name="Freeform 1007"/>
            <p:cNvSpPr/>
            <p:nvPr/>
          </p:nvSpPr>
          <p:spPr bwMode="auto">
            <a:xfrm>
              <a:off x="2194" y="3099"/>
              <a:ext cx="8" cy="138"/>
            </a:xfrm>
            <a:custGeom>
              <a:avLst/>
              <a:gdLst>
                <a:gd name="T0" fmla="*/ 0 w 4"/>
                <a:gd name="T1" fmla="*/ 69 h 69"/>
                <a:gd name="T2" fmla="*/ 0 w 4"/>
                <a:gd name="T3" fmla="*/ 2 h 69"/>
                <a:gd name="T4" fmla="*/ 0 w 4"/>
                <a:gd name="T5" fmla="*/ 0 h 69"/>
                <a:gd name="T6" fmla="*/ 0 w 4"/>
                <a:gd name="T7" fmla="*/ 69 h 69"/>
                <a:gd name="T8" fmla="*/ 0 60000 65536"/>
                <a:gd name="T9" fmla="*/ 0 60000 65536"/>
                <a:gd name="T10" fmla="*/ 0 60000 65536"/>
                <a:gd name="T11" fmla="*/ 0 60000 65536"/>
                <a:gd name="T12" fmla="*/ 0 w 4"/>
                <a:gd name="T13" fmla="*/ 0 h 69"/>
                <a:gd name="T14" fmla="*/ 4 w 4"/>
                <a:gd name="T15" fmla="*/ 69 h 69"/>
              </a:gdLst>
              <a:ahLst/>
              <a:cxnLst>
                <a:cxn ang="T8">
                  <a:pos x="T0" y="T1"/>
                </a:cxn>
                <a:cxn ang="T9">
                  <a:pos x="T2" y="T3"/>
                </a:cxn>
                <a:cxn ang="T10">
                  <a:pos x="T4" y="T5"/>
                </a:cxn>
                <a:cxn ang="T11">
                  <a:pos x="T6" y="T7"/>
                </a:cxn>
              </a:cxnLst>
              <a:rect l="T12" t="T13" r="T14" b="T15"/>
              <a:pathLst>
                <a:path w="4" h="69">
                  <a:moveTo>
                    <a:pt x="0" y="69"/>
                  </a:moveTo>
                  <a:cubicBezTo>
                    <a:pt x="0" y="47"/>
                    <a:pt x="0" y="24"/>
                    <a:pt x="0" y="2"/>
                  </a:cubicBezTo>
                  <a:cubicBezTo>
                    <a:pt x="0" y="1"/>
                    <a:pt x="0" y="1"/>
                    <a:pt x="0" y="0"/>
                  </a:cubicBezTo>
                  <a:cubicBezTo>
                    <a:pt x="3" y="9"/>
                    <a:pt x="4" y="52"/>
                    <a:pt x="0" y="6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8" name="Freeform 1008"/>
            <p:cNvSpPr/>
            <p:nvPr/>
          </p:nvSpPr>
          <p:spPr bwMode="auto">
            <a:xfrm>
              <a:off x="1574" y="2972"/>
              <a:ext cx="240" cy="315"/>
            </a:xfrm>
            <a:custGeom>
              <a:avLst/>
              <a:gdLst>
                <a:gd name="T0" fmla="*/ 114 w 120"/>
                <a:gd name="T1" fmla="*/ 148 h 157"/>
                <a:gd name="T2" fmla="*/ 114 w 120"/>
                <a:gd name="T3" fmla="*/ 150 h 157"/>
                <a:gd name="T4" fmla="*/ 89 w 120"/>
                <a:gd name="T5" fmla="*/ 154 h 157"/>
                <a:gd name="T6" fmla="*/ 0 w 120"/>
                <a:gd name="T7" fmla="*/ 148 h 157"/>
                <a:gd name="T8" fmla="*/ 0 w 120"/>
                <a:gd name="T9" fmla="*/ 110 h 157"/>
                <a:gd name="T10" fmla="*/ 20 w 120"/>
                <a:gd name="T11" fmla="*/ 87 h 157"/>
                <a:gd name="T12" fmla="*/ 18 w 120"/>
                <a:gd name="T13" fmla="*/ 63 h 157"/>
                <a:gd name="T14" fmla="*/ 7 w 120"/>
                <a:gd name="T15" fmla="*/ 52 h 157"/>
                <a:gd name="T16" fmla="*/ 9 w 120"/>
                <a:gd name="T17" fmla="*/ 3 h 157"/>
                <a:gd name="T18" fmla="*/ 49 w 120"/>
                <a:gd name="T19" fmla="*/ 5 h 157"/>
                <a:gd name="T20" fmla="*/ 49 w 120"/>
                <a:gd name="T21" fmla="*/ 32 h 157"/>
                <a:gd name="T22" fmla="*/ 82 w 120"/>
                <a:gd name="T23" fmla="*/ 34 h 157"/>
                <a:gd name="T24" fmla="*/ 87 w 120"/>
                <a:gd name="T25" fmla="*/ 18 h 157"/>
                <a:gd name="T26" fmla="*/ 102 w 120"/>
                <a:gd name="T27" fmla="*/ 18 h 157"/>
                <a:gd name="T28" fmla="*/ 102 w 120"/>
                <a:gd name="T29" fmla="*/ 70 h 157"/>
                <a:gd name="T30" fmla="*/ 120 w 120"/>
                <a:gd name="T31" fmla="*/ 74 h 157"/>
                <a:gd name="T32" fmla="*/ 120 w 120"/>
                <a:gd name="T33" fmla="*/ 85 h 157"/>
                <a:gd name="T34" fmla="*/ 100 w 120"/>
                <a:gd name="T35" fmla="*/ 87 h 157"/>
                <a:gd name="T36" fmla="*/ 102 w 120"/>
                <a:gd name="T37" fmla="*/ 136 h 157"/>
                <a:gd name="T38" fmla="*/ 114 w 120"/>
                <a:gd name="T39" fmla="*/ 148 h 1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57"/>
                <a:gd name="T62" fmla="*/ 120 w 120"/>
                <a:gd name="T63" fmla="*/ 157 h 15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57">
                  <a:moveTo>
                    <a:pt x="114" y="148"/>
                  </a:moveTo>
                  <a:cubicBezTo>
                    <a:pt x="116" y="148"/>
                    <a:pt x="115" y="150"/>
                    <a:pt x="114" y="150"/>
                  </a:cubicBezTo>
                  <a:cubicBezTo>
                    <a:pt x="111" y="157"/>
                    <a:pt x="98" y="153"/>
                    <a:pt x="89" y="154"/>
                  </a:cubicBezTo>
                  <a:cubicBezTo>
                    <a:pt x="76" y="137"/>
                    <a:pt x="16" y="147"/>
                    <a:pt x="0" y="148"/>
                  </a:cubicBezTo>
                  <a:cubicBezTo>
                    <a:pt x="0" y="135"/>
                    <a:pt x="0" y="122"/>
                    <a:pt x="0" y="110"/>
                  </a:cubicBezTo>
                  <a:cubicBezTo>
                    <a:pt x="6" y="101"/>
                    <a:pt x="14" y="96"/>
                    <a:pt x="20" y="87"/>
                  </a:cubicBezTo>
                  <a:cubicBezTo>
                    <a:pt x="23" y="84"/>
                    <a:pt x="25" y="63"/>
                    <a:pt x="18" y="63"/>
                  </a:cubicBezTo>
                  <a:cubicBezTo>
                    <a:pt x="12" y="61"/>
                    <a:pt x="11" y="55"/>
                    <a:pt x="7" y="52"/>
                  </a:cubicBezTo>
                  <a:cubicBezTo>
                    <a:pt x="8" y="36"/>
                    <a:pt x="4" y="15"/>
                    <a:pt x="9" y="3"/>
                  </a:cubicBezTo>
                  <a:cubicBezTo>
                    <a:pt x="21" y="4"/>
                    <a:pt x="40" y="0"/>
                    <a:pt x="49" y="5"/>
                  </a:cubicBezTo>
                  <a:cubicBezTo>
                    <a:pt x="49" y="14"/>
                    <a:pt x="49" y="23"/>
                    <a:pt x="49" y="32"/>
                  </a:cubicBezTo>
                  <a:cubicBezTo>
                    <a:pt x="56" y="36"/>
                    <a:pt x="71" y="33"/>
                    <a:pt x="82" y="34"/>
                  </a:cubicBezTo>
                  <a:cubicBezTo>
                    <a:pt x="87" y="32"/>
                    <a:pt x="81" y="20"/>
                    <a:pt x="87" y="18"/>
                  </a:cubicBezTo>
                  <a:cubicBezTo>
                    <a:pt x="92" y="18"/>
                    <a:pt x="97" y="18"/>
                    <a:pt x="102" y="18"/>
                  </a:cubicBezTo>
                  <a:cubicBezTo>
                    <a:pt x="102" y="35"/>
                    <a:pt x="102" y="52"/>
                    <a:pt x="102" y="70"/>
                  </a:cubicBezTo>
                  <a:cubicBezTo>
                    <a:pt x="105" y="75"/>
                    <a:pt x="118" y="68"/>
                    <a:pt x="120" y="74"/>
                  </a:cubicBezTo>
                  <a:cubicBezTo>
                    <a:pt x="120" y="78"/>
                    <a:pt x="120" y="81"/>
                    <a:pt x="120" y="85"/>
                  </a:cubicBezTo>
                  <a:cubicBezTo>
                    <a:pt x="113" y="86"/>
                    <a:pt x="104" y="84"/>
                    <a:pt x="100" y="87"/>
                  </a:cubicBezTo>
                  <a:cubicBezTo>
                    <a:pt x="102" y="103"/>
                    <a:pt x="97" y="125"/>
                    <a:pt x="102" y="136"/>
                  </a:cubicBezTo>
                  <a:cubicBezTo>
                    <a:pt x="105" y="141"/>
                    <a:pt x="109" y="145"/>
                    <a:pt x="114" y="148"/>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9" name="Freeform 1009"/>
            <p:cNvSpPr/>
            <p:nvPr/>
          </p:nvSpPr>
          <p:spPr bwMode="auto">
            <a:xfrm>
              <a:off x="2028" y="3077"/>
              <a:ext cx="62" cy="196"/>
            </a:xfrm>
            <a:custGeom>
              <a:avLst/>
              <a:gdLst>
                <a:gd name="T0" fmla="*/ 25 w 31"/>
                <a:gd name="T1" fmla="*/ 96 h 98"/>
                <a:gd name="T2" fmla="*/ 23 w 31"/>
                <a:gd name="T3" fmla="*/ 96 h 98"/>
                <a:gd name="T4" fmla="*/ 16 w 31"/>
                <a:gd name="T5" fmla="*/ 64 h 98"/>
                <a:gd name="T6" fmla="*/ 2 w 31"/>
                <a:gd name="T7" fmla="*/ 51 h 98"/>
                <a:gd name="T8" fmla="*/ 5 w 31"/>
                <a:gd name="T9" fmla="*/ 0 h 98"/>
                <a:gd name="T10" fmla="*/ 16 w 31"/>
                <a:gd name="T11" fmla="*/ 0 h 98"/>
                <a:gd name="T12" fmla="*/ 18 w 31"/>
                <a:gd name="T13" fmla="*/ 44 h 98"/>
                <a:gd name="T14" fmla="*/ 31 w 31"/>
                <a:gd name="T15" fmla="*/ 60 h 98"/>
                <a:gd name="T16" fmla="*/ 31 w 31"/>
                <a:gd name="T17" fmla="*/ 87 h 98"/>
                <a:gd name="T18" fmla="*/ 25 w 31"/>
                <a:gd name="T19" fmla="*/ 96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98"/>
                <a:gd name="T32" fmla="*/ 31 w 31"/>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98">
                  <a:moveTo>
                    <a:pt x="25" y="96"/>
                  </a:moveTo>
                  <a:cubicBezTo>
                    <a:pt x="24" y="98"/>
                    <a:pt x="23" y="97"/>
                    <a:pt x="23" y="96"/>
                  </a:cubicBezTo>
                  <a:cubicBezTo>
                    <a:pt x="16" y="89"/>
                    <a:pt x="26" y="67"/>
                    <a:pt x="16" y="64"/>
                  </a:cubicBezTo>
                  <a:cubicBezTo>
                    <a:pt x="10" y="61"/>
                    <a:pt x="6" y="56"/>
                    <a:pt x="2" y="51"/>
                  </a:cubicBezTo>
                  <a:cubicBezTo>
                    <a:pt x="4" y="35"/>
                    <a:pt x="0" y="12"/>
                    <a:pt x="5" y="0"/>
                  </a:cubicBezTo>
                  <a:cubicBezTo>
                    <a:pt x="8" y="0"/>
                    <a:pt x="12" y="0"/>
                    <a:pt x="16" y="0"/>
                  </a:cubicBezTo>
                  <a:cubicBezTo>
                    <a:pt x="17" y="14"/>
                    <a:pt x="13" y="34"/>
                    <a:pt x="18" y="44"/>
                  </a:cubicBezTo>
                  <a:cubicBezTo>
                    <a:pt x="22" y="50"/>
                    <a:pt x="28" y="54"/>
                    <a:pt x="31" y="60"/>
                  </a:cubicBezTo>
                  <a:cubicBezTo>
                    <a:pt x="31" y="69"/>
                    <a:pt x="31" y="78"/>
                    <a:pt x="31" y="87"/>
                  </a:cubicBezTo>
                  <a:cubicBezTo>
                    <a:pt x="28" y="89"/>
                    <a:pt x="27" y="93"/>
                    <a:pt x="25" y="96"/>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0" name="Freeform 1011"/>
          <p:cNvSpPr/>
          <p:nvPr/>
        </p:nvSpPr>
        <p:spPr bwMode="auto">
          <a:xfrm>
            <a:off x="3420925" y="5150815"/>
            <a:ext cx="228600" cy="330200"/>
          </a:xfrm>
          <a:custGeom>
            <a:avLst/>
            <a:gdLst>
              <a:gd name="T0" fmla="*/ 3 w 94"/>
              <a:gd name="T1" fmla="*/ 11 h 136"/>
              <a:gd name="T2" fmla="*/ 3 w 94"/>
              <a:gd name="T3" fmla="*/ 9 h 136"/>
              <a:gd name="T4" fmla="*/ 12 w 94"/>
              <a:gd name="T5" fmla="*/ 0 h 136"/>
              <a:gd name="T6" fmla="*/ 79 w 94"/>
              <a:gd name="T7" fmla="*/ 0 h 136"/>
              <a:gd name="T8" fmla="*/ 88 w 94"/>
              <a:gd name="T9" fmla="*/ 7 h 136"/>
              <a:gd name="T10" fmla="*/ 88 w 94"/>
              <a:gd name="T11" fmla="*/ 9 h 136"/>
              <a:gd name="T12" fmla="*/ 94 w 94"/>
              <a:gd name="T13" fmla="*/ 9 h 136"/>
              <a:gd name="T14" fmla="*/ 94 w 94"/>
              <a:gd name="T15" fmla="*/ 49 h 136"/>
              <a:gd name="T16" fmla="*/ 76 w 94"/>
              <a:gd name="T17" fmla="*/ 52 h 136"/>
              <a:gd name="T18" fmla="*/ 76 w 94"/>
              <a:gd name="T19" fmla="*/ 136 h 136"/>
              <a:gd name="T20" fmla="*/ 47 w 94"/>
              <a:gd name="T21" fmla="*/ 136 h 136"/>
              <a:gd name="T22" fmla="*/ 34 w 94"/>
              <a:gd name="T23" fmla="*/ 123 h 136"/>
              <a:gd name="T24" fmla="*/ 30 w 94"/>
              <a:gd name="T25" fmla="*/ 58 h 136"/>
              <a:gd name="T26" fmla="*/ 18 w 94"/>
              <a:gd name="T27" fmla="*/ 47 h 136"/>
              <a:gd name="T28" fmla="*/ 14 w 94"/>
              <a:gd name="T29" fmla="*/ 23 h 136"/>
              <a:gd name="T30" fmla="*/ 3 w 94"/>
              <a:gd name="T31" fmla="*/ 11 h 1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4"/>
              <a:gd name="T49" fmla="*/ 0 h 136"/>
              <a:gd name="T50" fmla="*/ 94 w 94"/>
              <a:gd name="T51" fmla="*/ 136 h 1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4" h="136">
                <a:moveTo>
                  <a:pt x="3" y="11"/>
                </a:moveTo>
                <a:cubicBezTo>
                  <a:pt x="0" y="11"/>
                  <a:pt x="2" y="9"/>
                  <a:pt x="3" y="9"/>
                </a:cubicBezTo>
                <a:cubicBezTo>
                  <a:pt x="7" y="7"/>
                  <a:pt x="7" y="1"/>
                  <a:pt x="12" y="0"/>
                </a:cubicBezTo>
                <a:cubicBezTo>
                  <a:pt x="34" y="0"/>
                  <a:pt x="56" y="0"/>
                  <a:pt x="79" y="0"/>
                </a:cubicBezTo>
                <a:cubicBezTo>
                  <a:pt x="83" y="1"/>
                  <a:pt x="83" y="6"/>
                  <a:pt x="88" y="7"/>
                </a:cubicBezTo>
                <a:cubicBezTo>
                  <a:pt x="88" y="8"/>
                  <a:pt x="88" y="8"/>
                  <a:pt x="88" y="9"/>
                </a:cubicBezTo>
                <a:cubicBezTo>
                  <a:pt x="90" y="9"/>
                  <a:pt x="92" y="9"/>
                  <a:pt x="94" y="9"/>
                </a:cubicBezTo>
                <a:cubicBezTo>
                  <a:pt x="94" y="23"/>
                  <a:pt x="94" y="36"/>
                  <a:pt x="94" y="49"/>
                </a:cubicBezTo>
                <a:cubicBezTo>
                  <a:pt x="88" y="50"/>
                  <a:pt x="80" y="48"/>
                  <a:pt x="76" y="52"/>
                </a:cubicBezTo>
                <a:cubicBezTo>
                  <a:pt x="76" y="80"/>
                  <a:pt x="76" y="108"/>
                  <a:pt x="76" y="136"/>
                </a:cubicBezTo>
                <a:cubicBezTo>
                  <a:pt x="67" y="136"/>
                  <a:pt x="57" y="136"/>
                  <a:pt x="47" y="136"/>
                </a:cubicBezTo>
                <a:cubicBezTo>
                  <a:pt x="42" y="133"/>
                  <a:pt x="38" y="128"/>
                  <a:pt x="34" y="123"/>
                </a:cubicBezTo>
                <a:cubicBezTo>
                  <a:pt x="31" y="102"/>
                  <a:pt x="39" y="71"/>
                  <a:pt x="30" y="58"/>
                </a:cubicBezTo>
                <a:cubicBezTo>
                  <a:pt x="24" y="56"/>
                  <a:pt x="23" y="50"/>
                  <a:pt x="18" y="47"/>
                </a:cubicBezTo>
                <a:cubicBezTo>
                  <a:pt x="17" y="39"/>
                  <a:pt x="22" y="24"/>
                  <a:pt x="14" y="23"/>
                </a:cubicBezTo>
                <a:cubicBezTo>
                  <a:pt x="8" y="21"/>
                  <a:pt x="7" y="15"/>
                  <a:pt x="3" y="11"/>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1012"/>
          <p:cNvSpPr/>
          <p:nvPr/>
        </p:nvSpPr>
        <p:spPr bwMode="auto">
          <a:xfrm>
            <a:off x="3705088" y="5152403"/>
            <a:ext cx="41275" cy="31750"/>
          </a:xfrm>
          <a:custGeom>
            <a:avLst/>
            <a:gdLst>
              <a:gd name="T0" fmla="*/ 8 w 17"/>
              <a:gd name="T1" fmla="*/ 10 h 13"/>
              <a:gd name="T2" fmla="*/ 6 w 17"/>
              <a:gd name="T3" fmla="*/ 10 h 13"/>
              <a:gd name="T4" fmla="*/ 6 w 17"/>
              <a:gd name="T5" fmla="*/ 1 h 13"/>
              <a:gd name="T6" fmla="*/ 8 w 17"/>
              <a:gd name="T7" fmla="*/ 10 h 13"/>
              <a:gd name="T8" fmla="*/ 0 60000 65536"/>
              <a:gd name="T9" fmla="*/ 0 60000 65536"/>
              <a:gd name="T10" fmla="*/ 0 60000 65536"/>
              <a:gd name="T11" fmla="*/ 0 60000 65536"/>
              <a:gd name="T12" fmla="*/ 0 w 17"/>
              <a:gd name="T13" fmla="*/ 0 h 13"/>
              <a:gd name="T14" fmla="*/ 17 w 17"/>
              <a:gd name="T15" fmla="*/ 13 h 13"/>
            </a:gdLst>
            <a:ahLst/>
            <a:cxnLst>
              <a:cxn ang="T8">
                <a:pos x="T0" y="T1"/>
              </a:cxn>
              <a:cxn ang="T9">
                <a:pos x="T2" y="T3"/>
              </a:cxn>
              <a:cxn ang="T10">
                <a:pos x="T4" y="T5"/>
              </a:cxn>
              <a:cxn ang="T11">
                <a:pos x="T6" y="T7"/>
              </a:cxn>
            </a:cxnLst>
            <a:rect l="T12" t="T13" r="T14" b="T15"/>
            <a:pathLst>
              <a:path w="17" h="13">
                <a:moveTo>
                  <a:pt x="8" y="10"/>
                </a:moveTo>
                <a:cubicBezTo>
                  <a:pt x="8" y="13"/>
                  <a:pt x="6" y="12"/>
                  <a:pt x="6" y="10"/>
                </a:cubicBezTo>
                <a:cubicBezTo>
                  <a:pt x="8" y="6"/>
                  <a:pt x="0" y="3"/>
                  <a:pt x="6" y="1"/>
                </a:cubicBezTo>
                <a:cubicBezTo>
                  <a:pt x="17" y="0"/>
                  <a:pt x="11" y="7"/>
                  <a:pt x="8" y="10"/>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Freeform 1013"/>
          <p:cNvSpPr/>
          <p:nvPr/>
        </p:nvSpPr>
        <p:spPr bwMode="auto">
          <a:xfrm>
            <a:off x="3627300" y="5177803"/>
            <a:ext cx="254000" cy="250825"/>
          </a:xfrm>
          <a:custGeom>
            <a:avLst/>
            <a:gdLst>
              <a:gd name="T0" fmla="*/ 36 w 105"/>
              <a:gd name="T1" fmla="*/ 7 h 103"/>
              <a:gd name="T2" fmla="*/ 43 w 105"/>
              <a:gd name="T3" fmla="*/ 7 h 103"/>
              <a:gd name="T4" fmla="*/ 52 w 105"/>
              <a:gd name="T5" fmla="*/ 0 h 103"/>
              <a:gd name="T6" fmla="*/ 103 w 105"/>
              <a:gd name="T7" fmla="*/ 49 h 103"/>
              <a:gd name="T8" fmla="*/ 103 w 105"/>
              <a:gd name="T9" fmla="*/ 52 h 103"/>
              <a:gd name="T10" fmla="*/ 58 w 105"/>
              <a:gd name="T11" fmla="*/ 94 h 103"/>
              <a:gd name="T12" fmla="*/ 18 w 105"/>
              <a:gd name="T13" fmla="*/ 103 h 103"/>
              <a:gd name="T14" fmla="*/ 14 w 105"/>
              <a:gd name="T15" fmla="*/ 90 h 103"/>
              <a:gd name="T16" fmla="*/ 0 w 105"/>
              <a:gd name="T17" fmla="*/ 76 h 103"/>
              <a:gd name="T18" fmla="*/ 0 w 105"/>
              <a:gd name="T19" fmla="*/ 47 h 103"/>
              <a:gd name="T20" fmla="*/ 18 w 105"/>
              <a:gd name="T21" fmla="*/ 45 h 103"/>
              <a:gd name="T22" fmla="*/ 18 w 105"/>
              <a:gd name="T23" fmla="*/ 3 h 103"/>
              <a:gd name="T24" fmla="*/ 36 w 105"/>
              <a:gd name="T25" fmla="*/ 7 h 1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103"/>
              <a:gd name="T41" fmla="*/ 105 w 105"/>
              <a:gd name="T42" fmla="*/ 103 h 1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103">
                <a:moveTo>
                  <a:pt x="36" y="7"/>
                </a:moveTo>
                <a:cubicBezTo>
                  <a:pt x="38" y="7"/>
                  <a:pt x="40" y="7"/>
                  <a:pt x="43" y="7"/>
                </a:cubicBezTo>
                <a:cubicBezTo>
                  <a:pt x="47" y="6"/>
                  <a:pt x="47" y="1"/>
                  <a:pt x="52" y="0"/>
                </a:cubicBezTo>
                <a:cubicBezTo>
                  <a:pt x="70" y="15"/>
                  <a:pt x="84" y="34"/>
                  <a:pt x="103" y="49"/>
                </a:cubicBezTo>
                <a:cubicBezTo>
                  <a:pt x="105" y="50"/>
                  <a:pt x="104" y="52"/>
                  <a:pt x="103" y="52"/>
                </a:cubicBezTo>
                <a:cubicBezTo>
                  <a:pt x="87" y="64"/>
                  <a:pt x="74" y="81"/>
                  <a:pt x="58" y="94"/>
                </a:cubicBezTo>
                <a:cubicBezTo>
                  <a:pt x="42" y="94"/>
                  <a:pt x="22" y="91"/>
                  <a:pt x="18" y="103"/>
                </a:cubicBezTo>
                <a:cubicBezTo>
                  <a:pt x="18" y="97"/>
                  <a:pt x="19" y="90"/>
                  <a:pt x="14" y="90"/>
                </a:cubicBezTo>
                <a:cubicBezTo>
                  <a:pt x="8" y="86"/>
                  <a:pt x="4" y="82"/>
                  <a:pt x="0" y="76"/>
                </a:cubicBezTo>
                <a:cubicBezTo>
                  <a:pt x="0" y="67"/>
                  <a:pt x="0" y="57"/>
                  <a:pt x="0" y="47"/>
                </a:cubicBezTo>
                <a:cubicBezTo>
                  <a:pt x="7" y="47"/>
                  <a:pt x="15" y="48"/>
                  <a:pt x="18" y="45"/>
                </a:cubicBezTo>
                <a:cubicBezTo>
                  <a:pt x="18" y="31"/>
                  <a:pt x="18" y="17"/>
                  <a:pt x="18" y="3"/>
                </a:cubicBezTo>
                <a:cubicBezTo>
                  <a:pt x="27" y="2"/>
                  <a:pt x="32" y="3"/>
                  <a:pt x="36" y="7"/>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Freeform 1014"/>
          <p:cNvSpPr/>
          <p:nvPr/>
        </p:nvSpPr>
        <p:spPr bwMode="auto">
          <a:xfrm>
            <a:off x="9585188" y="5215903"/>
            <a:ext cx="96837" cy="466725"/>
          </a:xfrm>
          <a:custGeom>
            <a:avLst/>
            <a:gdLst>
              <a:gd name="T0" fmla="*/ 24 w 40"/>
              <a:gd name="T1" fmla="*/ 18 h 192"/>
              <a:gd name="T2" fmla="*/ 27 w 40"/>
              <a:gd name="T3" fmla="*/ 47 h 192"/>
              <a:gd name="T4" fmla="*/ 40 w 40"/>
              <a:gd name="T5" fmla="*/ 60 h 192"/>
              <a:gd name="T6" fmla="*/ 40 w 40"/>
              <a:gd name="T7" fmla="*/ 116 h 192"/>
              <a:gd name="T8" fmla="*/ 29 w 40"/>
              <a:gd name="T9" fmla="*/ 127 h 192"/>
              <a:gd name="T10" fmla="*/ 29 w 40"/>
              <a:gd name="T11" fmla="*/ 187 h 192"/>
              <a:gd name="T12" fmla="*/ 15 w 40"/>
              <a:gd name="T13" fmla="*/ 178 h 192"/>
              <a:gd name="T14" fmla="*/ 13 w 40"/>
              <a:gd name="T15" fmla="*/ 13 h 192"/>
              <a:gd name="T16" fmla="*/ 13 w 40"/>
              <a:gd name="T17" fmla="*/ 11 h 192"/>
              <a:gd name="T18" fmla="*/ 4 w 40"/>
              <a:gd name="T19" fmla="*/ 0 h 192"/>
              <a:gd name="T20" fmla="*/ 24 w 40"/>
              <a:gd name="T21" fmla="*/ 18 h 1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192"/>
              <a:gd name="T35" fmla="*/ 40 w 40"/>
              <a:gd name="T36" fmla="*/ 192 h 1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192">
                <a:moveTo>
                  <a:pt x="24" y="18"/>
                </a:moveTo>
                <a:cubicBezTo>
                  <a:pt x="29" y="24"/>
                  <a:pt x="26" y="37"/>
                  <a:pt x="27" y="47"/>
                </a:cubicBezTo>
                <a:cubicBezTo>
                  <a:pt x="30" y="52"/>
                  <a:pt x="35" y="57"/>
                  <a:pt x="40" y="60"/>
                </a:cubicBezTo>
                <a:cubicBezTo>
                  <a:pt x="40" y="79"/>
                  <a:pt x="40" y="97"/>
                  <a:pt x="40" y="116"/>
                </a:cubicBezTo>
                <a:cubicBezTo>
                  <a:pt x="35" y="119"/>
                  <a:pt x="32" y="122"/>
                  <a:pt x="29" y="127"/>
                </a:cubicBezTo>
                <a:cubicBezTo>
                  <a:pt x="29" y="147"/>
                  <a:pt x="29" y="167"/>
                  <a:pt x="29" y="187"/>
                </a:cubicBezTo>
                <a:cubicBezTo>
                  <a:pt x="25" y="192"/>
                  <a:pt x="21" y="179"/>
                  <a:pt x="15" y="178"/>
                </a:cubicBezTo>
                <a:cubicBezTo>
                  <a:pt x="10" y="128"/>
                  <a:pt x="15" y="68"/>
                  <a:pt x="13" y="13"/>
                </a:cubicBezTo>
                <a:cubicBezTo>
                  <a:pt x="13" y="13"/>
                  <a:pt x="13" y="12"/>
                  <a:pt x="13" y="11"/>
                </a:cubicBezTo>
                <a:cubicBezTo>
                  <a:pt x="10" y="9"/>
                  <a:pt x="0" y="2"/>
                  <a:pt x="4" y="0"/>
                </a:cubicBezTo>
                <a:cubicBezTo>
                  <a:pt x="12" y="5"/>
                  <a:pt x="16" y="13"/>
                  <a:pt x="24" y="18"/>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1015"/>
          <p:cNvSpPr/>
          <p:nvPr/>
        </p:nvSpPr>
        <p:spPr bwMode="auto">
          <a:xfrm>
            <a:off x="9828075" y="5247653"/>
            <a:ext cx="206375" cy="233362"/>
          </a:xfrm>
          <a:custGeom>
            <a:avLst/>
            <a:gdLst>
              <a:gd name="T0" fmla="*/ 34 w 85"/>
              <a:gd name="T1" fmla="*/ 9 h 96"/>
              <a:gd name="T2" fmla="*/ 38 w 85"/>
              <a:gd name="T3" fmla="*/ 14 h 96"/>
              <a:gd name="T4" fmla="*/ 85 w 85"/>
              <a:gd name="T5" fmla="*/ 61 h 96"/>
              <a:gd name="T6" fmla="*/ 85 w 85"/>
              <a:gd name="T7" fmla="*/ 83 h 96"/>
              <a:gd name="T8" fmla="*/ 72 w 85"/>
              <a:gd name="T9" fmla="*/ 96 h 96"/>
              <a:gd name="T10" fmla="*/ 51 w 85"/>
              <a:gd name="T11" fmla="*/ 96 h 96"/>
              <a:gd name="T12" fmla="*/ 51 w 85"/>
              <a:gd name="T13" fmla="*/ 65 h 96"/>
              <a:gd name="T14" fmla="*/ 36 w 85"/>
              <a:gd name="T15" fmla="*/ 61 h 96"/>
              <a:gd name="T16" fmla="*/ 0 w 85"/>
              <a:gd name="T17" fmla="*/ 25 h 96"/>
              <a:gd name="T18" fmla="*/ 0 w 85"/>
              <a:gd name="T19" fmla="*/ 0 h 96"/>
              <a:gd name="T20" fmla="*/ 25 w 85"/>
              <a:gd name="T21" fmla="*/ 0 h 96"/>
              <a:gd name="T22" fmla="*/ 34 w 85"/>
              <a:gd name="T23" fmla="*/ 9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96"/>
              <a:gd name="T38" fmla="*/ 85 w 85"/>
              <a:gd name="T39" fmla="*/ 96 h 9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96">
                <a:moveTo>
                  <a:pt x="34" y="9"/>
                </a:moveTo>
                <a:cubicBezTo>
                  <a:pt x="35" y="11"/>
                  <a:pt x="36" y="13"/>
                  <a:pt x="38" y="14"/>
                </a:cubicBezTo>
                <a:cubicBezTo>
                  <a:pt x="53" y="30"/>
                  <a:pt x="68" y="46"/>
                  <a:pt x="85" y="61"/>
                </a:cubicBezTo>
                <a:cubicBezTo>
                  <a:pt x="85" y="68"/>
                  <a:pt x="85" y="75"/>
                  <a:pt x="85" y="83"/>
                </a:cubicBezTo>
                <a:cubicBezTo>
                  <a:pt x="79" y="86"/>
                  <a:pt x="75" y="91"/>
                  <a:pt x="72" y="96"/>
                </a:cubicBezTo>
                <a:cubicBezTo>
                  <a:pt x="65" y="96"/>
                  <a:pt x="58" y="96"/>
                  <a:pt x="51" y="96"/>
                </a:cubicBezTo>
                <a:cubicBezTo>
                  <a:pt x="51" y="86"/>
                  <a:pt x="51" y="75"/>
                  <a:pt x="51" y="65"/>
                </a:cubicBezTo>
                <a:cubicBezTo>
                  <a:pt x="51" y="59"/>
                  <a:pt x="42" y="61"/>
                  <a:pt x="36" y="61"/>
                </a:cubicBezTo>
                <a:cubicBezTo>
                  <a:pt x="25" y="48"/>
                  <a:pt x="13" y="36"/>
                  <a:pt x="0" y="25"/>
                </a:cubicBezTo>
                <a:cubicBezTo>
                  <a:pt x="0" y="17"/>
                  <a:pt x="0" y="9"/>
                  <a:pt x="0" y="0"/>
                </a:cubicBezTo>
                <a:cubicBezTo>
                  <a:pt x="8" y="0"/>
                  <a:pt x="17" y="0"/>
                  <a:pt x="25" y="0"/>
                </a:cubicBezTo>
                <a:cubicBezTo>
                  <a:pt x="27" y="4"/>
                  <a:pt x="30" y="7"/>
                  <a:pt x="34"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1016"/>
          <p:cNvSpPr/>
          <p:nvPr/>
        </p:nvSpPr>
        <p:spPr bwMode="auto">
          <a:xfrm>
            <a:off x="6054588" y="5009528"/>
            <a:ext cx="1039812" cy="1008062"/>
          </a:xfrm>
          <a:custGeom>
            <a:avLst/>
            <a:gdLst>
              <a:gd name="T0" fmla="*/ 417 w 429"/>
              <a:gd name="T1" fmla="*/ 150 h 415"/>
              <a:gd name="T2" fmla="*/ 419 w 429"/>
              <a:gd name="T3" fmla="*/ 154 h 415"/>
              <a:gd name="T4" fmla="*/ 422 w 429"/>
              <a:gd name="T5" fmla="*/ 208 h 415"/>
              <a:gd name="T6" fmla="*/ 428 w 429"/>
              <a:gd name="T7" fmla="*/ 217 h 415"/>
              <a:gd name="T8" fmla="*/ 428 w 429"/>
              <a:gd name="T9" fmla="*/ 297 h 415"/>
              <a:gd name="T10" fmla="*/ 426 w 429"/>
              <a:gd name="T11" fmla="*/ 301 h 415"/>
              <a:gd name="T12" fmla="*/ 381 w 429"/>
              <a:gd name="T13" fmla="*/ 344 h 415"/>
              <a:gd name="T14" fmla="*/ 341 w 429"/>
              <a:gd name="T15" fmla="*/ 415 h 415"/>
              <a:gd name="T16" fmla="*/ 265 w 429"/>
              <a:gd name="T17" fmla="*/ 415 h 415"/>
              <a:gd name="T18" fmla="*/ 245 w 429"/>
              <a:gd name="T19" fmla="*/ 330 h 415"/>
              <a:gd name="T20" fmla="*/ 221 w 429"/>
              <a:gd name="T21" fmla="*/ 348 h 415"/>
              <a:gd name="T22" fmla="*/ 183 w 429"/>
              <a:gd name="T23" fmla="*/ 297 h 415"/>
              <a:gd name="T24" fmla="*/ 121 w 429"/>
              <a:gd name="T25" fmla="*/ 297 h 415"/>
              <a:gd name="T26" fmla="*/ 47 w 429"/>
              <a:gd name="T27" fmla="*/ 319 h 415"/>
              <a:gd name="T28" fmla="*/ 25 w 429"/>
              <a:gd name="T29" fmla="*/ 344 h 415"/>
              <a:gd name="T30" fmla="*/ 20 w 429"/>
              <a:gd name="T31" fmla="*/ 344 h 415"/>
              <a:gd name="T32" fmla="*/ 2 w 429"/>
              <a:gd name="T33" fmla="*/ 326 h 415"/>
              <a:gd name="T34" fmla="*/ 2 w 429"/>
              <a:gd name="T35" fmla="*/ 319 h 415"/>
              <a:gd name="T36" fmla="*/ 23 w 429"/>
              <a:gd name="T37" fmla="*/ 167 h 415"/>
              <a:gd name="T38" fmla="*/ 89 w 429"/>
              <a:gd name="T39" fmla="*/ 134 h 415"/>
              <a:gd name="T40" fmla="*/ 163 w 429"/>
              <a:gd name="T41" fmla="*/ 76 h 415"/>
              <a:gd name="T42" fmla="*/ 192 w 429"/>
              <a:gd name="T43" fmla="*/ 43 h 415"/>
              <a:gd name="T44" fmla="*/ 194 w 429"/>
              <a:gd name="T45" fmla="*/ 43 h 415"/>
              <a:gd name="T46" fmla="*/ 205 w 429"/>
              <a:gd name="T47" fmla="*/ 58 h 415"/>
              <a:gd name="T48" fmla="*/ 228 w 429"/>
              <a:gd name="T49" fmla="*/ 56 h 415"/>
              <a:gd name="T50" fmla="*/ 216 w 429"/>
              <a:gd name="T51" fmla="*/ 43 h 415"/>
              <a:gd name="T52" fmla="*/ 214 w 429"/>
              <a:gd name="T53" fmla="*/ 38 h 415"/>
              <a:gd name="T54" fmla="*/ 216 w 429"/>
              <a:gd name="T55" fmla="*/ 38 h 415"/>
              <a:gd name="T56" fmla="*/ 219 w 429"/>
              <a:gd name="T57" fmla="*/ 38 h 415"/>
              <a:gd name="T58" fmla="*/ 299 w 429"/>
              <a:gd name="T59" fmla="*/ 9 h 415"/>
              <a:gd name="T60" fmla="*/ 303 w 429"/>
              <a:gd name="T61" fmla="*/ 11 h 415"/>
              <a:gd name="T62" fmla="*/ 301 w 429"/>
              <a:gd name="T63" fmla="*/ 16 h 415"/>
              <a:gd name="T64" fmla="*/ 299 w 429"/>
              <a:gd name="T65" fmla="*/ 16 h 415"/>
              <a:gd name="T66" fmla="*/ 288 w 429"/>
              <a:gd name="T67" fmla="*/ 65 h 415"/>
              <a:gd name="T68" fmla="*/ 330 w 429"/>
              <a:gd name="T69" fmla="*/ 107 h 415"/>
              <a:gd name="T70" fmla="*/ 361 w 429"/>
              <a:gd name="T71" fmla="*/ 74 h 415"/>
              <a:gd name="T72" fmla="*/ 364 w 429"/>
              <a:gd name="T73" fmla="*/ 0 h 415"/>
              <a:gd name="T74" fmla="*/ 375 w 429"/>
              <a:gd name="T75" fmla="*/ 0 h 415"/>
              <a:gd name="T76" fmla="*/ 375 w 429"/>
              <a:gd name="T77" fmla="*/ 49 h 415"/>
              <a:gd name="T78" fmla="*/ 397 w 429"/>
              <a:gd name="T79" fmla="*/ 76 h 415"/>
              <a:gd name="T80" fmla="*/ 417 w 429"/>
              <a:gd name="T81" fmla="*/ 150 h 4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29"/>
              <a:gd name="T124" fmla="*/ 0 h 415"/>
              <a:gd name="T125" fmla="*/ 429 w 429"/>
              <a:gd name="T126" fmla="*/ 415 h 4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29" h="415">
                <a:moveTo>
                  <a:pt x="417" y="150"/>
                </a:moveTo>
                <a:cubicBezTo>
                  <a:pt x="419" y="150"/>
                  <a:pt x="419" y="152"/>
                  <a:pt x="419" y="154"/>
                </a:cubicBezTo>
                <a:cubicBezTo>
                  <a:pt x="421" y="171"/>
                  <a:pt x="416" y="194"/>
                  <a:pt x="422" y="208"/>
                </a:cubicBezTo>
                <a:cubicBezTo>
                  <a:pt x="425" y="210"/>
                  <a:pt x="429" y="211"/>
                  <a:pt x="428" y="217"/>
                </a:cubicBezTo>
                <a:cubicBezTo>
                  <a:pt x="428" y="243"/>
                  <a:pt x="428" y="270"/>
                  <a:pt x="428" y="297"/>
                </a:cubicBezTo>
                <a:cubicBezTo>
                  <a:pt x="429" y="299"/>
                  <a:pt x="428" y="301"/>
                  <a:pt x="426" y="301"/>
                </a:cubicBezTo>
                <a:cubicBezTo>
                  <a:pt x="413" y="313"/>
                  <a:pt x="397" y="328"/>
                  <a:pt x="381" y="344"/>
                </a:cubicBezTo>
                <a:cubicBezTo>
                  <a:pt x="363" y="362"/>
                  <a:pt x="336" y="376"/>
                  <a:pt x="341" y="415"/>
                </a:cubicBezTo>
                <a:cubicBezTo>
                  <a:pt x="316" y="415"/>
                  <a:pt x="291" y="415"/>
                  <a:pt x="265" y="415"/>
                </a:cubicBezTo>
                <a:cubicBezTo>
                  <a:pt x="238" y="408"/>
                  <a:pt x="253" y="358"/>
                  <a:pt x="245" y="330"/>
                </a:cubicBezTo>
                <a:cubicBezTo>
                  <a:pt x="232" y="330"/>
                  <a:pt x="229" y="351"/>
                  <a:pt x="221" y="348"/>
                </a:cubicBezTo>
                <a:cubicBezTo>
                  <a:pt x="220" y="319"/>
                  <a:pt x="196" y="313"/>
                  <a:pt x="183" y="297"/>
                </a:cubicBezTo>
                <a:cubicBezTo>
                  <a:pt x="162" y="297"/>
                  <a:pt x="141" y="297"/>
                  <a:pt x="121" y="297"/>
                </a:cubicBezTo>
                <a:cubicBezTo>
                  <a:pt x="111" y="320"/>
                  <a:pt x="82" y="322"/>
                  <a:pt x="47" y="319"/>
                </a:cubicBezTo>
                <a:cubicBezTo>
                  <a:pt x="40" y="327"/>
                  <a:pt x="32" y="335"/>
                  <a:pt x="25" y="344"/>
                </a:cubicBezTo>
                <a:cubicBezTo>
                  <a:pt x="24" y="346"/>
                  <a:pt x="20" y="346"/>
                  <a:pt x="20" y="344"/>
                </a:cubicBezTo>
                <a:cubicBezTo>
                  <a:pt x="15" y="337"/>
                  <a:pt x="9" y="331"/>
                  <a:pt x="2" y="326"/>
                </a:cubicBezTo>
                <a:cubicBezTo>
                  <a:pt x="0" y="325"/>
                  <a:pt x="0" y="319"/>
                  <a:pt x="2" y="319"/>
                </a:cubicBezTo>
                <a:cubicBezTo>
                  <a:pt x="40" y="299"/>
                  <a:pt x="16" y="218"/>
                  <a:pt x="23" y="167"/>
                </a:cubicBezTo>
                <a:cubicBezTo>
                  <a:pt x="39" y="151"/>
                  <a:pt x="49" y="127"/>
                  <a:pt x="89" y="134"/>
                </a:cubicBezTo>
                <a:cubicBezTo>
                  <a:pt x="115" y="116"/>
                  <a:pt x="123" y="80"/>
                  <a:pt x="163" y="76"/>
                </a:cubicBezTo>
                <a:cubicBezTo>
                  <a:pt x="169" y="62"/>
                  <a:pt x="184" y="55"/>
                  <a:pt x="192" y="43"/>
                </a:cubicBezTo>
                <a:cubicBezTo>
                  <a:pt x="192" y="40"/>
                  <a:pt x="194" y="41"/>
                  <a:pt x="194" y="43"/>
                </a:cubicBezTo>
                <a:cubicBezTo>
                  <a:pt x="197" y="49"/>
                  <a:pt x="204" y="51"/>
                  <a:pt x="205" y="58"/>
                </a:cubicBezTo>
                <a:cubicBezTo>
                  <a:pt x="213" y="58"/>
                  <a:pt x="223" y="60"/>
                  <a:pt x="228" y="56"/>
                </a:cubicBezTo>
                <a:cubicBezTo>
                  <a:pt x="227" y="49"/>
                  <a:pt x="221" y="46"/>
                  <a:pt x="216" y="43"/>
                </a:cubicBezTo>
                <a:cubicBezTo>
                  <a:pt x="214" y="43"/>
                  <a:pt x="215" y="40"/>
                  <a:pt x="214" y="38"/>
                </a:cubicBezTo>
                <a:cubicBezTo>
                  <a:pt x="215" y="38"/>
                  <a:pt x="216" y="38"/>
                  <a:pt x="216" y="38"/>
                </a:cubicBezTo>
                <a:cubicBezTo>
                  <a:pt x="217" y="38"/>
                  <a:pt x="218" y="38"/>
                  <a:pt x="219" y="38"/>
                </a:cubicBezTo>
                <a:cubicBezTo>
                  <a:pt x="231" y="14"/>
                  <a:pt x="257" y="4"/>
                  <a:pt x="299" y="9"/>
                </a:cubicBezTo>
                <a:cubicBezTo>
                  <a:pt x="301" y="10"/>
                  <a:pt x="301" y="11"/>
                  <a:pt x="303" y="11"/>
                </a:cubicBezTo>
                <a:cubicBezTo>
                  <a:pt x="304" y="14"/>
                  <a:pt x="303" y="15"/>
                  <a:pt x="301" y="16"/>
                </a:cubicBezTo>
                <a:cubicBezTo>
                  <a:pt x="300" y="16"/>
                  <a:pt x="300" y="16"/>
                  <a:pt x="299" y="16"/>
                </a:cubicBezTo>
                <a:cubicBezTo>
                  <a:pt x="286" y="23"/>
                  <a:pt x="287" y="44"/>
                  <a:pt x="288" y="65"/>
                </a:cubicBezTo>
                <a:cubicBezTo>
                  <a:pt x="301" y="80"/>
                  <a:pt x="315" y="95"/>
                  <a:pt x="330" y="107"/>
                </a:cubicBezTo>
                <a:cubicBezTo>
                  <a:pt x="338" y="97"/>
                  <a:pt x="357" y="91"/>
                  <a:pt x="361" y="74"/>
                </a:cubicBezTo>
                <a:cubicBezTo>
                  <a:pt x="367" y="52"/>
                  <a:pt x="355" y="24"/>
                  <a:pt x="364" y="0"/>
                </a:cubicBezTo>
                <a:cubicBezTo>
                  <a:pt x="367" y="0"/>
                  <a:pt x="371" y="0"/>
                  <a:pt x="375" y="0"/>
                </a:cubicBezTo>
                <a:cubicBezTo>
                  <a:pt x="375" y="17"/>
                  <a:pt x="375" y="33"/>
                  <a:pt x="375" y="49"/>
                </a:cubicBezTo>
                <a:cubicBezTo>
                  <a:pt x="379" y="61"/>
                  <a:pt x="393" y="60"/>
                  <a:pt x="397" y="76"/>
                </a:cubicBezTo>
                <a:cubicBezTo>
                  <a:pt x="404" y="103"/>
                  <a:pt x="387" y="143"/>
                  <a:pt x="417" y="150"/>
                </a:cubicBezTo>
                <a:close/>
              </a:path>
            </a:pathLst>
          </a:custGeom>
          <a:pattFill prst="wdUpDiag">
            <a:fgClr>
              <a:schemeClr val="accent4">
                <a:lumMod val="60000"/>
                <a:lumOff val="40000"/>
              </a:schemeClr>
            </a:fgClr>
            <a:bgClr>
              <a:schemeClr val="bg1"/>
            </a:bgClr>
          </a:patt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1017"/>
          <p:cNvSpPr/>
          <p:nvPr/>
        </p:nvSpPr>
        <p:spPr bwMode="auto">
          <a:xfrm>
            <a:off x="9670913" y="5330203"/>
            <a:ext cx="396875" cy="987425"/>
          </a:xfrm>
          <a:custGeom>
            <a:avLst/>
            <a:gdLst>
              <a:gd name="T0" fmla="*/ 92 w 164"/>
              <a:gd name="T1" fmla="*/ 31 h 406"/>
              <a:gd name="T2" fmla="*/ 108 w 164"/>
              <a:gd name="T3" fmla="*/ 35 h 406"/>
              <a:gd name="T4" fmla="*/ 108 w 164"/>
              <a:gd name="T5" fmla="*/ 69 h 406"/>
              <a:gd name="T6" fmla="*/ 145 w 164"/>
              <a:gd name="T7" fmla="*/ 67 h 406"/>
              <a:gd name="T8" fmla="*/ 154 w 164"/>
              <a:gd name="T9" fmla="*/ 58 h 406"/>
              <a:gd name="T10" fmla="*/ 159 w 164"/>
              <a:gd name="T11" fmla="*/ 49 h 406"/>
              <a:gd name="T12" fmla="*/ 161 w 164"/>
              <a:gd name="T13" fmla="*/ 71 h 406"/>
              <a:gd name="T14" fmla="*/ 145 w 164"/>
              <a:gd name="T15" fmla="*/ 87 h 406"/>
              <a:gd name="T16" fmla="*/ 143 w 164"/>
              <a:gd name="T17" fmla="*/ 87 h 406"/>
              <a:gd name="T18" fmla="*/ 125 w 164"/>
              <a:gd name="T19" fmla="*/ 105 h 406"/>
              <a:gd name="T20" fmla="*/ 130 w 164"/>
              <a:gd name="T21" fmla="*/ 171 h 406"/>
              <a:gd name="T22" fmla="*/ 154 w 164"/>
              <a:gd name="T23" fmla="*/ 196 h 406"/>
              <a:gd name="T24" fmla="*/ 157 w 164"/>
              <a:gd name="T25" fmla="*/ 227 h 406"/>
              <a:gd name="T26" fmla="*/ 108 w 164"/>
              <a:gd name="T27" fmla="*/ 227 h 406"/>
              <a:gd name="T28" fmla="*/ 105 w 164"/>
              <a:gd name="T29" fmla="*/ 258 h 406"/>
              <a:gd name="T30" fmla="*/ 79 w 164"/>
              <a:gd name="T31" fmla="*/ 261 h 406"/>
              <a:gd name="T32" fmla="*/ 79 w 164"/>
              <a:gd name="T33" fmla="*/ 265 h 406"/>
              <a:gd name="T34" fmla="*/ 94 w 164"/>
              <a:gd name="T35" fmla="*/ 281 h 406"/>
              <a:gd name="T36" fmla="*/ 105 w 164"/>
              <a:gd name="T37" fmla="*/ 285 h 406"/>
              <a:gd name="T38" fmla="*/ 92 w 164"/>
              <a:gd name="T39" fmla="*/ 287 h 406"/>
              <a:gd name="T40" fmla="*/ 90 w 164"/>
              <a:gd name="T41" fmla="*/ 310 h 406"/>
              <a:gd name="T42" fmla="*/ 79 w 164"/>
              <a:gd name="T43" fmla="*/ 321 h 406"/>
              <a:gd name="T44" fmla="*/ 79 w 164"/>
              <a:gd name="T45" fmla="*/ 343 h 406"/>
              <a:gd name="T46" fmla="*/ 87 w 164"/>
              <a:gd name="T47" fmla="*/ 352 h 406"/>
              <a:gd name="T48" fmla="*/ 94 w 164"/>
              <a:gd name="T49" fmla="*/ 406 h 406"/>
              <a:gd name="T50" fmla="*/ 79 w 164"/>
              <a:gd name="T51" fmla="*/ 406 h 406"/>
              <a:gd name="T52" fmla="*/ 50 w 164"/>
              <a:gd name="T53" fmla="*/ 377 h 406"/>
              <a:gd name="T54" fmla="*/ 47 w 164"/>
              <a:gd name="T55" fmla="*/ 290 h 406"/>
              <a:gd name="T56" fmla="*/ 21 w 164"/>
              <a:gd name="T57" fmla="*/ 263 h 406"/>
              <a:gd name="T58" fmla="*/ 14 w 164"/>
              <a:gd name="T59" fmla="*/ 147 h 406"/>
              <a:gd name="T60" fmla="*/ 3 w 164"/>
              <a:gd name="T61" fmla="*/ 136 h 406"/>
              <a:gd name="T62" fmla="*/ 5 w 164"/>
              <a:gd name="T63" fmla="*/ 82 h 406"/>
              <a:gd name="T64" fmla="*/ 14 w 164"/>
              <a:gd name="T65" fmla="*/ 73 h 406"/>
              <a:gd name="T66" fmla="*/ 16 w 164"/>
              <a:gd name="T67" fmla="*/ 11 h 406"/>
              <a:gd name="T68" fmla="*/ 27 w 164"/>
              <a:gd name="T69" fmla="*/ 0 h 406"/>
              <a:gd name="T70" fmla="*/ 61 w 164"/>
              <a:gd name="T71" fmla="*/ 0 h 406"/>
              <a:gd name="T72" fmla="*/ 92 w 164"/>
              <a:gd name="T73" fmla="*/ 31 h 4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4"/>
              <a:gd name="T112" fmla="*/ 0 h 406"/>
              <a:gd name="T113" fmla="*/ 164 w 164"/>
              <a:gd name="T114" fmla="*/ 406 h 4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4" h="406">
                <a:moveTo>
                  <a:pt x="92" y="31"/>
                </a:moveTo>
                <a:cubicBezTo>
                  <a:pt x="92" y="37"/>
                  <a:pt x="101" y="35"/>
                  <a:pt x="108" y="35"/>
                </a:cubicBezTo>
                <a:cubicBezTo>
                  <a:pt x="108" y="47"/>
                  <a:pt x="108" y="58"/>
                  <a:pt x="108" y="69"/>
                </a:cubicBezTo>
                <a:cubicBezTo>
                  <a:pt x="115" y="72"/>
                  <a:pt x="141" y="75"/>
                  <a:pt x="145" y="67"/>
                </a:cubicBezTo>
                <a:cubicBezTo>
                  <a:pt x="149" y="65"/>
                  <a:pt x="152" y="62"/>
                  <a:pt x="154" y="58"/>
                </a:cubicBezTo>
                <a:cubicBezTo>
                  <a:pt x="158" y="57"/>
                  <a:pt x="159" y="54"/>
                  <a:pt x="159" y="49"/>
                </a:cubicBezTo>
                <a:cubicBezTo>
                  <a:pt x="164" y="52"/>
                  <a:pt x="160" y="64"/>
                  <a:pt x="161" y="71"/>
                </a:cubicBezTo>
                <a:cubicBezTo>
                  <a:pt x="155" y="75"/>
                  <a:pt x="150" y="81"/>
                  <a:pt x="145" y="87"/>
                </a:cubicBezTo>
                <a:cubicBezTo>
                  <a:pt x="145" y="87"/>
                  <a:pt x="144" y="87"/>
                  <a:pt x="143" y="87"/>
                </a:cubicBezTo>
                <a:cubicBezTo>
                  <a:pt x="136" y="92"/>
                  <a:pt x="130" y="98"/>
                  <a:pt x="125" y="105"/>
                </a:cubicBezTo>
                <a:cubicBezTo>
                  <a:pt x="128" y="126"/>
                  <a:pt x="120" y="158"/>
                  <a:pt x="130" y="171"/>
                </a:cubicBezTo>
                <a:cubicBezTo>
                  <a:pt x="137" y="181"/>
                  <a:pt x="145" y="189"/>
                  <a:pt x="154" y="196"/>
                </a:cubicBezTo>
                <a:cubicBezTo>
                  <a:pt x="159" y="203"/>
                  <a:pt x="156" y="217"/>
                  <a:pt x="157" y="227"/>
                </a:cubicBezTo>
                <a:cubicBezTo>
                  <a:pt x="140" y="227"/>
                  <a:pt x="124" y="227"/>
                  <a:pt x="108" y="227"/>
                </a:cubicBezTo>
                <a:cubicBezTo>
                  <a:pt x="103" y="234"/>
                  <a:pt x="106" y="248"/>
                  <a:pt x="105" y="258"/>
                </a:cubicBezTo>
                <a:cubicBezTo>
                  <a:pt x="96" y="259"/>
                  <a:pt x="84" y="256"/>
                  <a:pt x="79" y="261"/>
                </a:cubicBezTo>
                <a:cubicBezTo>
                  <a:pt x="79" y="262"/>
                  <a:pt x="79" y="264"/>
                  <a:pt x="79" y="265"/>
                </a:cubicBezTo>
                <a:cubicBezTo>
                  <a:pt x="83" y="271"/>
                  <a:pt x="88" y="276"/>
                  <a:pt x="94" y="281"/>
                </a:cubicBezTo>
                <a:cubicBezTo>
                  <a:pt x="94" y="286"/>
                  <a:pt x="100" y="285"/>
                  <a:pt x="105" y="285"/>
                </a:cubicBezTo>
                <a:cubicBezTo>
                  <a:pt x="105" y="290"/>
                  <a:pt x="96" y="286"/>
                  <a:pt x="92" y="287"/>
                </a:cubicBezTo>
                <a:cubicBezTo>
                  <a:pt x="88" y="292"/>
                  <a:pt x="90" y="302"/>
                  <a:pt x="90" y="310"/>
                </a:cubicBezTo>
                <a:cubicBezTo>
                  <a:pt x="85" y="312"/>
                  <a:pt x="81" y="316"/>
                  <a:pt x="79" y="321"/>
                </a:cubicBezTo>
                <a:cubicBezTo>
                  <a:pt x="79" y="328"/>
                  <a:pt x="79" y="336"/>
                  <a:pt x="79" y="343"/>
                </a:cubicBezTo>
                <a:cubicBezTo>
                  <a:pt x="81" y="347"/>
                  <a:pt x="84" y="350"/>
                  <a:pt x="87" y="352"/>
                </a:cubicBezTo>
                <a:cubicBezTo>
                  <a:pt x="92" y="366"/>
                  <a:pt x="87" y="401"/>
                  <a:pt x="94" y="406"/>
                </a:cubicBezTo>
                <a:cubicBezTo>
                  <a:pt x="89" y="406"/>
                  <a:pt x="84" y="406"/>
                  <a:pt x="79" y="406"/>
                </a:cubicBezTo>
                <a:cubicBezTo>
                  <a:pt x="70" y="395"/>
                  <a:pt x="60" y="385"/>
                  <a:pt x="50" y="377"/>
                </a:cubicBezTo>
                <a:cubicBezTo>
                  <a:pt x="44" y="352"/>
                  <a:pt x="49" y="318"/>
                  <a:pt x="47" y="290"/>
                </a:cubicBezTo>
                <a:cubicBezTo>
                  <a:pt x="39" y="280"/>
                  <a:pt x="30" y="271"/>
                  <a:pt x="21" y="263"/>
                </a:cubicBezTo>
                <a:cubicBezTo>
                  <a:pt x="13" y="230"/>
                  <a:pt x="26" y="176"/>
                  <a:pt x="14" y="147"/>
                </a:cubicBezTo>
                <a:cubicBezTo>
                  <a:pt x="11" y="142"/>
                  <a:pt x="7" y="139"/>
                  <a:pt x="3" y="136"/>
                </a:cubicBezTo>
                <a:cubicBezTo>
                  <a:pt x="4" y="119"/>
                  <a:pt x="0" y="96"/>
                  <a:pt x="5" y="82"/>
                </a:cubicBezTo>
                <a:cubicBezTo>
                  <a:pt x="9" y="80"/>
                  <a:pt x="12" y="77"/>
                  <a:pt x="14" y="73"/>
                </a:cubicBezTo>
                <a:cubicBezTo>
                  <a:pt x="15" y="53"/>
                  <a:pt x="11" y="28"/>
                  <a:pt x="16" y="11"/>
                </a:cubicBezTo>
                <a:cubicBezTo>
                  <a:pt x="21" y="8"/>
                  <a:pt x="25" y="4"/>
                  <a:pt x="27" y="0"/>
                </a:cubicBezTo>
                <a:cubicBezTo>
                  <a:pt x="38" y="0"/>
                  <a:pt x="50" y="0"/>
                  <a:pt x="61" y="0"/>
                </a:cubicBezTo>
                <a:cubicBezTo>
                  <a:pt x="70" y="11"/>
                  <a:pt x="81" y="22"/>
                  <a:pt x="92" y="31"/>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Freeform 1018"/>
          <p:cNvSpPr/>
          <p:nvPr/>
        </p:nvSpPr>
        <p:spPr bwMode="auto">
          <a:xfrm>
            <a:off x="7062650" y="5384178"/>
            <a:ext cx="20638" cy="130175"/>
          </a:xfrm>
          <a:custGeom>
            <a:avLst/>
            <a:gdLst>
              <a:gd name="T0" fmla="*/ 3 w 8"/>
              <a:gd name="T1" fmla="*/ 0 h 54"/>
              <a:gd name="T2" fmla="*/ 6 w 8"/>
              <a:gd name="T3" fmla="*/ 54 h 54"/>
              <a:gd name="T4" fmla="*/ 3 w 8"/>
              <a:gd name="T5" fmla="*/ 0 h 54"/>
              <a:gd name="T6" fmla="*/ 0 60000 65536"/>
              <a:gd name="T7" fmla="*/ 0 60000 65536"/>
              <a:gd name="T8" fmla="*/ 0 60000 65536"/>
              <a:gd name="T9" fmla="*/ 0 w 8"/>
              <a:gd name="T10" fmla="*/ 0 h 54"/>
              <a:gd name="T11" fmla="*/ 8 w 8"/>
              <a:gd name="T12" fmla="*/ 54 h 54"/>
            </a:gdLst>
            <a:ahLst/>
            <a:cxnLst>
              <a:cxn ang="T6">
                <a:pos x="T0" y="T1"/>
              </a:cxn>
              <a:cxn ang="T7">
                <a:pos x="T2" y="T3"/>
              </a:cxn>
              <a:cxn ang="T8">
                <a:pos x="T4" y="T5"/>
              </a:cxn>
            </a:cxnLst>
            <a:rect l="T9" t="T10" r="T11" b="T12"/>
            <a:pathLst>
              <a:path w="8" h="54">
                <a:moveTo>
                  <a:pt x="3" y="0"/>
                </a:moveTo>
                <a:cubicBezTo>
                  <a:pt x="8" y="14"/>
                  <a:pt x="4" y="37"/>
                  <a:pt x="6" y="54"/>
                </a:cubicBezTo>
                <a:cubicBezTo>
                  <a:pt x="0" y="40"/>
                  <a:pt x="5" y="17"/>
                  <a:pt x="3"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Freeform 1019"/>
          <p:cNvSpPr>
            <a:spLocks noEditPoints="1"/>
          </p:cNvSpPr>
          <p:nvPr/>
        </p:nvSpPr>
        <p:spPr bwMode="auto">
          <a:xfrm>
            <a:off x="3539988" y="5307978"/>
            <a:ext cx="406400" cy="374650"/>
          </a:xfrm>
          <a:custGeom>
            <a:avLst/>
            <a:gdLst>
              <a:gd name="T0" fmla="*/ 99 w 168"/>
              <a:gd name="T1" fmla="*/ 47 h 154"/>
              <a:gd name="T2" fmla="*/ 148 w 168"/>
              <a:gd name="T3" fmla="*/ 0 h 154"/>
              <a:gd name="T4" fmla="*/ 157 w 168"/>
              <a:gd name="T5" fmla="*/ 0 h 154"/>
              <a:gd name="T6" fmla="*/ 157 w 168"/>
              <a:gd name="T7" fmla="*/ 31 h 154"/>
              <a:gd name="T8" fmla="*/ 146 w 168"/>
              <a:gd name="T9" fmla="*/ 44 h 154"/>
              <a:gd name="T10" fmla="*/ 146 w 168"/>
              <a:gd name="T11" fmla="*/ 62 h 154"/>
              <a:gd name="T12" fmla="*/ 157 w 168"/>
              <a:gd name="T13" fmla="*/ 73 h 154"/>
              <a:gd name="T14" fmla="*/ 168 w 168"/>
              <a:gd name="T15" fmla="*/ 60 h 154"/>
              <a:gd name="T16" fmla="*/ 168 w 168"/>
              <a:gd name="T17" fmla="*/ 85 h 154"/>
              <a:gd name="T18" fmla="*/ 99 w 168"/>
              <a:gd name="T19" fmla="*/ 154 h 154"/>
              <a:gd name="T20" fmla="*/ 21 w 168"/>
              <a:gd name="T21" fmla="*/ 154 h 154"/>
              <a:gd name="T22" fmla="*/ 18 w 168"/>
              <a:gd name="T23" fmla="*/ 120 h 154"/>
              <a:gd name="T24" fmla="*/ 3 w 168"/>
              <a:gd name="T25" fmla="*/ 102 h 154"/>
              <a:gd name="T26" fmla="*/ 5 w 168"/>
              <a:gd name="T27" fmla="*/ 80 h 154"/>
              <a:gd name="T28" fmla="*/ 34 w 168"/>
              <a:gd name="T29" fmla="*/ 80 h 154"/>
              <a:gd name="T30" fmla="*/ 36 w 168"/>
              <a:gd name="T31" fmla="*/ 36 h 154"/>
              <a:gd name="T32" fmla="*/ 45 w 168"/>
              <a:gd name="T33" fmla="*/ 44 h 154"/>
              <a:gd name="T34" fmla="*/ 54 w 168"/>
              <a:gd name="T35" fmla="*/ 60 h 154"/>
              <a:gd name="T36" fmla="*/ 68 w 168"/>
              <a:gd name="T37" fmla="*/ 49 h 154"/>
              <a:gd name="T38" fmla="*/ 99 w 168"/>
              <a:gd name="T39" fmla="*/ 47 h 154"/>
              <a:gd name="T40" fmla="*/ 99 w 168"/>
              <a:gd name="T41" fmla="*/ 91 h 154"/>
              <a:gd name="T42" fmla="*/ 99 w 168"/>
              <a:gd name="T43" fmla="*/ 98 h 154"/>
              <a:gd name="T44" fmla="*/ 112 w 168"/>
              <a:gd name="T45" fmla="*/ 111 h 154"/>
              <a:gd name="T46" fmla="*/ 119 w 168"/>
              <a:gd name="T47" fmla="*/ 111 h 154"/>
              <a:gd name="T48" fmla="*/ 139 w 168"/>
              <a:gd name="T49" fmla="*/ 91 h 154"/>
              <a:gd name="T50" fmla="*/ 139 w 168"/>
              <a:gd name="T51" fmla="*/ 87 h 154"/>
              <a:gd name="T52" fmla="*/ 123 w 168"/>
              <a:gd name="T53" fmla="*/ 71 h 154"/>
              <a:gd name="T54" fmla="*/ 119 w 168"/>
              <a:gd name="T55" fmla="*/ 71 h 154"/>
              <a:gd name="T56" fmla="*/ 99 w 168"/>
              <a:gd name="T57" fmla="*/ 91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8"/>
              <a:gd name="T88" fmla="*/ 0 h 154"/>
              <a:gd name="T89" fmla="*/ 168 w 168"/>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8" h="154">
                <a:moveTo>
                  <a:pt x="99" y="47"/>
                </a:moveTo>
                <a:cubicBezTo>
                  <a:pt x="116" y="32"/>
                  <a:pt x="130" y="14"/>
                  <a:pt x="148" y="0"/>
                </a:cubicBezTo>
                <a:cubicBezTo>
                  <a:pt x="151" y="0"/>
                  <a:pt x="154" y="0"/>
                  <a:pt x="157" y="0"/>
                </a:cubicBezTo>
                <a:cubicBezTo>
                  <a:pt x="157" y="10"/>
                  <a:pt x="157" y="21"/>
                  <a:pt x="157" y="31"/>
                </a:cubicBezTo>
                <a:cubicBezTo>
                  <a:pt x="154" y="37"/>
                  <a:pt x="148" y="39"/>
                  <a:pt x="146" y="44"/>
                </a:cubicBezTo>
                <a:cubicBezTo>
                  <a:pt x="142" y="45"/>
                  <a:pt x="142" y="61"/>
                  <a:pt x="146" y="62"/>
                </a:cubicBezTo>
                <a:cubicBezTo>
                  <a:pt x="148" y="67"/>
                  <a:pt x="152" y="71"/>
                  <a:pt x="157" y="73"/>
                </a:cubicBezTo>
                <a:cubicBezTo>
                  <a:pt x="166" y="83"/>
                  <a:pt x="165" y="64"/>
                  <a:pt x="168" y="60"/>
                </a:cubicBezTo>
                <a:cubicBezTo>
                  <a:pt x="168" y="68"/>
                  <a:pt x="168" y="76"/>
                  <a:pt x="168" y="85"/>
                </a:cubicBezTo>
                <a:cubicBezTo>
                  <a:pt x="146" y="109"/>
                  <a:pt x="123" y="132"/>
                  <a:pt x="99" y="154"/>
                </a:cubicBezTo>
                <a:cubicBezTo>
                  <a:pt x="73" y="154"/>
                  <a:pt x="47" y="154"/>
                  <a:pt x="21" y="154"/>
                </a:cubicBezTo>
                <a:cubicBezTo>
                  <a:pt x="19" y="143"/>
                  <a:pt x="24" y="127"/>
                  <a:pt x="18" y="120"/>
                </a:cubicBezTo>
                <a:cubicBezTo>
                  <a:pt x="14" y="113"/>
                  <a:pt x="7" y="109"/>
                  <a:pt x="3" y="102"/>
                </a:cubicBezTo>
                <a:cubicBezTo>
                  <a:pt x="4" y="96"/>
                  <a:pt x="0" y="83"/>
                  <a:pt x="5" y="80"/>
                </a:cubicBezTo>
                <a:cubicBezTo>
                  <a:pt x="15" y="80"/>
                  <a:pt x="24" y="80"/>
                  <a:pt x="34" y="80"/>
                </a:cubicBezTo>
                <a:cubicBezTo>
                  <a:pt x="39" y="69"/>
                  <a:pt x="35" y="50"/>
                  <a:pt x="36" y="36"/>
                </a:cubicBezTo>
                <a:cubicBezTo>
                  <a:pt x="40" y="38"/>
                  <a:pt x="43" y="41"/>
                  <a:pt x="45" y="44"/>
                </a:cubicBezTo>
                <a:cubicBezTo>
                  <a:pt x="43" y="53"/>
                  <a:pt x="46" y="69"/>
                  <a:pt x="54" y="60"/>
                </a:cubicBezTo>
                <a:cubicBezTo>
                  <a:pt x="60" y="58"/>
                  <a:pt x="62" y="51"/>
                  <a:pt x="68" y="49"/>
                </a:cubicBezTo>
                <a:cubicBezTo>
                  <a:pt x="77" y="48"/>
                  <a:pt x="93" y="52"/>
                  <a:pt x="99" y="47"/>
                </a:cubicBezTo>
                <a:close/>
                <a:moveTo>
                  <a:pt x="99" y="91"/>
                </a:moveTo>
                <a:cubicBezTo>
                  <a:pt x="99" y="94"/>
                  <a:pt x="99" y="96"/>
                  <a:pt x="99" y="98"/>
                </a:cubicBezTo>
                <a:cubicBezTo>
                  <a:pt x="102" y="103"/>
                  <a:pt x="107" y="108"/>
                  <a:pt x="112" y="111"/>
                </a:cubicBezTo>
                <a:cubicBezTo>
                  <a:pt x="114" y="111"/>
                  <a:pt x="117" y="111"/>
                  <a:pt x="119" y="111"/>
                </a:cubicBezTo>
                <a:cubicBezTo>
                  <a:pt x="126" y="106"/>
                  <a:pt x="133" y="99"/>
                  <a:pt x="139" y="91"/>
                </a:cubicBezTo>
                <a:cubicBezTo>
                  <a:pt x="139" y="90"/>
                  <a:pt x="139" y="88"/>
                  <a:pt x="139" y="87"/>
                </a:cubicBezTo>
                <a:cubicBezTo>
                  <a:pt x="135" y="81"/>
                  <a:pt x="129" y="76"/>
                  <a:pt x="123" y="71"/>
                </a:cubicBezTo>
                <a:cubicBezTo>
                  <a:pt x="122" y="71"/>
                  <a:pt x="120" y="71"/>
                  <a:pt x="119" y="71"/>
                </a:cubicBezTo>
                <a:cubicBezTo>
                  <a:pt x="111" y="77"/>
                  <a:pt x="104" y="84"/>
                  <a:pt x="99" y="91"/>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Freeform 1020"/>
          <p:cNvSpPr/>
          <p:nvPr/>
        </p:nvSpPr>
        <p:spPr bwMode="auto">
          <a:xfrm>
            <a:off x="3798750" y="5503240"/>
            <a:ext cx="55563" cy="65088"/>
          </a:xfrm>
          <a:custGeom>
            <a:avLst/>
            <a:gdLst>
              <a:gd name="T0" fmla="*/ 10 w 23"/>
              <a:gd name="T1" fmla="*/ 25 h 27"/>
              <a:gd name="T2" fmla="*/ 7 w 23"/>
              <a:gd name="T3" fmla="*/ 25 h 27"/>
              <a:gd name="T4" fmla="*/ 1 w 23"/>
              <a:gd name="T5" fmla="*/ 14 h 27"/>
              <a:gd name="T6" fmla="*/ 14 w 23"/>
              <a:gd name="T7" fmla="*/ 0 h 27"/>
              <a:gd name="T8" fmla="*/ 23 w 23"/>
              <a:gd name="T9" fmla="*/ 9 h 27"/>
              <a:gd name="T10" fmla="*/ 10 w 23"/>
              <a:gd name="T11" fmla="*/ 25 h 27"/>
              <a:gd name="T12" fmla="*/ 0 60000 65536"/>
              <a:gd name="T13" fmla="*/ 0 60000 65536"/>
              <a:gd name="T14" fmla="*/ 0 60000 65536"/>
              <a:gd name="T15" fmla="*/ 0 60000 65536"/>
              <a:gd name="T16" fmla="*/ 0 60000 65536"/>
              <a:gd name="T17" fmla="*/ 0 60000 65536"/>
              <a:gd name="T18" fmla="*/ 0 w 23"/>
              <a:gd name="T19" fmla="*/ 0 h 27"/>
              <a:gd name="T20" fmla="*/ 23 w 23"/>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23" h="27">
                <a:moveTo>
                  <a:pt x="10" y="25"/>
                </a:moveTo>
                <a:cubicBezTo>
                  <a:pt x="9" y="27"/>
                  <a:pt x="7" y="26"/>
                  <a:pt x="7" y="25"/>
                </a:cubicBezTo>
                <a:cubicBezTo>
                  <a:pt x="7" y="19"/>
                  <a:pt x="0" y="21"/>
                  <a:pt x="1" y="14"/>
                </a:cubicBezTo>
                <a:cubicBezTo>
                  <a:pt x="4" y="8"/>
                  <a:pt x="9" y="4"/>
                  <a:pt x="14" y="0"/>
                </a:cubicBezTo>
                <a:cubicBezTo>
                  <a:pt x="18" y="2"/>
                  <a:pt x="21" y="5"/>
                  <a:pt x="23" y="9"/>
                </a:cubicBezTo>
                <a:cubicBezTo>
                  <a:pt x="20" y="16"/>
                  <a:pt x="13" y="18"/>
                  <a:pt x="10" y="25"/>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Freeform 1021"/>
          <p:cNvSpPr/>
          <p:nvPr/>
        </p:nvSpPr>
        <p:spPr bwMode="auto">
          <a:xfrm>
            <a:off x="9994763" y="5606428"/>
            <a:ext cx="120650" cy="146050"/>
          </a:xfrm>
          <a:custGeom>
            <a:avLst/>
            <a:gdLst>
              <a:gd name="T0" fmla="*/ 7 w 49"/>
              <a:gd name="T1" fmla="*/ 46 h 60"/>
              <a:gd name="T2" fmla="*/ 0 w 49"/>
              <a:gd name="T3" fmla="*/ 42 h 60"/>
              <a:gd name="T4" fmla="*/ 0 w 49"/>
              <a:gd name="T5" fmla="*/ 0 h 60"/>
              <a:gd name="T6" fmla="*/ 16 w 49"/>
              <a:gd name="T7" fmla="*/ 13 h 60"/>
              <a:gd name="T8" fmla="*/ 29 w 49"/>
              <a:gd name="T9" fmla="*/ 13 h 60"/>
              <a:gd name="T10" fmla="*/ 49 w 49"/>
              <a:gd name="T11" fmla="*/ 33 h 60"/>
              <a:gd name="T12" fmla="*/ 49 w 49"/>
              <a:gd name="T13" fmla="*/ 35 h 60"/>
              <a:gd name="T14" fmla="*/ 23 w 49"/>
              <a:gd name="T15" fmla="*/ 60 h 60"/>
              <a:gd name="T16" fmla="*/ 7 w 49"/>
              <a:gd name="T17" fmla="*/ 46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60"/>
              <a:gd name="T29" fmla="*/ 49 w 49"/>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60">
                <a:moveTo>
                  <a:pt x="7" y="46"/>
                </a:moveTo>
                <a:cubicBezTo>
                  <a:pt x="6" y="44"/>
                  <a:pt x="4" y="42"/>
                  <a:pt x="0" y="42"/>
                </a:cubicBezTo>
                <a:cubicBezTo>
                  <a:pt x="0" y="28"/>
                  <a:pt x="0" y="14"/>
                  <a:pt x="0" y="0"/>
                </a:cubicBezTo>
                <a:cubicBezTo>
                  <a:pt x="7" y="3"/>
                  <a:pt x="9" y="10"/>
                  <a:pt x="16" y="13"/>
                </a:cubicBezTo>
                <a:cubicBezTo>
                  <a:pt x="20" y="13"/>
                  <a:pt x="25" y="13"/>
                  <a:pt x="29" y="13"/>
                </a:cubicBezTo>
                <a:cubicBezTo>
                  <a:pt x="35" y="21"/>
                  <a:pt x="42" y="27"/>
                  <a:pt x="49" y="33"/>
                </a:cubicBezTo>
                <a:cubicBezTo>
                  <a:pt x="49" y="34"/>
                  <a:pt x="49" y="34"/>
                  <a:pt x="49" y="35"/>
                </a:cubicBezTo>
                <a:cubicBezTo>
                  <a:pt x="39" y="42"/>
                  <a:pt x="33" y="53"/>
                  <a:pt x="23" y="60"/>
                </a:cubicBezTo>
                <a:cubicBezTo>
                  <a:pt x="16" y="57"/>
                  <a:pt x="14" y="49"/>
                  <a:pt x="7" y="46"/>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1022"/>
          <p:cNvSpPr/>
          <p:nvPr/>
        </p:nvSpPr>
        <p:spPr bwMode="auto">
          <a:xfrm>
            <a:off x="9667738" y="6039815"/>
            <a:ext cx="12700" cy="22225"/>
          </a:xfrm>
          <a:custGeom>
            <a:avLst/>
            <a:gdLst>
              <a:gd name="T0" fmla="*/ 2 w 5"/>
              <a:gd name="T1" fmla="*/ 9 h 9"/>
              <a:gd name="T2" fmla="*/ 4 w 5"/>
              <a:gd name="T3" fmla="*/ 0 h 9"/>
              <a:gd name="T4" fmla="*/ 2 w 5"/>
              <a:gd name="T5" fmla="*/ 9 h 9"/>
              <a:gd name="T6" fmla="*/ 0 60000 65536"/>
              <a:gd name="T7" fmla="*/ 0 60000 65536"/>
              <a:gd name="T8" fmla="*/ 0 60000 65536"/>
              <a:gd name="T9" fmla="*/ 0 w 5"/>
              <a:gd name="T10" fmla="*/ 0 h 9"/>
              <a:gd name="T11" fmla="*/ 5 w 5"/>
              <a:gd name="T12" fmla="*/ 9 h 9"/>
            </a:gdLst>
            <a:ahLst/>
            <a:cxnLst>
              <a:cxn ang="T6">
                <a:pos x="T0" y="T1"/>
              </a:cxn>
              <a:cxn ang="T7">
                <a:pos x="T2" y="T3"/>
              </a:cxn>
              <a:cxn ang="T8">
                <a:pos x="T4" y="T5"/>
              </a:cxn>
            </a:cxnLst>
            <a:rect l="T9" t="T10" r="T11" b="T12"/>
            <a:pathLst>
              <a:path w="5" h="9">
                <a:moveTo>
                  <a:pt x="2" y="9"/>
                </a:moveTo>
                <a:cubicBezTo>
                  <a:pt x="2" y="5"/>
                  <a:pt x="0" y="0"/>
                  <a:pt x="4" y="0"/>
                </a:cubicBezTo>
                <a:cubicBezTo>
                  <a:pt x="4" y="3"/>
                  <a:pt x="5" y="8"/>
                  <a:pt x="2" y="9"/>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1023"/>
          <p:cNvSpPr/>
          <p:nvPr/>
        </p:nvSpPr>
        <p:spPr bwMode="auto">
          <a:xfrm>
            <a:off x="7529375" y="6017590"/>
            <a:ext cx="19050" cy="65088"/>
          </a:xfrm>
          <a:custGeom>
            <a:avLst/>
            <a:gdLst>
              <a:gd name="T0" fmla="*/ 3 w 8"/>
              <a:gd name="T1" fmla="*/ 0 h 27"/>
              <a:gd name="T2" fmla="*/ 5 w 8"/>
              <a:gd name="T3" fmla="*/ 27 h 27"/>
              <a:gd name="T4" fmla="*/ 3 w 8"/>
              <a:gd name="T5" fmla="*/ 0 h 27"/>
              <a:gd name="T6" fmla="*/ 0 60000 65536"/>
              <a:gd name="T7" fmla="*/ 0 60000 65536"/>
              <a:gd name="T8" fmla="*/ 0 60000 65536"/>
              <a:gd name="T9" fmla="*/ 0 w 8"/>
              <a:gd name="T10" fmla="*/ 0 h 27"/>
              <a:gd name="T11" fmla="*/ 8 w 8"/>
              <a:gd name="T12" fmla="*/ 27 h 27"/>
            </a:gdLst>
            <a:ahLst/>
            <a:cxnLst>
              <a:cxn ang="T6">
                <a:pos x="T0" y="T1"/>
              </a:cxn>
              <a:cxn ang="T7">
                <a:pos x="T2" y="T3"/>
              </a:cxn>
              <a:cxn ang="T8">
                <a:pos x="T4" y="T5"/>
              </a:cxn>
            </a:cxnLst>
            <a:rect l="T9" t="T10" r="T11" b="T12"/>
            <a:pathLst>
              <a:path w="8" h="27">
                <a:moveTo>
                  <a:pt x="3" y="0"/>
                </a:moveTo>
                <a:cubicBezTo>
                  <a:pt x="8" y="4"/>
                  <a:pt x="4" y="18"/>
                  <a:pt x="5" y="27"/>
                </a:cubicBezTo>
                <a:cubicBezTo>
                  <a:pt x="0" y="22"/>
                  <a:pt x="4" y="8"/>
                  <a:pt x="3"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024"/>
          <p:cNvSpPr/>
          <p:nvPr/>
        </p:nvSpPr>
        <p:spPr bwMode="auto">
          <a:xfrm>
            <a:off x="6714988" y="6098553"/>
            <a:ext cx="74612" cy="96837"/>
          </a:xfrm>
          <a:custGeom>
            <a:avLst/>
            <a:gdLst>
              <a:gd name="T0" fmla="*/ 27 w 31"/>
              <a:gd name="T1" fmla="*/ 16 h 40"/>
              <a:gd name="T2" fmla="*/ 25 w 31"/>
              <a:gd name="T3" fmla="*/ 20 h 40"/>
              <a:gd name="T4" fmla="*/ 9 w 31"/>
              <a:gd name="T5" fmla="*/ 40 h 40"/>
              <a:gd name="T6" fmla="*/ 0 w 31"/>
              <a:gd name="T7" fmla="*/ 40 h 40"/>
              <a:gd name="T8" fmla="*/ 0 w 31"/>
              <a:gd name="T9" fmla="*/ 7 h 40"/>
              <a:gd name="T10" fmla="*/ 27 w 31"/>
              <a:gd name="T11" fmla="*/ 16 h 40"/>
              <a:gd name="T12" fmla="*/ 0 60000 65536"/>
              <a:gd name="T13" fmla="*/ 0 60000 65536"/>
              <a:gd name="T14" fmla="*/ 0 60000 65536"/>
              <a:gd name="T15" fmla="*/ 0 60000 65536"/>
              <a:gd name="T16" fmla="*/ 0 60000 65536"/>
              <a:gd name="T17" fmla="*/ 0 60000 65536"/>
              <a:gd name="T18" fmla="*/ 0 w 31"/>
              <a:gd name="T19" fmla="*/ 0 h 40"/>
              <a:gd name="T20" fmla="*/ 31 w 31"/>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1" h="40">
                <a:moveTo>
                  <a:pt x="27" y="16"/>
                </a:moveTo>
                <a:cubicBezTo>
                  <a:pt x="27" y="19"/>
                  <a:pt x="26" y="20"/>
                  <a:pt x="25" y="20"/>
                </a:cubicBezTo>
                <a:cubicBezTo>
                  <a:pt x="17" y="25"/>
                  <a:pt x="12" y="32"/>
                  <a:pt x="9" y="40"/>
                </a:cubicBezTo>
                <a:cubicBezTo>
                  <a:pt x="6" y="40"/>
                  <a:pt x="3" y="40"/>
                  <a:pt x="0" y="40"/>
                </a:cubicBezTo>
                <a:cubicBezTo>
                  <a:pt x="0" y="29"/>
                  <a:pt x="0" y="18"/>
                  <a:pt x="0" y="7"/>
                </a:cubicBezTo>
                <a:cubicBezTo>
                  <a:pt x="10" y="10"/>
                  <a:pt x="31" y="0"/>
                  <a:pt x="27" y="1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025"/>
          <p:cNvSpPr/>
          <p:nvPr/>
        </p:nvSpPr>
        <p:spPr bwMode="auto">
          <a:xfrm>
            <a:off x="9653450" y="5674690"/>
            <a:ext cx="109538" cy="582613"/>
          </a:xfrm>
          <a:custGeom>
            <a:avLst/>
            <a:gdLst>
              <a:gd name="T0" fmla="*/ 41 w 45"/>
              <a:gd name="T1" fmla="*/ 237 h 240"/>
              <a:gd name="T2" fmla="*/ 41 w 45"/>
              <a:gd name="T3" fmla="*/ 208 h 240"/>
              <a:gd name="T4" fmla="*/ 25 w 45"/>
              <a:gd name="T5" fmla="*/ 203 h 240"/>
              <a:gd name="T6" fmla="*/ 41 w 45"/>
              <a:gd name="T7" fmla="*/ 197 h 240"/>
              <a:gd name="T8" fmla="*/ 30 w 45"/>
              <a:gd name="T9" fmla="*/ 145 h 240"/>
              <a:gd name="T10" fmla="*/ 5 w 45"/>
              <a:gd name="T11" fmla="*/ 121 h 240"/>
              <a:gd name="T12" fmla="*/ 3 w 45"/>
              <a:gd name="T13" fmla="*/ 5 h 240"/>
              <a:gd name="T14" fmla="*/ 16 w 45"/>
              <a:gd name="T15" fmla="*/ 14 h 240"/>
              <a:gd name="T16" fmla="*/ 16 w 45"/>
              <a:gd name="T17" fmla="*/ 123 h 240"/>
              <a:gd name="T18" fmla="*/ 45 w 45"/>
              <a:gd name="T19" fmla="*/ 152 h 240"/>
              <a:gd name="T20" fmla="*/ 45 w 45"/>
              <a:gd name="T21" fmla="*/ 237 h 240"/>
              <a:gd name="T22" fmla="*/ 41 w 45"/>
              <a:gd name="T23" fmla="*/ 237 h 2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5"/>
              <a:gd name="T37" fmla="*/ 0 h 240"/>
              <a:gd name="T38" fmla="*/ 45 w 45"/>
              <a:gd name="T39" fmla="*/ 240 h 2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5" h="240">
                <a:moveTo>
                  <a:pt x="41" y="237"/>
                </a:moveTo>
                <a:cubicBezTo>
                  <a:pt x="41" y="227"/>
                  <a:pt x="41" y="217"/>
                  <a:pt x="41" y="208"/>
                </a:cubicBezTo>
                <a:cubicBezTo>
                  <a:pt x="41" y="201"/>
                  <a:pt x="32" y="204"/>
                  <a:pt x="25" y="203"/>
                </a:cubicBezTo>
                <a:cubicBezTo>
                  <a:pt x="24" y="194"/>
                  <a:pt x="39" y="202"/>
                  <a:pt x="41" y="197"/>
                </a:cubicBezTo>
                <a:cubicBezTo>
                  <a:pt x="39" y="178"/>
                  <a:pt x="35" y="161"/>
                  <a:pt x="30" y="145"/>
                </a:cubicBezTo>
                <a:cubicBezTo>
                  <a:pt x="23" y="136"/>
                  <a:pt x="14" y="128"/>
                  <a:pt x="5" y="121"/>
                </a:cubicBezTo>
                <a:cubicBezTo>
                  <a:pt x="0" y="87"/>
                  <a:pt x="5" y="43"/>
                  <a:pt x="3" y="5"/>
                </a:cubicBezTo>
                <a:cubicBezTo>
                  <a:pt x="7" y="0"/>
                  <a:pt x="11" y="13"/>
                  <a:pt x="16" y="14"/>
                </a:cubicBezTo>
                <a:cubicBezTo>
                  <a:pt x="16" y="50"/>
                  <a:pt x="16" y="87"/>
                  <a:pt x="16" y="123"/>
                </a:cubicBezTo>
                <a:cubicBezTo>
                  <a:pt x="25" y="134"/>
                  <a:pt x="35" y="143"/>
                  <a:pt x="45" y="152"/>
                </a:cubicBezTo>
                <a:cubicBezTo>
                  <a:pt x="45" y="180"/>
                  <a:pt x="45" y="209"/>
                  <a:pt x="45" y="237"/>
                </a:cubicBezTo>
                <a:cubicBezTo>
                  <a:pt x="44" y="240"/>
                  <a:pt x="43" y="237"/>
                  <a:pt x="41" y="237"/>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Freeform 1026"/>
          <p:cNvSpPr/>
          <p:nvPr/>
        </p:nvSpPr>
        <p:spPr bwMode="auto">
          <a:xfrm>
            <a:off x="7149963" y="6206503"/>
            <a:ext cx="263525" cy="228600"/>
          </a:xfrm>
          <a:custGeom>
            <a:avLst/>
            <a:gdLst>
              <a:gd name="T0" fmla="*/ 108 w 108"/>
              <a:gd name="T1" fmla="*/ 13 h 94"/>
              <a:gd name="T2" fmla="*/ 106 w 108"/>
              <a:gd name="T3" fmla="*/ 18 h 94"/>
              <a:gd name="T4" fmla="*/ 54 w 108"/>
              <a:gd name="T5" fmla="*/ 49 h 94"/>
              <a:gd name="T6" fmla="*/ 3 w 108"/>
              <a:gd name="T7" fmla="*/ 71 h 94"/>
              <a:gd name="T8" fmla="*/ 3 w 108"/>
              <a:gd name="T9" fmla="*/ 67 h 94"/>
              <a:gd name="T10" fmla="*/ 70 w 108"/>
              <a:gd name="T11" fmla="*/ 40 h 94"/>
              <a:gd name="T12" fmla="*/ 108 w 108"/>
              <a:gd name="T13" fmla="*/ 0 h 94"/>
              <a:gd name="T14" fmla="*/ 108 w 108"/>
              <a:gd name="T15" fmla="*/ 13 h 94"/>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94"/>
              <a:gd name="T26" fmla="*/ 108 w 108"/>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94">
                <a:moveTo>
                  <a:pt x="108" y="13"/>
                </a:moveTo>
                <a:cubicBezTo>
                  <a:pt x="108" y="16"/>
                  <a:pt x="107" y="17"/>
                  <a:pt x="106" y="18"/>
                </a:cubicBezTo>
                <a:cubicBezTo>
                  <a:pt x="87" y="27"/>
                  <a:pt x="86" y="53"/>
                  <a:pt x="54" y="49"/>
                </a:cubicBezTo>
                <a:cubicBezTo>
                  <a:pt x="45" y="64"/>
                  <a:pt x="23" y="94"/>
                  <a:pt x="3" y="71"/>
                </a:cubicBezTo>
                <a:cubicBezTo>
                  <a:pt x="0" y="71"/>
                  <a:pt x="1" y="67"/>
                  <a:pt x="3" y="67"/>
                </a:cubicBezTo>
                <a:cubicBezTo>
                  <a:pt x="18" y="51"/>
                  <a:pt x="32" y="33"/>
                  <a:pt x="70" y="40"/>
                </a:cubicBezTo>
                <a:cubicBezTo>
                  <a:pt x="80" y="24"/>
                  <a:pt x="94" y="13"/>
                  <a:pt x="108" y="0"/>
                </a:cubicBezTo>
                <a:cubicBezTo>
                  <a:pt x="108" y="4"/>
                  <a:pt x="108" y="9"/>
                  <a:pt x="108" y="1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1027"/>
          <p:cNvSpPr/>
          <p:nvPr/>
        </p:nvSpPr>
        <p:spPr bwMode="auto">
          <a:xfrm>
            <a:off x="3779700" y="2450478"/>
            <a:ext cx="12700" cy="122237"/>
          </a:xfrm>
          <a:custGeom>
            <a:avLst/>
            <a:gdLst>
              <a:gd name="T0" fmla="*/ 0 w 5"/>
              <a:gd name="T1" fmla="*/ 0 h 51"/>
              <a:gd name="T2" fmla="*/ 2 w 5"/>
              <a:gd name="T3" fmla="*/ 51 h 51"/>
              <a:gd name="T4" fmla="*/ 0 w 5"/>
              <a:gd name="T5" fmla="*/ 51 h 51"/>
              <a:gd name="T6" fmla="*/ 0 w 5"/>
              <a:gd name="T7" fmla="*/ 0 h 51"/>
              <a:gd name="T8" fmla="*/ 0 60000 65536"/>
              <a:gd name="T9" fmla="*/ 0 60000 65536"/>
              <a:gd name="T10" fmla="*/ 0 60000 65536"/>
              <a:gd name="T11" fmla="*/ 0 60000 65536"/>
              <a:gd name="T12" fmla="*/ 0 w 5"/>
              <a:gd name="T13" fmla="*/ 0 h 51"/>
              <a:gd name="T14" fmla="*/ 5 w 5"/>
              <a:gd name="T15" fmla="*/ 51 h 51"/>
            </a:gdLst>
            <a:ahLst/>
            <a:cxnLst>
              <a:cxn ang="T8">
                <a:pos x="T0" y="T1"/>
              </a:cxn>
              <a:cxn ang="T9">
                <a:pos x="T2" y="T3"/>
              </a:cxn>
              <a:cxn ang="T10">
                <a:pos x="T4" y="T5"/>
              </a:cxn>
              <a:cxn ang="T11">
                <a:pos x="T6" y="T7"/>
              </a:cxn>
            </a:cxnLst>
            <a:rect l="T12" t="T13" r="T14" b="T15"/>
            <a:pathLst>
              <a:path w="5" h="51">
                <a:moveTo>
                  <a:pt x="0" y="0"/>
                </a:moveTo>
                <a:cubicBezTo>
                  <a:pt x="5" y="13"/>
                  <a:pt x="1" y="35"/>
                  <a:pt x="2" y="51"/>
                </a:cubicBezTo>
                <a:cubicBezTo>
                  <a:pt x="1" y="51"/>
                  <a:pt x="0" y="51"/>
                  <a:pt x="0" y="51"/>
                </a:cubicBezTo>
                <a:cubicBezTo>
                  <a:pt x="0" y="34"/>
                  <a:pt x="0" y="17"/>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Freeform 1028"/>
          <p:cNvSpPr/>
          <p:nvPr/>
        </p:nvSpPr>
        <p:spPr bwMode="auto">
          <a:xfrm>
            <a:off x="3608250" y="2556840"/>
            <a:ext cx="9525" cy="60325"/>
          </a:xfrm>
          <a:custGeom>
            <a:avLst/>
            <a:gdLst>
              <a:gd name="T0" fmla="*/ 4 w 4"/>
              <a:gd name="T1" fmla="*/ 0 h 25"/>
              <a:gd name="T2" fmla="*/ 4 w 4"/>
              <a:gd name="T3" fmla="*/ 25 h 25"/>
              <a:gd name="T4" fmla="*/ 4 w 4"/>
              <a:gd name="T5" fmla="*/ 0 h 25"/>
              <a:gd name="T6" fmla="*/ 0 60000 65536"/>
              <a:gd name="T7" fmla="*/ 0 60000 65536"/>
              <a:gd name="T8" fmla="*/ 0 60000 65536"/>
              <a:gd name="T9" fmla="*/ 0 w 4"/>
              <a:gd name="T10" fmla="*/ 0 h 25"/>
              <a:gd name="T11" fmla="*/ 4 w 4"/>
              <a:gd name="T12" fmla="*/ 25 h 25"/>
            </a:gdLst>
            <a:ahLst/>
            <a:cxnLst>
              <a:cxn ang="T6">
                <a:pos x="T0" y="T1"/>
              </a:cxn>
              <a:cxn ang="T7">
                <a:pos x="T2" y="T3"/>
              </a:cxn>
              <a:cxn ang="T8">
                <a:pos x="T4" y="T5"/>
              </a:cxn>
            </a:cxnLst>
            <a:rect l="T9" t="T10" r="T11" b="T12"/>
            <a:pathLst>
              <a:path w="4" h="25">
                <a:moveTo>
                  <a:pt x="4" y="0"/>
                </a:moveTo>
                <a:cubicBezTo>
                  <a:pt x="4" y="9"/>
                  <a:pt x="4" y="17"/>
                  <a:pt x="4" y="25"/>
                </a:cubicBezTo>
                <a:cubicBezTo>
                  <a:pt x="0" y="22"/>
                  <a:pt x="0" y="4"/>
                  <a:pt x="4"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Freeform 1029"/>
          <p:cNvSpPr/>
          <p:nvPr/>
        </p:nvSpPr>
        <p:spPr bwMode="auto">
          <a:xfrm>
            <a:off x="3603488" y="2791790"/>
            <a:ext cx="46037" cy="19050"/>
          </a:xfrm>
          <a:custGeom>
            <a:avLst/>
            <a:gdLst>
              <a:gd name="T0" fmla="*/ 17 w 19"/>
              <a:gd name="T1" fmla="*/ 8 h 8"/>
              <a:gd name="T2" fmla="*/ 1 w 19"/>
              <a:gd name="T3" fmla="*/ 8 h 8"/>
              <a:gd name="T4" fmla="*/ 17 w 19"/>
              <a:gd name="T5" fmla="*/ 8 h 8"/>
              <a:gd name="T6" fmla="*/ 0 60000 65536"/>
              <a:gd name="T7" fmla="*/ 0 60000 65536"/>
              <a:gd name="T8" fmla="*/ 0 60000 65536"/>
              <a:gd name="T9" fmla="*/ 0 w 19"/>
              <a:gd name="T10" fmla="*/ 0 h 8"/>
              <a:gd name="T11" fmla="*/ 19 w 19"/>
              <a:gd name="T12" fmla="*/ 8 h 8"/>
            </a:gdLst>
            <a:ahLst/>
            <a:cxnLst>
              <a:cxn ang="T6">
                <a:pos x="T0" y="T1"/>
              </a:cxn>
              <a:cxn ang="T7">
                <a:pos x="T2" y="T3"/>
              </a:cxn>
              <a:cxn ang="T8">
                <a:pos x="T4" y="T5"/>
              </a:cxn>
            </a:cxnLst>
            <a:rect l="T9" t="T10" r="T11" b="T12"/>
            <a:pathLst>
              <a:path w="19" h="8">
                <a:moveTo>
                  <a:pt x="17" y="8"/>
                </a:moveTo>
                <a:cubicBezTo>
                  <a:pt x="12" y="8"/>
                  <a:pt x="7" y="8"/>
                  <a:pt x="1" y="8"/>
                </a:cubicBezTo>
                <a:cubicBezTo>
                  <a:pt x="0" y="3"/>
                  <a:pt x="19" y="0"/>
                  <a:pt x="17" y="8"/>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Freeform 1030"/>
          <p:cNvSpPr/>
          <p:nvPr/>
        </p:nvSpPr>
        <p:spPr bwMode="auto">
          <a:xfrm>
            <a:off x="3266938" y="2937840"/>
            <a:ext cx="11112" cy="49213"/>
          </a:xfrm>
          <a:custGeom>
            <a:avLst/>
            <a:gdLst>
              <a:gd name="T0" fmla="*/ 0 w 5"/>
              <a:gd name="T1" fmla="*/ 0 h 20"/>
              <a:gd name="T2" fmla="*/ 2 w 5"/>
              <a:gd name="T3" fmla="*/ 20 h 20"/>
              <a:gd name="T4" fmla="*/ 0 w 5"/>
              <a:gd name="T5" fmla="*/ 20 h 20"/>
              <a:gd name="T6" fmla="*/ 0 w 5"/>
              <a:gd name="T7" fmla="*/ 0 h 20"/>
              <a:gd name="T8" fmla="*/ 0 60000 65536"/>
              <a:gd name="T9" fmla="*/ 0 60000 65536"/>
              <a:gd name="T10" fmla="*/ 0 60000 65536"/>
              <a:gd name="T11" fmla="*/ 0 60000 65536"/>
              <a:gd name="T12" fmla="*/ 0 w 5"/>
              <a:gd name="T13" fmla="*/ 0 h 20"/>
              <a:gd name="T14" fmla="*/ 5 w 5"/>
              <a:gd name="T15" fmla="*/ 20 h 20"/>
            </a:gdLst>
            <a:ahLst/>
            <a:cxnLst>
              <a:cxn ang="T8">
                <a:pos x="T0" y="T1"/>
              </a:cxn>
              <a:cxn ang="T9">
                <a:pos x="T2" y="T3"/>
              </a:cxn>
              <a:cxn ang="T10">
                <a:pos x="T4" y="T5"/>
              </a:cxn>
              <a:cxn ang="T11">
                <a:pos x="T6" y="T7"/>
              </a:cxn>
            </a:cxnLst>
            <a:rect l="T12" t="T13" r="T14" b="T15"/>
            <a:pathLst>
              <a:path w="5" h="20">
                <a:moveTo>
                  <a:pt x="0" y="0"/>
                </a:moveTo>
                <a:cubicBezTo>
                  <a:pt x="5" y="2"/>
                  <a:pt x="1" y="14"/>
                  <a:pt x="2" y="20"/>
                </a:cubicBezTo>
                <a:cubicBezTo>
                  <a:pt x="1" y="20"/>
                  <a:pt x="1" y="20"/>
                  <a:pt x="0" y="20"/>
                </a:cubicBezTo>
                <a:cubicBezTo>
                  <a:pt x="0" y="13"/>
                  <a:pt x="0" y="6"/>
                  <a:pt x="0" y="0"/>
                </a:cubicBezTo>
                <a:close/>
              </a:path>
            </a:pathLst>
          </a:custGeom>
          <a:solidFill>
            <a:srgbClr val="BCBCB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1031"/>
          <p:cNvSpPr/>
          <p:nvPr/>
        </p:nvSpPr>
        <p:spPr bwMode="auto">
          <a:xfrm>
            <a:off x="6237150" y="3634753"/>
            <a:ext cx="19050" cy="49212"/>
          </a:xfrm>
          <a:custGeom>
            <a:avLst/>
            <a:gdLst>
              <a:gd name="T0" fmla="*/ 5 w 8"/>
              <a:gd name="T1" fmla="*/ 0 h 20"/>
              <a:gd name="T2" fmla="*/ 3 w 8"/>
              <a:gd name="T3" fmla="*/ 20 h 20"/>
              <a:gd name="T4" fmla="*/ 5 w 8"/>
              <a:gd name="T5" fmla="*/ 0 h 20"/>
              <a:gd name="T6" fmla="*/ 0 60000 65536"/>
              <a:gd name="T7" fmla="*/ 0 60000 65536"/>
              <a:gd name="T8" fmla="*/ 0 60000 65536"/>
              <a:gd name="T9" fmla="*/ 0 w 8"/>
              <a:gd name="T10" fmla="*/ 0 h 20"/>
              <a:gd name="T11" fmla="*/ 8 w 8"/>
              <a:gd name="T12" fmla="*/ 20 h 20"/>
            </a:gdLst>
            <a:ahLst/>
            <a:cxnLst>
              <a:cxn ang="T6">
                <a:pos x="T0" y="T1"/>
              </a:cxn>
              <a:cxn ang="T7">
                <a:pos x="T2" y="T3"/>
              </a:cxn>
              <a:cxn ang="T8">
                <a:pos x="T4" y="T5"/>
              </a:cxn>
            </a:cxnLst>
            <a:rect l="T9" t="T10" r="T11" b="T12"/>
            <a:pathLst>
              <a:path w="8" h="20">
                <a:moveTo>
                  <a:pt x="5" y="0"/>
                </a:moveTo>
                <a:cubicBezTo>
                  <a:pt x="4" y="6"/>
                  <a:pt x="8" y="18"/>
                  <a:pt x="3" y="20"/>
                </a:cubicBezTo>
                <a:cubicBezTo>
                  <a:pt x="5" y="14"/>
                  <a:pt x="0" y="2"/>
                  <a:pt x="5"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032"/>
          <p:cNvSpPr/>
          <p:nvPr/>
        </p:nvSpPr>
        <p:spPr bwMode="auto">
          <a:xfrm>
            <a:off x="6335575" y="3217240"/>
            <a:ext cx="73025" cy="103188"/>
          </a:xfrm>
          <a:custGeom>
            <a:avLst/>
            <a:gdLst>
              <a:gd name="T0" fmla="*/ 7 w 30"/>
              <a:gd name="T1" fmla="*/ 0 h 43"/>
              <a:gd name="T2" fmla="*/ 27 w 30"/>
              <a:gd name="T3" fmla="*/ 41 h 43"/>
              <a:gd name="T4" fmla="*/ 0 w 30"/>
              <a:gd name="T5" fmla="*/ 38 h 43"/>
              <a:gd name="T6" fmla="*/ 0 w 30"/>
              <a:gd name="T7" fmla="*/ 7 h 43"/>
              <a:gd name="T8" fmla="*/ 7 w 30"/>
              <a:gd name="T9" fmla="*/ 0 h 43"/>
              <a:gd name="T10" fmla="*/ 0 60000 65536"/>
              <a:gd name="T11" fmla="*/ 0 60000 65536"/>
              <a:gd name="T12" fmla="*/ 0 60000 65536"/>
              <a:gd name="T13" fmla="*/ 0 60000 65536"/>
              <a:gd name="T14" fmla="*/ 0 60000 65536"/>
              <a:gd name="T15" fmla="*/ 0 w 30"/>
              <a:gd name="T16" fmla="*/ 0 h 43"/>
              <a:gd name="T17" fmla="*/ 30 w 30"/>
              <a:gd name="T18" fmla="*/ 43 h 43"/>
            </a:gdLst>
            <a:ahLst/>
            <a:cxnLst>
              <a:cxn ang="T10">
                <a:pos x="T0" y="T1"/>
              </a:cxn>
              <a:cxn ang="T11">
                <a:pos x="T2" y="T3"/>
              </a:cxn>
              <a:cxn ang="T12">
                <a:pos x="T4" y="T5"/>
              </a:cxn>
              <a:cxn ang="T13">
                <a:pos x="T6" y="T7"/>
              </a:cxn>
              <a:cxn ang="T14">
                <a:pos x="T8" y="T9"/>
              </a:cxn>
            </a:cxnLst>
            <a:rect l="T15" t="T16" r="T17" b="T18"/>
            <a:pathLst>
              <a:path w="30" h="43">
                <a:moveTo>
                  <a:pt x="7" y="0"/>
                </a:moveTo>
                <a:cubicBezTo>
                  <a:pt x="21" y="6"/>
                  <a:pt x="30" y="17"/>
                  <a:pt x="27" y="41"/>
                </a:cubicBezTo>
                <a:cubicBezTo>
                  <a:pt x="19" y="39"/>
                  <a:pt x="5" y="43"/>
                  <a:pt x="0" y="38"/>
                </a:cubicBezTo>
                <a:cubicBezTo>
                  <a:pt x="0" y="28"/>
                  <a:pt x="0" y="18"/>
                  <a:pt x="0" y="7"/>
                </a:cubicBezTo>
                <a:cubicBezTo>
                  <a:pt x="0" y="2"/>
                  <a:pt x="2" y="0"/>
                  <a:pt x="7"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033"/>
          <p:cNvSpPr/>
          <p:nvPr/>
        </p:nvSpPr>
        <p:spPr bwMode="auto">
          <a:xfrm>
            <a:off x="4914763" y="3458540"/>
            <a:ext cx="717550" cy="858838"/>
          </a:xfrm>
          <a:custGeom>
            <a:avLst/>
            <a:gdLst>
              <a:gd name="T0" fmla="*/ 71 w 296"/>
              <a:gd name="T1" fmla="*/ 2 h 354"/>
              <a:gd name="T2" fmla="*/ 118 w 296"/>
              <a:gd name="T3" fmla="*/ 49 h 354"/>
              <a:gd name="T4" fmla="*/ 118 w 296"/>
              <a:gd name="T5" fmla="*/ 51 h 354"/>
              <a:gd name="T6" fmla="*/ 105 w 296"/>
              <a:gd name="T7" fmla="*/ 69 h 354"/>
              <a:gd name="T8" fmla="*/ 140 w 296"/>
              <a:gd name="T9" fmla="*/ 102 h 354"/>
              <a:gd name="T10" fmla="*/ 200 w 296"/>
              <a:gd name="T11" fmla="*/ 102 h 354"/>
              <a:gd name="T12" fmla="*/ 207 w 296"/>
              <a:gd name="T13" fmla="*/ 80 h 354"/>
              <a:gd name="T14" fmla="*/ 214 w 296"/>
              <a:gd name="T15" fmla="*/ 93 h 354"/>
              <a:gd name="T16" fmla="*/ 254 w 296"/>
              <a:gd name="T17" fmla="*/ 93 h 354"/>
              <a:gd name="T18" fmla="*/ 258 w 296"/>
              <a:gd name="T19" fmla="*/ 73 h 354"/>
              <a:gd name="T20" fmla="*/ 296 w 296"/>
              <a:gd name="T21" fmla="*/ 73 h 354"/>
              <a:gd name="T22" fmla="*/ 270 w 296"/>
              <a:gd name="T23" fmla="*/ 142 h 354"/>
              <a:gd name="T24" fmla="*/ 254 w 296"/>
              <a:gd name="T25" fmla="*/ 113 h 354"/>
              <a:gd name="T26" fmla="*/ 232 w 296"/>
              <a:gd name="T27" fmla="*/ 113 h 354"/>
              <a:gd name="T28" fmla="*/ 229 w 296"/>
              <a:gd name="T29" fmla="*/ 100 h 354"/>
              <a:gd name="T30" fmla="*/ 203 w 296"/>
              <a:gd name="T31" fmla="*/ 102 h 354"/>
              <a:gd name="T32" fmla="*/ 227 w 296"/>
              <a:gd name="T33" fmla="*/ 151 h 354"/>
              <a:gd name="T34" fmla="*/ 214 w 296"/>
              <a:gd name="T35" fmla="*/ 158 h 354"/>
              <a:gd name="T36" fmla="*/ 209 w 296"/>
              <a:gd name="T37" fmla="*/ 162 h 354"/>
              <a:gd name="T38" fmla="*/ 203 w 296"/>
              <a:gd name="T39" fmla="*/ 191 h 354"/>
              <a:gd name="T40" fmla="*/ 136 w 296"/>
              <a:gd name="T41" fmla="*/ 260 h 354"/>
              <a:gd name="T42" fmla="*/ 109 w 296"/>
              <a:gd name="T43" fmla="*/ 352 h 354"/>
              <a:gd name="T44" fmla="*/ 107 w 296"/>
              <a:gd name="T45" fmla="*/ 352 h 354"/>
              <a:gd name="T46" fmla="*/ 96 w 296"/>
              <a:gd name="T47" fmla="*/ 312 h 354"/>
              <a:gd name="T48" fmla="*/ 49 w 296"/>
              <a:gd name="T49" fmla="*/ 227 h 354"/>
              <a:gd name="T50" fmla="*/ 47 w 296"/>
              <a:gd name="T51" fmla="*/ 222 h 354"/>
              <a:gd name="T52" fmla="*/ 47 w 296"/>
              <a:gd name="T53" fmla="*/ 178 h 354"/>
              <a:gd name="T54" fmla="*/ 53 w 296"/>
              <a:gd name="T55" fmla="*/ 169 h 354"/>
              <a:gd name="T56" fmla="*/ 42 w 296"/>
              <a:gd name="T57" fmla="*/ 158 h 354"/>
              <a:gd name="T58" fmla="*/ 40 w 296"/>
              <a:gd name="T59" fmla="*/ 164 h 354"/>
              <a:gd name="T60" fmla="*/ 27 w 296"/>
              <a:gd name="T61" fmla="*/ 178 h 354"/>
              <a:gd name="T62" fmla="*/ 22 w 296"/>
              <a:gd name="T63" fmla="*/ 178 h 354"/>
              <a:gd name="T64" fmla="*/ 11 w 296"/>
              <a:gd name="T65" fmla="*/ 167 h 354"/>
              <a:gd name="T66" fmla="*/ 13 w 296"/>
              <a:gd name="T67" fmla="*/ 160 h 354"/>
              <a:gd name="T68" fmla="*/ 20 w 296"/>
              <a:gd name="T69" fmla="*/ 153 h 354"/>
              <a:gd name="T70" fmla="*/ 13 w 296"/>
              <a:gd name="T71" fmla="*/ 151 h 354"/>
              <a:gd name="T72" fmla="*/ 4 w 296"/>
              <a:gd name="T73" fmla="*/ 142 h 354"/>
              <a:gd name="T74" fmla="*/ 29 w 296"/>
              <a:gd name="T75" fmla="*/ 133 h 354"/>
              <a:gd name="T76" fmla="*/ 20 w 296"/>
              <a:gd name="T77" fmla="*/ 104 h 354"/>
              <a:gd name="T78" fmla="*/ 7 w 296"/>
              <a:gd name="T79" fmla="*/ 95 h 354"/>
              <a:gd name="T80" fmla="*/ 9 w 296"/>
              <a:gd name="T81" fmla="*/ 91 h 354"/>
              <a:gd name="T82" fmla="*/ 29 w 296"/>
              <a:gd name="T83" fmla="*/ 71 h 354"/>
              <a:gd name="T84" fmla="*/ 33 w 296"/>
              <a:gd name="T85" fmla="*/ 69 h 354"/>
              <a:gd name="T86" fmla="*/ 49 w 296"/>
              <a:gd name="T87" fmla="*/ 22 h 354"/>
              <a:gd name="T88" fmla="*/ 49 w 296"/>
              <a:gd name="T89" fmla="*/ 20 h 354"/>
              <a:gd name="T90" fmla="*/ 71 w 296"/>
              <a:gd name="T91" fmla="*/ 2 h 35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6"/>
              <a:gd name="T139" fmla="*/ 0 h 354"/>
              <a:gd name="T140" fmla="*/ 296 w 296"/>
              <a:gd name="T141" fmla="*/ 354 h 35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6" h="354">
                <a:moveTo>
                  <a:pt x="71" y="2"/>
                </a:moveTo>
                <a:cubicBezTo>
                  <a:pt x="86" y="18"/>
                  <a:pt x="101" y="34"/>
                  <a:pt x="118" y="49"/>
                </a:cubicBezTo>
                <a:cubicBezTo>
                  <a:pt x="121" y="49"/>
                  <a:pt x="119" y="51"/>
                  <a:pt x="118" y="51"/>
                </a:cubicBezTo>
                <a:cubicBezTo>
                  <a:pt x="113" y="56"/>
                  <a:pt x="105" y="58"/>
                  <a:pt x="105" y="69"/>
                </a:cubicBezTo>
                <a:cubicBezTo>
                  <a:pt x="117" y="77"/>
                  <a:pt x="122" y="97"/>
                  <a:pt x="140" y="102"/>
                </a:cubicBezTo>
                <a:cubicBezTo>
                  <a:pt x="157" y="107"/>
                  <a:pt x="177" y="99"/>
                  <a:pt x="200" y="102"/>
                </a:cubicBezTo>
                <a:cubicBezTo>
                  <a:pt x="207" y="99"/>
                  <a:pt x="197" y="79"/>
                  <a:pt x="207" y="80"/>
                </a:cubicBezTo>
                <a:cubicBezTo>
                  <a:pt x="216" y="78"/>
                  <a:pt x="209" y="92"/>
                  <a:pt x="214" y="93"/>
                </a:cubicBezTo>
                <a:cubicBezTo>
                  <a:pt x="227" y="93"/>
                  <a:pt x="241" y="93"/>
                  <a:pt x="254" y="93"/>
                </a:cubicBezTo>
                <a:cubicBezTo>
                  <a:pt x="259" y="90"/>
                  <a:pt x="253" y="76"/>
                  <a:pt x="258" y="73"/>
                </a:cubicBezTo>
                <a:cubicBezTo>
                  <a:pt x="271" y="73"/>
                  <a:pt x="284" y="73"/>
                  <a:pt x="296" y="73"/>
                </a:cubicBezTo>
                <a:cubicBezTo>
                  <a:pt x="280" y="88"/>
                  <a:pt x="263" y="103"/>
                  <a:pt x="270" y="142"/>
                </a:cubicBezTo>
                <a:cubicBezTo>
                  <a:pt x="259" y="138"/>
                  <a:pt x="256" y="126"/>
                  <a:pt x="254" y="113"/>
                </a:cubicBezTo>
                <a:cubicBezTo>
                  <a:pt x="247" y="113"/>
                  <a:pt x="239" y="113"/>
                  <a:pt x="232" y="113"/>
                </a:cubicBezTo>
                <a:cubicBezTo>
                  <a:pt x="232" y="108"/>
                  <a:pt x="232" y="102"/>
                  <a:pt x="229" y="100"/>
                </a:cubicBezTo>
                <a:cubicBezTo>
                  <a:pt x="221" y="101"/>
                  <a:pt x="208" y="98"/>
                  <a:pt x="203" y="102"/>
                </a:cubicBezTo>
                <a:cubicBezTo>
                  <a:pt x="197" y="132"/>
                  <a:pt x="218" y="136"/>
                  <a:pt x="227" y="151"/>
                </a:cubicBezTo>
                <a:cubicBezTo>
                  <a:pt x="220" y="151"/>
                  <a:pt x="213" y="150"/>
                  <a:pt x="214" y="158"/>
                </a:cubicBezTo>
                <a:cubicBezTo>
                  <a:pt x="213" y="160"/>
                  <a:pt x="212" y="162"/>
                  <a:pt x="209" y="162"/>
                </a:cubicBezTo>
                <a:cubicBezTo>
                  <a:pt x="197" y="162"/>
                  <a:pt x="205" y="181"/>
                  <a:pt x="203" y="191"/>
                </a:cubicBezTo>
                <a:cubicBezTo>
                  <a:pt x="182" y="216"/>
                  <a:pt x="157" y="236"/>
                  <a:pt x="136" y="260"/>
                </a:cubicBezTo>
                <a:cubicBezTo>
                  <a:pt x="140" y="304"/>
                  <a:pt x="134" y="338"/>
                  <a:pt x="109" y="352"/>
                </a:cubicBezTo>
                <a:cubicBezTo>
                  <a:pt x="109" y="354"/>
                  <a:pt x="107" y="353"/>
                  <a:pt x="107" y="352"/>
                </a:cubicBezTo>
                <a:cubicBezTo>
                  <a:pt x="96" y="345"/>
                  <a:pt x="94" y="331"/>
                  <a:pt x="96" y="312"/>
                </a:cubicBezTo>
                <a:cubicBezTo>
                  <a:pt x="60" y="303"/>
                  <a:pt x="83" y="237"/>
                  <a:pt x="49" y="227"/>
                </a:cubicBezTo>
                <a:cubicBezTo>
                  <a:pt x="47" y="227"/>
                  <a:pt x="47" y="224"/>
                  <a:pt x="47" y="222"/>
                </a:cubicBezTo>
                <a:cubicBezTo>
                  <a:pt x="47" y="208"/>
                  <a:pt x="47" y="193"/>
                  <a:pt x="47" y="178"/>
                </a:cubicBezTo>
                <a:cubicBezTo>
                  <a:pt x="46" y="172"/>
                  <a:pt x="50" y="171"/>
                  <a:pt x="53" y="169"/>
                </a:cubicBezTo>
                <a:cubicBezTo>
                  <a:pt x="58" y="165"/>
                  <a:pt x="50" y="156"/>
                  <a:pt x="42" y="158"/>
                </a:cubicBezTo>
                <a:cubicBezTo>
                  <a:pt x="41" y="160"/>
                  <a:pt x="40" y="161"/>
                  <a:pt x="40" y="164"/>
                </a:cubicBezTo>
                <a:cubicBezTo>
                  <a:pt x="35" y="168"/>
                  <a:pt x="30" y="172"/>
                  <a:pt x="27" y="178"/>
                </a:cubicBezTo>
                <a:cubicBezTo>
                  <a:pt x="26" y="181"/>
                  <a:pt x="22" y="180"/>
                  <a:pt x="22" y="178"/>
                </a:cubicBezTo>
                <a:cubicBezTo>
                  <a:pt x="19" y="173"/>
                  <a:pt x="16" y="169"/>
                  <a:pt x="11" y="167"/>
                </a:cubicBezTo>
                <a:cubicBezTo>
                  <a:pt x="6" y="166"/>
                  <a:pt x="11" y="159"/>
                  <a:pt x="13" y="160"/>
                </a:cubicBezTo>
                <a:cubicBezTo>
                  <a:pt x="18" y="160"/>
                  <a:pt x="20" y="158"/>
                  <a:pt x="20" y="153"/>
                </a:cubicBezTo>
                <a:cubicBezTo>
                  <a:pt x="18" y="152"/>
                  <a:pt x="16" y="151"/>
                  <a:pt x="13" y="151"/>
                </a:cubicBezTo>
                <a:cubicBezTo>
                  <a:pt x="8" y="150"/>
                  <a:pt x="8" y="144"/>
                  <a:pt x="4" y="142"/>
                </a:cubicBezTo>
                <a:cubicBezTo>
                  <a:pt x="0" y="127"/>
                  <a:pt x="20" y="135"/>
                  <a:pt x="29" y="133"/>
                </a:cubicBezTo>
                <a:cubicBezTo>
                  <a:pt x="35" y="122"/>
                  <a:pt x="29" y="107"/>
                  <a:pt x="20" y="104"/>
                </a:cubicBezTo>
                <a:cubicBezTo>
                  <a:pt x="12" y="105"/>
                  <a:pt x="13" y="97"/>
                  <a:pt x="7" y="95"/>
                </a:cubicBezTo>
                <a:cubicBezTo>
                  <a:pt x="6" y="93"/>
                  <a:pt x="7" y="91"/>
                  <a:pt x="9" y="91"/>
                </a:cubicBezTo>
                <a:cubicBezTo>
                  <a:pt x="16" y="85"/>
                  <a:pt x="23" y="78"/>
                  <a:pt x="29" y="71"/>
                </a:cubicBezTo>
                <a:cubicBezTo>
                  <a:pt x="29" y="69"/>
                  <a:pt x="32" y="69"/>
                  <a:pt x="33" y="69"/>
                </a:cubicBezTo>
                <a:cubicBezTo>
                  <a:pt x="48" y="63"/>
                  <a:pt x="51" y="45"/>
                  <a:pt x="49" y="22"/>
                </a:cubicBezTo>
                <a:cubicBezTo>
                  <a:pt x="49" y="21"/>
                  <a:pt x="49" y="20"/>
                  <a:pt x="49" y="20"/>
                </a:cubicBezTo>
                <a:cubicBezTo>
                  <a:pt x="56" y="15"/>
                  <a:pt x="64" y="0"/>
                  <a:pt x="71"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034"/>
          <p:cNvSpPr/>
          <p:nvPr/>
        </p:nvSpPr>
        <p:spPr bwMode="auto">
          <a:xfrm>
            <a:off x="3359013" y="3591890"/>
            <a:ext cx="4762" cy="161925"/>
          </a:xfrm>
          <a:custGeom>
            <a:avLst/>
            <a:gdLst>
              <a:gd name="T0" fmla="*/ 2 w 2"/>
              <a:gd name="T1" fmla="*/ 0 h 67"/>
              <a:gd name="T2" fmla="*/ 2 w 2"/>
              <a:gd name="T3" fmla="*/ 67 h 67"/>
              <a:gd name="T4" fmla="*/ 0 w 2"/>
              <a:gd name="T5" fmla="*/ 67 h 67"/>
              <a:gd name="T6" fmla="*/ 0 w 2"/>
              <a:gd name="T7" fmla="*/ 0 h 67"/>
              <a:gd name="T8" fmla="*/ 2 w 2"/>
              <a:gd name="T9" fmla="*/ 0 h 67"/>
              <a:gd name="T10" fmla="*/ 0 60000 65536"/>
              <a:gd name="T11" fmla="*/ 0 60000 65536"/>
              <a:gd name="T12" fmla="*/ 0 60000 65536"/>
              <a:gd name="T13" fmla="*/ 0 60000 65536"/>
              <a:gd name="T14" fmla="*/ 0 60000 65536"/>
              <a:gd name="T15" fmla="*/ 0 w 2"/>
              <a:gd name="T16" fmla="*/ 0 h 67"/>
              <a:gd name="T17" fmla="*/ 2 w 2"/>
              <a:gd name="T18" fmla="*/ 67 h 67"/>
            </a:gdLst>
            <a:ahLst/>
            <a:cxnLst>
              <a:cxn ang="T10">
                <a:pos x="T0" y="T1"/>
              </a:cxn>
              <a:cxn ang="T11">
                <a:pos x="T2" y="T3"/>
              </a:cxn>
              <a:cxn ang="T12">
                <a:pos x="T4" y="T5"/>
              </a:cxn>
              <a:cxn ang="T13">
                <a:pos x="T6" y="T7"/>
              </a:cxn>
              <a:cxn ang="T14">
                <a:pos x="T8" y="T9"/>
              </a:cxn>
            </a:cxnLst>
            <a:rect l="T15" t="T16" r="T17" b="T18"/>
            <a:pathLst>
              <a:path w="2" h="67">
                <a:moveTo>
                  <a:pt x="2" y="0"/>
                </a:moveTo>
                <a:cubicBezTo>
                  <a:pt x="2" y="23"/>
                  <a:pt x="2" y="45"/>
                  <a:pt x="2" y="67"/>
                </a:cubicBezTo>
                <a:cubicBezTo>
                  <a:pt x="1" y="67"/>
                  <a:pt x="1" y="67"/>
                  <a:pt x="0" y="67"/>
                </a:cubicBezTo>
                <a:cubicBezTo>
                  <a:pt x="0" y="45"/>
                  <a:pt x="0" y="23"/>
                  <a:pt x="0" y="0"/>
                </a:cubicBezTo>
                <a:cubicBezTo>
                  <a:pt x="1" y="0"/>
                  <a:pt x="1" y="0"/>
                  <a:pt x="2"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035"/>
          <p:cNvSpPr/>
          <p:nvPr/>
        </p:nvSpPr>
        <p:spPr bwMode="auto">
          <a:xfrm>
            <a:off x="2658925" y="4120528"/>
            <a:ext cx="65088" cy="36512"/>
          </a:xfrm>
          <a:custGeom>
            <a:avLst/>
            <a:gdLst>
              <a:gd name="T0" fmla="*/ 27 w 27"/>
              <a:gd name="T1" fmla="*/ 10 h 15"/>
              <a:gd name="T2" fmla="*/ 0 w 27"/>
              <a:gd name="T3" fmla="*/ 5 h 15"/>
              <a:gd name="T4" fmla="*/ 27 w 27"/>
              <a:gd name="T5" fmla="*/ 10 h 15"/>
              <a:gd name="T6" fmla="*/ 0 60000 65536"/>
              <a:gd name="T7" fmla="*/ 0 60000 65536"/>
              <a:gd name="T8" fmla="*/ 0 60000 65536"/>
              <a:gd name="T9" fmla="*/ 0 w 27"/>
              <a:gd name="T10" fmla="*/ 0 h 15"/>
              <a:gd name="T11" fmla="*/ 27 w 27"/>
              <a:gd name="T12" fmla="*/ 15 h 15"/>
            </a:gdLst>
            <a:ahLst/>
            <a:cxnLst>
              <a:cxn ang="T6">
                <a:pos x="T0" y="T1"/>
              </a:cxn>
              <a:cxn ang="T7">
                <a:pos x="T2" y="T3"/>
              </a:cxn>
              <a:cxn ang="T8">
                <a:pos x="T4" y="T5"/>
              </a:cxn>
            </a:cxnLst>
            <a:rect l="T9" t="T10" r="T11" b="T12"/>
            <a:pathLst>
              <a:path w="27" h="15">
                <a:moveTo>
                  <a:pt x="27" y="10"/>
                </a:moveTo>
                <a:cubicBezTo>
                  <a:pt x="19" y="7"/>
                  <a:pt x="1" y="15"/>
                  <a:pt x="0" y="5"/>
                </a:cubicBezTo>
                <a:cubicBezTo>
                  <a:pt x="8" y="8"/>
                  <a:pt x="26" y="0"/>
                  <a:pt x="27" y="1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1036"/>
          <p:cNvSpPr/>
          <p:nvPr/>
        </p:nvSpPr>
        <p:spPr bwMode="auto">
          <a:xfrm>
            <a:off x="5262425" y="4277690"/>
            <a:ext cx="34925" cy="93663"/>
          </a:xfrm>
          <a:custGeom>
            <a:avLst/>
            <a:gdLst>
              <a:gd name="T0" fmla="*/ 15 w 15"/>
              <a:gd name="T1" fmla="*/ 14 h 38"/>
              <a:gd name="T2" fmla="*/ 15 w 15"/>
              <a:gd name="T3" fmla="*/ 25 h 38"/>
              <a:gd name="T4" fmla="*/ 4 w 15"/>
              <a:gd name="T5" fmla="*/ 34 h 38"/>
              <a:gd name="T6" fmla="*/ 2 w 15"/>
              <a:gd name="T7" fmla="*/ 5 h 38"/>
              <a:gd name="T8" fmla="*/ 2 w 15"/>
              <a:gd name="T9" fmla="*/ 0 h 38"/>
              <a:gd name="T10" fmla="*/ 15 w 15"/>
              <a:gd name="T11" fmla="*/ 14 h 38"/>
              <a:gd name="T12" fmla="*/ 0 60000 65536"/>
              <a:gd name="T13" fmla="*/ 0 60000 65536"/>
              <a:gd name="T14" fmla="*/ 0 60000 65536"/>
              <a:gd name="T15" fmla="*/ 0 60000 65536"/>
              <a:gd name="T16" fmla="*/ 0 60000 65536"/>
              <a:gd name="T17" fmla="*/ 0 60000 65536"/>
              <a:gd name="T18" fmla="*/ 0 w 15"/>
              <a:gd name="T19" fmla="*/ 0 h 38"/>
              <a:gd name="T20" fmla="*/ 15 w 1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15" h="38">
                <a:moveTo>
                  <a:pt x="15" y="14"/>
                </a:moveTo>
                <a:cubicBezTo>
                  <a:pt x="15" y="17"/>
                  <a:pt x="15" y="21"/>
                  <a:pt x="15" y="25"/>
                </a:cubicBezTo>
                <a:cubicBezTo>
                  <a:pt x="14" y="31"/>
                  <a:pt x="8" y="38"/>
                  <a:pt x="4" y="34"/>
                </a:cubicBezTo>
                <a:cubicBezTo>
                  <a:pt x="0" y="28"/>
                  <a:pt x="3" y="14"/>
                  <a:pt x="2" y="5"/>
                </a:cubicBezTo>
                <a:cubicBezTo>
                  <a:pt x="2" y="3"/>
                  <a:pt x="2" y="2"/>
                  <a:pt x="2" y="0"/>
                </a:cubicBezTo>
                <a:cubicBezTo>
                  <a:pt x="9" y="2"/>
                  <a:pt x="13" y="7"/>
                  <a:pt x="15" y="14"/>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1037"/>
          <p:cNvSpPr/>
          <p:nvPr/>
        </p:nvSpPr>
        <p:spPr bwMode="auto">
          <a:xfrm>
            <a:off x="4054338" y="5049215"/>
            <a:ext cx="9525" cy="65088"/>
          </a:xfrm>
          <a:custGeom>
            <a:avLst/>
            <a:gdLst>
              <a:gd name="T0" fmla="*/ 0 w 4"/>
              <a:gd name="T1" fmla="*/ 0 h 27"/>
              <a:gd name="T2" fmla="*/ 0 w 4"/>
              <a:gd name="T3" fmla="*/ 27 h 27"/>
              <a:gd name="T4" fmla="*/ 0 w 4"/>
              <a:gd name="T5" fmla="*/ 0 h 27"/>
              <a:gd name="T6" fmla="*/ 0 60000 65536"/>
              <a:gd name="T7" fmla="*/ 0 60000 65536"/>
              <a:gd name="T8" fmla="*/ 0 60000 65536"/>
              <a:gd name="T9" fmla="*/ 0 w 4"/>
              <a:gd name="T10" fmla="*/ 0 h 27"/>
              <a:gd name="T11" fmla="*/ 4 w 4"/>
              <a:gd name="T12" fmla="*/ 27 h 27"/>
            </a:gdLst>
            <a:ahLst/>
            <a:cxnLst>
              <a:cxn ang="T6">
                <a:pos x="T0" y="T1"/>
              </a:cxn>
              <a:cxn ang="T7">
                <a:pos x="T2" y="T3"/>
              </a:cxn>
              <a:cxn ang="T8">
                <a:pos x="T4" y="T5"/>
              </a:cxn>
            </a:cxnLst>
            <a:rect l="T9" t="T10" r="T11" b="T12"/>
            <a:pathLst>
              <a:path w="4" h="27">
                <a:moveTo>
                  <a:pt x="0" y="0"/>
                </a:moveTo>
                <a:cubicBezTo>
                  <a:pt x="4" y="4"/>
                  <a:pt x="4" y="23"/>
                  <a:pt x="0" y="27"/>
                </a:cubicBezTo>
                <a:cubicBezTo>
                  <a:pt x="0" y="18"/>
                  <a:pt x="0" y="9"/>
                  <a:pt x="0"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1038"/>
          <p:cNvSpPr/>
          <p:nvPr/>
        </p:nvSpPr>
        <p:spPr bwMode="auto">
          <a:xfrm>
            <a:off x="5019538" y="3890340"/>
            <a:ext cx="9525" cy="106363"/>
          </a:xfrm>
          <a:custGeom>
            <a:avLst/>
            <a:gdLst>
              <a:gd name="T0" fmla="*/ 4 w 4"/>
              <a:gd name="T1" fmla="*/ 0 h 44"/>
              <a:gd name="T2" fmla="*/ 4 w 4"/>
              <a:gd name="T3" fmla="*/ 44 h 44"/>
              <a:gd name="T4" fmla="*/ 4 w 4"/>
              <a:gd name="T5" fmla="*/ 0 h 44"/>
              <a:gd name="T6" fmla="*/ 0 60000 65536"/>
              <a:gd name="T7" fmla="*/ 0 60000 65536"/>
              <a:gd name="T8" fmla="*/ 0 60000 65536"/>
              <a:gd name="T9" fmla="*/ 0 w 4"/>
              <a:gd name="T10" fmla="*/ 0 h 44"/>
              <a:gd name="T11" fmla="*/ 4 w 4"/>
              <a:gd name="T12" fmla="*/ 44 h 44"/>
            </a:gdLst>
            <a:ahLst/>
            <a:cxnLst>
              <a:cxn ang="T6">
                <a:pos x="T0" y="T1"/>
              </a:cxn>
              <a:cxn ang="T7">
                <a:pos x="T2" y="T3"/>
              </a:cxn>
              <a:cxn ang="T8">
                <a:pos x="T4" y="T5"/>
              </a:cxn>
            </a:cxnLst>
            <a:rect l="T9" t="T10" r="T11" b="T12"/>
            <a:pathLst>
              <a:path w="4" h="44">
                <a:moveTo>
                  <a:pt x="4" y="0"/>
                </a:moveTo>
                <a:cubicBezTo>
                  <a:pt x="4" y="15"/>
                  <a:pt x="4" y="30"/>
                  <a:pt x="4" y="44"/>
                </a:cubicBezTo>
                <a:cubicBezTo>
                  <a:pt x="0" y="35"/>
                  <a:pt x="0" y="10"/>
                  <a:pt x="4"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1039"/>
          <p:cNvSpPr/>
          <p:nvPr/>
        </p:nvSpPr>
        <p:spPr bwMode="auto">
          <a:xfrm>
            <a:off x="6033950" y="4052265"/>
            <a:ext cx="9525" cy="133350"/>
          </a:xfrm>
          <a:custGeom>
            <a:avLst/>
            <a:gdLst>
              <a:gd name="T0" fmla="*/ 0 w 4"/>
              <a:gd name="T1" fmla="*/ 0 h 55"/>
              <a:gd name="T2" fmla="*/ 0 w 4"/>
              <a:gd name="T3" fmla="*/ 55 h 55"/>
              <a:gd name="T4" fmla="*/ 0 w 4"/>
              <a:gd name="T5" fmla="*/ 0 h 55"/>
              <a:gd name="T6" fmla="*/ 0 60000 65536"/>
              <a:gd name="T7" fmla="*/ 0 60000 65536"/>
              <a:gd name="T8" fmla="*/ 0 60000 65536"/>
              <a:gd name="T9" fmla="*/ 0 w 4"/>
              <a:gd name="T10" fmla="*/ 0 h 55"/>
              <a:gd name="T11" fmla="*/ 4 w 4"/>
              <a:gd name="T12" fmla="*/ 55 h 55"/>
            </a:gdLst>
            <a:ahLst/>
            <a:cxnLst>
              <a:cxn ang="T6">
                <a:pos x="T0" y="T1"/>
              </a:cxn>
              <a:cxn ang="T7">
                <a:pos x="T2" y="T3"/>
              </a:cxn>
              <a:cxn ang="T8">
                <a:pos x="T4" y="T5"/>
              </a:cxn>
            </a:cxnLst>
            <a:rect l="T9" t="T10" r="T11" b="T12"/>
            <a:pathLst>
              <a:path w="4" h="55">
                <a:moveTo>
                  <a:pt x="0" y="0"/>
                </a:moveTo>
                <a:cubicBezTo>
                  <a:pt x="4" y="13"/>
                  <a:pt x="4" y="42"/>
                  <a:pt x="0" y="55"/>
                </a:cubicBezTo>
                <a:cubicBezTo>
                  <a:pt x="0" y="37"/>
                  <a:pt x="0" y="18"/>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1040"/>
          <p:cNvSpPr/>
          <p:nvPr/>
        </p:nvSpPr>
        <p:spPr bwMode="auto">
          <a:xfrm>
            <a:off x="6467338" y="4128465"/>
            <a:ext cx="28575" cy="42863"/>
          </a:xfrm>
          <a:custGeom>
            <a:avLst/>
            <a:gdLst>
              <a:gd name="T0" fmla="*/ 4 w 12"/>
              <a:gd name="T1" fmla="*/ 16 h 18"/>
              <a:gd name="T2" fmla="*/ 9 w 12"/>
              <a:gd name="T3" fmla="*/ 2 h 18"/>
              <a:gd name="T4" fmla="*/ 4 w 12"/>
              <a:gd name="T5" fmla="*/ 16 h 18"/>
              <a:gd name="T6" fmla="*/ 0 60000 65536"/>
              <a:gd name="T7" fmla="*/ 0 60000 65536"/>
              <a:gd name="T8" fmla="*/ 0 60000 65536"/>
              <a:gd name="T9" fmla="*/ 0 w 12"/>
              <a:gd name="T10" fmla="*/ 0 h 18"/>
              <a:gd name="T11" fmla="*/ 12 w 12"/>
              <a:gd name="T12" fmla="*/ 18 h 18"/>
            </a:gdLst>
            <a:ahLst/>
            <a:cxnLst>
              <a:cxn ang="T6">
                <a:pos x="T0" y="T1"/>
              </a:cxn>
              <a:cxn ang="T7">
                <a:pos x="T2" y="T3"/>
              </a:cxn>
              <a:cxn ang="T8">
                <a:pos x="T4" y="T5"/>
              </a:cxn>
            </a:cxnLst>
            <a:rect l="T9" t="T10" r="T11" b="T12"/>
            <a:pathLst>
              <a:path w="12" h="18">
                <a:moveTo>
                  <a:pt x="4" y="16"/>
                </a:moveTo>
                <a:cubicBezTo>
                  <a:pt x="5" y="11"/>
                  <a:pt x="0" y="0"/>
                  <a:pt x="9" y="2"/>
                </a:cubicBezTo>
                <a:cubicBezTo>
                  <a:pt x="7" y="7"/>
                  <a:pt x="12" y="18"/>
                  <a:pt x="4" y="16"/>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1041"/>
          <p:cNvSpPr/>
          <p:nvPr/>
        </p:nvSpPr>
        <p:spPr bwMode="auto">
          <a:xfrm>
            <a:off x="6384788" y="4158628"/>
            <a:ext cx="22225" cy="49212"/>
          </a:xfrm>
          <a:custGeom>
            <a:avLst/>
            <a:gdLst>
              <a:gd name="T0" fmla="*/ 9 w 9"/>
              <a:gd name="T1" fmla="*/ 18 h 20"/>
              <a:gd name="T2" fmla="*/ 5 w 9"/>
              <a:gd name="T3" fmla="*/ 0 h 20"/>
              <a:gd name="T4" fmla="*/ 9 w 9"/>
              <a:gd name="T5" fmla="*/ 0 h 20"/>
              <a:gd name="T6" fmla="*/ 9 w 9"/>
              <a:gd name="T7" fmla="*/ 18 h 20"/>
              <a:gd name="T8" fmla="*/ 0 60000 65536"/>
              <a:gd name="T9" fmla="*/ 0 60000 65536"/>
              <a:gd name="T10" fmla="*/ 0 60000 65536"/>
              <a:gd name="T11" fmla="*/ 0 60000 65536"/>
              <a:gd name="T12" fmla="*/ 0 w 9"/>
              <a:gd name="T13" fmla="*/ 0 h 20"/>
              <a:gd name="T14" fmla="*/ 9 w 9"/>
              <a:gd name="T15" fmla="*/ 20 h 20"/>
            </a:gdLst>
            <a:ahLst/>
            <a:cxnLst>
              <a:cxn ang="T8">
                <a:pos x="T0" y="T1"/>
              </a:cxn>
              <a:cxn ang="T9">
                <a:pos x="T2" y="T3"/>
              </a:cxn>
              <a:cxn ang="T10">
                <a:pos x="T4" y="T5"/>
              </a:cxn>
              <a:cxn ang="T11">
                <a:pos x="T6" y="T7"/>
              </a:cxn>
            </a:cxnLst>
            <a:rect l="T12" t="T13" r="T14" b="T15"/>
            <a:pathLst>
              <a:path w="9" h="20">
                <a:moveTo>
                  <a:pt x="9" y="18"/>
                </a:moveTo>
                <a:cubicBezTo>
                  <a:pt x="0" y="20"/>
                  <a:pt x="6" y="6"/>
                  <a:pt x="5" y="0"/>
                </a:cubicBezTo>
                <a:cubicBezTo>
                  <a:pt x="6" y="0"/>
                  <a:pt x="8" y="0"/>
                  <a:pt x="9" y="0"/>
                </a:cubicBezTo>
                <a:cubicBezTo>
                  <a:pt x="9" y="6"/>
                  <a:pt x="9" y="12"/>
                  <a:pt x="9" y="1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1042"/>
          <p:cNvSpPr/>
          <p:nvPr/>
        </p:nvSpPr>
        <p:spPr bwMode="auto">
          <a:xfrm>
            <a:off x="6429238" y="4207840"/>
            <a:ext cx="15875" cy="50800"/>
          </a:xfrm>
          <a:custGeom>
            <a:avLst/>
            <a:gdLst>
              <a:gd name="T0" fmla="*/ 7 w 7"/>
              <a:gd name="T1" fmla="*/ 18 h 21"/>
              <a:gd name="T2" fmla="*/ 7 w 7"/>
              <a:gd name="T3" fmla="*/ 3 h 21"/>
              <a:gd name="T4" fmla="*/ 7 w 7"/>
              <a:gd name="T5" fmla="*/ 18 h 21"/>
              <a:gd name="T6" fmla="*/ 0 60000 65536"/>
              <a:gd name="T7" fmla="*/ 0 60000 65536"/>
              <a:gd name="T8" fmla="*/ 0 60000 65536"/>
              <a:gd name="T9" fmla="*/ 0 w 7"/>
              <a:gd name="T10" fmla="*/ 0 h 21"/>
              <a:gd name="T11" fmla="*/ 7 w 7"/>
              <a:gd name="T12" fmla="*/ 21 h 21"/>
            </a:gdLst>
            <a:ahLst/>
            <a:cxnLst>
              <a:cxn ang="T6">
                <a:pos x="T0" y="T1"/>
              </a:cxn>
              <a:cxn ang="T7">
                <a:pos x="T2" y="T3"/>
              </a:cxn>
              <a:cxn ang="T8">
                <a:pos x="T4" y="T5"/>
              </a:cxn>
            </a:cxnLst>
            <a:rect l="T9" t="T10" r="T11" b="T12"/>
            <a:pathLst>
              <a:path w="7" h="21">
                <a:moveTo>
                  <a:pt x="7" y="18"/>
                </a:moveTo>
                <a:cubicBezTo>
                  <a:pt x="0" y="21"/>
                  <a:pt x="0" y="0"/>
                  <a:pt x="7" y="3"/>
                </a:cubicBezTo>
                <a:cubicBezTo>
                  <a:pt x="7" y="8"/>
                  <a:pt x="7" y="13"/>
                  <a:pt x="7" y="18"/>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1043"/>
          <p:cNvSpPr/>
          <p:nvPr/>
        </p:nvSpPr>
        <p:spPr bwMode="auto">
          <a:xfrm>
            <a:off x="6559413" y="4545978"/>
            <a:ext cx="9525" cy="41275"/>
          </a:xfrm>
          <a:custGeom>
            <a:avLst/>
            <a:gdLst>
              <a:gd name="T0" fmla="*/ 4 w 4"/>
              <a:gd name="T1" fmla="*/ 0 h 17"/>
              <a:gd name="T2" fmla="*/ 4 w 4"/>
              <a:gd name="T3" fmla="*/ 17 h 17"/>
              <a:gd name="T4" fmla="*/ 4 w 4"/>
              <a:gd name="T5" fmla="*/ 0 h 17"/>
              <a:gd name="T6" fmla="*/ 0 60000 65536"/>
              <a:gd name="T7" fmla="*/ 0 60000 65536"/>
              <a:gd name="T8" fmla="*/ 0 60000 65536"/>
              <a:gd name="T9" fmla="*/ 0 w 4"/>
              <a:gd name="T10" fmla="*/ 0 h 17"/>
              <a:gd name="T11" fmla="*/ 4 w 4"/>
              <a:gd name="T12" fmla="*/ 17 h 17"/>
            </a:gdLst>
            <a:ahLst/>
            <a:cxnLst>
              <a:cxn ang="T6">
                <a:pos x="T0" y="T1"/>
              </a:cxn>
              <a:cxn ang="T7">
                <a:pos x="T2" y="T3"/>
              </a:cxn>
              <a:cxn ang="T8">
                <a:pos x="T4" y="T5"/>
              </a:cxn>
            </a:cxnLst>
            <a:rect l="T9" t="T10" r="T11" b="T12"/>
            <a:pathLst>
              <a:path w="4" h="17">
                <a:moveTo>
                  <a:pt x="4" y="0"/>
                </a:moveTo>
                <a:cubicBezTo>
                  <a:pt x="4" y="6"/>
                  <a:pt x="4" y="11"/>
                  <a:pt x="4" y="17"/>
                </a:cubicBezTo>
                <a:cubicBezTo>
                  <a:pt x="0" y="16"/>
                  <a:pt x="0" y="1"/>
                  <a:pt x="4"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1044"/>
          <p:cNvSpPr/>
          <p:nvPr/>
        </p:nvSpPr>
        <p:spPr bwMode="auto">
          <a:xfrm>
            <a:off x="6591163" y="4545978"/>
            <a:ext cx="9525" cy="36512"/>
          </a:xfrm>
          <a:custGeom>
            <a:avLst/>
            <a:gdLst>
              <a:gd name="T0" fmla="*/ 0 w 4"/>
              <a:gd name="T1" fmla="*/ 0 h 15"/>
              <a:gd name="T2" fmla="*/ 0 w 4"/>
              <a:gd name="T3" fmla="*/ 15 h 15"/>
              <a:gd name="T4" fmla="*/ 0 w 4"/>
              <a:gd name="T5" fmla="*/ 0 h 15"/>
              <a:gd name="T6" fmla="*/ 0 60000 65536"/>
              <a:gd name="T7" fmla="*/ 0 60000 65536"/>
              <a:gd name="T8" fmla="*/ 0 60000 65536"/>
              <a:gd name="T9" fmla="*/ 0 w 4"/>
              <a:gd name="T10" fmla="*/ 0 h 15"/>
              <a:gd name="T11" fmla="*/ 4 w 4"/>
              <a:gd name="T12" fmla="*/ 15 h 15"/>
            </a:gdLst>
            <a:ahLst/>
            <a:cxnLst>
              <a:cxn ang="T6">
                <a:pos x="T0" y="T1"/>
              </a:cxn>
              <a:cxn ang="T7">
                <a:pos x="T2" y="T3"/>
              </a:cxn>
              <a:cxn ang="T8">
                <a:pos x="T4" y="T5"/>
              </a:cxn>
            </a:cxnLst>
            <a:rect l="T9" t="T10" r="T11" b="T12"/>
            <a:pathLst>
              <a:path w="4" h="15">
                <a:moveTo>
                  <a:pt x="0" y="0"/>
                </a:moveTo>
                <a:cubicBezTo>
                  <a:pt x="4" y="0"/>
                  <a:pt x="4" y="15"/>
                  <a:pt x="0" y="15"/>
                </a:cubicBezTo>
                <a:cubicBezTo>
                  <a:pt x="0" y="10"/>
                  <a:pt x="0" y="5"/>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1045"/>
          <p:cNvSpPr/>
          <p:nvPr/>
        </p:nvSpPr>
        <p:spPr bwMode="auto">
          <a:xfrm>
            <a:off x="6321288" y="4674565"/>
            <a:ext cx="9525" cy="33338"/>
          </a:xfrm>
          <a:custGeom>
            <a:avLst/>
            <a:gdLst>
              <a:gd name="T0" fmla="*/ 4 w 4"/>
              <a:gd name="T1" fmla="*/ 0 h 14"/>
              <a:gd name="T2" fmla="*/ 4 w 4"/>
              <a:gd name="T3" fmla="*/ 13 h 14"/>
              <a:gd name="T4" fmla="*/ 4 w 4"/>
              <a:gd name="T5" fmla="*/ 0 h 14"/>
              <a:gd name="T6" fmla="*/ 0 60000 65536"/>
              <a:gd name="T7" fmla="*/ 0 60000 65536"/>
              <a:gd name="T8" fmla="*/ 0 60000 65536"/>
              <a:gd name="T9" fmla="*/ 0 w 4"/>
              <a:gd name="T10" fmla="*/ 0 h 14"/>
              <a:gd name="T11" fmla="*/ 4 w 4"/>
              <a:gd name="T12" fmla="*/ 14 h 14"/>
            </a:gdLst>
            <a:ahLst/>
            <a:cxnLst>
              <a:cxn ang="T6">
                <a:pos x="T0" y="T1"/>
              </a:cxn>
              <a:cxn ang="T7">
                <a:pos x="T2" y="T3"/>
              </a:cxn>
              <a:cxn ang="T8">
                <a:pos x="T4" y="T5"/>
              </a:cxn>
            </a:cxnLst>
            <a:rect l="T9" t="T10" r="T11" b="T12"/>
            <a:pathLst>
              <a:path w="4" h="14">
                <a:moveTo>
                  <a:pt x="4" y="0"/>
                </a:moveTo>
                <a:cubicBezTo>
                  <a:pt x="4" y="5"/>
                  <a:pt x="4" y="9"/>
                  <a:pt x="4" y="13"/>
                </a:cubicBezTo>
                <a:cubicBezTo>
                  <a:pt x="0" y="14"/>
                  <a:pt x="0" y="0"/>
                  <a:pt x="4"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1046"/>
          <p:cNvSpPr/>
          <p:nvPr/>
        </p:nvSpPr>
        <p:spPr bwMode="auto">
          <a:xfrm>
            <a:off x="6275250" y="4890465"/>
            <a:ext cx="50800" cy="17463"/>
          </a:xfrm>
          <a:custGeom>
            <a:avLst/>
            <a:gdLst>
              <a:gd name="T0" fmla="*/ 18 w 21"/>
              <a:gd name="T1" fmla="*/ 0 h 7"/>
              <a:gd name="T2" fmla="*/ 3 w 21"/>
              <a:gd name="T3" fmla="*/ 0 h 7"/>
              <a:gd name="T4" fmla="*/ 18 w 21"/>
              <a:gd name="T5" fmla="*/ 0 h 7"/>
              <a:gd name="T6" fmla="*/ 0 60000 65536"/>
              <a:gd name="T7" fmla="*/ 0 60000 65536"/>
              <a:gd name="T8" fmla="*/ 0 60000 65536"/>
              <a:gd name="T9" fmla="*/ 0 w 21"/>
              <a:gd name="T10" fmla="*/ 0 h 7"/>
              <a:gd name="T11" fmla="*/ 21 w 21"/>
              <a:gd name="T12" fmla="*/ 7 h 7"/>
            </a:gdLst>
            <a:ahLst/>
            <a:cxnLst>
              <a:cxn ang="T6">
                <a:pos x="T0" y="T1"/>
              </a:cxn>
              <a:cxn ang="T7">
                <a:pos x="T2" y="T3"/>
              </a:cxn>
              <a:cxn ang="T8">
                <a:pos x="T4" y="T5"/>
              </a:cxn>
            </a:cxnLst>
            <a:rect l="T9" t="T10" r="T11" b="T12"/>
            <a:pathLst>
              <a:path w="21" h="7">
                <a:moveTo>
                  <a:pt x="18" y="0"/>
                </a:moveTo>
                <a:cubicBezTo>
                  <a:pt x="21" y="7"/>
                  <a:pt x="0" y="7"/>
                  <a:pt x="3" y="0"/>
                </a:cubicBezTo>
                <a:cubicBezTo>
                  <a:pt x="8" y="0"/>
                  <a:pt x="13" y="0"/>
                  <a:pt x="18"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1047"/>
          <p:cNvSpPr/>
          <p:nvPr/>
        </p:nvSpPr>
        <p:spPr bwMode="auto">
          <a:xfrm>
            <a:off x="6353038" y="4879353"/>
            <a:ext cx="53975" cy="33337"/>
          </a:xfrm>
          <a:custGeom>
            <a:avLst/>
            <a:gdLst>
              <a:gd name="T0" fmla="*/ 22 w 22"/>
              <a:gd name="T1" fmla="*/ 10 h 14"/>
              <a:gd name="T2" fmla="*/ 0 w 22"/>
              <a:gd name="T3" fmla="*/ 5 h 14"/>
              <a:gd name="T4" fmla="*/ 22 w 22"/>
              <a:gd name="T5" fmla="*/ 10 h 14"/>
              <a:gd name="T6" fmla="*/ 0 60000 65536"/>
              <a:gd name="T7" fmla="*/ 0 60000 65536"/>
              <a:gd name="T8" fmla="*/ 0 60000 65536"/>
              <a:gd name="T9" fmla="*/ 0 w 22"/>
              <a:gd name="T10" fmla="*/ 0 h 14"/>
              <a:gd name="T11" fmla="*/ 22 w 22"/>
              <a:gd name="T12" fmla="*/ 14 h 14"/>
            </a:gdLst>
            <a:ahLst/>
            <a:cxnLst>
              <a:cxn ang="T6">
                <a:pos x="T0" y="T1"/>
              </a:cxn>
              <a:cxn ang="T7">
                <a:pos x="T2" y="T3"/>
              </a:cxn>
              <a:cxn ang="T8">
                <a:pos x="T4" y="T5"/>
              </a:cxn>
            </a:cxnLst>
            <a:rect l="T9" t="T10" r="T11" b="T12"/>
            <a:pathLst>
              <a:path w="22" h="14">
                <a:moveTo>
                  <a:pt x="22" y="10"/>
                </a:moveTo>
                <a:cubicBezTo>
                  <a:pt x="15" y="8"/>
                  <a:pt x="0" y="14"/>
                  <a:pt x="0" y="5"/>
                </a:cubicBezTo>
                <a:cubicBezTo>
                  <a:pt x="7" y="7"/>
                  <a:pt x="22" y="0"/>
                  <a:pt x="22" y="1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1048"/>
          <p:cNvSpPr/>
          <p:nvPr/>
        </p:nvSpPr>
        <p:spPr bwMode="auto">
          <a:xfrm>
            <a:off x="7092813" y="5536578"/>
            <a:ext cx="9525" cy="193675"/>
          </a:xfrm>
          <a:custGeom>
            <a:avLst/>
            <a:gdLst>
              <a:gd name="T0" fmla="*/ 0 w 4"/>
              <a:gd name="T1" fmla="*/ 0 h 80"/>
              <a:gd name="T2" fmla="*/ 0 w 4"/>
              <a:gd name="T3" fmla="*/ 80 h 80"/>
              <a:gd name="T4" fmla="*/ 0 w 4"/>
              <a:gd name="T5" fmla="*/ 0 h 80"/>
              <a:gd name="T6" fmla="*/ 0 60000 65536"/>
              <a:gd name="T7" fmla="*/ 0 60000 65536"/>
              <a:gd name="T8" fmla="*/ 0 60000 65536"/>
              <a:gd name="T9" fmla="*/ 0 w 4"/>
              <a:gd name="T10" fmla="*/ 0 h 80"/>
              <a:gd name="T11" fmla="*/ 4 w 4"/>
              <a:gd name="T12" fmla="*/ 80 h 80"/>
            </a:gdLst>
            <a:ahLst/>
            <a:cxnLst>
              <a:cxn ang="T6">
                <a:pos x="T0" y="T1"/>
              </a:cxn>
              <a:cxn ang="T7">
                <a:pos x="T2" y="T3"/>
              </a:cxn>
              <a:cxn ang="T8">
                <a:pos x="T4" y="T5"/>
              </a:cxn>
            </a:cxnLst>
            <a:rect l="T9" t="T10" r="T11" b="T12"/>
            <a:pathLst>
              <a:path w="4" h="80">
                <a:moveTo>
                  <a:pt x="0" y="0"/>
                </a:moveTo>
                <a:cubicBezTo>
                  <a:pt x="4" y="21"/>
                  <a:pt x="4" y="58"/>
                  <a:pt x="0" y="80"/>
                </a:cubicBezTo>
                <a:cubicBezTo>
                  <a:pt x="0" y="53"/>
                  <a:pt x="0" y="26"/>
                  <a:pt x="0" y="0"/>
                </a:cubicBezTo>
                <a:close/>
              </a:path>
            </a:pathLst>
          </a:cu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1049"/>
          <p:cNvSpPr/>
          <p:nvPr/>
        </p:nvSpPr>
        <p:spPr bwMode="auto">
          <a:xfrm>
            <a:off x="6513375" y="3329953"/>
            <a:ext cx="36513" cy="26987"/>
          </a:xfrm>
          <a:custGeom>
            <a:avLst/>
            <a:gdLst>
              <a:gd name="T0" fmla="*/ 7 w 15"/>
              <a:gd name="T1" fmla="*/ 0 h 11"/>
              <a:gd name="T2" fmla="*/ 7 w 15"/>
              <a:gd name="T3" fmla="*/ 11 h 11"/>
              <a:gd name="T4" fmla="*/ 7 w 15"/>
              <a:gd name="T5" fmla="*/ 0 h 11"/>
              <a:gd name="T6" fmla="*/ 0 60000 65536"/>
              <a:gd name="T7" fmla="*/ 0 60000 65536"/>
              <a:gd name="T8" fmla="*/ 0 60000 65536"/>
              <a:gd name="T9" fmla="*/ 0 w 15"/>
              <a:gd name="T10" fmla="*/ 0 h 11"/>
              <a:gd name="T11" fmla="*/ 15 w 15"/>
              <a:gd name="T12" fmla="*/ 11 h 11"/>
            </a:gdLst>
            <a:ahLst/>
            <a:cxnLst>
              <a:cxn ang="T6">
                <a:pos x="T0" y="T1"/>
              </a:cxn>
              <a:cxn ang="T7">
                <a:pos x="T2" y="T3"/>
              </a:cxn>
              <a:cxn ang="T8">
                <a:pos x="T4" y="T5"/>
              </a:cxn>
            </a:cxnLst>
            <a:rect l="T9" t="T10" r="T11" b="T12"/>
            <a:pathLst>
              <a:path w="15" h="11">
                <a:moveTo>
                  <a:pt x="7" y="0"/>
                </a:moveTo>
                <a:cubicBezTo>
                  <a:pt x="15" y="2"/>
                  <a:pt x="10" y="8"/>
                  <a:pt x="7" y="11"/>
                </a:cubicBezTo>
                <a:cubicBezTo>
                  <a:pt x="0" y="10"/>
                  <a:pt x="5" y="4"/>
                  <a:pt x="7" y="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1050"/>
          <p:cNvSpPr/>
          <p:nvPr/>
        </p:nvSpPr>
        <p:spPr bwMode="auto">
          <a:xfrm>
            <a:off x="6683238" y="4623765"/>
            <a:ext cx="84137" cy="111125"/>
          </a:xfrm>
          <a:custGeom>
            <a:avLst/>
            <a:gdLst>
              <a:gd name="T0" fmla="*/ 4 w 35"/>
              <a:gd name="T1" fmla="*/ 3 h 46"/>
              <a:gd name="T2" fmla="*/ 22 w 35"/>
              <a:gd name="T3" fmla="*/ 5 h 46"/>
              <a:gd name="T4" fmla="*/ 33 w 35"/>
              <a:gd name="T5" fmla="*/ 37 h 46"/>
              <a:gd name="T6" fmla="*/ 35 w 35"/>
              <a:gd name="T7" fmla="*/ 43 h 46"/>
              <a:gd name="T8" fmla="*/ 9 w 35"/>
              <a:gd name="T9" fmla="*/ 41 h 46"/>
              <a:gd name="T10" fmla="*/ 20 w 35"/>
              <a:gd name="T11" fmla="*/ 23 h 46"/>
              <a:gd name="T12" fmla="*/ 20 w 35"/>
              <a:gd name="T13" fmla="*/ 14 h 46"/>
              <a:gd name="T14" fmla="*/ 4 w 35"/>
              <a:gd name="T15" fmla="*/ 12 h 46"/>
              <a:gd name="T16" fmla="*/ 0 w 35"/>
              <a:gd name="T17" fmla="*/ 10 h 46"/>
              <a:gd name="T18" fmla="*/ 4 w 35"/>
              <a:gd name="T19" fmla="*/ 3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46"/>
              <a:gd name="T32" fmla="*/ 35 w 35"/>
              <a:gd name="T33" fmla="*/ 46 h 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46">
                <a:moveTo>
                  <a:pt x="4" y="3"/>
                </a:moveTo>
                <a:cubicBezTo>
                  <a:pt x="10" y="5"/>
                  <a:pt x="20" y="0"/>
                  <a:pt x="22" y="5"/>
                </a:cubicBezTo>
                <a:cubicBezTo>
                  <a:pt x="20" y="21"/>
                  <a:pt x="23" y="33"/>
                  <a:pt x="33" y="37"/>
                </a:cubicBezTo>
                <a:cubicBezTo>
                  <a:pt x="33" y="40"/>
                  <a:pt x="35" y="41"/>
                  <a:pt x="35" y="43"/>
                </a:cubicBezTo>
                <a:cubicBezTo>
                  <a:pt x="27" y="42"/>
                  <a:pt x="13" y="46"/>
                  <a:pt x="9" y="41"/>
                </a:cubicBezTo>
                <a:cubicBezTo>
                  <a:pt x="3" y="26"/>
                  <a:pt x="21" y="34"/>
                  <a:pt x="20" y="23"/>
                </a:cubicBezTo>
                <a:cubicBezTo>
                  <a:pt x="20" y="20"/>
                  <a:pt x="20" y="17"/>
                  <a:pt x="20" y="14"/>
                </a:cubicBezTo>
                <a:cubicBezTo>
                  <a:pt x="17" y="11"/>
                  <a:pt x="10" y="12"/>
                  <a:pt x="4" y="12"/>
                </a:cubicBezTo>
                <a:cubicBezTo>
                  <a:pt x="2" y="12"/>
                  <a:pt x="2" y="10"/>
                  <a:pt x="0" y="10"/>
                </a:cubicBezTo>
                <a:cubicBezTo>
                  <a:pt x="0" y="6"/>
                  <a:pt x="1" y="4"/>
                  <a:pt x="4"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1051"/>
          <p:cNvSpPr/>
          <p:nvPr/>
        </p:nvSpPr>
        <p:spPr bwMode="auto">
          <a:xfrm>
            <a:off x="3389175" y="2339353"/>
            <a:ext cx="252413" cy="444500"/>
          </a:xfrm>
          <a:custGeom>
            <a:avLst/>
            <a:gdLst>
              <a:gd name="T0" fmla="*/ 76 w 104"/>
              <a:gd name="T1" fmla="*/ 3 h 183"/>
              <a:gd name="T2" fmla="*/ 98 w 104"/>
              <a:gd name="T3" fmla="*/ 27 h 183"/>
              <a:gd name="T4" fmla="*/ 83 w 104"/>
              <a:gd name="T5" fmla="*/ 40 h 183"/>
              <a:gd name="T6" fmla="*/ 83 w 104"/>
              <a:gd name="T7" fmla="*/ 67 h 183"/>
              <a:gd name="T8" fmla="*/ 60 w 104"/>
              <a:gd name="T9" fmla="*/ 89 h 183"/>
              <a:gd name="T10" fmla="*/ 60 w 104"/>
              <a:gd name="T11" fmla="*/ 121 h 183"/>
              <a:gd name="T12" fmla="*/ 67 w 104"/>
              <a:gd name="T13" fmla="*/ 130 h 183"/>
              <a:gd name="T14" fmla="*/ 52 w 104"/>
              <a:gd name="T15" fmla="*/ 143 h 183"/>
              <a:gd name="T16" fmla="*/ 45 w 104"/>
              <a:gd name="T17" fmla="*/ 168 h 183"/>
              <a:gd name="T18" fmla="*/ 25 w 104"/>
              <a:gd name="T19" fmla="*/ 168 h 183"/>
              <a:gd name="T20" fmla="*/ 20 w 104"/>
              <a:gd name="T21" fmla="*/ 183 h 183"/>
              <a:gd name="T22" fmla="*/ 16 w 104"/>
              <a:gd name="T23" fmla="*/ 152 h 183"/>
              <a:gd name="T24" fmla="*/ 11 w 104"/>
              <a:gd name="T25" fmla="*/ 136 h 183"/>
              <a:gd name="T26" fmla="*/ 29 w 104"/>
              <a:gd name="T27" fmla="*/ 76 h 183"/>
              <a:gd name="T28" fmla="*/ 29 w 104"/>
              <a:gd name="T29" fmla="*/ 40 h 183"/>
              <a:gd name="T30" fmla="*/ 52 w 104"/>
              <a:gd name="T31" fmla="*/ 18 h 183"/>
              <a:gd name="T32" fmla="*/ 65 w 104"/>
              <a:gd name="T33" fmla="*/ 14 h 183"/>
              <a:gd name="T34" fmla="*/ 74 w 104"/>
              <a:gd name="T35" fmla="*/ 3 h 183"/>
              <a:gd name="T36" fmla="*/ 76 w 104"/>
              <a:gd name="T37" fmla="*/ 3 h 1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4"/>
              <a:gd name="T58" fmla="*/ 0 h 183"/>
              <a:gd name="T59" fmla="*/ 104 w 104"/>
              <a:gd name="T60" fmla="*/ 183 h 18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4" h="183">
                <a:moveTo>
                  <a:pt x="76" y="3"/>
                </a:moveTo>
                <a:cubicBezTo>
                  <a:pt x="81" y="14"/>
                  <a:pt x="93" y="17"/>
                  <a:pt x="98" y="27"/>
                </a:cubicBezTo>
                <a:cubicBezTo>
                  <a:pt x="104" y="42"/>
                  <a:pt x="88" y="36"/>
                  <a:pt x="83" y="40"/>
                </a:cubicBezTo>
                <a:cubicBezTo>
                  <a:pt x="83" y="49"/>
                  <a:pt x="83" y="58"/>
                  <a:pt x="83" y="67"/>
                </a:cubicBezTo>
                <a:cubicBezTo>
                  <a:pt x="76" y="76"/>
                  <a:pt x="69" y="83"/>
                  <a:pt x="60" y="89"/>
                </a:cubicBezTo>
                <a:cubicBezTo>
                  <a:pt x="53" y="92"/>
                  <a:pt x="53" y="118"/>
                  <a:pt x="60" y="121"/>
                </a:cubicBezTo>
                <a:cubicBezTo>
                  <a:pt x="64" y="123"/>
                  <a:pt x="67" y="124"/>
                  <a:pt x="67" y="130"/>
                </a:cubicBezTo>
                <a:cubicBezTo>
                  <a:pt x="61" y="133"/>
                  <a:pt x="58" y="140"/>
                  <a:pt x="52" y="143"/>
                </a:cubicBezTo>
                <a:cubicBezTo>
                  <a:pt x="42" y="144"/>
                  <a:pt x="52" y="164"/>
                  <a:pt x="45" y="168"/>
                </a:cubicBezTo>
                <a:cubicBezTo>
                  <a:pt x="38" y="168"/>
                  <a:pt x="31" y="168"/>
                  <a:pt x="25" y="168"/>
                </a:cubicBezTo>
                <a:cubicBezTo>
                  <a:pt x="20" y="169"/>
                  <a:pt x="26" y="182"/>
                  <a:pt x="20" y="183"/>
                </a:cubicBezTo>
                <a:cubicBezTo>
                  <a:pt x="18" y="173"/>
                  <a:pt x="25" y="155"/>
                  <a:pt x="16" y="152"/>
                </a:cubicBezTo>
                <a:cubicBezTo>
                  <a:pt x="9" y="149"/>
                  <a:pt x="4" y="142"/>
                  <a:pt x="11" y="136"/>
                </a:cubicBezTo>
                <a:cubicBezTo>
                  <a:pt x="21" y="120"/>
                  <a:pt x="0" y="73"/>
                  <a:pt x="29" y="76"/>
                </a:cubicBezTo>
                <a:cubicBezTo>
                  <a:pt x="29" y="64"/>
                  <a:pt x="29" y="52"/>
                  <a:pt x="29" y="40"/>
                </a:cubicBezTo>
                <a:cubicBezTo>
                  <a:pt x="36" y="32"/>
                  <a:pt x="43" y="25"/>
                  <a:pt x="52" y="18"/>
                </a:cubicBezTo>
                <a:cubicBezTo>
                  <a:pt x="57" y="18"/>
                  <a:pt x="65" y="19"/>
                  <a:pt x="65" y="14"/>
                </a:cubicBezTo>
                <a:cubicBezTo>
                  <a:pt x="66" y="9"/>
                  <a:pt x="72" y="8"/>
                  <a:pt x="74" y="3"/>
                </a:cubicBezTo>
                <a:cubicBezTo>
                  <a:pt x="74" y="0"/>
                  <a:pt x="76" y="1"/>
                  <a:pt x="76"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1052"/>
          <p:cNvSpPr/>
          <p:nvPr/>
        </p:nvSpPr>
        <p:spPr bwMode="auto">
          <a:xfrm>
            <a:off x="3341550" y="2740990"/>
            <a:ext cx="52388" cy="57150"/>
          </a:xfrm>
          <a:custGeom>
            <a:avLst/>
            <a:gdLst>
              <a:gd name="T0" fmla="*/ 16 w 22"/>
              <a:gd name="T1" fmla="*/ 3 h 24"/>
              <a:gd name="T2" fmla="*/ 5 w 22"/>
              <a:gd name="T3" fmla="*/ 20 h 24"/>
              <a:gd name="T4" fmla="*/ 0 w 22"/>
              <a:gd name="T5" fmla="*/ 18 h 24"/>
              <a:gd name="T6" fmla="*/ 14 w 22"/>
              <a:gd name="T7" fmla="*/ 3 h 24"/>
              <a:gd name="T8" fmla="*/ 16 w 22"/>
              <a:gd name="T9" fmla="*/ 3 h 24"/>
              <a:gd name="T10" fmla="*/ 0 60000 65536"/>
              <a:gd name="T11" fmla="*/ 0 60000 65536"/>
              <a:gd name="T12" fmla="*/ 0 60000 65536"/>
              <a:gd name="T13" fmla="*/ 0 60000 65536"/>
              <a:gd name="T14" fmla="*/ 0 60000 65536"/>
              <a:gd name="T15" fmla="*/ 0 w 22"/>
              <a:gd name="T16" fmla="*/ 0 h 24"/>
              <a:gd name="T17" fmla="*/ 22 w 22"/>
              <a:gd name="T18" fmla="*/ 24 h 24"/>
            </a:gdLst>
            <a:ahLst/>
            <a:cxnLst>
              <a:cxn ang="T10">
                <a:pos x="T0" y="T1"/>
              </a:cxn>
              <a:cxn ang="T11">
                <a:pos x="T2" y="T3"/>
              </a:cxn>
              <a:cxn ang="T12">
                <a:pos x="T4" y="T5"/>
              </a:cxn>
              <a:cxn ang="T13">
                <a:pos x="T6" y="T7"/>
              </a:cxn>
              <a:cxn ang="T14">
                <a:pos x="T8" y="T9"/>
              </a:cxn>
            </a:cxnLst>
            <a:rect l="T15" t="T16" r="T17" b="T18"/>
            <a:pathLst>
              <a:path w="22" h="24">
                <a:moveTo>
                  <a:pt x="16" y="3"/>
                </a:moveTo>
                <a:cubicBezTo>
                  <a:pt x="22" y="10"/>
                  <a:pt x="9" y="16"/>
                  <a:pt x="5" y="20"/>
                </a:cubicBezTo>
                <a:cubicBezTo>
                  <a:pt x="2" y="21"/>
                  <a:pt x="0" y="24"/>
                  <a:pt x="0" y="18"/>
                </a:cubicBezTo>
                <a:cubicBezTo>
                  <a:pt x="4" y="12"/>
                  <a:pt x="10" y="8"/>
                  <a:pt x="14" y="3"/>
                </a:cubicBezTo>
                <a:cubicBezTo>
                  <a:pt x="14" y="0"/>
                  <a:pt x="16" y="1"/>
                  <a:pt x="16"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1053"/>
          <p:cNvSpPr/>
          <p:nvPr/>
        </p:nvSpPr>
        <p:spPr bwMode="auto">
          <a:xfrm>
            <a:off x="3205025" y="2891803"/>
            <a:ext cx="61913" cy="95250"/>
          </a:xfrm>
          <a:custGeom>
            <a:avLst/>
            <a:gdLst>
              <a:gd name="T0" fmla="*/ 12 w 25"/>
              <a:gd name="T1" fmla="*/ 3 h 39"/>
              <a:gd name="T2" fmla="*/ 25 w 25"/>
              <a:gd name="T3" fmla="*/ 19 h 39"/>
              <a:gd name="T4" fmla="*/ 25 w 25"/>
              <a:gd name="T5" fmla="*/ 39 h 39"/>
              <a:gd name="T6" fmla="*/ 0 w 25"/>
              <a:gd name="T7" fmla="*/ 14 h 39"/>
              <a:gd name="T8" fmla="*/ 9 w 25"/>
              <a:gd name="T9" fmla="*/ 3 h 39"/>
              <a:gd name="T10" fmla="*/ 12 w 25"/>
              <a:gd name="T11" fmla="*/ 3 h 39"/>
              <a:gd name="T12" fmla="*/ 0 60000 65536"/>
              <a:gd name="T13" fmla="*/ 0 60000 65536"/>
              <a:gd name="T14" fmla="*/ 0 60000 65536"/>
              <a:gd name="T15" fmla="*/ 0 60000 65536"/>
              <a:gd name="T16" fmla="*/ 0 60000 65536"/>
              <a:gd name="T17" fmla="*/ 0 60000 65536"/>
              <a:gd name="T18" fmla="*/ 0 w 25"/>
              <a:gd name="T19" fmla="*/ 0 h 39"/>
              <a:gd name="T20" fmla="*/ 25 w 25"/>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25" h="39">
                <a:moveTo>
                  <a:pt x="12" y="3"/>
                </a:moveTo>
                <a:cubicBezTo>
                  <a:pt x="13" y="11"/>
                  <a:pt x="21" y="12"/>
                  <a:pt x="25" y="19"/>
                </a:cubicBezTo>
                <a:cubicBezTo>
                  <a:pt x="25" y="25"/>
                  <a:pt x="25" y="32"/>
                  <a:pt x="25" y="39"/>
                </a:cubicBezTo>
                <a:cubicBezTo>
                  <a:pt x="16" y="31"/>
                  <a:pt x="8" y="23"/>
                  <a:pt x="0" y="14"/>
                </a:cubicBezTo>
                <a:cubicBezTo>
                  <a:pt x="2" y="9"/>
                  <a:pt x="8" y="8"/>
                  <a:pt x="9" y="3"/>
                </a:cubicBezTo>
                <a:cubicBezTo>
                  <a:pt x="10" y="0"/>
                  <a:pt x="12" y="2"/>
                  <a:pt x="12" y="3"/>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054"/>
          <p:cNvSpPr/>
          <p:nvPr/>
        </p:nvSpPr>
        <p:spPr bwMode="auto">
          <a:xfrm>
            <a:off x="3506650" y="3018803"/>
            <a:ext cx="147638" cy="85725"/>
          </a:xfrm>
          <a:custGeom>
            <a:avLst/>
            <a:gdLst>
              <a:gd name="T0" fmla="*/ 21 w 61"/>
              <a:gd name="T1" fmla="*/ 9 h 36"/>
              <a:gd name="T2" fmla="*/ 41 w 61"/>
              <a:gd name="T3" fmla="*/ 7 h 36"/>
              <a:gd name="T4" fmla="*/ 41 w 61"/>
              <a:gd name="T5" fmla="*/ 2 h 36"/>
              <a:gd name="T6" fmla="*/ 44 w 61"/>
              <a:gd name="T7" fmla="*/ 2 h 36"/>
              <a:gd name="T8" fmla="*/ 61 w 61"/>
              <a:gd name="T9" fmla="*/ 11 h 36"/>
              <a:gd name="T10" fmla="*/ 37 w 61"/>
              <a:gd name="T11" fmla="*/ 36 h 36"/>
              <a:gd name="T12" fmla="*/ 15 w 61"/>
              <a:gd name="T13" fmla="*/ 36 h 36"/>
              <a:gd name="T14" fmla="*/ 12 w 61"/>
              <a:gd name="T15" fmla="*/ 36 h 36"/>
              <a:gd name="T16" fmla="*/ 21 w 61"/>
              <a:gd name="T17" fmla="*/ 9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36"/>
              <a:gd name="T29" fmla="*/ 61 w 61"/>
              <a:gd name="T30" fmla="*/ 36 h 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36">
                <a:moveTo>
                  <a:pt x="21" y="9"/>
                </a:moveTo>
                <a:cubicBezTo>
                  <a:pt x="28" y="8"/>
                  <a:pt x="38" y="10"/>
                  <a:pt x="41" y="7"/>
                </a:cubicBezTo>
                <a:cubicBezTo>
                  <a:pt x="41" y="5"/>
                  <a:pt x="41" y="4"/>
                  <a:pt x="41" y="2"/>
                </a:cubicBezTo>
                <a:cubicBezTo>
                  <a:pt x="42" y="0"/>
                  <a:pt x="44" y="1"/>
                  <a:pt x="44" y="2"/>
                </a:cubicBezTo>
                <a:cubicBezTo>
                  <a:pt x="45" y="10"/>
                  <a:pt x="51" y="13"/>
                  <a:pt x="61" y="11"/>
                </a:cubicBezTo>
                <a:cubicBezTo>
                  <a:pt x="54" y="20"/>
                  <a:pt x="46" y="28"/>
                  <a:pt x="37" y="36"/>
                </a:cubicBezTo>
                <a:cubicBezTo>
                  <a:pt x="30" y="36"/>
                  <a:pt x="22" y="36"/>
                  <a:pt x="15" y="36"/>
                </a:cubicBezTo>
                <a:cubicBezTo>
                  <a:pt x="14" y="36"/>
                  <a:pt x="13" y="36"/>
                  <a:pt x="12" y="36"/>
                </a:cubicBezTo>
                <a:cubicBezTo>
                  <a:pt x="0" y="25"/>
                  <a:pt x="12" y="15"/>
                  <a:pt x="21" y="9"/>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055"/>
          <p:cNvSpPr/>
          <p:nvPr/>
        </p:nvSpPr>
        <p:spPr bwMode="auto">
          <a:xfrm>
            <a:off x="3195500" y="4171328"/>
            <a:ext cx="9525" cy="69850"/>
          </a:xfrm>
          <a:custGeom>
            <a:avLst/>
            <a:gdLst>
              <a:gd name="T0" fmla="*/ 0 w 4"/>
              <a:gd name="T1" fmla="*/ 6 h 29"/>
              <a:gd name="T2" fmla="*/ 0 w 4"/>
              <a:gd name="T3" fmla="*/ 4 h 29"/>
              <a:gd name="T4" fmla="*/ 2 w 4"/>
              <a:gd name="T5" fmla="*/ 29 h 29"/>
              <a:gd name="T6" fmla="*/ 0 w 4"/>
              <a:gd name="T7" fmla="*/ 29 h 29"/>
              <a:gd name="T8" fmla="*/ 0 w 4"/>
              <a:gd name="T9" fmla="*/ 6 h 29"/>
              <a:gd name="T10" fmla="*/ 0 60000 65536"/>
              <a:gd name="T11" fmla="*/ 0 60000 65536"/>
              <a:gd name="T12" fmla="*/ 0 60000 65536"/>
              <a:gd name="T13" fmla="*/ 0 60000 65536"/>
              <a:gd name="T14" fmla="*/ 0 60000 65536"/>
              <a:gd name="T15" fmla="*/ 0 w 4"/>
              <a:gd name="T16" fmla="*/ 0 h 29"/>
              <a:gd name="T17" fmla="*/ 4 w 4"/>
              <a:gd name="T18" fmla="*/ 29 h 29"/>
            </a:gdLst>
            <a:ahLst/>
            <a:cxnLst>
              <a:cxn ang="T10">
                <a:pos x="T0" y="T1"/>
              </a:cxn>
              <a:cxn ang="T11">
                <a:pos x="T2" y="T3"/>
              </a:cxn>
              <a:cxn ang="T12">
                <a:pos x="T4" y="T5"/>
              </a:cxn>
              <a:cxn ang="T13">
                <a:pos x="T6" y="T7"/>
              </a:cxn>
              <a:cxn ang="T14">
                <a:pos x="T8" y="T9"/>
              </a:cxn>
            </a:cxnLst>
            <a:rect l="T15" t="T16" r="T17" b="T18"/>
            <a:pathLst>
              <a:path w="4" h="29">
                <a:moveTo>
                  <a:pt x="0" y="6"/>
                </a:moveTo>
                <a:cubicBezTo>
                  <a:pt x="0" y="6"/>
                  <a:pt x="0" y="5"/>
                  <a:pt x="0" y="4"/>
                </a:cubicBezTo>
                <a:cubicBezTo>
                  <a:pt x="4" y="0"/>
                  <a:pt x="1" y="22"/>
                  <a:pt x="2" y="29"/>
                </a:cubicBezTo>
                <a:cubicBezTo>
                  <a:pt x="1" y="29"/>
                  <a:pt x="1" y="29"/>
                  <a:pt x="0" y="29"/>
                </a:cubicBezTo>
                <a:cubicBezTo>
                  <a:pt x="0" y="21"/>
                  <a:pt x="0" y="14"/>
                  <a:pt x="0" y="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056"/>
          <p:cNvSpPr/>
          <p:nvPr/>
        </p:nvSpPr>
        <p:spPr bwMode="auto">
          <a:xfrm>
            <a:off x="4187688" y="4441203"/>
            <a:ext cx="19050" cy="184150"/>
          </a:xfrm>
          <a:custGeom>
            <a:avLst/>
            <a:gdLst>
              <a:gd name="T0" fmla="*/ 3 w 8"/>
              <a:gd name="T1" fmla="*/ 2 h 76"/>
              <a:gd name="T2" fmla="*/ 3 w 8"/>
              <a:gd name="T3" fmla="*/ 0 h 76"/>
              <a:gd name="T4" fmla="*/ 6 w 8"/>
              <a:gd name="T5" fmla="*/ 76 h 76"/>
              <a:gd name="T6" fmla="*/ 3 w 8"/>
              <a:gd name="T7" fmla="*/ 2 h 76"/>
              <a:gd name="T8" fmla="*/ 0 60000 65536"/>
              <a:gd name="T9" fmla="*/ 0 60000 65536"/>
              <a:gd name="T10" fmla="*/ 0 60000 65536"/>
              <a:gd name="T11" fmla="*/ 0 60000 65536"/>
              <a:gd name="T12" fmla="*/ 0 w 8"/>
              <a:gd name="T13" fmla="*/ 0 h 76"/>
              <a:gd name="T14" fmla="*/ 8 w 8"/>
              <a:gd name="T15" fmla="*/ 76 h 76"/>
            </a:gdLst>
            <a:ahLst/>
            <a:cxnLst>
              <a:cxn ang="T8">
                <a:pos x="T0" y="T1"/>
              </a:cxn>
              <a:cxn ang="T9">
                <a:pos x="T2" y="T3"/>
              </a:cxn>
              <a:cxn ang="T10">
                <a:pos x="T4" y="T5"/>
              </a:cxn>
              <a:cxn ang="T11">
                <a:pos x="T6" y="T7"/>
              </a:cxn>
            </a:cxnLst>
            <a:rect l="T12" t="T13" r="T14" b="T15"/>
            <a:pathLst>
              <a:path w="8" h="76">
                <a:moveTo>
                  <a:pt x="3" y="2"/>
                </a:moveTo>
                <a:cubicBezTo>
                  <a:pt x="3" y="2"/>
                  <a:pt x="3" y="1"/>
                  <a:pt x="3" y="0"/>
                </a:cubicBezTo>
                <a:cubicBezTo>
                  <a:pt x="8" y="12"/>
                  <a:pt x="4" y="53"/>
                  <a:pt x="6" y="76"/>
                </a:cubicBezTo>
                <a:cubicBezTo>
                  <a:pt x="0" y="56"/>
                  <a:pt x="5" y="26"/>
                  <a:pt x="3"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057"/>
          <p:cNvSpPr/>
          <p:nvPr/>
        </p:nvSpPr>
        <p:spPr bwMode="auto">
          <a:xfrm>
            <a:off x="6780075" y="4642815"/>
            <a:ext cx="152400" cy="274638"/>
          </a:xfrm>
          <a:custGeom>
            <a:avLst/>
            <a:gdLst>
              <a:gd name="T0" fmla="*/ 33 w 63"/>
              <a:gd name="T1" fmla="*/ 2 h 113"/>
              <a:gd name="T2" fmla="*/ 53 w 63"/>
              <a:gd name="T3" fmla="*/ 113 h 113"/>
              <a:gd name="T4" fmla="*/ 45 w 63"/>
              <a:gd name="T5" fmla="*/ 78 h 113"/>
              <a:gd name="T6" fmla="*/ 0 w 63"/>
              <a:gd name="T7" fmla="*/ 35 h 113"/>
              <a:gd name="T8" fmla="*/ 2 w 63"/>
              <a:gd name="T9" fmla="*/ 29 h 113"/>
              <a:gd name="T10" fmla="*/ 29 w 63"/>
              <a:gd name="T11" fmla="*/ 2 h 113"/>
              <a:gd name="T12" fmla="*/ 33 w 63"/>
              <a:gd name="T13" fmla="*/ 0 h 113"/>
              <a:gd name="T14" fmla="*/ 33 w 63"/>
              <a:gd name="T15" fmla="*/ 2 h 113"/>
              <a:gd name="T16" fmla="*/ 0 60000 65536"/>
              <a:gd name="T17" fmla="*/ 0 60000 65536"/>
              <a:gd name="T18" fmla="*/ 0 60000 65536"/>
              <a:gd name="T19" fmla="*/ 0 60000 65536"/>
              <a:gd name="T20" fmla="*/ 0 60000 65536"/>
              <a:gd name="T21" fmla="*/ 0 60000 65536"/>
              <a:gd name="T22" fmla="*/ 0 60000 65536"/>
              <a:gd name="T23" fmla="*/ 0 60000 65536"/>
              <a:gd name="T24" fmla="*/ 0 w 63"/>
              <a:gd name="T25" fmla="*/ 0 h 113"/>
              <a:gd name="T26" fmla="*/ 63 w 63"/>
              <a:gd name="T27" fmla="*/ 113 h 1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3" h="113">
                <a:moveTo>
                  <a:pt x="33" y="2"/>
                </a:moveTo>
                <a:cubicBezTo>
                  <a:pt x="63" y="16"/>
                  <a:pt x="51" y="72"/>
                  <a:pt x="53" y="113"/>
                </a:cubicBezTo>
                <a:cubicBezTo>
                  <a:pt x="41" y="111"/>
                  <a:pt x="45" y="92"/>
                  <a:pt x="45" y="78"/>
                </a:cubicBezTo>
                <a:cubicBezTo>
                  <a:pt x="28" y="65"/>
                  <a:pt x="16" y="48"/>
                  <a:pt x="0" y="35"/>
                </a:cubicBezTo>
                <a:cubicBezTo>
                  <a:pt x="1" y="34"/>
                  <a:pt x="2" y="32"/>
                  <a:pt x="2" y="29"/>
                </a:cubicBezTo>
                <a:cubicBezTo>
                  <a:pt x="12" y="21"/>
                  <a:pt x="21" y="12"/>
                  <a:pt x="29" y="2"/>
                </a:cubicBezTo>
                <a:cubicBezTo>
                  <a:pt x="29" y="0"/>
                  <a:pt x="32" y="0"/>
                  <a:pt x="33" y="0"/>
                </a:cubicBezTo>
                <a:cubicBezTo>
                  <a:pt x="33" y="0"/>
                  <a:pt x="33" y="1"/>
                  <a:pt x="33" y="2"/>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058"/>
          <p:cNvSpPr/>
          <p:nvPr/>
        </p:nvSpPr>
        <p:spPr bwMode="auto">
          <a:xfrm>
            <a:off x="2811325" y="3441078"/>
            <a:ext cx="252413" cy="236537"/>
          </a:xfrm>
          <a:custGeom>
            <a:avLst/>
            <a:gdLst>
              <a:gd name="T0" fmla="*/ 71 w 104"/>
              <a:gd name="T1" fmla="*/ 2 h 98"/>
              <a:gd name="T2" fmla="*/ 104 w 104"/>
              <a:gd name="T3" fmla="*/ 9 h 98"/>
              <a:gd name="T4" fmla="*/ 104 w 104"/>
              <a:gd name="T5" fmla="*/ 33 h 98"/>
              <a:gd name="T6" fmla="*/ 69 w 104"/>
              <a:gd name="T7" fmla="*/ 69 h 98"/>
              <a:gd name="T8" fmla="*/ 38 w 104"/>
              <a:gd name="T9" fmla="*/ 71 h 98"/>
              <a:gd name="T10" fmla="*/ 26 w 104"/>
              <a:gd name="T11" fmla="*/ 82 h 98"/>
              <a:gd name="T12" fmla="*/ 0 w 104"/>
              <a:gd name="T13" fmla="*/ 96 h 98"/>
              <a:gd name="T14" fmla="*/ 18 w 104"/>
              <a:gd name="T15" fmla="*/ 78 h 98"/>
              <a:gd name="T16" fmla="*/ 20 w 104"/>
              <a:gd name="T17" fmla="*/ 78 h 98"/>
              <a:gd name="T18" fmla="*/ 22 w 104"/>
              <a:gd name="T19" fmla="*/ 51 h 98"/>
              <a:gd name="T20" fmla="*/ 69 w 104"/>
              <a:gd name="T21" fmla="*/ 2 h 98"/>
              <a:gd name="T22" fmla="*/ 71 w 104"/>
              <a:gd name="T23" fmla="*/ 2 h 9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98"/>
              <a:gd name="T38" fmla="*/ 104 w 104"/>
              <a:gd name="T39" fmla="*/ 98 h 9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98">
                <a:moveTo>
                  <a:pt x="71" y="2"/>
                </a:moveTo>
                <a:cubicBezTo>
                  <a:pt x="72" y="15"/>
                  <a:pt x="94" y="6"/>
                  <a:pt x="104" y="9"/>
                </a:cubicBezTo>
                <a:cubicBezTo>
                  <a:pt x="104" y="17"/>
                  <a:pt x="104" y="25"/>
                  <a:pt x="104" y="33"/>
                </a:cubicBezTo>
                <a:cubicBezTo>
                  <a:pt x="94" y="46"/>
                  <a:pt x="82" y="58"/>
                  <a:pt x="69" y="69"/>
                </a:cubicBezTo>
                <a:cubicBezTo>
                  <a:pt x="59" y="70"/>
                  <a:pt x="44" y="66"/>
                  <a:pt x="38" y="71"/>
                </a:cubicBezTo>
                <a:cubicBezTo>
                  <a:pt x="33" y="74"/>
                  <a:pt x="29" y="78"/>
                  <a:pt x="26" y="82"/>
                </a:cubicBezTo>
                <a:cubicBezTo>
                  <a:pt x="27" y="96"/>
                  <a:pt x="15" y="98"/>
                  <a:pt x="0" y="96"/>
                </a:cubicBezTo>
                <a:cubicBezTo>
                  <a:pt x="5" y="89"/>
                  <a:pt x="11" y="83"/>
                  <a:pt x="18" y="78"/>
                </a:cubicBezTo>
                <a:cubicBezTo>
                  <a:pt x="18" y="78"/>
                  <a:pt x="19" y="78"/>
                  <a:pt x="20" y="78"/>
                </a:cubicBezTo>
                <a:cubicBezTo>
                  <a:pt x="24" y="72"/>
                  <a:pt x="21" y="60"/>
                  <a:pt x="22" y="51"/>
                </a:cubicBezTo>
                <a:cubicBezTo>
                  <a:pt x="36" y="33"/>
                  <a:pt x="55" y="20"/>
                  <a:pt x="69" y="2"/>
                </a:cubicBezTo>
                <a:cubicBezTo>
                  <a:pt x="69" y="0"/>
                  <a:pt x="71" y="1"/>
                  <a:pt x="71" y="2"/>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1059"/>
          <p:cNvSpPr/>
          <p:nvPr/>
        </p:nvSpPr>
        <p:spPr bwMode="auto">
          <a:xfrm>
            <a:off x="3465375" y="3806203"/>
            <a:ext cx="266700" cy="520700"/>
          </a:xfrm>
          <a:custGeom>
            <a:avLst/>
            <a:gdLst>
              <a:gd name="T0" fmla="*/ 36 w 110"/>
              <a:gd name="T1" fmla="*/ 3 h 214"/>
              <a:gd name="T2" fmla="*/ 110 w 110"/>
              <a:gd name="T3" fmla="*/ 78 h 214"/>
              <a:gd name="T4" fmla="*/ 110 w 110"/>
              <a:gd name="T5" fmla="*/ 105 h 214"/>
              <a:gd name="T6" fmla="*/ 94 w 110"/>
              <a:gd name="T7" fmla="*/ 123 h 214"/>
              <a:gd name="T8" fmla="*/ 96 w 110"/>
              <a:gd name="T9" fmla="*/ 179 h 214"/>
              <a:gd name="T10" fmla="*/ 85 w 110"/>
              <a:gd name="T11" fmla="*/ 181 h 214"/>
              <a:gd name="T12" fmla="*/ 67 w 110"/>
              <a:gd name="T13" fmla="*/ 197 h 214"/>
              <a:gd name="T14" fmla="*/ 52 w 110"/>
              <a:gd name="T15" fmla="*/ 199 h 214"/>
              <a:gd name="T16" fmla="*/ 49 w 110"/>
              <a:gd name="T17" fmla="*/ 214 h 214"/>
              <a:gd name="T18" fmla="*/ 23 w 110"/>
              <a:gd name="T19" fmla="*/ 214 h 214"/>
              <a:gd name="T20" fmla="*/ 12 w 110"/>
              <a:gd name="T21" fmla="*/ 203 h 214"/>
              <a:gd name="T22" fmla="*/ 23 w 110"/>
              <a:gd name="T23" fmla="*/ 194 h 214"/>
              <a:gd name="T24" fmla="*/ 0 w 110"/>
              <a:gd name="T25" fmla="*/ 130 h 214"/>
              <a:gd name="T26" fmla="*/ 23 w 110"/>
              <a:gd name="T27" fmla="*/ 105 h 214"/>
              <a:gd name="T28" fmla="*/ 25 w 110"/>
              <a:gd name="T29" fmla="*/ 72 h 214"/>
              <a:gd name="T30" fmla="*/ 34 w 110"/>
              <a:gd name="T31" fmla="*/ 61 h 214"/>
              <a:gd name="T32" fmla="*/ 34 w 110"/>
              <a:gd name="T33" fmla="*/ 52 h 214"/>
              <a:gd name="T34" fmla="*/ 25 w 110"/>
              <a:gd name="T35" fmla="*/ 41 h 214"/>
              <a:gd name="T36" fmla="*/ 25 w 110"/>
              <a:gd name="T37" fmla="*/ 14 h 214"/>
              <a:gd name="T38" fmla="*/ 34 w 110"/>
              <a:gd name="T39" fmla="*/ 3 h 214"/>
              <a:gd name="T40" fmla="*/ 36 w 110"/>
              <a:gd name="T41" fmla="*/ 3 h 2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
              <a:gd name="T64" fmla="*/ 0 h 214"/>
              <a:gd name="T65" fmla="*/ 110 w 110"/>
              <a:gd name="T66" fmla="*/ 214 h 2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 h="214">
                <a:moveTo>
                  <a:pt x="36" y="3"/>
                </a:moveTo>
                <a:cubicBezTo>
                  <a:pt x="59" y="29"/>
                  <a:pt x="86" y="52"/>
                  <a:pt x="110" y="78"/>
                </a:cubicBezTo>
                <a:cubicBezTo>
                  <a:pt x="110" y="87"/>
                  <a:pt x="110" y="96"/>
                  <a:pt x="110" y="105"/>
                </a:cubicBezTo>
                <a:cubicBezTo>
                  <a:pt x="106" y="112"/>
                  <a:pt x="98" y="116"/>
                  <a:pt x="94" y="123"/>
                </a:cubicBezTo>
                <a:cubicBezTo>
                  <a:pt x="89" y="137"/>
                  <a:pt x="92" y="174"/>
                  <a:pt x="96" y="179"/>
                </a:cubicBezTo>
                <a:cubicBezTo>
                  <a:pt x="93" y="180"/>
                  <a:pt x="85" y="176"/>
                  <a:pt x="85" y="181"/>
                </a:cubicBezTo>
                <a:cubicBezTo>
                  <a:pt x="78" y="185"/>
                  <a:pt x="75" y="193"/>
                  <a:pt x="67" y="197"/>
                </a:cubicBezTo>
                <a:cubicBezTo>
                  <a:pt x="61" y="197"/>
                  <a:pt x="55" y="196"/>
                  <a:pt x="52" y="199"/>
                </a:cubicBezTo>
                <a:cubicBezTo>
                  <a:pt x="50" y="203"/>
                  <a:pt x="54" y="213"/>
                  <a:pt x="49" y="214"/>
                </a:cubicBezTo>
                <a:cubicBezTo>
                  <a:pt x="41" y="214"/>
                  <a:pt x="32" y="214"/>
                  <a:pt x="23" y="214"/>
                </a:cubicBezTo>
                <a:cubicBezTo>
                  <a:pt x="17" y="213"/>
                  <a:pt x="16" y="207"/>
                  <a:pt x="12" y="203"/>
                </a:cubicBezTo>
                <a:cubicBezTo>
                  <a:pt x="8" y="193"/>
                  <a:pt x="20" y="198"/>
                  <a:pt x="23" y="194"/>
                </a:cubicBezTo>
                <a:cubicBezTo>
                  <a:pt x="31" y="157"/>
                  <a:pt x="7" y="152"/>
                  <a:pt x="0" y="130"/>
                </a:cubicBezTo>
                <a:cubicBezTo>
                  <a:pt x="7" y="120"/>
                  <a:pt x="17" y="115"/>
                  <a:pt x="23" y="105"/>
                </a:cubicBezTo>
                <a:cubicBezTo>
                  <a:pt x="28" y="98"/>
                  <a:pt x="24" y="82"/>
                  <a:pt x="25" y="72"/>
                </a:cubicBezTo>
                <a:cubicBezTo>
                  <a:pt x="26" y="67"/>
                  <a:pt x="32" y="66"/>
                  <a:pt x="34" y="61"/>
                </a:cubicBezTo>
                <a:cubicBezTo>
                  <a:pt x="38" y="62"/>
                  <a:pt x="38" y="50"/>
                  <a:pt x="34" y="52"/>
                </a:cubicBezTo>
                <a:cubicBezTo>
                  <a:pt x="32" y="47"/>
                  <a:pt x="26" y="46"/>
                  <a:pt x="25" y="41"/>
                </a:cubicBezTo>
                <a:cubicBezTo>
                  <a:pt x="25" y="32"/>
                  <a:pt x="25" y="23"/>
                  <a:pt x="25" y="14"/>
                </a:cubicBezTo>
                <a:cubicBezTo>
                  <a:pt x="26" y="9"/>
                  <a:pt x="32" y="8"/>
                  <a:pt x="34" y="3"/>
                </a:cubicBezTo>
                <a:cubicBezTo>
                  <a:pt x="34" y="0"/>
                  <a:pt x="36" y="1"/>
                  <a:pt x="36" y="3"/>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1060"/>
          <p:cNvSpPr/>
          <p:nvPr/>
        </p:nvSpPr>
        <p:spPr bwMode="auto">
          <a:xfrm>
            <a:off x="2935150" y="4088778"/>
            <a:ext cx="201613" cy="168275"/>
          </a:xfrm>
          <a:custGeom>
            <a:avLst/>
            <a:gdLst>
              <a:gd name="T0" fmla="*/ 60 w 83"/>
              <a:gd name="T1" fmla="*/ 3 h 69"/>
              <a:gd name="T2" fmla="*/ 80 w 83"/>
              <a:gd name="T3" fmla="*/ 25 h 69"/>
              <a:gd name="T4" fmla="*/ 78 w 83"/>
              <a:gd name="T5" fmla="*/ 54 h 69"/>
              <a:gd name="T6" fmla="*/ 27 w 83"/>
              <a:gd name="T7" fmla="*/ 54 h 69"/>
              <a:gd name="T8" fmla="*/ 25 w 83"/>
              <a:gd name="T9" fmla="*/ 69 h 69"/>
              <a:gd name="T10" fmla="*/ 0 w 83"/>
              <a:gd name="T11" fmla="*/ 63 h 69"/>
              <a:gd name="T12" fmla="*/ 58 w 83"/>
              <a:gd name="T13" fmla="*/ 3 h 69"/>
              <a:gd name="T14" fmla="*/ 60 w 83"/>
              <a:gd name="T15" fmla="*/ 3 h 69"/>
              <a:gd name="T16" fmla="*/ 0 60000 65536"/>
              <a:gd name="T17" fmla="*/ 0 60000 65536"/>
              <a:gd name="T18" fmla="*/ 0 60000 65536"/>
              <a:gd name="T19" fmla="*/ 0 60000 65536"/>
              <a:gd name="T20" fmla="*/ 0 60000 65536"/>
              <a:gd name="T21" fmla="*/ 0 60000 65536"/>
              <a:gd name="T22" fmla="*/ 0 60000 65536"/>
              <a:gd name="T23" fmla="*/ 0 60000 65536"/>
              <a:gd name="T24" fmla="*/ 0 w 83"/>
              <a:gd name="T25" fmla="*/ 0 h 69"/>
              <a:gd name="T26" fmla="*/ 83 w 83"/>
              <a:gd name="T27" fmla="*/ 69 h 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3" h="69">
                <a:moveTo>
                  <a:pt x="60" y="3"/>
                </a:moveTo>
                <a:cubicBezTo>
                  <a:pt x="66" y="11"/>
                  <a:pt x="75" y="16"/>
                  <a:pt x="80" y="25"/>
                </a:cubicBezTo>
                <a:cubicBezTo>
                  <a:pt x="79" y="34"/>
                  <a:pt x="83" y="49"/>
                  <a:pt x="78" y="54"/>
                </a:cubicBezTo>
                <a:cubicBezTo>
                  <a:pt x="61" y="54"/>
                  <a:pt x="44" y="54"/>
                  <a:pt x="27" y="54"/>
                </a:cubicBezTo>
                <a:cubicBezTo>
                  <a:pt x="24" y="57"/>
                  <a:pt x="25" y="64"/>
                  <a:pt x="25" y="69"/>
                </a:cubicBezTo>
                <a:cubicBezTo>
                  <a:pt x="20" y="64"/>
                  <a:pt x="12" y="61"/>
                  <a:pt x="0" y="63"/>
                </a:cubicBezTo>
                <a:cubicBezTo>
                  <a:pt x="18" y="41"/>
                  <a:pt x="40" y="24"/>
                  <a:pt x="58" y="3"/>
                </a:cubicBezTo>
                <a:cubicBezTo>
                  <a:pt x="58" y="0"/>
                  <a:pt x="60" y="1"/>
                  <a:pt x="60" y="3"/>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Freeform 1061"/>
          <p:cNvSpPr/>
          <p:nvPr/>
        </p:nvSpPr>
        <p:spPr bwMode="auto">
          <a:xfrm>
            <a:off x="3433625" y="4706315"/>
            <a:ext cx="17463" cy="33338"/>
          </a:xfrm>
          <a:custGeom>
            <a:avLst/>
            <a:gdLst>
              <a:gd name="T0" fmla="*/ 5 w 7"/>
              <a:gd name="T1" fmla="*/ 3 h 14"/>
              <a:gd name="T2" fmla="*/ 5 w 7"/>
              <a:gd name="T3" fmla="*/ 12 h 14"/>
              <a:gd name="T4" fmla="*/ 2 w 7"/>
              <a:gd name="T5" fmla="*/ 12 h 14"/>
              <a:gd name="T6" fmla="*/ 2 w 7"/>
              <a:gd name="T7" fmla="*/ 3 h 14"/>
              <a:gd name="T8" fmla="*/ 5 w 7"/>
              <a:gd name="T9" fmla="*/ 3 h 14"/>
              <a:gd name="T10" fmla="*/ 0 60000 65536"/>
              <a:gd name="T11" fmla="*/ 0 60000 65536"/>
              <a:gd name="T12" fmla="*/ 0 60000 65536"/>
              <a:gd name="T13" fmla="*/ 0 60000 65536"/>
              <a:gd name="T14" fmla="*/ 0 60000 65536"/>
              <a:gd name="T15" fmla="*/ 0 w 7"/>
              <a:gd name="T16" fmla="*/ 0 h 14"/>
              <a:gd name="T17" fmla="*/ 7 w 7"/>
              <a:gd name="T18" fmla="*/ 14 h 14"/>
            </a:gdLst>
            <a:ahLst/>
            <a:cxnLst>
              <a:cxn ang="T10">
                <a:pos x="T0" y="T1"/>
              </a:cxn>
              <a:cxn ang="T11">
                <a:pos x="T2" y="T3"/>
              </a:cxn>
              <a:cxn ang="T12">
                <a:pos x="T4" y="T5"/>
              </a:cxn>
              <a:cxn ang="T13">
                <a:pos x="T6" y="T7"/>
              </a:cxn>
              <a:cxn ang="T14">
                <a:pos x="T8" y="T9"/>
              </a:cxn>
            </a:cxnLst>
            <a:rect l="T15" t="T16" r="T17" b="T18"/>
            <a:pathLst>
              <a:path w="7" h="14">
                <a:moveTo>
                  <a:pt x="5" y="3"/>
                </a:moveTo>
                <a:cubicBezTo>
                  <a:pt x="7" y="6"/>
                  <a:pt x="7" y="8"/>
                  <a:pt x="5" y="12"/>
                </a:cubicBezTo>
                <a:cubicBezTo>
                  <a:pt x="4" y="14"/>
                  <a:pt x="2" y="13"/>
                  <a:pt x="2" y="12"/>
                </a:cubicBezTo>
                <a:cubicBezTo>
                  <a:pt x="0" y="8"/>
                  <a:pt x="0" y="6"/>
                  <a:pt x="2" y="3"/>
                </a:cubicBezTo>
                <a:cubicBezTo>
                  <a:pt x="3" y="0"/>
                  <a:pt x="5" y="1"/>
                  <a:pt x="5" y="3"/>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1062"/>
          <p:cNvSpPr/>
          <p:nvPr/>
        </p:nvSpPr>
        <p:spPr bwMode="auto">
          <a:xfrm>
            <a:off x="4230550" y="4977778"/>
            <a:ext cx="230188" cy="409575"/>
          </a:xfrm>
          <a:custGeom>
            <a:avLst/>
            <a:gdLst>
              <a:gd name="T0" fmla="*/ 86 w 95"/>
              <a:gd name="T1" fmla="*/ 2 h 168"/>
              <a:gd name="T2" fmla="*/ 95 w 95"/>
              <a:gd name="T3" fmla="*/ 13 h 168"/>
              <a:gd name="T4" fmla="*/ 95 w 95"/>
              <a:gd name="T5" fmla="*/ 49 h 168"/>
              <a:gd name="T6" fmla="*/ 77 w 95"/>
              <a:gd name="T7" fmla="*/ 69 h 168"/>
              <a:gd name="T8" fmla="*/ 75 w 95"/>
              <a:gd name="T9" fmla="*/ 120 h 168"/>
              <a:gd name="T10" fmla="*/ 39 w 95"/>
              <a:gd name="T11" fmla="*/ 156 h 168"/>
              <a:gd name="T12" fmla="*/ 19 w 95"/>
              <a:gd name="T13" fmla="*/ 69 h 168"/>
              <a:gd name="T14" fmla="*/ 83 w 95"/>
              <a:gd name="T15" fmla="*/ 2 h 168"/>
              <a:gd name="T16" fmla="*/ 86 w 95"/>
              <a:gd name="T17" fmla="*/ 2 h 1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
              <a:gd name="T28" fmla="*/ 0 h 168"/>
              <a:gd name="T29" fmla="*/ 95 w 95"/>
              <a:gd name="T30" fmla="*/ 168 h 1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 h="168">
                <a:moveTo>
                  <a:pt x="86" y="2"/>
                </a:moveTo>
                <a:cubicBezTo>
                  <a:pt x="87" y="7"/>
                  <a:pt x="93" y="8"/>
                  <a:pt x="95" y="13"/>
                </a:cubicBezTo>
                <a:cubicBezTo>
                  <a:pt x="95" y="25"/>
                  <a:pt x="95" y="37"/>
                  <a:pt x="95" y="49"/>
                </a:cubicBezTo>
                <a:cubicBezTo>
                  <a:pt x="90" y="57"/>
                  <a:pt x="81" y="61"/>
                  <a:pt x="77" y="69"/>
                </a:cubicBezTo>
                <a:cubicBezTo>
                  <a:pt x="72" y="82"/>
                  <a:pt x="76" y="104"/>
                  <a:pt x="75" y="120"/>
                </a:cubicBezTo>
                <a:cubicBezTo>
                  <a:pt x="64" y="133"/>
                  <a:pt x="52" y="145"/>
                  <a:pt x="39" y="156"/>
                </a:cubicBezTo>
                <a:cubicBezTo>
                  <a:pt x="0" y="168"/>
                  <a:pt x="27" y="92"/>
                  <a:pt x="19" y="69"/>
                </a:cubicBezTo>
                <a:cubicBezTo>
                  <a:pt x="39" y="45"/>
                  <a:pt x="63" y="26"/>
                  <a:pt x="83" y="2"/>
                </a:cubicBezTo>
                <a:cubicBezTo>
                  <a:pt x="84" y="0"/>
                  <a:pt x="86" y="1"/>
                  <a:pt x="86" y="2"/>
                </a:cubicBezTo>
                <a:close/>
              </a:path>
            </a:pathLst>
          </a:custGeom>
          <a:solidFill>
            <a:srgbClr val="9C9C9C"/>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Oval 1068"/>
          <p:cNvSpPr>
            <a:spLocks noChangeArrowheads="1"/>
          </p:cNvSpPr>
          <p:nvPr/>
        </p:nvSpPr>
        <p:spPr bwMode="auto">
          <a:xfrm>
            <a:off x="5987913" y="3172790"/>
            <a:ext cx="65087" cy="65088"/>
          </a:xfrm>
          <a:prstGeom prst="ellipse">
            <a:avLst/>
          </a:prstGeom>
          <a:solidFill>
            <a:schemeClr val="accent1">
              <a:lumMod val="75000"/>
            </a:schemeClr>
          </a:solidFill>
          <a:ln>
            <a:solidFill>
              <a:schemeClr val="accent1">
                <a:lumMod val="75000"/>
              </a:schemeClr>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Oval 1089"/>
          <p:cNvSpPr>
            <a:spLocks noChangeArrowheads="1"/>
          </p:cNvSpPr>
          <p:nvPr/>
        </p:nvSpPr>
        <p:spPr bwMode="auto">
          <a:xfrm>
            <a:off x="9559788" y="3156915"/>
            <a:ext cx="61912" cy="65088"/>
          </a:xfrm>
          <a:prstGeom prst="ellipse">
            <a:avLst/>
          </a:prstGeom>
          <a:solidFill>
            <a:srgbClr val="9148C8"/>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矩形 63"/>
          <p:cNvSpPr/>
          <p:nvPr/>
        </p:nvSpPr>
        <p:spPr>
          <a:xfrm>
            <a:off x="6083484" y="1322832"/>
            <a:ext cx="630301" cy="461665"/>
          </a:xfrm>
          <a:prstGeom prst="rect">
            <a:avLst/>
          </a:prstGeom>
          <a:noFill/>
        </p:spPr>
        <p:txBody>
          <a:bodyPr wrap="non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cap="none" spc="0" dirty="0">
                <a:ln w="17780" cmpd="sng">
                  <a:noFill/>
                  <a:prstDash val="solid"/>
                  <a:miter lim="800000"/>
                </a:ln>
                <a:solidFill>
                  <a:schemeClr val="accent1">
                    <a:lumMod val="75000"/>
                  </a:schemeClr>
                </a:solidFill>
                <a:effectLst>
                  <a:outerShdw blurRad="60007" dist="200025" dir="15000000" sy="30000" kx="-1800000" algn="bl" rotWithShape="0">
                    <a:prstClr val="black">
                      <a:alpha val="32000"/>
                    </a:prstClr>
                  </a:outerShdw>
                  <a:reflection blurRad="6350" stA="55000" endA="300" endPos="45500" dir="5400000" sy="-100000" algn="bl" rotWithShape="0"/>
                </a:effectLst>
                <a:latin typeface="Arial" panose="020B0604020202020204" pitchFamily="34" charset="0"/>
                <a:cs typeface="Arial" panose="020B0604020202020204" pitchFamily="34" charset="0"/>
              </a:rPr>
              <a:t>8%</a:t>
            </a:r>
            <a:endParaRPr lang="zh-CN" altLang="en-US" sz="2400" b="1" cap="none" spc="0" dirty="0">
              <a:ln w="17780" cmpd="sng">
                <a:noFill/>
                <a:prstDash val="solid"/>
                <a:miter lim="800000"/>
              </a:ln>
              <a:solidFill>
                <a:schemeClr val="accent1">
                  <a:lumMod val="75000"/>
                </a:schemeClr>
              </a:solidFill>
              <a:effectLst>
                <a:outerShdw blurRad="60007" dist="200025" dir="15000000" sy="30000" kx="-1800000" algn="bl" rotWithShape="0">
                  <a:prstClr val="black">
                    <a:alpha val="32000"/>
                  </a:prstClr>
                </a:outerShdw>
                <a:reflection blurRad="6350" stA="55000" endA="300" endPos="45500" dir="5400000" sy="-100000" algn="bl" rotWithShape="0"/>
              </a:effectLst>
              <a:latin typeface="Arial" panose="020B0604020202020204" pitchFamily="34" charset="0"/>
              <a:cs typeface="Arial" panose="020B0604020202020204" pitchFamily="34" charset="0"/>
            </a:endParaRPr>
          </a:p>
        </p:txBody>
      </p:sp>
      <p:sp>
        <p:nvSpPr>
          <p:cNvPr id="65" name="矩形 64"/>
          <p:cNvSpPr/>
          <p:nvPr/>
        </p:nvSpPr>
        <p:spPr>
          <a:xfrm>
            <a:off x="6980348" y="3620192"/>
            <a:ext cx="630301" cy="461665"/>
          </a:xfrm>
          <a:prstGeom prst="rect">
            <a:avLst/>
          </a:prstGeom>
          <a:noFill/>
        </p:spPr>
        <p:txBody>
          <a:bodyPr wrap="non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ln w="17780" cmpd="sng">
                  <a:noFill/>
                  <a:prstDash val="solid"/>
                  <a:miter lim="800000"/>
                </a:ln>
                <a:solidFill>
                  <a:schemeClr val="accent2">
                    <a:lumMod val="75000"/>
                  </a:schemeClr>
                </a:solidFill>
                <a:effectLst>
                  <a:outerShdw blurRad="60007" dist="200025" dir="15000000" sy="30000" kx="-1800000" algn="bl" rotWithShape="0">
                    <a:prstClr val="black">
                      <a:alpha val="32000"/>
                    </a:prstClr>
                  </a:outerShdw>
                  <a:reflection blurRad="6350" stA="55000" endA="300" endPos="45500" dir="5400000" sy="-100000" algn="bl" rotWithShape="0"/>
                </a:effectLst>
                <a:latin typeface="Arial" panose="020B0604020202020204" pitchFamily="34" charset="0"/>
                <a:cs typeface="Arial" panose="020B0604020202020204" pitchFamily="34" charset="0"/>
              </a:rPr>
              <a:t>5</a:t>
            </a:r>
            <a:r>
              <a:rPr lang="en-US" altLang="zh-CN" sz="2400" b="1" cap="none" spc="0" dirty="0">
                <a:ln w="17780" cmpd="sng">
                  <a:noFill/>
                  <a:prstDash val="solid"/>
                  <a:miter lim="800000"/>
                </a:ln>
                <a:solidFill>
                  <a:schemeClr val="accent2">
                    <a:lumMod val="75000"/>
                  </a:schemeClr>
                </a:solidFill>
                <a:effectLst>
                  <a:outerShdw blurRad="60007" dist="200025" dir="15000000" sy="30000" kx="-1800000" algn="bl" rotWithShape="0">
                    <a:prstClr val="black">
                      <a:alpha val="32000"/>
                    </a:prstClr>
                  </a:outerShdw>
                  <a:reflection blurRad="6350" stA="55000" endA="300" endPos="45500" dir="5400000" sy="-100000" algn="bl" rotWithShape="0"/>
                </a:effectLst>
                <a:latin typeface="Arial" panose="020B0604020202020204" pitchFamily="34" charset="0"/>
                <a:cs typeface="Arial" panose="020B0604020202020204" pitchFamily="34" charset="0"/>
              </a:rPr>
              <a:t>%</a:t>
            </a:r>
            <a:endParaRPr lang="zh-CN" altLang="en-US" sz="2400" b="1" cap="none" spc="0" dirty="0">
              <a:ln w="17780" cmpd="sng">
                <a:noFill/>
                <a:prstDash val="solid"/>
                <a:miter lim="800000"/>
              </a:ln>
              <a:solidFill>
                <a:schemeClr val="accent2">
                  <a:lumMod val="75000"/>
                </a:schemeClr>
              </a:solidFill>
              <a:effectLst>
                <a:outerShdw blurRad="60007" dist="200025" dir="15000000" sy="30000" kx="-1800000" algn="bl" rotWithShape="0">
                  <a:prstClr val="black">
                    <a:alpha val="32000"/>
                  </a:prstClr>
                </a:outerShdw>
                <a:reflection blurRad="6350" stA="55000" endA="300" endPos="45500" dir="5400000" sy="-100000" algn="bl" rotWithShape="0"/>
              </a:effectLst>
              <a:latin typeface="Arial" panose="020B0604020202020204" pitchFamily="34" charset="0"/>
              <a:cs typeface="Arial" panose="020B0604020202020204" pitchFamily="34" charset="0"/>
            </a:endParaRPr>
          </a:p>
        </p:txBody>
      </p:sp>
      <p:sp>
        <p:nvSpPr>
          <p:cNvPr id="66" name="矩形 65"/>
          <p:cNvSpPr/>
          <p:nvPr/>
        </p:nvSpPr>
        <p:spPr>
          <a:xfrm>
            <a:off x="9590407" y="1374017"/>
            <a:ext cx="630301" cy="461665"/>
          </a:xfrm>
          <a:prstGeom prst="rect">
            <a:avLst/>
          </a:prstGeom>
          <a:noFill/>
        </p:spPr>
        <p:txBody>
          <a:bodyPr wrap="non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cap="none" spc="0" dirty="0">
                <a:ln w="17780" cmpd="sng">
                  <a:noFill/>
                  <a:prstDash val="solid"/>
                  <a:miter lim="800000"/>
                </a:ln>
                <a:solidFill>
                  <a:srgbClr val="9148C8"/>
                </a:solidFill>
                <a:effectLst>
                  <a:outerShdw blurRad="60007" dist="200025" dir="15000000" sy="30000" kx="-1800000" algn="bl" rotWithShape="0">
                    <a:prstClr val="black">
                      <a:alpha val="32000"/>
                    </a:prstClr>
                  </a:outerShdw>
                  <a:reflection blurRad="6350" stA="55000" endA="300" endPos="45500" dir="5400000" sy="-100000" algn="bl" rotWithShape="0"/>
                </a:effectLst>
                <a:latin typeface="Arial" panose="020B0604020202020204" pitchFamily="34" charset="0"/>
                <a:cs typeface="Arial" panose="020B0604020202020204" pitchFamily="34" charset="0"/>
              </a:rPr>
              <a:t>4%</a:t>
            </a:r>
            <a:endParaRPr lang="zh-CN" altLang="en-US" sz="2400" b="1" cap="none" spc="0" dirty="0">
              <a:ln w="17780" cmpd="sng">
                <a:noFill/>
                <a:prstDash val="solid"/>
                <a:miter lim="800000"/>
              </a:ln>
              <a:solidFill>
                <a:srgbClr val="9148C8"/>
              </a:solidFill>
              <a:effectLst>
                <a:outerShdw blurRad="60007" dist="200025" dir="15000000" sy="30000" kx="-1800000" algn="bl" rotWithShape="0">
                  <a:prstClr val="black">
                    <a:alpha val="32000"/>
                  </a:prstClr>
                </a:outerShdw>
                <a:reflection blurRad="6350" stA="55000" endA="300" endPos="45500" dir="5400000" sy="-100000" algn="bl" rotWithShape="0"/>
              </a:effectLst>
              <a:latin typeface="Arial" panose="020B0604020202020204" pitchFamily="34" charset="0"/>
              <a:cs typeface="Arial" panose="020B0604020202020204" pitchFamily="34" charset="0"/>
            </a:endParaRPr>
          </a:p>
        </p:txBody>
      </p:sp>
      <p:grpSp>
        <p:nvGrpSpPr>
          <p:cNvPr id="67" name="组合 66"/>
          <p:cNvGrpSpPr/>
          <p:nvPr/>
        </p:nvGrpSpPr>
        <p:grpSpPr>
          <a:xfrm>
            <a:off x="5964707" y="1486122"/>
            <a:ext cx="106567" cy="1680616"/>
            <a:chOff x="3975326" y="783978"/>
            <a:chExt cx="106567" cy="1680616"/>
          </a:xfrm>
          <a:solidFill>
            <a:schemeClr val="accent1">
              <a:lumMod val="75000"/>
            </a:schemeClr>
          </a:solidFill>
        </p:grpSpPr>
        <p:cxnSp>
          <p:nvCxnSpPr>
            <p:cNvPr id="78" name="直接连接符 77"/>
            <p:cNvCxnSpPr/>
            <p:nvPr/>
          </p:nvCxnSpPr>
          <p:spPr>
            <a:xfrm>
              <a:off x="4033385" y="879984"/>
              <a:ext cx="0" cy="1584610"/>
            </a:xfrm>
            <a:prstGeom prst="line">
              <a:avLst/>
            </a:prstGeom>
            <a:grpFill/>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流程图: 联系 78"/>
            <p:cNvSpPr/>
            <p:nvPr/>
          </p:nvSpPr>
          <p:spPr>
            <a:xfrm>
              <a:off x="3975326" y="783978"/>
              <a:ext cx="106567" cy="106567"/>
            </a:xfrm>
            <a:prstGeom prst="flowChartConnector">
              <a:avLst/>
            </a:prstGeom>
            <a:grp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8" name="组合 67"/>
          <p:cNvGrpSpPr/>
          <p:nvPr/>
        </p:nvGrpSpPr>
        <p:grpSpPr>
          <a:xfrm>
            <a:off x="6868768" y="3822624"/>
            <a:ext cx="106567" cy="1680616"/>
            <a:chOff x="3975326" y="783978"/>
            <a:chExt cx="106567" cy="1680616"/>
          </a:xfrm>
        </p:grpSpPr>
        <p:cxnSp>
          <p:nvCxnSpPr>
            <p:cNvPr id="76" name="直接连接符 75"/>
            <p:cNvCxnSpPr/>
            <p:nvPr/>
          </p:nvCxnSpPr>
          <p:spPr>
            <a:xfrm>
              <a:off x="4033385" y="879984"/>
              <a:ext cx="0" cy="158461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77" name="流程图: 联系 76"/>
            <p:cNvSpPr/>
            <p:nvPr/>
          </p:nvSpPr>
          <p:spPr>
            <a:xfrm>
              <a:off x="3975326" y="783978"/>
              <a:ext cx="106567" cy="106567"/>
            </a:xfrm>
            <a:prstGeom prst="flowChartConnector">
              <a:avLst/>
            </a:prstGeom>
            <a:solidFill>
              <a:schemeClr val="accent2">
                <a:lumMod val="7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9" name="组合 68"/>
          <p:cNvGrpSpPr/>
          <p:nvPr/>
        </p:nvGrpSpPr>
        <p:grpSpPr>
          <a:xfrm>
            <a:off x="9528949" y="1499045"/>
            <a:ext cx="106567" cy="1680616"/>
            <a:chOff x="3975326" y="783978"/>
            <a:chExt cx="106567" cy="1680616"/>
          </a:xfrm>
          <a:solidFill>
            <a:srgbClr val="9148C8"/>
          </a:solidFill>
        </p:grpSpPr>
        <p:cxnSp>
          <p:nvCxnSpPr>
            <p:cNvPr id="74" name="直接连接符 73"/>
            <p:cNvCxnSpPr/>
            <p:nvPr/>
          </p:nvCxnSpPr>
          <p:spPr>
            <a:xfrm>
              <a:off x="4033385" y="879984"/>
              <a:ext cx="0" cy="1584610"/>
            </a:xfrm>
            <a:prstGeom prst="line">
              <a:avLst/>
            </a:prstGeom>
            <a:grpFill/>
            <a:ln>
              <a:solidFill>
                <a:srgbClr val="9148C8"/>
              </a:solidFill>
            </a:ln>
          </p:spPr>
          <p:style>
            <a:lnRef idx="1">
              <a:schemeClr val="accent1"/>
            </a:lnRef>
            <a:fillRef idx="0">
              <a:schemeClr val="accent1"/>
            </a:fillRef>
            <a:effectRef idx="0">
              <a:schemeClr val="accent1"/>
            </a:effectRef>
            <a:fontRef idx="minor">
              <a:schemeClr val="tx1"/>
            </a:fontRef>
          </p:style>
        </p:cxnSp>
        <p:sp>
          <p:nvSpPr>
            <p:cNvPr id="75" name="流程图: 联系 74"/>
            <p:cNvSpPr/>
            <p:nvPr/>
          </p:nvSpPr>
          <p:spPr>
            <a:xfrm>
              <a:off x="3975326" y="783978"/>
              <a:ext cx="106567" cy="106567"/>
            </a:xfrm>
            <a:prstGeom prst="flowChartConnector">
              <a:avLst/>
            </a:prstGeom>
            <a:grpFill/>
            <a:ln>
              <a:solidFill>
                <a:srgbClr val="9148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70" name="Oval 1068"/>
          <p:cNvSpPr>
            <a:spLocks noChangeArrowheads="1"/>
          </p:cNvSpPr>
          <p:nvPr/>
        </p:nvSpPr>
        <p:spPr bwMode="auto">
          <a:xfrm>
            <a:off x="6891877" y="5456929"/>
            <a:ext cx="65087" cy="65088"/>
          </a:xfrm>
          <a:prstGeom prst="ellipse">
            <a:avLst/>
          </a:prstGeom>
          <a:solidFill>
            <a:schemeClr val="accent2">
              <a:lumMod val="75000"/>
            </a:schemeClr>
          </a:solidFill>
          <a:ln>
            <a:solidFill>
              <a:schemeClr val="accent2">
                <a:lumMod val="75000"/>
              </a:schemeClr>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079" name="组合 1078"/>
          <p:cNvGrpSpPr/>
          <p:nvPr/>
        </p:nvGrpSpPr>
        <p:grpSpPr>
          <a:xfrm>
            <a:off x="-167429" y="137054"/>
            <a:ext cx="1530175" cy="2110091"/>
            <a:chOff x="300" y="830"/>
            <a:chExt cx="1676" cy="2311"/>
          </a:xfrm>
        </p:grpSpPr>
        <p:sp>
          <p:nvSpPr>
            <p:cNvPr id="1080" name="流程图: 合并 1079"/>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81" name="流程图: 合并 1080"/>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82" name="流程图: 合并 1081"/>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083"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1084" name="直接连接符 1083"/>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pic>
        <p:nvPicPr>
          <p:cNvPr id="1085" name="图片 1084"/>
          <p:cNvPicPr>
            <a:picLocks noChangeAspect="1"/>
          </p:cNvPicPr>
          <p:nvPr/>
        </p:nvPicPr>
        <p:blipFill>
          <a:blip r:embed="rId2"/>
          <a:stretch>
            <a:fillRect/>
          </a:stretch>
        </p:blipFill>
        <p:spPr>
          <a:xfrm>
            <a:off x="9429750" y="171450"/>
            <a:ext cx="2590800" cy="819149"/>
          </a:xfrm>
          <a:prstGeom prst="rect">
            <a:avLst/>
          </a:prstGeom>
        </p:spPr>
      </p:pic>
      <p:sp>
        <p:nvSpPr>
          <p:cNvPr id="1086" name="稻壳儿小白白(http://dwz.cn/Wu2UP)"/>
          <p:cNvSpPr txBox="1">
            <a:spLocks noChangeArrowheads="1"/>
          </p:cNvSpPr>
          <p:nvPr/>
        </p:nvSpPr>
        <p:spPr bwMode="auto">
          <a:xfrm>
            <a:off x="4579006" y="139372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1087" name="稻壳儿小白白(http://dwz.cn/Wu2UP)"/>
          <p:cNvSpPr txBox="1">
            <a:spLocks noChangeArrowheads="1"/>
          </p:cNvSpPr>
          <p:nvPr/>
        </p:nvSpPr>
        <p:spPr bwMode="auto">
          <a:xfrm>
            <a:off x="10220708" y="1481817"/>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1088" name="稻壳儿小白白(http://dwz.cn/Wu2UP)"/>
          <p:cNvSpPr txBox="1">
            <a:spLocks noChangeArrowheads="1"/>
          </p:cNvSpPr>
          <p:nvPr/>
        </p:nvSpPr>
        <p:spPr bwMode="auto">
          <a:xfrm>
            <a:off x="7062650" y="417132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539834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3089134978"/>
              </p:ext>
            </p:extLst>
          </p:nvPr>
        </p:nvGraphicFramePr>
        <p:xfrm>
          <a:off x="1362746" y="2109635"/>
          <a:ext cx="4852989" cy="3743324"/>
        </p:xfrm>
        <a:graphic>
          <a:graphicData uri="http://schemas.openxmlformats.org/drawingml/2006/chart">
            <c:chart xmlns:c="http://schemas.openxmlformats.org/drawingml/2006/chart" xmlns:r="http://schemas.openxmlformats.org/officeDocument/2006/relationships" r:id="rId2"/>
          </a:graphicData>
        </a:graphic>
      </p:graphicFrame>
      <p:pic>
        <p:nvPicPr>
          <p:cNvPr id="3" name="图片 2"/>
          <p:cNvPicPr>
            <a:picLocks noChangeAspect="1"/>
          </p:cNvPicPr>
          <p:nvPr/>
        </p:nvPicPr>
        <p:blipFill>
          <a:blip r:embed="rId3"/>
          <a:stretch>
            <a:fillRect/>
          </a:stretch>
        </p:blipFill>
        <p:spPr>
          <a:xfrm>
            <a:off x="9429750" y="171450"/>
            <a:ext cx="2590800" cy="819149"/>
          </a:xfrm>
          <a:prstGeom prst="rect">
            <a:avLst/>
          </a:prstGeom>
          <a:solidFill>
            <a:srgbClr val="7030A0"/>
          </a:solidFill>
        </p:spPr>
      </p:pic>
      <p:grpSp>
        <p:nvGrpSpPr>
          <p:cNvPr id="4" name="组合 3"/>
          <p:cNvGrpSpPr/>
          <p:nvPr/>
        </p:nvGrpSpPr>
        <p:grpSpPr>
          <a:xfrm>
            <a:off x="-234639" y="0"/>
            <a:ext cx="1530175" cy="2110091"/>
            <a:chOff x="300" y="830"/>
            <a:chExt cx="1676" cy="2311"/>
          </a:xfrm>
        </p:grpSpPr>
        <p:sp>
          <p:nvSpPr>
            <p:cNvPr id="5" name="流程图: 合并 4"/>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流程图: 合并 5"/>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流程图: 合并 6"/>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9" name="直接连接符 8"/>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grpSp>
        <p:nvGrpSpPr>
          <p:cNvPr id="10" name="组合 9"/>
          <p:cNvGrpSpPr/>
          <p:nvPr/>
        </p:nvGrpSpPr>
        <p:grpSpPr>
          <a:xfrm>
            <a:off x="8008601" y="2393741"/>
            <a:ext cx="463440" cy="436253"/>
            <a:chOff x="6012173" y="3182972"/>
            <a:chExt cx="517169" cy="483911"/>
          </a:xfrm>
          <a:solidFill>
            <a:srgbClr val="B4C2EE"/>
          </a:solidFill>
        </p:grpSpPr>
        <p:sp>
          <p:nvSpPr>
            <p:cNvPr id="23" name="Freeform 250"/>
            <p:cNvSpPr/>
            <p:nvPr/>
          </p:nvSpPr>
          <p:spPr bwMode="auto">
            <a:xfrm>
              <a:off x="6012173" y="3324321"/>
              <a:ext cx="495551" cy="342562"/>
            </a:xfrm>
            <a:custGeom>
              <a:avLst/>
              <a:gdLst>
                <a:gd name="T0" fmla="*/ 132 w 238"/>
                <a:gd name="T1" fmla="*/ 164 h 164"/>
                <a:gd name="T2" fmla="*/ 84 w 238"/>
                <a:gd name="T3" fmla="*/ 153 h 164"/>
                <a:gd name="T4" fmla="*/ 26 w 238"/>
                <a:gd name="T5" fmla="*/ 0 h 164"/>
                <a:gd name="T6" fmla="*/ 65 w 238"/>
                <a:gd name="T7" fmla="*/ 17 h 164"/>
                <a:gd name="T8" fmla="*/ 102 w 238"/>
                <a:gd name="T9" fmla="*/ 115 h 164"/>
                <a:gd name="T10" fmla="*/ 199 w 238"/>
                <a:gd name="T11" fmla="*/ 78 h 164"/>
                <a:gd name="T12" fmla="*/ 238 w 238"/>
                <a:gd name="T13" fmla="*/ 95 h 164"/>
                <a:gd name="T14" fmla="*/ 173 w 238"/>
                <a:gd name="T15" fmla="*/ 156 h 164"/>
                <a:gd name="T16" fmla="*/ 132 w 238"/>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64">
                  <a:moveTo>
                    <a:pt x="132" y="164"/>
                  </a:moveTo>
                  <a:cubicBezTo>
                    <a:pt x="116" y="164"/>
                    <a:pt x="100" y="160"/>
                    <a:pt x="84" y="153"/>
                  </a:cubicBezTo>
                  <a:cubicBezTo>
                    <a:pt x="26" y="127"/>
                    <a:pt x="0" y="58"/>
                    <a:pt x="26" y="0"/>
                  </a:cubicBezTo>
                  <a:cubicBezTo>
                    <a:pt x="65" y="17"/>
                    <a:pt x="65" y="17"/>
                    <a:pt x="65" y="17"/>
                  </a:cubicBezTo>
                  <a:cubicBezTo>
                    <a:pt x="48" y="54"/>
                    <a:pt x="65" y="98"/>
                    <a:pt x="102" y="115"/>
                  </a:cubicBezTo>
                  <a:cubicBezTo>
                    <a:pt x="139" y="132"/>
                    <a:pt x="183" y="115"/>
                    <a:pt x="199" y="78"/>
                  </a:cubicBezTo>
                  <a:cubicBezTo>
                    <a:pt x="238" y="95"/>
                    <a:pt x="238" y="95"/>
                    <a:pt x="238" y="95"/>
                  </a:cubicBezTo>
                  <a:cubicBezTo>
                    <a:pt x="225" y="124"/>
                    <a:pt x="202" y="145"/>
                    <a:pt x="173" y="156"/>
                  </a:cubicBezTo>
                  <a:cubicBezTo>
                    <a:pt x="160" y="161"/>
                    <a:pt x="146" y="164"/>
                    <a:pt x="132" y="16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4" name="Freeform 251"/>
            <p:cNvSpPr/>
            <p:nvPr/>
          </p:nvSpPr>
          <p:spPr bwMode="auto">
            <a:xfrm>
              <a:off x="6077027" y="3182972"/>
              <a:ext cx="187911" cy="157978"/>
            </a:xfrm>
            <a:custGeom>
              <a:avLst/>
              <a:gdLst>
                <a:gd name="T0" fmla="*/ 90 w 90"/>
                <a:gd name="T1" fmla="*/ 0 h 76"/>
                <a:gd name="T2" fmla="*/ 10 w 90"/>
                <a:gd name="T3" fmla="*/ 43 h 76"/>
                <a:gd name="T4" fmla="*/ 0 w 90"/>
                <a:gd name="T5" fmla="*/ 58 h 76"/>
                <a:gd name="T6" fmla="*/ 39 w 90"/>
                <a:gd name="T7" fmla="*/ 76 h 76"/>
                <a:gd name="T8" fmla="*/ 43 w 90"/>
                <a:gd name="T9" fmla="*/ 69 h 76"/>
                <a:gd name="T10" fmla="*/ 90 w 90"/>
                <a:gd name="T11" fmla="*/ 43 h 76"/>
                <a:gd name="T12" fmla="*/ 90 w 90"/>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90" h="76">
                  <a:moveTo>
                    <a:pt x="90" y="0"/>
                  </a:moveTo>
                  <a:cubicBezTo>
                    <a:pt x="59" y="3"/>
                    <a:pt x="30" y="18"/>
                    <a:pt x="10" y="43"/>
                  </a:cubicBezTo>
                  <a:cubicBezTo>
                    <a:pt x="6" y="48"/>
                    <a:pt x="3" y="53"/>
                    <a:pt x="0" y="58"/>
                  </a:cubicBezTo>
                  <a:cubicBezTo>
                    <a:pt x="39" y="76"/>
                    <a:pt x="39" y="76"/>
                    <a:pt x="39" y="76"/>
                  </a:cubicBezTo>
                  <a:cubicBezTo>
                    <a:pt x="40" y="74"/>
                    <a:pt x="42" y="72"/>
                    <a:pt x="43" y="69"/>
                  </a:cubicBezTo>
                  <a:cubicBezTo>
                    <a:pt x="55" y="55"/>
                    <a:pt x="72" y="45"/>
                    <a:pt x="90" y="43"/>
                  </a:cubicBezTo>
                  <a:lnTo>
                    <a:pt x="90"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5" name="Freeform 252"/>
            <p:cNvSpPr/>
            <p:nvPr/>
          </p:nvSpPr>
          <p:spPr bwMode="auto">
            <a:xfrm>
              <a:off x="6436218" y="3445714"/>
              <a:ext cx="93124" cy="56539"/>
            </a:xfrm>
            <a:custGeom>
              <a:avLst/>
              <a:gdLst>
                <a:gd name="T0" fmla="*/ 2 w 45"/>
                <a:gd name="T1" fmla="*/ 0 h 27"/>
                <a:gd name="T2" fmla="*/ 0 w 45"/>
                <a:gd name="T3" fmla="*/ 10 h 27"/>
                <a:gd name="T4" fmla="*/ 39 w 45"/>
                <a:gd name="T5" fmla="*/ 27 h 27"/>
                <a:gd name="T6" fmla="*/ 45 w 45"/>
                <a:gd name="T7" fmla="*/ 0 h 27"/>
                <a:gd name="T8" fmla="*/ 2 w 45"/>
                <a:gd name="T9" fmla="*/ 0 h 27"/>
              </a:gdLst>
              <a:ahLst/>
              <a:cxnLst>
                <a:cxn ang="0">
                  <a:pos x="T0" y="T1"/>
                </a:cxn>
                <a:cxn ang="0">
                  <a:pos x="T2" y="T3"/>
                </a:cxn>
                <a:cxn ang="0">
                  <a:pos x="T4" y="T5"/>
                </a:cxn>
                <a:cxn ang="0">
                  <a:pos x="T6" y="T7"/>
                </a:cxn>
                <a:cxn ang="0">
                  <a:pos x="T8" y="T9"/>
                </a:cxn>
              </a:cxnLst>
              <a:rect l="0" t="0" r="r" b="b"/>
              <a:pathLst>
                <a:path w="45" h="27">
                  <a:moveTo>
                    <a:pt x="2" y="0"/>
                  </a:moveTo>
                  <a:cubicBezTo>
                    <a:pt x="2" y="4"/>
                    <a:pt x="1" y="7"/>
                    <a:pt x="0" y="10"/>
                  </a:cubicBezTo>
                  <a:cubicBezTo>
                    <a:pt x="39" y="27"/>
                    <a:pt x="39" y="27"/>
                    <a:pt x="39" y="27"/>
                  </a:cubicBezTo>
                  <a:cubicBezTo>
                    <a:pt x="42" y="19"/>
                    <a:pt x="44" y="10"/>
                    <a:pt x="45" y="0"/>
                  </a:cubicBezTo>
                  <a:lnTo>
                    <a:pt x="2"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6" name="Freeform 253"/>
            <p:cNvSpPr/>
            <p:nvPr/>
          </p:nvSpPr>
          <p:spPr bwMode="auto">
            <a:xfrm>
              <a:off x="6286555" y="3182972"/>
              <a:ext cx="242787" cy="241125"/>
            </a:xfrm>
            <a:custGeom>
              <a:avLst/>
              <a:gdLst>
                <a:gd name="T0" fmla="*/ 116 w 116"/>
                <a:gd name="T1" fmla="*/ 116 h 116"/>
                <a:gd name="T2" fmla="*/ 74 w 116"/>
                <a:gd name="T3" fmla="*/ 116 h 116"/>
                <a:gd name="T4" fmla="*/ 0 w 116"/>
                <a:gd name="T5" fmla="*/ 42 h 116"/>
                <a:gd name="T6" fmla="*/ 0 w 116"/>
                <a:gd name="T7" fmla="*/ 0 h 116"/>
                <a:gd name="T8" fmla="*/ 116 w 116"/>
                <a:gd name="T9" fmla="*/ 116 h 116"/>
              </a:gdLst>
              <a:ahLst/>
              <a:cxnLst>
                <a:cxn ang="0">
                  <a:pos x="T0" y="T1"/>
                </a:cxn>
                <a:cxn ang="0">
                  <a:pos x="T2" y="T3"/>
                </a:cxn>
                <a:cxn ang="0">
                  <a:pos x="T4" y="T5"/>
                </a:cxn>
                <a:cxn ang="0">
                  <a:pos x="T6" y="T7"/>
                </a:cxn>
                <a:cxn ang="0">
                  <a:pos x="T8" y="T9"/>
                </a:cxn>
              </a:cxnLst>
              <a:rect l="0" t="0" r="r" b="b"/>
              <a:pathLst>
                <a:path w="116" h="116">
                  <a:moveTo>
                    <a:pt x="116" y="116"/>
                  </a:moveTo>
                  <a:cubicBezTo>
                    <a:pt x="74" y="116"/>
                    <a:pt x="74" y="116"/>
                    <a:pt x="74" y="116"/>
                  </a:cubicBezTo>
                  <a:cubicBezTo>
                    <a:pt x="74" y="75"/>
                    <a:pt x="41" y="42"/>
                    <a:pt x="0" y="42"/>
                  </a:cubicBezTo>
                  <a:cubicBezTo>
                    <a:pt x="0" y="0"/>
                    <a:pt x="0" y="0"/>
                    <a:pt x="0" y="0"/>
                  </a:cubicBezTo>
                  <a:cubicBezTo>
                    <a:pt x="64" y="0"/>
                    <a:pt x="116" y="52"/>
                    <a:pt x="116"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7" name="Rectangle 254"/>
            <p:cNvSpPr>
              <a:spLocks noChangeArrowheads="1"/>
            </p:cNvSpPr>
            <p:nvPr/>
          </p:nvSpPr>
          <p:spPr bwMode="auto">
            <a:xfrm>
              <a:off x="6200083" y="3454029"/>
              <a:ext cx="43236" cy="56539"/>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8" name="Rectangle 255"/>
            <p:cNvSpPr>
              <a:spLocks noChangeArrowheads="1"/>
            </p:cNvSpPr>
            <p:nvPr/>
          </p:nvSpPr>
          <p:spPr bwMode="auto">
            <a:xfrm>
              <a:off x="6264938" y="3382523"/>
              <a:ext cx="44899" cy="128046"/>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9" name="Rectangle 256"/>
            <p:cNvSpPr>
              <a:spLocks noChangeArrowheads="1"/>
            </p:cNvSpPr>
            <p:nvPr/>
          </p:nvSpPr>
          <p:spPr bwMode="auto">
            <a:xfrm>
              <a:off x="6331455" y="3345938"/>
              <a:ext cx="43236" cy="164630"/>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8043620" y="4119348"/>
            <a:ext cx="463440" cy="436253"/>
            <a:chOff x="6012173" y="3182972"/>
            <a:chExt cx="517169" cy="483911"/>
          </a:xfrm>
          <a:solidFill>
            <a:schemeClr val="accent1">
              <a:lumMod val="75000"/>
            </a:schemeClr>
          </a:solidFill>
        </p:grpSpPr>
        <p:sp>
          <p:nvSpPr>
            <p:cNvPr id="16" name="Freeform 250"/>
            <p:cNvSpPr/>
            <p:nvPr/>
          </p:nvSpPr>
          <p:spPr bwMode="auto">
            <a:xfrm>
              <a:off x="6012173" y="3324321"/>
              <a:ext cx="495551" cy="342562"/>
            </a:xfrm>
            <a:custGeom>
              <a:avLst/>
              <a:gdLst>
                <a:gd name="T0" fmla="*/ 132 w 238"/>
                <a:gd name="T1" fmla="*/ 164 h 164"/>
                <a:gd name="T2" fmla="*/ 84 w 238"/>
                <a:gd name="T3" fmla="*/ 153 h 164"/>
                <a:gd name="T4" fmla="*/ 26 w 238"/>
                <a:gd name="T5" fmla="*/ 0 h 164"/>
                <a:gd name="T6" fmla="*/ 65 w 238"/>
                <a:gd name="T7" fmla="*/ 17 h 164"/>
                <a:gd name="T8" fmla="*/ 102 w 238"/>
                <a:gd name="T9" fmla="*/ 115 h 164"/>
                <a:gd name="T10" fmla="*/ 199 w 238"/>
                <a:gd name="T11" fmla="*/ 78 h 164"/>
                <a:gd name="T12" fmla="*/ 238 w 238"/>
                <a:gd name="T13" fmla="*/ 95 h 164"/>
                <a:gd name="T14" fmla="*/ 173 w 238"/>
                <a:gd name="T15" fmla="*/ 156 h 164"/>
                <a:gd name="T16" fmla="*/ 132 w 238"/>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64">
                  <a:moveTo>
                    <a:pt x="132" y="164"/>
                  </a:moveTo>
                  <a:cubicBezTo>
                    <a:pt x="116" y="164"/>
                    <a:pt x="100" y="160"/>
                    <a:pt x="84" y="153"/>
                  </a:cubicBezTo>
                  <a:cubicBezTo>
                    <a:pt x="26" y="127"/>
                    <a:pt x="0" y="58"/>
                    <a:pt x="26" y="0"/>
                  </a:cubicBezTo>
                  <a:cubicBezTo>
                    <a:pt x="65" y="17"/>
                    <a:pt x="65" y="17"/>
                    <a:pt x="65" y="17"/>
                  </a:cubicBezTo>
                  <a:cubicBezTo>
                    <a:pt x="48" y="54"/>
                    <a:pt x="65" y="98"/>
                    <a:pt x="102" y="115"/>
                  </a:cubicBezTo>
                  <a:cubicBezTo>
                    <a:pt x="139" y="132"/>
                    <a:pt x="183" y="115"/>
                    <a:pt x="199" y="78"/>
                  </a:cubicBezTo>
                  <a:cubicBezTo>
                    <a:pt x="238" y="95"/>
                    <a:pt x="238" y="95"/>
                    <a:pt x="238" y="95"/>
                  </a:cubicBezTo>
                  <a:cubicBezTo>
                    <a:pt x="225" y="124"/>
                    <a:pt x="202" y="145"/>
                    <a:pt x="173" y="156"/>
                  </a:cubicBezTo>
                  <a:cubicBezTo>
                    <a:pt x="160" y="161"/>
                    <a:pt x="146" y="164"/>
                    <a:pt x="132" y="164"/>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17" name="Freeform 251"/>
            <p:cNvSpPr/>
            <p:nvPr/>
          </p:nvSpPr>
          <p:spPr bwMode="auto">
            <a:xfrm>
              <a:off x="6077027" y="3182972"/>
              <a:ext cx="187911" cy="157978"/>
            </a:xfrm>
            <a:custGeom>
              <a:avLst/>
              <a:gdLst>
                <a:gd name="T0" fmla="*/ 90 w 90"/>
                <a:gd name="T1" fmla="*/ 0 h 76"/>
                <a:gd name="T2" fmla="*/ 10 w 90"/>
                <a:gd name="T3" fmla="*/ 43 h 76"/>
                <a:gd name="T4" fmla="*/ 0 w 90"/>
                <a:gd name="T5" fmla="*/ 58 h 76"/>
                <a:gd name="T6" fmla="*/ 39 w 90"/>
                <a:gd name="T7" fmla="*/ 76 h 76"/>
                <a:gd name="T8" fmla="*/ 43 w 90"/>
                <a:gd name="T9" fmla="*/ 69 h 76"/>
                <a:gd name="T10" fmla="*/ 90 w 90"/>
                <a:gd name="T11" fmla="*/ 43 h 76"/>
                <a:gd name="T12" fmla="*/ 90 w 90"/>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90" h="76">
                  <a:moveTo>
                    <a:pt x="90" y="0"/>
                  </a:moveTo>
                  <a:cubicBezTo>
                    <a:pt x="59" y="3"/>
                    <a:pt x="30" y="18"/>
                    <a:pt x="10" y="43"/>
                  </a:cubicBezTo>
                  <a:cubicBezTo>
                    <a:pt x="6" y="48"/>
                    <a:pt x="3" y="53"/>
                    <a:pt x="0" y="58"/>
                  </a:cubicBezTo>
                  <a:cubicBezTo>
                    <a:pt x="39" y="76"/>
                    <a:pt x="39" y="76"/>
                    <a:pt x="39" y="76"/>
                  </a:cubicBezTo>
                  <a:cubicBezTo>
                    <a:pt x="40" y="74"/>
                    <a:pt x="42" y="72"/>
                    <a:pt x="43" y="69"/>
                  </a:cubicBezTo>
                  <a:cubicBezTo>
                    <a:pt x="55" y="55"/>
                    <a:pt x="72" y="45"/>
                    <a:pt x="90" y="43"/>
                  </a:cubicBezTo>
                  <a:lnTo>
                    <a:pt x="90"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18" name="Freeform 252"/>
            <p:cNvSpPr/>
            <p:nvPr/>
          </p:nvSpPr>
          <p:spPr bwMode="auto">
            <a:xfrm>
              <a:off x="6436218" y="3445714"/>
              <a:ext cx="93124" cy="56539"/>
            </a:xfrm>
            <a:custGeom>
              <a:avLst/>
              <a:gdLst>
                <a:gd name="T0" fmla="*/ 2 w 45"/>
                <a:gd name="T1" fmla="*/ 0 h 27"/>
                <a:gd name="T2" fmla="*/ 0 w 45"/>
                <a:gd name="T3" fmla="*/ 10 h 27"/>
                <a:gd name="T4" fmla="*/ 39 w 45"/>
                <a:gd name="T5" fmla="*/ 27 h 27"/>
                <a:gd name="T6" fmla="*/ 45 w 45"/>
                <a:gd name="T7" fmla="*/ 0 h 27"/>
                <a:gd name="T8" fmla="*/ 2 w 45"/>
                <a:gd name="T9" fmla="*/ 0 h 27"/>
              </a:gdLst>
              <a:ahLst/>
              <a:cxnLst>
                <a:cxn ang="0">
                  <a:pos x="T0" y="T1"/>
                </a:cxn>
                <a:cxn ang="0">
                  <a:pos x="T2" y="T3"/>
                </a:cxn>
                <a:cxn ang="0">
                  <a:pos x="T4" y="T5"/>
                </a:cxn>
                <a:cxn ang="0">
                  <a:pos x="T6" y="T7"/>
                </a:cxn>
                <a:cxn ang="0">
                  <a:pos x="T8" y="T9"/>
                </a:cxn>
              </a:cxnLst>
              <a:rect l="0" t="0" r="r" b="b"/>
              <a:pathLst>
                <a:path w="45" h="27">
                  <a:moveTo>
                    <a:pt x="2" y="0"/>
                  </a:moveTo>
                  <a:cubicBezTo>
                    <a:pt x="2" y="4"/>
                    <a:pt x="1" y="7"/>
                    <a:pt x="0" y="10"/>
                  </a:cubicBezTo>
                  <a:cubicBezTo>
                    <a:pt x="39" y="27"/>
                    <a:pt x="39" y="27"/>
                    <a:pt x="39" y="27"/>
                  </a:cubicBezTo>
                  <a:cubicBezTo>
                    <a:pt x="42" y="19"/>
                    <a:pt x="44" y="10"/>
                    <a:pt x="45" y="0"/>
                  </a:cubicBezTo>
                  <a:lnTo>
                    <a:pt x="2" y="0"/>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19" name="Freeform 253"/>
            <p:cNvSpPr/>
            <p:nvPr/>
          </p:nvSpPr>
          <p:spPr bwMode="auto">
            <a:xfrm>
              <a:off x="6286555" y="3182972"/>
              <a:ext cx="242787" cy="241125"/>
            </a:xfrm>
            <a:custGeom>
              <a:avLst/>
              <a:gdLst>
                <a:gd name="T0" fmla="*/ 116 w 116"/>
                <a:gd name="T1" fmla="*/ 116 h 116"/>
                <a:gd name="T2" fmla="*/ 74 w 116"/>
                <a:gd name="T3" fmla="*/ 116 h 116"/>
                <a:gd name="T4" fmla="*/ 0 w 116"/>
                <a:gd name="T5" fmla="*/ 42 h 116"/>
                <a:gd name="T6" fmla="*/ 0 w 116"/>
                <a:gd name="T7" fmla="*/ 0 h 116"/>
                <a:gd name="T8" fmla="*/ 116 w 116"/>
                <a:gd name="T9" fmla="*/ 116 h 116"/>
              </a:gdLst>
              <a:ahLst/>
              <a:cxnLst>
                <a:cxn ang="0">
                  <a:pos x="T0" y="T1"/>
                </a:cxn>
                <a:cxn ang="0">
                  <a:pos x="T2" y="T3"/>
                </a:cxn>
                <a:cxn ang="0">
                  <a:pos x="T4" y="T5"/>
                </a:cxn>
                <a:cxn ang="0">
                  <a:pos x="T6" y="T7"/>
                </a:cxn>
                <a:cxn ang="0">
                  <a:pos x="T8" y="T9"/>
                </a:cxn>
              </a:cxnLst>
              <a:rect l="0" t="0" r="r" b="b"/>
              <a:pathLst>
                <a:path w="116" h="116">
                  <a:moveTo>
                    <a:pt x="116" y="116"/>
                  </a:moveTo>
                  <a:cubicBezTo>
                    <a:pt x="74" y="116"/>
                    <a:pt x="74" y="116"/>
                    <a:pt x="74" y="116"/>
                  </a:cubicBezTo>
                  <a:cubicBezTo>
                    <a:pt x="74" y="75"/>
                    <a:pt x="41" y="42"/>
                    <a:pt x="0" y="42"/>
                  </a:cubicBezTo>
                  <a:cubicBezTo>
                    <a:pt x="0" y="0"/>
                    <a:pt x="0" y="0"/>
                    <a:pt x="0" y="0"/>
                  </a:cubicBezTo>
                  <a:cubicBezTo>
                    <a:pt x="64" y="0"/>
                    <a:pt x="116" y="52"/>
                    <a:pt x="116" y="116"/>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0" name="Rectangle 254"/>
            <p:cNvSpPr>
              <a:spLocks noChangeArrowheads="1"/>
            </p:cNvSpPr>
            <p:nvPr/>
          </p:nvSpPr>
          <p:spPr bwMode="auto">
            <a:xfrm>
              <a:off x="6200083" y="3454029"/>
              <a:ext cx="43236" cy="56539"/>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1" name="Rectangle 255"/>
            <p:cNvSpPr>
              <a:spLocks noChangeArrowheads="1"/>
            </p:cNvSpPr>
            <p:nvPr/>
          </p:nvSpPr>
          <p:spPr bwMode="auto">
            <a:xfrm>
              <a:off x="6264938" y="3382523"/>
              <a:ext cx="44899" cy="128046"/>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sp>
          <p:nvSpPr>
            <p:cNvPr id="22" name="Rectangle 256"/>
            <p:cNvSpPr>
              <a:spLocks noChangeArrowheads="1"/>
            </p:cNvSpPr>
            <p:nvPr/>
          </p:nvSpPr>
          <p:spPr bwMode="auto">
            <a:xfrm>
              <a:off x="6331455" y="3345938"/>
              <a:ext cx="43236" cy="164630"/>
            </a:xfrm>
            <a:prstGeom prst="rect">
              <a:avLst/>
            </a:pr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588E38"/>
                </a:solidFill>
                <a:effectLst/>
                <a:uLnTx/>
                <a:uFillTx/>
                <a:latin typeface="微软雅黑" panose="020B0503020204020204" pitchFamily="34" charset="-122"/>
                <a:ea typeface="微软雅黑" panose="020B0503020204020204" pitchFamily="34" charset="-122"/>
                <a:cs typeface="+mn-cs"/>
              </a:endParaRPr>
            </a:p>
          </p:txBody>
        </p:sp>
      </p:grpSp>
      <p:sp>
        <p:nvSpPr>
          <p:cNvPr id="12" name="矩形 11"/>
          <p:cNvSpPr/>
          <p:nvPr/>
        </p:nvSpPr>
        <p:spPr>
          <a:xfrm>
            <a:off x="8566108" y="2416332"/>
            <a:ext cx="1580368"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mn-cs"/>
              </a:rPr>
              <a:t>添加标题</a:t>
            </a:r>
          </a:p>
        </p:txBody>
      </p:sp>
      <p:sp>
        <p:nvSpPr>
          <p:cNvPr id="13" name="矩形 12"/>
          <p:cNvSpPr/>
          <p:nvPr/>
        </p:nvSpPr>
        <p:spPr>
          <a:xfrm>
            <a:off x="8507580" y="4211125"/>
            <a:ext cx="1638896" cy="36933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mn-cs"/>
              </a:rPr>
              <a:t>添加标题</a:t>
            </a:r>
          </a:p>
        </p:txBody>
      </p:sp>
      <p:sp>
        <p:nvSpPr>
          <p:cNvPr id="30" name="TextBox 13"/>
          <p:cNvSpPr txBox="1"/>
          <p:nvPr/>
        </p:nvSpPr>
        <p:spPr>
          <a:xfrm>
            <a:off x="8008601" y="3151505"/>
            <a:ext cx="2570155" cy="607859"/>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50000"/>
              </a:lnSpc>
              <a:spcBef>
                <a:spcPct val="20000"/>
              </a:spcBef>
              <a:buFontTx/>
              <a:buNone/>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8008600" y="4945818"/>
            <a:ext cx="2570155" cy="607859"/>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50000"/>
              </a:lnSpc>
              <a:spcBef>
                <a:spcPct val="20000"/>
              </a:spcBef>
              <a:buFontTx/>
              <a:buNone/>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88392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a:off x="5470445" y="6673850"/>
            <a:ext cx="706438" cy="184150"/>
          </a:xfrm>
          <a:custGeom>
            <a:avLst/>
            <a:gdLst/>
            <a:ahLst/>
            <a:cxnLst>
              <a:cxn ang="0">
                <a:pos x="458" y="61"/>
              </a:cxn>
              <a:cxn ang="0">
                <a:pos x="458" y="61"/>
              </a:cxn>
              <a:cxn ang="0">
                <a:pos x="456" y="73"/>
              </a:cxn>
              <a:cxn ang="0">
                <a:pos x="452" y="83"/>
              </a:cxn>
              <a:cxn ang="0">
                <a:pos x="447" y="94"/>
              </a:cxn>
              <a:cxn ang="0">
                <a:pos x="439" y="102"/>
              </a:cxn>
              <a:cxn ang="0">
                <a:pos x="429" y="110"/>
              </a:cxn>
              <a:cxn ang="0">
                <a:pos x="419" y="116"/>
              </a:cxn>
              <a:cxn ang="0">
                <a:pos x="406" y="119"/>
              </a:cxn>
              <a:cxn ang="0">
                <a:pos x="393" y="120"/>
              </a:cxn>
              <a:cxn ang="0">
                <a:pos x="65" y="120"/>
              </a:cxn>
              <a:cxn ang="0">
                <a:pos x="65" y="120"/>
              </a:cxn>
              <a:cxn ang="0">
                <a:pos x="51" y="119"/>
              </a:cxn>
              <a:cxn ang="0">
                <a:pos x="39" y="116"/>
              </a:cxn>
              <a:cxn ang="0">
                <a:pos x="28" y="110"/>
              </a:cxn>
              <a:cxn ang="0">
                <a:pos x="19" y="102"/>
              </a:cxn>
              <a:cxn ang="0">
                <a:pos x="11" y="94"/>
              </a:cxn>
              <a:cxn ang="0">
                <a:pos x="5" y="83"/>
              </a:cxn>
              <a:cxn ang="0">
                <a:pos x="1" y="73"/>
              </a:cxn>
              <a:cxn ang="0">
                <a:pos x="0" y="61"/>
              </a:cxn>
              <a:cxn ang="0">
                <a:pos x="0" y="61"/>
              </a:cxn>
              <a:cxn ang="0">
                <a:pos x="1" y="48"/>
              </a:cxn>
              <a:cxn ang="0">
                <a:pos x="5" y="36"/>
              </a:cxn>
              <a:cxn ang="0">
                <a:pos x="11" y="27"/>
              </a:cxn>
              <a:cxn ang="0">
                <a:pos x="19" y="17"/>
              </a:cxn>
              <a:cxn ang="0">
                <a:pos x="28" y="11"/>
              </a:cxn>
              <a:cxn ang="0">
                <a:pos x="39" y="5"/>
              </a:cxn>
              <a:cxn ang="0">
                <a:pos x="51" y="1"/>
              </a:cxn>
              <a:cxn ang="0">
                <a:pos x="65" y="0"/>
              </a:cxn>
              <a:cxn ang="0">
                <a:pos x="393" y="0"/>
              </a:cxn>
              <a:cxn ang="0">
                <a:pos x="393" y="0"/>
              </a:cxn>
              <a:cxn ang="0">
                <a:pos x="406" y="1"/>
              </a:cxn>
              <a:cxn ang="0">
                <a:pos x="419" y="5"/>
              </a:cxn>
              <a:cxn ang="0">
                <a:pos x="429" y="11"/>
              </a:cxn>
              <a:cxn ang="0">
                <a:pos x="439" y="17"/>
              </a:cxn>
              <a:cxn ang="0">
                <a:pos x="447" y="27"/>
              </a:cxn>
              <a:cxn ang="0">
                <a:pos x="452" y="36"/>
              </a:cxn>
              <a:cxn ang="0">
                <a:pos x="456" y="48"/>
              </a:cxn>
              <a:cxn ang="0">
                <a:pos x="458" y="61"/>
              </a:cxn>
              <a:cxn ang="0">
                <a:pos x="458" y="61"/>
              </a:cxn>
            </a:cxnLst>
            <a:rect l="0" t="0" r="r" b="b"/>
            <a:pathLst>
              <a:path w="458" h="120">
                <a:moveTo>
                  <a:pt x="458" y="61"/>
                </a:moveTo>
                <a:lnTo>
                  <a:pt x="458" y="61"/>
                </a:lnTo>
                <a:lnTo>
                  <a:pt x="456" y="73"/>
                </a:lnTo>
                <a:lnTo>
                  <a:pt x="452" y="83"/>
                </a:lnTo>
                <a:lnTo>
                  <a:pt x="447" y="94"/>
                </a:lnTo>
                <a:lnTo>
                  <a:pt x="439" y="102"/>
                </a:lnTo>
                <a:lnTo>
                  <a:pt x="429" y="110"/>
                </a:lnTo>
                <a:lnTo>
                  <a:pt x="419" y="116"/>
                </a:lnTo>
                <a:lnTo>
                  <a:pt x="406" y="119"/>
                </a:lnTo>
                <a:lnTo>
                  <a:pt x="393" y="120"/>
                </a:lnTo>
                <a:lnTo>
                  <a:pt x="65" y="120"/>
                </a:lnTo>
                <a:lnTo>
                  <a:pt x="65" y="120"/>
                </a:lnTo>
                <a:lnTo>
                  <a:pt x="51" y="119"/>
                </a:lnTo>
                <a:lnTo>
                  <a:pt x="39" y="116"/>
                </a:lnTo>
                <a:lnTo>
                  <a:pt x="28" y="110"/>
                </a:lnTo>
                <a:lnTo>
                  <a:pt x="19" y="102"/>
                </a:lnTo>
                <a:lnTo>
                  <a:pt x="11" y="94"/>
                </a:lnTo>
                <a:lnTo>
                  <a:pt x="5" y="83"/>
                </a:lnTo>
                <a:lnTo>
                  <a:pt x="1" y="73"/>
                </a:lnTo>
                <a:lnTo>
                  <a:pt x="0" y="61"/>
                </a:lnTo>
                <a:lnTo>
                  <a:pt x="0" y="61"/>
                </a:lnTo>
                <a:lnTo>
                  <a:pt x="1" y="48"/>
                </a:lnTo>
                <a:lnTo>
                  <a:pt x="5" y="36"/>
                </a:lnTo>
                <a:lnTo>
                  <a:pt x="11" y="27"/>
                </a:lnTo>
                <a:lnTo>
                  <a:pt x="19" y="17"/>
                </a:lnTo>
                <a:lnTo>
                  <a:pt x="28" y="11"/>
                </a:lnTo>
                <a:lnTo>
                  <a:pt x="39" y="5"/>
                </a:lnTo>
                <a:lnTo>
                  <a:pt x="51" y="1"/>
                </a:lnTo>
                <a:lnTo>
                  <a:pt x="65" y="0"/>
                </a:lnTo>
                <a:lnTo>
                  <a:pt x="393" y="0"/>
                </a:lnTo>
                <a:lnTo>
                  <a:pt x="393" y="0"/>
                </a:lnTo>
                <a:lnTo>
                  <a:pt x="406" y="1"/>
                </a:lnTo>
                <a:lnTo>
                  <a:pt x="419" y="5"/>
                </a:lnTo>
                <a:lnTo>
                  <a:pt x="429" y="11"/>
                </a:lnTo>
                <a:lnTo>
                  <a:pt x="439" y="17"/>
                </a:lnTo>
                <a:lnTo>
                  <a:pt x="447" y="27"/>
                </a:lnTo>
                <a:lnTo>
                  <a:pt x="452" y="36"/>
                </a:lnTo>
                <a:lnTo>
                  <a:pt x="456" y="48"/>
                </a:lnTo>
                <a:lnTo>
                  <a:pt x="458" y="61"/>
                </a:lnTo>
                <a:lnTo>
                  <a:pt x="458" y="61"/>
                </a:lnTo>
                <a:close/>
              </a:path>
            </a:pathLst>
          </a:custGeom>
          <a:solidFill>
            <a:schemeClr val="bg1">
              <a:lumMod val="85000"/>
            </a:schemeClr>
          </a:soli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Freeform 8"/>
          <p:cNvSpPr/>
          <p:nvPr/>
        </p:nvSpPr>
        <p:spPr bwMode="auto">
          <a:xfrm>
            <a:off x="5300583" y="6604000"/>
            <a:ext cx="1042988" cy="157163"/>
          </a:xfrm>
          <a:custGeom>
            <a:avLst/>
            <a:gdLst/>
            <a:ahLst/>
            <a:cxnLst>
              <a:cxn ang="0">
                <a:pos x="92" y="101"/>
              </a:cxn>
              <a:cxn ang="0">
                <a:pos x="586" y="101"/>
              </a:cxn>
              <a:cxn ang="0">
                <a:pos x="586" y="101"/>
              </a:cxn>
              <a:cxn ang="0">
                <a:pos x="627" y="61"/>
              </a:cxn>
              <a:cxn ang="0">
                <a:pos x="627" y="61"/>
              </a:cxn>
              <a:cxn ang="0">
                <a:pos x="646" y="40"/>
              </a:cxn>
              <a:cxn ang="0">
                <a:pos x="660" y="24"/>
              </a:cxn>
              <a:cxn ang="0">
                <a:pos x="671" y="11"/>
              </a:cxn>
              <a:cxn ang="0">
                <a:pos x="679" y="0"/>
              </a:cxn>
              <a:cxn ang="0">
                <a:pos x="0" y="0"/>
              </a:cxn>
              <a:cxn ang="0">
                <a:pos x="0" y="0"/>
              </a:cxn>
              <a:cxn ang="0">
                <a:pos x="4" y="8"/>
              </a:cxn>
              <a:cxn ang="0">
                <a:pos x="4" y="8"/>
              </a:cxn>
              <a:cxn ang="0">
                <a:pos x="45" y="51"/>
              </a:cxn>
              <a:cxn ang="0">
                <a:pos x="92" y="101"/>
              </a:cxn>
              <a:cxn ang="0">
                <a:pos x="92" y="101"/>
              </a:cxn>
            </a:cxnLst>
            <a:rect l="0" t="0" r="r" b="b"/>
            <a:pathLst>
              <a:path w="679" h="101">
                <a:moveTo>
                  <a:pt x="92" y="101"/>
                </a:moveTo>
                <a:lnTo>
                  <a:pt x="586" y="101"/>
                </a:lnTo>
                <a:lnTo>
                  <a:pt x="586" y="101"/>
                </a:lnTo>
                <a:lnTo>
                  <a:pt x="627" y="61"/>
                </a:lnTo>
                <a:lnTo>
                  <a:pt x="627" y="61"/>
                </a:lnTo>
                <a:lnTo>
                  <a:pt x="646" y="40"/>
                </a:lnTo>
                <a:lnTo>
                  <a:pt x="660" y="24"/>
                </a:lnTo>
                <a:lnTo>
                  <a:pt x="671" y="11"/>
                </a:lnTo>
                <a:lnTo>
                  <a:pt x="679" y="0"/>
                </a:lnTo>
                <a:lnTo>
                  <a:pt x="0" y="0"/>
                </a:lnTo>
                <a:lnTo>
                  <a:pt x="0" y="0"/>
                </a:lnTo>
                <a:lnTo>
                  <a:pt x="4" y="8"/>
                </a:lnTo>
                <a:lnTo>
                  <a:pt x="4" y="8"/>
                </a:lnTo>
                <a:lnTo>
                  <a:pt x="45" y="51"/>
                </a:lnTo>
                <a:lnTo>
                  <a:pt x="92" y="101"/>
                </a:lnTo>
                <a:lnTo>
                  <a:pt x="92" y="101"/>
                </a:lnTo>
                <a:close/>
              </a:path>
            </a:pathLst>
          </a:custGeom>
          <a:solidFill>
            <a:schemeClr val="bg2">
              <a:lumMod val="90000"/>
            </a:schemeClr>
          </a:soli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9"/>
          <p:cNvSpPr/>
          <p:nvPr/>
        </p:nvSpPr>
        <p:spPr bwMode="auto">
          <a:xfrm>
            <a:off x="5262483" y="6092825"/>
            <a:ext cx="1122363" cy="106363"/>
          </a:xfrm>
          <a:custGeom>
            <a:avLst/>
            <a:gdLst/>
            <a:ahLst/>
            <a:cxnLst>
              <a:cxn ang="0">
                <a:pos x="729" y="34"/>
              </a:cxn>
              <a:cxn ang="0">
                <a:pos x="729" y="34"/>
              </a:cxn>
              <a:cxn ang="0">
                <a:pos x="728" y="42"/>
              </a:cxn>
              <a:cxn ang="0">
                <a:pos x="727" y="48"/>
              </a:cxn>
              <a:cxn ang="0">
                <a:pos x="724" y="54"/>
              </a:cxn>
              <a:cxn ang="0">
                <a:pos x="720" y="60"/>
              </a:cxn>
              <a:cxn ang="0">
                <a:pos x="715" y="64"/>
              </a:cxn>
              <a:cxn ang="0">
                <a:pos x="710" y="67"/>
              </a:cxn>
              <a:cxn ang="0">
                <a:pos x="704" y="69"/>
              </a:cxn>
              <a:cxn ang="0">
                <a:pos x="698" y="69"/>
              </a:cxn>
              <a:cxn ang="0">
                <a:pos x="31" y="69"/>
              </a:cxn>
              <a:cxn ang="0">
                <a:pos x="31" y="69"/>
              </a:cxn>
              <a:cxn ang="0">
                <a:pos x="25" y="69"/>
              </a:cxn>
              <a:cxn ang="0">
                <a:pos x="19" y="67"/>
              </a:cxn>
              <a:cxn ang="0">
                <a:pos x="14" y="64"/>
              </a:cxn>
              <a:cxn ang="0">
                <a:pos x="10" y="60"/>
              </a:cxn>
              <a:cxn ang="0">
                <a:pos x="6" y="54"/>
              </a:cxn>
              <a:cxn ang="0">
                <a:pos x="3" y="48"/>
              </a:cxn>
              <a:cxn ang="0">
                <a:pos x="0" y="42"/>
              </a:cxn>
              <a:cxn ang="0">
                <a:pos x="0" y="34"/>
              </a:cxn>
              <a:cxn ang="0">
                <a:pos x="0" y="34"/>
              </a:cxn>
              <a:cxn ang="0">
                <a:pos x="0" y="27"/>
              </a:cxn>
              <a:cxn ang="0">
                <a:pos x="3" y="22"/>
              </a:cxn>
              <a:cxn ang="0">
                <a:pos x="6" y="15"/>
              </a:cxn>
              <a:cxn ang="0">
                <a:pos x="10" y="10"/>
              </a:cxn>
              <a:cxn ang="0">
                <a:pos x="14" y="6"/>
              </a:cxn>
              <a:cxn ang="0">
                <a:pos x="19" y="3"/>
              </a:cxn>
              <a:cxn ang="0">
                <a:pos x="25" y="0"/>
              </a:cxn>
              <a:cxn ang="0">
                <a:pos x="31" y="0"/>
              </a:cxn>
              <a:cxn ang="0">
                <a:pos x="698" y="0"/>
              </a:cxn>
              <a:cxn ang="0">
                <a:pos x="698" y="0"/>
              </a:cxn>
              <a:cxn ang="0">
                <a:pos x="704" y="0"/>
              </a:cxn>
              <a:cxn ang="0">
                <a:pos x="710" y="3"/>
              </a:cxn>
              <a:cxn ang="0">
                <a:pos x="715" y="6"/>
              </a:cxn>
              <a:cxn ang="0">
                <a:pos x="720" y="10"/>
              </a:cxn>
              <a:cxn ang="0">
                <a:pos x="724" y="15"/>
              </a:cxn>
              <a:cxn ang="0">
                <a:pos x="727" y="22"/>
              </a:cxn>
              <a:cxn ang="0">
                <a:pos x="728" y="27"/>
              </a:cxn>
              <a:cxn ang="0">
                <a:pos x="729" y="34"/>
              </a:cxn>
              <a:cxn ang="0">
                <a:pos x="729" y="34"/>
              </a:cxn>
            </a:cxnLst>
            <a:rect l="0" t="0" r="r" b="b"/>
            <a:pathLst>
              <a:path w="729" h="69">
                <a:moveTo>
                  <a:pt x="729" y="34"/>
                </a:moveTo>
                <a:lnTo>
                  <a:pt x="729" y="34"/>
                </a:lnTo>
                <a:lnTo>
                  <a:pt x="728" y="42"/>
                </a:lnTo>
                <a:lnTo>
                  <a:pt x="727" y="48"/>
                </a:lnTo>
                <a:lnTo>
                  <a:pt x="724" y="54"/>
                </a:lnTo>
                <a:lnTo>
                  <a:pt x="720" y="60"/>
                </a:lnTo>
                <a:lnTo>
                  <a:pt x="715" y="64"/>
                </a:lnTo>
                <a:lnTo>
                  <a:pt x="710" y="67"/>
                </a:lnTo>
                <a:lnTo>
                  <a:pt x="704" y="69"/>
                </a:lnTo>
                <a:lnTo>
                  <a:pt x="698" y="69"/>
                </a:lnTo>
                <a:lnTo>
                  <a:pt x="31" y="69"/>
                </a:lnTo>
                <a:lnTo>
                  <a:pt x="31" y="69"/>
                </a:lnTo>
                <a:lnTo>
                  <a:pt x="25" y="69"/>
                </a:lnTo>
                <a:lnTo>
                  <a:pt x="19" y="67"/>
                </a:lnTo>
                <a:lnTo>
                  <a:pt x="14" y="64"/>
                </a:lnTo>
                <a:lnTo>
                  <a:pt x="10" y="60"/>
                </a:lnTo>
                <a:lnTo>
                  <a:pt x="6" y="54"/>
                </a:lnTo>
                <a:lnTo>
                  <a:pt x="3" y="48"/>
                </a:lnTo>
                <a:lnTo>
                  <a:pt x="0" y="42"/>
                </a:lnTo>
                <a:lnTo>
                  <a:pt x="0" y="34"/>
                </a:lnTo>
                <a:lnTo>
                  <a:pt x="0" y="34"/>
                </a:lnTo>
                <a:lnTo>
                  <a:pt x="0" y="27"/>
                </a:lnTo>
                <a:lnTo>
                  <a:pt x="3" y="22"/>
                </a:lnTo>
                <a:lnTo>
                  <a:pt x="6" y="15"/>
                </a:lnTo>
                <a:lnTo>
                  <a:pt x="10" y="10"/>
                </a:lnTo>
                <a:lnTo>
                  <a:pt x="14" y="6"/>
                </a:lnTo>
                <a:lnTo>
                  <a:pt x="19" y="3"/>
                </a:lnTo>
                <a:lnTo>
                  <a:pt x="25" y="0"/>
                </a:lnTo>
                <a:lnTo>
                  <a:pt x="31" y="0"/>
                </a:lnTo>
                <a:lnTo>
                  <a:pt x="698" y="0"/>
                </a:lnTo>
                <a:lnTo>
                  <a:pt x="698" y="0"/>
                </a:lnTo>
                <a:lnTo>
                  <a:pt x="704" y="0"/>
                </a:lnTo>
                <a:lnTo>
                  <a:pt x="710" y="3"/>
                </a:lnTo>
                <a:lnTo>
                  <a:pt x="715" y="6"/>
                </a:lnTo>
                <a:lnTo>
                  <a:pt x="720" y="10"/>
                </a:lnTo>
                <a:lnTo>
                  <a:pt x="724" y="15"/>
                </a:lnTo>
                <a:lnTo>
                  <a:pt x="727" y="22"/>
                </a:lnTo>
                <a:lnTo>
                  <a:pt x="728" y="27"/>
                </a:lnTo>
                <a:lnTo>
                  <a:pt x="729" y="34"/>
                </a:lnTo>
                <a:lnTo>
                  <a:pt x="729" y="34"/>
                </a:lnTo>
                <a:close/>
              </a:path>
            </a:pathLst>
          </a:custGeom>
          <a:solidFill>
            <a:schemeClr val="bg1">
              <a:lumMod val="85000"/>
            </a:schemeClr>
          </a:soli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10"/>
          <p:cNvSpPr/>
          <p:nvPr/>
        </p:nvSpPr>
        <p:spPr bwMode="auto">
          <a:xfrm>
            <a:off x="5262483" y="6249988"/>
            <a:ext cx="1122363" cy="104775"/>
          </a:xfrm>
          <a:custGeom>
            <a:avLst/>
            <a:gdLst/>
            <a:ahLst/>
            <a:cxnLst>
              <a:cxn ang="0">
                <a:pos x="729" y="35"/>
              </a:cxn>
              <a:cxn ang="0">
                <a:pos x="729" y="35"/>
              </a:cxn>
              <a:cxn ang="0">
                <a:pos x="728" y="42"/>
              </a:cxn>
              <a:cxn ang="0">
                <a:pos x="727" y="48"/>
              </a:cxn>
              <a:cxn ang="0">
                <a:pos x="724" y="55"/>
              </a:cxn>
              <a:cxn ang="0">
                <a:pos x="720" y="59"/>
              </a:cxn>
              <a:cxn ang="0">
                <a:pos x="715" y="63"/>
              </a:cxn>
              <a:cxn ang="0">
                <a:pos x="710" y="67"/>
              </a:cxn>
              <a:cxn ang="0">
                <a:pos x="704" y="69"/>
              </a:cxn>
              <a:cxn ang="0">
                <a:pos x="698" y="70"/>
              </a:cxn>
              <a:cxn ang="0">
                <a:pos x="31" y="70"/>
              </a:cxn>
              <a:cxn ang="0">
                <a:pos x="31" y="70"/>
              </a:cxn>
              <a:cxn ang="0">
                <a:pos x="25" y="69"/>
              </a:cxn>
              <a:cxn ang="0">
                <a:pos x="19" y="67"/>
              </a:cxn>
              <a:cxn ang="0">
                <a:pos x="14" y="63"/>
              </a:cxn>
              <a:cxn ang="0">
                <a:pos x="10" y="59"/>
              </a:cxn>
              <a:cxn ang="0">
                <a:pos x="6" y="55"/>
              </a:cxn>
              <a:cxn ang="0">
                <a:pos x="3" y="48"/>
              </a:cxn>
              <a:cxn ang="0">
                <a:pos x="0" y="42"/>
              </a:cxn>
              <a:cxn ang="0">
                <a:pos x="0" y="35"/>
              </a:cxn>
              <a:cxn ang="0">
                <a:pos x="0" y="35"/>
              </a:cxn>
              <a:cxn ang="0">
                <a:pos x="0" y="28"/>
              </a:cxn>
              <a:cxn ang="0">
                <a:pos x="3" y="21"/>
              </a:cxn>
              <a:cxn ang="0">
                <a:pos x="6" y="16"/>
              </a:cxn>
              <a:cxn ang="0">
                <a:pos x="10" y="10"/>
              </a:cxn>
              <a:cxn ang="0">
                <a:pos x="14" y="6"/>
              </a:cxn>
              <a:cxn ang="0">
                <a:pos x="19" y="2"/>
              </a:cxn>
              <a:cxn ang="0">
                <a:pos x="25" y="1"/>
              </a:cxn>
              <a:cxn ang="0">
                <a:pos x="31" y="0"/>
              </a:cxn>
              <a:cxn ang="0">
                <a:pos x="698" y="0"/>
              </a:cxn>
              <a:cxn ang="0">
                <a:pos x="698" y="0"/>
              </a:cxn>
              <a:cxn ang="0">
                <a:pos x="704" y="1"/>
              </a:cxn>
              <a:cxn ang="0">
                <a:pos x="710" y="2"/>
              </a:cxn>
              <a:cxn ang="0">
                <a:pos x="715" y="6"/>
              </a:cxn>
              <a:cxn ang="0">
                <a:pos x="720" y="10"/>
              </a:cxn>
              <a:cxn ang="0">
                <a:pos x="724" y="16"/>
              </a:cxn>
              <a:cxn ang="0">
                <a:pos x="727" y="21"/>
              </a:cxn>
              <a:cxn ang="0">
                <a:pos x="728" y="28"/>
              </a:cxn>
              <a:cxn ang="0">
                <a:pos x="729" y="35"/>
              </a:cxn>
              <a:cxn ang="0">
                <a:pos x="729" y="35"/>
              </a:cxn>
            </a:cxnLst>
            <a:rect l="0" t="0" r="r" b="b"/>
            <a:pathLst>
              <a:path w="729" h="70">
                <a:moveTo>
                  <a:pt x="729" y="35"/>
                </a:moveTo>
                <a:lnTo>
                  <a:pt x="729" y="35"/>
                </a:lnTo>
                <a:lnTo>
                  <a:pt x="728" y="42"/>
                </a:lnTo>
                <a:lnTo>
                  <a:pt x="727" y="48"/>
                </a:lnTo>
                <a:lnTo>
                  <a:pt x="724" y="55"/>
                </a:lnTo>
                <a:lnTo>
                  <a:pt x="720" y="59"/>
                </a:lnTo>
                <a:lnTo>
                  <a:pt x="715" y="63"/>
                </a:lnTo>
                <a:lnTo>
                  <a:pt x="710" y="67"/>
                </a:lnTo>
                <a:lnTo>
                  <a:pt x="704" y="69"/>
                </a:lnTo>
                <a:lnTo>
                  <a:pt x="698" y="70"/>
                </a:lnTo>
                <a:lnTo>
                  <a:pt x="31" y="70"/>
                </a:lnTo>
                <a:lnTo>
                  <a:pt x="31" y="70"/>
                </a:lnTo>
                <a:lnTo>
                  <a:pt x="25" y="69"/>
                </a:lnTo>
                <a:lnTo>
                  <a:pt x="19" y="67"/>
                </a:lnTo>
                <a:lnTo>
                  <a:pt x="14" y="63"/>
                </a:lnTo>
                <a:lnTo>
                  <a:pt x="10" y="59"/>
                </a:lnTo>
                <a:lnTo>
                  <a:pt x="6" y="55"/>
                </a:lnTo>
                <a:lnTo>
                  <a:pt x="3" y="48"/>
                </a:lnTo>
                <a:lnTo>
                  <a:pt x="0" y="42"/>
                </a:lnTo>
                <a:lnTo>
                  <a:pt x="0" y="35"/>
                </a:lnTo>
                <a:lnTo>
                  <a:pt x="0" y="35"/>
                </a:lnTo>
                <a:lnTo>
                  <a:pt x="0" y="28"/>
                </a:lnTo>
                <a:lnTo>
                  <a:pt x="3" y="21"/>
                </a:lnTo>
                <a:lnTo>
                  <a:pt x="6" y="16"/>
                </a:lnTo>
                <a:lnTo>
                  <a:pt x="10" y="10"/>
                </a:lnTo>
                <a:lnTo>
                  <a:pt x="14" y="6"/>
                </a:lnTo>
                <a:lnTo>
                  <a:pt x="19" y="2"/>
                </a:lnTo>
                <a:lnTo>
                  <a:pt x="25" y="1"/>
                </a:lnTo>
                <a:lnTo>
                  <a:pt x="31" y="0"/>
                </a:lnTo>
                <a:lnTo>
                  <a:pt x="698" y="0"/>
                </a:lnTo>
                <a:lnTo>
                  <a:pt x="698" y="0"/>
                </a:lnTo>
                <a:lnTo>
                  <a:pt x="704" y="1"/>
                </a:lnTo>
                <a:lnTo>
                  <a:pt x="710" y="2"/>
                </a:lnTo>
                <a:lnTo>
                  <a:pt x="715" y="6"/>
                </a:lnTo>
                <a:lnTo>
                  <a:pt x="720" y="10"/>
                </a:lnTo>
                <a:lnTo>
                  <a:pt x="724" y="16"/>
                </a:lnTo>
                <a:lnTo>
                  <a:pt x="727" y="21"/>
                </a:lnTo>
                <a:lnTo>
                  <a:pt x="728" y="28"/>
                </a:lnTo>
                <a:lnTo>
                  <a:pt x="729" y="35"/>
                </a:lnTo>
                <a:lnTo>
                  <a:pt x="729" y="35"/>
                </a:lnTo>
                <a:close/>
              </a:path>
            </a:pathLst>
          </a:custGeom>
          <a:solidFill>
            <a:schemeClr val="bg1">
              <a:lumMod val="75000"/>
            </a:schemeClr>
          </a:soli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11"/>
          <p:cNvSpPr/>
          <p:nvPr/>
        </p:nvSpPr>
        <p:spPr bwMode="auto">
          <a:xfrm>
            <a:off x="5262483" y="6405563"/>
            <a:ext cx="1122363" cy="106363"/>
          </a:xfrm>
          <a:custGeom>
            <a:avLst/>
            <a:gdLst/>
            <a:ahLst/>
            <a:cxnLst>
              <a:cxn ang="0">
                <a:pos x="729" y="35"/>
              </a:cxn>
              <a:cxn ang="0">
                <a:pos x="729" y="35"/>
              </a:cxn>
              <a:cxn ang="0">
                <a:pos x="728" y="42"/>
              </a:cxn>
              <a:cxn ang="0">
                <a:pos x="727" y="49"/>
              </a:cxn>
              <a:cxn ang="0">
                <a:pos x="724" y="54"/>
              </a:cxn>
              <a:cxn ang="0">
                <a:pos x="720" y="60"/>
              </a:cxn>
              <a:cxn ang="0">
                <a:pos x="715" y="64"/>
              </a:cxn>
              <a:cxn ang="0">
                <a:pos x="710" y="68"/>
              </a:cxn>
              <a:cxn ang="0">
                <a:pos x="704" y="69"/>
              </a:cxn>
              <a:cxn ang="0">
                <a:pos x="698" y="70"/>
              </a:cxn>
              <a:cxn ang="0">
                <a:pos x="31" y="70"/>
              </a:cxn>
              <a:cxn ang="0">
                <a:pos x="31" y="70"/>
              </a:cxn>
              <a:cxn ang="0">
                <a:pos x="25" y="69"/>
              </a:cxn>
              <a:cxn ang="0">
                <a:pos x="19" y="68"/>
              </a:cxn>
              <a:cxn ang="0">
                <a:pos x="14" y="64"/>
              </a:cxn>
              <a:cxn ang="0">
                <a:pos x="10" y="60"/>
              </a:cxn>
              <a:cxn ang="0">
                <a:pos x="6" y="54"/>
              </a:cxn>
              <a:cxn ang="0">
                <a:pos x="3" y="49"/>
              </a:cxn>
              <a:cxn ang="0">
                <a:pos x="0" y="42"/>
              </a:cxn>
              <a:cxn ang="0">
                <a:pos x="0" y="35"/>
              </a:cxn>
              <a:cxn ang="0">
                <a:pos x="0" y="35"/>
              </a:cxn>
              <a:cxn ang="0">
                <a:pos x="0" y="29"/>
              </a:cxn>
              <a:cxn ang="0">
                <a:pos x="3" y="22"/>
              </a:cxn>
              <a:cxn ang="0">
                <a:pos x="6" y="16"/>
              </a:cxn>
              <a:cxn ang="0">
                <a:pos x="10" y="11"/>
              </a:cxn>
              <a:cxn ang="0">
                <a:pos x="14" y="7"/>
              </a:cxn>
              <a:cxn ang="0">
                <a:pos x="19" y="3"/>
              </a:cxn>
              <a:cxn ang="0">
                <a:pos x="25" y="2"/>
              </a:cxn>
              <a:cxn ang="0">
                <a:pos x="31" y="0"/>
              </a:cxn>
              <a:cxn ang="0">
                <a:pos x="698" y="0"/>
              </a:cxn>
              <a:cxn ang="0">
                <a:pos x="698" y="0"/>
              </a:cxn>
              <a:cxn ang="0">
                <a:pos x="704" y="2"/>
              </a:cxn>
              <a:cxn ang="0">
                <a:pos x="710" y="3"/>
              </a:cxn>
              <a:cxn ang="0">
                <a:pos x="715" y="7"/>
              </a:cxn>
              <a:cxn ang="0">
                <a:pos x="720" y="11"/>
              </a:cxn>
              <a:cxn ang="0">
                <a:pos x="724" y="16"/>
              </a:cxn>
              <a:cxn ang="0">
                <a:pos x="727" y="22"/>
              </a:cxn>
              <a:cxn ang="0">
                <a:pos x="728" y="29"/>
              </a:cxn>
              <a:cxn ang="0">
                <a:pos x="729" y="35"/>
              </a:cxn>
              <a:cxn ang="0">
                <a:pos x="729" y="35"/>
              </a:cxn>
            </a:cxnLst>
            <a:rect l="0" t="0" r="r" b="b"/>
            <a:pathLst>
              <a:path w="729" h="70">
                <a:moveTo>
                  <a:pt x="729" y="35"/>
                </a:moveTo>
                <a:lnTo>
                  <a:pt x="729" y="35"/>
                </a:lnTo>
                <a:lnTo>
                  <a:pt x="728" y="42"/>
                </a:lnTo>
                <a:lnTo>
                  <a:pt x="727" y="49"/>
                </a:lnTo>
                <a:lnTo>
                  <a:pt x="724" y="54"/>
                </a:lnTo>
                <a:lnTo>
                  <a:pt x="720" y="60"/>
                </a:lnTo>
                <a:lnTo>
                  <a:pt x="715" y="64"/>
                </a:lnTo>
                <a:lnTo>
                  <a:pt x="710" y="68"/>
                </a:lnTo>
                <a:lnTo>
                  <a:pt x="704" y="69"/>
                </a:lnTo>
                <a:lnTo>
                  <a:pt x="698" y="70"/>
                </a:lnTo>
                <a:lnTo>
                  <a:pt x="31" y="70"/>
                </a:lnTo>
                <a:lnTo>
                  <a:pt x="31" y="70"/>
                </a:lnTo>
                <a:lnTo>
                  <a:pt x="25" y="69"/>
                </a:lnTo>
                <a:lnTo>
                  <a:pt x="19" y="68"/>
                </a:lnTo>
                <a:lnTo>
                  <a:pt x="14" y="64"/>
                </a:lnTo>
                <a:lnTo>
                  <a:pt x="10" y="60"/>
                </a:lnTo>
                <a:lnTo>
                  <a:pt x="6" y="54"/>
                </a:lnTo>
                <a:lnTo>
                  <a:pt x="3" y="49"/>
                </a:lnTo>
                <a:lnTo>
                  <a:pt x="0" y="42"/>
                </a:lnTo>
                <a:lnTo>
                  <a:pt x="0" y="35"/>
                </a:lnTo>
                <a:lnTo>
                  <a:pt x="0" y="35"/>
                </a:lnTo>
                <a:lnTo>
                  <a:pt x="0" y="29"/>
                </a:lnTo>
                <a:lnTo>
                  <a:pt x="3" y="22"/>
                </a:lnTo>
                <a:lnTo>
                  <a:pt x="6" y="16"/>
                </a:lnTo>
                <a:lnTo>
                  <a:pt x="10" y="11"/>
                </a:lnTo>
                <a:lnTo>
                  <a:pt x="14" y="7"/>
                </a:lnTo>
                <a:lnTo>
                  <a:pt x="19" y="3"/>
                </a:lnTo>
                <a:lnTo>
                  <a:pt x="25" y="2"/>
                </a:lnTo>
                <a:lnTo>
                  <a:pt x="31" y="0"/>
                </a:lnTo>
                <a:lnTo>
                  <a:pt x="698" y="0"/>
                </a:lnTo>
                <a:lnTo>
                  <a:pt x="698" y="0"/>
                </a:lnTo>
                <a:lnTo>
                  <a:pt x="704" y="2"/>
                </a:lnTo>
                <a:lnTo>
                  <a:pt x="710" y="3"/>
                </a:lnTo>
                <a:lnTo>
                  <a:pt x="715" y="7"/>
                </a:lnTo>
                <a:lnTo>
                  <a:pt x="720" y="11"/>
                </a:lnTo>
                <a:lnTo>
                  <a:pt x="724" y="16"/>
                </a:lnTo>
                <a:lnTo>
                  <a:pt x="727" y="22"/>
                </a:lnTo>
                <a:lnTo>
                  <a:pt x="728" y="29"/>
                </a:lnTo>
                <a:lnTo>
                  <a:pt x="729" y="35"/>
                </a:lnTo>
                <a:lnTo>
                  <a:pt x="729" y="35"/>
                </a:lnTo>
                <a:close/>
              </a:path>
            </a:pathLst>
          </a:custGeom>
          <a:solidFill>
            <a:schemeClr val="bg1">
              <a:lumMod val="85000"/>
            </a:schemeClr>
          </a:soli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13"/>
          <p:cNvSpPr/>
          <p:nvPr/>
        </p:nvSpPr>
        <p:spPr bwMode="auto">
          <a:xfrm>
            <a:off x="5257720" y="5935663"/>
            <a:ext cx="1136650" cy="106363"/>
          </a:xfrm>
          <a:custGeom>
            <a:avLst/>
            <a:gdLst/>
            <a:ahLst/>
            <a:cxnLst>
              <a:cxn ang="0">
                <a:pos x="740" y="35"/>
              </a:cxn>
              <a:cxn ang="0">
                <a:pos x="740" y="35"/>
              </a:cxn>
              <a:cxn ang="0">
                <a:pos x="738" y="42"/>
              </a:cxn>
              <a:cxn ang="0">
                <a:pos x="737" y="48"/>
              </a:cxn>
              <a:cxn ang="0">
                <a:pos x="734" y="54"/>
              </a:cxn>
              <a:cxn ang="0">
                <a:pos x="730" y="59"/>
              </a:cxn>
              <a:cxn ang="0">
                <a:pos x="725" y="63"/>
              </a:cxn>
              <a:cxn ang="0">
                <a:pos x="720" y="66"/>
              </a:cxn>
              <a:cxn ang="0">
                <a:pos x="714" y="69"/>
              </a:cxn>
              <a:cxn ang="0">
                <a:pos x="707" y="70"/>
              </a:cxn>
              <a:cxn ang="0">
                <a:pos x="31" y="70"/>
              </a:cxn>
              <a:cxn ang="0">
                <a:pos x="31" y="70"/>
              </a:cxn>
              <a:cxn ang="0">
                <a:pos x="26" y="69"/>
              </a:cxn>
              <a:cxn ang="0">
                <a:pos x="19" y="66"/>
              </a:cxn>
              <a:cxn ang="0">
                <a:pos x="13" y="63"/>
              </a:cxn>
              <a:cxn ang="0">
                <a:pos x="9" y="59"/>
              </a:cxn>
              <a:cxn ang="0">
                <a:pos x="5" y="54"/>
              </a:cxn>
              <a:cxn ang="0">
                <a:pos x="3" y="48"/>
              </a:cxn>
              <a:cxn ang="0">
                <a:pos x="0" y="42"/>
              </a:cxn>
              <a:cxn ang="0">
                <a:pos x="0" y="35"/>
              </a:cxn>
              <a:cxn ang="0">
                <a:pos x="0" y="35"/>
              </a:cxn>
              <a:cxn ang="0">
                <a:pos x="0" y="28"/>
              </a:cxn>
              <a:cxn ang="0">
                <a:pos x="3" y="21"/>
              </a:cxn>
              <a:cxn ang="0">
                <a:pos x="5" y="15"/>
              </a:cxn>
              <a:cxn ang="0">
                <a:pos x="9" y="11"/>
              </a:cxn>
              <a:cxn ang="0">
                <a:pos x="13" y="5"/>
              </a:cxn>
              <a:cxn ang="0">
                <a:pos x="19" y="3"/>
              </a:cxn>
              <a:cxn ang="0">
                <a:pos x="26" y="1"/>
              </a:cxn>
              <a:cxn ang="0">
                <a:pos x="31" y="0"/>
              </a:cxn>
              <a:cxn ang="0">
                <a:pos x="707" y="0"/>
              </a:cxn>
              <a:cxn ang="0">
                <a:pos x="707" y="0"/>
              </a:cxn>
              <a:cxn ang="0">
                <a:pos x="714" y="1"/>
              </a:cxn>
              <a:cxn ang="0">
                <a:pos x="720" y="3"/>
              </a:cxn>
              <a:cxn ang="0">
                <a:pos x="725" y="5"/>
              </a:cxn>
              <a:cxn ang="0">
                <a:pos x="730" y="11"/>
              </a:cxn>
              <a:cxn ang="0">
                <a:pos x="734" y="15"/>
              </a:cxn>
              <a:cxn ang="0">
                <a:pos x="737" y="21"/>
              </a:cxn>
              <a:cxn ang="0">
                <a:pos x="738" y="28"/>
              </a:cxn>
              <a:cxn ang="0">
                <a:pos x="740" y="35"/>
              </a:cxn>
              <a:cxn ang="0">
                <a:pos x="740" y="35"/>
              </a:cxn>
            </a:cxnLst>
            <a:rect l="0" t="0" r="r" b="b"/>
            <a:pathLst>
              <a:path w="740" h="70">
                <a:moveTo>
                  <a:pt x="740" y="35"/>
                </a:moveTo>
                <a:lnTo>
                  <a:pt x="740" y="35"/>
                </a:lnTo>
                <a:lnTo>
                  <a:pt x="738" y="42"/>
                </a:lnTo>
                <a:lnTo>
                  <a:pt x="737" y="48"/>
                </a:lnTo>
                <a:lnTo>
                  <a:pt x="734" y="54"/>
                </a:lnTo>
                <a:lnTo>
                  <a:pt x="730" y="59"/>
                </a:lnTo>
                <a:lnTo>
                  <a:pt x="725" y="63"/>
                </a:lnTo>
                <a:lnTo>
                  <a:pt x="720" y="66"/>
                </a:lnTo>
                <a:lnTo>
                  <a:pt x="714" y="69"/>
                </a:lnTo>
                <a:lnTo>
                  <a:pt x="707" y="70"/>
                </a:lnTo>
                <a:lnTo>
                  <a:pt x="31" y="70"/>
                </a:lnTo>
                <a:lnTo>
                  <a:pt x="31" y="70"/>
                </a:lnTo>
                <a:lnTo>
                  <a:pt x="26" y="69"/>
                </a:lnTo>
                <a:lnTo>
                  <a:pt x="19" y="66"/>
                </a:lnTo>
                <a:lnTo>
                  <a:pt x="13" y="63"/>
                </a:lnTo>
                <a:lnTo>
                  <a:pt x="9" y="59"/>
                </a:lnTo>
                <a:lnTo>
                  <a:pt x="5" y="54"/>
                </a:lnTo>
                <a:lnTo>
                  <a:pt x="3" y="48"/>
                </a:lnTo>
                <a:lnTo>
                  <a:pt x="0" y="42"/>
                </a:lnTo>
                <a:lnTo>
                  <a:pt x="0" y="35"/>
                </a:lnTo>
                <a:lnTo>
                  <a:pt x="0" y="35"/>
                </a:lnTo>
                <a:lnTo>
                  <a:pt x="0" y="28"/>
                </a:lnTo>
                <a:lnTo>
                  <a:pt x="3" y="21"/>
                </a:lnTo>
                <a:lnTo>
                  <a:pt x="5" y="15"/>
                </a:lnTo>
                <a:lnTo>
                  <a:pt x="9" y="11"/>
                </a:lnTo>
                <a:lnTo>
                  <a:pt x="13" y="5"/>
                </a:lnTo>
                <a:lnTo>
                  <a:pt x="19" y="3"/>
                </a:lnTo>
                <a:lnTo>
                  <a:pt x="26" y="1"/>
                </a:lnTo>
                <a:lnTo>
                  <a:pt x="31" y="0"/>
                </a:lnTo>
                <a:lnTo>
                  <a:pt x="707" y="0"/>
                </a:lnTo>
                <a:lnTo>
                  <a:pt x="707" y="0"/>
                </a:lnTo>
                <a:lnTo>
                  <a:pt x="714" y="1"/>
                </a:lnTo>
                <a:lnTo>
                  <a:pt x="720" y="3"/>
                </a:lnTo>
                <a:lnTo>
                  <a:pt x="725" y="5"/>
                </a:lnTo>
                <a:lnTo>
                  <a:pt x="730" y="11"/>
                </a:lnTo>
                <a:lnTo>
                  <a:pt x="734" y="15"/>
                </a:lnTo>
                <a:lnTo>
                  <a:pt x="737" y="21"/>
                </a:lnTo>
                <a:lnTo>
                  <a:pt x="738" y="28"/>
                </a:lnTo>
                <a:lnTo>
                  <a:pt x="740" y="35"/>
                </a:lnTo>
                <a:lnTo>
                  <a:pt x="740" y="35"/>
                </a:lnTo>
                <a:close/>
              </a:path>
            </a:pathLst>
          </a:custGeom>
          <a:solidFill>
            <a:schemeClr val="bg1">
              <a:lumMod val="75000"/>
            </a:schemeClr>
          </a:soli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4"/>
          <p:cNvSpPr/>
          <p:nvPr/>
        </p:nvSpPr>
        <p:spPr bwMode="auto">
          <a:xfrm>
            <a:off x="5414883" y="2532063"/>
            <a:ext cx="1731963" cy="1100138"/>
          </a:xfrm>
          <a:custGeom>
            <a:avLst/>
            <a:gdLst/>
            <a:ahLst/>
            <a:cxnLst>
              <a:cxn ang="0">
                <a:pos x="0" y="0"/>
              </a:cxn>
              <a:cxn ang="0">
                <a:pos x="1124" y="712"/>
              </a:cxn>
              <a:cxn ang="0">
                <a:pos x="909" y="250"/>
              </a:cxn>
              <a:cxn ang="0">
                <a:pos x="419" y="0"/>
              </a:cxn>
              <a:cxn ang="0">
                <a:pos x="0" y="0"/>
              </a:cxn>
            </a:cxnLst>
            <a:rect l="0" t="0" r="r" b="b"/>
            <a:pathLst>
              <a:path w="1124" h="712">
                <a:moveTo>
                  <a:pt x="0" y="0"/>
                </a:moveTo>
                <a:lnTo>
                  <a:pt x="1124" y="712"/>
                </a:lnTo>
                <a:lnTo>
                  <a:pt x="909" y="250"/>
                </a:lnTo>
                <a:lnTo>
                  <a:pt x="419" y="0"/>
                </a:lnTo>
                <a:lnTo>
                  <a:pt x="0" y="0"/>
                </a:lnTo>
                <a:close/>
              </a:path>
            </a:pathLst>
          </a:custGeom>
          <a:gradFill flip="none" rotWithShape="1">
            <a:gsLst>
              <a:gs pos="35000">
                <a:schemeClr val="bg1">
                  <a:lumMod val="95000"/>
                </a:schemeClr>
              </a:gs>
              <a:gs pos="100000">
                <a:schemeClr val="accent1">
                  <a:lumMod val="30000"/>
                  <a:lumOff val="70000"/>
                </a:schemeClr>
              </a:gs>
            </a:gsLst>
            <a:lin ang="0" scaled="1"/>
            <a:tileRect/>
          </a:gradFill>
          <a:ln w="9525">
            <a:noFill/>
            <a:round/>
          </a:ln>
        </p:spPr>
        <p:txBody>
          <a:bodyPr lIns="121682" tIns="60841" rIns="121682" bIns="60841"/>
          <a:lstStyle/>
          <a:p>
            <a:endParaRPr lang="en-US" sz="319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6"/>
          <p:cNvSpPr/>
          <p:nvPr/>
        </p:nvSpPr>
        <p:spPr bwMode="auto">
          <a:xfrm>
            <a:off x="4524295" y="3429000"/>
            <a:ext cx="2622550" cy="769938"/>
          </a:xfrm>
          <a:custGeom>
            <a:avLst/>
            <a:gdLst/>
            <a:ahLst/>
            <a:cxnLst>
              <a:cxn ang="0">
                <a:pos x="0" y="0"/>
              </a:cxn>
              <a:cxn ang="0">
                <a:pos x="1704" y="214"/>
              </a:cxn>
              <a:cxn ang="0">
                <a:pos x="1687" y="447"/>
              </a:cxn>
              <a:cxn ang="0">
                <a:pos x="0" y="502"/>
              </a:cxn>
              <a:cxn ang="0">
                <a:pos x="0" y="0"/>
              </a:cxn>
            </a:cxnLst>
            <a:rect l="0" t="0" r="r" b="b"/>
            <a:pathLst>
              <a:path w="1704" h="502">
                <a:moveTo>
                  <a:pt x="0" y="0"/>
                </a:moveTo>
                <a:lnTo>
                  <a:pt x="1704" y="214"/>
                </a:lnTo>
                <a:lnTo>
                  <a:pt x="1687" y="447"/>
                </a:lnTo>
                <a:lnTo>
                  <a:pt x="0" y="502"/>
                </a:lnTo>
                <a:lnTo>
                  <a:pt x="0" y="0"/>
                </a:lnTo>
                <a:close/>
              </a:path>
            </a:pathLst>
          </a:custGeom>
          <a:gradFill flip="none" rotWithShape="1">
            <a:gsLst>
              <a:gs pos="48000">
                <a:schemeClr val="bg1">
                  <a:lumMod val="95000"/>
                </a:schemeClr>
              </a:gs>
              <a:gs pos="74000">
                <a:schemeClr val="accent1">
                  <a:lumMod val="45000"/>
                  <a:lumOff val="55000"/>
                </a:schemeClr>
              </a:gs>
              <a:gs pos="87000">
                <a:schemeClr val="accent1">
                  <a:lumMod val="45000"/>
                  <a:lumOff val="55000"/>
                </a:schemeClr>
              </a:gs>
              <a:gs pos="100000">
                <a:schemeClr val="accent1">
                  <a:lumMod val="30000"/>
                  <a:lumOff val="70000"/>
                </a:schemeClr>
              </a:gs>
            </a:gsLst>
            <a:lin ang="0" scaled="1"/>
            <a:tileRect/>
          </a:gra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9"/>
          <p:cNvSpPr/>
          <p:nvPr/>
        </p:nvSpPr>
        <p:spPr bwMode="auto">
          <a:xfrm>
            <a:off x="4722733" y="4656138"/>
            <a:ext cx="1952625" cy="781050"/>
          </a:xfrm>
          <a:custGeom>
            <a:avLst/>
            <a:gdLst/>
            <a:ahLst/>
            <a:cxnLst>
              <a:cxn ang="0">
                <a:pos x="0" y="0"/>
              </a:cxn>
              <a:cxn ang="0">
                <a:pos x="1267" y="270"/>
              </a:cxn>
              <a:cxn ang="0">
                <a:pos x="1194" y="506"/>
              </a:cxn>
              <a:cxn ang="0">
                <a:pos x="60" y="108"/>
              </a:cxn>
              <a:cxn ang="0">
                <a:pos x="0" y="0"/>
              </a:cxn>
            </a:cxnLst>
            <a:rect l="0" t="0" r="r" b="b"/>
            <a:pathLst>
              <a:path w="1267" h="506">
                <a:moveTo>
                  <a:pt x="0" y="0"/>
                </a:moveTo>
                <a:lnTo>
                  <a:pt x="1267" y="270"/>
                </a:lnTo>
                <a:lnTo>
                  <a:pt x="1194" y="506"/>
                </a:lnTo>
                <a:lnTo>
                  <a:pt x="60" y="108"/>
                </a:lnTo>
                <a:lnTo>
                  <a:pt x="0" y="0"/>
                </a:lnTo>
                <a:close/>
              </a:path>
            </a:pathLst>
          </a:custGeom>
          <a:gradFill flip="none" rotWithShape="1">
            <a:gsLst>
              <a:gs pos="48000">
                <a:schemeClr val="bg1">
                  <a:lumMod val="95000"/>
                </a:schemeClr>
              </a:gs>
              <a:gs pos="74000">
                <a:schemeClr val="accent1">
                  <a:lumMod val="45000"/>
                  <a:lumOff val="55000"/>
                </a:schemeClr>
              </a:gs>
              <a:gs pos="87000">
                <a:schemeClr val="accent1">
                  <a:lumMod val="45000"/>
                  <a:lumOff val="55000"/>
                </a:schemeClr>
              </a:gs>
              <a:gs pos="100000">
                <a:schemeClr val="accent1">
                  <a:lumMod val="30000"/>
                  <a:lumOff val="70000"/>
                </a:schemeClr>
              </a:gs>
            </a:gsLst>
            <a:lin ang="0" scaled="1"/>
            <a:tileRect/>
          </a:gradFill>
          <a:ln w="9525">
            <a:noFill/>
            <a:round/>
          </a:ln>
        </p:spPr>
        <p:txBody>
          <a:bodyPr lIns="121682" tIns="60841" rIns="121682" bIns="60841"/>
          <a:lstStyle/>
          <a:p>
            <a:endParaRPr lang="en-US" sz="319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2"/>
          <p:cNvSpPr/>
          <p:nvPr/>
        </p:nvSpPr>
        <p:spPr bwMode="auto">
          <a:xfrm>
            <a:off x="4995783" y="5145088"/>
            <a:ext cx="1471613" cy="688975"/>
          </a:xfrm>
          <a:custGeom>
            <a:avLst/>
            <a:gdLst/>
            <a:ahLst/>
            <a:cxnLst>
              <a:cxn ang="0">
                <a:pos x="0" y="0"/>
              </a:cxn>
              <a:cxn ang="0">
                <a:pos x="957" y="380"/>
              </a:cxn>
              <a:cxn ang="0">
                <a:pos x="905" y="447"/>
              </a:cxn>
              <a:cxn ang="0">
                <a:pos x="32" y="118"/>
              </a:cxn>
              <a:cxn ang="0">
                <a:pos x="0" y="0"/>
              </a:cxn>
            </a:cxnLst>
            <a:rect l="0" t="0" r="r" b="b"/>
            <a:pathLst>
              <a:path w="957" h="447">
                <a:moveTo>
                  <a:pt x="0" y="0"/>
                </a:moveTo>
                <a:lnTo>
                  <a:pt x="957" y="380"/>
                </a:lnTo>
                <a:lnTo>
                  <a:pt x="905" y="447"/>
                </a:lnTo>
                <a:lnTo>
                  <a:pt x="32" y="118"/>
                </a:lnTo>
                <a:lnTo>
                  <a:pt x="0" y="0"/>
                </a:lnTo>
                <a:close/>
              </a:path>
            </a:pathLst>
          </a:custGeom>
          <a:solidFill>
            <a:schemeClr val="bg1">
              <a:lumMod val="85000"/>
            </a:schemeClr>
          </a:soli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23"/>
          <p:cNvSpPr/>
          <p:nvPr/>
        </p:nvSpPr>
        <p:spPr bwMode="auto">
          <a:xfrm>
            <a:off x="4524295" y="2532063"/>
            <a:ext cx="1536700" cy="1666875"/>
          </a:xfrm>
          <a:custGeom>
            <a:avLst/>
            <a:gdLst/>
            <a:ahLst/>
            <a:cxnLst>
              <a:cxn ang="0">
                <a:pos x="580" y="0"/>
              </a:cxn>
              <a:cxn ang="0">
                <a:pos x="0" y="581"/>
              </a:cxn>
              <a:cxn ang="0">
                <a:pos x="0" y="1083"/>
              </a:cxn>
              <a:cxn ang="0">
                <a:pos x="999" y="0"/>
              </a:cxn>
              <a:cxn ang="0">
                <a:pos x="580" y="0"/>
              </a:cxn>
            </a:cxnLst>
            <a:rect l="0" t="0" r="r" b="b"/>
            <a:pathLst>
              <a:path w="999" h="1083">
                <a:moveTo>
                  <a:pt x="580" y="0"/>
                </a:moveTo>
                <a:lnTo>
                  <a:pt x="0" y="581"/>
                </a:lnTo>
                <a:lnTo>
                  <a:pt x="0" y="1083"/>
                </a:lnTo>
                <a:lnTo>
                  <a:pt x="999" y="0"/>
                </a:lnTo>
                <a:lnTo>
                  <a:pt x="580" y="0"/>
                </a:lnTo>
                <a:close/>
              </a:path>
            </a:pathLst>
          </a:custGeom>
          <a:gradFill flip="none" rotWithShape="1">
            <a:gsLst>
              <a:gs pos="0">
                <a:srgbClr val="A2A6D7"/>
              </a:gs>
              <a:gs pos="74000">
                <a:schemeClr val="accent1">
                  <a:lumMod val="45000"/>
                  <a:lumOff val="55000"/>
                </a:schemeClr>
              </a:gs>
              <a:gs pos="83000">
                <a:schemeClr val="accent1">
                  <a:lumMod val="45000"/>
                  <a:lumOff val="55000"/>
                </a:schemeClr>
              </a:gs>
              <a:gs pos="100000">
                <a:schemeClr val="accent1">
                  <a:lumMod val="30000"/>
                  <a:lumOff val="70000"/>
                </a:schemeClr>
              </a:gs>
            </a:gsLst>
            <a:lin ang="18900000" scaled="1"/>
            <a:tileRect/>
          </a:gra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4"/>
          <p:cNvSpPr/>
          <p:nvPr/>
        </p:nvSpPr>
        <p:spPr bwMode="auto">
          <a:xfrm>
            <a:off x="5189458" y="5072063"/>
            <a:ext cx="1485900" cy="762000"/>
          </a:xfrm>
          <a:custGeom>
            <a:avLst/>
            <a:gdLst/>
            <a:ahLst/>
            <a:cxnLst>
              <a:cxn ang="0">
                <a:pos x="61" y="494"/>
              </a:cxn>
              <a:cxn ang="0">
                <a:pos x="893" y="236"/>
              </a:cxn>
              <a:cxn ang="0">
                <a:pos x="966" y="0"/>
              </a:cxn>
              <a:cxn ang="0">
                <a:pos x="0" y="436"/>
              </a:cxn>
              <a:cxn ang="0">
                <a:pos x="61" y="494"/>
              </a:cxn>
            </a:cxnLst>
            <a:rect l="0" t="0" r="r" b="b"/>
            <a:pathLst>
              <a:path w="966" h="494">
                <a:moveTo>
                  <a:pt x="61" y="494"/>
                </a:moveTo>
                <a:lnTo>
                  <a:pt x="893" y="236"/>
                </a:lnTo>
                <a:lnTo>
                  <a:pt x="966" y="0"/>
                </a:lnTo>
                <a:lnTo>
                  <a:pt x="0" y="436"/>
                </a:lnTo>
                <a:lnTo>
                  <a:pt x="61" y="494"/>
                </a:lnTo>
                <a:close/>
              </a:path>
            </a:pathLst>
          </a:custGeom>
          <a:gradFill flip="none" rotWithShape="1">
            <a:gsLst>
              <a:gs pos="0">
                <a:srgbClr val="A2A6D7"/>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w="9525">
            <a:noFill/>
            <a:round/>
          </a:ln>
        </p:spPr>
        <p:txBody>
          <a:bodyPr lIns="121682" tIns="60841" rIns="121682" bIns="60841"/>
          <a:lstStyle/>
          <a:p>
            <a:endParaRPr lang="en-US" sz="319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5"/>
          <p:cNvSpPr/>
          <p:nvPr/>
        </p:nvSpPr>
        <p:spPr bwMode="auto">
          <a:xfrm>
            <a:off x="5189458" y="5732463"/>
            <a:ext cx="1277938" cy="101600"/>
          </a:xfrm>
          <a:custGeom>
            <a:avLst/>
            <a:gdLst/>
            <a:ahLst/>
            <a:cxnLst>
              <a:cxn ang="0">
                <a:pos x="0" y="9"/>
              </a:cxn>
              <a:cxn ang="0">
                <a:pos x="831" y="0"/>
              </a:cxn>
              <a:cxn ang="0">
                <a:pos x="779" y="67"/>
              </a:cxn>
              <a:cxn ang="0">
                <a:pos x="61" y="67"/>
              </a:cxn>
              <a:cxn ang="0">
                <a:pos x="0" y="9"/>
              </a:cxn>
            </a:cxnLst>
            <a:rect l="0" t="0" r="r" b="b"/>
            <a:pathLst>
              <a:path w="831" h="67">
                <a:moveTo>
                  <a:pt x="0" y="9"/>
                </a:moveTo>
                <a:lnTo>
                  <a:pt x="831" y="0"/>
                </a:lnTo>
                <a:lnTo>
                  <a:pt x="779" y="67"/>
                </a:lnTo>
                <a:lnTo>
                  <a:pt x="61" y="67"/>
                </a:lnTo>
                <a:lnTo>
                  <a:pt x="0" y="9"/>
                </a:lnTo>
                <a:close/>
              </a:path>
            </a:pathLst>
          </a:custGeom>
          <a:solidFill>
            <a:schemeClr val="accent1">
              <a:lumMod val="40000"/>
              <a:lumOff val="60000"/>
            </a:schemeClr>
          </a:solidFill>
          <a:ln w="9525">
            <a:noFill/>
            <a:round/>
          </a:ln>
        </p:spPr>
        <p:txBody>
          <a:bodyPr lIns="121682" tIns="60841" rIns="121682" bIns="6084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spcBef>
                <a:spcPts val="0"/>
              </a:spcBef>
              <a:spcAft>
                <a:spcPts val="0"/>
              </a:spcAft>
              <a:defRPr/>
            </a:pPr>
            <a:endParaRPr lang="en-US" sz="3190" strike="noStrike"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7"/>
          <p:cNvSpPr/>
          <p:nvPr/>
        </p:nvSpPr>
        <p:spPr bwMode="auto">
          <a:xfrm>
            <a:off x="4722733" y="2921000"/>
            <a:ext cx="2424113" cy="1901825"/>
          </a:xfrm>
          <a:custGeom>
            <a:avLst/>
            <a:gdLst/>
            <a:ahLst/>
            <a:cxnLst>
              <a:cxn ang="0">
                <a:pos x="1358" y="0"/>
              </a:cxn>
              <a:cxn ang="0">
                <a:pos x="0" y="1130"/>
              </a:cxn>
              <a:cxn ang="0">
                <a:pos x="60" y="1238"/>
              </a:cxn>
              <a:cxn ang="0">
                <a:pos x="1573" y="462"/>
              </a:cxn>
              <a:cxn ang="0">
                <a:pos x="1358" y="0"/>
              </a:cxn>
            </a:cxnLst>
            <a:rect l="0" t="0" r="r" b="b"/>
            <a:pathLst>
              <a:path w="1573" h="1238">
                <a:moveTo>
                  <a:pt x="1358" y="0"/>
                </a:moveTo>
                <a:lnTo>
                  <a:pt x="0" y="1130"/>
                </a:lnTo>
                <a:lnTo>
                  <a:pt x="60" y="1238"/>
                </a:lnTo>
                <a:lnTo>
                  <a:pt x="1573" y="462"/>
                </a:lnTo>
                <a:lnTo>
                  <a:pt x="1358" y="0"/>
                </a:lnTo>
                <a:close/>
              </a:path>
            </a:pathLst>
          </a:custGeom>
          <a:gradFill flip="none" rotWithShape="1">
            <a:gsLst>
              <a:gs pos="0">
                <a:srgbClr val="A2A6D7"/>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w="9525">
            <a:noFill/>
            <a:round/>
          </a:ln>
        </p:spPr>
        <p:txBody>
          <a:bodyPr lIns="121682" tIns="60841" rIns="121682" bIns="60841"/>
          <a:lstStyle/>
          <a:p>
            <a:endParaRPr lang="en-US" sz="319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0"/>
          <p:cNvSpPr/>
          <p:nvPr/>
        </p:nvSpPr>
        <p:spPr bwMode="auto">
          <a:xfrm>
            <a:off x="4995783" y="3756025"/>
            <a:ext cx="2151063" cy="1570038"/>
          </a:xfrm>
          <a:custGeom>
            <a:avLst/>
            <a:gdLst/>
            <a:ahLst/>
            <a:cxnLst>
              <a:cxn ang="0">
                <a:pos x="1398" y="0"/>
              </a:cxn>
              <a:cxn ang="0">
                <a:pos x="0" y="902"/>
              </a:cxn>
              <a:cxn ang="0">
                <a:pos x="32" y="1020"/>
              </a:cxn>
              <a:cxn ang="0">
                <a:pos x="1381" y="233"/>
              </a:cxn>
              <a:cxn ang="0">
                <a:pos x="1398" y="0"/>
              </a:cxn>
            </a:cxnLst>
            <a:rect l="0" t="0" r="r" b="b"/>
            <a:pathLst>
              <a:path w="1398" h="1020">
                <a:moveTo>
                  <a:pt x="1398" y="0"/>
                </a:moveTo>
                <a:lnTo>
                  <a:pt x="0" y="902"/>
                </a:lnTo>
                <a:lnTo>
                  <a:pt x="32" y="1020"/>
                </a:lnTo>
                <a:lnTo>
                  <a:pt x="1381" y="233"/>
                </a:lnTo>
                <a:lnTo>
                  <a:pt x="1398" y="0"/>
                </a:lnTo>
                <a:close/>
              </a:path>
            </a:pathLst>
          </a:custGeom>
          <a:gradFill flip="none" rotWithShape="1">
            <a:gsLst>
              <a:gs pos="0">
                <a:srgbClr val="A2A6D7"/>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ln w="9525">
            <a:noFill/>
            <a:round/>
          </a:ln>
        </p:spPr>
        <p:txBody>
          <a:bodyPr lIns="121682" tIns="60841" rIns="121682" bIns="60841"/>
          <a:lstStyle/>
          <a:p>
            <a:endParaRPr lang="en-US" sz="3190" noProof="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右箭头 16"/>
          <p:cNvSpPr/>
          <p:nvPr/>
        </p:nvSpPr>
        <p:spPr>
          <a:xfrm rot="20665755">
            <a:off x="7806279" y="3607493"/>
            <a:ext cx="914400" cy="571500"/>
          </a:xfrm>
          <a:prstGeom prst="rightArrow">
            <a:avLst/>
          </a:prstGeom>
          <a:gradFill>
            <a:gsLst>
              <a:gs pos="35000">
                <a:schemeClr val="bg1">
                  <a:lumMod val="95000"/>
                </a:schemeClr>
              </a:gs>
              <a:gs pos="100000">
                <a:schemeClr val="accent1">
                  <a:lumMod val="30000"/>
                  <a:lumOff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rot="11668731">
            <a:off x="2953460" y="3599811"/>
            <a:ext cx="914400" cy="571500"/>
          </a:xfrm>
          <a:prstGeom prst="rightArrow">
            <a:avLst/>
          </a:prstGeom>
          <a:gradFill>
            <a:gsLst>
              <a:gs pos="35000">
                <a:schemeClr val="bg1">
                  <a:lumMod val="95000"/>
                </a:schemeClr>
              </a:gs>
              <a:gs pos="100000">
                <a:schemeClr val="accent1">
                  <a:lumMod val="30000"/>
                  <a:lumOff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rot="1874432">
            <a:off x="7629951" y="4965278"/>
            <a:ext cx="914400" cy="571500"/>
          </a:xfrm>
          <a:prstGeom prst="rightArrow">
            <a:avLst/>
          </a:prstGeom>
          <a:gradFill>
            <a:gsLst>
              <a:gs pos="35000">
                <a:schemeClr val="bg1">
                  <a:lumMod val="95000"/>
                </a:schemeClr>
              </a:gs>
              <a:gs pos="100000">
                <a:schemeClr val="accent1">
                  <a:lumMod val="30000"/>
                  <a:lumOff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右箭头 19"/>
          <p:cNvSpPr/>
          <p:nvPr/>
        </p:nvSpPr>
        <p:spPr>
          <a:xfrm rot="8466655">
            <a:off x="3267453" y="5046528"/>
            <a:ext cx="914400" cy="571500"/>
          </a:xfrm>
          <a:prstGeom prst="rightArrow">
            <a:avLst/>
          </a:prstGeom>
          <a:gradFill>
            <a:gsLst>
              <a:gs pos="35000">
                <a:schemeClr val="bg1">
                  <a:lumMod val="95000"/>
                </a:schemeClr>
              </a:gs>
              <a:gs pos="100000">
                <a:schemeClr val="accent1">
                  <a:lumMod val="30000"/>
                  <a:lumOff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rot="18817612">
            <a:off x="7303012" y="2107151"/>
            <a:ext cx="914400" cy="571500"/>
          </a:xfrm>
          <a:prstGeom prst="rightArrow">
            <a:avLst/>
          </a:prstGeom>
          <a:gradFill>
            <a:gsLst>
              <a:gs pos="35000">
                <a:schemeClr val="bg1">
                  <a:lumMod val="95000"/>
                </a:schemeClr>
              </a:gs>
              <a:gs pos="100000">
                <a:schemeClr val="accent1">
                  <a:lumMod val="30000"/>
                  <a:lumOff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rot="13221444">
            <a:off x="3500692" y="2148742"/>
            <a:ext cx="914400" cy="571500"/>
          </a:xfrm>
          <a:prstGeom prst="rightArrow">
            <a:avLst/>
          </a:prstGeom>
          <a:gradFill>
            <a:gsLst>
              <a:gs pos="35000">
                <a:schemeClr val="bg1">
                  <a:lumMod val="95000"/>
                </a:schemeClr>
              </a:gs>
              <a:gs pos="100000">
                <a:schemeClr val="accent1">
                  <a:lumMod val="30000"/>
                  <a:lumOff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a:stretch>
            <a:fillRect/>
          </a:stretch>
        </p:blipFill>
        <p:spPr>
          <a:xfrm>
            <a:off x="9429750" y="171450"/>
            <a:ext cx="2590800" cy="819149"/>
          </a:xfrm>
          <a:prstGeom prst="rect">
            <a:avLst/>
          </a:prstGeom>
        </p:spPr>
      </p:pic>
      <p:grpSp>
        <p:nvGrpSpPr>
          <p:cNvPr id="25" name="组合 24"/>
          <p:cNvGrpSpPr/>
          <p:nvPr/>
        </p:nvGrpSpPr>
        <p:grpSpPr>
          <a:xfrm>
            <a:off x="-167429" y="137054"/>
            <a:ext cx="1530175" cy="2110091"/>
            <a:chOff x="300" y="830"/>
            <a:chExt cx="1676" cy="2311"/>
          </a:xfrm>
        </p:grpSpPr>
        <p:sp>
          <p:nvSpPr>
            <p:cNvPr id="26" name="流程图: 合并 25"/>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流程图: 合并 26"/>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流程图: 合并 27"/>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9"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30" name="直接连接符 29"/>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
        <p:nvSpPr>
          <p:cNvPr id="36" name="稻壳儿小白白(http://dwz.cn/Wu2UP)"/>
          <p:cNvSpPr txBox="1">
            <a:spLocks noChangeArrowheads="1"/>
          </p:cNvSpPr>
          <p:nvPr/>
        </p:nvSpPr>
        <p:spPr bwMode="auto">
          <a:xfrm>
            <a:off x="1484498" y="3690937"/>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7" name="稻壳儿小白白(http://dwz.cn/Wu2UP)"/>
          <p:cNvSpPr txBox="1">
            <a:spLocks noChangeArrowheads="1"/>
          </p:cNvSpPr>
          <p:nvPr/>
        </p:nvSpPr>
        <p:spPr bwMode="auto">
          <a:xfrm>
            <a:off x="1969048" y="560820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8" name="稻壳儿小白白(http://dwz.cn/Wu2UP)"/>
          <p:cNvSpPr txBox="1">
            <a:spLocks noChangeArrowheads="1"/>
          </p:cNvSpPr>
          <p:nvPr/>
        </p:nvSpPr>
        <p:spPr bwMode="auto">
          <a:xfrm>
            <a:off x="2153935" y="193756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9" name="稻壳儿小白白(http://dwz.cn/Wu2UP)"/>
          <p:cNvSpPr txBox="1">
            <a:spLocks noChangeArrowheads="1"/>
          </p:cNvSpPr>
          <p:nvPr/>
        </p:nvSpPr>
        <p:spPr bwMode="auto">
          <a:xfrm>
            <a:off x="8373578" y="1939263"/>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40" name="稻壳儿小白白(http://dwz.cn/Wu2UP)"/>
          <p:cNvSpPr txBox="1">
            <a:spLocks noChangeArrowheads="1"/>
          </p:cNvSpPr>
          <p:nvPr/>
        </p:nvSpPr>
        <p:spPr bwMode="auto">
          <a:xfrm>
            <a:off x="9099191" y="369093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41" name="稻壳儿小白白(http://dwz.cn/Wu2UP)"/>
          <p:cNvSpPr txBox="1">
            <a:spLocks noChangeArrowheads="1"/>
          </p:cNvSpPr>
          <p:nvPr/>
        </p:nvSpPr>
        <p:spPr bwMode="auto">
          <a:xfrm>
            <a:off x="8637311" y="560820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42" name="稻壳儿小白白(http://dwz.cn/Wu2UP)"/>
          <p:cNvSpPr txBox="1">
            <a:spLocks noChangeArrowheads="1"/>
          </p:cNvSpPr>
          <p:nvPr/>
        </p:nvSpPr>
        <p:spPr bwMode="auto">
          <a:xfrm>
            <a:off x="2624520" y="2208235"/>
            <a:ext cx="5440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43" name="稻壳儿小白白(http://dwz.cn/Wu2UP)"/>
          <p:cNvSpPr txBox="1">
            <a:spLocks noChangeArrowheads="1"/>
          </p:cNvSpPr>
          <p:nvPr/>
        </p:nvSpPr>
        <p:spPr bwMode="auto">
          <a:xfrm>
            <a:off x="1953530" y="4009041"/>
            <a:ext cx="5440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44" name="稻壳儿小白白(http://dwz.cn/Wu2UP)"/>
          <p:cNvSpPr txBox="1">
            <a:spLocks noChangeArrowheads="1"/>
          </p:cNvSpPr>
          <p:nvPr/>
        </p:nvSpPr>
        <p:spPr bwMode="auto">
          <a:xfrm>
            <a:off x="2460810" y="5908159"/>
            <a:ext cx="5440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45" name="稻壳儿小白白(http://dwz.cn/Wu2UP)"/>
          <p:cNvSpPr txBox="1">
            <a:spLocks noChangeArrowheads="1"/>
          </p:cNvSpPr>
          <p:nvPr/>
        </p:nvSpPr>
        <p:spPr bwMode="auto">
          <a:xfrm>
            <a:off x="9099191" y="5908159"/>
            <a:ext cx="5440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46" name="稻壳儿小白白(http://dwz.cn/Wu2UP)"/>
          <p:cNvSpPr txBox="1">
            <a:spLocks noChangeArrowheads="1"/>
          </p:cNvSpPr>
          <p:nvPr/>
        </p:nvSpPr>
        <p:spPr bwMode="auto">
          <a:xfrm>
            <a:off x="9585846" y="4011996"/>
            <a:ext cx="5440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47" name="稻壳儿小白白(http://dwz.cn/Wu2UP)"/>
          <p:cNvSpPr txBox="1">
            <a:spLocks noChangeArrowheads="1"/>
          </p:cNvSpPr>
          <p:nvPr/>
        </p:nvSpPr>
        <p:spPr bwMode="auto">
          <a:xfrm>
            <a:off x="8834418" y="2208235"/>
            <a:ext cx="5440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Tree>
    <p:extLst>
      <p:ext uri="{BB962C8B-B14F-4D97-AF65-F5344CB8AC3E}">
        <p14:creationId xmlns:p14="http://schemas.microsoft.com/office/powerpoint/2010/main" val="17025486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9"/>
          <p:cNvSpPr/>
          <p:nvPr/>
        </p:nvSpPr>
        <p:spPr>
          <a:xfrm>
            <a:off x="2392248" y="4052846"/>
            <a:ext cx="381178" cy="381178"/>
          </a:xfrm>
          <a:prstGeom prst="ellipse">
            <a:avLst/>
          </a:prstGeom>
          <a:solidFill>
            <a:schemeClr val="accent1"/>
          </a:solidFill>
          <a:ln w="12700" cap="flat" cmpd="sng" algn="ctr">
            <a:noFill/>
            <a:prstDash val="solid"/>
            <a:miter lim="800000"/>
          </a:ln>
          <a:effectLst>
            <a:outerShdw blurRad="63500" sx="102000" sy="102000" algn="ctr" rotWithShape="0">
              <a:srgbClr val="656D78">
                <a:lumMod val="50000"/>
                <a:lumOff val="50000"/>
                <a:alpha val="4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gency FB" panose="020B0503020202020204" pitchFamily="34" charset="0"/>
              </a:rPr>
              <a:t>1</a:t>
            </a:r>
          </a:p>
        </p:txBody>
      </p:sp>
      <p:sp>
        <p:nvSpPr>
          <p:cNvPr id="3" name="Oval 33"/>
          <p:cNvSpPr/>
          <p:nvPr/>
        </p:nvSpPr>
        <p:spPr>
          <a:xfrm>
            <a:off x="4756552" y="4052846"/>
            <a:ext cx="381178" cy="381178"/>
          </a:xfrm>
          <a:prstGeom prst="ellipse">
            <a:avLst/>
          </a:prstGeom>
          <a:solidFill>
            <a:srgbClr val="BEBAE0"/>
          </a:solidFill>
          <a:ln w="12700" cap="flat" cmpd="sng" algn="ctr">
            <a:noFill/>
            <a:prstDash val="solid"/>
            <a:miter lim="800000"/>
          </a:ln>
          <a:effectLst>
            <a:outerShdw blurRad="63500" sx="102000" sy="102000" algn="ctr" rotWithShape="0">
              <a:srgbClr val="656D78">
                <a:lumMod val="50000"/>
                <a:lumOff val="50000"/>
                <a:alpha val="4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gency FB" panose="020B0503020202020204" pitchFamily="34" charset="0"/>
              </a:rPr>
              <a:t>2</a:t>
            </a:r>
          </a:p>
        </p:txBody>
      </p:sp>
      <p:sp>
        <p:nvSpPr>
          <p:cNvPr id="4" name="Oval 37"/>
          <p:cNvSpPr/>
          <p:nvPr/>
        </p:nvSpPr>
        <p:spPr>
          <a:xfrm>
            <a:off x="7120856" y="4052846"/>
            <a:ext cx="381178" cy="381178"/>
          </a:xfrm>
          <a:prstGeom prst="ellipse">
            <a:avLst/>
          </a:prstGeom>
          <a:solidFill>
            <a:schemeClr val="accent1"/>
          </a:solidFill>
          <a:ln w="12700" cap="flat" cmpd="sng" algn="ctr">
            <a:noFill/>
            <a:prstDash val="solid"/>
            <a:miter lim="800000"/>
          </a:ln>
          <a:effectLst>
            <a:outerShdw blurRad="63500" sx="102000" sy="102000" algn="ctr" rotWithShape="0">
              <a:srgbClr val="656D78">
                <a:lumMod val="50000"/>
                <a:lumOff val="50000"/>
                <a:alpha val="4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gency FB" panose="020B0503020202020204" pitchFamily="34" charset="0"/>
              </a:rPr>
              <a:t>3</a:t>
            </a:r>
          </a:p>
        </p:txBody>
      </p:sp>
      <p:sp>
        <p:nvSpPr>
          <p:cNvPr id="5" name="Oval 41"/>
          <p:cNvSpPr/>
          <p:nvPr/>
        </p:nvSpPr>
        <p:spPr>
          <a:xfrm>
            <a:off x="9485160" y="4052846"/>
            <a:ext cx="381178" cy="381178"/>
          </a:xfrm>
          <a:prstGeom prst="ellipse">
            <a:avLst/>
          </a:prstGeom>
          <a:solidFill>
            <a:srgbClr val="BEBAE0"/>
          </a:solidFill>
          <a:ln w="12700" cap="flat" cmpd="sng" algn="ctr">
            <a:noFill/>
            <a:prstDash val="solid"/>
            <a:miter lim="800000"/>
          </a:ln>
          <a:effectLst>
            <a:outerShdw blurRad="63500" sx="102000" sy="102000" algn="ctr" rotWithShape="0">
              <a:srgbClr val="656D78">
                <a:lumMod val="50000"/>
                <a:lumOff val="50000"/>
                <a:alpha val="40000"/>
              </a:srgb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Arial" panose="020B0604020202020204" pitchFamily="34" charset="0"/>
                <a:sym typeface="Agency FB" panose="020B0503020202020204" pitchFamily="34" charset="0"/>
              </a:rPr>
              <a:t>4</a:t>
            </a:r>
          </a:p>
        </p:txBody>
      </p:sp>
      <p:sp>
        <p:nvSpPr>
          <p:cNvPr id="6" name="Freeform 22"/>
          <p:cNvSpPr/>
          <p:nvPr/>
        </p:nvSpPr>
        <p:spPr bwMode="auto">
          <a:xfrm>
            <a:off x="2012636" y="2109233"/>
            <a:ext cx="2274708" cy="1586080"/>
          </a:xfrm>
          <a:custGeom>
            <a:avLst/>
            <a:gdLst>
              <a:gd name="T0" fmla="*/ 1271 w 1633"/>
              <a:gd name="T1" fmla="*/ 1648 h 1648"/>
              <a:gd name="T2" fmla="*/ 0 w 1633"/>
              <a:gd name="T3" fmla="*/ 1648 h 1648"/>
              <a:gd name="T4" fmla="*/ 361 w 1633"/>
              <a:gd name="T5" fmla="*/ 824 h 1648"/>
              <a:gd name="T6" fmla="*/ 0 w 1633"/>
              <a:gd name="T7" fmla="*/ 0 h 1648"/>
              <a:gd name="T8" fmla="*/ 1271 w 1633"/>
              <a:gd name="T9" fmla="*/ 0 h 1648"/>
              <a:gd name="T10" fmla="*/ 1633 w 1633"/>
              <a:gd name="T11" fmla="*/ 824 h 1648"/>
              <a:gd name="T12" fmla="*/ 1271 w 1633"/>
              <a:gd name="T13" fmla="*/ 1648 h 1648"/>
            </a:gdLst>
            <a:ahLst/>
            <a:cxnLst>
              <a:cxn ang="0">
                <a:pos x="T0" y="T1"/>
              </a:cxn>
              <a:cxn ang="0">
                <a:pos x="T2" y="T3"/>
              </a:cxn>
              <a:cxn ang="0">
                <a:pos x="T4" y="T5"/>
              </a:cxn>
              <a:cxn ang="0">
                <a:pos x="T6" y="T7"/>
              </a:cxn>
              <a:cxn ang="0">
                <a:pos x="T8" y="T9"/>
              </a:cxn>
              <a:cxn ang="0">
                <a:pos x="T10" y="T11"/>
              </a:cxn>
              <a:cxn ang="0">
                <a:pos x="T12" y="T13"/>
              </a:cxn>
            </a:cxnLst>
            <a:rect l="0" t="0" r="r" b="b"/>
            <a:pathLst>
              <a:path w="1633" h="1648">
                <a:moveTo>
                  <a:pt x="1271" y="1648"/>
                </a:moveTo>
                <a:lnTo>
                  <a:pt x="0" y="1648"/>
                </a:lnTo>
                <a:lnTo>
                  <a:pt x="361" y="824"/>
                </a:lnTo>
                <a:lnTo>
                  <a:pt x="0" y="0"/>
                </a:lnTo>
                <a:lnTo>
                  <a:pt x="1271" y="0"/>
                </a:lnTo>
                <a:lnTo>
                  <a:pt x="1633" y="824"/>
                </a:lnTo>
                <a:lnTo>
                  <a:pt x="1271" y="1648"/>
                </a:lnTo>
                <a:close/>
              </a:path>
            </a:pathLst>
          </a:custGeom>
          <a:solidFill>
            <a:schemeClr val="accent1">
              <a:lumMod val="7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7" name="Freeform 23"/>
          <p:cNvSpPr/>
          <p:nvPr/>
        </p:nvSpPr>
        <p:spPr bwMode="auto">
          <a:xfrm>
            <a:off x="1894234" y="2109233"/>
            <a:ext cx="2273315" cy="1586080"/>
          </a:xfrm>
          <a:custGeom>
            <a:avLst/>
            <a:gdLst>
              <a:gd name="T0" fmla="*/ 1271 w 1632"/>
              <a:gd name="T1" fmla="*/ 1648 h 1648"/>
              <a:gd name="T2" fmla="*/ 0 w 1632"/>
              <a:gd name="T3" fmla="*/ 1648 h 1648"/>
              <a:gd name="T4" fmla="*/ 361 w 1632"/>
              <a:gd name="T5" fmla="*/ 824 h 1648"/>
              <a:gd name="T6" fmla="*/ 0 w 1632"/>
              <a:gd name="T7" fmla="*/ 0 h 1648"/>
              <a:gd name="T8" fmla="*/ 1271 w 1632"/>
              <a:gd name="T9" fmla="*/ 0 h 1648"/>
              <a:gd name="T10" fmla="*/ 1632 w 1632"/>
              <a:gd name="T11" fmla="*/ 824 h 1648"/>
              <a:gd name="T12" fmla="*/ 1271 w 1632"/>
              <a:gd name="T13" fmla="*/ 1648 h 1648"/>
            </a:gdLst>
            <a:ahLst/>
            <a:cxnLst>
              <a:cxn ang="0">
                <a:pos x="T0" y="T1"/>
              </a:cxn>
              <a:cxn ang="0">
                <a:pos x="T2" y="T3"/>
              </a:cxn>
              <a:cxn ang="0">
                <a:pos x="T4" y="T5"/>
              </a:cxn>
              <a:cxn ang="0">
                <a:pos x="T6" y="T7"/>
              </a:cxn>
              <a:cxn ang="0">
                <a:pos x="T8" y="T9"/>
              </a:cxn>
              <a:cxn ang="0">
                <a:pos x="T10" y="T11"/>
              </a:cxn>
              <a:cxn ang="0">
                <a:pos x="T12" y="T13"/>
              </a:cxn>
            </a:cxnLst>
            <a:rect l="0" t="0" r="r" b="b"/>
            <a:pathLst>
              <a:path w="1632" h="1648">
                <a:moveTo>
                  <a:pt x="1271" y="1648"/>
                </a:moveTo>
                <a:lnTo>
                  <a:pt x="0" y="1648"/>
                </a:lnTo>
                <a:lnTo>
                  <a:pt x="361" y="824"/>
                </a:lnTo>
                <a:lnTo>
                  <a:pt x="0" y="0"/>
                </a:lnTo>
                <a:lnTo>
                  <a:pt x="1271" y="0"/>
                </a:lnTo>
                <a:lnTo>
                  <a:pt x="1632" y="824"/>
                </a:lnTo>
                <a:lnTo>
                  <a:pt x="1271" y="1648"/>
                </a:ln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8" name="Shape 2368"/>
          <p:cNvSpPr/>
          <p:nvPr/>
        </p:nvSpPr>
        <p:spPr>
          <a:xfrm>
            <a:off x="2905055" y="2657355"/>
            <a:ext cx="489870" cy="48983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8600" eaLnBrk="1" fontAlgn="auto" latinLnBrk="0" hangingPunct="0">
              <a:lnSpc>
                <a:spcPct val="100000"/>
              </a:lnSpc>
              <a:spcBef>
                <a:spcPts val="0"/>
              </a:spcBef>
              <a:spcAft>
                <a:spcPts val="0"/>
              </a:spcAft>
              <a:buClrTx/>
              <a:buSzTx/>
              <a:buFontTx/>
              <a:buNone/>
              <a:defRPr/>
            </a:pPr>
            <a:endParaRPr kumimoji="0" sz="156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9" name="Freeform 5"/>
          <p:cNvSpPr/>
          <p:nvPr/>
        </p:nvSpPr>
        <p:spPr bwMode="auto">
          <a:xfrm>
            <a:off x="6059155" y="3606474"/>
            <a:ext cx="26467" cy="20211"/>
          </a:xfrm>
          <a:custGeom>
            <a:avLst/>
            <a:gdLst>
              <a:gd name="T0" fmla="*/ 0 w 9"/>
              <a:gd name="T1" fmla="*/ 0 h 10"/>
              <a:gd name="T2" fmla="*/ 9 w 9"/>
              <a:gd name="T3" fmla="*/ 10 h 10"/>
              <a:gd name="T4" fmla="*/ 9 w 9"/>
              <a:gd name="T5" fmla="*/ 10 h 10"/>
              <a:gd name="T6" fmla="*/ 0 w 9"/>
              <a:gd name="T7" fmla="*/ 0 h 10"/>
              <a:gd name="T8" fmla="*/ 0 w 9"/>
              <a:gd name="T9" fmla="*/ 0 h 10"/>
            </a:gdLst>
            <a:ahLst/>
            <a:cxnLst>
              <a:cxn ang="0">
                <a:pos x="T0" y="T1"/>
              </a:cxn>
              <a:cxn ang="0">
                <a:pos x="T2" y="T3"/>
              </a:cxn>
              <a:cxn ang="0">
                <a:pos x="T4" y="T5"/>
              </a:cxn>
              <a:cxn ang="0">
                <a:pos x="T6" y="T7"/>
              </a:cxn>
              <a:cxn ang="0">
                <a:pos x="T8" y="T9"/>
              </a:cxn>
            </a:cxnLst>
            <a:rect l="0" t="0" r="r" b="b"/>
            <a:pathLst>
              <a:path w="9" h="10">
                <a:moveTo>
                  <a:pt x="0" y="0"/>
                </a:moveTo>
                <a:cubicBezTo>
                  <a:pt x="5" y="7"/>
                  <a:pt x="9" y="10"/>
                  <a:pt x="9" y="10"/>
                </a:cubicBezTo>
                <a:cubicBezTo>
                  <a:pt x="9" y="10"/>
                  <a:pt x="9" y="10"/>
                  <a:pt x="9" y="10"/>
                </a:cubicBezTo>
                <a:cubicBezTo>
                  <a:pt x="6" y="7"/>
                  <a:pt x="3" y="4"/>
                  <a:pt x="0" y="0"/>
                </a:cubicBezTo>
                <a:cubicBezTo>
                  <a:pt x="0" y="0"/>
                  <a:pt x="0" y="0"/>
                  <a:pt x="0" y="0"/>
                </a:cubicBezTo>
                <a:close/>
              </a:path>
            </a:pathLst>
          </a:custGeom>
          <a:solidFill>
            <a:srgbClr val="A1CC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0" name="Freeform 6"/>
          <p:cNvSpPr/>
          <p:nvPr/>
        </p:nvSpPr>
        <p:spPr bwMode="auto">
          <a:xfrm>
            <a:off x="4035218" y="2109233"/>
            <a:ext cx="2276101" cy="1586080"/>
          </a:xfrm>
          <a:custGeom>
            <a:avLst/>
            <a:gdLst>
              <a:gd name="T0" fmla="*/ 1273 w 1634"/>
              <a:gd name="T1" fmla="*/ 1648 h 1648"/>
              <a:gd name="T2" fmla="*/ 0 w 1634"/>
              <a:gd name="T3" fmla="*/ 1648 h 1648"/>
              <a:gd name="T4" fmla="*/ 363 w 1634"/>
              <a:gd name="T5" fmla="*/ 824 h 1648"/>
              <a:gd name="T6" fmla="*/ 0 w 1634"/>
              <a:gd name="T7" fmla="*/ 0 h 1648"/>
              <a:gd name="T8" fmla="*/ 1273 w 1634"/>
              <a:gd name="T9" fmla="*/ 0 h 1648"/>
              <a:gd name="T10" fmla="*/ 1634 w 1634"/>
              <a:gd name="T11" fmla="*/ 824 h 1648"/>
              <a:gd name="T12" fmla="*/ 1273 w 1634"/>
              <a:gd name="T13" fmla="*/ 1648 h 1648"/>
            </a:gdLst>
            <a:ahLst/>
            <a:cxnLst>
              <a:cxn ang="0">
                <a:pos x="T0" y="T1"/>
              </a:cxn>
              <a:cxn ang="0">
                <a:pos x="T2" y="T3"/>
              </a:cxn>
              <a:cxn ang="0">
                <a:pos x="T4" y="T5"/>
              </a:cxn>
              <a:cxn ang="0">
                <a:pos x="T6" y="T7"/>
              </a:cxn>
              <a:cxn ang="0">
                <a:pos x="T8" y="T9"/>
              </a:cxn>
              <a:cxn ang="0">
                <a:pos x="T10" y="T11"/>
              </a:cxn>
              <a:cxn ang="0">
                <a:pos x="T12" y="T13"/>
              </a:cxn>
            </a:cxnLst>
            <a:rect l="0" t="0" r="r" b="b"/>
            <a:pathLst>
              <a:path w="1634" h="1648">
                <a:moveTo>
                  <a:pt x="1273" y="1648"/>
                </a:moveTo>
                <a:lnTo>
                  <a:pt x="0" y="1648"/>
                </a:lnTo>
                <a:lnTo>
                  <a:pt x="363" y="824"/>
                </a:lnTo>
                <a:lnTo>
                  <a:pt x="0" y="0"/>
                </a:lnTo>
                <a:lnTo>
                  <a:pt x="1273" y="0"/>
                </a:lnTo>
                <a:lnTo>
                  <a:pt x="1634" y="824"/>
                </a:lnTo>
                <a:lnTo>
                  <a:pt x="1273" y="1648"/>
                </a:lnTo>
                <a:close/>
              </a:path>
            </a:pathLst>
          </a:custGeom>
          <a:solidFill>
            <a:srgbClr val="A9A4D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1" name="Freeform 7"/>
          <p:cNvSpPr/>
          <p:nvPr/>
        </p:nvSpPr>
        <p:spPr bwMode="auto">
          <a:xfrm>
            <a:off x="3914030" y="2109233"/>
            <a:ext cx="2276101" cy="1586080"/>
          </a:xfrm>
          <a:custGeom>
            <a:avLst/>
            <a:gdLst>
              <a:gd name="T0" fmla="*/ 1271 w 1634"/>
              <a:gd name="T1" fmla="*/ 1648 h 1648"/>
              <a:gd name="T2" fmla="*/ 0 w 1634"/>
              <a:gd name="T3" fmla="*/ 1648 h 1648"/>
              <a:gd name="T4" fmla="*/ 361 w 1634"/>
              <a:gd name="T5" fmla="*/ 824 h 1648"/>
              <a:gd name="T6" fmla="*/ 0 w 1634"/>
              <a:gd name="T7" fmla="*/ 0 h 1648"/>
              <a:gd name="T8" fmla="*/ 1271 w 1634"/>
              <a:gd name="T9" fmla="*/ 0 h 1648"/>
              <a:gd name="T10" fmla="*/ 1634 w 1634"/>
              <a:gd name="T11" fmla="*/ 824 h 1648"/>
              <a:gd name="T12" fmla="*/ 1271 w 1634"/>
              <a:gd name="T13" fmla="*/ 1648 h 1648"/>
            </a:gdLst>
            <a:ahLst/>
            <a:cxnLst>
              <a:cxn ang="0">
                <a:pos x="T0" y="T1"/>
              </a:cxn>
              <a:cxn ang="0">
                <a:pos x="T2" y="T3"/>
              </a:cxn>
              <a:cxn ang="0">
                <a:pos x="T4" y="T5"/>
              </a:cxn>
              <a:cxn ang="0">
                <a:pos x="T6" y="T7"/>
              </a:cxn>
              <a:cxn ang="0">
                <a:pos x="T8" y="T9"/>
              </a:cxn>
              <a:cxn ang="0">
                <a:pos x="T10" y="T11"/>
              </a:cxn>
              <a:cxn ang="0">
                <a:pos x="T12" y="T13"/>
              </a:cxn>
            </a:cxnLst>
            <a:rect l="0" t="0" r="r" b="b"/>
            <a:pathLst>
              <a:path w="1634" h="1648">
                <a:moveTo>
                  <a:pt x="1271" y="1648"/>
                </a:moveTo>
                <a:lnTo>
                  <a:pt x="0" y="1648"/>
                </a:lnTo>
                <a:lnTo>
                  <a:pt x="361" y="824"/>
                </a:lnTo>
                <a:lnTo>
                  <a:pt x="0" y="0"/>
                </a:lnTo>
                <a:lnTo>
                  <a:pt x="1271" y="0"/>
                </a:lnTo>
                <a:lnTo>
                  <a:pt x="1634" y="824"/>
                </a:lnTo>
                <a:lnTo>
                  <a:pt x="1271" y="1648"/>
                </a:lnTo>
                <a:close/>
              </a:path>
            </a:pathLst>
          </a:custGeom>
          <a:solidFill>
            <a:srgbClr val="BEBAE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2" name="Shape 2430"/>
          <p:cNvSpPr/>
          <p:nvPr/>
        </p:nvSpPr>
        <p:spPr>
          <a:xfrm>
            <a:off x="4867731" y="2660213"/>
            <a:ext cx="489870" cy="48983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8600" eaLnBrk="1" fontAlgn="auto" latinLnBrk="0" hangingPunct="0">
              <a:lnSpc>
                <a:spcPct val="100000"/>
              </a:lnSpc>
              <a:spcBef>
                <a:spcPts val="0"/>
              </a:spcBef>
              <a:spcAft>
                <a:spcPts val="0"/>
              </a:spcAft>
              <a:buClrTx/>
              <a:buSzTx/>
              <a:buFontTx/>
              <a:buNone/>
              <a:defRPr/>
            </a:pPr>
            <a:endParaRPr kumimoji="0" sz="156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3" name="Freeform 10"/>
          <p:cNvSpPr/>
          <p:nvPr/>
        </p:nvSpPr>
        <p:spPr bwMode="auto">
          <a:xfrm>
            <a:off x="8122171" y="2109233"/>
            <a:ext cx="2277494" cy="1586080"/>
          </a:xfrm>
          <a:custGeom>
            <a:avLst/>
            <a:gdLst>
              <a:gd name="T0" fmla="*/ 1272 w 1635"/>
              <a:gd name="T1" fmla="*/ 1648 h 1648"/>
              <a:gd name="T2" fmla="*/ 0 w 1635"/>
              <a:gd name="T3" fmla="*/ 1648 h 1648"/>
              <a:gd name="T4" fmla="*/ 362 w 1635"/>
              <a:gd name="T5" fmla="*/ 824 h 1648"/>
              <a:gd name="T6" fmla="*/ 0 w 1635"/>
              <a:gd name="T7" fmla="*/ 0 h 1648"/>
              <a:gd name="T8" fmla="*/ 1272 w 1635"/>
              <a:gd name="T9" fmla="*/ 0 h 1648"/>
              <a:gd name="T10" fmla="*/ 1635 w 1635"/>
              <a:gd name="T11" fmla="*/ 824 h 1648"/>
              <a:gd name="T12" fmla="*/ 1272 w 1635"/>
              <a:gd name="T13" fmla="*/ 1648 h 1648"/>
            </a:gdLst>
            <a:ahLst/>
            <a:cxnLst>
              <a:cxn ang="0">
                <a:pos x="T0" y="T1"/>
              </a:cxn>
              <a:cxn ang="0">
                <a:pos x="T2" y="T3"/>
              </a:cxn>
              <a:cxn ang="0">
                <a:pos x="T4" y="T5"/>
              </a:cxn>
              <a:cxn ang="0">
                <a:pos x="T6" y="T7"/>
              </a:cxn>
              <a:cxn ang="0">
                <a:pos x="T8" y="T9"/>
              </a:cxn>
              <a:cxn ang="0">
                <a:pos x="T10" y="T11"/>
              </a:cxn>
              <a:cxn ang="0">
                <a:pos x="T12" y="T13"/>
              </a:cxn>
            </a:cxnLst>
            <a:rect l="0" t="0" r="r" b="b"/>
            <a:pathLst>
              <a:path w="1635" h="1648">
                <a:moveTo>
                  <a:pt x="1272" y="1648"/>
                </a:moveTo>
                <a:lnTo>
                  <a:pt x="0" y="1648"/>
                </a:lnTo>
                <a:lnTo>
                  <a:pt x="362" y="824"/>
                </a:lnTo>
                <a:lnTo>
                  <a:pt x="0" y="0"/>
                </a:lnTo>
                <a:lnTo>
                  <a:pt x="1272" y="0"/>
                </a:lnTo>
                <a:lnTo>
                  <a:pt x="1635" y="824"/>
                </a:lnTo>
                <a:lnTo>
                  <a:pt x="1272" y="1648"/>
                </a:lnTo>
                <a:close/>
              </a:path>
            </a:pathLst>
          </a:custGeom>
          <a:solidFill>
            <a:srgbClr val="A9A4D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4" name="Freeform 11"/>
          <p:cNvSpPr/>
          <p:nvPr/>
        </p:nvSpPr>
        <p:spPr bwMode="auto">
          <a:xfrm>
            <a:off x="7971731" y="2109233"/>
            <a:ext cx="2277494" cy="1586080"/>
          </a:xfrm>
          <a:custGeom>
            <a:avLst/>
            <a:gdLst>
              <a:gd name="T0" fmla="*/ 1272 w 1635"/>
              <a:gd name="T1" fmla="*/ 1648 h 1648"/>
              <a:gd name="T2" fmla="*/ 0 w 1635"/>
              <a:gd name="T3" fmla="*/ 1648 h 1648"/>
              <a:gd name="T4" fmla="*/ 362 w 1635"/>
              <a:gd name="T5" fmla="*/ 824 h 1648"/>
              <a:gd name="T6" fmla="*/ 0 w 1635"/>
              <a:gd name="T7" fmla="*/ 0 h 1648"/>
              <a:gd name="T8" fmla="*/ 1272 w 1635"/>
              <a:gd name="T9" fmla="*/ 0 h 1648"/>
              <a:gd name="T10" fmla="*/ 1635 w 1635"/>
              <a:gd name="T11" fmla="*/ 824 h 1648"/>
              <a:gd name="T12" fmla="*/ 1272 w 1635"/>
              <a:gd name="T13" fmla="*/ 1648 h 1648"/>
            </a:gdLst>
            <a:ahLst/>
            <a:cxnLst>
              <a:cxn ang="0">
                <a:pos x="T0" y="T1"/>
              </a:cxn>
              <a:cxn ang="0">
                <a:pos x="T2" y="T3"/>
              </a:cxn>
              <a:cxn ang="0">
                <a:pos x="T4" y="T5"/>
              </a:cxn>
              <a:cxn ang="0">
                <a:pos x="T6" y="T7"/>
              </a:cxn>
              <a:cxn ang="0">
                <a:pos x="T8" y="T9"/>
              </a:cxn>
              <a:cxn ang="0">
                <a:pos x="T10" y="T11"/>
              </a:cxn>
              <a:cxn ang="0">
                <a:pos x="T12" y="T13"/>
              </a:cxn>
            </a:cxnLst>
            <a:rect l="0" t="0" r="r" b="b"/>
            <a:pathLst>
              <a:path w="1635" h="1648">
                <a:moveTo>
                  <a:pt x="1272" y="1648"/>
                </a:moveTo>
                <a:lnTo>
                  <a:pt x="0" y="1648"/>
                </a:lnTo>
                <a:lnTo>
                  <a:pt x="362" y="824"/>
                </a:lnTo>
                <a:lnTo>
                  <a:pt x="0" y="0"/>
                </a:lnTo>
                <a:lnTo>
                  <a:pt x="1272" y="0"/>
                </a:lnTo>
                <a:lnTo>
                  <a:pt x="1635" y="824"/>
                </a:lnTo>
                <a:lnTo>
                  <a:pt x="1272" y="1648"/>
                </a:lnTo>
                <a:close/>
              </a:path>
            </a:pathLst>
          </a:custGeom>
          <a:solidFill>
            <a:srgbClr val="BEBAE0"/>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5" name="Shape 2369"/>
          <p:cNvSpPr/>
          <p:nvPr/>
        </p:nvSpPr>
        <p:spPr>
          <a:xfrm>
            <a:off x="9015983" y="2661930"/>
            <a:ext cx="489870" cy="48983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8600" eaLnBrk="1" fontAlgn="auto" latinLnBrk="0" hangingPunct="0">
              <a:lnSpc>
                <a:spcPct val="100000"/>
              </a:lnSpc>
              <a:spcBef>
                <a:spcPts val="0"/>
              </a:spcBef>
              <a:spcAft>
                <a:spcPts val="0"/>
              </a:spcAft>
              <a:buClrTx/>
              <a:buSzTx/>
              <a:buFontTx/>
              <a:buNone/>
              <a:defRPr/>
            </a:pPr>
            <a:endParaRPr kumimoji="0" sz="156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6" name="Freeform 15"/>
          <p:cNvSpPr/>
          <p:nvPr/>
        </p:nvSpPr>
        <p:spPr bwMode="auto">
          <a:xfrm>
            <a:off x="6071730" y="2109233"/>
            <a:ext cx="2273315" cy="1586080"/>
          </a:xfrm>
          <a:custGeom>
            <a:avLst/>
            <a:gdLst>
              <a:gd name="T0" fmla="*/ 1271 w 1632"/>
              <a:gd name="T1" fmla="*/ 1648 h 1648"/>
              <a:gd name="T2" fmla="*/ 0 w 1632"/>
              <a:gd name="T3" fmla="*/ 1648 h 1648"/>
              <a:gd name="T4" fmla="*/ 361 w 1632"/>
              <a:gd name="T5" fmla="*/ 824 h 1648"/>
              <a:gd name="T6" fmla="*/ 0 w 1632"/>
              <a:gd name="T7" fmla="*/ 0 h 1648"/>
              <a:gd name="T8" fmla="*/ 1271 w 1632"/>
              <a:gd name="T9" fmla="*/ 0 h 1648"/>
              <a:gd name="T10" fmla="*/ 1632 w 1632"/>
              <a:gd name="T11" fmla="*/ 824 h 1648"/>
              <a:gd name="T12" fmla="*/ 1271 w 1632"/>
              <a:gd name="T13" fmla="*/ 1648 h 1648"/>
            </a:gdLst>
            <a:ahLst/>
            <a:cxnLst>
              <a:cxn ang="0">
                <a:pos x="T0" y="T1"/>
              </a:cxn>
              <a:cxn ang="0">
                <a:pos x="T2" y="T3"/>
              </a:cxn>
              <a:cxn ang="0">
                <a:pos x="T4" y="T5"/>
              </a:cxn>
              <a:cxn ang="0">
                <a:pos x="T6" y="T7"/>
              </a:cxn>
              <a:cxn ang="0">
                <a:pos x="T8" y="T9"/>
              </a:cxn>
              <a:cxn ang="0">
                <a:pos x="T10" y="T11"/>
              </a:cxn>
              <a:cxn ang="0">
                <a:pos x="T12" y="T13"/>
              </a:cxn>
            </a:cxnLst>
            <a:rect l="0" t="0" r="r" b="b"/>
            <a:pathLst>
              <a:path w="1632" h="1648">
                <a:moveTo>
                  <a:pt x="1271" y="1648"/>
                </a:moveTo>
                <a:lnTo>
                  <a:pt x="0" y="1648"/>
                </a:lnTo>
                <a:lnTo>
                  <a:pt x="361" y="824"/>
                </a:lnTo>
                <a:lnTo>
                  <a:pt x="0" y="0"/>
                </a:lnTo>
                <a:lnTo>
                  <a:pt x="1271" y="0"/>
                </a:lnTo>
                <a:lnTo>
                  <a:pt x="1632" y="824"/>
                </a:lnTo>
                <a:lnTo>
                  <a:pt x="1271" y="1648"/>
                </a:lnTo>
                <a:close/>
              </a:path>
            </a:pathLst>
          </a:custGeom>
          <a:solidFill>
            <a:schemeClr val="accent1">
              <a:lumMod val="7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7" name="Freeform 16"/>
          <p:cNvSpPr/>
          <p:nvPr/>
        </p:nvSpPr>
        <p:spPr bwMode="auto">
          <a:xfrm>
            <a:off x="5938005" y="2109233"/>
            <a:ext cx="2274708" cy="1586080"/>
          </a:xfrm>
          <a:custGeom>
            <a:avLst/>
            <a:gdLst>
              <a:gd name="T0" fmla="*/ 1271 w 1633"/>
              <a:gd name="T1" fmla="*/ 1648 h 1648"/>
              <a:gd name="T2" fmla="*/ 0 w 1633"/>
              <a:gd name="T3" fmla="*/ 1648 h 1648"/>
              <a:gd name="T4" fmla="*/ 362 w 1633"/>
              <a:gd name="T5" fmla="*/ 824 h 1648"/>
              <a:gd name="T6" fmla="*/ 0 w 1633"/>
              <a:gd name="T7" fmla="*/ 0 h 1648"/>
              <a:gd name="T8" fmla="*/ 1271 w 1633"/>
              <a:gd name="T9" fmla="*/ 0 h 1648"/>
              <a:gd name="T10" fmla="*/ 1633 w 1633"/>
              <a:gd name="T11" fmla="*/ 824 h 1648"/>
              <a:gd name="T12" fmla="*/ 1271 w 1633"/>
              <a:gd name="T13" fmla="*/ 1648 h 1648"/>
            </a:gdLst>
            <a:ahLst/>
            <a:cxnLst>
              <a:cxn ang="0">
                <a:pos x="T0" y="T1"/>
              </a:cxn>
              <a:cxn ang="0">
                <a:pos x="T2" y="T3"/>
              </a:cxn>
              <a:cxn ang="0">
                <a:pos x="T4" y="T5"/>
              </a:cxn>
              <a:cxn ang="0">
                <a:pos x="T6" y="T7"/>
              </a:cxn>
              <a:cxn ang="0">
                <a:pos x="T8" y="T9"/>
              </a:cxn>
              <a:cxn ang="0">
                <a:pos x="T10" y="T11"/>
              </a:cxn>
              <a:cxn ang="0">
                <a:pos x="T12" y="T13"/>
              </a:cxn>
            </a:cxnLst>
            <a:rect l="0" t="0" r="r" b="b"/>
            <a:pathLst>
              <a:path w="1633" h="1648">
                <a:moveTo>
                  <a:pt x="1271" y="1648"/>
                </a:moveTo>
                <a:lnTo>
                  <a:pt x="0" y="1648"/>
                </a:lnTo>
                <a:lnTo>
                  <a:pt x="362" y="824"/>
                </a:lnTo>
                <a:lnTo>
                  <a:pt x="0" y="0"/>
                </a:lnTo>
                <a:lnTo>
                  <a:pt x="1271" y="0"/>
                </a:lnTo>
                <a:lnTo>
                  <a:pt x="1633" y="824"/>
                </a:lnTo>
                <a:lnTo>
                  <a:pt x="1271" y="1648"/>
                </a:ln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000000"/>
              </a:solidFill>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sp>
        <p:nvSpPr>
          <p:cNvPr id="18" name="Shape 2434"/>
          <p:cNvSpPr/>
          <p:nvPr/>
        </p:nvSpPr>
        <p:spPr>
          <a:xfrm>
            <a:off x="6963452" y="2657355"/>
            <a:ext cx="489870" cy="48983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8600" eaLnBrk="1" fontAlgn="auto" latinLnBrk="0" hangingPunct="0">
              <a:lnSpc>
                <a:spcPct val="100000"/>
              </a:lnSpc>
              <a:spcBef>
                <a:spcPts val="0"/>
              </a:spcBef>
              <a:spcAft>
                <a:spcPts val="0"/>
              </a:spcAft>
              <a:buClrTx/>
              <a:buSzTx/>
              <a:buFontTx/>
              <a:buNone/>
              <a:defRPr/>
            </a:pPr>
            <a:endParaRPr kumimoji="0" sz="156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Agency FB" panose="020B0503020202020204" pitchFamily="34" charset="0"/>
              <a:ea typeface="微软雅黑" panose="020B0503020204020204" pitchFamily="34" charset="-122"/>
              <a:cs typeface="+mn-ea"/>
              <a:sym typeface="Agency FB" panose="020B0503020202020204" pitchFamily="34" charset="0"/>
            </a:endParaRPr>
          </a:p>
        </p:txBody>
      </p:sp>
      <p:grpSp>
        <p:nvGrpSpPr>
          <p:cNvPr id="27" name="组合 26"/>
          <p:cNvGrpSpPr/>
          <p:nvPr/>
        </p:nvGrpSpPr>
        <p:grpSpPr>
          <a:xfrm>
            <a:off x="-167429" y="137054"/>
            <a:ext cx="1530175" cy="2110091"/>
            <a:chOff x="300" y="830"/>
            <a:chExt cx="1676" cy="2311"/>
          </a:xfrm>
        </p:grpSpPr>
        <p:sp>
          <p:nvSpPr>
            <p:cNvPr id="28" name="流程图: 合并 27"/>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流程图: 合并 28"/>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流程图: 合并 29"/>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1" name="文本框 30"/>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32" name="直接连接符 31"/>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pic>
        <p:nvPicPr>
          <p:cNvPr id="33" name="图片 32"/>
          <p:cNvPicPr>
            <a:picLocks noChangeAspect="1"/>
          </p:cNvPicPr>
          <p:nvPr/>
        </p:nvPicPr>
        <p:blipFill>
          <a:blip r:embed="rId2"/>
          <a:stretch>
            <a:fillRect/>
          </a:stretch>
        </p:blipFill>
        <p:spPr>
          <a:xfrm>
            <a:off x="9429750" y="171450"/>
            <a:ext cx="2590800" cy="819149"/>
          </a:xfrm>
          <a:prstGeom prst="rect">
            <a:avLst/>
          </a:prstGeom>
        </p:spPr>
      </p:pic>
      <p:sp>
        <p:nvSpPr>
          <p:cNvPr id="34" name="矩形 33"/>
          <p:cNvSpPr/>
          <p:nvPr/>
        </p:nvSpPr>
        <p:spPr>
          <a:xfrm>
            <a:off x="1509382" y="4890494"/>
            <a:ext cx="2075643" cy="893834"/>
          </a:xfrm>
          <a:prstGeom prst="rect">
            <a:avLst/>
          </a:prstGeom>
        </p:spPr>
        <p:txBody>
          <a:bodyPr wrap="square">
            <a:spAutoFit/>
          </a:bodyPr>
          <a:lstStyle/>
          <a:p>
            <a:pPr algn="ctr">
              <a:lnSpc>
                <a:spcPct val="150000"/>
              </a:lnSpc>
            </a:pPr>
            <a:r>
              <a:rPr lang="zh-CN" altLang="en-US" sz="1200" dirty="0"/>
              <a:t>单击此处编辑您要的内容，建议您在展示时采用微软雅黑字体</a:t>
            </a:r>
          </a:p>
        </p:txBody>
      </p:sp>
      <p:sp>
        <p:nvSpPr>
          <p:cNvPr id="35" name="稻壳儿小白白(http://dwz.cn/Wu2UP)"/>
          <p:cNvSpPr txBox="1">
            <a:spLocks noChangeArrowheads="1"/>
          </p:cNvSpPr>
          <p:nvPr/>
        </p:nvSpPr>
        <p:spPr bwMode="auto">
          <a:xfrm>
            <a:off x="1956880" y="464443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6" name="Text Placeholder 32"/>
          <p:cNvSpPr txBox="1"/>
          <p:nvPr/>
        </p:nvSpPr>
        <p:spPr>
          <a:xfrm>
            <a:off x="4684837" y="4890494"/>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endParaRPr lang="en-US" sz="1200" dirty="0">
              <a:latin typeface="微软雅黑" panose="020B0503020204020204" pitchFamily="34" charset="-122"/>
              <a:ea typeface="微软雅黑" panose="020B0503020204020204" pitchFamily="34" charset="-122"/>
            </a:endParaRPr>
          </a:p>
        </p:txBody>
      </p:sp>
      <p:sp>
        <p:nvSpPr>
          <p:cNvPr id="37" name="矩形 36"/>
          <p:cNvSpPr/>
          <p:nvPr/>
        </p:nvSpPr>
        <p:spPr>
          <a:xfrm>
            <a:off x="3922002" y="4890494"/>
            <a:ext cx="2075643" cy="923330"/>
          </a:xfrm>
          <a:prstGeom prst="rect">
            <a:avLst/>
          </a:prstGeom>
        </p:spPr>
        <p:txBody>
          <a:bodyPr wrap="square">
            <a:spAutoFit/>
          </a:bodyPr>
          <a:lstStyle/>
          <a:p>
            <a:pPr algn="ctr">
              <a:lnSpc>
                <a:spcPct val="150000"/>
              </a:lnSpc>
            </a:pPr>
            <a:r>
              <a:rPr lang="zh-CN" altLang="en-US" sz="1200" dirty="0"/>
              <a:t>单击此处编辑您要的内容，建议您在展示时采用微软雅黑字体</a:t>
            </a:r>
          </a:p>
        </p:txBody>
      </p:sp>
      <p:sp>
        <p:nvSpPr>
          <p:cNvPr id="38" name="稻壳儿小白白(http://dwz.cn/Wu2UP)"/>
          <p:cNvSpPr txBox="1">
            <a:spLocks noChangeArrowheads="1"/>
          </p:cNvSpPr>
          <p:nvPr/>
        </p:nvSpPr>
        <p:spPr bwMode="auto">
          <a:xfrm>
            <a:off x="4369500" y="464443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9" name="Text Placeholder 32"/>
          <p:cNvSpPr txBox="1"/>
          <p:nvPr/>
        </p:nvSpPr>
        <p:spPr>
          <a:xfrm>
            <a:off x="8260616" y="4890494"/>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endParaRPr lang="en-US" sz="1200" dirty="0">
              <a:latin typeface="微软雅黑" panose="020B0503020204020204" pitchFamily="34" charset="-122"/>
              <a:ea typeface="微软雅黑" panose="020B0503020204020204" pitchFamily="34" charset="-122"/>
            </a:endParaRPr>
          </a:p>
        </p:txBody>
      </p:sp>
      <p:sp>
        <p:nvSpPr>
          <p:cNvPr id="40" name="矩形 39"/>
          <p:cNvSpPr/>
          <p:nvPr/>
        </p:nvSpPr>
        <p:spPr>
          <a:xfrm>
            <a:off x="6255563" y="4890494"/>
            <a:ext cx="2075643" cy="893834"/>
          </a:xfrm>
          <a:prstGeom prst="rect">
            <a:avLst/>
          </a:prstGeom>
        </p:spPr>
        <p:txBody>
          <a:bodyPr wrap="square">
            <a:spAutoFit/>
          </a:bodyPr>
          <a:lstStyle/>
          <a:p>
            <a:pPr algn="ctr">
              <a:lnSpc>
                <a:spcPct val="150000"/>
              </a:lnSpc>
            </a:pPr>
            <a:r>
              <a:rPr lang="zh-CN" altLang="en-US" sz="1200" dirty="0"/>
              <a:t>单击此处编辑您要的内容，建议您在展示时采用微软雅黑字体</a:t>
            </a:r>
          </a:p>
        </p:txBody>
      </p:sp>
      <p:sp>
        <p:nvSpPr>
          <p:cNvPr id="41" name="稻壳儿小白白(http://dwz.cn/Wu2UP)"/>
          <p:cNvSpPr txBox="1">
            <a:spLocks noChangeArrowheads="1"/>
          </p:cNvSpPr>
          <p:nvPr/>
        </p:nvSpPr>
        <p:spPr bwMode="auto">
          <a:xfrm>
            <a:off x="6703061" y="464443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50" name="矩形 49"/>
          <p:cNvSpPr/>
          <p:nvPr/>
        </p:nvSpPr>
        <p:spPr>
          <a:xfrm>
            <a:off x="8612326" y="4890494"/>
            <a:ext cx="2075643" cy="893834"/>
          </a:xfrm>
          <a:prstGeom prst="rect">
            <a:avLst/>
          </a:prstGeom>
        </p:spPr>
        <p:txBody>
          <a:bodyPr wrap="square">
            <a:spAutoFit/>
          </a:bodyPr>
          <a:lstStyle/>
          <a:p>
            <a:pPr algn="ctr">
              <a:lnSpc>
                <a:spcPct val="150000"/>
              </a:lnSpc>
            </a:pPr>
            <a:r>
              <a:rPr lang="zh-CN" altLang="en-US" sz="1200" dirty="0"/>
              <a:t>单击此处编辑您要的内容，建议您在展示时采用微软雅黑字体</a:t>
            </a:r>
          </a:p>
        </p:txBody>
      </p:sp>
      <p:sp>
        <p:nvSpPr>
          <p:cNvPr id="51" name="稻壳儿小白白(http://dwz.cn/Wu2UP)"/>
          <p:cNvSpPr txBox="1">
            <a:spLocks noChangeArrowheads="1"/>
          </p:cNvSpPr>
          <p:nvPr/>
        </p:nvSpPr>
        <p:spPr bwMode="auto">
          <a:xfrm>
            <a:off x="9059824" y="464443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28643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colorTemperature colorTemp="5300"/>
                    </a14:imgEffect>
                  </a14:imgLayer>
                </a14:imgProps>
              </a:ext>
            </a:extLst>
          </a:blip>
          <a:stretch>
            <a:fillRect/>
          </a:stretch>
        </p:blipFill>
        <p:spPr>
          <a:xfrm>
            <a:off x="468873" y="1761362"/>
            <a:ext cx="11254253" cy="4178139"/>
          </a:xfrm>
          <a:prstGeom prst="rect">
            <a:avLst/>
          </a:prstGeom>
        </p:spPr>
      </p:pic>
      <p:sp>
        <p:nvSpPr>
          <p:cNvPr id="13" name="矩形 12"/>
          <p:cNvSpPr/>
          <p:nvPr/>
        </p:nvSpPr>
        <p:spPr>
          <a:xfrm>
            <a:off x="468873" y="3731587"/>
            <a:ext cx="11254253" cy="166071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feld 78"/>
          <p:cNvSpPr txBox="1"/>
          <p:nvPr/>
        </p:nvSpPr>
        <p:spPr>
          <a:xfrm>
            <a:off x="7492703" y="4136214"/>
            <a:ext cx="3010733"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lnSpc>
                <a:spcPct val="150000"/>
              </a:lnSpc>
            </a:pPr>
            <a:r>
              <a:rPr lang="en-US" altLang="zh-CN" sz="1600" b="1" dirty="0">
                <a:solidFill>
                  <a:schemeClr val="bg1"/>
                </a:solidFill>
                <a:latin typeface="+mn-ea"/>
                <a:cs typeface="+mn-ea"/>
                <a:sym typeface="+mn-lt"/>
              </a:rPr>
              <a:t>3.1 </a:t>
            </a:r>
            <a:r>
              <a:rPr lang="zh-CN" altLang="en-US" sz="1600" b="1" dirty="0">
                <a:solidFill>
                  <a:schemeClr val="bg1"/>
                </a:solidFill>
                <a:latin typeface="+mn-ea"/>
                <a:cs typeface="+mn-ea"/>
                <a:sym typeface="+mn-lt"/>
              </a:rPr>
              <a:t>单击此处插入标题</a:t>
            </a:r>
            <a:endParaRPr lang="en-US" altLang="zh-CN" sz="1600" b="1" dirty="0">
              <a:solidFill>
                <a:schemeClr val="bg1"/>
              </a:solidFill>
              <a:latin typeface="+mn-ea"/>
              <a:cs typeface="+mn-ea"/>
              <a:sym typeface="+mn-lt"/>
            </a:endParaRPr>
          </a:p>
          <a:p>
            <a:pPr defTabSz="228600">
              <a:lnSpc>
                <a:spcPct val="150000"/>
              </a:lnSpc>
            </a:pPr>
            <a:r>
              <a:rPr lang="en-US" altLang="zh-CN" sz="1600" b="1" dirty="0">
                <a:solidFill>
                  <a:schemeClr val="bg1"/>
                </a:solidFill>
                <a:latin typeface="+mn-ea"/>
                <a:cs typeface="+mn-ea"/>
                <a:sym typeface="+mn-lt"/>
              </a:rPr>
              <a:t>3.2 </a:t>
            </a:r>
            <a:r>
              <a:rPr lang="zh-CN" altLang="en-US" sz="1600" b="1" dirty="0">
                <a:solidFill>
                  <a:schemeClr val="bg1"/>
                </a:solidFill>
                <a:latin typeface="+mn-ea"/>
                <a:cs typeface="+mn-ea"/>
                <a:sym typeface="+mn-lt"/>
              </a:rPr>
              <a:t>单击此处插入标题</a:t>
            </a:r>
            <a:endParaRPr lang="en-US" altLang="zh-CN" sz="1600" dirty="0">
              <a:solidFill>
                <a:schemeClr val="bg2"/>
              </a:solidFill>
              <a:latin typeface="+mn-ea"/>
              <a:cs typeface="+mn-ea"/>
              <a:sym typeface="+mn-lt"/>
            </a:endParaRPr>
          </a:p>
          <a:p>
            <a:pPr defTabSz="228600">
              <a:lnSpc>
                <a:spcPct val="150000"/>
              </a:lnSpc>
            </a:pPr>
            <a:endParaRPr lang="en-US" altLang="zh-CN" sz="1600" dirty="0">
              <a:solidFill>
                <a:schemeClr val="bg2"/>
              </a:solidFill>
              <a:latin typeface="+mn-ea"/>
              <a:cs typeface="+mn-ea"/>
              <a:sym typeface="+mn-lt"/>
            </a:endParaRPr>
          </a:p>
        </p:txBody>
      </p:sp>
      <p:pic>
        <p:nvPicPr>
          <p:cNvPr id="14" name="图片 13"/>
          <p:cNvPicPr>
            <a:picLocks noChangeAspect="1"/>
          </p:cNvPicPr>
          <p:nvPr/>
        </p:nvPicPr>
        <p:blipFill>
          <a:blip r:embed="rId4"/>
          <a:stretch>
            <a:fillRect/>
          </a:stretch>
        </p:blipFill>
        <p:spPr>
          <a:xfrm>
            <a:off x="9429750" y="171450"/>
            <a:ext cx="2590800" cy="819149"/>
          </a:xfrm>
          <a:prstGeom prst="rect">
            <a:avLst/>
          </a:prstGeom>
        </p:spPr>
      </p:pic>
      <p:sp>
        <p:nvSpPr>
          <p:cNvPr id="10" name="等腰三角形 9"/>
          <p:cNvSpPr/>
          <p:nvPr/>
        </p:nvSpPr>
        <p:spPr>
          <a:xfrm>
            <a:off x="2030164" y="1129029"/>
            <a:ext cx="193994" cy="153986"/>
          </a:xfrm>
          <a:prstGeom prst="triangle">
            <a:avLst>
              <a:gd name="adj" fmla="val 19462"/>
            </a:avLst>
          </a:prstGeom>
          <a:gradFill>
            <a:gsLst>
              <a:gs pos="3000">
                <a:schemeClr val="tx1">
                  <a:lumMod val="75000"/>
                  <a:lumOff val="25000"/>
                </a:schemeClr>
              </a:gs>
              <a:gs pos="100000">
                <a:srgbClr val="6A9BAC"/>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流程图: 手动输入 14"/>
          <p:cNvSpPr/>
          <p:nvPr/>
        </p:nvSpPr>
        <p:spPr>
          <a:xfrm rot="5400000" flipH="1">
            <a:off x="804863" y="1054030"/>
            <a:ext cx="1189988" cy="1339986"/>
          </a:xfrm>
          <a:prstGeom prst="flowChartManualInput">
            <a:avLst/>
          </a:prstGeom>
          <a:gradFill flip="none" rotWithShape="1">
            <a:gsLst>
              <a:gs pos="63000">
                <a:srgbClr val="A9A4D6"/>
              </a:gs>
              <a:gs pos="6000">
                <a:schemeClr val="accent1">
                  <a:lumMod val="100000"/>
                </a:schemeClr>
              </a:gs>
            </a:gsLst>
            <a:lin ang="2700000" scaled="1"/>
            <a:tileRect/>
          </a:gradFill>
          <a:ln>
            <a:noFill/>
          </a:ln>
          <a:effectLst>
            <a:outerShdw blurRad="431800" dist="50800" dir="2940000" sx="80000" sy="80000" algn="ctr" rotWithShape="0">
              <a:srgbClr val="000000">
                <a:alpha val="8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文本框 38"/>
          <p:cNvSpPr txBox="1"/>
          <p:nvPr/>
        </p:nvSpPr>
        <p:spPr>
          <a:xfrm>
            <a:off x="714580" y="1911892"/>
            <a:ext cx="716030" cy="400110"/>
          </a:xfrm>
          <a:prstGeom prst="rect">
            <a:avLst/>
          </a:prstGeom>
          <a:noFill/>
          <a:effectLst>
            <a:outerShdw dist="50800" sx="1000" sy="1000" algn="ctr" rotWithShape="0">
              <a:srgbClr val="000000"/>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b="1" dirty="0">
                <a:solidFill>
                  <a:schemeClr val="bg1"/>
                </a:solidFill>
                <a:latin typeface="微软雅黑" panose="020B0503020204020204" charset="-122"/>
                <a:ea typeface="微软雅黑" panose="020B0503020204020204" charset="-122"/>
              </a:rPr>
              <a:t>Part</a:t>
            </a:r>
            <a:endParaRPr lang="zh-CN" altLang="en-US" sz="2000" b="1" dirty="0">
              <a:solidFill>
                <a:schemeClr val="bg1"/>
              </a:solidFill>
              <a:latin typeface="微软雅黑" panose="020B0503020204020204" charset="-122"/>
              <a:ea typeface="微软雅黑" panose="020B0503020204020204" charset="-122"/>
            </a:endParaRPr>
          </a:p>
        </p:txBody>
      </p:sp>
      <p:sp>
        <p:nvSpPr>
          <p:cNvPr id="19" name="文本框 39"/>
          <p:cNvSpPr txBox="1"/>
          <p:nvPr/>
        </p:nvSpPr>
        <p:spPr>
          <a:xfrm>
            <a:off x="1260656" y="1246374"/>
            <a:ext cx="673582" cy="1200329"/>
          </a:xfrm>
          <a:prstGeom prst="rect">
            <a:avLst/>
          </a:prstGeom>
          <a:noFill/>
          <a:effectLst>
            <a:outerShdw blurRad="215900" dist="50800" dir="5400000" sx="1000" sy="1000" algn="ctr" rotWithShape="0">
              <a:srgbClr val="000000"/>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7200" dirty="0">
                <a:solidFill>
                  <a:schemeClr val="bg1"/>
                </a:solidFill>
                <a:latin typeface="Impact" panose="020B0806030902050204" pitchFamily="34" charset="0"/>
                <a:ea typeface="微软雅黑" panose="020B0503020204020204" charset="-122"/>
              </a:rPr>
              <a:t>3</a:t>
            </a:r>
            <a:endParaRPr lang="zh-CN" altLang="en-US" sz="7200" dirty="0">
              <a:solidFill>
                <a:schemeClr val="bg1"/>
              </a:solidFill>
              <a:latin typeface="Impact" panose="020B0806030902050204" pitchFamily="34" charset="0"/>
              <a:ea typeface="微软雅黑" panose="020B0503020204020204" charset="-122"/>
            </a:endParaRPr>
          </a:p>
        </p:txBody>
      </p:sp>
      <p:sp>
        <p:nvSpPr>
          <p:cNvPr id="20" name="直角三角形 19"/>
          <p:cNvSpPr/>
          <p:nvPr/>
        </p:nvSpPr>
        <p:spPr>
          <a:xfrm flipH="1">
            <a:off x="10737161" y="5183123"/>
            <a:ext cx="1016000" cy="793717"/>
          </a:xfrm>
          <a:prstGeom prst="rtTriangle">
            <a:avLst/>
          </a:prstGeom>
          <a:gradFill>
            <a:gsLst>
              <a:gs pos="63000">
                <a:srgbClr val="A9A4D6"/>
              </a:gs>
              <a:gs pos="6000">
                <a:schemeClr val="accent1">
                  <a:lumMod val="100000"/>
                </a:schemeClr>
              </a:gs>
            </a:gsLst>
            <a:lin ang="2700000" scaled="1"/>
          </a:gradFill>
          <a:ln>
            <a:noFill/>
          </a:ln>
          <a:effectLst>
            <a:outerShdw blurRad="50800" dist="50800" dir="9600000" algn="ctr" rotWithShape="0">
              <a:srgbClr val="000000">
                <a:alpha val="8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cxnSp>
        <p:nvCxnSpPr>
          <p:cNvPr id="21" name="直接连接符 20"/>
          <p:cNvCxnSpPr/>
          <p:nvPr/>
        </p:nvCxnSpPr>
        <p:spPr>
          <a:xfrm flipV="1">
            <a:off x="10877814" y="5293069"/>
            <a:ext cx="852487" cy="653291"/>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069851" y="1177625"/>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spTree>
    <p:extLst>
      <p:ext uri="{BB962C8B-B14F-4D97-AF65-F5344CB8AC3E}">
        <p14:creationId xmlns:p14="http://schemas.microsoft.com/office/powerpoint/2010/main" val="3935401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7429" y="137054"/>
            <a:ext cx="1530175" cy="2110091"/>
            <a:chOff x="300" y="830"/>
            <a:chExt cx="1676" cy="2311"/>
          </a:xfrm>
        </p:grpSpPr>
        <p:sp>
          <p:nvSpPr>
            <p:cNvPr id="3" name="流程图: 合并 2"/>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流程图: 合并 3"/>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流程图: 合并 4"/>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 name="文本框 5"/>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7" name="直接连接符 6"/>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pic>
        <p:nvPicPr>
          <p:cNvPr id="8" name="图片 7"/>
          <p:cNvPicPr>
            <a:picLocks noChangeAspect="1"/>
          </p:cNvPicPr>
          <p:nvPr/>
        </p:nvPicPr>
        <p:blipFill>
          <a:blip r:embed="rId2"/>
          <a:stretch>
            <a:fillRect/>
          </a:stretch>
        </p:blipFill>
        <p:spPr>
          <a:xfrm>
            <a:off x="9429750" y="171450"/>
            <a:ext cx="2590800" cy="819149"/>
          </a:xfrm>
          <a:prstGeom prst="rect">
            <a:avLst/>
          </a:prstGeom>
        </p:spPr>
      </p:pic>
      <p:sp>
        <p:nvSpPr>
          <p:cNvPr id="22" name="矩形 21"/>
          <p:cNvSpPr/>
          <p:nvPr/>
        </p:nvSpPr>
        <p:spPr>
          <a:xfrm>
            <a:off x="1521550" y="4763825"/>
            <a:ext cx="2075643" cy="923330"/>
          </a:xfrm>
          <a:prstGeom prst="rect">
            <a:avLst/>
          </a:prstGeom>
        </p:spPr>
        <p:txBody>
          <a:bodyPr wrap="square">
            <a:spAutoFit/>
          </a:bodyPr>
          <a:lstStyle/>
          <a:p>
            <a:pPr algn="ctr">
              <a:lnSpc>
                <a:spcPct val="150000"/>
              </a:lnSpc>
            </a:pPr>
            <a:r>
              <a:rPr lang="zh-CN" altLang="en-US" sz="1200" dirty="0"/>
              <a:t>单击此处编辑您要的内容，建议您在展示时采用微软雅黑字体</a:t>
            </a:r>
          </a:p>
        </p:txBody>
      </p:sp>
      <p:sp>
        <p:nvSpPr>
          <p:cNvPr id="23" name="稻壳儿小白白(http://dwz.cn/Wu2UP)"/>
          <p:cNvSpPr txBox="1">
            <a:spLocks noChangeArrowheads="1"/>
          </p:cNvSpPr>
          <p:nvPr/>
        </p:nvSpPr>
        <p:spPr bwMode="auto">
          <a:xfrm>
            <a:off x="1969048" y="451776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4" name="Text Placeholder 32"/>
          <p:cNvSpPr txBox="1"/>
          <p:nvPr/>
        </p:nvSpPr>
        <p:spPr>
          <a:xfrm>
            <a:off x="4697005" y="4763825"/>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endParaRPr lang="en-US" sz="1200" dirty="0">
              <a:latin typeface="微软雅黑" panose="020B0503020204020204" pitchFamily="34" charset="-122"/>
              <a:ea typeface="微软雅黑" panose="020B0503020204020204" pitchFamily="34" charset="-122"/>
            </a:endParaRPr>
          </a:p>
        </p:txBody>
      </p:sp>
      <p:sp>
        <p:nvSpPr>
          <p:cNvPr id="25" name="矩形 24"/>
          <p:cNvSpPr/>
          <p:nvPr/>
        </p:nvSpPr>
        <p:spPr>
          <a:xfrm>
            <a:off x="5059407" y="4680473"/>
            <a:ext cx="2075643" cy="893834"/>
          </a:xfrm>
          <a:prstGeom prst="rect">
            <a:avLst/>
          </a:prstGeom>
        </p:spPr>
        <p:txBody>
          <a:bodyPr wrap="square">
            <a:spAutoFit/>
          </a:bodyPr>
          <a:lstStyle/>
          <a:p>
            <a:pPr algn="ctr">
              <a:lnSpc>
                <a:spcPct val="150000"/>
              </a:lnSpc>
            </a:pPr>
            <a:r>
              <a:rPr lang="zh-CN" altLang="en-US" sz="1200" dirty="0"/>
              <a:t>单击此处编辑您要的内容，建议您在展示时采用微软雅黑字体</a:t>
            </a:r>
          </a:p>
        </p:txBody>
      </p:sp>
      <p:sp>
        <p:nvSpPr>
          <p:cNvPr id="26" name="稻壳儿小白白(http://dwz.cn/Wu2UP)"/>
          <p:cNvSpPr txBox="1">
            <a:spLocks noChangeArrowheads="1"/>
          </p:cNvSpPr>
          <p:nvPr/>
        </p:nvSpPr>
        <p:spPr bwMode="auto">
          <a:xfrm>
            <a:off x="5506905" y="443441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7" name="Text Placeholder 32"/>
          <p:cNvSpPr txBox="1"/>
          <p:nvPr/>
        </p:nvSpPr>
        <p:spPr>
          <a:xfrm>
            <a:off x="8272784" y="4763825"/>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endParaRPr lang="en-US" sz="1200" dirty="0">
              <a:latin typeface="微软雅黑" panose="020B0503020204020204" pitchFamily="34" charset="-122"/>
              <a:ea typeface="微软雅黑" panose="020B0503020204020204" pitchFamily="34" charset="-122"/>
            </a:endParaRPr>
          </a:p>
        </p:txBody>
      </p:sp>
      <p:sp>
        <p:nvSpPr>
          <p:cNvPr id="28" name="矩形 27"/>
          <p:cNvSpPr/>
          <p:nvPr/>
        </p:nvSpPr>
        <p:spPr>
          <a:xfrm>
            <a:off x="8635186" y="4680473"/>
            <a:ext cx="2075643" cy="893834"/>
          </a:xfrm>
          <a:prstGeom prst="rect">
            <a:avLst/>
          </a:prstGeom>
        </p:spPr>
        <p:txBody>
          <a:bodyPr wrap="square">
            <a:spAutoFit/>
          </a:bodyPr>
          <a:lstStyle/>
          <a:p>
            <a:pPr algn="ctr">
              <a:lnSpc>
                <a:spcPct val="150000"/>
              </a:lnSpc>
            </a:pPr>
            <a:r>
              <a:rPr lang="zh-CN" altLang="en-US" sz="1200" dirty="0"/>
              <a:t>单击此处编辑您要的内容，建议您在展示时采用微软雅黑字体</a:t>
            </a:r>
          </a:p>
        </p:txBody>
      </p:sp>
      <p:sp>
        <p:nvSpPr>
          <p:cNvPr id="29" name="稻壳儿小白白(http://dwz.cn/Wu2UP)"/>
          <p:cNvSpPr txBox="1">
            <a:spLocks noChangeArrowheads="1"/>
          </p:cNvSpPr>
          <p:nvPr/>
        </p:nvSpPr>
        <p:spPr bwMode="auto">
          <a:xfrm>
            <a:off x="9082684" y="443441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grpSp>
        <p:nvGrpSpPr>
          <p:cNvPr id="21" name="组合 20"/>
          <p:cNvGrpSpPr/>
          <p:nvPr/>
        </p:nvGrpSpPr>
        <p:grpSpPr>
          <a:xfrm>
            <a:off x="1362746" y="2096219"/>
            <a:ext cx="9653186" cy="2091375"/>
            <a:chOff x="765607" y="2130468"/>
            <a:chExt cx="9653186" cy="2091375"/>
          </a:xfrm>
        </p:grpSpPr>
        <p:graphicFrame>
          <p:nvGraphicFramePr>
            <p:cNvPr id="30" name="Chart 9"/>
            <p:cNvGraphicFramePr/>
            <p:nvPr>
              <p:extLst>
                <p:ext uri="{D42A27DB-BD31-4B8C-83A1-F6EECF244321}">
                  <p14:modId xmlns:p14="http://schemas.microsoft.com/office/powerpoint/2010/main" val="3246029139"/>
                </p:ext>
              </p:extLst>
            </p:nvPr>
          </p:nvGraphicFramePr>
          <p:xfrm>
            <a:off x="4425546" y="2130468"/>
            <a:ext cx="2404657" cy="2091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1" name="Chart 10"/>
            <p:cNvGraphicFramePr/>
            <p:nvPr>
              <p:extLst>
                <p:ext uri="{D42A27DB-BD31-4B8C-83A1-F6EECF244321}">
                  <p14:modId xmlns:p14="http://schemas.microsoft.com/office/powerpoint/2010/main" val="1942240428"/>
                </p:ext>
              </p:extLst>
            </p:nvPr>
          </p:nvGraphicFramePr>
          <p:xfrm>
            <a:off x="765607" y="2139094"/>
            <a:ext cx="2406996" cy="20827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2" name="Chart 12"/>
            <p:cNvGraphicFramePr/>
            <p:nvPr>
              <p:extLst>
                <p:ext uri="{D42A27DB-BD31-4B8C-83A1-F6EECF244321}">
                  <p14:modId xmlns:p14="http://schemas.microsoft.com/office/powerpoint/2010/main" val="1942468237"/>
                </p:ext>
              </p:extLst>
            </p:nvPr>
          </p:nvGraphicFramePr>
          <p:xfrm>
            <a:off x="8085487" y="2164974"/>
            <a:ext cx="2333306" cy="2056869"/>
          </p:xfrm>
          <a:graphic>
            <a:graphicData uri="http://schemas.openxmlformats.org/drawingml/2006/chart">
              <c:chart xmlns:c="http://schemas.openxmlformats.org/drawingml/2006/chart" xmlns:r="http://schemas.openxmlformats.org/officeDocument/2006/relationships" r:id="rId5"/>
            </a:graphicData>
          </a:graphic>
        </p:graphicFrame>
      </p:grpSp>
    </p:spTree>
    <p:extLst>
      <p:ext uri="{BB962C8B-B14F-4D97-AF65-F5344CB8AC3E}">
        <p14:creationId xmlns:p14="http://schemas.microsoft.com/office/powerpoint/2010/main" val="2272036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7262" y="5858045"/>
            <a:ext cx="2103462" cy="37665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grpSp>
        <p:nvGrpSpPr>
          <p:cNvPr id="6" name="组合 5"/>
          <p:cNvGrpSpPr/>
          <p:nvPr/>
        </p:nvGrpSpPr>
        <p:grpSpPr>
          <a:xfrm>
            <a:off x="2011458" y="2247909"/>
            <a:ext cx="8151832" cy="3440441"/>
            <a:chOff x="2281136" y="2013819"/>
            <a:chExt cx="7504775" cy="3440441"/>
          </a:xfrm>
        </p:grpSpPr>
        <p:cxnSp>
          <p:nvCxnSpPr>
            <p:cNvPr id="33" name="肘形连接符 32"/>
            <p:cNvCxnSpPr/>
            <p:nvPr/>
          </p:nvCxnSpPr>
          <p:spPr>
            <a:xfrm flipH="1" flipV="1">
              <a:off x="6258330" y="2013819"/>
              <a:ext cx="3527581" cy="504418"/>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 name="肘形连接符 33"/>
            <p:cNvCxnSpPr/>
            <p:nvPr/>
          </p:nvCxnSpPr>
          <p:spPr>
            <a:xfrm flipH="1">
              <a:off x="6258330" y="4949842"/>
              <a:ext cx="3527581" cy="504418"/>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flipV="1">
              <a:off x="2281136" y="2013819"/>
              <a:ext cx="3403002" cy="504418"/>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a:off x="2281136" y="4949842"/>
              <a:ext cx="3403002" cy="504418"/>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 name="文本框 44"/>
          <p:cNvSpPr txBox="1"/>
          <p:nvPr/>
        </p:nvSpPr>
        <p:spPr>
          <a:xfrm>
            <a:off x="7898168" y="5782387"/>
            <a:ext cx="1531582" cy="439870"/>
          </a:xfrm>
          <a:prstGeom prst="rect">
            <a:avLst/>
          </a:prstGeom>
          <a:noFill/>
        </p:spPr>
        <p:txBody>
          <a:bodyPr wrap="none" lIns="72585" tIns="36293" rIns="72585" bIns="3629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b="1" dirty="0">
                <a:solidFill>
                  <a:schemeClr val="bg1"/>
                </a:solidFill>
                <a:latin typeface="微软雅黑" panose="020B0503020204020204" charset="-122"/>
                <a:ea typeface="微软雅黑" panose="020B0503020204020204" charset="-122"/>
              </a:rPr>
              <a:t>单击添加标题</a:t>
            </a:r>
          </a:p>
        </p:txBody>
      </p:sp>
      <p:grpSp>
        <p:nvGrpSpPr>
          <p:cNvPr id="10" name="组合 9"/>
          <p:cNvGrpSpPr/>
          <p:nvPr/>
        </p:nvGrpSpPr>
        <p:grpSpPr>
          <a:xfrm>
            <a:off x="1691833" y="2900833"/>
            <a:ext cx="8791083" cy="2132220"/>
            <a:chOff x="1331168" y="2666743"/>
            <a:chExt cx="8791083" cy="2132220"/>
          </a:xfrm>
        </p:grpSpPr>
        <p:grpSp>
          <p:nvGrpSpPr>
            <p:cNvPr id="18" name="组合 17"/>
            <p:cNvGrpSpPr/>
            <p:nvPr/>
          </p:nvGrpSpPr>
          <p:grpSpPr>
            <a:xfrm>
              <a:off x="1331168" y="2666743"/>
              <a:ext cx="752192" cy="2132220"/>
              <a:chOff x="1331168" y="2666743"/>
              <a:chExt cx="752192" cy="2132220"/>
            </a:xfrm>
          </p:grpSpPr>
          <p:sp>
            <p:nvSpPr>
              <p:cNvPr id="24" name="椭圆 23"/>
              <p:cNvSpPr/>
              <p:nvPr/>
            </p:nvSpPr>
            <p:spPr>
              <a:xfrm>
                <a:off x="1331168" y="4056105"/>
                <a:ext cx="752192" cy="742858"/>
              </a:xfrm>
              <a:prstGeom prst="ellipse">
                <a:avLst/>
              </a:prstGeom>
              <a:solidFill>
                <a:srgbClr val="BEBAE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grpSp>
            <p:nvGrpSpPr>
              <p:cNvPr id="25" name="组合 24"/>
              <p:cNvGrpSpPr/>
              <p:nvPr/>
            </p:nvGrpSpPr>
            <p:grpSpPr>
              <a:xfrm>
                <a:off x="1591653" y="4248133"/>
                <a:ext cx="210520" cy="350279"/>
                <a:chOff x="6982613" y="4660429"/>
                <a:chExt cx="292099" cy="492124"/>
              </a:xfrm>
              <a:solidFill>
                <a:schemeClr val="bg1">
                  <a:lumMod val="95000"/>
                </a:schemeClr>
              </a:solidFill>
            </p:grpSpPr>
            <p:sp>
              <p:nvSpPr>
                <p:cNvPr id="30"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endParaRPr lang="en-US" kern="0" dirty="0">
                    <a:solidFill>
                      <a:schemeClr val="bg1"/>
                    </a:solidFill>
                    <a:latin typeface="微软雅黑" panose="020B0503020204020204" charset="-122"/>
                    <a:ea typeface="微软雅黑" panose="020B0503020204020204" charset="-122"/>
                  </a:endParaRPr>
                </a:p>
              </p:txBody>
            </p:sp>
            <p:sp>
              <p:nvSpPr>
                <p:cNvPr id="31"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endParaRPr lang="en-US" kern="0" dirty="0">
                    <a:solidFill>
                      <a:schemeClr val="bg1"/>
                    </a:solidFill>
                    <a:latin typeface="微软雅黑" panose="020B0503020204020204" charset="-122"/>
                    <a:ea typeface="微软雅黑" panose="020B0503020204020204" charset="-122"/>
                  </a:endParaRPr>
                </a:p>
              </p:txBody>
            </p:sp>
            <p:sp>
              <p:nvSpPr>
                <p:cNvPr id="32"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endParaRPr lang="en-US" kern="0" dirty="0">
                    <a:solidFill>
                      <a:schemeClr val="bg1"/>
                    </a:solidFill>
                    <a:latin typeface="微软雅黑" panose="020B0503020204020204" charset="-122"/>
                    <a:ea typeface="微软雅黑" panose="020B0503020204020204" charset="-122"/>
                  </a:endParaRPr>
                </a:p>
              </p:txBody>
            </p:sp>
          </p:grpSp>
          <p:sp>
            <p:nvSpPr>
              <p:cNvPr id="26" name="椭圆 25"/>
              <p:cNvSpPr/>
              <p:nvPr/>
            </p:nvSpPr>
            <p:spPr>
              <a:xfrm>
                <a:off x="1331168" y="2666743"/>
                <a:ext cx="752192" cy="74285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grpSp>
            <p:nvGrpSpPr>
              <p:cNvPr id="27" name="组合 26"/>
              <p:cNvGrpSpPr/>
              <p:nvPr/>
            </p:nvGrpSpPr>
            <p:grpSpPr>
              <a:xfrm>
                <a:off x="1482785" y="2838305"/>
                <a:ext cx="428256" cy="387094"/>
                <a:chOff x="2158354" y="2417495"/>
                <a:chExt cx="550987" cy="504288"/>
              </a:xfrm>
            </p:grpSpPr>
            <p:sp>
              <p:nvSpPr>
                <p:cNvPr id="28"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endParaRPr lang="da-DK" kern="0" dirty="0">
                    <a:solidFill>
                      <a:schemeClr val="bg1"/>
                    </a:solidFill>
                    <a:latin typeface="微软雅黑" panose="020B0503020204020204" charset="-122"/>
                    <a:ea typeface="微软雅黑" panose="020B0503020204020204" charset="-122"/>
                  </a:endParaRPr>
                </a:p>
              </p:txBody>
            </p:sp>
            <p:sp>
              <p:nvSpPr>
                <p:cNvPr id="29"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endParaRPr lang="da-DK" kern="0" dirty="0">
                    <a:solidFill>
                      <a:schemeClr val="bg1"/>
                    </a:solidFill>
                    <a:latin typeface="微软雅黑" panose="020B0503020204020204" charset="-122"/>
                    <a:ea typeface="微软雅黑" panose="020B0503020204020204" charset="-122"/>
                  </a:endParaRPr>
                </a:p>
              </p:txBody>
            </p:sp>
          </p:grpSp>
        </p:grpSp>
        <p:grpSp>
          <p:nvGrpSpPr>
            <p:cNvPr id="19" name="组合 18"/>
            <p:cNvGrpSpPr/>
            <p:nvPr/>
          </p:nvGrpSpPr>
          <p:grpSpPr>
            <a:xfrm>
              <a:off x="9370059" y="2666743"/>
              <a:ext cx="752192" cy="2132220"/>
              <a:chOff x="9370059" y="2666743"/>
              <a:chExt cx="752192" cy="2132220"/>
            </a:xfrm>
          </p:grpSpPr>
          <p:sp>
            <p:nvSpPr>
              <p:cNvPr id="20" name="椭圆 19"/>
              <p:cNvSpPr/>
              <p:nvPr/>
            </p:nvSpPr>
            <p:spPr>
              <a:xfrm>
                <a:off x="9370059" y="4056105"/>
                <a:ext cx="752192" cy="74285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21" name="Freeform 12"/>
              <p:cNvSpPr>
                <a:spLocks noEditPoints="1"/>
              </p:cNvSpPr>
              <p:nvPr/>
            </p:nvSpPr>
            <p:spPr bwMode="auto">
              <a:xfrm>
                <a:off x="9627063" y="4248133"/>
                <a:ext cx="252624" cy="35265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endParaRPr lang="en-US" kern="0" dirty="0">
                  <a:solidFill>
                    <a:schemeClr val="bg1"/>
                  </a:solidFill>
                  <a:latin typeface="微软雅黑" panose="020B0503020204020204" charset="-122"/>
                  <a:ea typeface="微软雅黑" panose="020B0503020204020204" charset="-122"/>
                </a:endParaRPr>
              </a:p>
            </p:txBody>
          </p:sp>
          <p:sp>
            <p:nvSpPr>
              <p:cNvPr id="22" name="椭圆 21"/>
              <p:cNvSpPr/>
              <p:nvPr/>
            </p:nvSpPr>
            <p:spPr>
              <a:xfrm>
                <a:off x="9370059" y="2666743"/>
                <a:ext cx="752192" cy="742858"/>
              </a:xfrm>
              <a:prstGeom prst="ellipse">
                <a:avLst/>
              </a:prstGeom>
              <a:solidFill>
                <a:srgbClr val="BEBAE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23" name="Freeform 41"/>
              <p:cNvSpPr>
                <a:spLocks noEditPoints="1"/>
              </p:cNvSpPr>
              <p:nvPr/>
            </p:nvSpPr>
            <p:spPr bwMode="auto">
              <a:xfrm>
                <a:off x="9565043" y="2870572"/>
                <a:ext cx="354680" cy="281391"/>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endParaRPr lang="en-US" kern="0" dirty="0">
                  <a:solidFill>
                    <a:schemeClr val="bg1"/>
                  </a:solidFill>
                  <a:latin typeface="微软雅黑" panose="020B0503020204020204" charset="-122"/>
                  <a:ea typeface="微软雅黑" panose="020B0503020204020204" charset="-122"/>
                </a:endParaRPr>
              </a:p>
            </p:txBody>
          </p:sp>
        </p:grpSp>
      </p:grpSp>
      <p:grpSp>
        <p:nvGrpSpPr>
          <p:cNvPr id="37" name="组合 36"/>
          <p:cNvGrpSpPr/>
          <p:nvPr/>
        </p:nvGrpSpPr>
        <p:grpSpPr>
          <a:xfrm>
            <a:off x="-167429" y="137054"/>
            <a:ext cx="1530175" cy="2110091"/>
            <a:chOff x="300" y="830"/>
            <a:chExt cx="1676" cy="2311"/>
          </a:xfrm>
        </p:grpSpPr>
        <p:sp>
          <p:nvSpPr>
            <p:cNvPr id="38" name="流程图: 合并 37"/>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流程图: 合并 38"/>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流程图: 合并 39"/>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文本框 40"/>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42" name="直接连接符 41"/>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pic>
        <p:nvPicPr>
          <p:cNvPr id="43" name="图片 42"/>
          <p:cNvPicPr>
            <a:picLocks noChangeAspect="1"/>
          </p:cNvPicPr>
          <p:nvPr/>
        </p:nvPicPr>
        <p:blipFill>
          <a:blip r:embed="rId2"/>
          <a:stretch>
            <a:fillRect/>
          </a:stretch>
        </p:blipFill>
        <p:spPr>
          <a:xfrm>
            <a:off x="9429750" y="171450"/>
            <a:ext cx="2590800" cy="819149"/>
          </a:xfrm>
          <a:prstGeom prst="rect">
            <a:avLst/>
          </a:prstGeom>
        </p:spPr>
      </p:pic>
      <p:sp>
        <p:nvSpPr>
          <p:cNvPr id="44" name="矩形 43"/>
          <p:cNvSpPr/>
          <p:nvPr/>
        </p:nvSpPr>
        <p:spPr>
          <a:xfrm>
            <a:off x="2479475" y="4653017"/>
            <a:ext cx="2075643" cy="893834"/>
          </a:xfrm>
          <a:prstGeom prst="rect">
            <a:avLst/>
          </a:prstGeom>
        </p:spPr>
        <p:txBody>
          <a:bodyPr wrap="square">
            <a:spAutoFit/>
          </a:bodyPr>
          <a:lstStyle/>
          <a:p>
            <a:pPr>
              <a:lnSpc>
                <a:spcPct val="150000"/>
              </a:lnSpc>
            </a:pPr>
            <a:r>
              <a:rPr lang="zh-CN" altLang="en-US" sz="1200" dirty="0"/>
              <a:t>单击此处编辑您要的内容，建议您在展示时采用微软雅黑字体</a:t>
            </a:r>
          </a:p>
        </p:txBody>
      </p:sp>
      <p:sp>
        <p:nvSpPr>
          <p:cNvPr id="47" name="矩形 46"/>
          <p:cNvSpPr/>
          <p:nvPr/>
        </p:nvSpPr>
        <p:spPr>
          <a:xfrm>
            <a:off x="2440654" y="2206727"/>
            <a:ext cx="2075643" cy="893834"/>
          </a:xfrm>
          <a:prstGeom prst="rect">
            <a:avLst/>
          </a:prstGeom>
        </p:spPr>
        <p:txBody>
          <a:bodyPr wrap="square">
            <a:spAutoFit/>
          </a:bodyPr>
          <a:lstStyle/>
          <a:p>
            <a:pPr>
              <a:lnSpc>
                <a:spcPct val="150000"/>
              </a:lnSpc>
            </a:pPr>
            <a:r>
              <a:rPr lang="zh-CN" altLang="en-US" sz="1200" dirty="0"/>
              <a:t>单击此处编辑您要的内容，建议您在展示时采用微软雅黑字体</a:t>
            </a:r>
          </a:p>
        </p:txBody>
      </p:sp>
      <p:sp>
        <p:nvSpPr>
          <p:cNvPr id="49" name="Text Placeholder 32"/>
          <p:cNvSpPr txBox="1"/>
          <p:nvPr/>
        </p:nvSpPr>
        <p:spPr>
          <a:xfrm>
            <a:off x="8272784" y="4763825"/>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endParaRPr lang="en-US" sz="1400" dirty="0">
              <a:latin typeface="微软雅黑" panose="020B0503020204020204" pitchFamily="34" charset="-122"/>
              <a:ea typeface="微软雅黑" panose="020B0503020204020204" pitchFamily="34" charset="-122"/>
            </a:endParaRPr>
          </a:p>
        </p:txBody>
      </p:sp>
      <p:sp>
        <p:nvSpPr>
          <p:cNvPr id="50" name="矩形 49"/>
          <p:cNvSpPr/>
          <p:nvPr/>
        </p:nvSpPr>
        <p:spPr>
          <a:xfrm>
            <a:off x="7690723" y="4626521"/>
            <a:ext cx="2075643" cy="923330"/>
          </a:xfrm>
          <a:prstGeom prst="rect">
            <a:avLst/>
          </a:prstGeom>
        </p:spPr>
        <p:txBody>
          <a:bodyPr wrap="square">
            <a:spAutoFit/>
          </a:bodyPr>
          <a:lstStyle/>
          <a:p>
            <a:pPr algn="r">
              <a:lnSpc>
                <a:spcPct val="150000"/>
              </a:lnSpc>
            </a:pPr>
            <a:r>
              <a:rPr lang="zh-CN" altLang="en-US" sz="1200" dirty="0"/>
              <a:t>单击此处编辑您要的内容，建议您在展示时采用微软雅黑字体</a:t>
            </a:r>
          </a:p>
        </p:txBody>
      </p:sp>
      <p:sp>
        <p:nvSpPr>
          <p:cNvPr id="52" name="矩形 51"/>
          <p:cNvSpPr/>
          <p:nvPr/>
        </p:nvSpPr>
        <p:spPr>
          <a:xfrm>
            <a:off x="7696990" y="2218391"/>
            <a:ext cx="2075643" cy="923330"/>
          </a:xfrm>
          <a:prstGeom prst="rect">
            <a:avLst/>
          </a:prstGeom>
        </p:spPr>
        <p:txBody>
          <a:bodyPr wrap="square">
            <a:spAutoFit/>
          </a:bodyPr>
          <a:lstStyle/>
          <a:p>
            <a:pPr algn="r">
              <a:lnSpc>
                <a:spcPct val="150000"/>
              </a:lnSpc>
            </a:pPr>
            <a:r>
              <a:rPr lang="zh-CN" altLang="en-US" sz="1200" dirty="0"/>
              <a:t>单击此处编辑您要的内容，建议您在展示时采用微软雅黑字体</a:t>
            </a:r>
          </a:p>
        </p:txBody>
      </p:sp>
      <p:sp>
        <p:nvSpPr>
          <p:cNvPr id="54" name="矩形 53"/>
          <p:cNvSpPr/>
          <p:nvPr/>
        </p:nvSpPr>
        <p:spPr>
          <a:xfrm>
            <a:off x="2508638" y="5842609"/>
            <a:ext cx="2103462" cy="37665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55" name="文本框 44"/>
          <p:cNvSpPr txBox="1"/>
          <p:nvPr/>
        </p:nvSpPr>
        <p:spPr>
          <a:xfrm>
            <a:off x="2779544" y="5766951"/>
            <a:ext cx="1531582" cy="439870"/>
          </a:xfrm>
          <a:prstGeom prst="rect">
            <a:avLst/>
          </a:prstGeom>
          <a:noFill/>
        </p:spPr>
        <p:txBody>
          <a:bodyPr wrap="none" lIns="72585" tIns="36293" rIns="72585" bIns="3629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b="1" dirty="0">
                <a:solidFill>
                  <a:schemeClr val="bg1"/>
                </a:solidFill>
                <a:latin typeface="微软雅黑" panose="020B0503020204020204" charset="-122"/>
                <a:ea typeface="微软雅黑" panose="020B0503020204020204" charset="-122"/>
              </a:rPr>
              <a:t>单击添加标题</a:t>
            </a:r>
          </a:p>
        </p:txBody>
      </p:sp>
      <p:sp>
        <p:nvSpPr>
          <p:cNvPr id="56" name="矩形 55"/>
          <p:cNvSpPr/>
          <p:nvPr/>
        </p:nvSpPr>
        <p:spPr>
          <a:xfrm>
            <a:off x="2508638" y="1729002"/>
            <a:ext cx="2103462" cy="37665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57" name="文本框 44"/>
          <p:cNvSpPr txBox="1"/>
          <p:nvPr/>
        </p:nvSpPr>
        <p:spPr>
          <a:xfrm>
            <a:off x="2779544" y="1653344"/>
            <a:ext cx="1531582" cy="439870"/>
          </a:xfrm>
          <a:prstGeom prst="rect">
            <a:avLst/>
          </a:prstGeom>
          <a:noFill/>
        </p:spPr>
        <p:txBody>
          <a:bodyPr wrap="none" lIns="72585" tIns="36293" rIns="72585" bIns="3629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b="1" dirty="0">
                <a:solidFill>
                  <a:schemeClr val="bg1"/>
                </a:solidFill>
                <a:latin typeface="微软雅黑" panose="020B0503020204020204" charset="-122"/>
                <a:ea typeface="微软雅黑" panose="020B0503020204020204" charset="-122"/>
              </a:rPr>
              <a:t>单击添加标题</a:t>
            </a:r>
          </a:p>
        </p:txBody>
      </p:sp>
      <p:sp>
        <p:nvSpPr>
          <p:cNvPr id="60" name="矩形 59"/>
          <p:cNvSpPr/>
          <p:nvPr/>
        </p:nvSpPr>
        <p:spPr>
          <a:xfrm>
            <a:off x="7627262" y="1729002"/>
            <a:ext cx="2103462" cy="37665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61" name="文本框 44"/>
          <p:cNvSpPr txBox="1"/>
          <p:nvPr/>
        </p:nvSpPr>
        <p:spPr>
          <a:xfrm>
            <a:off x="7898168" y="1653344"/>
            <a:ext cx="1531582" cy="439870"/>
          </a:xfrm>
          <a:prstGeom prst="rect">
            <a:avLst/>
          </a:prstGeom>
          <a:noFill/>
        </p:spPr>
        <p:txBody>
          <a:bodyPr wrap="none" lIns="72585" tIns="36293" rIns="72585" bIns="3629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b="1" dirty="0">
                <a:solidFill>
                  <a:schemeClr val="bg1"/>
                </a:solidFill>
                <a:latin typeface="微软雅黑" panose="020B0503020204020204" charset="-122"/>
                <a:ea typeface="微软雅黑" panose="020B0503020204020204" charset="-122"/>
              </a:rPr>
              <a:t>单击添加标题</a:t>
            </a:r>
          </a:p>
        </p:txBody>
      </p:sp>
    </p:spTree>
    <p:extLst>
      <p:ext uri="{BB962C8B-B14F-4D97-AF65-F5344CB8AC3E}">
        <p14:creationId xmlns:p14="http://schemas.microsoft.com/office/powerpoint/2010/main" val="2309714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箭头连接符 41"/>
          <p:cNvCxnSpPr/>
          <p:nvPr/>
        </p:nvCxnSpPr>
        <p:spPr>
          <a:xfrm>
            <a:off x="7271106" y="3981314"/>
            <a:ext cx="877888" cy="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 name="直接箭头连接符 1"/>
          <p:cNvCxnSpPr/>
          <p:nvPr/>
        </p:nvCxnSpPr>
        <p:spPr>
          <a:xfrm flipH="1">
            <a:off x="4229456" y="3981314"/>
            <a:ext cx="879475" cy="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 name="连接符: 肘形 48"/>
          <p:cNvCxnSpPr/>
          <p:nvPr/>
        </p:nvCxnSpPr>
        <p:spPr>
          <a:xfrm rot="10800000" flipV="1">
            <a:off x="4229456" y="4770301"/>
            <a:ext cx="1323975" cy="738188"/>
          </a:xfrm>
          <a:prstGeom prst="bentConnector3">
            <a:avLst>
              <a:gd name="adj1" fmla="val 50000"/>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 name="连接符: 肘形 45"/>
          <p:cNvCxnSpPr/>
          <p:nvPr/>
        </p:nvCxnSpPr>
        <p:spPr>
          <a:xfrm rot="10800000">
            <a:off x="4229456" y="2457314"/>
            <a:ext cx="1349375" cy="296863"/>
          </a:xfrm>
          <a:prstGeom prst="bentConnector3">
            <a:avLst>
              <a:gd name="adj1" fmla="val 50000"/>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AutoShape 2"/>
          <p:cNvSpPr/>
          <p:nvPr/>
        </p:nvSpPr>
        <p:spPr>
          <a:xfrm>
            <a:off x="4926369" y="2266814"/>
            <a:ext cx="1201737" cy="1025525"/>
          </a:xfrm>
          <a:custGeom>
            <a:avLst/>
            <a:gdLst/>
            <a:ahLst/>
            <a:cxnLst>
              <a:cxn ang="0">
                <a:pos x="2147483646" y="2147483646"/>
              </a:cxn>
              <a:cxn ang="0">
                <a:pos x="0" y="2147483646"/>
              </a:cxn>
              <a:cxn ang="0">
                <a:pos x="2147483646" y="0"/>
              </a:cxn>
              <a:cxn ang="0">
                <a:pos x="2147483646" y="2147483646"/>
              </a:cxn>
              <a:cxn ang="0">
                <a:pos x="2147483646" y="2147483646"/>
              </a:cxn>
              <a:cxn ang="0">
                <a:pos x="2147483646" y="2147483646"/>
              </a:cxn>
            </a:cxnLst>
            <a:rect l="0" t="0" r="0" b="0"/>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chemeClr val="bg1">
              <a:lumMod val="85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AutoShape 3"/>
          <p:cNvSpPr/>
          <p:nvPr/>
        </p:nvSpPr>
        <p:spPr>
          <a:xfrm>
            <a:off x="6928206" y="3054214"/>
            <a:ext cx="723900" cy="1357312"/>
          </a:xfrm>
          <a:custGeom>
            <a:avLst/>
            <a:gdLst/>
            <a:ahLst/>
            <a:cxnLst>
              <a:cxn ang="0">
                <a:pos x="0" y="2147483646"/>
              </a:cxn>
              <a:cxn ang="0">
                <a:pos x="2147483646" y="0"/>
              </a:cxn>
              <a:cxn ang="0">
                <a:pos x="2147483646" y="2147483646"/>
              </a:cxn>
              <a:cxn ang="0">
                <a:pos x="0" y="2147483646"/>
              </a:cxn>
              <a:cxn ang="0">
                <a:pos x="2147483646" y="2147483646"/>
              </a:cxn>
              <a:cxn ang="0">
                <a:pos x="0" y="2147483646"/>
              </a:cxn>
              <a:cxn ang="0">
                <a:pos x="0" y="2147483646"/>
              </a:cxn>
            </a:cxnLst>
            <a:rect l="0" t="0" r="0" b="0"/>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chemeClr val="bg1">
              <a:lumMod val="85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AutoShape 4"/>
          <p:cNvSpPr/>
          <p:nvPr/>
        </p:nvSpPr>
        <p:spPr>
          <a:xfrm>
            <a:off x="6232881" y="4171814"/>
            <a:ext cx="1204913" cy="1028700"/>
          </a:xfrm>
          <a:custGeom>
            <a:avLst/>
            <a:gdLst/>
            <a:ahLst/>
            <a:cxnLst>
              <a:cxn ang="0">
                <a:pos x="2147483646" y="0"/>
              </a:cxn>
              <a:cxn ang="0">
                <a:pos x="2147483646" y="2147483646"/>
              </a:cxn>
              <a:cxn ang="0">
                <a:pos x="2147483646" y="2147483646"/>
              </a:cxn>
              <a:cxn ang="0">
                <a:pos x="0" y="2147483646"/>
              </a:cxn>
              <a:cxn ang="0">
                <a:pos x="2147483646" y="0"/>
              </a:cxn>
              <a:cxn ang="0">
                <a:pos x="2147483646" y="0"/>
              </a:cxn>
            </a:cxnLst>
            <a:rect l="0" t="0" r="0" b="0"/>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chemeClr val="bg1">
              <a:lumMod val="85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AutoShape 5"/>
          <p:cNvSpPr/>
          <p:nvPr/>
        </p:nvSpPr>
        <p:spPr bwMode="auto">
          <a:xfrm>
            <a:off x="6604356" y="4517889"/>
            <a:ext cx="355600" cy="377825"/>
          </a:xfrm>
          <a:custGeom>
            <a:avLst/>
            <a:gdLst>
              <a:gd name="T0" fmla="*/ 27662239 w 21104"/>
              <a:gd name="T1" fmla="*/ 32097254 h 21600"/>
              <a:gd name="T2" fmla="*/ 42842497 w 21104"/>
              <a:gd name="T3" fmla="*/ 9070780 h 21600"/>
              <a:gd name="T4" fmla="*/ 42842497 w 21104"/>
              <a:gd name="T5" fmla="*/ 7326324 h 21600"/>
              <a:gd name="T6" fmla="*/ 39468210 w 21104"/>
              <a:gd name="T7" fmla="*/ 3488912 h 21600"/>
              <a:gd name="T8" fmla="*/ 37444052 w 21104"/>
              <a:gd name="T9" fmla="*/ 3488912 h 21600"/>
              <a:gd name="T10" fmla="*/ 35756887 w 21104"/>
              <a:gd name="T11" fmla="*/ 5233414 h 21600"/>
              <a:gd name="T12" fmla="*/ 33734757 w 21104"/>
              <a:gd name="T13" fmla="*/ 5581868 h 21600"/>
              <a:gd name="T14" fmla="*/ 34071793 w 21104"/>
              <a:gd name="T15" fmla="*/ 0 h 21600"/>
              <a:gd name="T16" fmla="*/ 9107740 w 21104"/>
              <a:gd name="T17" fmla="*/ 0 h 21600"/>
              <a:gd name="T18" fmla="*/ 9107740 w 21104"/>
              <a:gd name="T19" fmla="*/ 5581868 h 21600"/>
              <a:gd name="T20" fmla="*/ 7422602 w 21104"/>
              <a:gd name="T21" fmla="*/ 5233414 h 21600"/>
              <a:gd name="T22" fmla="*/ 5735481 w 21104"/>
              <a:gd name="T23" fmla="*/ 3488912 h 21600"/>
              <a:gd name="T24" fmla="*/ 3711323 w 21104"/>
              <a:gd name="T25" fmla="*/ 3488912 h 21600"/>
              <a:gd name="T26" fmla="*/ 0 w 21104"/>
              <a:gd name="T27" fmla="*/ 7326324 h 21600"/>
              <a:gd name="T28" fmla="*/ 0 w 21104"/>
              <a:gd name="T29" fmla="*/ 9070780 h 21600"/>
              <a:gd name="T30" fmla="*/ 15517249 w 21104"/>
              <a:gd name="T31" fmla="*/ 32097254 h 21600"/>
              <a:gd name="T32" fmla="*/ 19565609 w 21104"/>
              <a:gd name="T33" fmla="*/ 33841756 h 21600"/>
              <a:gd name="T34" fmla="*/ 19565609 w 21104"/>
              <a:gd name="T35" fmla="*/ 35934666 h 21600"/>
              <a:gd name="T36" fmla="*/ 17878443 w 21104"/>
              <a:gd name="T37" fmla="*/ 36631574 h 21600"/>
              <a:gd name="T38" fmla="*/ 19565609 w 21104"/>
              <a:gd name="T39" fmla="*/ 37679122 h 21600"/>
              <a:gd name="T40" fmla="*/ 19565609 w 21104"/>
              <a:gd name="T41" fmla="*/ 39772032 h 21600"/>
              <a:gd name="T42" fmla="*/ 18215480 w 21104"/>
              <a:gd name="T43" fmla="*/ 41516488 h 21600"/>
              <a:gd name="T44" fmla="*/ 16193350 w 21104"/>
              <a:gd name="T45" fmla="*/ 43260990 h 21600"/>
              <a:gd name="T46" fmla="*/ 14506184 w 21104"/>
              <a:gd name="T47" fmla="*/ 45005446 h 21600"/>
              <a:gd name="T48" fmla="*/ 16193350 w 21104"/>
              <a:gd name="T49" fmla="*/ 46749902 h 21600"/>
              <a:gd name="T50" fmla="*/ 26649147 w 21104"/>
              <a:gd name="T51" fmla="*/ 46749902 h 21600"/>
              <a:gd name="T52" fmla="*/ 28673304 w 21104"/>
              <a:gd name="T53" fmla="*/ 45005446 h 21600"/>
              <a:gd name="T54" fmla="*/ 26649147 w 21104"/>
              <a:gd name="T55" fmla="*/ 43260990 h 21600"/>
              <a:gd name="T56" fmla="*/ 24964053 w 21104"/>
              <a:gd name="T57" fmla="*/ 41168034 h 21600"/>
              <a:gd name="T58" fmla="*/ 23276887 w 21104"/>
              <a:gd name="T59" fmla="*/ 39772032 h 21600"/>
              <a:gd name="T60" fmla="*/ 23276887 w 21104"/>
              <a:gd name="T61" fmla="*/ 37679122 h 21600"/>
              <a:gd name="T62" fmla="*/ 24964053 w 21104"/>
              <a:gd name="T63" fmla="*/ 36631574 h 21600"/>
              <a:gd name="T64" fmla="*/ 23276887 w 21104"/>
              <a:gd name="T65" fmla="*/ 35934666 h 21600"/>
              <a:gd name="T66" fmla="*/ 23276887 w 21104"/>
              <a:gd name="T67" fmla="*/ 33841756 h 21600"/>
              <a:gd name="T68" fmla="*/ 27662239 w 21104"/>
              <a:gd name="T69" fmla="*/ 32097254 h 21600"/>
              <a:gd name="T70" fmla="*/ 34071793 w 21104"/>
              <a:gd name="T71" fmla="*/ 7326324 h 21600"/>
              <a:gd name="T72" fmla="*/ 35756887 w 21104"/>
              <a:gd name="T73" fmla="*/ 7326324 h 21600"/>
              <a:gd name="T74" fmla="*/ 37781044 w 21104"/>
              <a:gd name="T75" fmla="*/ 5581868 h 21600"/>
              <a:gd name="T76" fmla="*/ 39468210 w 21104"/>
              <a:gd name="T77" fmla="*/ 7326324 h 21600"/>
              <a:gd name="T78" fmla="*/ 39468210 w 21104"/>
              <a:gd name="T79" fmla="*/ 9070780 h 21600"/>
              <a:gd name="T80" fmla="*/ 30360470 w 21104"/>
              <a:gd name="T81" fmla="*/ 24770976 h 21600"/>
              <a:gd name="T82" fmla="*/ 34071793 w 21104"/>
              <a:gd name="T83" fmla="*/ 7326324 h 21600"/>
              <a:gd name="T84" fmla="*/ 12144990 w 21104"/>
              <a:gd name="T85" fmla="*/ 25119430 h 21600"/>
              <a:gd name="T86" fmla="*/ 3037250 w 21104"/>
              <a:gd name="T87" fmla="*/ 9419234 h 21600"/>
              <a:gd name="T88" fmla="*/ 3037250 w 21104"/>
              <a:gd name="T89" fmla="*/ 7674778 h 21600"/>
              <a:gd name="T90" fmla="*/ 4722388 w 21104"/>
              <a:gd name="T91" fmla="*/ 5581868 h 21600"/>
              <a:gd name="T92" fmla="*/ 6746546 w 21104"/>
              <a:gd name="T93" fmla="*/ 7674778 h 21600"/>
              <a:gd name="T94" fmla="*/ 8433712 w 21104"/>
              <a:gd name="T95" fmla="*/ 7674778 h 21600"/>
              <a:gd name="T96" fmla="*/ 12144990 w 21104"/>
              <a:gd name="T97" fmla="*/ 25119430 h 21600"/>
              <a:gd name="T98" fmla="*/ 12144990 w 21104"/>
              <a:gd name="T99" fmla="*/ 2511943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rgbClr val="273238"/>
          </a:solidFill>
          <a:ln>
            <a:noFill/>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AutoShape 6"/>
          <p:cNvSpPr/>
          <p:nvPr/>
        </p:nvSpPr>
        <p:spPr>
          <a:xfrm>
            <a:off x="6224944" y="2266814"/>
            <a:ext cx="1204912" cy="1019175"/>
          </a:xfrm>
          <a:custGeom>
            <a:avLst/>
            <a:gdLst/>
            <a:ahLst/>
            <a:cxnLst>
              <a:cxn ang="0">
                <a:pos x="0" y="2147483646"/>
              </a:cxn>
              <a:cxn ang="0">
                <a:pos x="2147483646" y="0"/>
              </a:cxn>
              <a:cxn ang="0">
                <a:pos x="2147483646" y="2147483646"/>
              </a:cxn>
              <a:cxn ang="0">
                <a:pos x="2147483646" y="2147483646"/>
              </a:cxn>
              <a:cxn ang="0">
                <a:pos x="0" y="2147483646"/>
              </a:cxn>
              <a:cxn ang="0">
                <a:pos x="0" y="2147483646"/>
              </a:cxn>
            </a:cxnLst>
            <a:rect l="0" t="0" r="0" b="0"/>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chemeClr val="bg1">
              <a:lumMod val="85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AutoShape 7"/>
          <p:cNvSpPr/>
          <p:nvPr/>
        </p:nvSpPr>
        <p:spPr>
          <a:xfrm>
            <a:off x="4954944" y="4195626"/>
            <a:ext cx="1204912" cy="1009650"/>
          </a:xfrm>
          <a:custGeom>
            <a:avLst/>
            <a:gdLst/>
            <a:ahLst/>
            <a:cxnLst>
              <a:cxn ang="0">
                <a:pos x="2147483646" y="2147483646"/>
              </a:cxn>
              <a:cxn ang="0">
                <a:pos x="2147483646" y="2147483646"/>
              </a:cxn>
              <a:cxn ang="0">
                <a:pos x="0" y="2147483646"/>
              </a:cxn>
              <a:cxn ang="0">
                <a:pos x="2147483646" y="0"/>
              </a:cxn>
              <a:cxn ang="0">
                <a:pos x="2147483646" y="2147483646"/>
              </a:cxn>
              <a:cxn ang="0">
                <a:pos x="2147483646" y="2147483646"/>
              </a:cxn>
            </a:cxnLst>
            <a:rect l="0" t="0" r="0" b="0"/>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chemeClr val="bg1">
              <a:lumMod val="85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AutoShape 9"/>
          <p:cNvSpPr/>
          <p:nvPr/>
        </p:nvSpPr>
        <p:spPr>
          <a:xfrm>
            <a:off x="4708881" y="3070089"/>
            <a:ext cx="727075" cy="1355725"/>
          </a:xfrm>
          <a:custGeom>
            <a:avLst/>
            <a:gdLst/>
            <a:ahLst/>
            <a:cxnLst>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chemeClr val="bg1">
              <a:lumMod val="85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AutoShape 10"/>
          <p:cNvSpPr/>
          <p:nvPr/>
        </p:nvSpPr>
        <p:spPr>
          <a:xfrm>
            <a:off x="5418494" y="2971664"/>
            <a:ext cx="1524000" cy="15271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bg1">
              <a:lumMod val="95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AutoShape 13"/>
          <p:cNvSpPr/>
          <p:nvPr/>
        </p:nvSpPr>
        <p:spPr bwMode="auto">
          <a:xfrm>
            <a:off x="7209194" y="3606664"/>
            <a:ext cx="266700" cy="268288"/>
          </a:xfrm>
          <a:custGeom>
            <a:avLst/>
            <a:gdLst>
              <a:gd name="T0" fmla="*/ 23360658 w 21600"/>
              <a:gd name="T1" fmla="*/ 20657488 h 21600"/>
              <a:gd name="T2" fmla="*/ 23626465 w 21600"/>
              <a:gd name="T3" fmla="*/ 21355154 h 21600"/>
              <a:gd name="T4" fmla="*/ 23360658 w 21600"/>
              <a:gd name="T5" fmla="*/ 21994582 h 21600"/>
              <a:gd name="T6" fmla="*/ 22693445 w 21600"/>
              <a:gd name="T7" fmla="*/ 22787843 h 21600"/>
              <a:gd name="T8" fmla="*/ 21901514 w 21600"/>
              <a:gd name="T9" fmla="*/ 23455843 h 21600"/>
              <a:gd name="T10" fmla="*/ 21271475 w 21600"/>
              <a:gd name="T11" fmla="*/ 23731621 h 21600"/>
              <a:gd name="T12" fmla="*/ 20575819 w 21600"/>
              <a:gd name="T13" fmla="*/ 23449247 h 21600"/>
              <a:gd name="T14" fmla="*/ 15266425 w 21600"/>
              <a:gd name="T15" fmla="*/ 18131630 h 21600"/>
              <a:gd name="T16" fmla="*/ 12677345 w 21600"/>
              <a:gd name="T17" fmla="*/ 19341276 h 21600"/>
              <a:gd name="T18" fmla="*/ 9852025 w 21600"/>
              <a:gd name="T19" fmla="*/ 19766479 h 21600"/>
              <a:gd name="T20" fmla="*/ 6035675 w 21600"/>
              <a:gd name="T21" fmla="*/ 18997382 h 21600"/>
              <a:gd name="T22" fmla="*/ 2893153 w 21600"/>
              <a:gd name="T23" fmla="*/ 16869215 h 21600"/>
              <a:gd name="T24" fmla="*/ 766763 w 21600"/>
              <a:gd name="T25" fmla="*/ 13719310 h 21600"/>
              <a:gd name="T26" fmla="*/ 0 w 21600"/>
              <a:gd name="T27" fmla="*/ 9888178 h 21600"/>
              <a:gd name="T28" fmla="*/ 766763 w 21600"/>
              <a:gd name="T29" fmla="*/ 6059268 h 21600"/>
              <a:gd name="T30" fmla="*/ 2893153 w 21600"/>
              <a:gd name="T31" fmla="*/ 2907108 h 21600"/>
              <a:gd name="T32" fmla="*/ 6029127 w 21600"/>
              <a:gd name="T33" fmla="*/ 778974 h 21600"/>
              <a:gd name="T34" fmla="*/ 9852025 w 21600"/>
              <a:gd name="T35" fmla="*/ 0 h 21600"/>
              <a:gd name="T36" fmla="*/ 13659611 w 21600"/>
              <a:gd name="T37" fmla="*/ 778974 h 21600"/>
              <a:gd name="T38" fmla="*/ 16799950 w 21600"/>
              <a:gd name="T39" fmla="*/ 2907108 h 21600"/>
              <a:gd name="T40" fmla="*/ 18923033 w 21600"/>
              <a:gd name="T41" fmla="*/ 6059268 h 21600"/>
              <a:gd name="T42" fmla="*/ 19692011 w 21600"/>
              <a:gd name="T43" fmla="*/ 9888178 h 21600"/>
              <a:gd name="T44" fmla="*/ 19268711 w 21600"/>
              <a:gd name="T45" fmla="*/ 12732673 h 21600"/>
              <a:gd name="T46" fmla="*/ 18063303 w 21600"/>
              <a:gd name="T47" fmla="*/ 15323365 h 21600"/>
              <a:gd name="T48" fmla="*/ 23360658 w 21600"/>
              <a:gd name="T49" fmla="*/ 20657488 h 21600"/>
              <a:gd name="T50" fmla="*/ 3934453 w 21600"/>
              <a:gd name="T51" fmla="*/ 9888178 h 21600"/>
              <a:gd name="T52" fmla="*/ 4406999 w 21600"/>
              <a:gd name="T53" fmla="*/ 12215191 h 21600"/>
              <a:gd name="T54" fmla="*/ 5680207 w 21600"/>
              <a:gd name="T55" fmla="*/ 14086241 h 21600"/>
              <a:gd name="T56" fmla="*/ 7556103 w 21600"/>
              <a:gd name="T57" fmla="*/ 15348656 h 21600"/>
              <a:gd name="T58" fmla="*/ 9848751 w 21600"/>
              <a:gd name="T59" fmla="*/ 15814496 h 21600"/>
              <a:gd name="T60" fmla="*/ 12132634 w 21600"/>
              <a:gd name="T61" fmla="*/ 15348656 h 21600"/>
              <a:gd name="T62" fmla="*/ 14003040 w 21600"/>
              <a:gd name="T63" fmla="*/ 14086241 h 21600"/>
              <a:gd name="T64" fmla="*/ 15276248 w 21600"/>
              <a:gd name="T65" fmla="*/ 12215191 h 21600"/>
              <a:gd name="T66" fmla="*/ 15748794 w 21600"/>
              <a:gd name="T67" fmla="*/ 9888178 h 21600"/>
              <a:gd name="T68" fmla="*/ 15276248 w 21600"/>
              <a:gd name="T69" fmla="*/ 7595207 h 21600"/>
              <a:gd name="T70" fmla="*/ 14003040 w 21600"/>
              <a:gd name="T71" fmla="*/ 5705463 h 21600"/>
              <a:gd name="T72" fmla="*/ 12132634 w 21600"/>
              <a:gd name="T73" fmla="*/ 4429888 h 21600"/>
              <a:gd name="T74" fmla="*/ 9848751 w 21600"/>
              <a:gd name="T75" fmla="*/ 3961861 h 21600"/>
              <a:gd name="T76" fmla="*/ 7556103 w 21600"/>
              <a:gd name="T77" fmla="*/ 4429888 h 21600"/>
              <a:gd name="T78" fmla="*/ 5680207 w 21600"/>
              <a:gd name="T79" fmla="*/ 5705463 h 21600"/>
              <a:gd name="T80" fmla="*/ 4406999 w 21600"/>
              <a:gd name="T81" fmla="*/ 7595207 h 21600"/>
              <a:gd name="T82" fmla="*/ 3934453 w 21600"/>
              <a:gd name="T83" fmla="*/ 9888178 h 21600"/>
              <a:gd name="T84" fmla="*/ 9852025 w 21600"/>
              <a:gd name="T85" fmla="*/ 6142764 h 21600"/>
              <a:gd name="T86" fmla="*/ 10361745 w 21600"/>
              <a:gd name="T87" fmla="*/ 6356989 h 21600"/>
              <a:gd name="T88" fmla="*/ 10575032 w 21600"/>
              <a:gd name="T89" fmla="*/ 6899762 h 21600"/>
              <a:gd name="T90" fmla="*/ 10361745 w 21600"/>
              <a:gd name="T91" fmla="*/ 7411742 h 21600"/>
              <a:gd name="T92" fmla="*/ 9852025 w 21600"/>
              <a:gd name="T93" fmla="*/ 7629282 h 21600"/>
              <a:gd name="T94" fmla="*/ 8260523 w 21600"/>
              <a:gd name="T95" fmla="*/ 8280808 h 21600"/>
              <a:gd name="T96" fmla="*/ 7602041 w 21600"/>
              <a:gd name="T97" fmla="*/ 9884864 h 21600"/>
              <a:gd name="T98" fmla="*/ 7388754 w 21600"/>
              <a:gd name="T99" fmla="*/ 10400158 h 21600"/>
              <a:gd name="T100" fmla="*/ 6879034 w 21600"/>
              <a:gd name="T101" fmla="*/ 10611102 h 21600"/>
              <a:gd name="T102" fmla="*/ 6328833 w 21600"/>
              <a:gd name="T103" fmla="*/ 10400158 h 21600"/>
              <a:gd name="T104" fmla="*/ 6125369 w 21600"/>
              <a:gd name="T105" fmla="*/ 9884864 h 21600"/>
              <a:gd name="T106" fmla="*/ 6413070 w 21600"/>
              <a:gd name="T107" fmla="*/ 8444518 h 21600"/>
              <a:gd name="T108" fmla="*/ 7215915 w 21600"/>
              <a:gd name="T109" fmla="*/ 7241435 h 21600"/>
              <a:gd name="T110" fmla="*/ 8397247 w 21600"/>
              <a:gd name="T111" fmla="*/ 6435016 h 21600"/>
              <a:gd name="T112" fmla="*/ 9852025 w 21600"/>
              <a:gd name="T113" fmla="*/ 6142764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273238"/>
          </a:solidFill>
          <a:ln>
            <a:noFill/>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
          <p:cNvSpPr/>
          <p:nvPr/>
        </p:nvSpPr>
        <p:spPr bwMode="auto">
          <a:xfrm>
            <a:off x="5518506" y="4614726"/>
            <a:ext cx="266700" cy="266700"/>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273238"/>
          </a:solidFill>
          <a:ln>
            <a:noFill/>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25"/>
          <p:cNvSpPr/>
          <p:nvPr/>
        </p:nvSpPr>
        <p:spPr bwMode="auto">
          <a:xfrm>
            <a:off x="5902681" y="3505064"/>
            <a:ext cx="571500" cy="476250"/>
          </a:xfrm>
          <a:custGeom>
            <a:avLst/>
            <a:gdLst>
              <a:gd name="T0" fmla="*/ 107526667 w 21600"/>
              <a:gd name="T1" fmla="*/ 5593409 h 21600"/>
              <a:gd name="T2" fmla="*/ 100870949 w 21600"/>
              <a:gd name="T3" fmla="*/ 74671296 h 21600"/>
              <a:gd name="T4" fmla="*/ 0 w 21600"/>
              <a:gd name="T5" fmla="*/ 69077887 h 21600"/>
              <a:gd name="T6" fmla="*/ 6700520 w 21600"/>
              <a:gd name="T7" fmla="*/ 0 h 21600"/>
              <a:gd name="T8" fmla="*/ 19534011 w 21600"/>
              <a:gd name="T9" fmla="*/ 6163851 h 21600"/>
              <a:gd name="T10" fmla="*/ 7372562 w 21600"/>
              <a:gd name="T11" fmla="*/ 6143096 h 21600"/>
              <a:gd name="T12" fmla="*/ 7337707 w 21600"/>
              <a:gd name="T13" fmla="*/ 16275579 h 21600"/>
              <a:gd name="T14" fmla="*/ 19499157 w 21600"/>
              <a:gd name="T15" fmla="*/ 16306682 h 21600"/>
              <a:gd name="T16" fmla="*/ 20171198 w 21600"/>
              <a:gd name="T17" fmla="*/ 24897350 h 21600"/>
              <a:gd name="T18" fmla="*/ 8970504 w 21600"/>
              <a:gd name="T19" fmla="*/ 23009813 h 21600"/>
              <a:gd name="T20" fmla="*/ 6690572 w 21600"/>
              <a:gd name="T21" fmla="*/ 32392114 h 21600"/>
              <a:gd name="T22" fmla="*/ 17891266 w 21600"/>
              <a:gd name="T23" fmla="*/ 34279652 h 21600"/>
              <a:gd name="T24" fmla="*/ 20171198 w 21600"/>
              <a:gd name="T25" fmla="*/ 24897350 h 21600"/>
              <a:gd name="T26" fmla="*/ 17891266 w 21600"/>
              <a:gd name="T27" fmla="*/ 40401993 h 21600"/>
              <a:gd name="T28" fmla="*/ 6690572 w 21600"/>
              <a:gd name="T29" fmla="*/ 42289530 h 21600"/>
              <a:gd name="T30" fmla="*/ 8970504 w 21600"/>
              <a:gd name="T31" fmla="*/ 51671831 h 21600"/>
              <a:gd name="T32" fmla="*/ 20171198 w 21600"/>
              <a:gd name="T33" fmla="*/ 49784294 h 21600"/>
              <a:gd name="T34" fmla="*/ 19534011 w 21600"/>
              <a:gd name="T35" fmla="*/ 58416472 h 21600"/>
              <a:gd name="T36" fmla="*/ 7372562 w 21600"/>
              <a:gd name="T37" fmla="*/ 58395717 h 21600"/>
              <a:gd name="T38" fmla="*/ 7337707 w 21600"/>
              <a:gd name="T39" fmla="*/ 68528200 h 21600"/>
              <a:gd name="T40" fmla="*/ 19499157 w 21600"/>
              <a:gd name="T41" fmla="*/ 68548956 h 21600"/>
              <a:gd name="T42" fmla="*/ 80615155 w 21600"/>
              <a:gd name="T43" fmla="*/ 7505171 h 21600"/>
              <a:gd name="T44" fmla="*/ 29161599 w 21600"/>
              <a:gd name="T45" fmla="*/ 5603816 h 21600"/>
              <a:gd name="T46" fmla="*/ 26886676 w 21600"/>
              <a:gd name="T47" fmla="*/ 32392114 h 21600"/>
              <a:gd name="T48" fmla="*/ 78340162 w 21600"/>
              <a:gd name="T49" fmla="*/ 34279652 h 21600"/>
              <a:gd name="T50" fmla="*/ 80615155 w 21600"/>
              <a:gd name="T51" fmla="*/ 7505171 h 21600"/>
              <a:gd name="T52" fmla="*/ 78340162 w 21600"/>
              <a:gd name="T53" fmla="*/ 40401993 h 21600"/>
              <a:gd name="T54" fmla="*/ 26886676 w 21600"/>
              <a:gd name="T55" fmla="*/ 42289530 h 21600"/>
              <a:gd name="T56" fmla="*/ 29161599 w 21600"/>
              <a:gd name="T57" fmla="*/ 69077887 h 21600"/>
              <a:gd name="T58" fmla="*/ 80615155 w 21600"/>
              <a:gd name="T59" fmla="*/ 67176532 h 21600"/>
              <a:gd name="T60" fmla="*/ 100203917 w 21600"/>
              <a:gd name="T61" fmla="*/ 6163851 h 21600"/>
              <a:gd name="T62" fmla="*/ 88002604 w 21600"/>
              <a:gd name="T63" fmla="*/ 6143096 h 21600"/>
              <a:gd name="T64" fmla="*/ 88002604 w 21600"/>
              <a:gd name="T65" fmla="*/ 16275579 h 21600"/>
              <a:gd name="T66" fmla="*/ 100203917 w 21600"/>
              <a:gd name="T67" fmla="*/ 16306682 h 21600"/>
              <a:gd name="T68" fmla="*/ 100870949 w 21600"/>
              <a:gd name="T69" fmla="*/ 24897350 h 21600"/>
              <a:gd name="T70" fmla="*/ 89610565 w 21600"/>
              <a:gd name="T71" fmla="*/ 23009813 h 21600"/>
              <a:gd name="T72" fmla="*/ 87345520 w 21600"/>
              <a:gd name="T73" fmla="*/ 32392114 h 21600"/>
              <a:gd name="T74" fmla="*/ 98595956 w 21600"/>
              <a:gd name="T75" fmla="*/ 34279652 h 21600"/>
              <a:gd name="T76" fmla="*/ 100870949 w 21600"/>
              <a:gd name="T77" fmla="*/ 24897350 h 21600"/>
              <a:gd name="T78" fmla="*/ 98595956 w 21600"/>
              <a:gd name="T79" fmla="*/ 40401993 h 21600"/>
              <a:gd name="T80" fmla="*/ 87345520 w 21600"/>
              <a:gd name="T81" fmla="*/ 42289530 h 21600"/>
              <a:gd name="T82" fmla="*/ 89610565 w 21600"/>
              <a:gd name="T83" fmla="*/ 51671831 h 21600"/>
              <a:gd name="T84" fmla="*/ 100870949 w 21600"/>
              <a:gd name="T85" fmla="*/ 49784294 h 21600"/>
              <a:gd name="T86" fmla="*/ 100203917 w 21600"/>
              <a:gd name="T87" fmla="*/ 58416472 h 21600"/>
              <a:gd name="T88" fmla="*/ 88002604 w 21600"/>
              <a:gd name="T89" fmla="*/ 58395717 h 21600"/>
              <a:gd name="T90" fmla="*/ 88002604 w 21600"/>
              <a:gd name="T91" fmla="*/ 68528200 h 21600"/>
              <a:gd name="T92" fmla="*/ 100203917 w 21600"/>
              <a:gd name="T93" fmla="*/ 68548956 h 21600"/>
              <a:gd name="T94" fmla="*/ 100870949 w 21600"/>
              <a:gd name="T95" fmla="*/ 59754323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moveTo>
                  <a:pt x="20263" y="17285"/>
                </a:moveTo>
              </a:path>
            </a:pathLst>
          </a:custGeom>
          <a:solidFill>
            <a:srgbClr val="273238"/>
          </a:solidFill>
          <a:ln>
            <a:noFill/>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90" b="0" i="0" u="none" strike="noStrike" kern="1200" cap="none" spc="0" normalizeH="0" baseline="0" noProof="1">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2"/>
          <p:cNvSpPr/>
          <p:nvPr/>
        </p:nvSpPr>
        <p:spPr>
          <a:xfrm>
            <a:off x="5015269" y="2306501"/>
            <a:ext cx="1054100" cy="898525"/>
          </a:xfrm>
          <a:custGeom>
            <a:avLst/>
            <a:gdLst/>
            <a:ahLst/>
            <a:cxnLst>
              <a:cxn ang="0">
                <a:pos x="2147483646" y="2147483646"/>
              </a:cxn>
              <a:cxn ang="0">
                <a:pos x="0" y="2147483646"/>
              </a:cxn>
              <a:cxn ang="0">
                <a:pos x="2147483646" y="0"/>
              </a:cxn>
              <a:cxn ang="0">
                <a:pos x="2147483646" y="2147483646"/>
              </a:cxn>
              <a:cxn ang="0">
                <a:pos x="2147483646" y="2147483646"/>
              </a:cxn>
              <a:cxn ang="0">
                <a:pos x="2147483646" y="2147483646"/>
              </a:cxn>
            </a:cxnLst>
            <a:rect l="0" t="0" r="0" b="0"/>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chemeClr val="bg1">
              <a:alpha val="10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AutoShape 3"/>
          <p:cNvSpPr/>
          <p:nvPr/>
        </p:nvSpPr>
        <p:spPr>
          <a:xfrm>
            <a:off x="6971069" y="3124064"/>
            <a:ext cx="635000" cy="1189037"/>
          </a:xfrm>
          <a:custGeom>
            <a:avLst/>
            <a:gdLst/>
            <a:ahLst/>
            <a:cxnLst>
              <a:cxn ang="0">
                <a:pos x="0" y="2147483646"/>
              </a:cxn>
              <a:cxn ang="0">
                <a:pos x="2147483646" y="0"/>
              </a:cxn>
              <a:cxn ang="0">
                <a:pos x="2147483646" y="2147483646"/>
              </a:cxn>
              <a:cxn ang="0">
                <a:pos x="0" y="2147483646"/>
              </a:cxn>
              <a:cxn ang="0">
                <a:pos x="2147483646" y="2147483646"/>
              </a:cxn>
              <a:cxn ang="0">
                <a:pos x="0" y="2147483646"/>
              </a:cxn>
              <a:cxn ang="0">
                <a:pos x="0" y="2147483646"/>
              </a:cxn>
            </a:cxnLst>
            <a:rect l="0" t="0" r="0" b="0"/>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chemeClr val="bg1">
              <a:alpha val="10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 name="AutoShape 4"/>
          <p:cNvSpPr/>
          <p:nvPr/>
        </p:nvSpPr>
        <p:spPr>
          <a:xfrm>
            <a:off x="6307494" y="4217851"/>
            <a:ext cx="1055687" cy="901700"/>
          </a:xfrm>
          <a:custGeom>
            <a:avLst/>
            <a:gdLst/>
            <a:ahLst/>
            <a:cxnLst>
              <a:cxn ang="0">
                <a:pos x="2147483646" y="0"/>
              </a:cxn>
              <a:cxn ang="0">
                <a:pos x="2147483646" y="2147483646"/>
              </a:cxn>
              <a:cxn ang="0">
                <a:pos x="2147483646" y="2147483646"/>
              </a:cxn>
              <a:cxn ang="0">
                <a:pos x="0" y="2147483646"/>
              </a:cxn>
              <a:cxn ang="0">
                <a:pos x="2147483646" y="0"/>
              </a:cxn>
              <a:cxn ang="0">
                <a:pos x="2147483646" y="0"/>
              </a:cxn>
            </a:cxnLst>
            <a:rect l="0" t="0" r="0" b="0"/>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chemeClr val="bg1">
              <a:alpha val="10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AutoShape 6"/>
          <p:cNvSpPr/>
          <p:nvPr/>
        </p:nvSpPr>
        <p:spPr>
          <a:xfrm>
            <a:off x="6270981" y="2319201"/>
            <a:ext cx="1055688" cy="893763"/>
          </a:xfrm>
          <a:custGeom>
            <a:avLst/>
            <a:gdLst/>
            <a:ahLst/>
            <a:cxnLst>
              <a:cxn ang="0">
                <a:pos x="0" y="2147483646"/>
              </a:cxn>
              <a:cxn ang="0">
                <a:pos x="2147483646" y="0"/>
              </a:cxn>
              <a:cxn ang="0">
                <a:pos x="2147483646" y="2147483646"/>
              </a:cxn>
              <a:cxn ang="0">
                <a:pos x="2147483646" y="2147483646"/>
              </a:cxn>
              <a:cxn ang="0">
                <a:pos x="0" y="2147483646"/>
              </a:cxn>
              <a:cxn ang="0">
                <a:pos x="0" y="2147483646"/>
              </a:cxn>
            </a:cxnLst>
            <a:rect l="0" t="0" r="0" b="0"/>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chemeClr val="bg1">
              <a:alpha val="10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 name="AutoShape 7"/>
          <p:cNvSpPr/>
          <p:nvPr/>
        </p:nvSpPr>
        <p:spPr>
          <a:xfrm>
            <a:off x="5034319" y="4254364"/>
            <a:ext cx="1055687" cy="885825"/>
          </a:xfrm>
          <a:custGeom>
            <a:avLst/>
            <a:gdLst/>
            <a:ahLst/>
            <a:cxnLst>
              <a:cxn ang="0">
                <a:pos x="2147483646" y="2147483646"/>
              </a:cxn>
              <a:cxn ang="0">
                <a:pos x="2147483646" y="2147483646"/>
              </a:cxn>
              <a:cxn ang="0">
                <a:pos x="0" y="2147483646"/>
              </a:cxn>
              <a:cxn ang="0">
                <a:pos x="2147483646" y="0"/>
              </a:cxn>
              <a:cxn ang="0">
                <a:pos x="2147483646" y="2147483646"/>
              </a:cxn>
              <a:cxn ang="0">
                <a:pos x="2147483646" y="2147483646"/>
              </a:cxn>
            </a:cxnLst>
            <a:rect l="0" t="0" r="0" b="0"/>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chemeClr val="bg1">
              <a:alpha val="10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AutoShape 9"/>
          <p:cNvSpPr/>
          <p:nvPr/>
        </p:nvSpPr>
        <p:spPr>
          <a:xfrm>
            <a:off x="4750156" y="3154226"/>
            <a:ext cx="636588" cy="1187450"/>
          </a:xfrm>
          <a:custGeom>
            <a:avLst/>
            <a:gdLst/>
            <a:ahLst/>
            <a:cxnLst>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chemeClr val="bg1">
              <a:alpha val="10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AutoShape 10"/>
          <p:cNvSpPr/>
          <p:nvPr/>
        </p:nvSpPr>
        <p:spPr>
          <a:xfrm>
            <a:off x="5516919" y="3058976"/>
            <a:ext cx="1336675" cy="13398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bg1">
              <a:alpha val="10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AutoShape 2"/>
          <p:cNvSpPr/>
          <p:nvPr/>
        </p:nvSpPr>
        <p:spPr>
          <a:xfrm>
            <a:off x="5056544" y="2350951"/>
            <a:ext cx="950912" cy="811213"/>
          </a:xfrm>
          <a:custGeom>
            <a:avLst/>
            <a:gdLst/>
            <a:ahLst/>
            <a:cxnLst>
              <a:cxn ang="0">
                <a:pos x="2147483646" y="2147483646"/>
              </a:cxn>
              <a:cxn ang="0">
                <a:pos x="0" y="2147483646"/>
              </a:cxn>
              <a:cxn ang="0">
                <a:pos x="2147483646" y="0"/>
              </a:cxn>
              <a:cxn ang="0">
                <a:pos x="2147483646" y="2147483646"/>
              </a:cxn>
              <a:cxn ang="0">
                <a:pos x="2147483646" y="2147483646"/>
              </a:cxn>
              <a:cxn ang="0">
                <a:pos x="2147483646" y="2147483646"/>
              </a:cxn>
            </a:cxnLst>
            <a:rect l="0" t="0" r="0" b="0"/>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rgbClr val="A9A4D6"/>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AutoShape 3"/>
          <p:cNvSpPr/>
          <p:nvPr/>
        </p:nvSpPr>
        <p:spPr>
          <a:xfrm>
            <a:off x="7004406" y="3176451"/>
            <a:ext cx="573088" cy="1074738"/>
          </a:xfrm>
          <a:custGeom>
            <a:avLst/>
            <a:gdLst/>
            <a:ahLst/>
            <a:cxnLst>
              <a:cxn ang="0">
                <a:pos x="0" y="2147483646"/>
              </a:cxn>
              <a:cxn ang="0">
                <a:pos x="2147483646" y="0"/>
              </a:cxn>
              <a:cxn ang="0">
                <a:pos x="2147483646" y="2147483646"/>
              </a:cxn>
              <a:cxn ang="0">
                <a:pos x="0" y="2147483646"/>
              </a:cxn>
              <a:cxn ang="0">
                <a:pos x="2147483646" y="2147483646"/>
              </a:cxn>
              <a:cxn ang="0">
                <a:pos x="0" y="2147483646"/>
              </a:cxn>
              <a:cxn ang="0">
                <a:pos x="0" y="2147483646"/>
              </a:cxn>
            </a:cxnLst>
            <a:rect l="0" t="0" r="0" b="0"/>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rgbClr val="A9A4D6"/>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AutoShape 4"/>
          <p:cNvSpPr/>
          <p:nvPr/>
        </p:nvSpPr>
        <p:spPr>
          <a:xfrm>
            <a:off x="6356706" y="4246426"/>
            <a:ext cx="952500" cy="814388"/>
          </a:xfrm>
          <a:custGeom>
            <a:avLst/>
            <a:gdLst/>
            <a:ahLst/>
            <a:cxnLst>
              <a:cxn ang="0">
                <a:pos x="2147483646" y="0"/>
              </a:cxn>
              <a:cxn ang="0">
                <a:pos x="2147483646" y="2147483646"/>
              </a:cxn>
              <a:cxn ang="0">
                <a:pos x="2147483646" y="2147483646"/>
              </a:cxn>
              <a:cxn ang="0">
                <a:pos x="0" y="2147483646"/>
              </a:cxn>
              <a:cxn ang="0">
                <a:pos x="2147483646" y="0"/>
              </a:cxn>
              <a:cxn ang="0">
                <a:pos x="2147483646" y="0"/>
              </a:cxn>
            </a:cxnLst>
            <a:rect l="0" t="0" r="0" b="0"/>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chemeClr val="accent1">
              <a:lumMod val="60000"/>
              <a:lumOff val="4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AutoShape 6"/>
          <p:cNvSpPr/>
          <p:nvPr/>
        </p:nvSpPr>
        <p:spPr>
          <a:xfrm>
            <a:off x="6318606" y="2365239"/>
            <a:ext cx="952500" cy="806450"/>
          </a:xfrm>
          <a:custGeom>
            <a:avLst/>
            <a:gdLst/>
            <a:ahLst/>
            <a:cxnLst>
              <a:cxn ang="0">
                <a:pos x="0" y="2147483646"/>
              </a:cxn>
              <a:cxn ang="0">
                <a:pos x="2147483646" y="0"/>
              </a:cxn>
              <a:cxn ang="0">
                <a:pos x="2147483646" y="2147483646"/>
              </a:cxn>
              <a:cxn ang="0">
                <a:pos x="2147483646" y="2147483646"/>
              </a:cxn>
              <a:cxn ang="0">
                <a:pos x="0" y="2147483646"/>
              </a:cxn>
              <a:cxn ang="0">
                <a:pos x="0" y="2147483646"/>
              </a:cxn>
            </a:cxnLst>
            <a:rect l="0" t="0" r="0" b="0"/>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rgbClr val="9DC3E6"/>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AutoShape 7"/>
          <p:cNvSpPr/>
          <p:nvPr/>
        </p:nvSpPr>
        <p:spPr>
          <a:xfrm>
            <a:off x="5091469" y="4290876"/>
            <a:ext cx="954087" cy="798513"/>
          </a:xfrm>
          <a:custGeom>
            <a:avLst/>
            <a:gdLst/>
            <a:ahLst/>
            <a:cxnLst>
              <a:cxn ang="0">
                <a:pos x="2147483646" y="2147483646"/>
              </a:cxn>
              <a:cxn ang="0">
                <a:pos x="2147483646" y="2147483646"/>
              </a:cxn>
              <a:cxn ang="0">
                <a:pos x="0" y="2147483646"/>
              </a:cxn>
              <a:cxn ang="0">
                <a:pos x="2147483646" y="0"/>
              </a:cxn>
              <a:cxn ang="0">
                <a:pos x="2147483646" y="2147483646"/>
              </a:cxn>
              <a:cxn ang="0">
                <a:pos x="2147483646" y="2147483646"/>
              </a:cxn>
            </a:cxnLst>
            <a:rect l="0" t="0" r="0" b="0"/>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rgbClr val="A9A4D6"/>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 name="AutoShape 9"/>
          <p:cNvSpPr/>
          <p:nvPr/>
        </p:nvSpPr>
        <p:spPr>
          <a:xfrm>
            <a:off x="4777144" y="3198676"/>
            <a:ext cx="574675" cy="1073150"/>
          </a:xfrm>
          <a:custGeom>
            <a:avLst/>
            <a:gdLst/>
            <a:ahLst/>
            <a:cxnLst>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Lst>
            <a:rect l="0" t="0" r="0" b="0"/>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chemeClr val="accent1">
              <a:lumMod val="60000"/>
              <a:lumOff val="4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 name="AutoShape 10"/>
          <p:cNvSpPr/>
          <p:nvPr/>
        </p:nvSpPr>
        <p:spPr>
          <a:xfrm>
            <a:off x="5551844" y="3089139"/>
            <a:ext cx="1262062" cy="1265237"/>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1">
              <a:lumMod val="75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TextBox 13"/>
          <p:cNvSpPr txBox="1"/>
          <p:nvPr/>
        </p:nvSpPr>
        <p:spPr>
          <a:xfrm>
            <a:off x="3291244" y="1946139"/>
            <a:ext cx="803275" cy="231775"/>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500" b="1" dirty="0">
                <a:latin typeface="Arial" panose="020B0604020202020204" pitchFamily="34" charset="0"/>
                <a:ea typeface="微软雅黑" panose="020B0503020204020204" pitchFamily="34" charset="-122"/>
                <a:sym typeface="Arial" panose="020B0604020202020204" pitchFamily="34" charset="0"/>
              </a:rPr>
              <a:t>关键词</a:t>
            </a:r>
            <a:endParaRPr lang="en-US" altLang="zh-CN" sz="1500" b="1"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2102206" y="2266814"/>
            <a:ext cx="1992313" cy="36830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p:cNvSpPr txBox="1"/>
          <p:nvPr/>
        </p:nvSpPr>
        <p:spPr>
          <a:xfrm>
            <a:off x="3291244" y="3536814"/>
            <a:ext cx="803275" cy="231775"/>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500" b="1" dirty="0">
                <a:latin typeface="Arial" panose="020B0604020202020204" pitchFamily="34" charset="0"/>
                <a:ea typeface="微软雅黑" panose="020B0503020204020204" pitchFamily="34" charset="-122"/>
                <a:sym typeface="Arial" panose="020B0604020202020204" pitchFamily="34" charset="0"/>
              </a:rPr>
              <a:t>关键词</a:t>
            </a:r>
            <a:endParaRPr lang="en-US" altLang="zh-CN" sz="1500" b="1"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13"/>
          <p:cNvSpPr txBox="1"/>
          <p:nvPr/>
        </p:nvSpPr>
        <p:spPr>
          <a:xfrm>
            <a:off x="2102206" y="3857489"/>
            <a:ext cx="1992313" cy="36830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3"/>
          <p:cNvSpPr txBox="1"/>
          <p:nvPr/>
        </p:nvSpPr>
        <p:spPr>
          <a:xfrm>
            <a:off x="3291244" y="4943339"/>
            <a:ext cx="803275" cy="231775"/>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500" b="1" dirty="0">
                <a:latin typeface="Arial" panose="020B0604020202020204" pitchFamily="34" charset="0"/>
                <a:ea typeface="微软雅黑" panose="020B0503020204020204" pitchFamily="34" charset="-122"/>
                <a:sym typeface="Arial" panose="020B0604020202020204" pitchFamily="34" charset="0"/>
              </a:rPr>
              <a:t>关键词</a:t>
            </a:r>
            <a:endParaRPr lang="en-US" altLang="zh-CN" sz="1500" b="1"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3"/>
          <p:cNvSpPr txBox="1"/>
          <p:nvPr/>
        </p:nvSpPr>
        <p:spPr>
          <a:xfrm>
            <a:off x="2102206" y="5264014"/>
            <a:ext cx="1992313" cy="36830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3"/>
          <p:cNvSpPr txBox="1"/>
          <p:nvPr/>
        </p:nvSpPr>
        <p:spPr>
          <a:xfrm>
            <a:off x="8223606" y="1952489"/>
            <a:ext cx="803275" cy="231775"/>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500" b="1" dirty="0">
                <a:latin typeface="Arial" panose="020B0604020202020204" pitchFamily="34" charset="0"/>
                <a:ea typeface="微软雅黑" panose="020B0503020204020204" pitchFamily="34" charset="-122"/>
                <a:sym typeface="Arial" panose="020B0604020202020204" pitchFamily="34" charset="0"/>
              </a:rPr>
              <a:t>关键词</a:t>
            </a:r>
            <a:endParaRPr lang="en-US" altLang="zh-CN" sz="1500" b="1"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3"/>
          <p:cNvSpPr txBox="1"/>
          <p:nvPr/>
        </p:nvSpPr>
        <p:spPr>
          <a:xfrm>
            <a:off x="8223606" y="2273164"/>
            <a:ext cx="1992313" cy="36830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p:nvPr/>
        </p:nvSpPr>
        <p:spPr>
          <a:xfrm>
            <a:off x="8223606" y="3541576"/>
            <a:ext cx="803275" cy="231775"/>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500" b="1" dirty="0">
                <a:latin typeface="Arial" panose="020B0604020202020204" pitchFamily="34" charset="0"/>
                <a:ea typeface="微软雅黑" panose="020B0503020204020204" pitchFamily="34" charset="-122"/>
                <a:sym typeface="Arial" panose="020B0604020202020204" pitchFamily="34" charset="0"/>
              </a:rPr>
              <a:t>关键词</a:t>
            </a:r>
            <a:endParaRPr lang="en-US" altLang="zh-CN" sz="1500" b="1"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p:nvPr/>
        </p:nvSpPr>
        <p:spPr>
          <a:xfrm>
            <a:off x="8223606" y="3862251"/>
            <a:ext cx="1992313" cy="36830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13"/>
          <p:cNvSpPr txBox="1"/>
          <p:nvPr/>
        </p:nvSpPr>
        <p:spPr>
          <a:xfrm>
            <a:off x="8223606" y="4948101"/>
            <a:ext cx="803275" cy="231775"/>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500" b="1" dirty="0">
                <a:latin typeface="Arial" panose="020B0604020202020204" pitchFamily="34" charset="0"/>
                <a:ea typeface="微软雅黑" panose="020B0503020204020204" pitchFamily="34" charset="-122"/>
                <a:sym typeface="Arial" panose="020B0604020202020204" pitchFamily="34" charset="0"/>
              </a:rPr>
              <a:t>关键词</a:t>
            </a:r>
            <a:endParaRPr lang="en-US" altLang="zh-CN" sz="1500" b="1"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8223606" y="5268776"/>
            <a:ext cx="1992313" cy="368300"/>
          </a:xfrm>
          <a:prstGeom prst="rect">
            <a:avLst/>
          </a:prstGeom>
          <a:noFill/>
          <a:ln w="9525">
            <a:noFill/>
          </a:ln>
        </p:spPr>
        <p:txBody>
          <a:bodyPr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00000"/>
              </a:lnSpc>
              <a:spcBef>
                <a:spcPct val="20000"/>
              </a:spcBef>
              <a:buFontTx/>
              <a:buNone/>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cxnSp>
        <p:nvCxnSpPr>
          <p:cNvPr id="43" name="连接符: 肘形 57"/>
          <p:cNvCxnSpPr/>
          <p:nvPr/>
        </p:nvCxnSpPr>
        <p:spPr>
          <a:xfrm rot="10800000" flipH="1" flipV="1">
            <a:off x="6826606" y="4776651"/>
            <a:ext cx="1322388" cy="738188"/>
          </a:xfrm>
          <a:prstGeom prst="bentConnector3">
            <a:avLst>
              <a:gd name="adj1" fmla="val 50000"/>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连接符: 肘形 58"/>
          <p:cNvCxnSpPr/>
          <p:nvPr/>
        </p:nvCxnSpPr>
        <p:spPr>
          <a:xfrm rot="10800000" flipH="1">
            <a:off x="6801206" y="2481126"/>
            <a:ext cx="1347788" cy="298450"/>
          </a:xfrm>
          <a:prstGeom prst="bentConnector3">
            <a:avLst>
              <a:gd name="adj1" fmla="val 50000"/>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文本框 45"/>
          <p:cNvSpPr txBox="1"/>
          <p:nvPr/>
        </p:nvSpPr>
        <p:spPr>
          <a:xfrm>
            <a:off x="5388331" y="2411276"/>
            <a:ext cx="592138" cy="55403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3000" dirty="0">
                <a:solidFill>
                  <a:schemeClr val="bg1"/>
                </a:solidFill>
                <a:latin typeface="Impact" panose="020B0806030902050204" pitchFamily="34" charset="0"/>
              </a:rPr>
              <a:t>1</a:t>
            </a:r>
            <a:endParaRPr lang="zh-CN" altLang="en-US" sz="3000" dirty="0">
              <a:solidFill>
                <a:schemeClr val="bg1"/>
              </a:solidFill>
              <a:latin typeface="Impact" panose="020B0806030902050204" pitchFamily="34" charset="0"/>
            </a:endParaRPr>
          </a:p>
        </p:txBody>
      </p:sp>
      <p:sp>
        <p:nvSpPr>
          <p:cNvPr id="46" name="文本框 46"/>
          <p:cNvSpPr txBox="1"/>
          <p:nvPr/>
        </p:nvSpPr>
        <p:spPr>
          <a:xfrm>
            <a:off x="5097819" y="2657339"/>
            <a:ext cx="709612" cy="277812"/>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1200" dirty="0">
                <a:solidFill>
                  <a:schemeClr val="bg1"/>
                </a:solidFill>
                <a:latin typeface="Impact" panose="020B0806030902050204" pitchFamily="34" charset="0"/>
              </a:rPr>
              <a:t>STEP</a:t>
            </a:r>
            <a:endParaRPr lang="zh-CN" altLang="en-US" sz="1200" dirty="0">
              <a:solidFill>
                <a:schemeClr val="bg1"/>
              </a:solidFill>
              <a:latin typeface="Impact" panose="020B0806030902050204" pitchFamily="34" charset="0"/>
            </a:endParaRPr>
          </a:p>
        </p:txBody>
      </p:sp>
      <p:sp>
        <p:nvSpPr>
          <p:cNvPr id="47" name="文本框 46"/>
          <p:cNvSpPr txBox="1"/>
          <p:nvPr/>
        </p:nvSpPr>
        <p:spPr>
          <a:xfrm>
            <a:off x="4691419" y="3840026"/>
            <a:ext cx="709612" cy="2778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1200" dirty="0">
                <a:solidFill>
                  <a:schemeClr val="bg1"/>
                </a:solidFill>
                <a:latin typeface="Impact" panose="020B0806030902050204" pitchFamily="34" charset="0"/>
              </a:rPr>
              <a:t>STEP</a:t>
            </a:r>
            <a:endParaRPr lang="zh-CN" altLang="en-US" sz="1200" dirty="0">
              <a:solidFill>
                <a:schemeClr val="bg1"/>
              </a:solidFill>
              <a:latin typeface="Impact" panose="020B0806030902050204" pitchFamily="34" charset="0"/>
            </a:endParaRPr>
          </a:p>
        </p:txBody>
      </p:sp>
      <p:sp>
        <p:nvSpPr>
          <p:cNvPr id="48" name="文本框 45"/>
          <p:cNvSpPr txBox="1"/>
          <p:nvPr/>
        </p:nvSpPr>
        <p:spPr>
          <a:xfrm>
            <a:off x="4745394" y="3408226"/>
            <a:ext cx="592137" cy="55403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3000" dirty="0">
                <a:solidFill>
                  <a:schemeClr val="bg1"/>
                </a:solidFill>
                <a:latin typeface="Impact" panose="020B0806030902050204" pitchFamily="34" charset="0"/>
              </a:rPr>
              <a:t>2</a:t>
            </a:r>
            <a:endParaRPr lang="zh-CN" altLang="en-US" sz="3000" dirty="0">
              <a:solidFill>
                <a:schemeClr val="bg1"/>
              </a:solidFill>
              <a:latin typeface="Impact" panose="020B0806030902050204" pitchFamily="34" charset="0"/>
            </a:endParaRPr>
          </a:p>
        </p:txBody>
      </p:sp>
      <p:sp>
        <p:nvSpPr>
          <p:cNvPr id="49" name="文本框 45"/>
          <p:cNvSpPr txBox="1"/>
          <p:nvPr/>
        </p:nvSpPr>
        <p:spPr>
          <a:xfrm>
            <a:off x="5388331" y="4448039"/>
            <a:ext cx="592138" cy="554037"/>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3000" dirty="0">
                <a:solidFill>
                  <a:schemeClr val="bg1"/>
                </a:solidFill>
                <a:latin typeface="Impact" panose="020B0806030902050204" pitchFamily="34" charset="0"/>
              </a:rPr>
              <a:t>3</a:t>
            </a:r>
            <a:endParaRPr lang="zh-CN" altLang="en-US" sz="3000" dirty="0">
              <a:solidFill>
                <a:schemeClr val="bg1"/>
              </a:solidFill>
              <a:latin typeface="Impact" panose="020B0806030902050204" pitchFamily="34" charset="0"/>
            </a:endParaRPr>
          </a:p>
        </p:txBody>
      </p:sp>
      <p:sp>
        <p:nvSpPr>
          <p:cNvPr id="50" name="文本框 46"/>
          <p:cNvSpPr txBox="1"/>
          <p:nvPr/>
        </p:nvSpPr>
        <p:spPr>
          <a:xfrm>
            <a:off x="5054956" y="4452801"/>
            <a:ext cx="709613" cy="2778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1200" dirty="0">
                <a:solidFill>
                  <a:schemeClr val="bg1"/>
                </a:solidFill>
                <a:latin typeface="Impact" panose="020B0806030902050204" pitchFamily="34" charset="0"/>
              </a:rPr>
              <a:t>STEP</a:t>
            </a:r>
            <a:endParaRPr lang="zh-CN" altLang="en-US" sz="1200" dirty="0">
              <a:solidFill>
                <a:schemeClr val="bg1"/>
              </a:solidFill>
              <a:latin typeface="Impact" panose="020B0806030902050204" pitchFamily="34" charset="0"/>
            </a:endParaRPr>
          </a:p>
        </p:txBody>
      </p:sp>
      <p:grpSp>
        <p:nvGrpSpPr>
          <p:cNvPr id="51" name="组合 50"/>
          <p:cNvGrpSpPr/>
          <p:nvPr/>
        </p:nvGrpSpPr>
        <p:grpSpPr>
          <a:xfrm flipH="1">
            <a:off x="6297970" y="2423975"/>
            <a:ext cx="1341437" cy="2590800"/>
            <a:chOff x="6664190" y="2089150"/>
            <a:chExt cx="1341714" cy="2590182"/>
          </a:xfrm>
        </p:grpSpPr>
        <p:sp>
          <p:nvSpPr>
            <p:cNvPr id="52" name="文本框 45"/>
            <p:cNvSpPr txBox="1"/>
            <p:nvPr/>
          </p:nvSpPr>
          <p:spPr>
            <a:xfrm>
              <a:off x="7413766" y="2089150"/>
              <a:ext cx="592138" cy="55399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3000" dirty="0">
                  <a:solidFill>
                    <a:schemeClr val="bg1"/>
                  </a:solidFill>
                  <a:latin typeface="Impact" panose="020B0806030902050204" pitchFamily="34" charset="0"/>
                </a:rPr>
                <a:t>6</a:t>
              </a:r>
              <a:endParaRPr lang="zh-CN" altLang="en-US" sz="3000" dirty="0">
                <a:solidFill>
                  <a:schemeClr val="bg1"/>
                </a:solidFill>
                <a:latin typeface="Impact" panose="020B0806030902050204" pitchFamily="34" charset="0"/>
              </a:endParaRPr>
            </a:p>
          </p:txBody>
        </p:sp>
        <p:sp>
          <p:nvSpPr>
            <p:cNvPr id="53" name="文本框 46"/>
            <p:cNvSpPr txBox="1"/>
            <p:nvPr/>
          </p:nvSpPr>
          <p:spPr>
            <a:xfrm>
              <a:off x="7070201" y="2335212"/>
              <a:ext cx="709612" cy="2778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1200" dirty="0">
                  <a:solidFill>
                    <a:schemeClr val="bg1"/>
                  </a:solidFill>
                  <a:latin typeface="Impact" panose="020B0806030902050204" pitchFamily="34" charset="0"/>
                </a:rPr>
                <a:t>STEP</a:t>
              </a:r>
              <a:endParaRPr lang="zh-CN" altLang="en-US" sz="1200" dirty="0">
                <a:solidFill>
                  <a:schemeClr val="bg1"/>
                </a:solidFill>
                <a:latin typeface="Impact" panose="020B0806030902050204" pitchFamily="34" charset="0"/>
              </a:endParaRPr>
            </a:p>
          </p:txBody>
        </p:sp>
        <p:sp>
          <p:nvSpPr>
            <p:cNvPr id="54" name="文本框 46"/>
            <p:cNvSpPr txBox="1"/>
            <p:nvPr/>
          </p:nvSpPr>
          <p:spPr>
            <a:xfrm>
              <a:off x="6664190" y="3518233"/>
              <a:ext cx="709612" cy="2778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1200" dirty="0">
                  <a:solidFill>
                    <a:schemeClr val="bg1"/>
                  </a:solidFill>
                  <a:latin typeface="Impact" panose="020B0806030902050204" pitchFamily="34" charset="0"/>
                </a:rPr>
                <a:t>STEP</a:t>
              </a:r>
              <a:endParaRPr lang="zh-CN" altLang="en-US" sz="1200" dirty="0">
                <a:solidFill>
                  <a:schemeClr val="bg1"/>
                </a:solidFill>
                <a:latin typeface="Impact" panose="020B0806030902050204" pitchFamily="34" charset="0"/>
              </a:endParaRPr>
            </a:p>
          </p:txBody>
        </p:sp>
        <p:sp>
          <p:nvSpPr>
            <p:cNvPr id="55" name="文本框 45"/>
            <p:cNvSpPr txBox="1"/>
            <p:nvPr/>
          </p:nvSpPr>
          <p:spPr>
            <a:xfrm>
              <a:off x="6717517" y="3086100"/>
              <a:ext cx="592138" cy="55399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3000" dirty="0">
                  <a:solidFill>
                    <a:schemeClr val="bg1"/>
                  </a:solidFill>
                  <a:latin typeface="Impact" panose="020B0806030902050204" pitchFamily="34" charset="0"/>
                </a:rPr>
                <a:t>5</a:t>
              </a:r>
              <a:endParaRPr lang="zh-CN" altLang="en-US" sz="3000" dirty="0">
                <a:solidFill>
                  <a:schemeClr val="bg1"/>
                </a:solidFill>
                <a:latin typeface="Impact" panose="020B0806030902050204" pitchFamily="34" charset="0"/>
              </a:endParaRPr>
            </a:p>
          </p:txBody>
        </p:sp>
        <p:sp>
          <p:nvSpPr>
            <p:cNvPr id="56" name="文本框 45"/>
            <p:cNvSpPr txBox="1"/>
            <p:nvPr/>
          </p:nvSpPr>
          <p:spPr>
            <a:xfrm>
              <a:off x="7361811" y="4125334"/>
              <a:ext cx="592138" cy="553998"/>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3000" dirty="0">
                  <a:solidFill>
                    <a:schemeClr val="bg1"/>
                  </a:solidFill>
                  <a:latin typeface="Impact" panose="020B0806030902050204" pitchFamily="34" charset="0"/>
                </a:rPr>
                <a:t>4</a:t>
              </a:r>
              <a:endParaRPr lang="zh-CN" altLang="en-US" sz="3000" dirty="0">
                <a:solidFill>
                  <a:schemeClr val="bg1"/>
                </a:solidFill>
                <a:latin typeface="Impact" panose="020B0806030902050204" pitchFamily="34" charset="0"/>
              </a:endParaRPr>
            </a:p>
          </p:txBody>
        </p:sp>
        <p:sp>
          <p:nvSpPr>
            <p:cNvPr id="57" name="文本框 46"/>
            <p:cNvSpPr txBox="1"/>
            <p:nvPr/>
          </p:nvSpPr>
          <p:spPr>
            <a:xfrm>
              <a:off x="7027727" y="4130967"/>
              <a:ext cx="709612" cy="277813"/>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FontTx/>
                <a:buNone/>
              </a:pPr>
              <a:r>
                <a:rPr lang="en-US" altLang="zh-CN" sz="1200" dirty="0">
                  <a:solidFill>
                    <a:schemeClr val="bg1"/>
                  </a:solidFill>
                  <a:latin typeface="Impact" panose="020B0806030902050204" pitchFamily="34" charset="0"/>
                </a:rPr>
                <a:t>STEP</a:t>
              </a:r>
              <a:endParaRPr lang="zh-CN" altLang="en-US" sz="1200" dirty="0">
                <a:solidFill>
                  <a:schemeClr val="bg1"/>
                </a:solidFill>
                <a:latin typeface="Impact" panose="020B0806030902050204" pitchFamily="34" charset="0"/>
              </a:endParaRPr>
            </a:p>
          </p:txBody>
        </p:sp>
      </p:grpSp>
      <p:pic>
        <p:nvPicPr>
          <p:cNvPr id="58" name="图片 57"/>
          <p:cNvPicPr>
            <a:picLocks noChangeAspect="1"/>
          </p:cNvPicPr>
          <p:nvPr/>
        </p:nvPicPr>
        <p:blipFill>
          <a:blip r:embed="rId2"/>
          <a:stretch>
            <a:fillRect/>
          </a:stretch>
        </p:blipFill>
        <p:spPr>
          <a:xfrm>
            <a:off x="9429750" y="171450"/>
            <a:ext cx="2590800" cy="819149"/>
          </a:xfrm>
          <a:prstGeom prst="rect">
            <a:avLst/>
          </a:prstGeom>
          <a:solidFill>
            <a:srgbClr val="7030A0"/>
          </a:solidFill>
        </p:spPr>
      </p:pic>
      <p:grpSp>
        <p:nvGrpSpPr>
          <p:cNvPr id="59" name="组合 58"/>
          <p:cNvGrpSpPr/>
          <p:nvPr/>
        </p:nvGrpSpPr>
        <p:grpSpPr>
          <a:xfrm>
            <a:off x="-234639" y="0"/>
            <a:ext cx="1530175" cy="2110091"/>
            <a:chOff x="300" y="830"/>
            <a:chExt cx="1676" cy="2311"/>
          </a:xfrm>
        </p:grpSpPr>
        <p:sp>
          <p:nvSpPr>
            <p:cNvPr id="60" name="流程图: 合并 59"/>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流程图: 合并 60"/>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流程图: 合并 61"/>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4" name="文本框 63"/>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65" name="直接连接符 64"/>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3500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18875" t="58461" r="13490" b="14768"/>
          <a:stretch/>
        </p:blipFill>
        <p:spPr>
          <a:xfrm>
            <a:off x="-877355" y="4965311"/>
            <a:ext cx="4781752" cy="1892689"/>
          </a:xfrm>
          <a:prstGeom prst="rect">
            <a:avLst/>
          </a:prstGeom>
        </p:spPr>
      </p:pic>
      <p:sp>
        <p:nvSpPr>
          <p:cNvPr id="2" name="文本框 7"/>
          <p:cNvSpPr txBox="1"/>
          <p:nvPr/>
        </p:nvSpPr>
        <p:spPr>
          <a:xfrm>
            <a:off x="1362746" y="220190"/>
            <a:ext cx="1073150" cy="6052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zh-CN" sz="2800" b="1" dirty="0">
                <a:solidFill>
                  <a:srgbClr val="03155D"/>
                </a:solidFill>
              </a:rPr>
              <a:t>前</a:t>
            </a:r>
            <a:r>
              <a:rPr lang="en-US" altLang="zh-CN" sz="2800" b="1" dirty="0">
                <a:solidFill>
                  <a:srgbClr val="03155D"/>
                </a:solidFill>
              </a:rPr>
              <a:t> </a:t>
            </a:r>
            <a:r>
              <a:rPr lang="zh-CN" altLang="zh-CN" sz="2800" b="1" dirty="0">
                <a:solidFill>
                  <a:srgbClr val="03155D"/>
                </a:solidFill>
              </a:rPr>
              <a:t>言</a:t>
            </a:r>
          </a:p>
        </p:txBody>
      </p:sp>
      <p:sp>
        <p:nvSpPr>
          <p:cNvPr id="3" name="标题 1"/>
          <p:cNvSpPr>
            <a:spLocks noGrp="1"/>
          </p:cNvSpPr>
          <p:nvPr/>
        </p:nvSpPr>
        <p:spPr>
          <a:xfrm>
            <a:off x="1362746" y="846935"/>
            <a:ext cx="1755775" cy="56388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pPr algn="l">
              <a:lnSpc>
                <a:spcPct val="130000"/>
              </a:lnSpc>
            </a:pPr>
            <a:r>
              <a:rPr lang="en-US" sz="2400" dirty="0">
                <a:solidFill>
                  <a:srgbClr val="03155D"/>
                </a:solidFill>
                <a:effectLst>
                  <a:outerShdw blurRad="38100" dist="38100" dir="2700000" sx="101000" sy="101000" algn="tl">
                    <a:srgbClr val="000000">
                      <a:alpha val="43137"/>
                    </a:srgbClr>
                  </a:outerShdw>
                </a:effectLst>
              </a:rPr>
              <a:t>FOREWORD</a:t>
            </a:r>
          </a:p>
        </p:txBody>
      </p:sp>
      <p:pic>
        <p:nvPicPr>
          <p:cNvPr id="6" name="图片 5"/>
          <p:cNvPicPr>
            <a:picLocks noChangeAspect="1"/>
          </p:cNvPicPr>
          <p:nvPr/>
        </p:nvPicPr>
        <p:blipFill>
          <a:blip r:embed="rId4"/>
          <a:stretch>
            <a:fillRect/>
          </a:stretch>
        </p:blipFill>
        <p:spPr>
          <a:xfrm>
            <a:off x="9429750" y="171450"/>
            <a:ext cx="2590800" cy="819149"/>
          </a:xfrm>
          <a:prstGeom prst="rect">
            <a:avLst/>
          </a:prstGeom>
        </p:spPr>
      </p:pic>
      <p:cxnSp>
        <p:nvCxnSpPr>
          <p:cNvPr id="7" name="直接连接符 6"/>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grpSp>
        <p:nvGrpSpPr>
          <p:cNvPr id="9" name="组合 8"/>
          <p:cNvGrpSpPr/>
          <p:nvPr/>
        </p:nvGrpSpPr>
        <p:grpSpPr>
          <a:xfrm>
            <a:off x="-234639" y="0"/>
            <a:ext cx="1530175" cy="2110091"/>
            <a:chOff x="300" y="830"/>
            <a:chExt cx="1676" cy="2311"/>
          </a:xfrm>
        </p:grpSpPr>
        <p:sp>
          <p:nvSpPr>
            <p:cNvPr id="10" name="流程图: 合并 9"/>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流程图: 合并 10"/>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流程图: 合并 11"/>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29" name="图片 28"/>
          <p:cNvPicPr>
            <a:picLocks noChangeAspect="1"/>
          </p:cNvPicPr>
          <p:nvPr/>
        </p:nvPicPr>
        <p:blipFill>
          <a:blip r:embed="rId5">
            <a:duotone>
              <a:schemeClr val="accent1">
                <a:shade val="45000"/>
                <a:satMod val="135000"/>
              </a:schemeClr>
              <a:prstClr val="white"/>
            </a:duotone>
          </a:blip>
          <a:stretch>
            <a:fillRect/>
          </a:stretch>
        </p:blipFill>
        <p:spPr>
          <a:xfrm>
            <a:off x="6023516" y="5497154"/>
            <a:ext cx="5187410" cy="1096841"/>
          </a:xfrm>
          <a:prstGeom prst="rect">
            <a:avLst/>
          </a:prstGeom>
        </p:spPr>
      </p:pic>
      <p:sp>
        <p:nvSpPr>
          <p:cNvPr id="15" name="Freeform 12"/>
          <p:cNvSpPr/>
          <p:nvPr/>
        </p:nvSpPr>
        <p:spPr bwMode="auto">
          <a:xfrm>
            <a:off x="1107370" y="22472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50000"/>
                  <a:lumOff val="50000"/>
                </a:schemeClr>
              </a:solidFill>
              <a:latin typeface="微软雅黑" panose="020B0503020204020204" charset="-122"/>
              <a:ea typeface="微软雅黑" panose="020B0503020204020204" charset="-122"/>
            </a:endParaRPr>
          </a:p>
        </p:txBody>
      </p:sp>
      <p:sp>
        <p:nvSpPr>
          <p:cNvPr id="16" name="Freeform 12"/>
          <p:cNvSpPr/>
          <p:nvPr/>
        </p:nvSpPr>
        <p:spPr bwMode="auto">
          <a:xfrm flipH="1" flipV="1">
            <a:off x="10682288" y="396912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50000"/>
                  <a:lumOff val="50000"/>
                </a:schemeClr>
              </a:solidFill>
              <a:latin typeface="微软雅黑" panose="020B0503020204020204" charset="-122"/>
              <a:ea typeface="微软雅黑" panose="020B0503020204020204" charset="-122"/>
            </a:endParaRPr>
          </a:p>
        </p:txBody>
      </p:sp>
      <p:sp>
        <p:nvSpPr>
          <p:cNvPr id="19" name="TextBox 13"/>
          <p:cNvSpPr txBox="1"/>
          <p:nvPr/>
        </p:nvSpPr>
        <p:spPr>
          <a:xfrm>
            <a:off x="1513521" y="2543830"/>
            <a:ext cx="9315442" cy="1658916"/>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1216025" eaLnBrk="1" hangingPunct="1">
              <a:lnSpc>
                <a:spcPct val="150000"/>
              </a:lnSpc>
              <a:spcBef>
                <a:spcPct val="20000"/>
              </a:spcBef>
              <a:buNone/>
            </a:pPr>
            <a:r>
              <a:rPr lang="zh-CN" altLang="en-US" sz="1400" dirty="0">
                <a:latin typeface="Arial" panose="020B0604020202020204" pitchFamily="34" charset="0"/>
                <a:sym typeface="Arial" panose="020B0604020202020204" pitchFamily="34" charset="0"/>
              </a:rPr>
              <a:t>       厦门大学（</a:t>
            </a:r>
            <a:r>
              <a:rPr lang="en-US" altLang="zh-CN" sz="1400" dirty="0">
                <a:latin typeface="Arial" panose="020B0604020202020204" pitchFamily="34" charset="0"/>
                <a:sym typeface="Arial" panose="020B0604020202020204" pitchFamily="34" charset="0"/>
              </a:rPr>
              <a:t>Xiamen University</a:t>
            </a:r>
            <a:r>
              <a:rPr lang="zh-CN" altLang="en-US" sz="1400" dirty="0">
                <a:latin typeface="Arial" panose="020B0604020202020204" pitchFamily="34" charset="0"/>
                <a:sym typeface="Arial" panose="020B0604020202020204" pitchFamily="34" charset="0"/>
              </a:rPr>
              <a:t>），简称厦大（</a:t>
            </a:r>
            <a:r>
              <a:rPr lang="en-US" altLang="zh-CN" sz="1400" dirty="0">
                <a:latin typeface="Arial" panose="020B0604020202020204" pitchFamily="34" charset="0"/>
                <a:sym typeface="Arial" panose="020B0604020202020204" pitchFamily="34" charset="0"/>
              </a:rPr>
              <a:t>XMU</a:t>
            </a:r>
            <a:r>
              <a:rPr lang="zh-CN" altLang="en-US" sz="1400" dirty="0">
                <a:latin typeface="Arial" panose="020B0604020202020204" pitchFamily="34" charset="0"/>
                <a:sym typeface="Arial" panose="020B0604020202020204" pitchFamily="34" charset="0"/>
              </a:rPr>
              <a:t>），由著名爱国华侨领袖陈嘉庚先生于</a:t>
            </a:r>
            <a:r>
              <a:rPr lang="en-US" altLang="zh-CN" sz="1400" dirty="0">
                <a:latin typeface="Arial" panose="020B0604020202020204" pitchFamily="34" charset="0"/>
                <a:sym typeface="Arial" panose="020B0604020202020204" pitchFamily="34" charset="0"/>
              </a:rPr>
              <a:t>1921</a:t>
            </a:r>
            <a:r>
              <a:rPr lang="zh-CN" altLang="en-US" sz="1400" dirty="0">
                <a:latin typeface="Arial" panose="020B0604020202020204" pitchFamily="34" charset="0"/>
                <a:sym typeface="Arial" panose="020B0604020202020204" pitchFamily="34" charset="0"/>
              </a:rPr>
              <a:t>年创办，是中国近代教育史上第一所华侨创办的大学</a:t>
            </a:r>
            <a:r>
              <a:rPr lang="en-US" altLang="zh-CN" sz="1400" dirty="0">
                <a:latin typeface="Arial" panose="020B0604020202020204" pitchFamily="34" charset="0"/>
                <a:sym typeface="Arial" panose="020B0604020202020204" pitchFamily="34" charset="0"/>
              </a:rPr>
              <a:t>……</a:t>
            </a:r>
            <a:endParaRPr lang="zh-CN" altLang="en-US" sz="1400" dirty="0">
              <a:latin typeface="Arial" panose="020B0604020202020204" pitchFamily="34" charset="0"/>
              <a:sym typeface="Arial" panose="020B0604020202020204" pitchFamily="34" charset="0"/>
            </a:endParaRPr>
          </a:p>
          <a:p>
            <a:pPr marL="0" indent="0" defTabSz="1216025" eaLnBrk="1" hangingPunct="1">
              <a:lnSpc>
                <a:spcPct val="150000"/>
              </a:lnSpc>
              <a:spcBef>
                <a:spcPct val="20000"/>
              </a:spcBef>
              <a:buNone/>
            </a:pPr>
            <a:r>
              <a:rPr lang="zh-CN" altLang="en-US" sz="1400" dirty="0">
                <a:latin typeface="Arial" panose="020B0604020202020204" pitchFamily="34" charset="0"/>
                <a:sym typeface="Arial" panose="020B0604020202020204" pitchFamily="34" charset="0"/>
              </a:rPr>
              <a:t>       厦门大学被誉为“中国最美大学” ，校园衔山含湖、面朝大海，背靠万石植物园，一侧是南普陀寺，一侧是白城沙滩，与世界文化遗产鼓浪屿隔海相望，包括群贤楼群、建南楼群、芙蓉楼群以及厦门大学人类学博物馆在内的学校早期建筑为全国重点文物保护单位、入选“首批中国</a:t>
            </a:r>
            <a:r>
              <a:rPr lang="en-US" altLang="zh-CN" sz="1400" dirty="0">
                <a:latin typeface="Arial" panose="020B0604020202020204" pitchFamily="34" charset="0"/>
                <a:sym typeface="Arial" panose="020B0604020202020204" pitchFamily="34" charset="0"/>
              </a:rPr>
              <a:t>20</a:t>
            </a:r>
            <a:r>
              <a:rPr lang="zh-CN" altLang="en-US" sz="1400" dirty="0">
                <a:latin typeface="Arial" panose="020B0604020202020204" pitchFamily="34" charset="0"/>
                <a:sym typeface="Arial" panose="020B0604020202020204" pitchFamily="34" charset="0"/>
              </a:rPr>
              <a:t>世纪建筑遗产”名录</a:t>
            </a:r>
            <a:r>
              <a:rPr lang="en-US" altLang="zh-CN" sz="1400" dirty="0">
                <a:latin typeface="Arial" panose="020B0604020202020204" pitchFamily="34" charset="0"/>
                <a:sym typeface="Arial" panose="020B0604020202020204" pitchFamily="34" charset="0"/>
              </a:rPr>
              <a:t>……</a:t>
            </a:r>
          </a:p>
        </p:txBody>
      </p:sp>
    </p:spTree>
    <p:extLst>
      <p:ext uri="{BB962C8B-B14F-4D97-AF65-F5344CB8AC3E}">
        <p14:creationId xmlns:p14="http://schemas.microsoft.com/office/powerpoint/2010/main" val="36893885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7429" y="137054"/>
            <a:ext cx="1530175" cy="2110091"/>
            <a:chOff x="300" y="830"/>
            <a:chExt cx="1676" cy="2311"/>
          </a:xfrm>
        </p:grpSpPr>
        <p:sp>
          <p:nvSpPr>
            <p:cNvPr id="3" name="流程图: 合并 2"/>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流程图: 合并 3"/>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流程图: 合并 4"/>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 name="文本框 5"/>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7" name="直接连接符 6"/>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pic>
        <p:nvPicPr>
          <p:cNvPr id="8" name="图片 7"/>
          <p:cNvPicPr>
            <a:picLocks noChangeAspect="1"/>
          </p:cNvPicPr>
          <p:nvPr/>
        </p:nvPicPr>
        <p:blipFill>
          <a:blip r:embed="rId2"/>
          <a:stretch>
            <a:fillRect/>
          </a:stretch>
        </p:blipFill>
        <p:spPr>
          <a:xfrm>
            <a:off x="9429750" y="171450"/>
            <a:ext cx="2590800" cy="819149"/>
          </a:xfrm>
          <a:prstGeom prst="rect">
            <a:avLst/>
          </a:prstGeom>
        </p:spPr>
      </p:pic>
      <p:grpSp>
        <p:nvGrpSpPr>
          <p:cNvPr id="9" name="组合 8"/>
          <p:cNvGrpSpPr/>
          <p:nvPr/>
        </p:nvGrpSpPr>
        <p:grpSpPr>
          <a:xfrm>
            <a:off x="1540547" y="2424710"/>
            <a:ext cx="9184603" cy="3423312"/>
            <a:chOff x="1426360" y="1717344"/>
            <a:chExt cx="9184603" cy="3423312"/>
          </a:xfrm>
        </p:grpSpPr>
        <p:grpSp>
          <p:nvGrpSpPr>
            <p:cNvPr id="10" name="组合 9"/>
            <p:cNvGrpSpPr/>
            <p:nvPr/>
          </p:nvGrpSpPr>
          <p:grpSpPr>
            <a:xfrm flipH="1">
              <a:off x="5970453" y="1717344"/>
              <a:ext cx="4640510" cy="3423312"/>
              <a:chOff x="1849039" y="1869744"/>
              <a:chExt cx="4640510" cy="3423312"/>
            </a:xfrm>
          </p:grpSpPr>
          <p:grpSp>
            <p:nvGrpSpPr>
              <p:cNvPr id="18" name="组合 17"/>
              <p:cNvGrpSpPr/>
              <p:nvPr/>
            </p:nvGrpSpPr>
            <p:grpSpPr>
              <a:xfrm>
                <a:off x="1849039" y="1869744"/>
                <a:ext cx="3239248" cy="3423312"/>
                <a:chOff x="2572701" y="2013385"/>
                <a:chExt cx="3239248" cy="3423312"/>
              </a:xfrm>
            </p:grpSpPr>
            <p:sp>
              <p:nvSpPr>
                <p:cNvPr id="20" name="MH_Other_1"/>
                <p:cNvSpPr/>
                <p:nvPr/>
              </p:nvSpPr>
              <p:spPr bwMode="auto">
                <a:xfrm rot="2461175" flipH="1">
                  <a:off x="2572701" y="3618385"/>
                  <a:ext cx="3037977" cy="41286"/>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350"/>
                </a:p>
              </p:txBody>
            </p:sp>
            <p:sp>
              <p:nvSpPr>
                <p:cNvPr id="21" name="MH_Other_2"/>
                <p:cNvSpPr/>
                <p:nvPr/>
              </p:nvSpPr>
              <p:spPr bwMode="auto">
                <a:xfrm flipH="1">
                  <a:off x="3321013" y="2013385"/>
                  <a:ext cx="2487494" cy="947863"/>
                </a:xfrm>
                <a:custGeom>
                  <a:avLst/>
                  <a:gdLst>
                    <a:gd name="T0" fmla="*/ 4706 w 4706"/>
                    <a:gd name="T1" fmla="*/ 1936 h 1936"/>
                    <a:gd name="T2" fmla="*/ 3264 w 4706"/>
                    <a:gd name="T3" fmla="*/ 756 h 1936"/>
                    <a:gd name="T4" fmla="*/ 3264 w 4706"/>
                    <a:gd name="T5" fmla="*/ 756 h 1936"/>
                    <a:gd name="T6" fmla="*/ 3262 w 4706"/>
                    <a:gd name="T7" fmla="*/ 755 h 1936"/>
                    <a:gd name="T8" fmla="*/ 3255 w 4706"/>
                    <a:gd name="T9" fmla="*/ 751 h 1936"/>
                    <a:gd name="T10" fmla="*/ 3252 w 4706"/>
                    <a:gd name="T11" fmla="*/ 748 h 1936"/>
                    <a:gd name="T12" fmla="*/ 287 w 4706"/>
                    <a:gd name="T13" fmla="*/ 199 h 1936"/>
                    <a:gd name="T14" fmla="*/ 0 w 4706"/>
                    <a:gd name="T15" fmla="*/ 1508 h 1936"/>
                    <a:gd name="T16" fmla="*/ 4706 w 4706"/>
                    <a:gd name="T17" fmla="*/ 1936 h 1936"/>
                    <a:gd name="connsiteX0" fmla="*/ 10000 w 10000"/>
                    <a:gd name="connsiteY0" fmla="*/ 9312 h 9312"/>
                    <a:gd name="connsiteX1" fmla="*/ 6936 w 10000"/>
                    <a:gd name="connsiteY1" fmla="*/ 3217 h 9312"/>
                    <a:gd name="connsiteX2" fmla="*/ 6936 w 10000"/>
                    <a:gd name="connsiteY2" fmla="*/ 3217 h 9312"/>
                    <a:gd name="connsiteX3" fmla="*/ 6932 w 10000"/>
                    <a:gd name="connsiteY3" fmla="*/ 3212 h 9312"/>
                    <a:gd name="connsiteX4" fmla="*/ 6917 w 10000"/>
                    <a:gd name="connsiteY4" fmla="*/ 3191 h 9312"/>
                    <a:gd name="connsiteX5" fmla="*/ 6989 w 10000"/>
                    <a:gd name="connsiteY5" fmla="*/ 3010 h 9312"/>
                    <a:gd name="connsiteX6" fmla="*/ 610 w 10000"/>
                    <a:gd name="connsiteY6" fmla="*/ 340 h 9312"/>
                    <a:gd name="connsiteX7" fmla="*/ 0 w 10000"/>
                    <a:gd name="connsiteY7" fmla="*/ 7101 h 9312"/>
                    <a:gd name="connsiteX8" fmla="*/ 10000 w 10000"/>
                    <a:gd name="connsiteY8" fmla="*/ 9312 h 9312"/>
                    <a:gd name="connsiteX0-1" fmla="*/ 10000 w 10000"/>
                    <a:gd name="connsiteY0-2" fmla="*/ 9853 h 9853"/>
                    <a:gd name="connsiteX1-3" fmla="*/ 6936 w 10000"/>
                    <a:gd name="connsiteY1-4" fmla="*/ 3308 h 9853"/>
                    <a:gd name="connsiteX2-5" fmla="*/ 6936 w 10000"/>
                    <a:gd name="connsiteY2-6" fmla="*/ 3308 h 9853"/>
                    <a:gd name="connsiteX3-7" fmla="*/ 6932 w 10000"/>
                    <a:gd name="connsiteY3-8" fmla="*/ 3302 h 9853"/>
                    <a:gd name="connsiteX4-9" fmla="*/ 7200 w 10000"/>
                    <a:gd name="connsiteY4-10" fmla="*/ 3517 h 9853"/>
                    <a:gd name="connsiteX5-11" fmla="*/ 6989 w 10000"/>
                    <a:gd name="connsiteY5-12" fmla="*/ 3085 h 9853"/>
                    <a:gd name="connsiteX6-13" fmla="*/ 610 w 10000"/>
                    <a:gd name="connsiteY6-14" fmla="*/ 218 h 9853"/>
                    <a:gd name="connsiteX7-15" fmla="*/ 0 w 10000"/>
                    <a:gd name="connsiteY7-16" fmla="*/ 7479 h 9853"/>
                    <a:gd name="connsiteX8-17" fmla="*/ 10000 w 10000"/>
                    <a:gd name="connsiteY8-18" fmla="*/ 9853 h 9853"/>
                    <a:gd name="connsiteX0-19" fmla="*/ 10000 w 10000"/>
                    <a:gd name="connsiteY0-20" fmla="*/ 9999 h 9999"/>
                    <a:gd name="connsiteX1-21" fmla="*/ 6936 w 10000"/>
                    <a:gd name="connsiteY1-22" fmla="*/ 3356 h 9999"/>
                    <a:gd name="connsiteX2-23" fmla="*/ 6936 w 10000"/>
                    <a:gd name="connsiteY2-24" fmla="*/ 3356 h 9999"/>
                    <a:gd name="connsiteX3-25" fmla="*/ 6932 w 10000"/>
                    <a:gd name="connsiteY3-26" fmla="*/ 3350 h 9999"/>
                    <a:gd name="connsiteX4-27" fmla="*/ 6989 w 10000"/>
                    <a:gd name="connsiteY4-28" fmla="*/ 3130 h 9999"/>
                    <a:gd name="connsiteX5-29" fmla="*/ 610 w 10000"/>
                    <a:gd name="connsiteY5-30" fmla="*/ 220 h 9999"/>
                    <a:gd name="connsiteX6-31" fmla="*/ 0 w 10000"/>
                    <a:gd name="connsiteY6-32" fmla="*/ 7590 h 9999"/>
                    <a:gd name="connsiteX7-33" fmla="*/ 10000 w 10000"/>
                    <a:gd name="connsiteY7-34" fmla="*/ 9999 h 9999"/>
                    <a:gd name="connsiteX0-35" fmla="*/ 10000 w 10000"/>
                    <a:gd name="connsiteY0-36" fmla="*/ 10000 h 10000"/>
                    <a:gd name="connsiteX1-37" fmla="*/ 6936 w 10000"/>
                    <a:gd name="connsiteY1-38" fmla="*/ 3356 h 10000"/>
                    <a:gd name="connsiteX2-39" fmla="*/ 6936 w 10000"/>
                    <a:gd name="connsiteY2-40" fmla="*/ 3356 h 10000"/>
                    <a:gd name="connsiteX3-41" fmla="*/ 6989 w 10000"/>
                    <a:gd name="connsiteY3-42" fmla="*/ 3130 h 10000"/>
                    <a:gd name="connsiteX4-43" fmla="*/ 610 w 10000"/>
                    <a:gd name="connsiteY4-44" fmla="*/ 220 h 10000"/>
                    <a:gd name="connsiteX5-45" fmla="*/ 0 w 10000"/>
                    <a:gd name="connsiteY5-46" fmla="*/ 7591 h 10000"/>
                    <a:gd name="connsiteX6-47" fmla="*/ 10000 w 10000"/>
                    <a:gd name="connsiteY6-48" fmla="*/ 10000 h 10000"/>
                    <a:gd name="connsiteX0-49" fmla="*/ 10000 w 10000"/>
                    <a:gd name="connsiteY0-50" fmla="*/ 10000 h 10000"/>
                    <a:gd name="connsiteX1-51" fmla="*/ 6936 w 10000"/>
                    <a:gd name="connsiteY1-52" fmla="*/ 3356 h 10000"/>
                    <a:gd name="connsiteX2-53" fmla="*/ 6989 w 10000"/>
                    <a:gd name="connsiteY2-54" fmla="*/ 3130 h 10000"/>
                    <a:gd name="connsiteX3-55" fmla="*/ 610 w 10000"/>
                    <a:gd name="connsiteY3-56" fmla="*/ 220 h 10000"/>
                    <a:gd name="connsiteX4-57" fmla="*/ 0 w 10000"/>
                    <a:gd name="connsiteY4-58" fmla="*/ 7591 h 10000"/>
                    <a:gd name="connsiteX5-59" fmla="*/ 10000 w 10000"/>
                    <a:gd name="connsiteY5-60" fmla="*/ 10000 h 10000"/>
                    <a:gd name="connsiteX0-61" fmla="*/ 10000 w 10290"/>
                    <a:gd name="connsiteY0-62" fmla="*/ 10067 h 10067"/>
                    <a:gd name="connsiteX1-63" fmla="*/ 6989 w 10290"/>
                    <a:gd name="connsiteY1-64" fmla="*/ 3197 h 10067"/>
                    <a:gd name="connsiteX2-65" fmla="*/ 610 w 10290"/>
                    <a:gd name="connsiteY2-66" fmla="*/ 287 h 10067"/>
                    <a:gd name="connsiteX3-67" fmla="*/ 0 w 10290"/>
                    <a:gd name="connsiteY3-68" fmla="*/ 7658 h 10067"/>
                    <a:gd name="connsiteX4-69" fmla="*/ 10000 w 10290"/>
                    <a:gd name="connsiteY4-70" fmla="*/ 10067 h 10067"/>
                    <a:gd name="connsiteX0-71" fmla="*/ 10000 w 10000"/>
                    <a:gd name="connsiteY0-72" fmla="*/ 10067 h 10067"/>
                    <a:gd name="connsiteX1-73" fmla="*/ 6989 w 10000"/>
                    <a:gd name="connsiteY1-74" fmla="*/ 3197 h 10067"/>
                    <a:gd name="connsiteX2-75" fmla="*/ 610 w 10000"/>
                    <a:gd name="connsiteY2-76" fmla="*/ 287 h 10067"/>
                    <a:gd name="connsiteX3-77" fmla="*/ 0 w 10000"/>
                    <a:gd name="connsiteY3-78" fmla="*/ 7658 h 10067"/>
                    <a:gd name="connsiteX4-79" fmla="*/ 10000 w 10000"/>
                    <a:gd name="connsiteY4-80" fmla="*/ 10067 h 10067"/>
                    <a:gd name="connsiteX0-81" fmla="*/ 10000 w 10000"/>
                    <a:gd name="connsiteY0-82" fmla="*/ 10067 h 10067"/>
                    <a:gd name="connsiteX1-83" fmla="*/ 6989 w 10000"/>
                    <a:gd name="connsiteY1-84" fmla="*/ 3197 h 10067"/>
                    <a:gd name="connsiteX2-85" fmla="*/ 610 w 10000"/>
                    <a:gd name="connsiteY2-86" fmla="*/ 287 h 10067"/>
                    <a:gd name="connsiteX3-87" fmla="*/ 0 w 10000"/>
                    <a:gd name="connsiteY3-88" fmla="*/ 7658 h 10067"/>
                    <a:gd name="connsiteX4-89" fmla="*/ 10000 w 10000"/>
                    <a:gd name="connsiteY4-90" fmla="*/ 10067 h 10067"/>
                    <a:gd name="connsiteX0-91" fmla="*/ 10000 w 10000"/>
                    <a:gd name="connsiteY0-92" fmla="*/ 10081 h 10081"/>
                    <a:gd name="connsiteX1-93" fmla="*/ 6989 w 10000"/>
                    <a:gd name="connsiteY1-94" fmla="*/ 3211 h 10081"/>
                    <a:gd name="connsiteX2-95" fmla="*/ 610 w 10000"/>
                    <a:gd name="connsiteY2-96" fmla="*/ 301 h 10081"/>
                    <a:gd name="connsiteX3-97" fmla="*/ 0 w 10000"/>
                    <a:gd name="connsiteY3-98" fmla="*/ 7672 h 10081"/>
                    <a:gd name="connsiteX4-99" fmla="*/ 10000 w 10000"/>
                    <a:gd name="connsiteY4-100" fmla="*/ 10081 h 10081"/>
                    <a:gd name="connsiteX0-101" fmla="*/ 10000 w 10000"/>
                    <a:gd name="connsiteY0-102" fmla="*/ 10118 h 10118"/>
                    <a:gd name="connsiteX1-103" fmla="*/ 6796 w 10000"/>
                    <a:gd name="connsiteY1-104" fmla="*/ 2887 h 10118"/>
                    <a:gd name="connsiteX2-105" fmla="*/ 610 w 10000"/>
                    <a:gd name="connsiteY2-106" fmla="*/ 338 h 10118"/>
                    <a:gd name="connsiteX3-107" fmla="*/ 0 w 10000"/>
                    <a:gd name="connsiteY3-108" fmla="*/ 7709 h 10118"/>
                    <a:gd name="connsiteX4-109" fmla="*/ 10000 w 10000"/>
                    <a:gd name="connsiteY4-110" fmla="*/ 10118 h 10118"/>
                    <a:gd name="connsiteX0-111" fmla="*/ 10000 w 10000"/>
                    <a:gd name="connsiteY0-112" fmla="*/ 10124 h 10124"/>
                    <a:gd name="connsiteX1-113" fmla="*/ 6796 w 10000"/>
                    <a:gd name="connsiteY1-114" fmla="*/ 2893 h 10124"/>
                    <a:gd name="connsiteX2-115" fmla="*/ 610 w 10000"/>
                    <a:gd name="connsiteY2-116" fmla="*/ 344 h 10124"/>
                    <a:gd name="connsiteX3-117" fmla="*/ 0 w 10000"/>
                    <a:gd name="connsiteY3-118" fmla="*/ 7715 h 10124"/>
                    <a:gd name="connsiteX4-119" fmla="*/ 10000 w 10000"/>
                    <a:gd name="connsiteY4-120" fmla="*/ 10124 h 101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124">
                      <a:moveTo>
                        <a:pt x="10000" y="10124"/>
                      </a:moveTo>
                      <a:cubicBezTo>
                        <a:pt x="9159" y="7545"/>
                        <a:pt x="8270" y="5034"/>
                        <a:pt x="6796" y="2893"/>
                      </a:cubicBezTo>
                      <a:cubicBezTo>
                        <a:pt x="5515" y="1032"/>
                        <a:pt x="3782" y="-776"/>
                        <a:pt x="610" y="344"/>
                      </a:cubicBezTo>
                      <a:cubicBezTo>
                        <a:pt x="759" y="3181"/>
                        <a:pt x="663" y="4876"/>
                        <a:pt x="0" y="7715"/>
                      </a:cubicBezTo>
                      <a:cubicBezTo>
                        <a:pt x="3334" y="5272"/>
                        <a:pt x="6887" y="6127"/>
                        <a:pt x="10000" y="10124"/>
                      </a:cubicBezTo>
                      <a:close/>
                    </a:path>
                  </a:pathLst>
                </a:custGeom>
                <a:gradFill>
                  <a:gsLst>
                    <a:gs pos="10000">
                      <a:schemeClr val="accent1">
                        <a:lumMod val="75000"/>
                      </a:schemeClr>
                    </a:gs>
                    <a:gs pos="100000">
                      <a:srgbClr val="BEBAE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sz="1900">
                    <a:solidFill>
                      <a:schemeClr val="lt1"/>
                    </a:solidFill>
                    <a:latin typeface="Arial" panose="020B0604020202020204" pitchFamily="34" charset="0"/>
                    <a:ea typeface="微软雅黑" panose="020B0503020204020204" pitchFamily="34" charset="-122"/>
                  </a:endParaRPr>
                </a:p>
              </p:txBody>
            </p:sp>
            <p:sp>
              <p:nvSpPr>
                <p:cNvPr id="22" name="MH_Other_3"/>
                <p:cNvSpPr/>
                <p:nvPr/>
              </p:nvSpPr>
              <p:spPr bwMode="auto">
                <a:xfrm flipH="1">
                  <a:off x="3321015" y="2505377"/>
                  <a:ext cx="2490934" cy="1728860"/>
                </a:xfrm>
                <a:custGeom>
                  <a:avLst/>
                  <a:gdLst>
                    <a:gd name="T0" fmla="*/ 4714 w 4714"/>
                    <a:gd name="T1" fmla="*/ 862 h 3272"/>
                    <a:gd name="T2" fmla="*/ 8 w 4714"/>
                    <a:gd name="T3" fmla="*/ 434 h 3272"/>
                    <a:gd name="T4" fmla="*/ 8 w 4714"/>
                    <a:gd name="T5" fmla="*/ 434 h 3272"/>
                    <a:gd name="T6" fmla="*/ 0 w 4714"/>
                    <a:gd name="T7" fmla="*/ 448 h 3272"/>
                    <a:gd name="T8" fmla="*/ 1672 w 4714"/>
                    <a:gd name="T9" fmla="*/ 3272 h 3272"/>
                    <a:gd name="T10" fmla="*/ 4714 w 4714"/>
                    <a:gd name="T11" fmla="*/ 862 h 3272"/>
                  </a:gdLst>
                  <a:ahLst/>
                  <a:cxnLst>
                    <a:cxn ang="0">
                      <a:pos x="T0" y="T1"/>
                    </a:cxn>
                    <a:cxn ang="0">
                      <a:pos x="T2" y="T3"/>
                    </a:cxn>
                    <a:cxn ang="0">
                      <a:pos x="T4" y="T5"/>
                    </a:cxn>
                    <a:cxn ang="0">
                      <a:pos x="T6" y="T7"/>
                    </a:cxn>
                    <a:cxn ang="0">
                      <a:pos x="T8" y="T9"/>
                    </a:cxn>
                    <a:cxn ang="0">
                      <a:pos x="T10" y="T11"/>
                    </a:cxn>
                  </a:cxnLst>
                  <a:rect l="0" t="0" r="r" b="b"/>
                  <a:pathLst>
                    <a:path w="4714" h="3272">
                      <a:moveTo>
                        <a:pt x="4714" y="862"/>
                      </a:moveTo>
                      <a:cubicBezTo>
                        <a:pt x="3249" y="152"/>
                        <a:pt x="1577" y="0"/>
                        <a:pt x="8" y="434"/>
                      </a:cubicBezTo>
                      <a:lnTo>
                        <a:pt x="8" y="434"/>
                      </a:lnTo>
                      <a:cubicBezTo>
                        <a:pt x="6" y="439"/>
                        <a:pt x="3" y="443"/>
                        <a:pt x="0" y="448"/>
                      </a:cubicBezTo>
                      <a:cubicBezTo>
                        <a:pt x="792" y="1227"/>
                        <a:pt x="1313" y="2222"/>
                        <a:pt x="1672" y="3272"/>
                      </a:cubicBezTo>
                      <a:lnTo>
                        <a:pt x="4714" y="862"/>
                      </a:lnTo>
                      <a:close/>
                    </a:path>
                  </a:pathLst>
                </a:custGeom>
                <a:solidFill>
                  <a:schemeClr val="bg1">
                    <a:lumMod val="85000"/>
                  </a:schemeClr>
                </a:solidFill>
                <a:ln w="9525" cap="rnd">
                  <a:solidFill>
                    <a:srgbClr val="EAEAEA"/>
                  </a:solidFill>
                  <a:prstDash val="solid"/>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ea typeface="宋体" panose="02010600030101010101" pitchFamily="2" charset="-122"/>
                  </a:endParaRPr>
                </a:p>
              </p:txBody>
            </p:sp>
            <p:sp>
              <p:nvSpPr>
                <p:cNvPr id="23" name="MH_Other_4"/>
                <p:cNvSpPr/>
                <p:nvPr/>
              </p:nvSpPr>
              <p:spPr bwMode="auto">
                <a:xfrm flipH="1">
                  <a:off x="3319295" y="2264541"/>
                  <a:ext cx="837765" cy="696705"/>
                </a:xfrm>
                <a:custGeom>
                  <a:avLst/>
                  <a:gdLst>
                    <a:gd name="T0" fmla="*/ 1445 w 1445"/>
                    <a:gd name="T1" fmla="*/ 1177 h 1180"/>
                    <a:gd name="T2" fmla="*/ 0 w 1445"/>
                    <a:gd name="T3" fmla="*/ 0 h 1180"/>
                    <a:gd name="T4" fmla="*/ 1442 w 1445"/>
                    <a:gd name="T5" fmla="*/ 1180 h 1180"/>
                    <a:gd name="T6" fmla="*/ 1442 w 1445"/>
                    <a:gd name="T7" fmla="*/ 1180 h 1180"/>
                    <a:gd name="T8" fmla="*/ 1445 w 1445"/>
                    <a:gd name="T9" fmla="*/ 1177 h 1180"/>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1" fmla="*/ 11970 w 11970"/>
                    <a:gd name="connsiteY0-2" fmla="*/ 10809 h 10834"/>
                    <a:gd name="connsiteX1-3" fmla="*/ 974 w 11970"/>
                    <a:gd name="connsiteY1-4" fmla="*/ 20 h 10834"/>
                    <a:gd name="connsiteX2-5" fmla="*/ 11949 w 11970"/>
                    <a:gd name="connsiteY2-6" fmla="*/ 10834 h 10834"/>
                    <a:gd name="connsiteX3-7" fmla="*/ 11949 w 11970"/>
                    <a:gd name="connsiteY3-8" fmla="*/ 10834 h 10834"/>
                    <a:gd name="connsiteX4-9" fmla="*/ 11970 w 11970"/>
                    <a:gd name="connsiteY4-10" fmla="*/ 10809 h 10834"/>
                    <a:gd name="connsiteX0-11" fmla="*/ 11970 w 11970"/>
                    <a:gd name="connsiteY0-12" fmla="*/ 10809 h 10834"/>
                    <a:gd name="connsiteX1-13" fmla="*/ 974 w 11970"/>
                    <a:gd name="connsiteY1-14" fmla="*/ 20 h 10834"/>
                    <a:gd name="connsiteX2-15" fmla="*/ 11949 w 11970"/>
                    <a:gd name="connsiteY2-16" fmla="*/ 10834 h 10834"/>
                    <a:gd name="connsiteX3-17" fmla="*/ 11949 w 11970"/>
                    <a:gd name="connsiteY3-18" fmla="*/ 10834 h 10834"/>
                    <a:gd name="connsiteX4-19" fmla="*/ 11970 w 11970"/>
                    <a:gd name="connsiteY4-20" fmla="*/ 10809 h 10834"/>
                    <a:gd name="connsiteX0-21" fmla="*/ 10996 w 10996"/>
                    <a:gd name="connsiteY0-22" fmla="*/ 10789 h 10814"/>
                    <a:gd name="connsiteX1-23" fmla="*/ 0 w 10996"/>
                    <a:gd name="connsiteY1-24" fmla="*/ 0 h 10814"/>
                    <a:gd name="connsiteX2-25" fmla="*/ 10975 w 10996"/>
                    <a:gd name="connsiteY2-26" fmla="*/ 10814 h 10814"/>
                    <a:gd name="connsiteX3-27" fmla="*/ 10975 w 10996"/>
                    <a:gd name="connsiteY3-28" fmla="*/ 10814 h 10814"/>
                    <a:gd name="connsiteX4-29" fmla="*/ 10996 w 10996"/>
                    <a:gd name="connsiteY4-30" fmla="*/ 10789 h 10814"/>
                    <a:gd name="connsiteX0-31" fmla="*/ 10996 w 10996"/>
                    <a:gd name="connsiteY0-32" fmla="*/ 10789 h 10814"/>
                    <a:gd name="connsiteX1-33" fmla="*/ 0 w 10996"/>
                    <a:gd name="connsiteY1-34" fmla="*/ 0 h 10814"/>
                    <a:gd name="connsiteX2-35" fmla="*/ 10975 w 10996"/>
                    <a:gd name="connsiteY2-36" fmla="*/ 10814 h 10814"/>
                    <a:gd name="connsiteX3-37" fmla="*/ 10975 w 10996"/>
                    <a:gd name="connsiteY3-38" fmla="*/ 10814 h 10814"/>
                    <a:gd name="connsiteX4-39" fmla="*/ 10996 w 10996"/>
                    <a:gd name="connsiteY4-40" fmla="*/ 10789 h 10814"/>
                    <a:gd name="connsiteX0-41" fmla="*/ 10885 w 10885"/>
                    <a:gd name="connsiteY0-42" fmla="*/ 11332 h 11357"/>
                    <a:gd name="connsiteX1-43" fmla="*/ 0 w 10885"/>
                    <a:gd name="connsiteY1-44" fmla="*/ 0 h 11357"/>
                    <a:gd name="connsiteX2-45" fmla="*/ 10864 w 10885"/>
                    <a:gd name="connsiteY2-46" fmla="*/ 11357 h 11357"/>
                    <a:gd name="connsiteX3-47" fmla="*/ 10864 w 10885"/>
                    <a:gd name="connsiteY3-48" fmla="*/ 11357 h 11357"/>
                    <a:gd name="connsiteX4-49" fmla="*/ 10885 w 10885"/>
                    <a:gd name="connsiteY4-50" fmla="*/ 11332 h 11357"/>
                    <a:gd name="connsiteX0-51" fmla="*/ 10959 w 10959"/>
                    <a:gd name="connsiteY0-52" fmla="*/ 11151 h 11176"/>
                    <a:gd name="connsiteX1-53" fmla="*/ 0 w 10959"/>
                    <a:gd name="connsiteY1-54" fmla="*/ 0 h 11176"/>
                    <a:gd name="connsiteX2-55" fmla="*/ 10938 w 10959"/>
                    <a:gd name="connsiteY2-56" fmla="*/ 11176 h 11176"/>
                    <a:gd name="connsiteX3-57" fmla="*/ 10938 w 10959"/>
                    <a:gd name="connsiteY3-58" fmla="*/ 11176 h 11176"/>
                    <a:gd name="connsiteX4-59" fmla="*/ 10959 w 10959"/>
                    <a:gd name="connsiteY4-60" fmla="*/ 11151 h 11176"/>
                    <a:gd name="connsiteX0-61" fmla="*/ 10959 w 10959"/>
                    <a:gd name="connsiteY0-62" fmla="*/ 11151 h 11176"/>
                    <a:gd name="connsiteX1-63" fmla="*/ 0 w 10959"/>
                    <a:gd name="connsiteY1-64" fmla="*/ 0 h 11176"/>
                    <a:gd name="connsiteX2-65" fmla="*/ 10938 w 10959"/>
                    <a:gd name="connsiteY2-66" fmla="*/ 11176 h 11176"/>
                    <a:gd name="connsiteX3-67" fmla="*/ 10938 w 10959"/>
                    <a:gd name="connsiteY3-68" fmla="*/ 11176 h 11176"/>
                    <a:gd name="connsiteX4-69" fmla="*/ 10959 w 10959"/>
                    <a:gd name="connsiteY4-70" fmla="*/ 11151 h 11176"/>
                    <a:gd name="connsiteX0-71" fmla="*/ 10959 w 10959"/>
                    <a:gd name="connsiteY0-72" fmla="*/ 11151 h 11176"/>
                    <a:gd name="connsiteX1-73" fmla="*/ 0 w 10959"/>
                    <a:gd name="connsiteY1-74" fmla="*/ 0 h 11176"/>
                    <a:gd name="connsiteX2-75" fmla="*/ 10938 w 10959"/>
                    <a:gd name="connsiteY2-76" fmla="*/ 11176 h 11176"/>
                    <a:gd name="connsiteX3-77" fmla="*/ 10938 w 10959"/>
                    <a:gd name="connsiteY3-78" fmla="*/ 11176 h 11176"/>
                    <a:gd name="connsiteX4-79" fmla="*/ 10959 w 10959"/>
                    <a:gd name="connsiteY4-80" fmla="*/ 11151 h 111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959" h="11176">
                      <a:moveTo>
                        <a:pt x="10959" y="11151"/>
                      </a:moveTo>
                      <a:cubicBezTo>
                        <a:pt x="8129" y="6074"/>
                        <a:pt x="7132" y="2023"/>
                        <a:pt x="0" y="0"/>
                      </a:cubicBezTo>
                      <a:cubicBezTo>
                        <a:pt x="4889" y="3072"/>
                        <a:pt x="8142" y="7117"/>
                        <a:pt x="10938" y="11176"/>
                      </a:cubicBezTo>
                      <a:lnTo>
                        <a:pt x="10938" y="11176"/>
                      </a:lnTo>
                      <a:cubicBezTo>
                        <a:pt x="10945" y="11168"/>
                        <a:pt x="10952" y="11159"/>
                        <a:pt x="10959" y="11151"/>
                      </a:cubicBezTo>
                      <a:close/>
                    </a:path>
                  </a:pathLst>
                </a:custGeom>
                <a:gradFill>
                  <a:gsLst>
                    <a:gs pos="0">
                      <a:srgbClr val="D7D7D7"/>
                    </a:gs>
                    <a:gs pos="50000">
                      <a:srgbClr val="E6E6E6"/>
                    </a:gs>
                    <a:gs pos="100000">
                      <a:srgbClr val="F9F9F9"/>
                    </a:gs>
                  </a:gsLst>
                  <a:lin ang="2700000" scaled="0"/>
                </a:gradFill>
                <a:ln w="0">
                  <a:solidFill>
                    <a:srgbClr val="D9D9D9"/>
                  </a:solidFill>
                  <a:prstDash val="solid"/>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ea typeface="宋体" panose="02010600030101010101" pitchFamily="2" charset="-122"/>
                  </a:endParaRPr>
                </a:p>
              </p:txBody>
            </p:sp>
            <p:sp>
              <p:nvSpPr>
                <p:cNvPr id="24" name="MH_Other_5"/>
                <p:cNvSpPr/>
                <p:nvPr/>
              </p:nvSpPr>
              <p:spPr bwMode="auto">
                <a:xfrm flipH="1">
                  <a:off x="3019968" y="2961246"/>
                  <a:ext cx="1909487" cy="2475451"/>
                </a:xfrm>
                <a:custGeom>
                  <a:avLst/>
                  <a:gdLst>
                    <a:gd name="T0" fmla="*/ 2641 w 3612"/>
                    <a:gd name="T1" fmla="*/ 4682 h 4686"/>
                    <a:gd name="T2" fmla="*/ 3042 w 3612"/>
                    <a:gd name="T3" fmla="*/ 0 h 4686"/>
                    <a:gd name="T4" fmla="*/ 3042 w 3612"/>
                    <a:gd name="T5" fmla="*/ 0 h 4686"/>
                    <a:gd name="T6" fmla="*/ 0 w 3612"/>
                    <a:gd name="T7" fmla="*/ 2410 h 4686"/>
                    <a:gd name="T8" fmla="*/ 2 w 3612"/>
                    <a:gd name="T9" fmla="*/ 2415 h 4686"/>
                    <a:gd name="T10" fmla="*/ 2635 w 3612"/>
                    <a:gd name="T11" fmla="*/ 4686 h 4686"/>
                    <a:gd name="T12" fmla="*/ 2641 w 3612"/>
                    <a:gd name="T13" fmla="*/ 4682 h 4686"/>
                  </a:gdLst>
                  <a:ahLst/>
                  <a:cxnLst>
                    <a:cxn ang="0">
                      <a:pos x="T0" y="T1"/>
                    </a:cxn>
                    <a:cxn ang="0">
                      <a:pos x="T2" y="T3"/>
                    </a:cxn>
                    <a:cxn ang="0">
                      <a:pos x="T4" y="T5"/>
                    </a:cxn>
                    <a:cxn ang="0">
                      <a:pos x="T6" y="T7"/>
                    </a:cxn>
                    <a:cxn ang="0">
                      <a:pos x="T8" y="T9"/>
                    </a:cxn>
                    <a:cxn ang="0">
                      <a:pos x="T10" y="T11"/>
                    </a:cxn>
                    <a:cxn ang="0">
                      <a:pos x="T12" y="T13"/>
                    </a:cxn>
                  </a:cxnLst>
                  <a:rect l="0" t="0" r="r" b="b"/>
                  <a:pathLst>
                    <a:path w="3612" h="4686">
                      <a:moveTo>
                        <a:pt x="2641" y="4682"/>
                      </a:moveTo>
                      <a:cubicBezTo>
                        <a:pt x="3465" y="3259"/>
                        <a:pt x="3612" y="1542"/>
                        <a:pt x="3042" y="0"/>
                      </a:cubicBezTo>
                      <a:lnTo>
                        <a:pt x="3042" y="0"/>
                      </a:lnTo>
                      <a:lnTo>
                        <a:pt x="0" y="2410"/>
                      </a:lnTo>
                      <a:cubicBezTo>
                        <a:pt x="1" y="2412"/>
                        <a:pt x="1" y="2413"/>
                        <a:pt x="2" y="2415"/>
                      </a:cubicBezTo>
                      <a:cubicBezTo>
                        <a:pt x="959" y="3147"/>
                        <a:pt x="1640" y="3583"/>
                        <a:pt x="2635" y="4686"/>
                      </a:cubicBezTo>
                      <a:cubicBezTo>
                        <a:pt x="2637" y="4684"/>
                        <a:pt x="2639" y="4683"/>
                        <a:pt x="2641" y="4682"/>
                      </a:cubicBezTo>
                      <a:close/>
                    </a:path>
                  </a:pathLst>
                </a:custGeom>
                <a:gradFill>
                  <a:gsLst>
                    <a:gs pos="0">
                      <a:schemeClr val="accent1">
                        <a:lumMod val="75000"/>
                      </a:schemeClr>
                    </a:gs>
                    <a:gs pos="85000">
                      <a:srgbClr val="BEBAE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sz="1900">
                    <a:solidFill>
                      <a:schemeClr val="lt1"/>
                    </a:solidFill>
                    <a:latin typeface="Arial" panose="020B0604020202020204" pitchFamily="34" charset="0"/>
                    <a:ea typeface="微软雅黑" panose="020B0503020204020204" pitchFamily="34" charset="-122"/>
                  </a:endParaRPr>
                </a:p>
              </p:txBody>
            </p:sp>
            <p:sp>
              <p:nvSpPr>
                <p:cNvPr id="25" name="MH_Other_6"/>
                <p:cNvSpPr/>
                <p:nvPr/>
              </p:nvSpPr>
              <p:spPr bwMode="auto">
                <a:xfrm flipH="1">
                  <a:off x="2589904" y="2961247"/>
                  <a:ext cx="942702" cy="2473731"/>
                </a:xfrm>
                <a:custGeom>
                  <a:avLst/>
                  <a:gdLst>
                    <a:gd name="T0" fmla="*/ 1513 w 1784"/>
                    <a:gd name="T1" fmla="*/ 2131 h 4682"/>
                    <a:gd name="T2" fmla="*/ 1493 w 1784"/>
                    <a:gd name="T3" fmla="*/ 2084 h 4682"/>
                    <a:gd name="T4" fmla="*/ 401 w 1784"/>
                    <a:gd name="T5" fmla="*/ 0 h 4682"/>
                    <a:gd name="T6" fmla="*/ 0 w 1784"/>
                    <a:gd name="T7" fmla="*/ 4682 h 4682"/>
                    <a:gd name="T8" fmla="*/ 0 w 1784"/>
                    <a:gd name="T9" fmla="*/ 4682 h 4682"/>
                    <a:gd name="T10" fmla="*/ 1431 w 1784"/>
                    <a:gd name="T11" fmla="*/ 4681 h 4682"/>
                    <a:gd name="T12" fmla="*/ 1513 w 1784"/>
                    <a:gd name="T13" fmla="*/ 2131 h 4682"/>
                  </a:gdLst>
                  <a:ahLst/>
                  <a:cxnLst>
                    <a:cxn ang="0">
                      <a:pos x="T0" y="T1"/>
                    </a:cxn>
                    <a:cxn ang="0">
                      <a:pos x="T2" y="T3"/>
                    </a:cxn>
                    <a:cxn ang="0">
                      <a:pos x="T4" y="T5"/>
                    </a:cxn>
                    <a:cxn ang="0">
                      <a:pos x="T6" y="T7"/>
                    </a:cxn>
                    <a:cxn ang="0">
                      <a:pos x="T8" y="T9"/>
                    </a:cxn>
                    <a:cxn ang="0">
                      <a:pos x="T10" y="T11"/>
                    </a:cxn>
                    <a:cxn ang="0">
                      <a:pos x="T12" y="T13"/>
                    </a:cxn>
                  </a:cxnLst>
                  <a:rect l="0" t="0" r="r" b="b"/>
                  <a:pathLst>
                    <a:path w="1784" h="4682">
                      <a:moveTo>
                        <a:pt x="1513" y="2131"/>
                      </a:moveTo>
                      <a:lnTo>
                        <a:pt x="1493" y="2084"/>
                      </a:lnTo>
                      <a:cubicBezTo>
                        <a:pt x="1236" y="1338"/>
                        <a:pt x="868" y="635"/>
                        <a:pt x="401" y="0"/>
                      </a:cubicBezTo>
                      <a:cubicBezTo>
                        <a:pt x="971" y="1542"/>
                        <a:pt x="824" y="3259"/>
                        <a:pt x="0" y="4682"/>
                      </a:cubicBezTo>
                      <a:lnTo>
                        <a:pt x="0" y="4682"/>
                      </a:lnTo>
                      <a:cubicBezTo>
                        <a:pt x="534" y="4328"/>
                        <a:pt x="1017" y="4377"/>
                        <a:pt x="1431" y="4681"/>
                      </a:cubicBezTo>
                      <a:cubicBezTo>
                        <a:pt x="1653" y="3813"/>
                        <a:pt x="1784" y="3028"/>
                        <a:pt x="1513" y="2131"/>
                      </a:cubicBezTo>
                      <a:close/>
                    </a:path>
                  </a:pathLst>
                </a:custGeom>
                <a:solidFill>
                  <a:schemeClr val="bg1">
                    <a:lumMod val="85000"/>
                  </a:schemeClr>
                </a:solidFill>
                <a:ln w="9525" cap="rnd">
                  <a:solidFill>
                    <a:srgbClr val="EAEAEA"/>
                  </a:solidFill>
                  <a:prstDash val="solid"/>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ea typeface="宋体" panose="02010600030101010101" pitchFamily="2" charset="-122"/>
                  </a:endParaRPr>
                </a:p>
              </p:txBody>
            </p:sp>
            <p:sp>
              <p:nvSpPr>
                <p:cNvPr id="26" name="MH_Other_7"/>
                <p:cNvSpPr/>
                <p:nvPr/>
              </p:nvSpPr>
              <p:spPr bwMode="auto">
                <a:xfrm flipH="1">
                  <a:off x="2686238" y="2959526"/>
                  <a:ext cx="634775" cy="1126770"/>
                </a:xfrm>
                <a:custGeom>
                  <a:avLst/>
                  <a:gdLst>
                    <a:gd name="T0" fmla="*/ 1087 w 1199"/>
                    <a:gd name="T1" fmla="*/ 2057 h 2134"/>
                    <a:gd name="T2" fmla="*/ 18 w 1199"/>
                    <a:gd name="T3" fmla="*/ 21 h 2134"/>
                    <a:gd name="T4" fmla="*/ 3 w 1199"/>
                    <a:gd name="T5" fmla="*/ 0 h 2134"/>
                    <a:gd name="T6" fmla="*/ 0 w 1199"/>
                    <a:gd name="T7" fmla="*/ 3 h 2134"/>
                    <a:gd name="T8" fmla="*/ 0 w 1199"/>
                    <a:gd name="T9" fmla="*/ 3 h 2134"/>
                    <a:gd name="T10" fmla="*/ 1092 w 1199"/>
                    <a:gd name="T11" fmla="*/ 2087 h 2134"/>
                    <a:gd name="T12" fmla="*/ 1092 w 1199"/>
                    <a:gd name="T13" fmla="*/ 2087 h 2134"/>
                    <a:gd name="T14" fmla="*/ 1112 w 1199"/>
                    <a:gd name="T15" fmla="*/ 2134 h 2134"/>
                    <a:gd name="T16" fmla="*/ 1087 w 1199"/>
                    <a:gd name="T17" fmla="*/ 2057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9" h="2134">
                      <a:moveTo>
                        <a:pt x="1087" y="2057"/>
                      </a:moveTo>
                      <a:cubicBezTo>
                        <a:pt x="1199" y="1504"/>
                        <a:pt x="664" y="542"/>
                        <a:pt x="18" y="21"/>
                      </a:cubicBezTo>
                      <a:cubicBezTo>
                        <a:pt x="13" y="14"/>
                        <a:pt x="8" y="7"/>
                        <a:pt x="3" y="0"/>
                      </a:cubicBezTo>
                      <a:lnTo>
                        <a:pt x="0" y="3"/>
                      </a:lnTo>
                      <a:lnTo>
                        <a:pt x="0" y="3"/>
                      </a:lnTo>
                      <a:cubicBezTo>
                        <a:pt x="467" y="638"/>
                        <a:pt x="835" y="1341"/>
                        <a:pt x="1092" y="2087"/>
                      </a:cubicBezTo>
                      <a:lnTo>
                        <a:pt x="1092" y="2087"/>
                      </a:lnTo>
                      <a:lnTo>
                        <a:pt x="1112" y="2134"/>
                      </a:lnTo>
                      <a:cubicBezTo>
                        <a:pt x="1104" y="2108"/>
                        <a:pt x="1096" y="2083"/>
                        <a:pt x="1087" y="2057"/>
                      </a:cubicBezTo>
                      <a:close/>
                    </a:path>
                  </a:pathLst>
                </a:custGeom>
                <a:gradFill>
                  <a:gsLst>
                    <a:gs pos="10000">
                      <a:schemeClr val="accent1">
                        <a:lumMod val="75000"/>
                      </a:schemeClr>
                    </a:gs>
                    <a:gs pos="100000">
                      <a:srgbClr val="BEBAE0"/>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sz="1900">
                    <a:solidFill>
                      <a:schemeClr val="lt1"/>
                    </a:solidFill>
                    <a:latin typeface="Arial" panose="020B0604020202020204" pitchFamily="34" charset="0"/>
                    <a:ea typeface="微软雅黑" panose="020B0503020204020204" pitchFamily="34" charset="-122"/>
                  </a:endParaRPr>
                </a:p>
              </p:txBody>
            </p:sp>
            <p:sp>
              <p:nvSpPr>
                <p:cNvPr id="27" name="MH_Other_8"/>
                <p:cNvSpPr/>
                <p:nvPr/>
              </p:nvSpPr>
              <p:spPr bwMode="auto">
                <a:xfrm rot="2461175" flipH="1">
                  <a:off x="5153090" y="4755476"/>
                  <a:ext cx="557364" cy="115258"/>
                </a:xfrm>
                <a:prstGeom prst="roundRect">
                  <a:avLst>
                    <a:gd name="adj" fmla="val 5000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350"/>
                </a:p>
              </p:txBody>
            </p:sp>
          </p:grpSp>
          <p:pic>
            <p:nvPicPr>
              <p:cNvPr id="19" name="图片 18"/>
              <p:cNvPicPr preferRelativeResize="0">
                <a:picLocks noChangeArrowheads="1"/>
              </p:cNvPicPr>
              <p:nvPr/>
            </p:nvPicPr>
            <p:blipFill>
              <a:blip r:embed="rId3" cstate="print">
                <a:extLst>
                  <a:ext uri="{28A0092B-C50C-407E-A947-70E740481C1C}">
                    <a14:useLocalDpi xmlns:a14="http://schemas.microsoft.com/office/drawing/2010/main" val="0"/>
                  </a:ext>
                </a:extLst>
              </a:blip>
              <a:srcRect t="76775"/>
              <a:stretch>
                <a:fillRect/>
              </a:stretch>
            </p:blipFill>
            <p:spPr bwMode="auto">
              <a:xfrm>
                <a:off x="3251049" y="4895848"/>
                <a:ext cx="3238500"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1426360" y="1816914"/>
              <a:ext cx="4129192" cy="3224163"/>
              <a:chOff x="1445262" y="2820424"/>
              <a:chExt cx="4129192" cy="3224163"/>
            </a:xfrm>
          </p:grpSpPr>
          <p:grpSp>
            <p:nvGrpSpPr>
              <p:cNvPr id="14" name="组合 13"/>
              <p:cNvGrpSpPr/>
              <p:nvPr/>
            </p:nvGrpSpPr>
            <p:grpSpPr>
              <a:xfrm>
                <a:off x="1445262" y="2820424"/>
                <a:ext cx="4129192" cy="3224163"/>
                <a:chOff x="1210117" y="3982989"/>
                <a:chExt cx="3557024" cy="3193190"/>
              </a:xfrm>
            </p:grpSpPr>
            <p:sp>
              <p:nvSpPr>
                <p:cNvPr id="16" name="MH_Other_11"/>
                <p:cNvSpPr/>
                <p:nvPr/>
              </p:nvSpPr>
              <p:spPr>
                <a:xfrm>
                  <a:off x="1210117" y="3982989"/>
                  <a:ext cx="423721" cy="423721"/>
                </a:xfrm>
                <a:prstGeom prst="diagStripe">
                  <a:avLst/>
                </a:prstGeom>
                <a:solidFill>
                  <a:srgbClr val="A9A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sz="1900" dirty="0">
                    <a:solidFill>
                      <a:schemeClr val="lt1"/>
                    </a:solidFill>
                    <a:latin typeface="Arial" panose="020B0604020202020204" pitchFamily="34" charset="0"/>
                    <a:ea typeface="微软雅黑" panose="020B0503020204020204" pitchFamily="34" charset="-122"/>
                  </a:endParaRPr>
                </a:p>
              </p:txBody>
            </p:sp>
            <p:sp>
              <p:nvSpPr>
                <p:cNvPr id="17" name="MH_Other_12"/>
                <p:cNvSpPr/>
                <p:nvPr/>
              </p:nvSpPr>
              <p:spPr>
                <a:xfrm rot="10800000">
                  <a:off x="4343420" y="6752458"/>
                  <a:ext cx="423721" cy="423721"/>
                </a:xfrm>
                <a:prstGeom prst="diagStripe">
                  <a:avLst/>
                </a:prstGeom>
                <a:solidFill>
                  <a:srgbClr val="BEBA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zh-CN" altLang="en-US" sz="1900" dirty="0">
                    <a:solidFill>
                      <a:schemeClr val="lt1"/>
                    </a:solidFill>
                    <a:latin typeface="Arial" panose="020B0604020202020204" pitchFamily="34" charset="0"/>
                    <a:ea typeface="微软雅黑" panose="020B0503020204020204" pitchFamily="34" charset="-122"/>
                  </a:endParaRPr>
                </a:p>
              </p:txBody>
            </p:sp>
          </p:grpSp>
          <p:sp>
            <p:nvSpPr>
              <p:cNvPr id="15" name="矩形 14"/>
              <p:cNvSpPr/>
              <p:nvPr/>
            </p:nvSpPr>
            <p:spPr>
              <a:xfrm>
                <a:off x="1687665" y="3648926"/>
                <a:ext cx="3640847" cy="458202"/>
              </a:xfrm>
              <a:prstGeom prst="rect">
                <a:avLst/>
              </a:prstGeom>
            </p:spPr>
            <p:txBody>
              <a:bodyPr wrap="square">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sp>
        <p:nvSpPr>
          <p:cNvPr id="28" name="矩形 27"/>
          <p:cNvSpPr/>
          <p:nvPr/>
        </p:nvSpPr>
        <p:spPr>
          <a:xfrm>
            <a:off x="1781232" y="3280069"/>
            <a:ext cx="3642565" cy="2677656"/>
          </a:xfrm>
          <a:prstGeom prst="rect">
            <a:avLst/>
          </a:prstGeom>
        </p:spPr>
        <p:txBody>
          <a:bodyPr wrap="square">
            <a:spAutoFit/>
          </a:bodyPr>
          <a:lstStyle/>
          <a:p>
            <a:pPr>
              <a:lnSpc>
                <a:spcPct val="150000"/>
              </a:lnSpc>
            </a:pPr>
            <a:r>
              <a:rPr lang="zh-CN" altLang="en-US" sz="1400" dirty="0"/>
              <a:t>单击此处编辑您要的内容，建议您在展示时采用微软雅黑字体；单击此处编辑您要的内容，建议您在展示时采用微软雅黑字体；单击此处编辑您要的内容，建议您在展示时采用微软雅黑字体；单击此处编辑您要的内容，建议您在展示时采用微软雅黑字体；</a:t>
            </a:r>
          </a:p>
          <a:p>
            <a:pPr>
              <a:lnSpc>
                <a:spcPct val="150000"/>
              </a:lnSpc>
            </a:pPr>
            <a:endParaRPr lang="zh-CN" altLang="en-US" sz="1400" dirty="0"/>
          </a:p>
          <a:p>
            <a:pPr>
              <a:lnSpc>
                <a:spcPct val="150000"/>
              </a:lnSpc>
            </a:pPr>
            <a:endParaRPr lang="zh-CN" altLang="en-US" sz="1400" dirty="0"/>
          </a:p>
        </p:txBody>
      </p:sp>
      <p:sp>
        <p:nvSpPr>
          <p:cNvPr id="29" name="矩形 28"/>
          <p:cNvSpPr/>
          <p:nvPr/>
        </p:nvSpPr>
        <p:spPr>
          <a:xfrm>
            <a:off x="2032426" y="2789900"/>
            <a:ext cx="2103462" cy="376656"/>
          </a:xfrm>
          <a:prstGeom prst="rect">
            <a:avLst/>
          </a:prstGeom>
          <a:solidFill>
            <a:srgbClr val="A9A4D6"/>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30" name="文本框 44"/>
          <p:cNvSpPr txBox="1"/>
          <p:nvPr/>
        </p:nvSpPr>
        <p:spPr>
          <a:xfrm>
            <a:off x="2261975" y="2726686"/>
            <a:ext cx="1531582" cy="439870"/>
          </a:xfrm>
          <a:prstGeom prst="rect">
            <a:avLst/>
          </a:prstGeom>
          <a:noFill/>
        </p:spPr>
        <p:txBody>
          <a:bodyPr wrap="none" lIns="72585" tIns="36293" rIns="72585" bIns="36293"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b="1" dirty="0">
                <a:solidFill>
                  <a:schemeClr val="bg1"/>
                </a:solidFill>
                <a:latin typeface="微软雅黑" panose="020B0503020204020204" charset="-122"/>
                <a:ea typeface="微软雅黑" panose="020B0503020204020204" charset="-122"/>
              </a:rPr>
              <a:t>单击添加标题</a:t>
            </a:r>
          </a:p>
        </p:txBody>
      </p:sp>
    </p:spTree>
    <p:extLst>
      <p:ext uri="{BB962C8B-B14F-4D97-AF65-F5344CB8AC3E}">
        <p14:creationId xmlns:p14="http://schemas.microsoft.com/office/powerpoint/2010/main" val="34052454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13939" y="1809396"/>
            <a:ext cx="10456545" cy="3992245"/>
            <a:chOff x="867728" y="1432878"/>
            <a:chExt cx="10456545" cy="3992245"/>
          </a:xfrm>
        </p:grpSpPr>
        <p:sp>
          <p:nvSpPr>
            <p:cNvPr id="9" name="矩形 8"/>
            <p:cNvSpPr/>
            <p:nvPr/>
          </p:nvSpPr>
          <p:spPr>
            <a:xfrm>
              <a:off x="867728" y="1837373"/>
              <a:ext cx="3332480" cy="1518285"/>
            </a:xfrm>
            <a:prstGeom prst="rect">
              <a:avLst/>
            </a:prstGeom>
            <a:noFill/>
            <a:ln w="28575">
              <a:solidFill>
                <a:schemeClr val="accent1">
                  <a:lumMod val="75000"/>
                </a:schemeClr>
              </a:solidFill>
            </a:ln>
            <a:extLst>
              <a:ext uri="{909E8E84-426E-40DD-AFC4-6F175D3DCCD1}">
                <a14:hiddenFill xmlns:a14="http://schemas.microsoft.com/office/drawing/2010/main">
                  <a:solidFill>
                    <a:srgbClr val="0C907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菱形 9"/>
            <p:cNvSpPr/>
            <p:nvPr/>
          </p:nvSpPr>
          <p:spPr>
            <a:xfrm>
              <a:off x="2112328" y="1441768"/>
              <a:ext cx="782955" cy="782955"/>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1" name="Freeform 200"/>
            <p:cNvSpPr>
              <a:spLocks noEditPoints="1"/>
            </p:cNvSpPr>
            <p:nvPr/>
          </p:nvSpPr>
          <p:spPr>
            <a:xfrm>
              <a:off x="2329498" y="1617028"/>
              <a:ext cx="384810" cy="361315"/>
            </a:xfrm>
            <a:custGeom>
              <a:avLst/>
              <a:gdLst/>
              <a:ahLst/>
              <a:cxnLst>
                <a:cxn ang="0">
                  <a:pos x="302465" y="0"/>
                </a:cxn>
                <a:cxn ang="0">
                  <a:pos x="184242" y="117663"/>
                </a:cxn>
                <a:cxn ang="0">
                  <a:pos x="184242" y="158422"/>
                </a:cxn>
                <a:cxn ang="0">
                  <a:pos x="0" y="158422"/>
                </a:cxn>
                <a:cxn ang="0">
                  <a:pos x="0" y="395288"/>
                </a:cxn>
                <a:cxn ang="0">
                  <a:pos x="289414" y="395288"/>
                </a:cxn>
                <a:cxn ang="0">
                  <a:pos x="289414" y="158422"/>
                </a:cxn>
                <a:cxn ang="0">
                  <a:pos x="236445" y="158422"/>
                </a:cxn>
                <a:cxn ang="0">
                  <a:pos x="236445" y="117663"/>
                </a:cxn>
                <a:cxn ang="0">
                  <a:pos x="302465" y="52294"/>
                </a:cxn>
                <a:cxn ang="0">
                  <a:pos x="367718" y="117663"/>
                </a:cxn>
                <a:cxn ang="0">
                  <a:pos x="367718" y="158422"/>
                </a:cxn>
                <a:cxn ang="0">
                  <a:pos x="420688" y="158422"/>
                </a:cxn>
                <a:cxn ang="0">
                  <a:pos x="420688" y="117663"/>
                </a:cxn>
                <a:cxn ang="0">
                  <a:pos x="302465" y="0"/>
                </a:cxn>
                <a:cxn ang="0">
                  <a:pos x="165818" y="333764"/>
                </a:cxn>
                <a:cxn ang="0">
                  <a:pos x="111313" y="333764"/>
                </a:cxn>
                <a:cxn ang="0">
                  <a:pos x="123596" y="286852"/>
                </a:cxn>
                <a:cxn ang="0">
                  <a:pos x="105172" y="256860"/>
                </a:cxn>
                <a:cxn ang="0">
                  <a:pos x="138182" y="223791"/>
                </a:cxn>
                <a:cxn ang="0">
                  <a:pos x="171960" y="256860"/>
                </a:cxn>
                <a:cxn ang="0">
                  <a:pos x="153535" y="286852"/>
                </a:cxn>
                <a:cxn ang="0">
                  <a:pos x="165818" y="333764"/>
                </a:cxn>
              </a:cxnLst>
              <a:rect l="0" t="0" r="0" b="0"/>
              <a:pathLst>
                <a:path w="548" h="514">
                  <a:moveTo>
                    <a:pt x="394" y="0"/>
                  </a:moveTo>
                  <a:cubicBezTo>
                    <a:pt x="309" y="0"/>
                    <a:pt x="240" y="69"/>
                    <a:pt x="240" y="153"/>
                  </a:cubicBezTo>
                  <a:cubicBezTo>
                    <a:pt x="240" y="206"/>
                    <a:pt x="240" y="206"/>
                    <a:pt x="240" y="206"/>
                  </a:cubicBezTo>
                  <a:cubicBezTo>
                    <a:pt x="0" y="206"/>
                    <a:pt x="0" y="206"/>
                    <a:pt x="0" y="206"/>
                  </a:cubicBezTo>
                  <a:cubicBezTo>
                    <a:pt x="0" y="514"/>
                    <a:pt x="0" y="514"/>
                    <a:pt x="0" y="514"/>
                  </a:cubicBezTo>
                  <a:cubicBezTo>
                    <a:pt x="377" y="514"/>
                    <a:pt x="377" y="514"/>
                    <a:pt x="377" y="514"/>
                  </a:cubicBezTo>
                  <a:cubicBezTo>
                    <a:pt x="377" y="206"/>
                    <a:pt x="377" y="206"/>
                    <a:pt x="377" y="206"/>
                  </a:cubicBezTo>
                  <a:cubicBezTo>
                    <a:pt x="308" y="206"/>
                    <a:pt x="308" y="206"/>
                    <a:pt x="308" y="206"/>
                  </a:cubicBezTo>
                  <a:cubicBezTo>
                    <a:pt x="308" y="153"/>
                    <a:pt x="308" y="153"/>
                    <a:pt x="308" y="153"/>
                  </a:cubicBezTo>
                  <a:cubicBezTo>
                    <a:pt x="308" y="106"/>
                    <a:pt x="347" y="68"/>
                    <a:pt x="394" y="68"/>
                  </a:cubicBezTo>
                  <a:cubicBezTo>
                    <a:pt x="441" y="68"/>
                    <a:pt x="479" y="106"/>
                    <a:pt x="479" y="153"/>
                  </a:cubicBezTo>
                  <a:cubicBezTo>
                    <a:pt x="479" y="206"/>
                    <a:pt x="479" y="206"/>
                    <a:pt x="479" y="206"/>
                  </a:cubicBezTo>
                  <a:cubicBezTo>
                    <a:pt x="548" y="206"/>
                    <a:pt x="548" y="206"/>
                    <a:pt x="548" y="206"/>
                  </a:cubicBezTo>
                  <a:cubicBezTo>
                    <a:pt x="548" y="153"/>
                    <a:pt x="548" y="153"/>
                    <a:pt x="548" y="153"/>
                  </a:cubicBezTo>
                  <a:cubicBezTo>
                    <a:pt x="548" y="69"/>
                    <a:pt x="479" y="0"/>
                    <a:pt x="394" y="0"/>
                  </a:cubicBezTo>
                  <a:close/>
                  <a:moveTo>
                    <a:pt x="216" y="434"/>
                  </a:moveTo>
                  <a:cubicBezTo>
                    <a:pt x="145" y="434"/>
                    <a:pt x="145" y="434"/>
                    <a:pt x="145" y="434"/>
                  </a:cubicBezTo>
                  <a:cubicBezTo>
                    <a:pt x="161" y="373"/>
                    <a:pt x="161" y="373"/>
                    <a:pt x="161" y="373"/>
                  </a:cubicBezTo>
                  <a:cubicBezTo>
                    <a:pt x="147" y="366"/>
                    <a:pt x="137" y="351"/>
                    <a:pt x="137" y="334"/>
                  </a:cubicBezTo>
                  <a:cubicBezTo>
                    <a:pt x="137" y="311"/>
                    <a:pt x="157" y="291"/>
                    <a:pt x="180" y="291"/>
                  </a:cubicBezTo>
                  <a:cubicBezTo>
                    <a:pt x="204" y="291"/>
                    <a:pt x="224" y="311"/>
                    <a:pt x="224" y="334"/>
                  </a:cubicBezTo>
                  <a:cubicBezTo>
                    <a:pt x="224" y="351"/>
                    <a:pt x="214" y="366"/>
                    <a:pt x="200" y="373"/>
                  </a:cubicBezTo>
                  <a:lnTo>
                    <a:pt x="216" y="434"/>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12" name="矩形 11"/>
            <p:cNvSpPr/>
            <p:nvPr/>
          </p:nvSpPr>
          <p:spPr>
            <a:xfrm>
              <a:off x="4445953" y="1837373"/>
              <a:ext cx="3332480" cy="1518285"/>
            </a:xfrm>
            <a:prstGeom prst="rect">
              <a:avLst/>
            </a:prstGeom>
            <a:noFill/>
            <a:ln w="28575">
              <a:solidFill>
                <a:schemeClr val="accent1">
                  <a:lumMod val="75000"/>
                </a:schemeClr>
              </a:solidFill>
            </a:ln>
            <a:extLst>
              <a:ext uri="{909E8E84-426E-40DD-AFC4-6F175D3DCCD1}">
                <a14:hiddenFill xmlns:a14="http://schemas.microsoft.com/office/drawing/2010/main">
                  <a:solidFill>
                    <a:srgbClr val="0C907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菱形 12"/>
            <p:cNvSpPr/>
            <p:nvPr/>
          </p:nvSpPr>
          <p:spPr>
            <a:xfrm>
              <a:off x="5690553" y="1441768"/>
              <a:ext cx="782955" cy="782955"/>
            </a:xfrm>
            <a:prstGeom prst="diamond">
              <a:avLst/>
            </a:prstGeom>
            <a:solidFill>
              <a:srgbClr val="A9A4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7991793" y="1828483"/>
              <a:ext cx="3332480" cy="1518285"/>
            </a:xfrm>
            <a:prstGeom prst="rect">
              <a:avLst/>
            </a:prstGeom>
            <a:noFill/>
            <a:ln w="28575">
              <a:solidFill>
                <a:schemeClr val="accent1">
                  <a:lumMod val="75000"/>
                </a:schemeClr>
              </a:solidFill>
            </a:ln>
            <a:extLst>
              <a:ext uri="{909E8E84-426E-40DD-AFC4-6F175D3DCCD1}">
                <a14:hiddenFill xmlns:a14="http://schemas.microsoft.com/office/drawing/2010/main">
                  <a:solidFill>
                    <a:srgbClr val="0C907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菱形 14"/>
            <p:cNvSpPr/>
            <p:nvPr/>
          </p:nvSpPr>
          <p:spPr>
            <a:xfrm>
              <a:off x="9236393" y="1432878"/>
              <a:ext cx="782955" cy="782955"/>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683193" y="3906838"/>
              <a:ext cx="3332480" cy="1518285"/>
            </a:xfrm>
            <a:prstGeom prst="rect">
              <a:avLst/>
            </a:prstGeom>
            <a:noFill/>
            <a:ln w="28575">
              <a:solidFill>
                <a:schemeClr val="accent1">
                  <a:lumMod val="75000"/>
                </a:schemeClr>
              </a:solidFill>
            </a:ln>
            <a:extLst>
              <a:ext uri="{909E8E84-426E-40DD-AFC4-6F175D3DCCD1}">
                <a14:hiddenFill xmlns:a14="http://schemas.microsoft.com/office/drawing/2010/main">
                  <a:solidFill>
                    <a:srgbClr val="0C907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菱形 16"/>
            <p:cNvSpPr/>
            <p:nvPr/>
          </p:nvSpPr>
          <p:spPr>
            <a:xfrm>
              <a:off x="3927793" y="3511233"/>
              <a:ext cx="782955" cy="782955"/>
            </a:xfrm>
            <a:prstGeom prst="diamond">
              <a:avLst/>
            </a:prstGeom>
            <a:solidFill>
              <a:srgbClr val="BEBA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6261418" y="3906838"/>
              <a:ext cx="3332480" cy="1518285"/>
            </a:xfrm>
            <a:prstGeom prst="rect">
              <a:avLst/>
            </a:prstGeom>
            <a:noFill/>
            <a:ln w="28575">
              <a:solidFill>
                <a:schemeClr val="accent1">
                  <a:lumMod val="75000"/>
                </a:schemeClr>
              </a:solidFill>
            </a:ln>
            <a:extLst>
              <a:ext uri="{909E8E84-426E-40DD-AFC4-6F175D3DCCD1}">
                <a14:hiddenFill xmlns:a14="http://schemas.microsoft.com/office/drawing/2010/main">
                  <a:solidFill>
                    <a:srgbClr val="0C907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菱形 18"/>
            <p:cNvSpPr/>
            <p:nvPr/>
          </p:nvSpPr>
          <p:spPr>
            <a:xfrm>
              <a:off x="7506018" y="3511233"/>
              <a:ext cx="782955" cy="782955"/>
            </a:xfrm>
            <a:prstGeom prst="diamond">
              <a:avLst/>
            </a:prstGeom>
            <a:solidFill>
              <a:srgbClr val="BEBA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Freeform 1858"/>
            <p:cNvSpPr/>
            <p:nvPr/>
          </p:nvSpPr>
          <p:spPr>
            <a:xfrm>
              <a:off x="5874703" y="1630363"/>
              <a:ext cx="415290" cy="406400"/>
            </a:xfrm>
            <a:custGeom>
              <a:avLst/>
              <a:gdLst>
                <a:gd name="txL" fmla="*/ 0 w 52"/>
                <a:gd name="txT" fmla="*/ 0 h 51"/>
                <a:gd name="txR" fmla="*/ 52 w 52"/>
                <a:gd name="txB" fmla="*/ 51 h 51"/>
              </a:gdLst>
              <a:ahLst/>
              <a:cxnLst>
                <a:cxn ang="0">
                  <a:pos x="261022" y="138953"/>
                </a:cxn>
                <a:cxn ang="0">
                  <a:pos x="261022" y="121584"/>
                </a:cxn>
                <a:cxn ang="0">
                  <a:pos x="243620" y="121584"/>
                </a:cxn>
                <a:cxn ang="0">
                  <a:pos x="243620" y="127374"/>
                </a:cxn>
                <a:cxn ang="0">
                  <a:pos x="220418" y="115794"/>
                </a:cxn>
                <a:cxn ang="0">
                  <a:pos x="220418" y="98425"/>
                </a:cxn>
                <a:cxn ang="0">
                  <a:pos x="197216" y="98425"/>
                </a:cxn>
                <a:cxn ang="0">
                  <a:pos x="197216" y="104215"/>
                </a:cxn>
                <a:cxn ang="0">
                  <a:pos x="168214" y="86846"/>
                </a:cxn>
                <a:cxn ang="0">
                  <a:pos x="168214" y="28949"/>
                </a:cxn>
                <a:cxn ang="0">
                  <a:pos x="150813" y="0"/>
                </a:cxn>
                <a:cxn ang="0">
                  <a:pos x="150813" y="0"/>
                </a:cxn>
                <a:cxn ang="0">
                  <a:pos x="150813" y="0"/>
                </a:cxn>
                <a:cxn ang="0">
                  <a:pos x="133411" y="28949"/>
                </a:cxn>
                <a:cxn ang="0">
                  <a:pos x="133411" y="86846"/>
                </a:cxn>
                <a:cxn ang="0">
                  <a:pos x="98608" y="104215"/>
                </a:cxn>
                <a:cxn ang="0">
                  <a:pos x="98608" y="98425"/>
                </a:cxn>
                <a:cxn ang="0">
                  <a:pos x="81207" y="98425"/>
                </a:cxn>
                <a:cxn ang="0">
                  <a:pos x="81207" y="115794"/>
                </a:cxn>
                <a:cxn ang="0">
                  <a:pos x="58005" y="133163"/>
                </a:cxn>
                <a:cxn ang="0">
                  <a:pos x="58005" y="121584"/>
                </a:cxn>
                <a:cxn ang="0">
                  <a:pos x="40603" y="121584"/>
                </a:cxn>
                <a:cxn ang="0">
                  <a:pos x="40603" y="138953"/>
                </a:cxn>
                <a:cxn ang="0">
                  <a:pos x="0" y="162112"/>
                </a:cxn>
                <a:cxn ang="0">
                  <a:pos x="0" y="179481"/>
                </a:cxn>
                <a:cxn ang="0">
                  <a:pos x="87007" y="150532"/>
                </a:cxn>
                <a:cxn ang="0">
                  <a:pos x="133411" y="150532"/>
                </a:cxn>
                <a:cxn ang="0">
                  <a:pos x="133411" y="156322"/>
                </a:cxn>
                <a:cxn ang="0">
                  <a:pos x="139212" y="237378"/>
                </a:cxn>
                <a:cxn ang="0">
                  <a:pos x="98608" y="272116"/>
                </a:cxn>
                <a:cxn ang="0">
                  <a:pos x="98608" y="289485"/>
                </a:cxn>
                <a:cxn ang="0">
                  <a:pos x="150813" y="272116"/>
                </a:cxn>
                <a:cxn ang="0">
                  <a:pos x="150813" y="295275"/>
                </a:cxn>
                <a:cxn ang="0">
                  <a:pos x="150813" y="295275"/>
                </a:cxn>
                <a:cxn ang="0">
                  <a:pos x="150813" y="272116"/>
                </a:cxn>
                <a:cxn ang="0">
                  <a:pos x="203017" y="283696"/>
                </a:cxn>
                <a:cxn ang="0">
                  <a:pos x="203017" y="272116"/>
                </a:cxn>
                <a:cxn ang="0">
                  <a:pos x="162413" y="237378"/>
                </a:cxn>
                <a:cxn ang="0">
                  <a:pos x="168214" y="156322"/>
                </a:cxn>
                <a:cxn ang="0">
                  <a:pos x="168214" y="144743"/>
                </a:cxn>
                <a:cxn ang="0">
                  <a:pos x="208817" y="144743"/>
                </a:cxn>
                <a:cxn ang="0">
                  <a:pos x="301625" y="173691"/>
                </a:cxn>
                <a:cxn ang="0">
                  <a:pos x="301625" y="162112"/>
                </a:cxn>
                <a:cxn ang="0">
                  <a:pos x="261022" y="138953"/>
                </a:cxn>
              </a:cxnLst>
              <a:rect l="txL" t="txT" r="txR" b="txB"/>
              <a:pathLst>
                <a:path w="52" h="51">
                  <a:moveTo>
                    <a:pt x="45" y="24"/>
                  </a:moveTo>
                  <a:cubicBezTo>
                    <a:pt x="45" y="21"/>
                    <a:pt x="45" y="21"/>
                    <a:pt x="45" y="21"/>
                  </a:cubicBezTo>
                  <a:cubicBezTo>
                    <a:pt x="42" y="21"/>
                    <a:pt x="42" y="21"/>
                    <a:pt x="42" y="21"/>
                  </a:cubicBezTo>
                  <a:cubicBezTo>
                    <a:pt x="42" y="22"/>
                    <a:pt x="42" y="22"/>
                    <a:pt x="42" y="22"/>
                  </a:cubicBezTo>
                  <a:cubicBezTo>
                    <a:pt x="38" y="20"/>
                    <a:pt x="38" y="20"/>
                    <a:pt x="38" y="20"/>
                  </a:cubicBezTo>
                  <a:cubicBezTo>
                    <a:pt x="38" y="17"/>
                    <a:pt x="38" y="17"/>
                    <a:pt x="38" y="17"/>
                  </a:cubicBezTo>
                  <a:cubicBezTo>
                    <a:pt x="34" y="17"/>
                    <a:pt x="34" y="17"/>
                    <a:pt x="34" y="17"/>
                  </a:cubicBezTo>
                  <a:cubicBezTo>
                    <a:pt x="34" y="18"/>
                    <a:pt x="34" y="18"/>
                    <a:pt x="34" y="18"/>
                  </a:cubicBezTo>
                  <a:cubicBezTo>
                    <a:pt x="29" y="15"/>
                    <a:pt x="29" y="15"/>
                    <a:pt x="29" y="15"/>
                  </a:cubicBezTo>
                  <a:cubicBezTo>
                    <a:pt x="29" y="5"/>
                    <a:pt x="29" y="5"/>
                    <a:pt x="29" y="5"/>
                  </a:cubicBezTo>
                  <a:cubicBezTo>
                    <a:pt x="29" y="1"/>
                    <a:pt x="27" y="0"/>
                    <a:pt x="26" y="0"/>
                  </a:cubicBezTo>
                  <a:cubicBezTo>
                    <a:pt x="26" y="0"/>
                    <a:pt x="26" y="0"/>
                    <a:pt x="26" y="0"/>
                  </a:cubicBezTo>
                  <a:cubicBezTo>
                    <a:pt x="26" y="0"/>
                    <a:pt x="26" y="0"/>
                    <a:pt x="26" y="0"/>
                  </a:cubicBezTo>
                  <a:cubicBezTo>
                    <a:pt x="25" y="0"/>
                    <a:pt x="23" y="1"/>
                    <a:pt x="23" y="5"/>
                  </a:cubicBezTo>
                  <a:cubicBezTo>
                    <a:pt x="23" y="15"/>
                    <a:pt x="23" y="15"/>
                    <a:pt x="23" y="15"/>
                  </a:cubicBezTo>
                  <a:cubicBezTo>
                    <a:pt x="17" y="18"/>
                    <a:pt x="17" y="18"/>
                    <a:pt x="17" y="18"/>
                  </a:cubicBezTo>
                  <a:cubicBezTo>
                    <a:pt x="17" y="17"/>
                    <a:pt x="17" y="17"/>
                    <a:pt x="17" y="17"/>
                  </a:cubicBezTo>
                  <a:cubicBezTo>
                    <a:pt x="14" y="17"/>
                    <a:pt x="14" y="17"/>
                    <a:pt x="14" y="17"/>
                  </a:cubicBezTo>
                  <a:cubicBezTo>
                    <a:pt x="14" y="20"/>
                    <a:pt x="14" y="20"/>
                    <a:pt x="14" y="20"/>
                  </a:cubicBezTo>
                  <a:cubicBezTo>
                    <a:pt x="10" y="23"/>
                    <a:pt x="10" y="23"/>
                    <a:pt x="10" y="23"/>
                  </a:cubicBezTo>
                  <a:cubicBezTo>
                    <a:pt x="10" y="21"/>
                    <a:pt x="10" y="21"/>
                    <a:pt x="10" y="21"/>
                  </a:cubicBezTo>
                  <a:cubicBezTo>
                    <a:pt x="7" y="21"/>
                    <a:pt x="7" y="21"/>
                    <a:pt x="7" y="21"/>
                  </a:cubicBezTo>
                  <a:cubicBezTo>
                    <a:pt x="7" y="24"/>
                    <a:pt x="7" y="24"/>
                    <a:pt x="7" y="24"/>
                  </a:cubicBezTo>
                  <a:cubicBezTo>
                    <a:pt x="0" y="28"/>
                    <a:pt x="0" y="28"/>
                    <a:pt x="0" y="28"/>
                  </a:cubicBezTo>
                  <a:cubicBezTo>
                    <a:pt x="0" y="31"/>
                    <a:pt x="0" y="31"/>
                    <a:pt x="0" y="31"/>
                  </a:cubicBezTo>
                  <a:cubicBezTo>
                    <a:pt x="15" y="26"/>
                    <a:pt x="15" y="26"/>
                    <a:pt x="15" y="26"/>
                  </a:cubicBezTo>
                  <a:cubicBezTo>
                    <a:pt x="23" y="26"/>
                    <a:pt x="23" y="26"/>
                    <a:pt x="23" y="26"/>
                  </a:cubicBezTo>
                  <a:cubicBezTo>
                    <a:pt x="23" y="27"/>
                    <a:pt x="23" y="27"/>
                    <a:pt x="23" y="27"/>
                  </a:cubicBezTo>
                  <a:cubicBezTo>
                    <a:pt x="24" y="41"/>
                    <a:pt x="24" y="41"/>
                    <a:pt x="24" y="41"/>
                  </a:cubicBezTo>
                  <a:cubicBezTo>
                    <a:pt x="17" y="47"/>
                    <a:pt x="17" y="47"/>
                    <a:pt x="17" y="47"/>
                  </a:cubicBezTo>
                  <a:cubicBezTo>
                    <a:pt x="17" y="50"/>
                    <a:pt x="17" y="50"/>
                    <a:pt x="17" y="50"/>
                  </a:cubicBezTo>
                  <a:cubicBezTo>
                    <a:pt x="26" y="47"/>
                    <a:pt x="26" y="47"/>
                    <a:pt x="26" y="47"/>
                  </a:cubicBezTo>
                  <a:cubicBezTo>
                    <a:pt x="26" y="51"/>
                    <a:pt x="26" y="51"/>
                    <a:pt x="26" y="51"/>
                  </a:cubicBezTo>
                  <a:cubicBezTo>
                    <a:pt x="26" y="51"/>
                    <a:pt x="26" y="51"/>
                    <a:pt x="26" y="51"/>
                  </a:cubicBezTo>
                  <a:cubicBezTo>
                    <a:pt x="26" y="47"/>
                    <a:pt x="26" y="47"/>
                    <a:pt x="26" y="47"/>
                  </a:cubicBezTo>
                  <a:cubicBezTo>
                    <a:pt x="35" y="49"/>
                    <a:pt x="35" y="49"/>
                    <a:pt x="35" y="49"/>
                  </a:cubicBezTo>
                  <a:cubicBezTo>
                    <a:pt x="35" y="47"/>
                    <a:pt x="35" y="47"/>
                    <a:pt x="35" y="47"/>
                  </a:cubicBezTo>
                  <a:cubicBezTo>
                    <a:pt x="28" y="41"/>
                    <a:pt x="28" y="41"/>
                    <a:pt x="28" y="41"/>
                  </a:cubicBezTo>
                  <a:cubicBezTo>
                    <a:pt x="29" y="27"/>
                    <a:pt x="29" y="27"/>
                    <a:pt x="29" y="27"/>
                  </a:cubicBezTo>
                  <a:cubicBezTo>
                    <a:pt x="29" y="27"/>
                    <a:pt x="29" y="27"/>
                    <a:pt x="29" y="25"/>
                  </a:cubicBezTo>
                  <a:cubicBezTo>
                    <a:pt x="36" y="25"/>
                    <a:pt x="36" y="25"/>
                    <a:pt x="36" y="25"/>
                  </a:cubicBezTo>
                  <a:cubicBezTo>
                    <a:pt x="52" y="30"/>
                    <a:pt x="52" y="30"/>
                    <a:pt x="52" y="30"/>
                  </a:cubicBezTo>
                  <a:cubicBezTo>
                    <a:pt x="52" y="28"/>
                    <a:pt x="52" y="28"/>
                    <a:pt x="52" y="28"/>
                  </a:cubicBezTo>
                  <a:lnTo>
                    <a:pt x="45" y="24"/>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稻壳儿小白白(http://dwz.cn/Wu2UP)"/>
            <p:cNvSpPr>
              <a:spLocks noEditPoints="1"/>
            </p:cNvSpPr>
            <p:nvPr/>
          </p:nvSpPr>
          <p:spPr>
            <a:xfrm>
              <a:off x="9406573" y="1703388"/>
              <a:ext cx="441960" cy="333375"/>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Freeform 12"/>
            <p:cNvSpPr>
              <a:spLocks noEditPoints="1"/>
            </p:cNvSpPr>
            <p:nvPr/>
          </p:nvSpPr>
          <p:spPr bwMode="auto">
            <a:xfrm>
              <a:off x="4124008" y="3712528"/>
              <a:ext cx="385445" cy="385445"/>
            </a:xfrm>
            <a:custGeom>
              <a:avLst/>
              <a:gdLst>
                <a:gd name="T0" fmla="*/ 525 w 756"/>
                <a:gd name="T1" fmla="*/ 30 h 756"/>
                <a:gd name="T2" fmla="*/ 668 w 756"/>
                <a:gd name="T3" fmla="*/ 137 h 756"/>
                <a:gd name="T4" fmla="*/ 754 w 756"/>
                <a:gd name="T5" fmla="*/ 339 h 756"/>
                <a:gd name="T6" fmla="*/ 726 w 756"/>
                <a:gd name="T7" fmla="*/ 524 h 756"/>
                <a:gd name="T8" fmla="*/ 619 w 756"/>
                <a:gd name="T9" fmla="*/ 669 h 756"/>
                <a:gd name="T10" fmla="*/ 416 w 756"/>
                <a:gd name="T11" fmla="*/ 754 h 756"/>
                <a:gd name="T12" fmla="*/ 230 w 756"/>
                <a:gd name="T13" fmla="*/ 726 h 756"/>
                <a:gd name="T14" fmla="*/ 85 w 756"/>
                <a:gd name="T15" fmla="*/ 619 h 756"/>
                <a:gd name="T16" fmla="*/ 2 w 756"/>
                <a:gd name="T17" fmla="*/ 417 h 756"/>
                <a:gd name="T18" fmla="*/ 29 w 756"/>
                <a:gd name="T19" fmla="*/ 230 h 756"/>
                <a:gd name="T20" fmla="*/ 136 w 756"/>
                <a:gd name="T21" fmla="*/ 85 h 756"/>
                <a:gd name="T22" fmla="*/ 339 w 756"/>
                <a:gd name="T23" fmla="*/ 2 h 756"/>
                <a:gd name="T24" fmla="*/ 301 w 756"/>
                <a:gd name="T25" fmla="*/ 589 h 756"/>
                <a:gd name="T26" fmla="*/ 305 w 756"/>
                <a:gd name="T27" fmla="*/ 655 h 756"/>
                <a:gd name="T28" fmla="*/ 345 w 756"/>
                <a:gd name="T29" fmla="*/ 411 h 756"/>
                <a:gd name="T30" fmla="*/ 236 w 756"/>
                <a:gd name="T31" fmla="*/ 510 h 756"/>
                <a:gd name="T32" fmla="*/ 345 w 756"/>
                <a:gd name="T33" fmla="*/ 345 h 756"/>
                <a:gd name="T34" fmla="*/ 236 w 756"/>
                <a:gd name="T35" fmla="*/ 244 h 756"/>
                <a:gd name="T36" fmla="*/ 345 w 756"/>
                <a:gd name="T37" fmla="*/ 345 h 756"/>
                <a:gd name="T38" fmla="*/ 305 w 756"/>
                <a:gd name="T39" fmla="*/ 101 h 756"/>
                <a:gd name="T40" fmla="*/ 301 w 756"/>
                <a:gd name="T41" fmla="*/ 167 h 756"/>
                <a:gd name="T42" fmla="*/ 454 w 756"/>
                <a:gd name="T43" fmla="*/ 167 h 756"/>
                <a:gd name="T44" fmla="*/ 450 w 756"/>
                <a:gd name="T45" fmla="*/ 101 h 756"/>
                <a:gd name="T46" fmla="*/ 410 w 756"/>
                <a:gd name="T47" fmla="*/ 345 h 756"/>
                <a:gd name="T48" fmla="*/ 520 w 756"/>
                <a:gd name="T49" fmla="*/ 244 h 756"/>
                <a:gd name="T50" fmla="*/ 410 w 756"/>
                <a:gd name="T51" fmla="*/ 228 h 756"/>
                <a:gd name="T52" fmla="*/ 494 w 756"/>
                <a:gd name="T53" fmla="*/ 516 h 756"/>
                <a:gd name="T54" fmla="*/ 533 w 756"/>
                <a:gd name="T55" fmla="*/ 411 h 756"/>
                <a:gd name="T56" fmla="*/ 420 w 756"/>
                <a:gd name="T57" fmla="*/ 677 h 756"/>
                <a:gd name="T58" fmla="*/ 496 w 756"/>
                <a:gd name="T59" fmla="*/ 583 h 756"/>
                <a:gd name="T60" fmla="*/ 154 w 756"/>
                <a:gd name="T61" fmla="*/ 345 h 756"/>
                <a:gd name="T62" fmla="*/ 148 w 756"/>
                <a:gd name="T63" fmla="*/ 278 h 756"/>
                <a:gd name="T64" fmla="*/ 601 w 756"/>
                <a:gd name="T65" fmla="*/ 345 h 756"/>
                <a:gd name="T66" fmla="*/ 607 w 756"/>
                <a:gd name="T67" fmla="*/ 278 h 756"/>
                <a:gd name="T68" fmla="*/ 601 w 756"/>
                <a:gd name="T69" fmla="*/ 345 h 756"/>
                <a:gd name="T70" fmla="*/ 591 w 756"/>
                <a:gd name="T71" fmla="*/ 486 h 756"/>
                <a:gd name="T72" fmla="*/ 682 w 756"/>
                <a:gd name="T73" fmla="*/ 411 h 756"/>
                <a:gd name="T74" fmla="*/ 103 w 756"/>
                <a:gd name="T75" fmla="*/ 446 h 756"/>
                <a:gd name="T76" fmla="*/ 158 w 756"/>
                <a:gd name="T77" fmla="*/ 448 h 756"/>
                <a:gd name="T78" fmla="*/ 637 w 756"/>
                <a:gd name="T79" fmla="*/ 536 h 756"/>
                <a:gd name="T80" fmla="*/ 541 w 756"/>
                <a:gd name="T81" fmla="*/ 637 h 756"/>
                <a:gd name="T82" fmla="*/ 599 w 756"/>
                <a:gd name="T83" fmla="*/ 599 h 756"/>
                <a:gd name="T84" fmla="*/ 653 w 756"/>
                <a:gd name="T85" fmla="*/ 528 h 756"/>
                <a:gd name="T86" fmla="*/ 103 w 756"/>
                <a:gd name="T87" fmla="*/ 528 h 756"/>
                <a:gd name="T88" fmla="*/ 156 w 756"/>
                <a:gd name="T89" fmla="*/ 599 h 756"/>
                <a:gd name="T90" fmla="*/ 214 w 756"/>
                <a:gd name="T91" fmla="*/ 637 h 756"/>
                <a:gd name="T92" fmla="*/ 103 w 756"/>
                <a:gd name="T93" fmla="*/ 228 h 756"/>
                <a:gd name="T94" fmla="*/ 196 w 756"/>
                <a:gd name="T95" fmla="*/ 153 h 756"/>
                <a:gd name="T96" fmla="*/ 186 w 756"/>
                <a:gd name="T97" fmla="*/ 129 h 756"/>
                <a:gd name="T98" fmla="*/ 115 w 756"/>
                <a:gd name="T99" fmla="*/ 208 h 756"/>
                <a:gd name="T100" fmla="*/ 637 w 756"/>
                <a:gd name="T101" fmla="*/ 220 h 756"/>
                <a:gd name="T102" fmla="*/ 613 w 756"/>
                <a:gd name="T103" fmla="*/ 173 h 756"/>
                <a:gd name="T104" fmla="*/ 535 w 756"/>
                <a:gd name="T105" fmla="*/ 107 h 756"/>
                <a:gd name="T106" fmla="*/ 573 w 756"/>
                <a:gd name="T107" fmla="*/ 1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6" h="756">
                  <a:moveTo>
                    <a:pt x="377" y="0"/>
                  </a:moveTo>
                  <a:lnTo>
                    <a:pt x="377" y="0"/>
                  </a:lnTo>
                  <a:lnTo>
                    <a:pt x="416" y="2"/>
                  </a:lnTo>
                  <a:lnTo>
                    <a:pt x="454" y="8"/>
                  </a:lnTo>
                  <a:lnTo>
                    <a:pt x="490" y="16"/>
                  </a:lnTo>
                  <a:lnTo>
                    <a:pt x="525" y="30"/>
                  </a:lnTo>
                  <a:lnTo>
                    <a:pt x="557" y="46"/>
                  </a:lnTo>
                  <a:lnTo>
                    <a:pt x="589" y="63"/>
                  </a:lnTo>
                  <a:lnTo>
                    <a:pt x="619" y="85"/>
                  </a:lnTo>
                  <a:lnTo>
                    <a:pt x="645" y="109"/>
                  </a:lnTo>
                  <a:lnTo>
                    <a:pt x="645" y="109"/>
                  </a:lnTo>
                  <a:lnTo>
                    <a:pt x="668" y="137"/>
                  </a:lnTo>
                  <a:lnTo>
                    <a:pt x="690" y="167"/>
                  </a:lnTo>
                  <a:lnTo>
                    <a:pt x="710" y="196"/>
                  </a:lnTo>
                  <a:lnTo>
                    <a:pt x="726" y="230"/>
                  </a:lnTo>
                  <a:lnTo>
                    <a:pt x="738" y="266"/>
                  </a:lnTo>
                  <a:lnTo>
                    <a:pt x="748" y="302"/>
                  </a:lnTo>
                  <a:lnTo>
                    <a:pt x="754" y="339"/>
                  </a:lnTo>
                  <a:lnTo>
                    <a:pt x="756" y="377"/>
                  </a:lnTo>
                  <a:lnTo>
                    <a:pt x="756" y="377"/>
                  </a:lnTo>
                  <a:lnTo>
                    <a:pt x="754" y="417"/>
                  </a:lnTo>
                  <a:lnTo>
                    <a:pt x="748" y="454"/>
                  </a:lnTo>
                  <a:lnTo>
                    <a:pt x="738" y="490"/>
                  </a:lnTo>
                  <a:lnTo>
                    <a:pt x="726" y="524"/>
                  </a:lnTo>
                  <a:lnTo>
                    <a:pt x="710" y="558"/>
                  </a:lnTo>
                  <a:lnTo>
                    <a:pt x="690" y="589"/>
                  </a:lnTo>
                  <a:lnTo>
                    <a:pt x="668" y="619"/>
                  </a:lnTo>
                  <a:lnTo>
                    <a:pt x="645" y="645"/>
                  </a:lnTo>
                  <a:lnTo>
                    <a:pt x="645" y="645"/>
                  </a:lnTo>
                  <a:lnTo>
                    <a:pt x="619" y="669"/>
                  </a:lnTo>
                  <a:lnTo>
                    <a:pt x="589" y="691"/>
                  </a:lnTo>
                  <a:lnTo>
                    <a:pt x="557" y="710"/>
                  </a:lnTo>
                  <a:lnTo>
                    <a:pt x="525" y="726"/>
                  </a:lnTo>
                  <a:lnTo>
                    <a:pt x="490" y="738"/>
                  </a:lnTo>
                  <a:lnTo>
                    <a:pt x="454" y="748"/>
                  </a:lnTo>
                  <a:lnTo>
                    <a:pt x="416" y="754"/>
                  </a:lnTo>
                  <a:lnTo>
                    <a:pt x="377" y="756"/>
                  </a:lnTo>
                  <a:lnTo>
                    <a:pt x="377" y="756"/>
                  </a:lnTo>
                  <a:lnTo>
                    <a:pt x="339" y="754"/>
                  </a:lnTo>
                  <a:lnTo>
                    <a:pt x="301" y="748"/>
                  </a:lnTo>
                  <a:lnTo>
                    <a:pt x="265" y="738"/>
                  </a:lnTo>
                  <a:lnTo>
                    <a:pt x="230" y="726"/>
                  </a:lnTo>
                  <a:lnTo>
                    <a:pt x="198" y="710"/>
                  </a:lnTo>
                  <a:lnTo>
                    <a:pt x="166" y="691"/>
                  </a:lnTo>
                  <a:lnTo>
                    <a:pt x="136" y="669"/>
                  </a:lnTo>
                  <a:lnTo>
                    <a:pt x="111" y="645"/>
                  </a:lnTo>
                  <a:lnTo>
                    <a:pt x="111" y="645"/>
                  </a:lnTo>
                  <a:lnTo>
                    <a:pt x="85" y="619"/>
                  </a:lnTo>
                  <a:lnTo>
                    <a:pt x="63" y="589"/>
                  </a:lnTo>
                  <a:lnTo>
                    <a:pt x="45" y="558"/>
                  </a:lnTo>
                  <a:lnTo>
                    <a:pt x="29" y="524"/>
                  </a:lnTo>
                  <a:lnTo>
                    <a:pt x="15" y="490"/>
                  </a:lnTo>
                  <a:lnTo>
                    <a:pt x="7" y="454"/>
                  </a:lnTo>
                  <a:lnTo>
                    <a:pt x="2" y="417"/>
                  </a:lnTo>
                  <a:lnTo>
                    <a:pt x="0" y="377"/>
                  </a:lnTo>
                  <a:lnTo>
                    <a:pt x="0" y="377"/>
                  </a:lnTo>
                  <a:lnTo>
                    <a:pt x="2" y="339"/>
                  </a:lnTo>
                  <a:lnTo>
                    <a:pt x="7" y="302"/>
                  </a:lnTo>
                  <a:lnTo>
                    <a:pt x="15" y="266"/>
                  </a:lnTo>
                  <a:lnTo>
                    <a:pt x="29" y="230"/>
                  </a:lnTo>
                  <a:lnTo>
                    <a:pt x="45" y="196"/>
                  </a:lnTo>
                  <a:lnTo>
                    <a:pt x="63" y="167"/>
                  </a:lnTo>
                  <a:lnTo>
                    <a:pt x="85" y="137"/>
                  </a:lnTo>
                  <a:lnTo>
                    <a:pt x="111" y="109"/>
                  </a:lnTo>
                  <a:lnTo>
                    <a:pt x="111" y="109"/>
                  </a:lnTo>
                  <a:lnTo>
                    <a:pt x="136" y="85"/>
                  </a:lnTo>
                  <a:lnTo>
                    <a:pt x="166" y="63"/>
                  </a:lnTo>
                  <a:lnTo>
                    <a:pt x="198" y="46"/>
                  </a:lnTo>
                  <a:lnTo>
                    <a:pt x="230" y="30"/>
                  </a:lnTo>
                  <a:lnTo>
                    <a:pt x="265" y="16"/>
                  </a:lnTo>
                  <a:lnTo>
                    <a:pt x="301" y="8"/>
                  </a:lnTo>
                  <a:lnTo>
                    <a:pt x="339" y="2"/>
                  </a:lnTo>
                  <a:lnTo>
                    <a:pt x="377" y="0"/>
                  </a:lnTo>
                  <a:lnTo>
                    <a:pt x="377" y="0"/>
                  </a:lnTo>
                  <a:close/>
                  <a:moveTo>
                    <a:pt x="345" y="683"/>
                  </a:moveTo>
                  <a:lnTo>
                    <a:pt x="345" y="593"/>
                  </a:lnTo>
                  <a:lnTo>
                    <a:pt x="345" y="593"/>
                  </a:lnTo>
                  <a:lnTo>
                    <a:pt x="301" y="589"/>
                  </a:lnTo>
                  <a:lnTo>
                    <a:pt x="260" y="583"/>
                  </a:lnTo>
                  <a:lnTo>
                    <a:pt x="260" y="583"/>
                  </a:lnTo>
                  <a:lnTo>
                    <a:pt x="271" y="605"/>
                  </a:lnTo>
                  <a:lnTo>
                    <a:pt x="271" y="605"/>
                  </a:lnTo>
                  <a:lnTo>
                    <a:pt x="287" y="633"/>
                  </a:lnTo>
                  <a:lnTo>
                    <a:pt x="305" y="655"/>
                  </a:lnTo>
                  <a:lnTo>
                    <a:pt x="325" y="671"/>
                  </a:lnTo>
                  <a:lnTo>
                    <a:pt x="335" y="677"/>
                  </a:lnTo>
                  <a:lnTo>
                    <a:pt x="345" y="683"/>
                  </a:lnTo>
                  <a:lnTo>
                    <a:pt x="345" y="683"/>
                  </a:lnTo>
                  <a:close/>
                  <a:moveTo>
                    <a:pt x="345" y="528"/>
                  </a:moveTo>
                  <a:lnTo>
                    <a:pt x="345" y="411"/>
                  </a:lnTo>
                  <a:lnTo>
                    <a:pt x="220" y="411"/>
                  </a:lnTo>
                  <a:lnTo>
                    <a:pt x="220" y="411"/>
                  </a:lnTo>
                  <a:lnTo>
                    <a:pt x="222" y="436"/>
                  </a:lnTo>
                  <a:lnTo>
                    <a:pt x="226" y="462"/>
                  </a:lnTo>
                  <a:lnTo>
                    <a:pt x="236" y="510"/>
                  </a:lnTo>
                  <a:lnTo>
                    <a:pt x="236" y="510"/>
                  </a:lnTo>
                  <a:lnTo>
                    <a:pt x="262" y="516"/>
                  </a:lnTo>
                  <a:lnTo>
                    <a:pt x="287" y="522"/>
                  </a:lnTo>
                  <a:lnTo>
                    <a:pt x="315" y="524"/>
                  </a:lnTo>
                  <a:lnTo>
                    <a:pt x="345" y="528"/>
                  </a:lnTo>
                  <a:lnTo>
                    <a:pt x="345" y="528"/>
                  </a:lnTo>
                  <a:close/>
                  <a:moveTo>
                    <a:pt x="345" y="345"/>
                  </a:moveTo>
                  <a:lnTo>
                    <a:pt x="345" y="228"/>
                  </a:lnTo>
                  <a:lnTo>
                    <a:pt x="345" y="228"/>
                  </a:lnTo>
                  <a:lnTo>
                    <a:pt x="315" y="230"/>
                  </a:lnTo>
                  <a:lnTo>
                    <a:pt x="287" y="234"/>
                  </a:lnTo>
                  <a:lnTo>
                    <a:pt x="262" y="238"/>
                  </a:lnTo>
                  <a:lnTo>
                    <a:pt x="236" y="244"/>
                  </a:lnTo>
                  <a:lnTo>
                    <a:pt x="236" y="244"/>
                  </a:lnTo>
                  <a:lnTo>
                    <a:pt x="226" y="294"/>
                  </a:lnTo>
                  <a:lnTo>
                    <a:pt x="222" y="317"/>
                  </a:lnTo>
                  <a:lnTo>
                    <a:pt x="220" y="345"/>
                  </a:lnTo>
                  <a:lnTo>
                    <a:pt x="345" y="345"/>
                  </a:lnTo>
                  <a:lnTo>
                    <a:pt x="345" y="345"/>
                  </a:lnTo>
                  <a:close/>
                  <a:moveTo>
                    <a:pt x="345" y="163"/>
                  </a:moveTo>
                  <a:lnTo>
                    <a:pt x="345" y="71"/>
                  </a:lnTo>
                  <a:lnTo>
                    <a:pt x="345" y="71"/>
                  </a:lnTo>
                  <a:lnTo>
                    <a:pt x="335" y="77"/>
                  </a:lnTo>
                  <a:lnTo>
                    <a:pt x="325" y="83"/>
                  </a:lnTo>
                  <a:lnTo>
                    <a:pt x="305" y="101"/>
                  </a:lnTo>
                  <a:lnTo>
                    <a:pt x="287" y="123"/>
                  </a:lnTo>
                  <a:lnTo>
                    <a:pt x="271" y="149"/>
                  </a:lnTo>
                  <a:lnTo>
                    <a:pt x="271" y="149"/>
                  </a:lnTo>
                  <a:lnTo>
                    <a:pt x="260" y="173"/>
                  </a:lnTo>
                  <a:lnTo>
                    <a:pt x="260" y="173"/>
                  </a:lnTo>
                  <a:lnTo>
                    <a:pt x="301" y="167"/>
                  </a:lnTo>
                  <a:lnTo>
                    <a:pt x="345" y="163"/>
                  </a:lnTo>
                  <a:lnTo>
                    <a:pt x="345" y="163"/>
                  </a:lnTo>
                  <a:close/>
                  <a:moveTo>
                    <a:pt x="410" y="71"/>
                  </a:moveTo>
                  <a:lnTo>
                    <a:pt x="410" y="163"/>
                  </a:lnTo>
                  <a:lnTo>
                    <a:pt x="410" y="163"/>
                  </a:lnTo>
                  <a:lnTo>
                    <a:pt x="454" y="167"/>
                  </a:lnTo>
                  <a:lnTo>
                    <a:pt x="496" y="173"/>
                  </a:lnTo>
                  <a:lnTo>
                    <a:pt x="496" y="173"/>
                  </a:lnTo>
                  <a:lnTo>
                    <a:pt x="484" y="149"/>
                  </a:lnTo>
                  <a:lnTo>
                    <a:pt x="484" y="149"/>
                  </a:lnTo>
                  <a:lnTo>
                    <a:pt x="468" y="123"/>
                  </a:lnTo>
                  <a:lnTo>
                    <a:pt x="450" y="101"/>
                  </a:lnTo>
                  <a:lnTo>
                    <a:pt x="430" y="83"/>
                  </a:lnTo>
                  <a:lnTo>
                    <a:pt x="420" y="77"/>
                  </a:lnTo>
                  <a:lnTo>
                    <a:pt x="410" y="71"/>
                  </a:lnTo>
                  <a:lnTo>
                    <a:pt x="410" y="71"/>
                  </a:lnTo>
                  <a:close/>
                  <a:moveTo>
                    <a:pt x="410" y="228"/>
                  </a:moveTo>
                  <a:lnTo>
                    <a:pt x="410" y="345"/>
                  </a:lnTo>
                  <a:lnTo>
                    <a:pt x="533" y="345"/>
                  </a:lnTo>
                  <a:lnTo>
                    <a:pt x="533" y="345"/>
                  </a:lnTo>
                  <a:lnTo>
                    <a:pt x="531" y="317"/>
                  </a:lnTo>
                  <a:lnTo>
                    <a:pt x="529" y="294"/>
                  </a:lnTo>
                  <a:lnTo>
                    <a:pt x="525" y="268"/>
                  </a:lnTo>
                  <a:lnTo>
                    <a:pt x="520" y="244"/>
                  </a:lnTo>
                  <a:lnTo>
                    <a:pt x="520" y="244"/>
                  </a:lnTo>
                  <a:lnTo>
                    <a:pt x="494" y="238"/>
                  </a:lnTo>
                  <a:lnTo>
                    <a:pt x="468" y="234"/>
                  </a:lnTo>
                  <a:lnTo>
                    <a:pt x="438" y="230"/>
                  </a:lnTo>
                  <a:lnTo>
                    <a:pt x="410" y="228"/>
                  </a:lnTo>
                  <a:lnTo>
                    <a:pt x="410" y="228"/>
                  </a:lnTo>
                  <a:close/>
                  <a:moveTo>
                    <a:pt x="410" y="411"/>
                  </a:moveTo>
                  <a:lnTo>
                    <a:pt x="410" y="528"/>
                  </a:lnTo>
                  <a:lnTo>
                    <a:pt x="410" y="528"/>
                  </a:lnTo>
                  <a:lnTo>
                    <a:pt x="438" y="524"/>
                  </a:lnTo>
                  <a:lnTo>
                    <a:pt x="468" y="522"/>
                  </a:lnTo>
                  <a:lnTo>
                    <a:pt x="494" y="516"/>
                  </a:lnTo>
                  <a:lnTo>
                    <a:pt x="520" y="510"/>
                  </a:lnTo>
                  <a:lnTo>
                    <a:pt x="520" y="510"/>
                  </a:lnTo>
                  <a:lnTo>
                    <a:pt x="525" y="486"/>
                  </a:lnTo>
                  <a:lnTo>
                    <a:pt x="529" y="462"/>
                  </a:lnTo>
                  <a:lnTo>
                    <a:pt x="531" y="436"/>
                  </a:lnTo>
                  <a:lnTo>
                    <a:pt x="533" y="411"/>
                  </a:lnTo>
                  <a:lnTo>
                    <a:pt x="410" y="411"/>
                  </a:lnTo>
                  <a:lnTo>
                    <a:pt x="410" y="411"/>
                  </a:lnTo>
                  <a:close/>
                  <a:moveTo>
                    <a:pt x="410" y="593"/>
                  </a:moveTo>
                  <a:lnTo>
                    <a:pt x="410" y="683"/>
                  </a:lnTo>
                  <a:lnTo>
                    <a:pt x="410" y="683"/>
                  </a:lnTo>
                  <a:lnTo>
                    <a:pt x="420" y="677"/>
                  </a:lnTo>
                  <a:lnTo>
                    <a:pt x="430" y="671"/>
                  </a:lnTo>
                  <a:lnTo>
                    <a:pt x="450" y="655"/>
                  </a:lnTo>
                  <a:lnTo>
                    <a:pt x="468" y="633"/>
                  </a:lnTo>
                  <a:lnTo>
                    <a:pt x="484" y="605"/>
                  </a:lnTo>
                  <a:lnTo>
                    <a:pt x="484" y="605"/>
                  </a:lnTo>
                  <a:lnTo>
                    <a:pt x="496" y="583"/>
                  </a:lnTo>
                  <a:lnTo>
                    <a:pt x="496" y="583"/>
                  </a:lnTo>
                  <a:lnTo>
                    <a:pt x="454" y="589"/>
                  </a:lnTo>
                  <a:lnTo>
                    <a:pt x="410" y="593"/>
                  </a:lnTo>
                  <a:lnTo>
                    <a:pt x="410" y="593"/>
                  </a:lnTo>
                  <a:close/>
                  <a:moveTo>
                    <a:pt x="73" y="345"/>
                  </a:moveTo>
                  <a:lnTo>
                    <a:pt x="154" y="345"/>
                  </a:lnTo>
                  <a:lnTo>
                    <a:pt x="154" y="345"/>
                  </a:lnTo>
                  <a:lnTo>
                    <a:pt x="158" y="307"/>
                  </a:lnTo>
                  <a:lnTo>
                    <a:pt x="162" y="270"/>
                  </a:lnTo>
                  <a:lnTo>
                    <a:pt x="162" y="270"/>
                  </a:lnTo>
                  <a:lnTo>
                    <a:pt x="148" y="278"/>
                  </a:lnTo>
                  <a:lnTo>
                    <a:pt x="148" y="278"/>
                  </a:lnTo>
                  <a:lnTo>
                    <a:pt x="123" y="292"/>
                  </a:lnTo>
                  <a:lnTo>
                    <a:pt x="103" y="309"/>
                  </a:lnTo>
                  <a:lnTo>
                    <a:pt x="85" y="325"/>
                  </a:lnTo>
                  <a:lnTo>
                    <a:pt x="73" y="345"/>
                  </a:lnTo>
                  <a:lnTo>
                    <a:pt x="73" y="345"/>
                  </a:lnTo>
                  <a:close/>
                  <a:moveTo>
                    <a:pt x="601" y="345"/>
                  </a:moveTo>
                  <a:lnTo>
                    <a:pt x="682" y="345"/>
                  </a:lnTo>
                  <a:lnTo>
                    <a:pt x="682" y="345"/>
                  </a:lnTo>
                  <a:lnTo>
                    <a:pt x="670" y="325"/>
                  </a:lnTo>
                  <a:lnTo>
                    <a:pt x="653" y="309"/>
                  </a:lnTo>
                  <a:lnTo>
                    <a:pt x="633" y="292"/>
                  </a:lnTo>
                  <a:lnTo>
                    <a:pt x="607" y="278"/>
                  </a:lnTo>
                  <a:lnTo>
                    <a:pt x="607" y="278"/>
                  </a:lnTo>
                  <a:lnTo>
                    <a:pt x="591" y="270"/>
                  </a:lnTo>
                  <a:lnTo>
                    <a:pt x="591" y="270"/>
                  </a:lnTo>
                  <a:lnTo>
                    <a:pt x="597" y="307"/>
                  </a:lnTo>
                  <a:lnTo>
                    <a:pt x="601" y="345"/>
                  </a:lnTo>
                  <a:lnTo>
                    <a:pt x="601" y="345"/>
                  </a:lnTo>
                  <a:close/>
                  <a:moveTo>
                    <a:pt x="682" y="411"/>
                  </a:moveTo>
                  <a:lnTo>
                    <a:pt x="601" y="411"/>
                  </a:lnTo>
                  <a:lnTo>
                    <a:pt x="601" y="411"/>
                  </a:lnTo>
                  <a:lnTo>
                    <a:pt x="597" y="448"/>
                  </a:lnTo>
                  <a:lnTo>
                    <a:pt x="591" y="486"/>
                  </a:lnTo>
                  <a:lnTo>
                    <a:pt x="591" y="486"/>
                  </a:lnTo>
                  <a:lnTo>
                    <a:pt x="607" y="478"/>
                  </a:lnTo>
                  <a:lnTo>
                    <a:pt x="607" y="478"/>
                  </a:lnTo>
                  <a:lnTo>
                    <a:pt x="633" y="462"/>
                  </a:lnTo>
                  <a:lnTo>
                    <a:pt x="653" y="446"/>
                  </a:lnTo>
                  <a:lnTo>
                    <a:pt x="670" y="429"/>
                  </a:lnTo>
                  <a:lnTo>
                    <a:pt x="682" y="411"/>
                  </a:lnTo>
                  <a:lnTo>
                    <a:pt x="682" y="411"/>
                  </a:lnTo>
                  <a:close/>
                  <a:moveTo>
                    <a:pt x="154" y="411"/>
                  </a:moveTo>
                  <a:lnTo>
                    <a:pt x="73" y="411"/>
                  </a:lnTo>
                  <a:lnTo>
                    <a:pt x="73" y="411"/>
                  </a:lnTo>
                  <a:lnTo>
                    <a:pt x="85" y="429"/>
                  </a:lnTo>
                  <a:lnTo>
                    <a:pt x="103" y="446"/>
                  </a:lnTo>
                  <a:lnTo>
                    <a:pt x="123" y="462"/>
                  </a:lnTo>
                  <a:lnTo>
                    <a:pt x="148" y="478"/>
                  </a:lnTo>
                  <a:lnTo>
                    <a:pt x="148" y="478"/>
                  </a:lnTo>
                  <a:lnTo>
                    <a:pt x="162" y="486"/>
                  </a:lnTo>
                  <a:lnTo>
                    <a:pt x="162" y="486"/>
                  </a:lnTo>
                  <a:lnTo>
                    <a:pt x="158" y="448"/>
                  </a:lnTo>
                  <a:lnTo>
                    <a:pt x="154" y="411"/>
                  </a:lnTo>
                  <a:lnTo>
                    <a:pt x="154" y="411"/>
                  </a:lnTo>
                  <a:close/>
                  <a:moveTo>
                    <a:pt x="653" y="528"/>
                  </a:moveTo>
                  <a:lnTo>
                    <a:pt x="653" y="528"/>
                  </a:lnTo>
                  <a:lnTo>
                    <a:pt x="637" y="536"/>
                  </a:lnTo>
                  <a:lnTo>
                    <a:pt x="637" y="536"/>
                  </a:lnTo>
                  <a:lnTo>
                    <a:pt x="607" y="550"/>
                  </a:lnTo>
                  <a:lnTo>
                    <a:pt x="573" y="563"/>
                  </a:lnTo>
                  <a:lnTo>
                    <a:pt x="573" y="563"/>
                  </a:lnTo>
                  <a:lnTo>
                    <a:pt x="557" y="601"/>
                  </a:lnTo>
                  <a:lnTo>
                    <a:pt x="541" y="637"/>
                  </a:lnTo>
                  <a:lnTo>
                    <a:pt x="541" y="637"/>
                  </a:lnTo>
                  <a:lnTo>
                    <a:pt x="535" y="647"/>
                  </a:lnTo>
                  <a:lnTo>
                    <a:pt x="535" y="647"/>
                  </a:lnTo>
                  <a:lnTo>
                    <a:pt x="551" y="637"/>
                  </a:lnTo>
                  <a:lnTo>
                    <a:pt x="569" y="625"/>
                  </a:lnTo>
                  <a:lnTo>
                    <a:pt x="583" y="613"/>
                  </a:lnTo>
                  <a:lnTo>
                    <a:pt x="599" y="599"/>
                  </a:lnTo>
                  <a:lnTo>
                    <a:pt x="599" y="599"/>
                  </a:lnTo>
                  <a:lnTo>
                    <a:pt x="613" y="581"/>
                  </a:lnTo>
                  <a:lnTo>
                    <a:pt x="629" y="565"/>
                  </a:lnTo>
                  <a:lnTo>
                    <a:pt x="641" y="546"/>
                  </a:lnTo>
                  <a:lnTo>
                    <a:pt x="653" y="528"/>
                  </a:lnTo>
                  <a:lnTo>
                    <a:pt x="653" y="528"/>
                  </a:lnTo>
                  <a:close/>
                  <a:moveTo>
                    <a:pt x="182" y="563"/>
                  </a:moveTo>
                  <a:lnTo>
                    <a:pt x="182" y="563"/>
                  </a:lnTo>
                  <a:lnTo>
                    <a:pt x="148" y="550"/>
                  </a:lnTo>
                  <a:lnTo>
                    <a:pt x="119" y="536"/>
                  </a:lnTo>
                  <a:lnTo>
                    <a:pt x="119" y="536"/>
                  </a:lnTo>
                  <a:lnTo>
                    <a:pt x="103" y="528"/>
                  </a:lnTo>
                  <a:lnTo>
                    <a:pt x="103" y="528"/>
                  </a:lnTo>
                  <a:lnTo>
                    <a:pt x="115" y="546"/>
                  </a:lnTo>
                  <a:lnTo>
                    <a:pt x="127" y="565"/>
                  </a:lnTo>
                  <a:lnTo>
                    <a:pt x="140" y="581"/>
                  </a:lnTo>
                  <a:lnTo>
                    <a:pt x="156" y="599"/>
                  </a:lnTo>
                  <a:lnTo>
                    <a:pt x="156" y="599"/>
                  </a:lnTo>
                  <a:lnTo>
                    <a:pt x="170" y="613"/>
                  </a:lnTo>
                  <a:lnTo>
                    <a:pt x="186" y="625"/>
                  </a:lnTo>
                  <a:lnTo>
                    <a:pt x="202" y="637"/>
                  </a:lnTo>
                  <a:lnTo>
                    <a:pt x="220" y="647"/>
                  </a:lnTo>
                  <a:lnTo>
                    <a:pt x="220" y="647"/>
                  </a:lnTo>
                  <a:lnTo>
                    <a:pt x="214" y="637"/>
                  </a:lnTo>
                  <a:lnTo>
                    <a:pt x="214" y="637"/>
                  </a:lnTo>
                  <a:lnTo>
                    <a:pt x="196" y="601"/>
                  </a:lnTo>
                  <a:lnTo>
                    <a:pt x="182" y="563"/>
                  </a:lnTo>
                  <a:lnTo>
                    <a:pt x="182" y="563"/>
                  </a:lnTo>
                  <a:close/>
                  <a:moveTo>
                    <a:pt x="103" y="228"/>
                  </a:moveTo>
                  <a:lnTo>
                    <a:pt x="103" y="228"/>
                  </a:lnTo>
                  <a:lnTo>
                    <a:pt x="119" y="220"/>
                  </a:lnTo>
                  <a:lnTo>
                    <a:pt x="119" y="220"/>
                  </a:lnTo>
                  <a:lnTo>
                    <a:pt x="148" y="204"/>
                  </a:lnTo>
                  <a:lnTo>
                    <a:pt x="182" y="192"/>
                  </a:lnTo>
                  <a:lnTo>
                    <a:pt x="182" y="192"/>
                  </a:lnTo>
                  <a:lnTo>
                    <a:pt x="196" y="153"/>
                  </a:lnTo>
                  <a:lnTo>
                    <a:pt x="214" y="117"/>
                  </a:lnTo>
                  <a:lnTo>
                    <a:pt x="214" y="117"/>
                  </a:lnTo>
                  <a:lnTo>
                    <a:pt x="220" y="107"/>
                  </a:lnTo>
                  <a:lnTo>
                    <a:pt x="220" y="107"/>
                  </a:lnTo>
                  <a:lnTo>
                    <a:pt x="202" y="119"/>
                  </a:lnTo>
                  <a:lnTo>
                    <a:pt x="186" y="129"/>
                  </a:lnTo>
                  <a:lnTo>
                    <a:pt x="170" y="143"/>
                  </a:lnTo>
                  <a:lnTo>
                    <a:pt x="156" y="157"/>
                  </a:lnTo>
                  <a:lnTo>
                    <a:pt x="156" y="157"/>
                  </a:lnTo>
                  <a:lnTo>
                    <a:pt x="140" y="173"/>
                  </a:lnTo>
                  <a:lnTo>
                    <a:pt x="127" y="190"/>
                  </a:lnTo>
                  <a:lnTo>
                    <a:pt x="115" y="208"/>
                  </a:lnTo>
                  <a:lnTo>
                    <a:pt x="103" y="228"/>
                  </a:lnTo>
                  <a:lnTo>
                    <a:pt x="103" y="228"/>
                  </a:lnTo>
                  <a:close/>
                  <a:moveTo>
                    <a:pt x="573" y="192"/>
                  </a:moveTo>
                  <a:lnTo>
                    <a:pt x="573" y="192"/>
                  </a:lnTo>
                  <a:lnTo>
                    <a:pt x="607" y="204"/>
                  </a:lnTo>
                  <a:lnTo>
                    <a:pt x="637" y="220"/>
                  </a:lnTo>
                  <a:lnTo>
                    <a:pt x="637" y="220"/>
                  </a:lnTo>
                  <a:lnTo>
                    <a:pt x="653" y="228"/>
                  </a:lnTo>
                  <a:lnTo>
                    <a:pt x="653" y="228"/>
                  </a:lnTo>
                  <a:lnTo>
                    <a:pt x="641" y="208"/>
                  </a:lnTo>
                  <a:lnTo>
                    <a:pt x="629" y="190"/>
                  </a:lnTo>
                  <a:lnTo>
                    <a:pt x="613" y="173"/>
                  </a:lnTo>
                  <a:lnTo>
                    <a:pt x="599" y="157"/>
                  </a:lnTo>
                  <a:lnTo>
                    <a:pt x="599" y="157"/>
                  </a:lnTo>
                  <a:lnTo>
                    <a:pt x="583" y="143"/>
                  </a:lnTo>
                  <a:lnTo>
                    <a:pt x="569" y="129"/>
                  </a:lnTo>
                  <a:lnTo>
                    <a:pt x="551" y="119"/>
                  </a:lnTo>
                  <a:lnTo>
                    <a:pt x="535" y="107"/>
                  </a:lnTo>
                  <a:lnTo>
                    <a:pt x="535" y="107"/>
                  </a:lnTo>
                  <a:lnTo>
                    <a:pt x="541" y="117"/>
                  </a:lnTo>
                  <a:lnTo>
                    <a:pt x="541" y="117"/>
                  </a:lnTo>
                  <a:lnTo>
                    <a:pt x="557" y="153"/>
                  </a:lnTo>
                  <a:lnTo>
                    <a:pt x="573" y="192"/>
                  </a:lnTo>
                  <a:lnTo>
                    <a:pt x="573" y="1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344959"/>
                </a:solidFill>
              </a:endParaRPr>
            </a:p>
          </p:txBody>
        </p:sp>
        <p:sp>
          <p:nvSpPr>
            <p:cNvPr id="23" name="Freeform 101"/>
            <p:cNvSpPr>
              <a:spLocks noEditPoints="1"/>
            </p:cNvSpPr>
            <p:nvPr/>
          </p:nvSpPr>
          <p:spPr>
            <a:xfrm>
              <a:off x="7698423" y="3738563"/>
              <a:ext cx="361950" cy="334010"/>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0" b="0"/>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endParaRPr>
            </a:p>
          </p:txBody>
        </p:sp>
      </p:grpSp>
      <p:grpSp>
        <p:nvGrpSpPr>
          <p:cNvPr id="24" name="组合 23"/>
          <p:cNvGrpSpPr/>
          <p:nvPr/>
        </p:nvGrpSpPr>
        <p:grpSpPr>
          <a:xfrm>
            <a:off x="-167429" y="137054"/>
            <a:ext cx="1530175" cy="2110091"/>
            <a:chOff x="300" y="830"/>
            <a:chExt cx="1676" cy="2311"/>
          </a:xfrm>
        </p:grpSpPr>
        <p:sp>
          <p:nvSpPr>
            <p:cNvPr id="25" name="流程图: 合并 24"/>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流程图: 合并 25"/>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流程图: 合并 26"/>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8" name="文本框 2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29" name="直接连接符 28"/>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pic>
        <p:nvPicPr>
          <p:cNvPr id="30" name="图片 29"/>
          <p:cNvPicPr>
            <a:picLocks noChangeAspect="1"/>
          </p:cNvPicPr>
          <p:nvPr/>
        </p:nvPicPr>
        <p:blipFill>
          <a:blip r:embed="rId2"/>
          <a:stretch>
            <a:fillRect/>
          </a:stretch>
        </p:blipFill>
        <p:spPr>
          <a:xfrm>
            <a:off x="9429750" y="171450"/>
            <a:ext cx="2590800" cy="819149"/>
          </a:xfrm>
          <a:prstGeom prst="rect">
            <a:avLst/>
          </a:prstGeom>
        </p:spPr>
      </p:pic>
      <p:sp>
        <p:nvSpPr>
          <p:cNvPr id="31" name="矩形 30"/>
          <p:cNvSpPr/>
          <p:nvPr/>
        </p:nvSpPr>
        <p:spPr>
          <a:xfrm>
            <a:off x="3225119" y="4623431"/>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32" name="矩形 31"/>
          <p:cNvSpPr/>
          <p:nvPr/>
        </p:nvSpPr>
        <p:spPr>
          <a:xfrm>
            <a:off x="6836047" y="4617366"/>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33" name="矩形 32"/>
          <p:cNvSpPr/>
          <p:nvPr/>
        </p:nvSpPr>
        <p:spPr>
          <a:xfrm>
            <a:off x="1557378" y="2551869"/>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34" name="矩形 33"/>
          <p:cNvSpPr/>
          <p:nvPr/>
        </p:nvSpPr>
        <p:spPr>
          <a:xfrm>
            <a:off x="5058178" y="2551868"/>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35" name="矩形 34"/>
          <p:cNvSpPr/>
          <p:nvPr/>
        </p:nvSpPr>
        <p:spPr>
          <a:xfrm>
            <a:off x="8566422" y="2551867"/>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Tree>
    <p:extLst>
      <p:ext uri="{BB962C8B-B14F-4D97-AF65-F5344CB8AC3E}">
        <p14:creationId xmlns:p14="http://schemas.microsoft.com/office/powerpoint/2010/main" val="580476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colorTemperature colorTemp="5300"/>
                    </a14:imgEffect>
                  </a14:imgLayer>
                </a14:imgProps>
              </a:ext>
            </a:extLst>
          </a:blip>
          <a:stretch>
            <a:fillRect/>
          </a:stretch>
        </p:blipFill>
        <p:spPr>
          <a:xfrm>
            <a:off x="468873" y="1761362"/>
            <a:ext cx="11254253" cy="4178139"/>
          </a:xfrm>
          <a:prstGeom prst="rect">
            <a:avLst/>
          </a:prstGeom>
        </p:spPr>
      </p:pic>
      <p:sp>
        <p:nvSpPr>
          <p:cNvPr id="13" name="矩形 12"/>
          <p:cNvSpPr/>
          <p:nvPr/>
        </p:nvSpPr>
        <p:spPr>
          <a:xfrm>
            <a:off x="468873" y="3731587"/>
            <a:ext cx="11254253" cy="166071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feld 78"/>
          <p:cNvSpPr txBox="1"/>
          <p:nvPr/>
        </p:nvSpPr>
        <p:spPr>
          <a:xfrm>
            <a:off x="7492703" y="4136214"/>
            <a:ext cx="3010733" cy="11568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lnSpc>
                <a:spcPct val="150000"/>
              </a:lnSpc>
            </a:pPr>
            <a:r>
              <a:rPr lang="en-US" altLang="zh-CN" sz="1600" b="1" dirty="0">
                <a:solidFill>
                  <a:schemeClr val="bg1"/>
                </a:solidFill>
                <a:latin typeface="+mn-ea"/>
                <a:cs typeface="+mn-ea"/>
                <a:sym typeface="+mn-lt"/>
              </a:rPr>
              <a:t>4.1 </a:t>
            </a:r>
            <a:r>
              <a:rPr lang="zh-CN" altLang="en-US" sz="1600" b="1" dirty="0">
                <a:solidFill>
                  <a:schemeClr val="bg1"/>
                </a:solidFill>
                <a:latin typeface="+mn-ea"/>
                <a:cs typeface="+mn-ea"/>
                <a:sym typeface="+mn-lt"/>
              </a:rPr>
              <a:t>单击此处插入标题</a:t>
            </a:r>
            <a:endParaRPr lang="en-US" altLang="zh-CN" sz="1600" b="1" dirty="0">
              <a:solidFill>
                <a:schemeClr val="bg1"/>
              </a:solidFill>
              <a:latin typeface="+mn-ea"/>
              <a:cs typeface="+mn-ea"/>
              <a:sym typeface="+mn-lt"/>
            </a:endParaRPr>
          </a:p>
          <a:p>
            <a:pPr defTabSz="228600">
              <a:lnSpc>
                <a:spcPct val="150000"/>
              </a:lnSpc>
            </a:pPr>
            <a:r>
              <a:rPr lang="en-US" altLang="zh-CN" sz="1600" b="1" dirty="0">
                <a:solidFill>
                  <a:schemeClr val="bg1"/>
                </a:solidFill>
                <a:latin typeface="+mn-ea"/>
                <a:cs typeface="+mn-ea"/>
                <a:sym typeface="+mn-lt"/>
              </a:rPr>
              <a:t>4.2 </a:t>
            </a:r>
            <a:r>
              <a:rPr lang="zh-CN" altLang="en-US" sz="1600" b="1" dirty="0">
                <a:solidFill>
                  <a:schemeClr val="bg1"/>
                </a:solidFill>
                <a:latin typeface="+mn-ea"/>
                <a:cs typeface="+mn-ea"/>
                <a:sym typeface="+mn-lt"/>
              </a:rPr>
              <a:t>单击此处插入标题</a:t>
            </a:r>
            <a:endParaRPr lang="en-US" altLang="zh-CN" sz="1600" dirty="0">
              <a:solidFill>
                <a:schemeClr val="bg2"/>
              </a:solidFill>
              <a:latin typeface="+mn-ea"/>
              <a:cs typeface="+mn-ea"/>
              <a:sym typeface="+mn-lt"/>
            </a:endParaRPr>
          </a:p>
          <a:p>
            <a:pPr defTabSz="228600">
              <a:lnSpc>
                <a:spcPct val="150000"/>
              </a:lnSpc>
            </a:pPr>
            <a:endParaRPr lang="en-US" altLang="zh-CN" sz="1600" dirty="0">
              <a:solidFill>
                <a:schemeClr val="bg2"/>
              </a:solidFill>
              <a:latin typeface="+mn-ea"/>
              <a:cs typeface="+mn-ea"/>
              <a:sym typeface="+mn-lt"/>
            </a:endParaRPr>
          </a:p>
        </p:txBody>
      </p:sp>
      <p:pic>
        <p:nvPicPr>
          <p:cNvPr id="14" name="图片 13"/>
          <p:cNvPicPr>
            <a:picLocks noChangeAspect="1"/>
          </p:cNvPicPr>
          <p:nvPr/>
        </p:nvPicPr>
        <p:blipFill>
          <a:blip r:embed="rId4"/>
          <a:stretch>
            <a:fillRect/>
          </a:stretch>
        </p:blipFill>
        <p:spPr>
          <a:xfrm>
            <a:off x="9429750" y="171450"/>
            <a:ext cx="2590800" cy="819149"/>
          </a:xfrm>
          <a:prstGeom prst="rect">
            <a:avLst/>
          </a:prstGeom>
        </p:spPr>
      </p:pic>
      <p:sp>
        <p:nvSpPr>
          <p:cNvPr id="10" name="等腰三角形 9"/>
          <p:cNvSpPr/>
          <p:nvPr/>
        </p:nvSpPr>
        <p:spPr>
          <a:xfrm>
            <a:off x="2030164" y="1129029"/>
            <a:ext cx="193994" cy="153986"/>
          </a:xfrm>
          <a:prstGeom prst="triangle">
            <a:avLst>
              <a:gd name="adj" fmla="val 19462"/>
            </a:avLst>
          </a:prstGeom>
          <a:gradFill>
            <a:gsLst>
              <a:gs pos="3000">
                <a:schemeClr val="tx1">
                  <a:lumMod val="75000"/>
                  <a:lumOff val="25000"/>
                </a:schemeClr>
              </a:gs>
              <a:gs pos="100000">
                <a:srgbClr val="6A9BAC"/>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流程图: 手动输入 14"/>
          <p:cNvSpPr/>
          <p:nvPr/>
        </p:nvSpPr>
        <p:spPr>
          <a:xfrm rot="5400000" flipH="1">
            <a:off x="804863" y="1054030"/>
            <a:ext cx="1189988" cy="1339986"/>
          </a:xfrm>
          <a:prstGeom prst="flowChartManualInput">
            <a:avLst/>
          </a:prstGeom>
          <a:gradFill flip="none" rotWithShape="1">
            <a:gsLst>
              <a:gs pos="63000">
                <a:srgbClr val="A9A4D6"/>
              </a:gs>
              <a:gs pos="6000">
                <a:schemeClr val="accent1">
                  <a:lumMod val="100000"/>
                </a:schemeClr>
              </a:gs>
            </a:gsLst>
            <a:lin ang="2700000" scaled="1"/>
            <a:tileRect/>
          </a:gradFill>
          <a:ln>
            <a:noFill/>
          </a:ln>
          <a:effectLst>
            <a:outerShdw blurRad="431800" dist="50800" dir="2940000" sx="80000" sy="80000" algn="ctr" rotWithShape="0">
              <a:srgbClr val="000000">
                <a:alpha val="8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文本框 38"/>
          <p:cNvSpPr txBox="1"/>
          <p:nvPr/>
        </p:nvSpPr>
        <p:spPr>
          <a:xfrm>
            <a:off x="714580" y="1911892"/>
            <a:ext cx="716030" cy="400110"/>
          </a:xfrm>
          <a:prstGeom prst="rect">
            <a:avLst/>
          </a:prstGeom>
          <a:noFill/>
          <a:effectLst>
            <a:outerShdw dist="50800" sx="1000" sy="1000" algn="ctr" rotWithShape="0">
              <a:srgbClr val="000000"/>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b="1" dirty="0">
                <a:solidFill>
                  <a:schemeClr val="bg1"/>
                </a:solidFill>
                <a:latin typeface="微软雅黑" panose="020B0503020204020204" charset="-122"/>
                <a:ea typeface="微软雅黑" panose="020B0503020204020204" charset="-122"/>
              </a:rPr>
              <a:t>Part</a:t>
            </a:r>
            <a:endParaRPr lang="zh-CN" altLang="en-US" sz="2000" b="1" dirty="0">
              <a:solidFill>
                <a:schemeClr val="bg1"/>
              </a:solidFill>
              <a:latin typeface="微软雅黑" panose="020B0503020204020204" charset="-122"/>
              <a:ea typeface="微软雅黑" panose="020B0503020204020204" charset="-122"/>
            </a:endParaRPr>
          </a:p>
        </p:txBody>
      </p:sp>
      <p:sp>
        <p:nvSpPr>
          <p:cNvPr id="19" name="文本框 39"/>
          <p:cNvSpPr txBox="1"/>
          <p:nvPr/>
        </p:nvSpPr>
        <p:spPr>
          <a:xfrm>
            <a:off x="1260656" y="1246374"/>
            <a:ext cx="646331" cy="1200329"/>
          </a:xfrm>
          <a:prstGeom prst="rect">
            <a:avLst/>
          </a:prstGeom>
          <a:noFill/>
          <a:effectLst>
            <a:outerShdw blurRad="215900" dist="50800" dir="5400000" sx="1000" sy="1000" algn="ctr" rotWithShape="0">
              <a:srgbClr val="000000"/>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7200" dirty="0">
                <a:solidFill>
                  <a:schemeClr val="bg1"/>
                </a:solidFill>
                <a:latin typeface="Impact" panose="020B0806030902050204" pitchFamily="34" charset="0"/>
                <a:ea typeface="微软雅黑" panose="020B0503020204020204" charset="-122"/>
              </a:rPr>
              <a:t>4</a:t>
            </a:r>
            <a:endParaRPr lang="zh-CN" altLang="en-US" sz="7200" dirty="0">
              <a:solidFill>
                <a:schemeClr val="bg1"/>
              </a:solidFill>
              <a:latin typeface="Impact" panose="020B0806030902050204" pitchFamily="34" charset="0"/>
              <a:ea typeface="微软雅黑" panose="020B0503020204020204" charset="-122"/>
            </a:endParaRPr>
          </a:p>
        </p:txBody>
      </p:sp>
      <p:sp>
        <p:nvSpPr>
          <p:cNvPr id="20" name="直角三角形 19"/>
          <p:cNvSpPr/>
          <p:nvPr/>
        </p:nvSpPr>
        <p:spPr>
          <a:xfrm flipH="1">
            <a:off x="10737161" y="5183123"/>
            <a:ext cx="1016000" cy="793717"/>
          </a:xfrm>
          <a:prstGeom prst="rtTriangle">
            <a:avLst/>
          </a:prstGeom>
          <a:gradFill>
            <a:gsLst>
              <a:gs pos="63000">
                <a:srgbClr val="A9A4D6"/>
              </a:gs>
              <a:gs pos="6000">
                <a:schemeClr val="accent1">
                  <a:lumMod val="100000"/>
                </a:schemeClr>
              </a:gs>
            </a:gsLst>
            <a:lin ang="2700000" scaled="1"/>
          </a:gradFill>
          <a:ln>
            <a:noFill/>
          </a:ln>
          <a:effectLst>
            <a:outerShdw blurRad="50800" dist="50800" dir="9600000" algn="ctr" rotWithShape="0">
              <a:srgbClr val="000000">
                <a:alpha val="8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cxnSp>
        <p:nvCxnSpPr>
          <p:cNvPr id="21" name="直接连接符 20"/>
          <p:cNvCxnSpPr/>
          <p:nvPr/>
        </p:nvCxnSpPr>
        <p:spPr>
          <a:xfrm flipV="1">
            <a:off x="10877814" y="5293069"/>
            <a:ext cx="852487" cy="653291"/>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069851" y="1177625"/>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spTree>
    <p:extLst>
      <p:ext uri="{BB962C8B-B14F-4D97-AF65-F5344CB8AC3E}">
        <p14:creationId xmlns:p14="http://schemas.microsoft.com/office/powerpoint/2010/main" val="702976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419272" y="1402595"/>
            <a:ext cx="0" cy="5165725"/>
          </a:xfrm>
          <a:prstGeom prst="line">
            <a:avLst/>
          </a:prstGeom>
          <a:ln w="6350" cap="flat" cmpd="sng">
            <a:solidFill>
              <a:srgbClr val="49CED7"/>
            </a:solidFill>
            <a:prstDash val="solid"/>
            <a:headEnd type="none" w="med" len="med"/>
            <a:tailEnd type="none" w="med" len="med"/>
          </a:ln>
        </p:spPr>
      </p:cxnSp>
      <p:sp>
        <p:nvSpPr>
          <p:cNvPr id="3" name="矩形 2"/>
          <p:cNvSpPr/>
          <p:nvPr/>
        </p:nvSpPr>
        <p:spPr>
          <a:xfrm>
            <a:off x="4602628" y="1699458"/>
            <a:ext cx="6897688" cy="679450"/>
          </a:xfrm>
          <a:prstGeom prst="rect">
            <a:avLst/>
          </a:prstGeom>
          <a:solidFill>
            <a:schemeClr val="accent1">
              <a:lumMod val="60000"/>
              <a:lumOff val="40000"/>
            </a:schemeClr>
          </a:solidFill>
          <a:ln w="9525">
            <a:noFill/>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5" name="矩形 4"/>
          <p:cNvSpPr/>
          <p:nvPr/>
        </p:nvSpPr>
        <p:spPr>
          <a:xfrm>
            <a:off x="4602628" y="2457078"/>
            <a:ext cx="6897688" cy="461665"/>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nSpc>
                <a:spcPct val="100000"/>
              </a:lnSpc>
              <a:spcBef>
                <a:spcPct val="0"/>
              </a:spcBef>
              <a:buNone/>
            </a:pPr>
            <a:r>
              <a:rPr lang="zh-CN" altLang="en-US" sz="2400" dirty="0">
                <a:solidFill>
                  <a:schemeClr val="accent1">
                    <a:lumMod val="50000"/>
                  </a:schemeClr>
                </a:solidFill>
              </a:rPr>
              <a:t>单击此处编辑副标题</a:t>
            </a:r>
          </a:p>
        </p:txBody>
      </p:sp>
      <p:sp>
        <p:nvSpPr>
          <p:cNvPr id="7" name="KSO_Shape"/>
          <p:cNvSpPr/>
          <p:nvPr/>
        </p:nvSpPr>
        <p:spPr>
          <a:xfrm>
            <a:off x="4709786" y="4437238"/>
            <a:ext cx="542925" cy="406400"/>
          </a:xfrm>
          <a:custGeom>
            <a:avLst/>
            <a:gdLst/>
            <a:ahLst/>
            <a:cxnLst>
              <a:cxn ang="0">
                <a:pos x="497764" y="0"/>
              </a:cxn>
              <a:cxn ang="0">
                <a:pos x="542925" y="40929"/>
              </a:cxn>
              <a:cxn ang="0">
                <a:pos x="211339" y="406400"/>
              </a:cxn>
              <a:cxn ang="0">
                <a:pos x="0" y="214867"/>
              </a:cxn>
              <a:cxn ang="0">
                <a:pos x="37724" y="173288"/>
              </a:cxn>
              <a:cxn ang="0">
                <a:pos x="203902" y="323893"/>
              </a:cxn>
              <a:cxn ang="0">
                <a:pos x="497764" y="0"/>
              </a:cxn>
            </a:cxnLst>
            <a:rect l="0" t="0" r="0" b="0"/>
            <a:pathLst>
              <a:path w="1439795" h="1078336">
                <a:moveTo>
                  <a:pt x="1320032" y="0"/>
                </a:moveTo>
                <a:lnTo>
                  <a:pt x="1439795" y="108600"/>
                </a:lnTo>
                <a:lnTo>
                  <a:pt x="560454" y="1078336"/>
                </a:lnTo>
                <a:lnTo>
                  <a:pt x="0" y="570126"/>
                </a:lnTo>
                <a:lnTo>
                  <a:pt x="100041" y="459801"/>
                </a:lnTo>
                <a:lnTo>
                  <a:pt x="540731" y="859412"/>
                </a:lnTo>
                <a:lnTo>
                  <a:pt x="1320032" y="0"/>
                </a:lnTo>
                <a:close/>
              </a:path>
            </a:pathLst>
          </a:custGeom>
          <a:solidFill>
            <a:schemeClr val="accent1">
              <a:lumMod val="50000"/>
            </a:schemeClr>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KSO_Shape"/>
          <p:cNvSpPr/>
          <p:nvPr/>
        </p:nvSpPr>
        <p:spPr>
          <a:xfrm>
            <a:off x="4709786" y="5531026"/>
            <a:ext cx="542925" cy="406400"/>
          </a:xfrm>
          <a:custGeom>
            <a:avLst/>
            <a:gdLst/>
            <a:ahLst/>
            <a:cxnLst>
              <a:cxn ang="0">
                <a:pos x="497764" y="0"/>
              </a:cxn>
              <a:cxn ang="0">
                <a:pos x="542925" y="40929"/>
              </a:cxn>
              <a:cxn ang="0">
                <a:pos x="211339" y="406400"/>
              </a:cxn>
              <a:cxn ang="0">
                <a:pos x="0" y="214867"/>
              </a:cxn>
              <a:cxn ang="0">
                <a:pos x="37724" y="173288"/>
              </a:cxn>
              <a:cxn ang="0">
                <a:pos x="203902" y="323893"/>
              </a:cxn>
              <a:cxn ang="0">
                <a:pos x="497764" y="0"/>
              </a:cxn>
            </a:cxnLst>
            <a:rect l="0" t="0" r="0" b="0"/>
            <a:pathLst>
              <a:path w="1439795" h="1078336">
                <a:moveTo>
                  <a:pt x="1320032" y="0"/>
                </a:moveTo>
                <a:lnTo>
                  <a:pt x="1439795" y="108600"/>
                </a:lnTo>
                <a:lnTo>
                  <a:pt x="560454" y="1078336"/>
                </a:lnTo>
                <a:lnTo>
                  <a:pt x="0" y="570126"/>
                </a:lnTo>
                <a:lnTo>
                  <a:pt x="100041" y="459801"/>
                </a:lnTo>
                <a:lnTo>
                  <a:pt x="540731" y="859412"/>
                </a:lnTo>
                <a:lnTo>
                  <a:pt x="1320032" y="0"/>
                </a:lnTo>
                <a:close/>
              </a:path>
            </a:pathLst>
          </a:custGeom>
          <a:solidFill>
            <a:srgbClr val="03155D"/>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 name="标题 4"/>
          <p:cNvSpPr>
            <a:spLocks noGrp="1"/>
          </p:cNvSpPr>
          <p:nvPr/>
        </p:nvSpPr>
        <p:spPr>
          <a:xfrm>
            <a:off x="4709786" y="1799814"/>
            <a:ext cx="2415843" cy="561975"/>
          </a:xfrm>
          <a:prstGeom prst="rect">
            <a:avLst/>
          </a:prstGeom>
          <a:noFill/>
          <a:ln w="9525">
            <a:noFill/>
          </a:ln>
        </p:spPr>
        <p:txBody>
          <a:bodyPr vert="horz" wrap="square" lIns="91440" tIns="45720" rIns="91440" bIns="45720" anchor="ctr"/>
          <a:lst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entury Gothic" panose="020B0502020202020204" pitchFamily="2"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entury Gothic" panose="020B0502020202020204" pitchFamily="2"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entury Gothic" panose="020B0502020202020204" pitchFamily="2"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entury Gothic" panose="020B0502020202020204" pitchFamily="2"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entury Gothic" panose="020B0502020202020204" pitchFamily="2"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entury Gothic" panose="020B0502020202020204" pitchFamily="2"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entury Gothic" panose="020B0502020202020204" pitchFamily="2"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entury Gothic" panose="020B0502020202020204" pitchFamily="2" charset="0"/>
                <a:ea typeface="微软雅黑" panose="020B0503020204020204" pitchFamily="34" charset="-122"/>
              </a:defRPr>
            </a:lvl9pPr>
          </a:lstStyle>
          <a:p>
            <a:pPr algn="dist" eaLnBrk="1" hangingPunct="1"/>
            <a:r>
              <a:rPr lang="zh-CN" altLang="en-US" sz="2400" b="1" dirty="0">
                <a:solidFill>
                  <a:schemeClr val="bg1"/>
                </a:solidFill>
              </a:rPr>
              <a:t>添加标题</a:t>
            </a:r>
          </a:p>
        </p:txBody>
      </p:sp>
      <p:pic>
        <p:nvPicPr>
          <p:cNvPr id="12" name="图片 11"/>
          <p:cNvPicPr>
            <a:picLocks noChangeAspect="1"/>
          </p:cNvPicPr>
          <p:nvPr/>
        </p:nvPicPr>
        <p:blipFill>
          <a:blip r:embed="rId2"/>
          <a:stretch>
            <a:fillRect/>
          </a:stretch>
        </p:blipFill>
        <p:spPr>
          <a:xfrm>
            <a:off x="1487887" y="1694695"/>
            <a:ext cx="2822642" cy="4440238"/>
          </a:xfrm>
          <a:prstGeom prst="rect">
            <a:avLst/>
          </a:prstGeom>
        </p:spPr>
      </p:pic>
      <p:grpSp>
        <p:nvGrpSpPr>
          <p:cNvPr id="13" name="组合 12"/>
          <p:cNvGrpSpPr/>
          <p:nvPr/>
        </p:nvGrpSpPr>
        <p:grpSpPr>
          <a:xfrm>
            <a:off x="-167429" y="137054"/>
            <a:ext cx="1530175" cy="2110091"/>
            <a:chOff x="300" y="830"/>
            <a:chExt cx="1676" cy="2311"/>
          </a:xfrm>
        </p:grpSpPr>
        <p:sp>
          <p:nvSpPr>
            <p:cNvPr id="14" name="流程图: 合并 13"/>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流程图: 合并 14"/>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流程图: 合并 15"/>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7" name="文本框 16"/>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pic>
        <p:nvPicPr>
          <p:cNvPr id="19" name="图片 18"/>
          <p:cNvPicPr>
            <a:picLocks noChangeAspect="1"/>
          </p:cNvPicPr>
          <p:nvPr/>
        </p:nvPicPr>
        <p:blipFill>
          <a:blip r:embed="rId3"/>
          <a:stretch>
            <a:fillRect/>
          </a:stretch>
        </p:blipFill>
        <p:spPr>
          <a:xfrm>
            <a:off x="9429750" y="171450"/>
            <a:ext cx="2590800" cy="819149"/>
          </a:xfrm>
          <a:prstGeom prst="rect">
            <a:avLst/>
          </a:prstGeom>
        </p:spPr>
      </p:pic>
      <p:cxnSp>
        <p:nvCxnSpPr>
          <p:cNvPr id="20" name="直接连接符 19"/>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
        <p:nvSpPr>
          <p:cNvPr id="21" name="矩形 20"/>
          <p:cNvSpPr/>
          <p:nvPr/>
        </p:nvSpPr>
        <p:spPr>
          <a:xfrm>
            <a:off x="5543224" y="4481047"/>
            <a:ext cx="6642223" cy="415498"/>
          </a:xfrm>
          <a:prstGeom prst="rect">
            <a:avLst/>
          </a:prstGeom>
        </p:spPr>
        <p:txBody>
          <a:bodyPr wrap="square">
            <a:spAutoFit/>
          </a:bodyPr>
          <a:lstStyle/>
          <a:p>
            <a:pPr>
              <a:lnSpc>
                <a:spcPct val="150000"/>
              </a:lnSpc>
            </a:pPr>
            <a:r>
              <a:rPr lang="zh-CN" altLang="en-US" sz="1400" dirty="0"/>
              <a:t>单击此处编辑您要的内容，建议您在展示时采用微软雅黑字体</a:t>
            </a:r>
          </a:p>
        </p:txBody>
      </p:sp>
      <p:sp>
        <p:nvSpPr>
          <p:cNvPr id="22" name="矩形 21"/>
          <p:cNvSpPr/>
          <p:nvPr/>
        </p:nvSpPr>
        <p:spPr>
          <a:xfrm>
            <a:off x="5549777" y="5531026"/>
            <a:ext cx="6642223" cy="415498"/>
          </a:xfrm>
          <a:prstGeom prst="rect">
            <a:avLst/>
          </a:prstGeom>
        </p:spPr>
        <p:txBody>
          <a:bodyPr wrap="square">
            <a:spAutoFit/>
          </a:bodyPr>
          <a:lstStyle/>
          <a:p>
            <a:pPr>
              <a:lnSpc>
                <a:spcPct val="150000"/>
              </a:lnSpc>
            </a:pPr>
            <a:r>
              <a:rPr lang="zh-CN" altLang="en-US" sz="1400" dirty="0"/>
              <a:t>单击此处编辑您要的内容，建议您在展示时采用微软雅黑字体</a:t>
            </a:r>
          </a:p>
        </p:txBody>
      </p:sp>
      <p:sp>
        <p:nvSpPr>
          <p:cNvPr id="23" name="矩形 22"/>
          <p:cNvSpPr/>
          <p:nvPr/>
        </p:nvSpPr>
        <p:spPr>
          <a:xfrm>
            <a:off x="4602628" y="3039525"/>
            <a:ext cx="6996226" cy="1027397"/>
          </a:xfrm>
          <a:prstGeom prst="rect">
            <a:avLst/>
          </a:prstGeom>
        </p:spPr>
        <p:txBody>
          <a:bodyPr wrap="square">
            <a:spAutoFit/>
          </a:bodyPr>
          <a:lstStyle/>
          <a:p>
            <a:pPr>
              <a:lnSpc>
                <a:spcPct val="150000"/>
              </a:lnSpc>
            </a:pPr>
            <a:r>
              <a:rPr lang="zh-CN" altLang="en-US" sz="1400" dirty="0">
                <a:solidFill>
                  <a:schemeClr val="bg1">
                    <a:lumMod val="50000"/>
                  </a:schemeClr>
                </a:solidFill>
              </a:rPr>
              <a:t>单击此处编辑您要的内容，建议您在展示时采用微软雅黑字体；单击此处编辑您要的内容，建议您在展示时采用微软雅黑字体；单击此处编辑您要的内容，建议您在展示时采用微软雅黑字体。</a:t>
            </a:r>
          </a:p>
        </p:txBody>
      </p:sp>
    </p:spTree>
    <p:extLst>
      <p:ext uri="{BB962C8B-B14F-4D97-AF65-F5344CB8AC3E}">
        <p14:creationId xmlns:p14="http://schemas.microsoft.com/office/powerpoint/2010/main" val="26823605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89628" y="1471715"/>
            <a:ext cx="10897064" cy="4530032"/>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64188" y="3710756"/>
            <a:ext cx="2131812" cy="18830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95718" y="1725008"/>
            <a:ext cx="2041028" cy="1883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5718" y="3703278"/>
            <a:ext cx="2041028" cy="1890497"/>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4188" y="1725009"/>
            <a:ext cx="2105505" cy="1883019"/>
          </a:xfrm>
          <a:prstGeom prst="rect">
            <a:avLst/>
          </a:prstGeom>
        </p:spPr>
      </p:pic>
      <p:sp>
        <p:nvSpPr>
          <p:cNvPr id="5" name="图文框 4"/>
          <p:cNvSpPr/>
          <p:nvPr/>
        </p:nvSpPr>
        <p:spPr>
          <a:xfrm>
            <a:off x="656823" y="1394442"/>
            <a:ext cx="10929869" cy="4684578"/>
          </a:xfrm>
          <a:prstGeom prst="frame">
            <a:avLst>
              <a:gd name="adj1" fmla="val 738"/>
            </a:avLst>
          </a:prstGeom>
          <a:gradFill>
            <a:gsLst>
              <a:gs pos="14000">
                <a:srgbClr val="CD89F7"/>
              </a:gs>
              <a:gs pos="77000">
                <a:srgbClr val="0EB9F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0" name="图片 9"/>
          <p:cNvPicPr>
            <a:picLocks noChangeAspect="1"/>
          </p:cNvPicPr>
          <p:nvPr/>
        </p:nvPicPr>
        <p:blipFill>
          <a:blip r:embed="rId4"/>
          <a:stretch>
            <a:fillRect/>
          </a:stretch>
        </p:blipFill>
        <p:spPr>
          <a:xfrm>
            <a:off x="9429750" y="171450"/>
            <a:ext cx="2590800" cy="819149"/>
          </a:xfrm>
          <a:prstGeom prst="rect">
            <a:avLst/>
          </a:prstGeom>
        </p:spPr>
      </p:pic>
      <p:grpSp>
        <p:nvGrpSpPr>
          <p:cNvPr id="11" name="组合 10"/>
          <p:cNvGrpSpPr/>
          <p:nvPr/>
        </p:nvGrpSpPr>
        <p:grpSpPr>
          <a:xfrm>
            <a:off x="-167429" y="137054"/>
            <a:ext cx="1530175" cy="2110091"/>
            <a:chOff x="300" y="830"/>
            <a:chExt cx="1676" cy="2311"/>
          </a:xfrm>
        </p:grpSpPr>
        <p:sp>
          <p:nvSpPr>
            <p:cNvPr id="12" name="流程图: 合并 11"/>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流程图: 合并 12"/>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流程图: 合并 13"/>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5"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16" name="直接连接符 15"/>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
        <p:nvSpPr>
          <p:cNvPr id="19" name="矩形 18"/>
          <p:cNvSpPr/>
          <p:nvPr/>
        </p:nvSpPr>
        <p:spPr>
          <a:xfrm>
            <a:off x="3993704" y="4210749"/>
            <a:ext cx="2075643" cy="893834"/>
          </a:xfrm>
          <a:prstGeom prst="rect">
            <a:avLst/>
          </a:prstGeom>
        </p:spPr>
        <p:txBody>
          <a:bodyPr wrap="square">
            <a:spAutoFit/>
          </a:bodyPr>
          <a:lstStyle/>
          <a:p>
            <a:pPr algn="ctr">
              <a:lnSpc>
                <a:spcPct val="150000"/>
              </a:lnSpc>
            </a:pPr>
            <a:r>
              <a:rPr lang="zh-CN" altLang="en-US" sz="1200" dirty="0"/>
              <a:t>单击此处编辑您要的内容，建议您在展示时采用微软雅黑字体</a:t>
            </a:r>
          </a:p>
        </p:txBody>
      </p:sp>
      <p:sp>
        <p:nvSpPr>
          <p:cNvPr id="20" name="稻壳儿小白白(http://dwz.cn/Wu2UP)"/>
          <p:cNvSpPr txBox="1">
            <a:spLocks noChangeArrowheads="1"/>
          </p:cNvSpPr>
          <p:nvPr/>
        </p:nvSpPr>
        <p:spPr bwMode="auto">
          <a:xfrm>
            <a:off x="4441202" y="396468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1" name="矩形 20"/>
          <p:cNvSpPr/>
          <p:nvPr/>
        </p:nvSpPr>
        <p:spPr>
          <a:xfrm>
            <a:off x="6161103" y="2173688"/>
            <a:ext cx="2075643" cy="893834"/>
          </a:xfrm>
          <a:prstGeom prst="rect">
            <a:avLst/>
          </a:prstGeom>
        </p:spPr>
        <p:txBody>
          <a:bodyPr wrap="square">
            <a:spAutoFit/>
          </a:bodyPr>
          <a:lstStyle/>
          <a:p>
            <a:pPr algn="ctr">
              <a:lnSpc>
                <a:spcPct val="150000"/>
              </a:lnSpc>
            </a:pPr>
            <a:r>
              <a:rPr lang="zh-CN" altLang="en-US" sz="1200" dirty="0"/>
              <a:t>单击此处编辑您要的内容，建议您在展示时采用微软雅黑字体</a:t>
            </a:r>
          </a:p>
        </p:txBody>
      </p:sp>
      <p:sp>
        <p:nvSpPr>
          <p:cNvPr id="22" name="稻壳儿小白白(http://dwz.cn/Wu2UP)"/>
          <p:cNvSpPr txBox="1">
            <a:spLocks noChangeArrowheads="1"/>
          </p:cNvSpPr>
          <p:nvPr/>
        </p:nvSpPr>
        <p:spPr bwMode="auto">
          <a:xfrm>
            <a:off x="6608601" y="192762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693498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5945" y="2945423"/>
            <a:ext cx="11069515" cy="29366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21"/>
          <p:cNvSpPr/>
          <p:nvPr/>
        </p:nvSpPr>
        <p:spPr bwMode="auto">
          <a:xfrm rot="16200000" flipH="1">
            <a:off x="6043753" y="2293284"/>
            <a:ext cx="2894013" cy="2959100"/>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alpha val="50196"/>
            </a:schemeClr>
          </a:solidFill>
          <a:ln w="9525" cap="rnd">
            <a:solidFill>
              <a:srgbClr val="E6E6E6"/>
            </a:solidFill>
            <a:prstDash val="solid"/>
            <a:round/>
          </a:ln>
        </p:spPr>
        <p:txBody>
          <a:bodyPr vert="eaVert"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defTabSz="864235" fontAlgn="auto">
              <a:defRPr/>
            </a:pPr>
            <a:endParaRPr lang="zh-CN" altLang="en-US" sz="1400" strike="noStrike" kern="0" noProof="1">
              <a:solidFill>
                <a:sysClr val="window" lastClr="FFFFFF"/>
              </a:solidFill>
              <a:latin typeface="微软雅黑" panose="020B0503020204020204" charset="-122"/>
              <a:ea typeface="微软雅黑" panose="020B0503020204020204" charset="-122"/>
            </a:endParaRPr>
          </a:p>
        </p:txBody>
      </p:sp>
      <p:sp>
        <p:nvSpPr>
          <p:cNvPr id="6" name="等腰三角形 21"/>
          <p:cNvSpPr/>
          <p:nvPr/>
        </p:nvSpPr>
        <p:spPr bwMode="auto">
          <a:xfrm rot="5400000">
            <a:off x="3178315" y="2293284"/>
            <a:ext cx="2894013" cy="2959100"/>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alpha val="50196"/>
            </a:schemeClr>
          </a:solidFill>
          <a:ln w="9525" cap="rnd">
            <a:solidFill>
              <a:srgbClr val="E6E6E6"/>
            </a:solidFill>
            <a:prstDash val="solid"/>
            <a:round/>
          </a:ln>
        </p:spPr>
        <p:txBody>
          <a:bodyPr vert="eaVert"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defTabSz="864235" fontAlgn="auto">
              <a:defRPr/>
            </a:pPr>
            <a:endParaRPr lang="zh-CN" altLang="en-US" sz="1400" strike="noStrike" kern="0" noProof="1">
              <a:solidFill>
                <a:sysClr val="window" lastClr="FFFFFF"/>
              </a:solidFill>
              <a:latin typeface="微软雅黑" panose="020B0503020204020204" charset="-122"/>
              <a:ea typeface="微软雅黑" panose="020B0503020204020204" charset="-122"/>
            </a:endParaRPr>
          </a:p>
        </p:txBody>
      </p:sp>
      <p:sp>
        <p:nvSpPr>
          <p:cNvPr id="7" name="椭圆 6"/>
          <p:cNvSpPr/>
          <p:nvPr/>
        </p:nvSpPr>
        <p:spPr>
          <a:xfrm>
            <a:off x="3147359" y="2084528"/>
            <a:ext cx="3648075" cy="3649662"/>
          </a:xfrm>
          <a:prstGeom prst="ellipse">
            <a:avLst/>
          </a:prstGeom>
          <a:noFill/>
          <a:ln w="25400" cap="flat" cmpd="sng">
            <a:solidFill>
              <a:schemeClr val="accent1"/>
            </a:solidFill>
            <a:prstDash val="solid"/>
            <a:round/>
            <a:headEnd type="none" w="med" len="med"/>
            <a:tailEnd type="none" w="med" len="med"/>
          </a:ln>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3600"/>
            <a:endParaRPr lang="zh-CN" altLang="en-US" sz="1700" dirty="0">
              <a:solidFill>
                <a:srgbClr val="FFFFFF"/>
              </a:solidFill>
              <a:latin typeface="Calibri" panose="020F0502020204030204" pitchFamily="34" charset="0"/>
              <a:ea typeface="微软雅黑" panose="020B0503020204020204" charset="-122"/>
            </a:endParaRPr>
          </a:p>
        </p:txBody>
      </p:sp>
      <p:sp>
        <p:nvSpPr>
          <p:cNvPr id="8" name="椭圆 7"/>
          <p:cNvSpPr/>
          <p:nvPr/>
        </p:nvSpPr>
        <p:spPr>
          <a:xfrm>
            <a:off x="5330172" y="2084528"/>
            <a:ext cx="3649662" cy="3649662"/>
          </a:xfrm>
          <a:prstGeom prst="ellipse">
            <a:avLst/>
          </a:prstGeom>
          <a:noFill/>
          <a:ln w="25400" cap="flat" cmpd="sng">
            <a:solidFill>
              <a:schemeClr val="accent1"/>
            </a:solidFill>
            <a:prstDash val="solid"/>
            <a:round/>
            <a:headEnd type="none" w="med" len="med"/>
            <a:tailEnd type="none" w="med" len="med"/>
          </a:ln>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3600"/>
            <a:endParaRPr lang="zh-CN" altLang="en-US" sz="1700" dirty="0">
              <a:solidFill>
                <a:srgbClr val="FFFFFF"/>
              </a:solidFill>
              <a:latin typeface="Calibri" panose="020F0502020204030204" pitchFamily="34" charset="0"/>
              <a:ea typeface="微软雅黑" panose="020B0503020204020204" charset="-122"/>
            </a:endParaRPr>
          </a:p>
        </p:txBody>
      </p:sp>
      <p:cxnSp>
        <p:nvCxnSpPr>
          <p:cNvPr id="9" name="直接连接符 8"/>
          <p:cNvCxnSpPr/>
          <p:nvPr/>
        </p:nvCxnSpPr>
        <p:spPr>
          <a:xfrm>
            <a:off x="4149072" y="2975115"/>
            <a:ext cx="571500" cy="268288"/>
          </a:xfrm>
          <a:prstGeom prst="line">
            <a:avLst/>
          </a:prstGeom>
          <a:ln w="9525" cap="flat" cmpd="sng">
            <a:solidFill>
              <a:schemeClr val="accent1"/>
            </a:solidFill>
            <a:prstDash val="solid"/>
            <a:round/>
            <a:headEnd type="none" w="med" len="med"/>
            <a:tailEnd type="arrow" w="med" len="med"/>
          </a:ln>
        </p:spPr>
      </p:cxnSp>
      <p:cxnSp>
        <p:nvCxnSpPr>
          <p:cNvPr id="10" name="直接连接符 9"/>
          <p:cNvCxnSpPr/>
          <p:nvPr/>
        </p:nvCxnSpPr>
        <p:spPr>
          <a:xfrm>
            <a:off x="3844272" y="3800615"/>
            <a:ext cx="590550" cy="0"/>
          </a:xfrm>
          <a:prstGeom prst="line">
            <a:avLst/>
          </a:prstGeom>
          <a:ln w="9525" cap="flat" cmpd="sng">
            <a:solidFill>
              <a:schemeClr val="accent1"/>
            </a:solidFill>
            <a:prstDash val="solid"/>
            <a:round/>
            <a:headEnd type="none" w="med" len="med"/>
            <a:tailEnd type="arrow" w="med" len="med"/>
          </a:ln>
        </p:spPr>
      </p:cxnSp>
      <p:cxnSp>
        <p:nvCxnSpPr>
          <p:cNvPr id="11" name="直接连接符 10"/>
          <p:cNvCxnSpPr/>
          <p:nvPr/>
        </p:nvCxnSpPr>
        <p:spPr>
          <a:xfrm flipV="1">
            <a:off x="4149072" y="4334015"/>
            <a:ext cx="590550" cy="312738"/>
          </a:xfrm>
          <a:prstGeom prst="line">
            <a:avLst/>
          </a:prstGeom>
          <a:ln w="9525" cap="flat" cmpd="sng">
            <a:solidFill>
              <a:schemeClr val="accent1"/>
            </a:solidFill>
            <a:prstDash val="solid"/>
            <a:round/>
            <a:headEnd type="none" w="med" len="med"/>
            <a:tailEnd type="arrow" w="med" len="med"/>
          </a:ln>
        </p:spPr>
      </p:cxnSp>
      <p:cxnSp>
        <p:nvCxnSpPr>
          <p:cNvPr id="12" name="直接连接符 11"/>
          <p:cNvCxnSpPr/>
          <p:nvPr/>
        </p:nvCxnSpPr>
        <p:spPr>
          <a:xfrm flipH="1" flipV="1">
            <a:off x="7481234" y="4321315"/>
            <a:ext cx="590550" cy="312738"/>
          </a:xfrm>
          <a:prstGeom prst="line">
            <a:avLst/>
          </a:prstGeom>
          <a:ln w="9525" cap="flat" cmpd="sng">
            <a:solidFill>
              <a:schemeClr val="accent1"/>
            </a:solidFill>
            <a:prstDash val="solid"/>
            <a:round/>
            <a:headEnd type="none" w="med" len="med"/>
            <a:tailEnd type="arrow" w="med" len="med"/>
          </a:ln>
        </p:spPr>
      </p:cxnSp>
      <p:cxnSp>
        <p:nvCxnSpPr>
          <p:cNvPr id="13" name="直接连接符 12"/>
          <p:cNvCxnSpPr/>
          <p:nvPr/>
        </p:nvCxnSpPr>
        <p:spPr>
          <a:xfrm flipH="1">
            <a:off x="7776509" y="3797440"/>
            <a:ext cx="590550" cy="0"/>
          </a:xfrm>
          <a:prstGeom prst="line">
            <a:avLst/>
          </a:prstGeom>
          <a:ln w="9525" cap="flat" cmpd="sng">
            <a:solidFill>
              <a:schemeClr val="accent1"/>
            </a:solidFill>
            <a:prstDash val="solid"/>
            <a:round/>
            <a:headEnd type="none" w="med" len="med"/>
            <a:tailEnd type="arrow" w="med" len="med"/>
          </a:ln>
        </p:spPr>
      </p:cxnSp>
      <p:cxnSp>
        <p:nvCxnSpPr>
          <p:cNvPr id="14" name="直接连接符 13"/>
          <p:cNvCxnSpPr/>
          <p:nvPr/>
        </p:nvCxnSpPr>
        <p:spPr>
          <a:xfrm flipH="1">
            <a:off x="7500284" y="2975115"/>
            <a:ext cx="571500" cy="268288"/>
          </a:xfrm>
          <a:prstGeom prst="line">
            <a:avLst/>
          </a:prstGeom>
          <a:ln w="9525" cap="flat" cmpd="sng">
            <a:solidFill>
              <a:schemeClr val="accent1"/>
            </a:solidFill>
            <a:prstDash val="solid"/>
            <a:round/>
            <a:headEnd type="none" w="med" len="med"/>
            <a:tailEnd type="arrow" w="med" len="med"/>
          </a:ln>
        </p:spPr>
      </p:cxnSp>
      <p:grpSp>
        <p:nvGrpSpPr>
          <p:cNvPr id="15" name="组合 14"/>
          <p:cNvGrpSpPr/>
          <p:nvPr/>
        </p:nvGrpSpPr>
        <p:grpSpPr>
          <a:xfrm>
            <a:off x="5012871" y="2753468"/>
            <a:ext cx="2104636" cy="2105513"/>
            <a:chOff x="5014912" y="2584450"/>
            <a:chExt cx="2105025" cy="2105025"/>
          </a:xfrm>
          <a:solidFill>
            <a:srgbClr val="0170C1"/>
          </a:solidFill>
        </p:grpSpPr>
        <p:sp>
          <p:nvSpPr>
            <p:cNvPr id="16" name="Oval 19"/>
            <p:cNvSpPr>
              <a:spLocks noChangeArrowheads="1"/>
            </p:cNvSpPr>
            <p:nvPr/>
          </p:nvSpPr>
          <p:spPr bwMode="auto">
            <a:xfrm>
              <a:off x="5014912" y="2584450"/>
              <a:ext cx="2105025" cy="2105025"/>
            </a:xfrm>
            <a:prstGeom prst="ellipse">
              <a:avLst/>
            </a:prstGeom>
            <a:solidFill>
              <a:schemeClr val="bg2">
                <a:lumMod val="90000"/>
              </a:schemeClr>
            </a:solidFill>
            <a:ln w="3175" cap="flat" cmpd="sng" algn="ctr">
              <a:noFill/>
              <a:prstDash val="solid"/>
            </a:ln>
            <a:effectLst/>
          </p:spPr>
          <p:txBody>
            <a:bodyPr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4235" fontAlgn="auto">
                <a:lnSpc>
                  <a:spcPct val="120000"/>
                </a:lnSpc>
                <a:defRPr/>
              </a:pPr>
              <a:endParaRPr lang="zh-CN" altLang="en-US" sz="1200" strike="noStrike" kern="0" noProof="1">
                <a:solidFill>
                  <a:srgbClr val="4D4D4D"/>
                </a:solidFill>
                <a:latin typeface="微软雅黑" panose="020B0503020204020204" charset="-122"/>
                <a:ea typeface="微软雅黑" panose="020B0503020204020204" charset="-122"/>
              </a:endParaRPr>
            </a:p>
          </p:txBody>
        </p:sp>
        <p:sp>
          <p:nvSpPr>
            <p:cNvPr id="17" name="Oval 19"/>
            <p:cNvSpPr>
              <a:spLocks noChangeArrowheads="1"/>
            </p:cNvSpPr>
            <p:nvPr/>
          </p:nvSpPr>
          <p:spPr bwMode="auto">
            <a:xfrm>
              <a:off x="5393131" y="2948889"/>
              <a:ext cx="1368155" cy="1359378"/>
            </a:xfrm>
            <a:prstGeom prst="ellipse">
              <a:avLst/>
            </a:prstGeom>
            <a:solidFill>
              <a:schemeClr val="accent1">
                <a:lumMod val="75000"/>
              </a:schemeClr>
            </a:solidFill>
            <a:ln w="3175" cap="flat" cmpd="sng" algn="ctr">
              <a:solidFill>
                <a:srgbClr val="D7D7D7"/>
              </a:solidFill>
              <a:prstDash val="solid"/>
            </a:ln>
            <a:effectLst/>
          </p:spPr>
          <p:txBody>
            <a:bodyPr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fontAlgn="base">
                <a:lnSpc>
                  <a:spcPct val="120000"/>
                </a:lnSpc>
                <a:spcBef>
                  <a:spcPct val="0"/>
                </a:spcBef>
                <a:spcAft>
                  <a:spcPct val="0"/>
                </a:spcAft>
              </a:pPr>
              <a:r>
                <a:rPr lang="zh-CN" altLang="en-US" sz="2000" b="1" noProof="1">
                  <a:solidFill>
                    <a:schemeClr val="bg1"/>
                  </a:solidFill>
                  <a:latin typeface="Arial" panose="020B0604020202020204" pitchFamily="34" charset="0"/>
                  <a:ea typeface="微软雅黑" panose="020B0503020204020204" charset="-122"/>
                  <a:cs typeface="+mn-ea"/>
                  <a:sym typeface="Arial" panose="020B0604020202020204" pitchFamily="34" charset="0"/>
                </a:rPr>
                <a:t>主要</a:t>
              </a:r>
              <a:endParaRPr lang="en-US" altLang="zh-CN" sz="2000" b="1" noProof="1">
                <a:solidFill>
                  <a:schemeClr val="bg1"/>
                </a:solidFill>
                <a:latin typeface="Arial" panose="020B0604020202020204" pitchFamily="34" charset="0"/>
                <a:ea typeface="微软雅黑" panose="020B0503020204020204" charset="-122"/>
                <a:cs typeface="+mn-ea"/>
                <a:sym typeface="Arial" panose="020B0604020202020204" pitchFamily="34" charset="0"/>
              </a:endParaRPr>
            </a:p>
            <a:p>
              <a:pPr algn="ctr" fontAlgn="base">
                <a:lnSpc>
                  <a:spcPct val="120000"/>
                </a:lnSpc>
                <a:spcBef>
                  <a:spcPct val="0"/>
                </a:spcBef>
                <a:spcAft>
                  <a:spcPct val="0"/>
                </a:spcAft>
              </a:pPr>
              <a:r>
                <a:rPr lang="zh-CN" altLang="en-US" sz="2000" b="1" noProof="1">
                  <a:solidFill>
                    <a:schemeClr val="bg1"/>
                  </a:solidFill>
                  <a:latin typeface="Arial" panose="020B0604020202020204" pitchFamily="34" charset="0"/>
                  <a:ea typeface="微软雅黑" panose="020B0503020204020204" charset="-122"/>
                  <a:cs typeface="+mn-ea"/>
                  <a:sym typeface="Arial" panose="020B0604020202020204" pitchFamily="34" charset="0"/>
                </a:rPr>
                <a:t>观点</a:t>
              </a:r>
              <a:endParaRPr lang="en-US" altLang="zh-CN" sz="2000" b="1" noProof="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8" name="Oval 19"/>
          <p:cNvSpPr>
            <a:spLocks noChangeArrowheads="1"/>
          </p:cNvSpPr>
          <p:nvPr/>
        </p:nvSpPr>
        <p:spPr bwMode="auto">
          <a:xfrm>
            <a:off x="3493434" y="1761280"/>
            <a:ext cx="992188" cy="992188"/>
          </a:xfrm>
          <a:prstGeom prst="ellipse">
            <a:avLst/>
          </a:prstGeom>
          <a:solidFill>
            <a:schemeClr val="accent1"/>
          </a:solidFill>
          <a:ln w="9525">
            <a:noFill/>
            <a:round/>
          </a:ln>
          <a:effectLst/>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4235" fontAlgn="base">
              <a:lnSpc>
                <a:spcPct val="120000"/>
              </a:lnSpc>
              <a:spcBef>
                <a:spcPct val="0"/>
              </a:spcBef>
              <a:spcAft>
                <a:spcPct val="0"/>
              </a:spcAft>
            </a:pPr>
            <a:r>
              <a:rPr lang="zh-CN" altLang="en-US" sz="1800" b="1" strike="noStrike" noProof="1">
                <a:solidFill>
                  <a:schemeClr val="bg1"/>
                </a:solidFill>
                <a:latin typeface="Arial" panose="020B0604020202020204" pitchFamily="34" charset="0"/>
                <a:ea typeface="微软雅黑" panose="020B0503020204020204" charset="-122"/>
                <a:cs typeface="+mn-ea"/>
                <a:sym typeface="Arial" panose="020B0604020202020204" pitchFamily="34" charset="0"/>
              </a:rPr>
              <a:t>要点</a:t>
            </a:r>
            <a:endParaRPr lang="en-US" altLang="zh-CN" sz="1800" b="1" strike="noStrike" noProof="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Oval 19"/>
          <p:cNvSpPr/>
          <p:nvPr/>
        </p:nvSpPr>
        <p:spPr>
          <a:xfrm>
            <a:off x="7607631" y="1757914"/>
            <a:ext cx="992188" cy="993775"/>
          </a:xfrm>
          <a:prstGeom prst="ellipse">
            <a:avLst/>
          </a:prstGeom>
          <a:solidFill>
            <a:schemeClr val="accent1"/>
          </a:solidFill>
          <a:ln w="9525">
            <a:noFill/>
          </a:ln>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3600">
              <a:lnSpc>
                <a:spcPct val="120000"/>
              </a:lnSpc>
            </a:pPr>
            <a:r>
              <a:rPr lang="zh-CN" altLang="en-US" sz="20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要点</a:t>
            </a:r>
            <a:endParaRPr lang="en-US" altLang="zh-CN" sz="18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Oval 19"/>
          <p:cNvSpPr/>
          <p:nvPr/>
        </p:nvSpPr>
        <p:spPr>
          <a:xfrm>
            <a:off x="8501886" y="3894881"/>
            <a:ext cx="993775" cy="995362"/>
          </a:xfrm>
          <a:prstGeom prst="ellipse">
            <a:avLst/>
          </a:prstGeom>
          <a:solidFill>
            <a:schemeClr val="accent1">
              <a:lumMod val="75000"/>
            </a:schemeClr>
          </a:solidFill>
          <a:ln w="9525">
            <a:noFill/>
          </a:ln>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3600">
              <a:lnSpc>
                <a:spcPct val="120000"/>
              </a:lnSpc>
            </a:pPr>
            <a:r>
              <a:rPr lang="zh-CN" altLang="en-US" sz="18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要点</a:t>
            </a:r>
            <a:endParaRPr lang="en-US" altLang="zh-CN" sz="18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Oval 19"/>
          <p:cNvSpPr>
            <a:spLocks noChangeArrowheads="1"/>
          </p:cNvSpPr>
          <p:nvPr/>
        </p:nvSpPr>
        <p:spPr bwMode="auto">
          <a:xfrm>
            <a:off x="7865132" y="4835269"/>
            <a:ext cx="993775" cy="993775"/>
          </a:xfrm>
          <a:prstGeom prst="ellipse">
            <a:avLst/>
          </a:prstGeom>
          <a:solidFill>
            <a:srgbClr val="A2A6D7"/>
          </a:solidFill>
          <a:ln w="9525">
            <a:noFill/>
            <a:round/>
          </a:ln>
          <a:effectLst/>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4235" fontAlgn="base">
              <a:lnSpc>
                <a:spcPct val="120000"/>
              </a:lnSpc>
              <a:spcBef>
                <a:spcPct val="0"/>
              </a:spcBef>
              <a:spcAft>
                <a:spcPct val="0"/>
              </a:spcAft>
            </a:pPr>
            <a:r>
              <a:rPr lang="zh-CN" altLang="en-US" sz="1800" b="1" noProof="1">
                <a:solidFill>
                  <a:schemeClr val="bg1"/>
                </a:solidFill>
                <a:latin typeface="Arial" panose="020B0604020202020204" pitchFamily="34" charset="0"/>
                <a:ea typeface="微软雅黑" panose="020B0503020204020204" charset="-122"/>
                <a:cs typeface="+mn-ea"/>
                <a:sym typeface="Arial" panose="020B0604020202020204" pitchFamily="34" charset="0"/>
              </a:rPr>
              <a:t>要点</a:t>
            </a:r>
            <a:endParaRPr lang="en-US" altLang="zh-CN" sz="1800" b="1" noProof="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Oval 19"/>
          <p:cNvSpPr/>
          <p:nvPr/>
        </p:nvSpPr>
        <p:spPr>
          <a:xfrm>
            <a:off x="2622145" y="3948252"/>
            <a:ext cx="993775" cy="995362"/>
          </a:xfrm>
          <a:prstGeom prst="ellipse">
            <a:avLst/>
          </a:prstGeom>
          <a:solidFill>
            <a:schemeClr val="accent1">
              <a:lumMod val="60000"/>
              <a:lumOff val="40000"/>
            </a:schemeClr>
          </a:solidFill>
          <a:ln w="9525">
            <a:noFill/>
          </a:ln>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3600">
              <a:lnSpc>
                <a:spcPct val="120000"/>
              </a:lnSpc>
            </a:pPr>
            <a:r>
              <a:rPr lang="zh-CN" altLang="en-US" sz="18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要点</a:t>
            </a:r>
            <a:endParaRPr lang="en-US" altLang="zh-CN" sz="18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Oval 19"/>
          <p:cNvSpPr/>
          <p:nvPr/>
        </p:nvSpPr>
        <p:spPr>
          <a:xfrm>
            <a:off x="3429141" y="4858981"/>
            <a:ext cx="993775" cy="993775"/>
          </a:xfrm>
          <a:prstGeom prst="ellipse">
            <a:avLst/>
          </a:prstGeom>
          <a:solidFill>
            <a:srgbClr val="A2A6D7"/>
          </a:solidFill>
          <a:ln w="9525">
            <a:noFill/>
          </a:ln>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3600">
              <a:lnSpc>
                <a:spcPct val="120000"/>
              </a:lnSpc>
            </a:pPr>
            <a:r>
              <a:rPr lang="zh-CN" altLang="en-US" sz="18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要点</a:t>
            </a:r>
            <a:endParaRPr lang="en-US" altLang="zh-CN" sz="18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Oval 19"/>
          <p:cNvSpPr/>
          <p:nvPr/>
        </p:nvSpPr>
        <p:spPr>
          <a:xfrm>
            <a:off x="2696018" y="2658220"/>
            <a:ext cx="993775" cy="995362"/>
          </a:xfrm>
          <a:prstGeom prst="ellipse">
            <a:avLst/>
          </a:prstGeom>
          <a:solidFill>
            <a:srgbClr val="A2A6D7"/>
          </a:solidFill>
          <a:ln w="9525">
            <a:noFill/>
          </a:ln>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3600">
              <a:lnSpc>
                <a:spcPct val="120000"/>
              </a:lnSpc>
            </a:pPr>
            <a:r>
              <a:rPr lang="zh-CN" altLang="en-US" sz="18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要点</a:t>
            </a:r>
            <a:endParaRPr lang="en-US" altLang="zh-CN" sz="18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Oval 19"/>
          <p:cNvSpPr/>
          <p:nvPr/>
        </p:nvSpPr>
        <p:spPr>
          <a:xfrm>
            <a:off x="8366043" y="2658220"/>
            <a:ext cx="993775" cy="995362"/>
          </a:xfrm>
          <a:prstGeom prst="ellipse">
            <a:avLst/>
          </a:prstGeom>
          <a:solidFill>
            <a:srgbClr val="A2A6D7"/>
          </a:solidFill>
          <a:ln w="9525">
            <a:noFill/>
          </a:ln>
        </p:spPr>
        <p:txBody>
          <a:bodyPr lIns="86451" tIns="43223" rIns="86451" bIns="43223" anchor="ctr"/>
          <a:lstStyle>
            <a:defPPr>
              <a:defRPr lang="zh-CN"/>
            </a:defPPr>
            <a:lvl1pPr marL="0" algn="l" defTabSz="864235" rtl="0" eaLnBrk="1" latinLnBrk="0" hangingPunct="1">
              <a:defRPr sz="1700" kern="1200">
                <a:solidFill>
                  <a:schemeClr val="tx1"/>
                </a:solidFill>
                <a:latin typeface="+mn-lt"/>
                <a:ea typeface="+mn-ea"/>
                <a:cs typeface="+mn-cs"/>
              </a:defRPr>
            </a:lvl1pPr>
            <a:lvl2pPr marL="432435" algn="l" defTabSz="864235" rtl="0" eaLnBrk="1" latinLnBrk="0" hangingPunct="1">
              <a:defRPr sz="1700" kern="1200">
                <a:solidFill>
                  <a:schemeClr val="tx1"/>
                </a:solidFill>
                <a:latin typeface="+mn-lt"/>
                <a:ea typeface="+mn-ea"/>
                <a:cs typeface="+mn-cs"/>
              </a:defRPr>
            </a:lvl2pPr>
            <a:lvl3pPr marL="864870" algn="l" defTabSz="864235" rtl="0" eaLnBrk="1" latinLnBrk="0" hangingPunct="1">
              <a:defRPr sz="1700" kern="1200">
                <a:solidFill>
                  <a:schemeClr val="tx1"/>
                </a:solidFill>
                <a:latin typeface="+mn-lt"/>
                <a:ea typeface="+mn-ea"/>
                <a:cs typeface="+mn-cs"/>
              </a:defRPr>
            </a:lvl3pPr>
            <a:lvl4pPr marL="1296670" algn="l" defTabSz="864235" rtl="0" eaLnBrk="1" latinLnBrk="0" hangingPunct="1">
              <a:defRPr sz="1700" kern="1200">
                <a:solidFill>
                  <a:schemeClr val="tx1"/>
                </a:solidFill>
                <a:latin typeface="+mn-lt"/>
                <a:ea typeface="+mn-ea"/>
                <a:cs typeface="+mn-cs"/>
              </a:defRPr>
            </a:lvl4pPr>
            <a:lvl5pPr marL="1729105" algn="l" defTabSz="864235" rtl="0" eaLnBrk="1" latinLnBrk="0" hangingPunct="1">
              <a:defRPr sz="1700" kern="1200">
                <a:solidFill>
                  <a:schemeClr val="tx1"/>
                </a:solidFill>
                <a:latin typeface="+mn-lt"/>
                <a:ea typeface="+mn-ea"/>
                <a:cs typeface="+mn-cs"/>
              </a:defRPr>
            </a:lvl5pPr>
            <a:lvl6pPr marL="2161540" algn="l" defTabSz="864235" rtl="0" eaLnBrk="1" latinLnBrk="0" hangingPunct="1">
              <a:defRPr sz="1700" kern="1200">
                <a:solidFill>
                  <a:schemeClr val="tx1"/>
                </a:solidFill>
                <a:latin typeface="+mn-lt"/>
                <a:ea typeface="+mn-ea"/>
                <a:cs typeface="+mn-cs"/>
              </a:defRPr>
            </a:lvl6pPr>
            <a:lvl7pPr marL="2593975" algn="l" defTabSz="864235" rtl="0" eaLnBrk="1" latinLnBrk="0" hangingPunct="1">
              <a:defRPr sz="1700" kern="1200">
                <a:solidFill>
                  <a:schemeClr val="tx1"/>
                </a:solidFill>
                <a:latin typeface="+mn-lt"/>
                <a:ea typeface="+mn-ea"/>
                <a:cs typeface="+mn-cs"/>
              </a:defRPr>
            </a:lvl7pPr>
            <a:lvl8pPr marL="3026410" algn="l" defTabSz="864235" rtl="0" eaLnBrk="1" latinLnBrk="0" hangingPunct="1">
              <a:defRPr sz="1700" kern="1200">
                <a:solidFill>
                  <a:schemeClr val="tx1"/>
                </a:solidFill>
                <a:latin typeface="+mn-lt"/>
                <a:ea typeface="+mn-ea"/>
                <a:cs typeface="+mn-cs"/>
              </a:defRPr>
            </a:lvl8pPr>
            <a:lvl9pPr marL="3458210" algn="l" defTabSz="864235" rtl="0" eaLnBrk="1" latinLnBrk="0" hangingPunct="1">
              <a:defRPr sz="1700" kern="1200">
                <a:solidFill>
                  <a:schemeClr val="tx1"/>
                </a:solidFill>
                <a:latin typeface="+mn-lt"/>
                <a:ea typeface="+mn-ea"/>
                <a:cs typeface="+mn-cs"/>
              </a:defRPr>
            </a:lvl9pPr>
          </a:lstStyle>
          <a:p>
            <a:pPr algn="ctr" defTabSz="863600">
              <a:lnSpc>
                <a:spcPct val="120000"/>
              </a:lnSpc>
            </a:pPr>
            <a:r>
              <a:rPr lang="zh-CN" altLang="en-US" sz="1800" b="1" dirty="0">
                <a:solidFill>
                  <a:schemeClr val="bg1"/>
                </a:solidFill>
                <a:latin typeface="Arial" panose="020B0604020202020204" pitchFamily="34" charset="0"/>
                <a:ea typeface="微软雅黑" panose="020B0503020204020204" charset="-122"/>
                <a:cs typeface="+mn-ea"/>
                <a:sym typeface="Arial" panose="020B0604020202020204" pitchFamily="34" charset="0"/>
              </a:rPr>
              <a:t>要点</a:t>
            </a:r>
            <a:endParaRPr lang="en-US" altLang="zh-CN" sz="180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pic>
        <p:nvPicPr>
          <p:cNvPr id="26" name="图片 25"/>
          <p:cNvPicPr>
            <a:picLocks noChangeAspect="1"/>
          </p:cNvPicPr>
          <p:nvPr/>
        </p:nvPicPr>
        <p:blipFill>
          <a:blip r:embed="rId2"/>
          <a:stretch>
            <a:fillRect/>
          </a:stretch>
        </p:blipFill>
        <p:spPr>
          <a:xfrm>
            <a:off x="9429750" y="171450"/>
            <a:ext cx="2590800" cy="819149"/>
          </a:xfrm>
          <a:prstGeom prst="rect">
            <a:avLst/>
          </a:prstGeom>
        </p:spPr>
      </p:pic>
      <p:grpSp>
        <p:nvGrpSpPr>
          <p:cNvPr id="27" name="组合 26"/>
          <p:cNvGrpSpPr/>
          <p:nvPr/>
        </p:nvGrpSpPr>
        <p:grpSpPr>
          <a:xfrm>
            <a:off x="-167429" y="137054"/>
            <a:ext cx="1530175" cy="2110091"/>
            <a:chOff x="300" y="830"/>
            <a:chExt cx="1676" cy="2311"/>
          </a:xfrm>
        </p:grpSpPr>
        <p:sp>
          <p:nvSpPr>
            <p:cNvPr id="28" name="流程图: 合并 27"/>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流程图: 合并 28"/>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流程图: 合并 29"/>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1"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32" name="直接连接符 31"/>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0823493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组合 2"/>
          <p:cNvPicPr/>
          <p:nvPr/>
        </p:nvPicPr>
        <p:blipFill>
          <a:blip r:embed="rId3">
            <a:duotone>
              <a:prstClr val="black"/>
              <a:schemeClr val="accent5">
                <a:tint val="45000"/>
                <a:satMod val="400000"/>
              </a:schemeClr>
            </a:duotone>
          </a:blip>
          <a:stretch>
            <a:fillRect/>
          </a:stretch>
        </p:blipFill>
        <p:spPr>
          <a:xfrm>
            <a:off x="3176586" y="2166442"/>
            <a:ext cx="4773613" cy="1006475"/>
          </a:xfrm>
          <a:prstGeom prst="rect">
            <a:avLst/>
          </a:prstGeom>
          <a:noFill/>
          <a:ln w="9525">
            <a:noFill/>
          </a:ln>
        </p:spPr>
      </p:pic>
      <p:pic>
        <p:nvPicPr>
          <p:cNvPr id="3" name="组合 6"/>
          <p:cNvPicPr/>
          <p:nvPr/>
        </p:nvPicPr>
        <p:blipFill>
          <a:blip r:embed="rId4">
            <a:duotone>
              <a:schemeClr val="accent5">
                <a:shade val="45000"/>
                <a:satMod val="135000"/>
              </a:schemeClr>
              <a:prstClr val="white"/>
            </a:duotone>
          </a:blip>
          <a:stretch>
            <a:fillRect/>
          </a:stretch>
        </p:blipFill>
        <p:spPr>
          <a:xfrm>
            <a:off x="3176586" y="3165476"/>
            <a:ext cx="4778375" cy="1004887"/>
          </a:xfrm>
          <a:prstGeom prst="rect">
            <a:avLst/>
          </a:prstGeom>
          <a:noFill/>
          <a:ln w="9525">
            <a:noFill/>
          </a:ln>
        </p:spPr>
      </p:pic>
      <p:pic>
        <p:nvPicPr>
          <p:cNvPr id="4" name="组合 9"/>
          <p:cNvPicPr/>
          <p:nvPr/>
        </p:nvPicPr>
        <p:blipFill>
          <a:blip r:embed="rId5">
            <a:extLst>
              <a:ext uri="{BEBA8EAE-BF5A-486C-A8C5-ECC9F3942E4B}">
                <a14:imgProps xmlns:a14="http://schemas.microsoft.com/office/drawing/2010/main">
                  <a14:imgLayer r:embed="rId6">
                    <a14:imgEffect>
                      <a14:colorTemperature colorTemp="5300"/>
                    </a14:imgEffect>
                  </a14:imgLayer>
                </a14:imgProps>
              </a:ext>
            </a:extLst>
          </a:blip>
          <a:stretch>
            <a:fillRect/>
          </a:stretch>
        </p:blipFill>
        <p:spPr>
          <a:xfrm>
            <a:off x="3929856" y="4181475"/>
            <a:ext cx="4017963" cy="1000125"/>
          </a:xfrm>
          <a:prstGeom prst="rect">
            <a:avLst/>
          </a:prstGeom>
          <a:noFill/>
          <a:ln w="9525">
            <a:noFill/>
          </a:ln>
        </p:spPr>
      </p:pic>
      <p:sp>
        <p:nvSpPr>
          <p:cNvPr id="5" name="平行四边形 4"/>
          <p:cNvSpPr/>
          <p:nvPr/>
        </p:nvSpPr>
        <p:spPr>
          <a:xfrm flipV="1">
            <a:off x="3929856" y="5184775"/>
            <a:ext cx="5087938" cy="820738"/>
          </a:xfrm>
          <a:prstGeom prst="parallelogram">
            <a:avLst>
              <a:gd name="adj" fmla="val 55216"/>
            </a:avLst>
          </a:prstGeom>
          <a:solidFill>
            <a:srgbClr val="9DC3E6"/>
          </a:solidFill>
          <a:ln w="9525">
            <a:noFill/>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6" name="矩形 5"/>
          <p:cNvSpPr/>
          <p:nvPr/>
        </p:nvSpPr>
        <p:spPr>
          <a:xfrm>
            <a:off x="8258969" y="6005513"/>
            <a:ext cx="758825" cy="852487"/>
          </a:xfrm>
          <a:prstGeom prst="rect">
            <a:avLst/>
          </a:prstGeom>
          <a:solidFill>
            <a:srgbClr val="A9A4D6"/>
          </a:solidFill>
          <a:ln w="9525">
            <a:noFill/>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11" name="矩形 10"/>
          <p:cNvSpPr/>
          <p:nvPr/>
        </p:nvSpPr>
        <p:spPr>
          <a:xfrm>
            <a:off x="7188994" y="0"/>
            <a:ext cx="760412" cy="2170113"/>
          </a:xfrm>
          <a:prstGeom prst="rect">
            <a:avLst/>
          </a:prstGeom>
          <a:solidFill>
            <a:srgbClr val="BEBAE0"/>
          </a:solidFill>
          <a:ln w="9525">
            <a:noFill/>
          </a:ln>
        </p:spPr>
        <p:txBody>
          <a:bodyPr anchor="ct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eaLnBrk="1" hangingPunct="1">
              <a:lnSpc>
                <a:spcPct val="100000"/>
              </a:lnSpc>
              <a:spcBef>
                <a:spcPct val="0"/>
              </a:spcBef>
              <a:buNone/>
            </a:pPr>
            <a:endParaRPr lang="zh-CN" altLang="en-US" sz="1800" dirty="0">
              <a:solidFill>
                <a:srgbClr val="FFFFFF"/>
              </a:solidFill>
            </a:endParaRPr>
          </a:p>
        </p:txBody>
      </p:sp>
      <p:sp>
        <p:nvSpPr>
          <p:cNvPr id="12"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13" name="直接连接符 12"/>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pic>
        <p:nvPicPr>
          <p:cNvPr id="14" name="图片 13"/>
          <p:cNvPicPr>
            <a:picLocks noChangeAspect="1"/>
          </p:cNvPicPr>
          <p:nvPr/>
        </p:nvPicPr>
        <p:blipFill>
          <a:blip r:embed="rId7"/>
          <a:stretch>
            <a:fillRect/>
          </a:stretch>
        </p:blipFill>
        <p:spPr>
          <a:xfrm>
            <a:off x="9429750" y="171450"/>
            <a:ext cx="2590800" cy="819149"/>
          </a:xfrm>
          <a:prstGeom prst="rect">
            <a:avLst/>
          </a:prstGeom>
        </p:spPr>
      </p:pic>
      <p:grpSp>
        <p:nvGrpSpPr>
          <p:cNvPr id="15" name="组合 14"/>
          <p:cNvGrpSpPr/>
          <p:nvPr/>
        </p:nvGrpSpPr>
        <p:grpSpPr>
          <a:xfrm>
            <a:off x="-167429" y="137054"/>
            <a:ext cx="1530175" cy="2110091"/>
            <a:chOff x="300" y="830"/>
            <a:chExt cx="1676" cy="2311"/>
          </a:xfrm>
        </p:grpSpPr>
        <p:sp>
          <p:nvSpPr>
            <p:cNvPr id="16" name="流程图: 合并 15"/>
            <p:cNvSpPr/>
            <p:nvPr/>
          </p:nvSpPr>
          <p:spPr>
            <a:xfrm rot="5400000" flipV="1">
              <a:off x="134" y="1721"/>
              <a:ext cx="1586" cy="1253"/>
            </a:xfrm>
            <a:prstGeom prst="flowChartMerge">
              <a:avLst/>
            </a:prstGeom>
            <a:gradFill flip="none" rotWithShape="1">
              <a:gsLst>
                <a:gs pos="0">
                  <a:schemeClr val="accent3">
                    <a:lumMod val="5000"/>
                    <a:lumOff val="95000"/>
                    <a:alpha val="50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流程图: 合并 16"/>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流程图: 合并 17"/>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TextBox 13"/>
          <p:cNvSpPr txBox="1"/>
          <p:nvPr/>
        </p:nvSpPr>
        <p:spPr>
          <a:xfrm>
            <a:off x="4377055" y="2246689"/>
            <a:ext cx="2570155" cy="646331"/>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50000"/>
              </a:lnSpc>
              <a:spcBef>
                <a:spcPct val="20000"/>
              </a:spcBef>
              <a:buFontTx/>
              <a:buNone/>
            </a:pPr>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p:cNvSpPr txBox="1"/>
          <p:nvPr/>
        </p:nvSpPr>
        <p:spPr>
          <a:xfrm>
            <a:off x="4342535" y="3245723"/>
            <a:ext cx="2570155" cy="646331"/>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50000"/>
              </a:lnSpc>
              <a:spcBef>
                <a:spcPct val="20000"/>
              </a:spcBef>
              <a:buFontTx/>
              <a:buNone/>
            </a:pPr>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p:cNvSpPr txBox="1"/>
          <p:nvPr/>
        </p:nvSpPr>
        <p:spPr>
          <a:xfrm>
            <a:off x="4653759" y="4258547"/>
            <a:ext cx="2570155" cy="646331"/>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50000"/>
              </a:lnSpc>
              <a:spcBef>
                <a:spcPct val="20000"/>
              </a:spcBef>
              <a:buFontTx/>
              <a:buNone/>
            </a:pPr>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13"/>
          <p:cNvSpPr txBox="1"/>
          <p:nvPr/>
        </p:nvSpPr>
        <p:spPr>
          <a:xfrm>
            <a:off x="5188747" y="5257581"/>
            <a:ext cx="2570155" cy="646331"/>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216025" eaLnBrk="1" hangingPunct="1">
              <a:lnSpc>
                <a:spcPct val="150000"/>
              </a:lnSpc>
              <a:spcBef>
                <a:spcPct val="20000"/>
              </a:spcBef>
              <a:buFontTx/>
              <a:buNone/>
            </a:pPr>
            <a:r>
              <a:rPr lang="zh-CN" altLang="en-US"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593256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0"/>
            <a:ext cx="7046913" cy="5611091"/>
          </a:xfrm>
          <a:custGeom>
            <a:avLst/>
            <a:gdLst>
              <a:gd name="connsiteX0" fmla="*/ 0 w 6132513"/>
              <a:gd name="connsiteY0" fmla="*/ 0 h 5611091"/>
              <a:gd name="connsiteX1" fmla="*/ 6132513 w 6132513"/>
              <a:gd name="connsiteY1" fmla="*/ 0 h 5611091"/>
              <a:gd name="connsiteX2" fmla="*/ 6132513 w 6132513"/>
              <a:gd name="connsiteY2" fmla="*/ 5611091 h 5611091"/>
              <a:gd name="connsiteX3" fmla="*/ 0 w 6132513"/>
              <a:gd name="connsiteY3" fmla="*/ 5611091 h 5611091"/>
              <a:gd name="connsiteX4" fmla="*/ 0 w 6132513"/>
              <a:gd name="connsiteY4" fmla="*/ 0 h 5611091"/>
              <a:gd name="connsiteX0-1" fmla="*/ 0 w 7046913"/>
              <a:gd name="connsiteY0-2" fmla="*/ 0 h 5611091"/>
              <a:gd name="connsiteX1-3" fmla="*/ 7046913 w 7046913"/>
              <a:gd name="connsiteY1-4" fmla="*/ 0 h 5611091"/>
              <a:gd name="connsiteX2-5" fmla="*/ 6132513 w 7046913"/>
              <a:gd name="connsiteY2-6" fmla="*/ 5611091 h 5611091"/>
              <a:gd name="connsiteX3-7" fmla="*/ 0 w 7046913"/>
              <a:gd name="connsiteY3-8" fmla="*/ 5611091 h 5611091"/>
              <a:gd name="connsiteX4-9" fmla="*/ 0 w 7046913"/>
              <a:gd name="connsiteY4-10" fmla="*/ 0 h 5611091"/>
              <a:gd name="connsiteX0-11" fmla="*/ 0 w 7046913"/>
              <a:gd name="connsiteY0-12" fmla="*/ 0 h 5611091"/>
              <a:gd name="connsiteX1-13" fmla="*/ 7046913 w 7046913"/>
              <a:gd name="connsiteY1-14" fmla="*/ 0 h 5611091"/>
              <a:gd name="connsiteX2-15" fmla="*/ 6132513 w 7046913"/>
              <a:gd name="connsiteY2-16" fmla="*/ 5611091 h 5611091"/>
              <a:gd name="connsiteX3-17" fmla="*/ 41564 w 7046913"/>
              <a:gd name="connsiteY3-18" fmla="*/ 4052455 h 5611091"/>
              <a:gd name="connsiteX4-19" fmla="*/ 0 w 7046913"/>
              <a:gd name="connsiteY4-20" fmla="*/ 0 h 5611091"/>
              <a:gd name="connsiteX0-21" fmla="*/ 41563 w 7088476"/>
              <a:gd name="connsiteY0-22" fmla="*/ 0 h 5611091"/>
              <a:gd name="connsiteX1-23" fmla="*/ 7088476 w 7088476"/>
              <a:gd name="connsiteY1-24" fmla="*/ 0 h 5611091"/>
              <a:gd name="connsiteX2-25" fmla="*/ 6174076 w 7088476"/>
              <a:gd name="connsiteY2-26" fmla="*/ 5611091 h 5611091"/>
              <a:gd name="connsiteX3-27" fmla="*/ 0 w 7088476"/>
              <a:gd name="connsiteY3-28" fmla="*/ 4052455 h 5611091"/>
              <a:gd name="connsiteX4-29" fmla="*/ 41563 w 7088476"/>
              <a:gd name="connsiteY4-30" fmla="*/ 0 h 5611091"/>
              <a:gd name="connsiteX0-31" fmla="*/ 0 w 7046913"/>
              <a:gd name="connsiteY0-32" fmla="*/ 0 h 5611091"/>
              <a:gd name="connsiteX1-33" fmla="*/ 7046913 w 7046913"/>
              <a:gd name="connsiteY1-34" fmla="*/ 0 h 5611091"/>
              <a:gd name="connsiteX2-35" fmla="*/ 6132513 w 7046913"/>
              <a:gd name="connsiteY2-36" fmla="*/ 5611091 h 5611091"/>
              <a:gd name="connsiteX3-37" fmla="*/ 1 w 7046913"/>
              <a:gd name="connsiteY3-38" fmla="*/ 4052455 h 5611091"/>
              <a:gd name="connsiteX4-39" fmla="*/ 0 w 7046913"/>
              <a:gd name="connsiteY4-40" fmla="*/ 0 h 5611091"/>
              <a:gd name="connsiteX0-41" fmla="*/ 0 w 7046913"/>
              <a:gd name="connsiteY0-42" fmla="*/ 0 h 5611091"/>
              <a:gd name="connsiteX1-43" fmla="*/ 7046913 w 7046913"/>
              <a:gd name="connsiteY1-44" fmla="*/ 0 h 5611091"/>
              <a:gd name="connsiteX2-45" fmla="*/ 1789113 w 7046913"/>
              <a:gd name="connsiteY2-46" fmla="*/ 5611091 h 5611091"/>
              <a:gd name="connsiteX3-47" fmla="*/ 1 w 7046913"/>
              <a:gd name="connsiteY3-48" fmla="*/ 4052455 h 5611091"/>
              <a:gd name="connsiteX4-49" fmla="*/ 0 w 7046913"/>
              <a:gd name="connsiteY4-50" fmla="*/ 0 h 56110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46913" h="5611091">
                <a:moveTo>
                  <a:pt x="0" y="0"/>
                </a:moveTo>
                <a:lnTo>
                  <a:pt x="7046913" y="0"/>
                </a:lnTo>
                <a:lnTo>
                  <a:pt x="1789113" y="5611091"/>
                </a:lnTo>
                <a:lnTo>
                  <a:pt x="1" y="4052455"/>
                </a:lnTo>
                <a:cubicBezTo>
                  <a:pt x="1" y="2701637"/>
                  <a:pt x="0" y="1350818"/>
                  <a:pt x="0" y="0"/>
                </a:cubicBezTo>
                <a:close/>
              </a:path>
            </a:pathLst>
          </a:custGeom>
          <a:gradFill flip="none" rotWithShape="1">
            <a:gsLst>
              <a:gs pos="100000">
                <a:srgbClr val="9148C8"/>
              </a:gs>
              <a:gs pos="12000">
                <a:schemeClr val="accent1"/>
              </a:gs>
              <a:gs pos="58000">
                <a:schemeClr val="accent5">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 name="矩形 1"/>
          <p:cNvSpPr/>
          <p:nvPr/>
        </p:nvSpPr>
        <p:spPr>
          <a:xfrm rot="10800000">
            <a:off x="10242883" y="5307723"/>
            <a:ext cx="1949117" cy="1550277"/>
          </a:xfrm>
          <a:custGeom>
            <a:avLst/>
            <a:gdLst>
              <a:gd name="connsiteX0" fmla="*/ 0 w 6132513"/>
              <a:gd name="connsiteY0" fmla="*/ 0 h 5611091"/>
              <a:gd name="connsiteX1" fmla="*/ 6132513 w 6132513"/>
              <a:gd name="connsiteY1" fmla="*/ 0 h 5611091"/>
              <a:gd name="connsiteX2" fmla="*/ 6132513 w 6132513"/>
              <a:gd name="connsiteY2" fmla="*/ 5611091 h 5611091"/>
              <a:gd name="connsiteX3" fmla="*/ 0 w 6132513"/>
              <a:gd name="connsiteY3" fmla="*/ 5611091 h 5611091"/>
              <a:gd name="connsiteX4" fmla="*/ 0 w 6132513"/>
              <a:gd name="connsiteY4" fmla="*/ 0 h 5611091"/>
              <a:gd name="connsiteX0-1" fmla="*/ 0 w 7046913"/>
              <a:gd name="connsiteY0-2" fmla="*/ 0 h 5611091"/>
              <a:gd name="connsiteX1-3" fmla="*/ 7046913 w 7046913"/>
              <a:gd name="connsiteY1-4" fmla="*/ 0 h 5611091"/>
              <a:gd name="connsiteX2-5" fmla="*/ 6132513 w 7046913"/>
              <a:gd name="connsiteY2-6" fmla="*/ 5611091 h 5611091"/>
              <a:gd name="connsiteX3-7" fmla="*/ 0 w 7046913"/>
              <a:gd name="connsiteY3-8" fmla="*/ 5611091 h 5611091"/>
              <a:gd name="connsiteX4-9" fmla="*/ 0 w 7046913"/>
              <a:gd name="connsiteY4-10" fmla="*/ 0 h 5611091"/>
              <a:gd name="connsiteX0-11" fmla="*/ 0 w 7046913"/>
              <a:gd name="connsiteY0-12" fmla="*/ 0 h 5611091"/>
              <a:gd name="connsiteX1-13" fmla="*/ 7046913 w 7046913"/>
              <a:gd name="connsiteY1-14" fmla="*/ 0 h 5611091"/>
              <a:gd name="connsiteX2-15" fmla="*/ 6132513 w 7046913"/>
              <a:gd name="connsiteY2-16" fmla="*/ 5611091 h 5611091"/>
              <a:gd name="connsiteX3-17" fmla="*/ 41564 w 7046913"/>
              <a:gd name="connsiteY3-18" fmla="*/ 4052455 h 5611091"/>
              <a:gd name="connsiteX4-19" fmla="*/ 0 w 7046913"/>
              <a:gd name="connsiteY4-20" fmla="*/ 0 h 5611091"/>
              <a:gd name="connsiteX0-21" fmla="*/ 41563 w 7088476"/>
              <a:gd name="connsiteY0-22" fmla="*/ 0 h 5611091"/>
              <a:gd name="connsiteX1-23" fmla="*/ 7088476 w 7088476"/>
              <a:gd name="connsiteY1-24" fmla="*/ 0 h 5611091"/>
              <a:gd name="connsiteX2-25" fmla="*/ 6174076 w 7088476"/>
              <a:gd name="connsiteY2-26" fmla="*/ 5611091 h 5611091"/>
              <a:gd name="connsiteX3-27" fmla="*/ 0 w 7088476"/>
              <a:gd name="connsiteY3-28" fmla="*/ 4052455 h 5611091"/>
              <a:gd name="connsiteX4-29" fmla="*/ 41563 w 7088476"/>
              <a:gd name="connsiteY4-30" fmla="*/ 0 h 5611091"/>
              <a:gd name="connsiteX0-31" fmla="*/ 0 w 7046913"/>
              <a:gd name="connsiteY0-32" fmla="*/ 0 h 5611091"/>
              <a:gd name="connsiteX1-33" fmla="*/ 7046913 w 7046913"/>
              <a:gd name="connsiteY1-34" fmla="*/ 0 h 5611091"/>
              <a:gd name="connsiteX2-35" fmla="*/ 6132513 w 7046913"/>
              <a:gd name="connsiteY2-36" fmla="*/ 5611091 h 5611091"/>
              <a:gd name="connsiteX3-37" fmla="*/ 1 w 7046913"/>
              <a:gd name="connsiteY3-38" fmla="*/ 4052455 h 5611091"/>
              <a:gd name="connsiteX4-39" fmla="*/ 0 w 7046913"/>
              <a:gd name="connsiteY4-40" fmla="*/ 0 h 5611091"/>
              <a:gd name="connsiteX0-41" fmla="*/ 0 w 7046913"/>
              <a:gd name="connsiteY0-42" fmla="*/ 0 h 5611091"/>
              <a:gd name="connsiteX1-43" fmla="*/ 7046913 w 7046913"/>
              <a:gd name="connsiteY1-44" fmla="*/ 0 h 5611091"/>
              <a:gd name="connsiteX2-45" fmla="*/ 1789113 w 7046913"/>
              <a:gd name="connsiteY2-46" fmla="*/ 5611091 h 5611091"/>
              <a:gd name="connsiteX3-47" fmla="*/ 1 w 7046913"/>
              <a:gd name="connsiteY3-48" fmla="*/ 4052455 h 5611091"/>
              <a:gd name="connsiteX4-49" fmla="*/ 0 w 7046913"/>
              <a:gd name="connsiteY4-50" fmla="*/ 0 h 56110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46913" h="5611091">
                <a:moveTo>
                  <a:pt x="0" y="0"/>
                </a:moveTo>
                <a:lnTo>
                  <a:pt x="7046913" y="0"/>
                </a:lnTo>
                <a:lnTo>
                  <a:pt x="1789113" y="5611091"/>
                </a:lnTo>
                <a:lnTo>
                  <a:pt x="1" y="4052455"/>
                </a:lnTo>
                <a:cubicBezTo>
                  <a:pt x="1" y="2701637"/>
                  <a:pt x="0" y="1350818"/>
                  <a:pt x="0" y="0"/>
                </a:cubicBezTo>
                <a:close/>
              </a:path>
            </a:pathLst>
          </a:custGeom>
          <a:gradFill flip="none" rotWithShape="1">
            <a:gsLst>
              <a:gs pos="100000">
                <a:schemeClr val="accent1">
                  <a:lumMod val="75000"/>
                </a:schemeClr>
              </a:gs>
              <a:gs pos="0">
                <a:srgbClr val="7030A0"/>
              </a:gs>
              <a:gs pos="10000">
                <a:srgbClr val="9148C8"/>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4" name="组合 3"/>
          <p:cNvGrpSpPr/>
          <p:nvPr/>
        </p:nvGrpSpPr>
        <p:grpSpPr>
          <a:xfrm>
            <a:off x="-167429" y="137054"/>
            <a:ext cx="1530175" cy="2110091"/>
            <a:chOff x="300" y="830"/>
            <a:chExt cx="1676" cy="2311"/>
          </a:xfrm>
        </p:grpSpPr>
        <p:sp>
          <p:nvSpPr>
            <p:cNvPr id="5" name="流程图: 合并 4"/>
            <p:cNvSpPr/>
            <p:nvPr/>
          </p:nvSpPr>
          <p:spPr>
            <a:xfrm rot="5400000" flipV="1">
              <a:off x="134" y="1721"/>
              <a:ext cx="1586" cy="1253"/>
            </a:xfrm>
            <a:prstGeom prst="flowChartMerge">
              <a:avLst/>
            </a:prstGeom>
            <a:gradFill flip="none" rotWithShape="1">
              <a:gsLst>
                <a:gs pos="0">
                  <a:schemeClr val="accent3">
                    <a:lumMod val="5000"/>
                    <a:lumOff val="95000"/>
                    <a:alpha val="50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流程图: 合并 6"/>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流程图: 合并 7"/>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9"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10" name="直接连接符 9"/>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pic>
        <p:nvPicPr>
          <p:cNvPr id="11" name="图片 10"/>
          <p:cNvPicPr>
            <a:picLocks noChangeAspect="1"/>
          </p:cNvPicPr>
          <p:nvPr/>
        </p:nvPicPr>
        <p:blipFill>
          <a:blip r:embed="rId2"/>
          <a:stretch>
            <a:fillRect/>
          </a:stretch>
        </p:blipFill>
        <p:spPr>
          <a:xfrm>
            <a:off x="9429750" y="171450"/>
            <a:ext cx="2590800" cy="819149"/>
          </a:xfrm>
          <a:prstGeom prst="rect">
            <a:avLst/>
          </a:prstGeom>
        </p:spPr>
      </p:pic>
      <p:sp>
        <p:nvSpPr>
          <p:cNvPr id="12" name="椭圆 11"/>
          <p:cNvSpPr/>
          <p:nvPr/>
        </p:nvSpPr>
        <p:spPr>
          <a:xfrm>
            <a:off x="6827131" y="1682726"/>
            <a:ext cx="561109" cy="561109"/>
          </a:xfrm>
          <a:prstGeom prst="ellipse">
            <a:avLst/>
          </a:prstGeom>
          <a:gradFill>
            <a:gsLst>
              <a:gs pos="6000">
                <a:srgbClr val="E9BBCE"/>
              </a:gs>
              <a:gs pos="59000">
                <a:srgbClr val="7E59A0"/>
              </a:gs>
              <a:gs pos="100000">
                <a:srgbClr val="27AABF"/>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3" name="椭圆 12"/>
          <p:cNvSpPr/>
          <p:nvPr/>
        </p:nvSpPr>
        <p:spPr>
          <a:xfrm>
            <a:off x="5667618" y="2937260"/>
            <a:ext cx="561109" cy="561109"/>
          </a:xfrm>
          <a:prstGeom prst="ellipse">
            <a:avLst/>
          </a:prstGeom>
          <a:gradFill>
            <a:gsLst>
              <a:gs pos="6000">
                <a:srgbClr val="E9BBCE"/>
              </a:gs>
              <a:gs pos="59000">
                <a:srgbClr val="7E59A0"/>
              </a:gs>
              <a:gs pos="100000">
                <a:srgbClr val="27AABF"/>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 name="椭圆 13"/>
          <p:cNvSpPr/>
          <p:nvPr/>
        </p:nvSpPr>
        <p:spPr>
          <a:xfrm>
            <a:off x="4463164" y="4239932"/>
            <a:ext cx="561109" cy="561109"/>
          </a:xfrm>
          <a:prstGeom prst="ellipse">
            <a:avLst/>
          </a:prstGeom>
          <a:gradFill>
            <a:gsLst>
              <a:gs pos="6000">
                <a:srgbClr val="E9BBCE"/>
              </a:gs>
              <a:gs pos="59000">
                <a:srgbClr val="7E59A0"/>
              </a:gs>
              <a:gs pos="100000">
                <a:srgbClr val="27AABF"/>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 name="Group 33"/>
          <p:cNvGrpSpPr/>
          <p:nvPr/>
        </p:nvGrpSpPr>
        <p:grpSpPr>
          <a:xfrm>
            <a:off x="4569139" y="4340353"/>
            <a:ext cx="354280" cy="378189"/>
            <a:chOff x="8342313" y="10972800"/>
            <a:chExt cx="1293813" cy="1381125"/>
          </a:xfrm>
          <a:solidFill>
            <a:schemeClr val="bg1"/>
          </a:solidFill>
          <a:effectLst/>
        </p:grpSpPr>
        <p:sp>
          <p:nvSpPr>
            <p:cNvPr id="16"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17"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18"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grpSp>
      <p:grpSp>
        <p:nvGrpSpPr>
          <p:cNvPr id="19" name="Group 37"/>
          <p:cNvGrpSpPr/>
          <p:nvPr/>
        </p:nvGrpSpPr>
        <p:grpSpPr>
          <a:xfrm>
            <a:off x="6921720" y="1797443"/>
            <a:ext cx="379493" cy="331676"/>
            <a:chOff x="8296275" y="8293096"/>
            <a:chExt cx="1385888" cy="1211261"/>
          </a:xfrm>
          <a:solidFill>
            <a:schemeClr val="bg1"/>
          </a:solidFill>
          <a:effectLst/>
        </p:grpSpPr>
        <p:sp>
          <p:nvSpPr>
            <p:cNvPr id="20"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21"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grpSp>
      <p:grpSp>
        <p:nvGrpSpPr>
          <p:cNvPr id="22" name="Group 40"/>
          <p:cNvGrpSpPr/>
          <p:nvPr/>
        </p:nvGrpSpPr>
        <p:grpSpPr>
          <a:xfrm>
            <a:off x="5764542" y="3072891"/>
            <a:ext cx="378190" cy="319504"/>
            <a:chOff x="13828713" y="2805113"/>
            <a:chExt cx="1381125" cy="1166812"/>
          </a:xfrm>
          <a:solidFill>
            <a:schemeClr val="bg1"/>
          </a:solidFill>
          <a:effectLst/>
        </p:grpSpPr>
        <p:sp>
          <p:nvSpPr>
            <p:cNvPr id="23"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24"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25"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grpSp>
      <p:sp>
        <p:nvSpPr>
          <p:cNvPr id="26" name="稻壳儿小白白(http://dwz.cn/Wu2UP)"/>
          <p:cNvSpPr txBox="1">
            <a:spLocks noChangeArrowheads="1"/>
          </p:cNvSpPr>
          <p:nvPr/>
        </p:nvSpPr>
        <p:spPr bwMode="auto">
          <a:xfrm>
            <a:off x="7545717" y="184482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7" name="稻壳儿小白白(http://dwz.cn/Wu2UP)"/>
          <p:cNvSpPr txBox="1">
            <a:spLocks noChangeArrowheads="1"/>
          </p:cNvSpPr>
          <p:nvPr/>
        </p:nvSpPr>
        <p:spPr bwMode="auto">
          <a:xfrm>
            <a:off x="5166419" y="4405917"/>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8" name="稻壳儿小白白(http://dwz.cn/Wu2UP)"/>
          <p:cNvSpPr txBox="1">
            <a:spLocks noChangeArrowheads="1"/>
          </p:cNvSpPr>
          <p:nvPr/>
        </p:nvSpPr>
        <p:spPr bwMode="auto">
          <a:xfrm>
            <a:off x="6357838" y="312786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1" name="矩形 30"/>
          <p:cNvSpPr/>
          <p:nvPr/>
        </p:nvSpPr>
        <p:spPr>
          <a:xfrm>
            <a:off x="7458032" y="2129119"/>
            <a:ext cx="2824869" cy="738664"/>
          </a:xfrm>
          <a:prstGeom prst="rect">
            <a:avLst/>
          </a:prstGeom>
        </p:spPr>
        <p:txBody>
          <a:bodyPr wrap="square">
            <a:spAutoFit/>
          </a:bodyPr>
          <a:lstStyle/>
          <a:p>
            <a:pPr>
              <a:lnSpc>
                <a:spcPct val="150000"/>
              </a:lnSpc>
            </a:pPr>
            <a:r>
              <a:rPr lang="zh-CN" altLang="en-US" sz="1400" dirty="0"/>
              <a:t>单击此处编辑您要的内容，建议您在展示时采用微软雅黑字体</a:t>
            </a:r>
          </a:p>
        </p:txBody>
      </p:sp>
      <p:sp>
        <p:nvSpPr>
          <p:cNvPr id="32" name="矩形 31"/>
          <p:cNvSpPr/>
          <p:nvPr/>
        </p:nvSpPr>
        <p:spPr>
          <a:xfrm>
            <a:off x="6266254" y="3397086"/>
            <a:ext cx="2824869" cy="738664"/>
          </a:xfrm>
          <a:prstGeom prst="rect">
            <a:avLst/>
          </a:prstGeom>
        </p:spPr>
        <p:txBody>
          <a:bodyPr wrap="square">
            <a:spAutoFit/>
          </a:bodyPr>
          <a:lstStyle/>
          <a:p>
            <a:pPr>
              <a:lnSpc>
                <a:spcPct val="150000"/>
              </a:lnSpc>
            </a:pPr>
            <a:r>
              <a:rPr lang="zh-CN" altLang="en-US" sz="1400" dirty="0"/>
              <a:t>单击此处编辑您要的内容，建议您在展示时采用微软雅黑字体</a:t>
            </a:r>
          </a:p>
        </p:txBody>
      </p:sp>
      <p:sp>
        <p:nvSpPr>
          <p:cNvPr id="33" name="矩形 32"/>
          <p:cNvSpPr/>
          <p:nvPr/>
        </p:nvSpPr>
        <p:spPr>
          <a:xfrm>
            <a:off x="5066516" y="4697047"/>
            <a:ext cx="2824869" cy="738664"/>
          </a:xfrm>
          <a:prstGeom prst="rect">
            <a:avLst/>
          </a:prstGeom>
        </p:spPr>
        <p:txBody>
          <a:bodyPr wrap="square">
            <a:spAutoFit/>
          </a:bodyPr>
          <a:lstStyle/>
          <a:p>
            <a:pPr>
              <a:lnSpc>
                <a:spcPct val="150000"/>
              </a:lnSpc>
            </a:pPr>
            <a:r>
              <a:rPr lang="zh-CN" altLang="en-US" sz="1400" dirty="0"/>
              <a:t>单击此处编辑您要的内容，建议您在展示时采用微软雅黑字体</a:t>
            </a:r>
          </a:p>
        </p:txBody>
      </p:sp>
    </p:spTree>
    <p:extLst>
      <p:ext uri="{BB962C8B-B14F-4D97-AF65-F5344CB8AC3E}">
        <p14:creationId xmlns:p14="http://schemas.microsoft.com/office/powerpoint/2010/main" val="23822063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7"/>
          <p:cNvSpPr txBox="1"/>
          <p:nvPr/>
        </p:nvSpPr>
        <p:spPr>
          <a:xfrm>
            <a:off x="1362746" y="220190"/>
            <a:ext cx="1073150" cy="6052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结论</a:t>
            </a:r>
            <a:endParaRPr lang="zh-CN" altLang="zh-CN" sz="2800" b="1" dirty="0">
              <a:solidFill>
                <a:srgbClr val="03155D"/>
              </a:solidFill>
            </a:endParaRPr>
          </a:p>
        </p:txBody>
      </p:sp>
      <p:sp>
        <p:nvSpPr>
          <p:cNvPr id="3" name="标题 1"/>
          <p:cNvSpPr>
            <a:spLocks noGrp="1"/>
          </p:cNvSpPr>
          <p:nvPr/>
        </p:nvSpPr>
        <p:spPr>
          <a:xfrm>
            <a:off x="1362746" y="846935"/>
            <a:ext cx="1755775" cy="56388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pPr algn="l">
              <a:lnSpc>
                <a:spcPct val="130000"/>
              </a:lnSpc>
            </a:pPr>
            <a:r>
              <a:rPr lang="en-US" altLang="zh-CN" sz="2400" dirty="0">
                <a:solidFill>
                  <a:srgbClr val="03155D"/>
                </a:solidFill>
                <a:effectLst>
                  <a:outerShdw blurRad="38100" dist="38100" dir="2700000" sx="101000" sy="101000" algn="tl">
                    <a:srgbClr val="000000">
                      <a:alpha val="43137"/>
                    </a:srgbClr>
                  </a:outerShdw>
                </a:effectLst>
              </a:rPr>
              <a:t>Conclusion</a:t>
            </a:r>
            <a:endParaRPr lang="en-US" sz="2400" dirty="0">
              <a:solidFill>
                <a:srgbClr val="03155D"/>
              </a:solidFill>
              <a:effectLst>
                <a:outerShdw blurRad="38100" dist="38100" dir="2700000" sx="101000" sy="101000" algn="tl">
                  <a:srgbClr val="000000">
                    <a:alpha val="43137"/>
                  </a:srgbClr>
                </a:outerShdw>
              </a:effectLst>
            </a:endParaRPr>
          </a:p>
        </p:txBody>
      </p:sp>
      <p:cxnSp>
        <p:nvCxnSpPr>
          <p:cNvPr id="4" name="直接连接符 3"/>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grpSp>
        <p:nvGrpSpPr>
          <p:cNvPr id="5" name="组合 4"/>
          <p:cNvGrpSpPr/>
          <p:nvPr/>
        </p:nvGrpSpPr>
        <p:grpSpPr>
          <a:xfrm>
            <a:off x="-234639" y="0"/>
            <a:ext cx="1530175" cy="2110091"/>
            <a:chOff x="300" y="830"/>
            <a:chExt cx="1676" cy="2311"/>
          </a:xfrm>
        </p:grpSpPr>
        <p:sp>
          <p:nvSpPr>
            <p:cNvPr id="6" name="流程图: 合并 5"/>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流程图: 合并 6"/>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流程图: 合并 7"/>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9" name="图片 8"/>
          <p:cNvPicPr>
            <a:picLocks noChangeAspect="1"/>
          </p:cNvPicPr>
          <p:nvPr/>
        </p:nvPicPr>
        <p:blipFill>
          <a:blip r:embed="rId2"/>
          <a:stretch>
            <a:fillRect/>
          </a:stretch>
        </p:blipFill>
        <p:spPr>
          <a:xfrm>
            <a:off x="9429750" y="171450"/>
            <a:ext cx="2590800" cy="819149"/>
          </a:xfrm>
          <a:prstGeom prst="rect">
            <a:avLst/>
          </a:prstGeom>
        </p:spPr>
      </p:pic>
      <p:sp>
        <p:nvSpPr>
          <p:cNvPr id="10" name="Rectangle 2"/>
          <p:cNvSpPr/>
          <p:nvPr/>
        </p:nvSpPr>
        <p:spPr>
          <a:xfrm>
            <a:off x="1036702" y="1931943"/>
            <a:ext cx="10391582" cy="2332788"/>
          </a:xfrm>
          <a:prstGeom prst="rect">
            <a:avLst/>
          </a:prstGeom>
          <a:solidFill>
            <a:srgbClr val="BEBAE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00" dirty="0">
              <a:solidFill>
                <a:schemeClr val="tx1">
                  <a:lumMod val="50000"/>
                  <a:lumOff val="50000"/>
                </a:schemeClr>
              </a:solidFill>
              <a:latin typeface="微软雅黑" panose="020B0503020204020204" charset="-122"/>
              <a:ea typeface="微软雅黑" panose="020B0503020204020204" charset="-122"/>
            </a:endParaRPr>
          </a:p>
        </p:txBody>
      </p:sp>
      <p:sp>
        <p:nvSpPr>
          <p:cNvPr id="11" name="矩形 10"/>
          <p:cNvSpPr/>
          <p:nvPr/>
        </p:nvSpPr>
        <p:spPr>
          <a:xfrm>
            <a:off x="1199063" y="2128318"/>
            <a:ext cx="1031033" cy="430879"/>
          </a:xfrm>
          <a:prstGeom prst="rect">
            <a:avLst/>
          </a:prstGeom>
        </p:spPr>
        <p:txBody>
          <a:bodyPr wrap="none" lIns="91431" tIns="45716" rIns="91431" bIns="4571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200" b="1" dirty="0">
                <a:solidFill>
                  <a:schemeClr val="bg1"/>
                </a:solidFill>
                <a:latin typeface="微软雅黑" panose="020B0503020204020204" charset="-122"/>
                <a:ea typeface="微软雅黑" panose="020B0503020204020204" charset="-122"/>
              </a:rPr>
              <a:t>结束语</a:t>
            </a:r>
            <a:endParaRPr lang="en-US" altLang="zh-CN" sz="2200" b="1" dirty="0">
              <a:solidFill>
                <a:schemeClr val="bg1"/>
              </a:solidFill>
              <a:latin typeface="微软雅黑" panose="020B0503020204020204" charset="-122"/>
              <a:ea typeface="微软雅黑" panose="020B0503020204020204" charset="-122"/>
            </a:endParaRPr>
          </a:p>
        </p:txBody>
      </p:sp>
      <p:sp>
        <p:nvSpPr>
          <p:cNvPr id="12" name="矩形 11"/>
          <p:cNvSpPr>
            <a:spLocks noChangeArrowheads="1"/>
          </p:cNvSpPr>
          <p:nvPr/>
        </p:nvSpPr>
        <p:spPr bwMode="auto">
          <a:xfrm>
            <a:off x="1199064" y="2559197"/>
            <a:ext cx="4896936" cy="1569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200000"/>
              </a:lnSpc>
              <a:buNone/>
            </a:pPr>
            <a:r>
              <a:rPr lang="zh-CN" altLang="en-US" sz="1200" dirty="0">
                <a:solidFill>
                  <a:schemeClr val="bg1"/>
                </a:solidFill>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13" name="Freeform 12"/>
          <p:cNvSpPr/>
          <p:nvPr/>
        </p:nvSpPr>
        <p:spPr bwMode="auto">
          <a:xfrm>
            <a:off x="995090" y="461560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50000"/>
                  <a:lumOff val="50000"/>
                </a:schemeClr>
              </a:solidFill>
              <a:latin typeface="微软雅黑" panose="020B0503020204020204" charset="-122"/>
              <a:ea typeface="微软雅黑" panose="020B0503020204020204" charset="-122"/>
            </a:endParaRPr>
          </a:p>
        </p:txBody>
      </p:sp>
      <p:sp>
        <p:nvSpPr>
          <p:cNvPr id="14" name="Freeform 12"/>
          <p:cNvSpPr/>
          <p:nvPr/>
        </p:nvSpPr>
        <p:spPr bwMode="auto">
          <a:xfrm flipH="1" flipV="1">
            <a:off x="10865909" y="576366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50000"/>
                  <a:lumOff val="50000"/>
                </a:schemeClr>
              </a:solidFill>
              <a:latin typeface="微软雅黑" panose="020B0503020204020204" charset="-122"/>
              <a:ea typeface="微软雅黑" panose="020B0503020204020204" charset="-122"/>
            </a:endParaRPr>
          </a:p>
        </p:txBody>
      </p:sp>
      <p:sp>
        <p:nvSpPr>
          <p:cNvPr id="17" name="TextBox 13"/>
          <p:cNvSpPr txBox="1"/>
          <p:nvPr/>
        </p:nvSpPr>
        <p:spPr>
          <a:xfrm>
            <a:off x="1541068" y="5061925"/>
            <a:ext cx="9513011" cy="2800767"/>
          </a:xfrm>
          <a:prstGeom prst="rect">
            <a:avLst/>
          </a:prstGeom>
          <a:noFill/>
          <a:ln w="9525">
            <a:noFill/>
          </a:ln>
        </p:spPr>
        <p:txBody>
          <a:bodyPr wrap="square" lIns="0" tIns="0" rIns="0" bIns="0">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defTabSz="1216025" eaLnBrk="1" hangingPunct="1">
              <a:lnSpc>
                <a:spcPct val="150000"/>
              </a:lnSpc>
              <a:spcBef>
                <a:spcPct val="20000"/>
              </a:spcBef>
              <a:buNone/>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a:t>
            </a:r>
            <a:r>
              <a:rPr lang="zh-CN" altLang="en-US" sz="1400" dirty="0">
                <a:latin typeface="Arial" panose="020B0604020202020204" pitchFamily="34" charset="0"/>
                <a:sym typeface="Arial" panose="020B0604020202020204" pitchFamily="34" charset="0"/>
              </a:rPr>
              <a:t>大小；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endParaRPr lang="en-US" altLang="zh-CN" sz="1400" dirty="0">
              <a:latin typeface="Arial" panose="020B0604020202020204" pitchFamily="34" charset="0"/>
              <a:sym typeface="Arial" panose="020B0604020202020204" pitchFamily="34" charset="0"/>
            </a:endParaRPr>
          </a:p>
          <a:p>
            <a:pPr marL="0" lvl="0" indent="0" defTabSz="1216025" eaLnBrk="1" hangingPunct="1">
              <a:lnSpc>
                <a:spcPct val="150000"/>
              </a:lnSpc>
              <a:spcBef>
                <a:spcPct val="20000"/>
              </a:spcBef>
              <a:buNone/>
            </a:pPr>
            <a:endParaRPr lang="en-US" altLang="zh-CN" sz="1400" dirty="0">
              <a:latin typeface="Arial" panose="020B0604020202020204" pitchFamily="34" charset="0"/>
              <a:sym typeface="Arial" panose="020B0604020202020204" pitchFamily="34" charset="0"/>
            </a:endParaRPr>
          </a:p>
          <a:p>
            <a:pPr marL="0" indent="0" defTabSz="1216025" eaLnBrk="1" hangingPunct="1">
              <a:lnSpc>
                <a:spcPct val="150000"/>
              </a:lnSpc>
              <a:spcBef>
                <a:spcPct val="20000"/>
              </a:spcBef>
              <a:buNone/>
            </a:pPr>
            <a:endParaRPr lang="en-US" altLang="zh-CN" sz="1400" dirty="0">
              <a:latin typeface="Arial" panose="020B0604020202020204" pitchFamily="34" charset="0"/>
              <a:sym typeface="Arial" panose="020B0604020202020204" pitchFamily="34" charset="0"/>
            </a:endParaRPr>
          </a:p>
          <a:p>
            <a:pPr marL="0" lvl="0" indent="0" defTabSz="1216025" eaLnBrk="1" hangingPunct="1">
              <a:lnSpc>
                <a:spcPct val="150000"/>
              </a:lnSpc>
              <a:spcBef>
                <a:spcPct val="20000"/>
              </a:spcBef>
              <a:buNone/>
            </a:pPr>
            <a:endParaRPr lang="en-US" altLang="zh-CN" sz="1400" dirty="0">
              <a:latin typeface="Arial" panose="020B0604020202020204" pitchFamily="34" charset="0"/>
              <a:sym typeface="Arial" panose="020B0604020202020204" pitchFamily="34" charset="0"/>
            </a:endParaRPr>
          </a:p>
          <a:p>
            <a:pPr marL="0" indent="0" defTabSz="1216025" eaLnBrk="1" hangingPunct="1">
              <a:lnSpc>
                <a:spcPct val="150000"/>
              </a:lnSpc>
              <a:spcBef>
                <a:spcPct val="20000"/>
              </a:spcBef>
              <a:buNone/>
            </a:pPr>
            <a:endParaRPr lang="en-US" altLang="zh-CN" sz="1400" dirty="0">
              <a:latin typeface="Arial" panose="020B0604020202020204" pitchFamily="34" charset="0"/>
              <a:sym typeface="Arial" panose="020B0604020202020204" pitchFamily="34" charset="0"/>
            </a:endParaRPr>
          </a:p>
          <a:p>
            <a:pPr marL="0" lvl="0" indent="0" defTabSz="1216025" eaLnBrk="1" hangingPunct="1">
              <a:lnSpc>
                <a:spcPct val="150000"/>
              </a:lnSpc>
              <a:spcBef>
                <a:spcPct val="20000"/>
              </a:spcBef>
              <a:buFontTx/>
              <a:buNone/>
            </a:pP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pic>
        <p:nvPicPr>
          <p:cNvPr id="18" name="图片 17"/>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l="6306" t="34852" b="7322"/>
          <a:stretch/>
        </p:blipFill>
        <p:spPr>
          <a:xfrm flipH="1">
            <a:off x="6204778" y="1931943"/>
            <a:ext cx="5223505" cy="2332788"/>
          </a:xfrm>
          <a:prstGeom prst="rect">
            <a:avLst/>
          </a:prstGeom>
        </p:spPr>
      </p:pic>
    </p:spTree>
    <p:extLst>
      <p:ext uri="{BB962C8B-B14F-4D97-AF65-F5344CB8AC3E}">
        <p14:creationId xmlns:p14="http://schemas.microsoft.com/office/powerpoint/2010/main" val="3418673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colorTemperature colorTemp="5300"/>
                    </a14:imgEffect>
                  </a14:imgLayer>
                </a14:imgProps>
              </a:ext>
            </a:extLst>
          </a:blip>
          <a:stretch>
            <a:fillRect/>
          </a:stretch>
        </p:blipFill>
        <p:spPr>
          <a:xfrm>
            <a:off x="-1" y="1376624"/>
            <a:ext cx="12192001" cy="4280599"/>
          </a:xfrm>
          <a:prstGeom prst="rect">
            <a:avLst/>
          </a:prstGeom>
        </p:spPr>
      </p:pic>
      <p:sp>
        <p:nvSpPr>
          <p:cNvPr id="2" name="矩形 1"/>
          <p:cNvSpPr/>
          <p:nvPr/>
        </p:nvSpPr>
        <p:spPr>
          <a:xfrm>
            <a:off x="-9558" y="1376625"/>
            <a:ext cx="12201558" cy="4280598"/>
          </a:xfrm>
          <a:prstGeom prst="rect">
            <a:avLst/>
          </a:prstGeom>
          <a:gradFill>
            <a:gsLst>
              <a:gs pos="100000">
                <a:srgbClr val="7030A0"/>
              </a:gs>
              <a:gs pos="67000">
                <a:schemeClr val="accent1">
                  <a:lumMod val="5000"/>
                  <a:lumOff val="95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图文框 20"/>
          <p:cNvSpPr/>
          <p:nvPr/>
        </p:nvSpPr>
        <p:spPr>
          <a:xfrm>
            <a:off x="1029963" y="1144713"/>
            <a:ext cx="10112958" cy="4790541"/>
          </a:xfrm>
          <a:prstGeom prst="frame">
            <a:avLst>
              <a:gd name="adj1" fmla="val 460"/>
            </a:avLst>
          </a:prstGeom>
          <a:gradFill>
            <a:gsLst>
              <a:gs pos="0">
                <a:srgbClr val="7030A0">
                  <a:alpha val="80000"/>
                </a:srgbClr>
              </a:gs>
              <a:gs pos="69000">
                <a:schemeClr val="accent1">
                  <a:lumMod val="45000"/>
                  <a:lumOff val="55000"/>
                </a:schemeClr>
              </a:gs>
              <a:gs pos="99000">
                <a:schemeClr val="accent1">
                  <a:lumMod val="45000"/>
                  <a:lumOff val="5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文本框 10"/>
          <p:cNvSpPr txBox="1"/>
          <p:nvPr/>
        </p:nvSpPr>
        <p:spPr>
          <a:xfrm>
            <a:off x="2671849" y="2842559"/>
            <a:ext cx="6829185" cy="110799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6600" dirty="0">
                <a:gradFill>
                  <a:gsLst>
                    <a:gs pos="37000">
                      <a:srgbClr val="7030A0"/>
                    </a:gs>
                    <a:gs pos="67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Impact" panose="020B0806030902050204" pitchFamily="34" charset="0"/>
                <a:ea typeface="微软雅黑" panose="020B0503020204020204" pitchFamily="34" charset="-122"/>
              </a:rPr>
              <a:t>Thank You</a:t>
            </a:r>
            <a:r>
              <a:rPr lang="zh-CN" altLang="en-US" sz="6600" dirty="0">
                <a:gradFill>
                  <a:gsLst>
                    <a:gs pos="37000">
                      <a:srgbClr val="7030A0"/>
                    </a:gs>
                    <a:gs pos="67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Impact" panose="020B0806030902050204" pitchFamily="34" charset="0"/>
                <a:ea typeface="微软雅黑" panose="020B0503020204020204" pitchFamily="34" charset="-122"/>
              </a:rPr>
              <a:t>！</a:t>
            </a:r>
            <a:r>
              <a:rPr lang="en-US" altLang="zh-CN" sz="6600" dirty="0">
                <a:gradFill>
                  <a:gsLst>
                    <a:gs pos="37000">
                      <a:srgbClr val="7030A0"/>
                    </a:gs>
                    <a:gs pos="67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Impact" panose="020B0806030902050204" pitchFamily="34" charset="0"/>
                <a:ea typeface="微软雅黑" panose="020B0503020204020204" pitchFamily="34" charset="-122"/>
              </a:rPr>
              <a:t> </a:t>
            </a:r>
            <a:endParaRPr lang="zh-CN" altLang="en-US" sz="6600" b="1" dirty="0">
              <a:gradFill>
                <a:gsLst>
                  <a:gs pos="37000">
                    <a:srgbClr val="7030A0"/>
                  </a:gs>
                  <a:gs pos="67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atin typeface="Impact" panose="020B0806030902050204" pitchFamily="34" charset="0"/>
              <a:ea typeface="微软雅黑" panose="020B0503020204020204" pitchFamily="34" charset="-122"/>
            </a:endParaRPr>
          </a:p>
        </p:txBody>
      </p:sp>
      <p:cxnSp>
        <p:nvCxnSpPr>
          <p:cNvPr id="16" name="直接连接符 15"/>
          <p:cNvCxnSpPr/>
          <p:nvPr/>
        </p:nvCxnSpPr>
        <p:spPr>
          <a:xfrm>
            <a:off x="2280835" y="2842559"/>
            <a:ext cx="7111134" cy="0"/>
          </a:xfrm>
          <a:prstGeom prst="line">
            <a:avLst/>
          </a:prstGeom>
          <a:ln>
            <a:solidFill>
              <a:srgbClr val="715EA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280835" y="3846594"/>
            <a:ext cx="7111134" cy="0"/>
          </a:xfrm>
          <a:prstGeom prst="line">
            <a:avLst/>
          </a:prstGeom>
          <a:ln>
            <a:solidFill>
              <a:srgbClr val="715EA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rot="5400000">
            <a:off x="233816" y="-233816"/>
            <a:ext cx="1813203" cy="2280835"/>
            <a:chOff x="-10" y="830"/>
            <a:chExt cx="1986" cy="2498"/>
          </a:xfrm>
        </p:grpSpPr>
        <p:sp>
          <p:nvSpPr>
            <p:cNvPr id="15" name="流程图: 合并 14"/>
            <p:cNvSpPr/>
            <p:nvPr/>
          </p:nvSpPr>
          <p:spPr>
            <a:xfrm rot="5400000" flipV="1">
              <a:off x="-176" y="1908"/>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流程图: 合并 16"/>
            <p:cNvSpPr/>
            <p:nvPr/>
          </p:nvSpPr>
          <p:spPr>
            <a:xfrm rot="5400000" flipV="1">
              <a:off x="45" y="1233"/>
              <a:ext cx="1760" cy="1390"/>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流程图: 合并 17"/>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流程图: 合并 18"/>
          <p:cNvSpPr/>
          <p:nvPr/>
        </p:nvSpPr>
        <p:spPr>
          <a:xfrm rot="10800000">
            <a:off x="10881360" y="5813349"/>
            <a:ext cx="1310640" cy="1035685"/>
          </a:xfrm>
          <a:prstGeom prst="flowChartMerge">
            <a:avLst/>
          </a:prstGeom>
          <a:gradFill flip="none" rotWithShape="1">
            <a:gsLst>
              <a:gs pos="80000">
                <a:schemeClr val="accent1">
                  <a:lumMod val="40000"/>
                  <a:lumOff val="60000"/>
                </a:schemeClr>
              </a:gs>
              <a:gs pos="11000">
                <a:schemeClr val="accent3">
                  <a:lumMod val="5000"/>
                  <a:lumOff val="95000"/>
                </a:schemeClr>
              </a:gs>
              <a:gs pos="100000">
                <a:schemeClr val="accent3">
                  <a:lumMod val="30000"/>
                  <a:lumOff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流程图: 合并 21"/>
          <p:cNvSpPr/>
          <p:nvPr/>
        </p:nvSpPr>
        <p:spPr>
          <a:xfrm flipV="1">
            <a:off x="9357431" y="5813348"/>
            <a:ext cx="1168400" cy="922020"/>
          </a:xfrm>
          <a:prstGeom prst="flowChartMerge">
            <a:avLst/>
          </a:prstGeom>
          <a:gradFill>
            <a:gsLst>
              <a:gs pos="5000">
                <a:schemeClr val="accent1">
                  <a:lumMod val="20000"/>
                  <a:lumOff val="80000"/>
                  <a:alpha val="70000"/>
                </a:schemeClr>
              </a:gs>
              <a:gs pos="70000">
                <a:schemeClr val="accent3">
                  <a:lumMod val="45000"/>
                  <a:lumOff val="55000"/>
                </a:schemeClr>
              </a:gs>
              <a:gs pos="94000">
                <a:schemeClr val="accent3">
                  <a:lumMod val="45000"/>
                  <a:lumOff val="55000"/>
                </a:schemeClr>
              </a:gs>
              <a:gs pos="100000">
                <a:schemeClr val="accent3">
                  <a:lumMod val="30000"/>
                  <a:lumOff val="70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流程图: 合并 23"/>
          <p:cNvSpPr/>
          <p:nvPr/>
        </p:nvSpPr>
        <p:spPr>
          <a:xfrm flipV="1">
            <a:off x="10158412" y="5534980"/>
            <a:ext cx="1445895" cy="922020"/>
          </a:xfrm>
          <a:prstGeom prst="flowChartMerge">
            <a:avLst/>
          </a:prstGeom>
          <a:gradFill>
            <a:gsLst>
              <a:gs pos="0">
                <a:schemeClr val="accent1"/>
              </a:gs>
              <a:gs pos="74000">
                <a:srgbClr val="CD89F7"/>
              </a:gs>
              <a:gs pos="100000">
                <a:schemeClr val="accent3">
                  <a:lumMod val="30000"/>
                  <a:lumOff val="70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流程图: 合并 24"/>
          <p:cNvSpPr/>
          <p:nvPr/>
        </p:nvSpPr>
        <p:spPr>
          <a:xfrm rot="10800000">
            <a:off x="11305169" y="5261746"/>
            <a:ext cx="654667" cy="517667"/>
          </a:xfrm>
          <a:prstGeom prst="flowChartMerge">
            <a:avLst/>
          </a:prstGeom>
          <a:gradFill flip="none" rotWithShape="1">
            <a:gsLst>
              <a:gs pos="32000">
                <a:srgbClr val="FFC000"/>
              </a:gs>
              <a:gs pos="94000">
                <a:schemeClr val="accent3">
                  <a:lumMod val="45000"/>
                  <a:lumOff val="55000"/>
                </a:schemeClr>
              </a:gs>
              <a:gs pos="83000">
                <a:schemeClr val="accent3">
                  <a:lumMod val="45000"/>
                  <a:lumOff val="55000"/>
                </a:schemeClr>
              </a:gs>
              <a:gs pos="100000">
                <a:schemeClr val="accent3">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6" name="图片 25"/>
          <p:cNvPicPr>
            <a:picLocks noChangeAspect="1"/>
          </p:cNvPicPr>
          <p:nvPr/>
        </p:nvPicPr>
        <p:blipFill>
          <a:blip r:embed="rId4"/>
          <a:stretch>
            <a:fillRect/>
          </a:stretch>
        </p:blipFill>
        <p:spPr>
          <a:xfrm>
            <a:off x="9591642" y="44385"/>
            <a:ext cx="2590800" cy="819149"/>
          </a:xfrm>
          <a:prstGeom prst="rect">
            <a:avLst/>
          </a:prstGeom>
        </p:spPr>
      </p:pic>
    </p:spTree>
    <p:extLst>
      <p:ext uri="{BB962C8B-B14F-4D97-AF65-F5344CB8AC3E}">
        <p14:creationId xmlns:p14="http://schemas.microsoft.com/office/powerpoint/2010/main" val="3976213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524914" y="3400878"/>
            <a:ext cx="561109" cy="561109"/>
          </a:xfrm>
          <a:prstGeom prst="ellipse">
            <a:avLst/>
          </a:prstGeom>
          <a:gradFill>
            <a:gsLst>
              <a:gs pos="6000">
                <a:srgbClr val="E9BBCE"/>
              </a:gs>
              <a:gs pos="59000">
                <a:srgbClr val="7E59A0"/>
              </a:gs>
              <a:gs pos="100000">
                <a:srgbClr val="27AABF"/>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3" name="椭圆 2"/>
          <p:cNvSpPr/>
          <p:nvPr/>
        </p:nvSpPr>
        <p:spPr>
          <a:xfrm>
            <a:off x="7519678" y="4387138"/>
            <a:ext cx="561109" cy="561109"/>
          </a:xfrm>
          <a:prstGeom prst="ellipse">
            <a:avLst/>
          </a:prstGeom>
          <a:gradFill>
            <a:gsLst>
              <a:gs pos="6000">
                <a:srgbClr val="E9BBCE"/>
              </a:gs>
              <a:gs pos="59000">
                <a:srgbClr val="7E59A0"/>
              </a:gs>
              <a:gs pos="100000">
                <a:srgbClr val="27AABF"/>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 name="椭圆 3"/>
          <p:cNvSpPr/>
          <p:nvPr/>
        </p:nvSpPr>
        <p:spPr>
          <a:xfrm>
            <a:off x="7540647" y="5367635"/>
            <a:ext cx="561109" cy="561109"/>
          </a:xfrm>
          <a:prstGeom prst="ellipse">
            <a:avLst/>
          </a:prstGeom>
          <a:gradFill>
            <a:gsLst>
              <a:gs pos="6000">
                <a:srgbClr val="E9BBCE"/>
              </a:gs>
              <a:gs pos="59000">
                <a:srgbClr val="7E59A0"/>
              </a:gs>
              <a:gs pos="100000">
                <a:srgbClr val="27AABF"/>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5" name="矩形 4"/>
          <p:cNvSpPr/>
          <p:nvPr/>
        </p:nvSpPr>
        <p:spPr>
          <a:xfrm>
            <a:off x="0" y="2165911"/>
            <a:ext cx="7273636" cy="4066309"/>
          </a:xfrm>
          <a:prstGeom prst="rect">
            <a:avLst/>
          </a:prstGeom>
          <a:gradFill>
            <a:gsLst>
              <a:gs pos="1000">
                <a:schemeClr val="accent1">
                  <a:lumMod val="75000"/>
                </a:schemeClr>
              </a:gs>
              <a:gs pos="29000">
                <a:srgbClr val="7E59A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7" name="稻壳儿小白白(http://dwz.cn/Wu2UP)"/>
          <p:cNvSpPr txBox="1">
            <a:spLocks noChangeArrowheads="1"/>
          </p:cNvSpPr>
          <p:nvPr/>
        </p:nvSpPr>
        <p:spPr bwMode="auto">
          <a:xfrm>
            <a:off x="200001" y="3711507"/>
            <a:ext cx="19526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700" b="1" dirty="0">
                <a:solidFill>
                  <a:schemeClr val="bg1"/>
                </a:solidFill>
                <a:latin typeface="微软雅黑" panose="020B0503020204020204" pitchFamily="34" charset="-122"/>
                <a:sym typeface="Arial" panose="020B0604020202020204" pitchFamily="34" charset="0"/>
              </a:rPr>
              <a:t>单击添加标题</a:t>
            </a:r>
            <a:endParaRPr lang="en-US" altLang="zh-CN" sz="1700" b="1" dirty="0">
              <a:solidFill>
                <a:schemeClr val="bg1"/>
              </a:solidFill>
              <a:latin typeface="微软雅黑" panose="020B0503020204020204" pitchFamily="34" charset="-122"/>
              <a:sym typeface="Arial" panose="020B0604020202020204" pitchFamily="34" charset="0"/>
            </a:endParaRPr>
          </a:p>
        </p:txBody>
      </p:sp>
      <p:sp>
        <p:nvSpPr>
          <p:cNvPr id="9" name="矩形 8"/>
          <p:cNvSpPr>
            <a:spLocks noChangeArrowheads="1"/>
          </p:cNvSpPr>
          <p:nvPr/>
        </p:nvSpPr>
        <p:spPr bwMode="auto">
          <a:xfrm>
            <a:off x="7466058" y="2228256"/>
            <a:ext cx="429645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charset="0"/>
                <a:ea typeface="冬青黑体简体中文 W3" charset="-122"/>
              </a:defRPr>
            </a:lvl1pPr>
            <a:lvl2pPr marL="742950" indent="-285750">
              <a:defRPr>
                <a:solidFill>
                  <a:schemeClr val="tx1"/>
                </a:solidFill>
                <a:latin typeface="Open Sans" charset="0"/>
                <a:ea typeface="冬青黑体简体中文 W3" charset="-122"/>
              </a:defRPr>
            </a:lvl2pPr>
            <a:lvl3pPr marL="1143000" indent="-228600">
              <a:defRPr>
                <a:solidFill>
                  <a:schemeClr val="tx1"/>
                </a:solidFill>
                <a:latin typeface="Open Sans" charset="0"/>
                <a:ea typeface="冬青黑体简体中文 W3" charset="-122"/>
              </a:defRPr>
            </a:lvl3pPr>
            <a:lvl4pPr marL="1600200" indent="-228600">
              <a:defRPr>
                <a:solidFill>
                  <a:schemeClr val="tx1"/>
                </a:solidFill>
                <a:latin typeface="Open Sans" charset="0"/>
                <a:ea typeface="冬青黑体简体中文 W3" charset="-122"/>
              </a:defRPr>
            </a:lvl4pPr>
            <a:lvl5pPr marL="2057400" indent="-228600">
              <a:defRPr>
                <a:solidFill>
                  <a:schemeClr val="tx1"/>
                </a:solidFill>
                <a:latin typeface="Open Sans" charset="0"/>
                <a:ea typeface="冬青黑体简体中文 W3" charset="-122"/>
              </a:defRPr>
            </a:lvl5pPr>
            <a:lvl6pPr marL="2514600" indent="-228600" fontAlgn="base">
              <a:spcBef>
                <a:spcPct val="0"/>
              </a:spcBef>
              <a:spcAft>
                <a:spcPct val="0"/>
              </a:spcAft>
              <a:defRPr>
                <a:solidFill>
                  <a:schemeClr val="tx1"/>
                </a:solidFill>
                <a:latin typeface="Open Sans" charset="0"/>
                <a:ea typeface="冬青黑体简体中文 W3" charset="-122"/>
              </a:defRPr>
            </a:lvl6pPr>
            <a:lvl7pPr marL="2971800" indent="-228600" fontAlgn="base">
              <a:spcBef>
                <a:spcPct val="0"/>
              </a:spcBef>
              <a:spcAft>
                <a:spcPct val="0"/>
              </a:spcAft>
              <a:defRPr>
                <a:solidFill>
                  <a:schemeClr val="tx1"/>
                </a:solidFill>
                <a:latin typeface="Open Sans" charset="0"/>
                <a:ea typeface="冬青黑体简体中文 W3" charset="-122"/>
              </a:defRPr>
            </a:lvl7pPr>
            <a:lvl8pPr marL="3429000" indent="-228600" fontAlgn="base">
              <a:spcBef>
                <a:spcPct val="0"/>
              </a:spcBef>
              <a:spcAft>
                <a:spcPct val="0"/>
              </a:spcAft>
              <a:defRPr>
                <a:solidFill>
                  <a:schemeClr val="tx1"/>
                </a:solidFill>
                <a:latin typeface="Open Sans" charset="0"/>
                <a:ea typeface="冬青黑体简体中文 W3" charset="-122"/>
              </a:defRPr>
            </a:lvl8pPr>
            <a:lvl9pPr marL="3886200" indent="-228600" fontAlgn="base">
              <a:spcBef>
                <a:spcPct val="0"/>
              </a:spcBef>
              <a:spcAft>
                <a:spcPct val="0"/>
              </a:spcAft>
              <a:defRPr>
                <a:solidFill>
                  <a:schemeClr val="tx1"/>
                </a:solidFill>
                <a:latin typeface="Open Sans" charset="0"/>
                <a:ea typeface="冬青黑体简体中文 W3" charset="-122"/>
              </a:defRPr>
            </a:lvl9pPr>
          </a:lstStyle>
          <a:p>
            <a:pPr>
              <a:lnSpc>
                <a:spcPct val="120000"/>
              </a:lnSpc>
              <a:spcBef>
                <a:spcPct val="20000"/>
              </a:spcBef>
            </a:pPr>
            <a:r>
              <a:rPr lang="zh-CN" altLang="en-US" sz="1400" dirty="0">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1400" dirty="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0" name="Group 33"/>
          <p:cNvGrpSpPr/>
          <p:nvPr/>
        </p:nvGrpSpPr>
        <p:grpSpPr>
          <a:xfrm>
            <a:off x="7646622" y="5468056"/>
            <a:ext cx="354280" cy="378189"/>
            <a:chOff x="8342313" y="10972800"/>
            <a:chExt cx="1293813" cy="1381125"/>
          </a:xfrm>
          <a:solidFill>
            <a:schemeClr val="bg1"/>
          </a:solidFill>
          <a:effectLst/>
        </p:grpSpPr>
        <p:sp>
          <p:nvSpPr>
            <p:cNvPr id="24"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25"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26"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grpSp>
      <p:grpSp>
        <p:nvGrpSpPr>
          <p:cNvPr id="11" name="Group 37"/>
          <p:cNvGrpSpPr/>
          <p:nvPr/>
        </p:nvGrpSpPr>
        <p:grpSpPr>
          <a:xfrm>
            <a:off x="7619503" y="3515595"/>
            <a:ext cx="379493" cy="331676"/>
            <a:chOff x="8296275" y="8293096"/>
            <a:chExt cx="1385888" cy="1211261"/>
          </a:xfrm>
          <a:solidFill>
            <a:schemeClr val="bg1"/>
          </a:solidFill>
          <a:effectLst/>
        </p:grpSpPr>
        <p:sp>
          <p:nvSpPr>
            <p:cNvPr id="22"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23"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grpSp>
      <p:grpSp>
        <p:nvGrpSpPr>
          <p:cNvPr id="12" name="Group 40"/>
          <p:cNvGrpSpPr/>
          <p:nvPr/>
        </p:nvGrpSpPr>
        <p:grpSpPr>
          <a:xfrm>
            <a:off x="7616602" y="4522769"/>
            <a:ext cx="378190" cy="319504"/>
            <a:chOff x="13828713" y="2805113"/>
            <a:chExt cx="1381125" cy="1166812"/>
          </a:xfrm>
          <a:solidFill>
            <a:schemeClr val="bg1"/>
          </a:solidFill>
          <a:effectLst/>
        </p:grpSpPr>
        <p:sp>
          <p:nvSpPr>
            <p:cNvPr id="19"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20"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sp>
          <p:nvSpPr>
            <p:cNvPr id="21"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latin typeface="华文细黑" panose="02010600040101010101" pitchFamily="2" charset="-122"/>
                <a:ea typeface="华文细黑" panose="02010600040101010101" pitchFamily="2" charset="-122"/>
              </a:endParaRPr>
            </a:p>
          </p:txBody>
        </p:sp>
      </p:grpSp>
      <p:sp>
        <p:nvSpPr>
          <p:cNvPr id="13" name="稻壳儿小白白(http://dwz.cn/Wu2UP)"/>
          <p:cNvSpPr txBox="1">
            <a:spLocks noChangeArrowheads="1"/>
          </p:cNvSpPr>
          <p:nvPr/>
        </p:nvSpPr>
        <p:spPr bwMode="auto">
          <a:xfrm>
            <a:off x="8233141" y="335271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14" name="稻壳儿小白白(http://dwz.cn/Wu2UP)"/>
          <p:cNvSpPr txBox="1">
            <a:spLocks noChangeArrowheads="1"/>
          </p:cNvSpPr>
          <p:nvPr/>
        </p:nvSpPr>
        <p:spPr bwMode="auto">
          <a:xfrm>
            <a:off x="8228862" y="3670291"/>
            <a:ext cx="35336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15" name="稻壳儿小白白(http://dwz.cn/Wu2UP)"/>
          <p:cNvSpPr txBox="1">
            <a:spLocks noChangeArrowheads="1"/>
          </p:cNvSpPr>
          <p:nvPr/>
        </p:nvSpPr>
        <p:spPr bwMode="auto">
          <a:xfrm>
            <a:off x="8244774" y="535953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16" name="稻壳儿小白白(http://dwz.cn/Wu2UP)"/>
          <p:cNvSpPr txBox="1">
            <a:spLocks noChangeArrowheads="1"/>
          </p:cNvSpPr>
          <p:nvPr/>
        </p:nvSpPr>
        <p:spPr bwMode="auto">
          <a:xfrm>
            <a:off x="8240493" y="5677118"/>
            <a:ext cx="352375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17" name="稻壳儿小白白(http://dwz.cn/Wu2UP)"/>
          <p:cNvSpPr txBox="1">
            <a:spLocks noChangeArrowheads="1"/>
          </p:cNvSpPr>
          <p:nvPr/>
        </p:nvSpPr>
        <p:spPr bwMode="auto">
          <a:xfrm>
            <a:off x="8240493" y="435380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18" name="稻壳儿小白白(http://dwz.cn/Wu2UP)"/>
          <p:cNvSpPr txBox="1">
            <a:spLocks noChangeArrowheads="1"/>
          </p:cNvSpPr>
          <p:nvPr/>
        </p:nvSpPr>
        <p:spPr bwMode="auto">
          <a:xfrm>
            <a:off x="8236212" y="4671380"/>
            <a:ext cx="352718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sym typeface="Arial" panose="020B0604020202020204" pitchFamily="34" charset="0"/>
              </a:rPr>
              <a:t>Text</a:t>
            </a:r>
            <a:endParaRPr lang="zh-CN" altLang="zh-CN" sz="1200" dirty="0">
              <a:latin typeface="微软雅黑" panose="020B0503020204020204" pitchFamily="34" charset="-122"/>
            </a:endParaRPr>
          </a:p>
        </p:txBody>
      </p:sp>
      <p:pic>
        <p:nvPicPr>
          <p:cNvPr id="27" name="图片 26"/>
          <p:cNvPicPr>
            <a:picLocks noChangeAspect="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345048" y="2165910"/>
            <a:ext cx="4951192" cy="4066310"/>
          </a:xfrm>
          <a:prstGeom prst="rect">
            <a:avLst/>
          </a:prstGeom>
        </p:spPr>
      </p:pic>
      <p:pic>
        <p:nvPicPr>
          <p:cNvPr id="28" name="图片 27"/>
          <p:cNvPicPr>
            <a:picLocks noChangeAspect="1"/>
          </p:cNvPicPr>
          <p:nvPr/>
        </p:nvPicPr>
        <p:blipFill>
          <a:blip r:embed="rId3"/>
          <a:stretch>
            <a:fillRect/>
          </a:stretch>
        </p:blipFill>
        <p:spPr>
          <a:xfrm>
            <a:off x="9429750" y="171450"/>
            <a:ext cx="2590800" cy="819149"/>
          </a:xfrm>
          <a:prstGeom prst="rect">
            <a:avLst/>
          </a:prstGeom>
        </p:spPr>
      </p:pic>
      <p:sp>
        <p:nvSpPr>
          <p:cNvPr id="29" name="文本框 7"/>
          <p:cNvSpPr txBox="1"/>
          <p:nvPr/>
        </p:nvSpPr>
        <p:spPr>
          <a:xfrm>
            <a:off x="1362746" y="220190"/>
            <a:ext cx="1073150"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目  录</a:t>
            </a:r>
            <a:endParaRPr lang="zh-CN" altLang="zh-CN" sz="2800" b="1" dirty="0">
              <a:solidFill>
                <a:srgbClr val="03155D"/>
              </a:solidFill>
            </a:endParaRPr>
          </a:p>
        </p:txBody>
      </p:sp>
      <p:sp>
        <p:nvSpPr>
          <p:cNvPr id="30" name="标题 1"/>
          <p:cNvSpPr>
            <a:spLocks noGrp="1"/>
          </p:cNvSpPr>
          <p:nvPr/>
        </p:nvSpPr>
        <p:spPr>
          <a:xfrm>
            <a:off x="1362746" y="846935"/>
            <a:ext cx="1755775" cy="56388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effectLst>
                  <a:outerShdw blurRad="38100" dist="38100" dir="2700000" algn="tl">
                    <a:srgbClr val="000000">
                      <a:alpha val="43137"/>
                    </a:srgbClr>
                  </a:outerShdw>
                </a:effectLst>
                <a:latin typeface="+mj-lt"/>
                <a:ea typeface="+mj-ea"/>
                <a:cs typeface="+mj-cs"/>
              </a:defRPr>
            </a:lvl1pPr>
          </a:lstStyle>
          <a:p>
            <a:pPr algn="l">
              <a:lnSpc>
                <a:spcPct val="130000"/>
              </a:lnSpc>
            </a:pPr>
            <a:r>
              <a:rPr lang="en-US" altLang="zh-CN" sz="2400" dirty="0">
                <a:solidFill>
                  <a:srgbClr val="03155D"/>
                </a:solidFill>
                <a:effectLst>
                  <a:outerShdw blurRad="38100" dist="38100" dir="2700000" sx="101000" sy="101000" algn="tl">
                    <a:srgbClr val="000000">
                      <a:alpha val="43137"/>
                    </a:srgbClr>
                  </a:outerShdw>
                </a:effectLst>
              </a:rPr>
              <a:t>content</a:t>
            </a:r>
            <a:endParaRPr lang="en-US" sz="2400" dirty="0">
              <a:solidFill>
                <a:srgbClr val="03155D"/>
              </a:solidFill>
              <a:effectLst>
                <a:outerShdw blurRad="38100" dist="38100" dir="2700000" sx="101000" sy="101000" algn="tl">
                  <a:srgbClr val="000000">
                    <a:alpha val="43137"/>
                  </a:srgbClr>
                </a:outerShdw>
              </a:effectLst>
            </a:endParaRPr>
          </a:p>
        </p:txBody>
      </p:sp>
      <p:cxnSp>
        <p:nvCxnSpPr>
          <p:cNvPr id="31" name="直接连接符 30"/>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grpSp>
        <p:nvGrpSpPr>
          <p:cNvPr id="32" name="组合 31"/>
          <p:cNvGrpSpPr/>
          <p:nvPr/>
        </p:nvGrpSpPr>
        <p:grpSpPr>
          <a:xfrm>
            <a:off x="-167429" y="137054"/>
            <a:ext cx="1530175" cy="2110091"/>
            <a:chOff x="300" y="830"/>
            <a:chExt cx="1676" cy="2311"/>
          </a:xfrm>
        </p:grpSpPr>
        <p:sp>
          <p:nvSpPr>
            <p:cNvPr id="33" name="流程图: 合并 32"/>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流程图: 合并 33"/>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流程图: 合并 34"/>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6" name="稻壳儿小白白(http://dwz.cn/Wu2UP)"/>
          <p:cNvSpPr txBox="1">
            <a:spLocks noChangeArrowheads="1"/>
          </p:cNvSpPr>
          <p:nvPr/>
        </p:nvSpPr>
        <p:spPr bwMode="auto">
          <a:xfrm>
            <a:off x="217766" y="4106732"/>
            <a:ext cx="35336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solidFill>
                  <a:schemeClr val="bg1"/>
                </a:solidFill>
                <a:latin typeface="微软雅黑" panose="020B0503020204020204" pitchFamily="34" charset="-122"/>
              </a:rPr>
              <a:t>Text</a:t>
            </a:r>
            <a:endParaRPr lang="zh-CN" altLang="zh-CN" sz="1200" dirty="0">
              <a:solidFill>
                <a:schemeClr val="bg1"/>
              </a:solidFill>
              <a:latin typeface="微软雅黑" panose="020B0503020204020204" pitchFamily="34" charset="-122"/>
            </a:endParaRPr>
          </a:p>
        </p:txBody>
      </p:sp>
    </p:spTree>
    <p:extLst>
      <p:ext uri="{BB962C8B-B14F-4D97-AF65-F5344CB8AC3E}">
        <p14:creationId xmlns:p14="http://schemas.microsoft.com/office/powerpoint/2010/main" val="14834939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5" name="文本框 4">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王静芳</a:t>
            </a:r>
          </a:p>
        </p:txBody>
      </p:sp>
      <p:sp>
        <p:nvSpPr>
          <p:cNvPr id="6" name="文本框 5">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厦门大学</a:t>
            </a:r>
          </a:p>
        </p:txBody>
      </p:sp>
      <p:pic>
        <p:nvPicPr>
          <p:cNvPr id="8" name="图片 7" descr="图片包含 黑色, 文字&#10;&#10;描述已自动生成">
            <a:extLst>
              <a:ext uri="{FF2B5EF4-FFF2-40B4-BE49-F238E27FC236}">
                <a16:creationId xmlns:a16="http://schemas.microsoft.com/office/drawing/2014/main" id="{E2042AFA-B101-4EF8-9C90-DAD65CE1C1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2553593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A125A04-F1EB-4EF0-9985-1A7660853F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0694" y="3647888"/>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BEBA8EAE-BF5A-486C-A8C5-ECC9F3942E4B}">
                <a14:imgProps xmlns:a14="http://schemas.microsoft.com/office/drawing/2010/main">
                  <a14:imgLayer r:embed="rId3">
                    <a14:imgEffect>
                      <a14:colorTemperature colorTemp="5300"/>
                    </a14:imgEffect>
                  </a14:imgLayer>
                </a14:imgProps>
              </a:ext>
            </a:extLst>
          </a:blip>
          <a:stretch>
            <a:fillRect/>
          </a:stretch>
        </p:blipFill>
        <p:spPr>
          <a:xfrm>
            <a:off x="468873" y="1761362"/>
            <a:ext cx="11254253" cy="4178139"/>
          </a:xfrm>
          <a:prstGeom prst="rect">
            <a:avLst/>
          </a:prstGeom>
        </p:spPr>
      </p:pic>
      <p:sp>
        <p:nvSpPr>
          <p:cNvPr id="13" name="矩形 12"/>
          <p:cNvSpPr/>
          <p:nvPr/>
        </p:nvSpPr>
        <p:spPr>
          <a:xfrm>
            <a:off x="468873" y="3731587"/>
            <a:ext cx="11254253" cy="1660716"/>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feld 78"/>
          <p:cNvSpPr txBox="1"/>
          <p:nvPr/>
        </p:nvSpPr>
        <p:spPr>
          <a:xfrm>
            <a:off x="7492703" y="4136214"/>
            <a:ext cx="3010733"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lnSpc>
                <a:spcPct val="150000"/>
              </a:lnSpc>
            </a:pPr>
            <a:r>
              <a:rPr lang="en-US" altLang="zh-CN" sz="1600" b="1" dirty="0">
                <a:solidFill>
                  <a:schemeClr val="bg1"/>
                </a:solidFill>
                <a:latin typeface="+mn-ea"/>
                <a:cs typeface="+mn-ea"/>
                <a:sym typeface="+mn-lt"/>
              </a:rPr>
              <a:t>1.1 </a:t>
            </a:r>
            <a:r>
              <a:rPr lang="zh-CN" altLang="en-US" sz="1600" b="1" dirty="0">
                <a:solidFill>
                  <a:schemeClr val="bg1"/>
                </a:solidFill>
                <a:latin typeface="+mn-ea"/>
                <a:cs typeface="+mn-ea"/>
                <a:sym typeface="+mn-lt"/>
              </a:rPr>
              <a:t>单击此处插入标题</a:t>
            </a:r>
            <a:endParaRPr lang="en-US" altLang="zh-CN" sz="1600" b="1" dirty="0">
              <a:solidFill>
                <a:schemeClr val="bg1"/>
              </a:solidFill>
              <a:latin typeface="+mn-ea"/>
              <a:cs typeface="+mn-ea"/>
              <a:sym typeface="+mn-lt"/>
            </a:endParaRPr>
          </a:p>
          <a:p>
            <a:pPr defTabSz="228600">
              <a:lnSpc>
                <a:spcPct val="150000"/>
              </a:lnSpc>
            </a:pPr>
            <a:r>
              <a:rPr lang="en-US" altLang="zh-CN" sz="1600" b="1" dirty="0">
                <a:solidFill>
                  <a:schemeClr val="bg1"/>
                </a:solidFill>
                <a:latin typeface="+mn-ea"/>
                <a:cs typeface="+mn-ea"/>
                <a:sym typeface="+mn-lt"/>
              </a:rPr>
              <a:t>1.2 </a:t>
            </a:r>
            <a:r>
              <a:rPr lang="zh-CN" altLang="en-US" sz="1600" b="1" dirty="0">
                <a:solidFill>
                  <a:schemeClr val="bg1"/>
                </a:solidFill>
                <a:latin typeface="+mn-ea"/>
                <a:cs typeface="+mn-ea"/>
                <a:sym typeface="+mn-lt"/>
              </a:rPr>
              <a:t>单击此处插入标题</a:t>
            </a:r>
            <a:endParaRPr lang="en-US" altLang="zh-CN" sz="1600" dirty="0">
              <a:solidFill>
                <a:schemeClr val="bg2"/>
              </a:solidFill>
              <a:latin typeface="+mn-ea"/>
              <a:cs typeface="+mn-ea"/>
              <a:sym typeface="+mn-lt"/>
            </a:endParaRPr>
          </a:p>
          <a:p>
            <a:pPr defTabSz="228600">
              <a:lnSpc>
                <a:spcPct val="150000"/>
              </a:lnSpc>
            </a:pPr>
            <a:endParaRPr lang="en-US" altLang="zh-CN" sz="1600" dirty="0">
              <a:solidFill>
                <a:schemeClr val="bg2"/>
              </a:solidFill>
              <a:latin typeface="+mn-ea"/>
              <a:cs typeface="+mn-ea"/>
              <a:sym typeface="+mn-lt"/>
            </a:endParaRPr>
          </a:p>
        </p:txBody>
      </p:sp>
      <p:pic>
        <p:nvPicPr>
          <p:cNvPr id="14" name="图片 13"/>
          <p:cNvPicPr>
            <a:picLocks noChangeAspect="1"/>
          </p:cNvPicPr>
          <p:nvPr/>
        </p:nvPicPr>
        <p:blipFill>
          <a:blip r:embed="rId4"/>
          <a:stretch>
            <a:fillRect/>
          </a:stretch>
        </p:blipFill>
        <p:spPr>
          <a:xfrm>
            <a:off x="9429750" y="171450"/>
            <a:ext cx="2590800" cy="819149"/>
          </a:xfrm>
          <a:prstGeom prst="rect">
            <a:avLst/>
          </a:prstGeom>
        </p:spPr>
      </p:pic>
      <p:sp>
        <p:nvSpPr>
          <p:cNvPr id="10" name="等腰三角形 9"/>
          <p:cNvSpPr/>
          <p:nvPr/>
        </p:nvSpPr>
        <p:spPr>
          <a:xfrm>
            <a:off x="2030164" y="1129029"/>
            <a:ext cx="193994" cy="153986"/>
          </a:xfrm>
          <a:prstGeom prst="triangle">
            <a:avLst>
              <a:gd name="adj" fmla="val 19462"/>
            </a:avLst>
          </a:prstGeom>
          <a:gradFill>
            <a:gsLst>
              <a:gs pos="3000">
                <a:schemeClr val="tx1">
                  <a:lumMod val="75000"/>
                  <a:lumOff val="25000"/>
                </a:schemeClr>
              </a:gs>
              <a:gs pos="100000">
                <a:srgbClr val="6A9BAC"/>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流程图: 手动输入 14"/>
          <p:cNvSpPr/>
          <p:nvPr/>
        </p:nvSpPr>
        <p:spPr>
          <a:xfrm rot="5400000" flipH="1">
            <a:off x="804863" y="1054030"/>
            <a:ext cx="1189988" cy="1339986"/>
          </a:xfrm>
          <a:prstGeom prst="flowChartManualInput">
            <a:avLst/>
          </a:prstGeom>
          <a:gradFill flip="none" rotWithShape="1">
            <a:gsLst>
              <a:gs pos="63000">
                <a:srgbClr val="A9A4D6"/>
              </a:gs>
              <a:gs pos="6000">
                <a:schemeClr val="accent1">
                  <a:lumMod val="100000"/>
                </a:schemeClr>
              </a:gs>
            </a:gsLst>
            <a:lin ang="2700000" scaled="1"/>
            <a:tileRect/>
          </a:gradFill>
          <a:ln>
            <a:noFill/>
          </a:ln>
          <a:effectLst>
            <a:outerShdw blurRad="431800" dist="50800" dir="2940000" sx="80000" sy="80000" algn="ctr" rotWithShape="0">
              <a:srgbClr val="000000">
                <a:alpha val="8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6" name="文本框 38"/>
          <p:cNvSpPr txBox="1"/>
          <p:nvPr/>
        </p:nvSpPr>
        <p:spPr>
          <a:xfrm>
            <a:off x="714580" y="1911892"/>
            <a:ext cx="716030" cy="400110"/>
          </a:xfrm>
          <a:prstGeom prst="rect">
            <a:avLst/>
          </a:prstGeom>
          <a:noFill/>
          <a:effectLst>
            <a:outerShdw dist="50800" sx="1000" sy="1000" algn="ctr" rotWithShape="0">
              <a:srgbClr val="000000"/>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000" b="1" dirty="0">
                <a:solidFill>
                  <a:schemeClr val="bg1"/>
                </a:solidFill>
                <a:latin typeface="微软雅黑" panose="020B0503020204020204" charset="-122"/>
                <a:ea typeface="微软雅黑" panose="020B0503020204020204" charset="-122"/>
              </a:rPr>
              <a:t>Part</a:t>
            </a:r>
            <a:endParaRPr lang="zh-CN" altLang="en-US" sz="2000" b="1" dirty="0">
              <a:solidFill>
                <a:schemeClr val="bg1"/>
              </a:solidFill>
              <a:latin typeface="微软雅黑" panose="020B0503020204020204" charset="-122"/>
              <a:ea typeface="微软雅黑" panose="020B0503020204020204" charset="-122"/>
            </a:endParaRPr>
          </a:p>
        </p:txBody>
      </p:sp>
      <p:sp>
        <p:nvSpPr>
          <p:cNvPr id="19" name="文本框 39"/>
          <p:cNvSpPr txBox="1"/>
          <p:nvPr/>
        </p:nvSpPr>
        <p:spPr>
          <a:xfrm>
            <a:off x="1260656" y="1246374"/>
            <a:ext cx="535724" cy="1200329"/>
          </a:xfrm>
          <a:prstGeom prst="rect">
            <a:avLst/>
          </a:prstGeom>
          <a:noFill/>
          <a:effectLst>
            <a:outerShdw blurRad="215900" dist="50800" dir="5400000" sx="1000" sy="1000" algn="ctr" rotWithShape="0">
              <a:srgbClr val="000000"/>
            </a:outerShdw>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7200" dirty="0">
                <a:solidFill>
                  <a:schemeClr val="bg1"/>
                </a:solidFill>
                <a:latin typeface="Impact" panose="020B0806030902050204" pitchFamily="34" charset="0"/>
                <a:ea typeface="微软雅黑" panose="020B0503020204020204" charset="-122"/>
              </a:rPr>
              <a:t>1</a:t>
            </a:r>
            <a:endParaRPr lang="zh-CN" altLang="en-US" sz="7200" dirty="0">
              <a:solidFill>
                <a:schemeClr val="bg1"/>
              </a:solidFill>
              <a:latin typeface="Impact" panose="020B0806030902050204" pitchFamily="34" charset="0"/>
              <a:ea typeface="微软雅黑" panose="020B0503020204020204" charset="-122"/>
            </a:endParaRPr>
          </a:p>
        </p:txBody>
      </p:sp>
      <p:sp>
        <p:nvSpPr>
          <p:cNvPr id="20" name="直角三角形 19"/>
          <p:cNvSpPr/>
          <p:nvPr/>
        </p:nvSpPr>
        <p:spPr>
          <a:xfrm flipH="1">
            <a:off x="10737161" y="5183123"/>
            <a:ext cx="1016000" cy="793717"/>
          </a:xfrm>
          <a:prstGeom prst="rtTriangle">
            <a:avLst/>
          </a:prstGeom>
          <a:gradFill>
            <a:gsLst>
              <a:gs pos="63000">
                <a:srgbClr val="A9A4D6"/>
              </a:gs>
              <a:gs pos="6000">
                <a:schemeClr val="accent1">
                  <a:lumMod val="100000"/>
                </a:schemeClr>
              </a:gs>
            </a:gsLst>
            <a:lin ang="2700000" scaled="1"/>
          </a:gradFill>
          <a:ln>
            <a:noFill/>
          </a:ln>
          <a:effectLst>
            <a:outerShdw blurRad="50800" dist="50800" dir="9600000" algn="ctr" rotWithShape="0">
              <a:srgbClr val="000000">
                <a:alpha val="8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cxnSp>
        <p:nvCxnSpPr>
          <p:cNvPr id="21" name="直接连接符 20"/>
          <p:cNvCxnSpPr/>
          <p:nvPr/>
        </p:nvCxnSpPr>
        <p:spPr>
          <a:xfrm flipV="1">
            <a:off x="10877814" y="5293069"/>
            <a:ext cx="852487" cy="653291"/>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069851" y="1177625"/>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spTree>
    <p:extLst>
      <p:ext uri="{BB962C8B-B14F-4D97-AF65-F5344CB8AC3E}">
        <p14:creationId xmlns:p14="http://schemas.microsoft.com/office/powerpoint/2010/main" val="452825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7429" y="137054"/>
            <a:ext cx="1530175" cy="2110091"/>
            <a:chOff x="300" y="830"/>
            <a:chExt cx="1676" cy="2311"/>
          </a:xfrm>
        </p:grpSpPr>
        <p:sp>
          <p:nvSpPr>
            <p:cNvPr id="3" name="流程图: 合并 2"/>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流程图: 合并 3"/>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流程图: 合并 4"/>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 name="文本框 5"/>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7" name="直接连接符 6"/>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
        <p:nvSpPr>
          <p:cNvPr id="8" name="矩形 7"/>
          <p:cNvSpPr/>
          <p:nvPr/>
        </p:nvSpPr>
        <p:spPr>
          <a:xfrm>
            <a:off x="1726637" y="4869425"/>
            <a:ext cx="4373352" cy="1257300"/>
          </a:xfrm>
          <a:prstGeom prst="rect">
            <a:avLst/>
          </a:prstGeom>
          <a:solidFill>
            <a:srgbClr val="BEBA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91489" y="1721556"/>
            <a:ext cx="4373353" cy="12573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Lst>
          </a:blip>
          <a:stretch>
            <a:fillRect/>
          </a:stretch>
        </p:blipFill>
        <p:spPr>
          <a:xfrm>
            <a:off x="1722814" y="1718433"/>
            <a:ext cx="4373352" cy="3064173"/>
          </a:xfrm>
          <a:prstGeom prst="rect">
            <a:avLst/>
          </a:prstGeom>
        </p:spPr>
      </p:pic>
      <p:pic>
        <p:nvPicPr>
          <p:cNvPr id="16" name="图片 15"/>
          <p:cNvPicPr>
            <a:picLocks noChangeAspect="1"/>
          </p:cNvPicPr>
          <p:nvPr/>
        </p:nvPicPr>
        <p:blipFill>
          <a:blip r:embed="rId4"/>
          <a:stretch>
            <a:fillRect/>
          </a:stretch>
        </p:blipFill>
        <p:spPr>
          <a:xfrm>
            <a:off x="6191488" y="3082357"/>
            <a:ext cx="4373353" cy="3044368"/>
          </a:xfrm>
          <a:prstGeom prst="rect">
            <a:avLst/>
          </a:prstGeom>
        </p:spPr>
      </p:pic>
      <p:pic>
        <p:nvPicPr>
          <p:cNvPr id="17" name="图片 16"/>
          <p:cNvPicPr>
            <a:picLocks noChangeAspect="1"/>
          </p:cNvPicPr>
          <p:nvPr/>
        </p:nvPicPr>
        <p:blipFill>
          <a:blip r:embed="rId5"/>
          <a:stretch>
            <a:fillRect/>
          </a:stretch>
        </p:blipFill>
        <p:spPr>
          <a:xfrm>
            <a:off x="9429750" y="171450"/>
            <a:ext cx="2590800" cy="819149"/>
          </a:xfrm>
          <a:prstGeom prst="rect">
            <a:avLst/>
          </a:prstGeom>
        </p:spPr>
      </p:pic>
      <p:sp>
        <p:nvSpPr>
          <p:cNvPr id="13" name="Text Placeholder 32"/>
          <p:cNvSpPr txBox="1"/>
          <p:nvPr/>
        </p:nvSpPr>
        <p:spPr>
          <a:xfrm>
            <a:off x="1257119" y="5318417"/>
            <a:ext cx="2383832" cy="8951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endParaRPr lang="en-US" sz="1400" dirty="0">
              <a:latin typeface="微软雅黑" panose="020B0503020204020204" pitchFamily="34" charset="-122"/>
              <a:ea typeface="微软雅黑" panose="020B0503020204020204" pitchFamily="34" charset="-122"/>
            </a:endParaRPr>
          </a:p>
        </p:txBody>
      </p:sp>
      <p:sp>
        <p:nvSpPr>
          <p:cNvPr id="14" name="矩形 13"/>
          <p:cNvSpPr/>
          <p:nvPr/>
        </p:nvSpPr>
        <p:spPr>
          <a:xfrm>
            <a:off x="1791536" y="5314746"/>
            <a:ext cx="3721758" cy="646331"/>
          </a:xfrm>
          <a:prstGeom prst="rect">
            <a:avLst/>
          </a:prstGeom>
        </p:spPr>
        <p:txBody>
          <a:bodyPr wrap="square">
            <a:spAutoFit/>
          </a:bodyPr>
          <a:lstStyle/>
          <a:p>
            <a:pPr>
              <a:lnSpc>
                <a:spcPct val="150000"/>
              </a:lnSpc>
            </a:pPr>
            <a:r>
              <a:rPr lang="zh-CN" altLang="en-US" sz="1200" dirty="0">
                <a:solidFill>
                  <a:schemeClr val="bg1"/>
                </a:solidFill>
              </a:rPr>
              <a:t>单击此处编辑您要的内容，建议您在展示时采用微软雅黑字体</a:t>
            </a:r>
          </a:p>
        </p:txBody>
      </p:sp>
      <p:sp>
        <p:nvSpPr>
          <p:cNvPr id="15" name="稻壳儿小白白(http://dwz.cn/Wu2UP)"/>
          <p:cNvSpPr txBox="1">
            <a:spLocks noChangeArrowheads="1"/>
          </p:cNvSpPr>
          <p:nvPr/>
        </p:nvSpPr>
        <p:spPr bwMode="auto">
          <a:xfrm>
            <a:off x="1849655" y="498533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solidFill>
                  <a:schemeClr val="bg1"/>
                </a:solidFill>
                <a:latin typeface="微软雅黑" panose="020B0503020204020204" pitchFamily="34" charset="-122"/>
                <a:sym typeface="Arial" panose="020B0604020202020204" pitchFamily="34" charset="0"/>
              </a:rPr>
              <a:t>单击添加标题</a:t>
            </a:r>
            <a:endParaRPr lang="en-US" altLang="zh-CN" sz="1600" b="1" dirty="0">
              <a:solidFill>
                <a:schemeClr val="bg1"/>
              </a:solidFill>
              <a:latin typeface="微软雅黑" panose="020B0503020204020204" pitchFamily="34" charset="-122"/>
              <a:sym typeface="Arial" panose="020B0604020202020204" pitchFamily="34" charset="0"/>
            </a:endParaRPr>
          </a:p>
        </p:txBody>
      </p:sp>
      <p:sp>
        <p:nvSpPr>
          <p:cNvPr id="18" name="矩形 17"/>
          <p:cNvSpPr/>
          <p:nvPr/>
        </p:nvSpPr>
        <p:spPr>
          <a:xfrm>
            <a:off x="6329408" y="2220141"/>
            <a:ext cx="3755886" cy="646331"/>
          </a:xfrm>
          <a:prstGeom prst="rect">
            <a:avLst/>
          </a:prstGeom>
        </p:spPr>
        <p:txBody>
          <a:bodyPr wrap="square">
            <a:spAutoFit/>
          </a:bodyPr>
          <a:lstStyle/>
          <a:p>
            <a:pPr>
              <a:lnSpc>
                <a:spcPct val="150000"/>
              </a:lnSpc>
            </a:pPr>
            <a:r>
              <a:rPr lang="zh-CN" altLang="en-US" sz="1200" dirty="0">
                <a:solidFill>
                  <a:schemeClr val="bg1"/>
                </a:solidFill>
              </a:rPr>
              <a:t>单击此处编辑您要的内容，建议您在展示时采用微软雅黑字体</a:t>
            </a:r>
          </a:p>
        </p:txBody>
      </p:sp>
      <p:sp>
        <p:nvSpPr>
          <p:cNvPr id="19" name="稻壳儿小白白(http://dwz.cn/Wu2UP)"/>
          <p:cNvSpPr txBox="1">
            <a:spLocks noChangeArrowheads="1"/>
          </p:cNvSpPr>
          <p:nvPr/>
        </p:nvSpPr>
        <p:spPr bwMode="auto">
          <a:xfrm>
            <a:off x="6425539" y="1897459"/>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solidFill>
                  <a:schemeClr val="bg1"/>
                </a:solidFill>
                <a:latin typeface="微软雅黑" panose="020B0503020204020204" pitchFamily="34" charset="-122"/>
                <a:sym typeface="Arial" panose="020B0604020202020204" pitchFamily="34" charset="0"/>
              </a:rPr>
              <a:t>单击添加标题</a:t>
            </a:r>
            <a:endParaRPr lang="en-US" altLang="zh-CN" sz="1600" b="1" dirty="0">
              <a:solidFill>
                <a:schemeClr val="bg1"/>
              </a:solidFill>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842666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28"/>
          <p:cNvSpPr/>
          <p:nvPr/>
        </p:nvSpPr>
        <p:spPr bwMode="auto">
          <a:xfrm>
            <a:off x="1976770" y="3870138"/>
            <a:ext cx="2033588" cy="101600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6" name="椭圆 28"/>
          <p:cNvSpPr/>
          <p:nvPr/>
        </p:nvSpPr>
        <p:spPr bwMode="auto">
          <a:xfrm flipV="1">
            <a:off x="4008770" y="2857313"/>
            <a:ext cx="2033588" cy="101600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7" name="椭圆 28"/>
          <p:cNvSpPr/>
          <p:nvPr/>
        </p:nvSpPr>
        <p:spPr bwMode="auto">
          <a:xfrm>
            <a:off x="6043945" y="3870138"/>
            <a:ext cx="2033588" cy="101600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8" name="椭圆 28"/>
          <p:cNvSpPr/>
          <p:nvPr/>
        </p:nvSpPr>
        <p:spPr bwMode="auto">
          <a:xfrm flipV="1">
            <a:off x="8077532" y="2857313"/>
            <a:ext cx="2033588" cy="101600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bwMode="auto">
          <a:xfrm>
            <a:off x="10112707" y="3870138"/>
            <a:ext cx="1285875" cy="0"/>
          </a:xfrm>
          <a:prstGeom prst="line">
            <a:avLst/>
          </a:prstGeom>
          <a:ln w="9525">
            <a:solidFill>
              <a:schemeClr val="accent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bwMode="auto">
          <a:xfrm>
            <a:off x="690895" y="3871725"/>
            <a:ext cx="1285875" cy="0"/>
          </a:xfrm>
          <a:prstGeom prst="line">
            <a:avLst/>
          </a:prstGeom>
          <a:ln w="9525">
            <a:solidFill>
              <a:schemeClr val="accent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rot="16200000">
            <a:off x="1925970" y="2846200"/>
            <a:ext cx="2066925" cy="2066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12" name="空心弧 11"/>
          <p:cNvSpPr/>
          <p:nvPr/>
        </p:nvSpPr>
        <p:spPr>
          <a:xfrm rot="19800000">
            <a:off x="1937082" y="2850963"/>
            <a:ext cx="2046288" cy="2046288"/>
          </a:xfrm>
          <a:prstGeom prst="blockArc">
            <a:avLst>
              <a:gd name="adj1" fmla="val 10782304"/>
              <a:gd name="adj2" fmla="val 12569082"/>
              <a:gd name="adj3" fmla="val 2151"/>
            </a:avLst>
          </a:prstGeom>
          <a:solidFill>
            <a:srgbClr val="34526F"/>
          </a:solidFill>
          <a:ln w="9525">
            <a:solidFill>
              <a:srgbClr val="34526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13" name="矩形 12"/>
          <p:cNvSpPr/>
          <p:nvPr/>
        </p:nvSpPr>
        <p:spPr>
          <a:xfrm rot="16200000">
            <a:off x="3980195" y="2835088"/>
            <a:ext cx="2066925" cy="2066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14" name="空心弧 13"/>
          <p:cNvSpPr/>
          <p:nvPr/>
        </p:nvSpPr>
        <p:spPr>
          <a:xfrm>
            <a:off x="3994482" y="2850963"/>
            <a:ext cx="2046288" cy="2046288"/>
          </a:xfrm>
          <a:prstGeom prst="blockArc">
            <a:avLst>
              <a:gd name="adj1" fmla="val 10861918"/>
              <a:gd name="adj2" fmla="val 12575204"/>
              <a:gd name="adj3" fmla="val 2129"/>
            </a:avLst>
          </a:prstGeom>
          <a:solidFill>
            <a:srgbClr val="34526F"/>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15" name="矩形 14"/>
          <p:cNvSpPr/>
          <p:nvPr/>
        </p:nvSpPr>
        <p:spPr>
          <a:xfrm rot="14400000">
            <a:off x="6040770" y="2843025"/>
            <a:ext cx="2066925" cy="2066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16" name="空心弧 15"/>
          <p:cNvSpPr/>
          <p:nvPr/>
        </p:nvSpPr>
        <p:spPr>
          <a:xfrm rot="19800000">
            <a:off x="6048707" y="2855725"/>
            <a:ext cx="2046288" cy="2046288"/>
          </a:xfrm>
          <a:prstGeom prst="blockArc">
            <a:avLst>
              <a:gd name="adj1" fmla="val 10800000"/>
              <a:gd name="adj2" fmla="val 12569082"/>
              <a:gd name="adj3" fmla="val 2151"/>
            </a:avLst>
          </a:prstGeom>
          <a:solidFill>
            <a:srgbClr val="34526F"/>
          </a:solidFill>
          <a:ln w="9525">
            <a:solidFill>
              <a:srgbClr val="34526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17" name="矩形 16"/>
          <p:cNvSpPr/>
          <p:nvPr/>
        </p:nvSpPr>
        <p:spPr>
          <a:xfrm rot="10800000">
            <a:off x="8066420" y="2841438"/>
            <a:ext cx="2066925" cy="2066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18" name="空心弧 17"/>
          <p:cNvSpPr/>
          <p:nvPr/>
        </p:nvSpPr>
        <p:spPr>
          <a:xfrm>
            <a:off x="8072770" y="2850963"/>
            <a:ext cx="2046288" cy="2046288"/>
          </a:xfrm>
          <a:prstGeom prst="blockArc">
            <a:avLst>
              <a:gd name="adj1" fmla="val 10861918"/>
              <a:gd name="adj2" fmla="val 12575204"/>
              <a:gd name="adj3" fmla="val 2129"/>
            </a:avLst>
          </a:prstGeom>
          <a:solidFill>
            <a:srgbClr val="34526F"/>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19" name="椭圆 18"/>
          <p:cNvSpPr/>
          <p:nvPr/>
        </p:nvSpPr>
        <p:spPr>
          <a:xfrm>
            <a:off x="2214895" y="3074800"/>
            <a:ext cx="1552575" cy="1552575"/>
          </a:xfrm>
          <a:prstGeom prst="ellipse">
            <a:avLst/>
          </a:prstGeom>
          <a:solidFill>
            <a:srgbClr val="9DC3E6"/>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6400" strike="noStrike" noProof="1">
              <a:solidFill>
                <a:prstClr val="white"/>
              </a:solidFill>
              <a:latin typeface="Chelsea" pitchFamily="2" charset="0"/>
              <a:ea typeface="微软雅黑" panose="020B0503020204020204" pitchFamily="34" charset="-122"/>
            </a:endParaRPr>
          </a:p>
        </p:txBody>
      </p:sp>
      <p:sp>
        <p:nvSpPr>
          <p:cNvPr id="20" name="Freeform 178"/>
          <p:cNvSpPr/>
          <p:nvPr/>
        </p:nvSpPr>
        <p:spPr>
          <a:xfrm>
            <a:off x="2611770" y="3481200"/>
            <a:ext cx="719137" cy="715963"/>
          </a:xfrm>
          <a:custGeom>
            <a:avLst/>
            <a:gdLst>
              <a:gd name="G0" fmla="val 0"/>
            </a:gdLst>
            <a:ahLst/>
            <a:cxnLst>
              <a:cxn ang="0">
                <a:pos x="G0" y="0"/>
              </a:cxn>
              <a:cxn ang="0">
                <a:pos x="G0" y="G0"/>
              </a:cxn>
              <a:cxn ang="0">
                <a:pos x="G0" y="G0"/>
              </a:cxn>
              <a:cxn ang="0">
                <a:pos x="G0" y="G0"/>
              </a:cxn>
              <a:cxn ang="0">
                <a:pos x="G0" y="G0"/>
              </a:cxn>
              <a:cxn ang="0">
                <a:pos x="G0" y="G0"/>
              </a:cxn>
              <a:cxn ang="0">
                <a:pos x="G0" y="G0"/>
              </a:cxn>
              <a:cxn ang="0">
                <a:pos x="G0" y="G0"/>
              </a:cxn>
              <a:cxn ang="0">
                <a:pos x="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0"/>
              </a:cxn>
            </a:cxnLst>
            <a:rect l="0" t="0" r="0" b="0"/>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cmpd="sng">
            <a:solidFill>
              <a:schemeClr val="bg1"/>
            </a:solidFill>
            <a:prstDash val="solid"/>
            <a:miter/>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179"/>
          <p:cNvSpPr/>
          <p:nvPr/>
        </p:nvSpPr>
        <p:spPr>
          <a:xfrm>
            <a:off x="2892757" y="3762188"/>
            <a:ext cx="157163" cy="157162"/>
          </a:xfrm>
          <a:custGeom>
            <a:avLst/>
            <a:gdLst>
              <a:gd name="G0" fmla="val 0"/>
            </a:gdLst>
            <a:ahLst/>
            <a:cxnLst>
              <a:cxn ang="0">
                <a:pos x="G0" y="G0"/>
              </a:cxn>
              <a:cxn ang="0">
                <a:pos x="G0" y="G0"/>
              </a:cxn>
              <a:cxn ang="0">
                <a:pos x="G0" y="G0"/>
              </a:cxn>
              <a:cxn ang="0">
                <a:pos x="G0" y="G0"/>
              </a:cxn>
              <a:cxn ang="0">
                <a:pos x="G0" y="G0"/>
              </a:cxn>
            </a:cxnLst>
            <a:rect l="0" t="0" r="0" b="0"/>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cmpd="sng">
            <a:solidFill>
              <a:schemeClr val="bg1"/>
            </a:solidFill>
            <a:prstDash val="solid"/>
            <a:miter/>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 name="椭圆 21"/>
          <p:cNvSpPr/>
          <p:nvPr/>
        </p:nvSpPr>
        <p:spPr>
          <a:xfrm>
            <a:off x="6282070" y="3074800"/>
            <a:ext cx="1552575" cy="1552575"/>
          </a:xfrm>
          <a:prstGeom prst="ellipse">
            <a:avLst/>
          </a:prstGeom>
          <a:solidFill>
            <a:srgbClr val="849AE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endParaRPr lang="zh-CN" altLang="en-US" sz="2400" strike="noStrike" noProof="1">
              <a:solidFill>
                <a:prstClr val="white"/>
              </a:solidFill>
              <a:latin typeface="微软雅黑" panose="020B0503020204020204" pitchFamily="34" charset="-122"/>
              <a:ea typeface="微软雅黑" panose="020B0503020204020204" pitchFamily="34" charset="-122"/>
            </a:endParaRPr>
          </a:p>
        </p:txBody>
      </p:sp>
      <p:sp>
        <p:nvSpPr>
          <p:cNvPr id="23" name="Freeform 24"/>
          <p:cNvSpPr/>
          <p:nvPr/>
        </p:nvSpPr>
        <p:spPr>
          <a:xfrm>
            <a:off x="6955170" y="3562163"/>
            <a:ext cx="457200" cy="136525"/>
          </a:xfrm>
          <a:custGeom>
            <a:avLst/>
            <a:gdLst>
              <a:gd name="G0" fmla="val 0"/>
            </a:gdLst>
            <a:ahLst/>
            <a:cxnLst>
              <a:cxn ang="0">
                <a:pos x="G0" y="G0"/>
              </a:cxn>
              <a:cxn ang="0">
                <a:pos x="G0" y="G0"/>
              </a:cxn>
              <a:cxn ang="0">
                <a:pos x="0" y="G0"/>
              </a:cxn>
              <a:cxn ang="0">
                <a:pos x="0" y="G0"/>
              </a:cxn>
              <a:cxn ang="0">
                <a:pos x="G0" y="0"/>
              </a:cxn>
              <a:cxn ang="0">
                <a:pos x="G0" y="0"/>
              </a:cxn>
              <a:cxn ang="0">
                <a:pos x="G0" y="G0"/>
              </a:cxn>
              <a:cxn ang="0">
                <a:pos x="G0" y="G0"/>
              </a:cxn>
              <a:cxn ang="0">
                <a:pos x="G0" y="G0"/>
              </a:cxn>
              <a:cxn ang="0">
                <a:pos x="G0" y="G0"/>
              </a:cxn>
              <a:cxn ang="0">
                <a:pos x="G0" y="G0"/>
              </a:cxn>
            </a:cxnLst>
            <a:rect l="0" t="0" r="0" b="0"/>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cmpd="sng">
            <a:solidFill>
              <a:schemeClr val="bg1"/>
            </a:solidFill>
            <a:prstDash val="solid"/>
            <a:miter/>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25"/>
          <p:cNvSpPr/>
          <p:nvPr/>
        </p:nvSpPr>
        <p:spPr>
          <a:xfrm>
            <a:off x="6742445" y="3746313"/>
            <a:ext cx="446087" cy="138112"/>
          </a:xfrm>
          <a:custGeom>
            <a:avLst/>
            <a:gdLst>
              <a:gd name="G0" fmla="val 0"/>
            </a:gdLst>
            <a:ahLst/>
            <a:cxnLst>
              <a:cxn ang="0">
                <a:pos x="G0" y="0"/>
              </a:cxn>
              <a:cxn ang="0">
                <a:pos x="G0" y="0"/>
              </a:cxn>
              <a:cxn ang="0">
                <a:pos x="G0" y="G0"/>
              </a:cxn>
              <a:cxn ang="0">
                <a:pos x="G0" y="G0"/>
              </a:cxn>
              <a:cxn ang="0">
                <a:pos x="G0" y="G0"/>
              </a:cxn>
              <a:cxn ang="0">
                <a:pos x="G0" y="G0"/>
              </a:cxn>
              <a:cxn ang="0">
                <a:pos x="G0" y="G0"/>
              </a:cxn>
              <a:cxn ang="0">
                <a:pos x="G0" y="G0"/>
              </a:cxn>
              <a:cxn ang="0">
                <a:pos x="G0" y="G0"/>
              </a:cxn>
              <a:cxn ang="0">
                <a:pos x="G0" y="G0"/>
              </a:cxn>
              <a:cxn ang="0">
                <a:pos x="G0" y="0"/>
              </a:cxn>
            </a:cxnLst>
            <a:rect l="0" t="0" r="0" b="0"/>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cmpd="sng">
            <a:solidFill>
              <a:schemeClr val="bg1"/>
            </a:solidFill>
            <a:prstDash val="solid"/>
            <a:miter/>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 name="Line 26"/>
          <p:cNvSpPr/>
          <p:nvPr/>
        </p:nvSpPr>
        <p:spPr>
          <a:xfrm>
            <a:off x="7072645" y="3884425"/>
            <a:ext cx="0" cy="277813"/>
          </a:xfrm>
          <a:prstGeom prst="line">
            <a:avLst/>
          </a:prstGeom>
          <a:ln w="17463" cap="rnd"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26" name="Line 27"/>
          <p:cNvSpPr/>
          <p:nvPr/>
        </p:nvSpPr>
        <p:spPr>
          <a:xfrm flipV="1">
            <a:off x="7072645" y="3698688"/>
            <a:ext cx="0" cy="47625"/>
          </a:xfrm>
          <a:prstGeom prst="line">
            <a:avLst/>
          </a:prstGeom>
          <a:ln w="17463" cap="rnd"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27" name="Line 28"/>
          <p:cNvSpPr/>
          <p:nvPr/>
        </p:nvSpPr>
        <p:spPr>
          <a:xfrm flipV="1">
            <a:off x="7072645" y="3503425"/>
            <a:ext cx="0" cy="58738"/>
          </a:xfrm>
          <a:prstGeom prst="line">
            <a:avLst/>
          </a:prstGeom>
          <a:ln w="17463" cap="rnd"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28" name="Line 29"/>
          <p:cNvSpPr/>
          <p:nvPr/>
        </p:nvSpPr>
        <p:spPr>
          <a:xfrm>
            <a:off x="6980570" y="4174938"/>
            <a:ext cx="187325" cy="0"/>
          </a:xfrm>
          <a:prstGeom prst="line">
            <a:avLst/>
          </a:prstGeom>
          <a:ln w="17463" cap="rnd"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33" name="椭圆 32"/>
          <p:cNvSpPr/>
          <p:nvPr/>
        </p:nvSpPr>
        <p:spPr>
          <a:xfrm>
            <a:off x="8323595" y="3080357"/>
            <a:ext cx="1552575" cy="1554163"/>
          </a:xfrm>
          <a:prstGeom prst="ellipse">
            <a:avLst/>
          </a:prstGeom>
          <a:solidFill>
            <a:srgbClr val="A2A6D7"/>
          </a:solidFill>
          <a:ln>
            <a:noFill/>
          </a:ln>
        </p:spPr>
        <p:txBody>
          <a:bodyPr lIns="129681" tIns="64504" rIns="129681" bIns="6450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buFont typeface="Arial" panose="020B0604020202020204" pitchFamily="34" charset="0"/>
              <a:buNone/>
            </a:pPr>
            <a:endParaRPr lang="zh-CN" altLang="en-US" sz="2965" strike="noStrike" noProof="1">
              <a:solidFill>
                <a:srgbClr val="FFFFFF"/>
              </a:solidFill>
              <a:latin typeface="微软雅黑" panose="020B0503020204020204" pitchFamily="34" charset="-122"/>
              <a:ea typeface="微软雅黑" panose="020B0503020204020204" pitchFamily="34" charset="-122"/>
            </a:endParaRPr>
          </a:p>
        </p:txBody>
      </p:sp>
      <p:sp>
        <p:nvSpPr>
          <p:cNvPr id="34" name="Freeform 564"/>
          <p:cNvSpPr/>
          <p:nvPr/>
        </p:nvSpPr>
        <p:spPr>
          <a:xfrm>
            <a:off x="9342770" y="3559782"/>
            <a:ext cx="127000" cy="131763"/>
          </a:xfrm>
          <a:custGeom>
            <a:avLst/>
            <a:gdLst>
              <a:gd name="G0" fmla="val 0"/>
            </a:gdLst>
            <a:ahLst/>
            <a:cxnLst>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0" y="G0"/>
              </a:cxn>
              <a:cxn ang="0">
                <a:pos x="G0" y="0"/>
              </a:cxn>
              <a:cxn ang="0">
                <a:pos x="G0" y="0"/>
              </a:cxn>
              <a:cxn ang="0">
                <a:pos x="G0" y="0"/>
              </a:cxn>
              <a:cxn ang="0">
                <a:pos x="G0" y="0"/>
              </a:cxn>
              <a:cxn ang="0">
                <a:pos x="G0" y="0"/>
              </a:cxn>
              <a:cxn ang="0">
                <a:pos x="G0" y="0"/>
              </a:cxn>
              <a:cxn ang="0">
                <a:pos x="G0" y="G0"/>
              </a:cxn>
              <a:cxn ang="0">
                <a:pos x="G0" y="G0"/>
              </a:cxn>
              <a:cxn ang="0">
                <a:pos x="G0" y="G0"/>
              </a:cxn>
            </a:cxnLst>
            <a:rect l="0" t="0" r="0" b="0"/>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noFill/>
          <a:ln w="9525" cap="flat" cmpd="sng">
            <a:solidFill>
              <a:schemeClr val="bg1"/>
            </a:solidFill>
            <a:prstDash val="solid"/>
            <a:roun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Rectangle 565"/>
          <p:cNvSpPr/>
          <p:nvPr/>
        </p:nvSpPr>
        <p:spPr>
          <a:xfrm>
            <a:off x="9342770" y="3691545"/>
            <a:ext cx="30163" cy="215900"/>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36" name="Rectangle 566"/>
          <p:cNvSpPr/>
          <p:nvPr/>
        </p:nvSpPr>
        <p:spPr>
          <a:xfrm>
            <a:off x="9295145" y="3691545"/>
            <a:ext cx="14288" cy="215900"/>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37" name="Rectangle 567"/>
          <p:cNvSpPr/>
          <p:nvPr/>
        </p:nvSpPr>
        <p:spPr>
          <a:xfrm>
            <a:off x="9231645" y="3691545"/>
            <a:ext cx="15875" cy="215900"/>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38" name="Rectangle 568"/>
          <p:cNvSpPr/>
          <p:nvPr/>
        </p:nvSpPr>
        <p:spPr>
          <a:xfrm>
            <a:off x="9163383" y="3691545"/>
            <a:ext cx="34925" cy="215900"/>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39" name="Rectangle 569"/>
          <p:cNvSpPr/>
          <p:nvPr/>
        </p:nvSpPr>
        <p:spPr>
          <a:xfrm>
            <a:off x="9052258" y="3691545"/>
            <a:ext cx="52387" cy="215900"/>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40" name="Rectangle 570"/>
          <p:cNvSpPr/>
          <p:nvPr/>
        </p:nvSpPr>
        <p:spPr>
          <a:xfrm>
            <a:off x="9004633" y="3691545"/>
            <a:ext cx="17462" cy="215900"/>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41" name="Rectangle 571"/>
          <p:cNvSpPr/>
          <p:nvPr/>
        </p:nvSpPr>
        <p:spPr>
          <a:xfrm>
            <a:off x="8941133" y="3691545"/>
            <a:ext cx="17462" cy="215900"/>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42" name="Freeform 572"/>
          <p:cNvSpPr/>
          <p:nvPr/>
        </p:nvSpPr>
        <p:spPr>
          <a:xfrm>
            <a:off x="8782383" y="3559782"/>
            <a:ext cx="127000" cy="131763"/>
          </a:xfrm>
          <a:custGeom>
            <a:avLst/>
            <a:gdLst>
              <a:gd name="G0" fmla="val 0"/>
            </a:gdLst>
            <a:ahLst/>
            <a:cxnLst>
              <a:cxn ang="0">
                <a:pos x="G0" y="G0"/>
              </a:cxn>
              <a:cxn ang="0">
                <a:pos x="G0" y="G0"/>
              </a:cxn>
              <a:cxn ang="0">
                <a:pos x="G0" y="G0"/>
              </a:cxn>
              <a:cxn ang="0">
                <a:pos x="G0" y="G0"/>
              </a:cxn>
              <a:cxn ang="0">
                <a:pos x="G0" y="G0"/>
              </a:cxn>
              <a:cxn ang="0">
                <a:pos x="G0" y="G0"/>
              </a:cxn>
              <a:cxn ang="0">
                <a:pos x="G0" y="G0"/>
              </a:cxn>
              <a:cxn ang="0">
                <a:pos x="G0" y="G0"/>
              </a:cxn>
              <a:cxn ang="0">
                <a:pos x="G0" y="G0"/>
              </a:cxn>
              <a:cxn ang="0">
                <a:pos x="0" y="G0"/>
              </a:cxn>
              <a:cxn ang="0">
                <a:pos x="0" y="G0"/>
              </a:cxn>
              <a:cxn ang="0">
                <a:pos x="0" y="G0"/>
              </a:cxn>
              <a:cxn ang="0">
                <a:pos x="G0" y="0"/>
              </a:cxn>
              <a:cxn ang="0">
                <a:pos x="G0" y="0"/>
              </a:cxn>
              <a:cxn ang="0">
                <a:pos x="G0" y="0"/>
              </a:cxn>
              <a:cxn ang="0">
                <a:pos x="G0" y="0"/>
              </a:cxn>
              <a:cxn ang="0">
                <a:pos x="G0" y="0"/>
              </a:cxn>
              <a:cxn ang="0">
                <a:pos x="G0" y="0"/>
              </a:cxn>
              <a:cxn ang="0">
                <a:pos x="G0" y="G0"/>
              </a:cxn>
              <a:cxn ang="0">
                <a:pos x="G0" y="G0"/>
              </a:cxn>
            </a:cxnLst>
            <a:rect l="0" t="0" r="0" b="0"/>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noFill/>
          <a:ln w="9525" cap="flat" cmpd="sng">
            <a:solidFill>
              <a:schemeClr val="bg1"/>
            </a:solidFill>
            <a:prstDash val="solid"/>
            <a:roun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Rectangle 573"/>
          <p:cNvSpPr/>
          <p:nvPr/>
        </p:nvSpPr>
        <p:spPr>
          <a:xfrm>
            <a:off x="8877633" y="3691545"/>
            <a:ext cx="31750" cy="215900"/>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44" name="Rectangle 574"/>
          <p:cNvSpPr/>
          <p:nvPr/>
        </p:nvSpPr>
        <p:spPr>
          <a:xfrm>
            <a:off x="8877633" y="3907445"/>
            <a:ext cx="31750" cy="144462"/>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45" name="Freeform 575"/>
          <p:cNvSpPr/>
          <p:nvPr/>
        </p:nvSpPr>
        <p:spPr>
          <a:xfrm>
            <a:off x="8782383" y="4051907"/>
            <a:ext cx="127000" cy="131763"/>
          </a:xfrm>
          <a:custGeom>
            <a:avLst/>
            <a:gdLst>
              <a:gd name="G0" fmla="val 0"/>
            </a:gdLst>
            <a:ahLst/>
            <a:cxnLst>
              <a:cxn ang="0">
                <a:pos x="0" y="G0"/>
              </a:cxn>
              <a:cxn ang="0">
                <a:pos x="G0" y="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G0" y="G0"/>
              </a:cxn>
              <a:cxn ang="0">
                <a:pos x="0" y="G0"/>
              </a:cxn>
              <a:cxn ang="0">
                <a:pos x="0" y="G0"/>
              </a:cxn>
              <a:cxn ang="0">
                <a:pos x="0" y="G0"/>
              </a:cxn>
            </a:cxnLst>
            <a:rect l="0" t="0" r="0" b="0"/>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noFill/>
          <a:ln w="9525" cap="flat" cmpd="sng">
            <a:solidFill>
              <a:schemeClr val="bg1"/>
            </a:solidFill>
            <a:prstDash val="solid"/>
            <a:roun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Rectangle 576"/>
          <p:cNvSpPr/>
          <p:nvPr/>
        </p:nvSpPr>
        <p:spPr>
          <a:xfrm>
            <a:off x="8941133" y="3907445"/>
            <a:ext cx="17462" cy="8572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47" name="Rectangle 577"/>
          <p:cNvSpPr/>
          <p:nvPr/>
        </p:nvSpPr>
        <p:spPr>
          <a:xfrm>
            <a:off x="8941133" y="4023332"/>
            <a:ext cx="31750" cy="2857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48" name="Rectangle 578"/>
          <p:cNvSpPr/>
          <p:nvPr/>
        </p:nvSpPr>
        <p:spPr>
          <a:xfrm>
            <a:off x="9004633" y="3907445"/>
            <a:ext cx="17462" cy="8572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49" name="Rectangle 579"/>
          <p:cNvSpPr/>
          <p:nvPr/>
        </p:nvSpPr>
        <p:spPr>
          <a:xfrm>
            <a:off x="9004633" y="4023332"/>
            <a:ext cx="31750" cy="2857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0" name="Rectangle 580"/>
          <p:cNvSpPr/>
          <p:nvPr/>
        </p:nvSpPr>
        <p:spPr>
          <a:xfrm>
            <a:off x="9052258" y="3907445"/>
            <a:ext cx="52387" cy="8572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1" name="Rectangle 581"/>
          <p:cNvSpPr/>
          <p:nvPr/>
        </p:nvSpPr>
        <p:spPr>
          <a:xfrm>
            <a:off x="9069720" y="4023332"/>
            <a:ext cx="30163" cy="2857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2" name="Rectangle 582"/>
          <p:cNvSpPr/>
          <p:nvPr/>
        </p:nvSpPr>
        <p:spPr>
          <a:xfrm>
            <a:off x="9163383" y="3907445"/>
            <a:ext cx="34925" cy="8572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3" name="Rectangle 583"/>
          <p:cNvSpPr/>
          <p:nvPr/>
        </p:nvSpPr>
        <p:spPr>
          <a:xfrm>
            <a:off x="9133220" y="4023332"/>
            <a:ext cx="30163" cy="2857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4" name="Rectangle 584"/>
          <p:cNvSpPr/>
          <p:nvPr/>
        </p:nvSpPr>
        <p:spPr>
          <a:xfrm>
            <a:off x="9231645" y="3907445"/>
            <a:ext cx="15875" cy="8572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5" name="Rectangle 585"/>
          <p:cNvSpPr/>
          <p:nvPr/>
        </p:nvSpPr>
        <p:spPr>
          <a:xfrm>
            <a:off x="9214183" y="4023332"/>
            <a:ext cx="33337" cy="2857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6" name="Rectangle 586"/>
          <p:cNvSpPr/>
          <p:nvPr/>
        </p:nvSpPr>
        <p:spPr>
          <a:xfrm>
            <a:off x="9295145" y="3907445"/>
            <a:ext cx="14288" cy="8572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7" name="Rectangle 587"/>
          <p:cNvSpPr/>
          <p:nvPr/>
        </p:nvSpPr>
        <p:spPr>
          <a:xfrm>
            <a:off x="9279270" y="4023332"/>
            <a:ext cx="30163" cy="28575"/>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8" name="Rectangle 588"/>
          <p:cNvSpPr/>
          <p:nvPr/>
        </p:nvSpPr>
        <p:spPr>
          <a:xfrm>
            <a:off x="9342770" y="3907445"/>
            <a:ext cx="30163" cy="144462"/>
          </a:xfrm>
          <a:prstGeom prst="rect">
            <a:avLst/>
          </a:prstGeom>
          <a:noFill/>
          <a:ln w="9525" cap="flat" cmpd="sng">
            <a:solidFill>
              <a:schemeClr val="bg1"/>
            </a:solidFill>
            <a:prstDash val="solid"/>
            <a:miter/>
            <a:headEnd type="none" w="med" len="med"/>
            <a:tailEnd type="none" w="med" len="med"/>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2400" dirty="0">
              <a:solidFill>
                <a:srgbClr val="000000"/>
              </a:solidFill>
              <a:latin typeface="微软雅黑" panose="020B0503020204020204" pitchFamily="34" charset="-122"/>
              <a:ea typeface="微软雅黑" panose="020B0503020204020204" pitchFamily="34" charset="-122"/>
            </a:endParaRPr>
          </a:p>
        </p:txBody>
      </p:sp>
      <p:sp>
        <p:nvSpPr>
          <p:cNvPr id="59" name="Freeform 589"/>
          <p:cNvSpPr/>
          <p:nvPr/>
        </p:nvSpPr>
        <p:spPr>
          <a:xfrm>
            <a:off x="9342770" y="4051907"/>
            <a:ext cx="127000" cy="131763"/>
          </a:xfrm>
          <a:custGeom>
            <a:avLst/>
            <a:gdLst>
              <a:gd name="G0" fmla="val 0"/>
            </a:gdLst>
            <a:ahLst/>
            <a:cxnLst>
              <a:cxn ang="0">
                <a:pos x="G0" y="G0"/>
              </a:cxn>
              <a:cxn ang="0">
                <a:pos x="G0" y="G0"/>
              </a:cxn>
              <a:cxn ang="0">
                <a:pos x="G0" y="G0"/>
              </a:cxn>
              <a:cxn ang="0">
                <a:pos x="G0" y="G0"/>
              </a:cxn>
              <a:cxn ang="0">
                <a:pos x="G0" y="G0"/>
              </a:cxn>
              <a:cxn ang="0">
                <a:pos x="G0" y="G0"/>
              </a:cxn>
              <a:cxn ang="0">
                <a:pos x="G0" y="G0"/>
              </a:cxn>
              <a:cxn ang="0">
                <a:pos x="G0" y="G0"/>
              </a:cxn>
              <a:cxn ang="0">
                <a:pos x="G0" y="0"/>
              </a:cxn>
              <a:cxn ang="0">
                <a:pos x="G0" y="G0"/>
              </a:cxn>
              <a:cxn ang="0">
                <a:pos x="G0" y="G0"/>
              </a:cxn>
              <a:cxn ang="0">
                <a:pos x="G0" y="G0"/>
              </a:cxn>
              <a:cxn ang="0">
                <a:pos x="G0" y="G0"/>
              </a:cxn>
              <a:cxn ang="0">
                <a:pos x="G0" y="G0"/>
              </a:cxn>
              <a:cxn ang="0">
                <a:pos x="G0" y="G0"/>
              </a:cxn>
              <a:cxn ang="0">
                <a:pos x="G0" y="G0"/>
              </a:cxn>
              <a:cxn ang="0">
                <a:pos x="G0" y="G0"/>
              </a:cxn>
              <a:cxn ang="0">
                <a:pos x="0" y="G0"/>
              </a:cxn>
              <a:cxn ang="0">
                <a:pos x="G0" y="G0"/>
              </a:cxn>
            </a:cxnLst>
            <a:rect l="0" t="0" r="0" b="0"/>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noFill/>
          <a:ln w="9525" cap="flat" cmpd="sng">
            <a:solidFill>
              <a:schemeClr val="bg1"/>
            </a:solidFill>
            <a:prstDash val="solid"/>
            <a:roun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椭圆 59"/>
          <p:cNvSpPr/>
          <p:nvPr/>
        </p:nvSpPr>
        <p:spPr>
          <a:xfrm>
            <a:off x="4247819" y="3080357"/>
            <a:ext cx="1552575" cy="1554163"/>
          </a:xfrm>
          <a:prstGeom prst="ellipse">
            <a:avLst/>
          </a:prstGeom>
          <a:solidFill>
            <a:srgbClr val="A2A6D7"/>
          </a:solidFill>
          <a:ln>
            <a:noFill/>
          </a:ln>
        </p:spPr>
        <p:txBody>
          <a:bodyPr lIns="129681" tIns="64504" rIns="129681" bIns="6450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buFont typeface="Arial" panose="020B0604020202020204" pitchFamily="34" charset="0"/>
              <a:buNone/>
            </a:pPr>
            <a:endParaRPr lang="zh-CN" altLang="en-US" sz="2965" strike="noStrike" noProof="1">
              <a:solidFill>
                <a:srgbClr val="FFFFFF"/>
              </a:solidFill>
              <a:latin typeface="微软雅黑" panose="020B0503020204020204" pitchFamily="34" charset="-122"/>
              <a:ea typeface="微软雅黑" panose="020B0503020204020204" pitchFamily="34" charset="-122"/>
            </a:endParaRPr>
          </a:p>
        </p:txBody>
      </p:sp>
      <p:sp>
        <p:nvSpPr>
          <p:cNvPr id="61" name="Freeform 193"/>
          <p:cNvSpPr/>
          <p:nvPr/>
        </p:nvSpPr>
        <p:spPr>
          <a:xfrm>
            <a:off x="4689144" y="3583595"/>
            <a:ext cx="652462" cy="568325"/>
          </a:xfrm>
          <a:custGeom>
            <a:avLst/>
            <a:gdLst>
              <a:gd name="G0" fmla="val 0"/>
            </a:gdLst>
            <a:ahLst/>
            <a:cxnLst>
              <a:cxn ang="0">
                <a:pos x="0" y="G0"/>
              </a:cxn>
              <a:cxn ang="0">
                <a:pos x="G0" y="G0"/>
              </a:cxn>
              <a:cxn ang="0">
                <a:pos x="G0" y="G0"/>
              </a:cxn>
              <a:cxn ang="0">
                <a:pos x="G0" y="0"/>
              </a:cxn>
              <a:cxn ang="0">
                <a:pos x="G0" y="G0"/>
              </a:cxn>
              <a:cxn ang="0">
                <a:pos x="G0" y="0"/>
              </a:cxn>
              <a:cxn ang="0">
                <a:pos x="0" y="G0"/>
              </a:cxn>
            </a:cxnLst>
            <a:rect l="0" t="0" r="0" b="0"/>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noFill/>
          <a:ln w="17463" cap="rnd" cmpd="sng">
            <a:solidFill>
              <a:schemeClr val="bg1"/>
            </a:solidFill>
            <a:prstDash val="solid"/>
            <a:miter/>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Freeform 194"/>
          <p:cNvSpPr/>
          <p:nvPr/>
        </p:nvSpPr>
        <p:spPr>
          <a:xfrm>
            <a:off x="5173331" y="3658207"/>
            <a:ext cx="98425" cy="104775"/>
          </a:xfrm>
          <a:custGeom>
            <a:avLst/>
            <a:gdLst>
              <a:gd name="G0" fmla="val 0"/>
            </a:gdLst>
            <a:ahLst/>
            <a:cxnLst>
              <a:cxn ang="0">
                <a:pos x="G0" y="G0"/>
              </a:cxn>
              <a:cxn ang="0">
                <a:pos x="0" y="0"/>
              </a:cxn>
            </a:cxnLst>
            <a:rect l="0" t="0" r="0" b="0"/>
            <a:pathLst>
              <a:path w="38" h="40">
                <a:moveTo>
                  <a:pt x="38" y="40"/>
                </a:moveTo>
                <a:cubicBezTo>
                  <a:pt x="38" y="19"/>
                  <a:pt x="23" y="0"/>
                  <a:pt x="0" y="0"/>
                </a:cubicBezTo>
              </a:path>
            </a:pathLst>
          </a:custGeom>
          <a:noFill/>
          <a:ln w="17463" cap="rnd" cmpd="sng">
            <a:solidFill>
              <a:schemeClr val="bg1"/>
            </a:solidFill>
            <a:prstDash val="solid"/>
            <a:miter/>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63" name="图片 62"/>
          <p:cNvPicPr>
            <a:picLocks noChangeAspect="1"/>
          </p:cNvPicPr>
          <p:nvPr/>
        </p:nvPicPr>
        <p:blipFill>
          <a:blip r:embed="rId2"/>
          <a:stretch>
            <a:fillRect/>
          </a:stretch>
        </p:blipFill>
        <p:spPr>
          <a:xfrm>
            <a:off x="9429750" y="171450"/>
            <a:ext cx="2590800" cy="819149"/>
          </a:xfrm>
          <a:prstGeom prst="rect">
            <a:avLst/>
          </a:prstGeom>
        </p:spPr>
      </p:pic>
      <p:grpSp>
        <p:nvGrpSpPr>
          <p:cNvPr id="64" name="组合 63"/>
          <p:cNvGrpSpPr/>
          <p:nvPr/>
        </p:nvGrpSpPr>
        <p:grpSpPr>
          <a:xfrm>
            <a:off x="-167429" y="137054"/>
            <a:ext cx="1530175" cy="2110091"/>
            <a:chOff x="300" y="830"/>
            <a:chExt cx="1676" cy="2311"/>
          </a:xfrm>
        </p:grpSpPr>
        <p:sp>
          <p:nvSpPr>
            <p:cNvPr id="65" name="流程图: 合并 64"/>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流程图: 合并 65"/>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流程图: 合并 66"/>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8"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69" name="直接连接符 68"/>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
        <p:nvSpPr>
          <p:cNvPr id="77" name="稻壳儿小白白(http://dwz.cn/Wu2UP)"/>
          <p:cNvSpPr txBox="1">
            <a:spLocks noChangeArrowheads="1"/>
          </p:cNvSpPr>
          <p:nvPr/>
        </p:nvSpPr>
        <p:spPr bwMode="auto">
          <a:xfrm>
            <a:off x="2394972" y="245746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78" name="稻壳儿小白白(http://dwz.cn/Wu2UP)"/>
          <p:cNvSpPr txBox="1">
            <a:spLocks noChangeArrowheads="1"/>
          </p:cNvSpPr>
          <p:nvPr/>
        </p:nvSpPr>
        <p:spPr bwMode="auto">
          <a:xfrm>
            <a:off x="2835422" y="2764980"/>
            <a:ext cx="5440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79" name="稻壳儿小白白(http://dwz.cn/Wu2UP)"/>
          <p:cNvSpPr txBox="1">
            <a:spLocks noChangeArrowheads="1"/>
          </p:cNvSpPr>
          <p:nvPr/>
        </p:nvSpPr>
        <p:spPr bwMode="auto">
          <a:xfrm>
            <a:off x="6416372" y="245746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80" name="稻壳儿小白白(http://dwz.cn/Wu2UP)"/>
          <p:cNvSpPr txBox="1">
            <a:spLocks noChangeArrowheads="1"/>
          </p:cNvSpPr>
          <p:nvPr/>
        </p:nvSpPr>
        <p:spPr bwMode="auto">
          <a:xfrm>
            <a:off x="6865893" y="2786481"/>
            <a:ext cx="5430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81" name="稻壳儿小白白(http://dwz.cn/Wu2UP)"/>
          <p:cNvSpPr txBox="1">
            <a:spLocks noChangeArrowheads="1"/>
          </p:cNvSpPr>
          <p:nvPr/>
        </p:nvSpPr>
        <p:spPr bwMode="auto">
          <a:xfrm>
            <a:off x="4449943" y="4759603"/>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82" name="稻壳儿小白白(http://dwz.cn/Wu2UP)"/>
          <p:cNvSpPr txBox="1">
            <a:spLocks noChangeArrowheads="1"/>
          </p:cNvSpPr>
          <p:nvPr/>
        </p:nvSpPr>
        <p:spPr bwMode="auto">
          <a:xfrm>
            <a:off x="4890393" y="5067117"/>
            <a:ext cx="5440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
        <p:nvSpPr>
          <p:cNvPr id="85" name="稻壳儿小白白(http://dwz.cn/Wu2UP)"/>
          <p:cNvSpPr txBox="1">
            <a:spLocks noChangeArrowheads="1"/>
          </p:cNvSpPr>
          <p:nvPr/>
        </p:nvSpPr>
        <p:spPr bwMode="auto">
          <a:xfrm>
            <a:off x="8534457" y="472331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86" name="稻壳儿小白白(http://dwz.cn/Wu2UP)"/>
          <p:cNvSpPr txBox="1">
            <a:spLocks noChangeArrowheads="1"/>
          </p:cNvSpPr>
          <p:nvPr/>
        </p:nvSpPr>
        <p:spPr bwMode="auto">
          <a:xfrm>
            <a:off x="8974907" y="5030829"/>
            <a:ext cx="54403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en-US" altLang="zh-CN" sz="1200" dirty="0">
                <a:latin typeface="微软雅黑" panose="020B0503020204020204" pitchFamily="34" charset="-122"/>
              </a:rPr>
              <a:t>Text</a:t>
            </a:r>
            <a:endParaRPr lang="zh-CN" altLang="zh-CN" sz="1200" dirty="0">
              <a:latin typeface="微软雅黑" panose="020B0503020204020204" pitchFamily="34" charset="-122"/>
            </a:endParaRPr>
          </a:p>
        </p:txBody>
      </p:sp>
    </p:spTree>
    <p:extLst>
      <p:ext uri="{BB962C8B-B14F-4D97-AF65-F5344CB8AC3E}">
        <p14:creationId xmlns:p14="http://schemas.microsoft.com/office/powerpoint/2010/main" val="33751664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p:nvPr/>
        </p:nvSpPr>
        <p:spPr>
          <a:xfrm>
            <a:off x="-457200" y="4476750"/>
            <a:ext cx="12230100" cy="3887086"/>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1" fmla="*/ 0 w 12192000"/>
              <a:gd name="connsiteY0-2" fmla="*/ 711200 h 4140200"/>
              <a:gd name="connsiteX1-3" fmla="*/ 12192000 w 12192000"/>
              <a:gd name="connsiteY1-4" fmla="*/ 711200 h 4140200"/>
              <a:gd name="connsiteX2-5" fmla="*/ 12192000 w 12192000"/>
              <a:gd name="connsiteY2-6" fmla="*/ 4140200 h 4140200"/>
              <a:gd name="connsiteX3-7" fmla="*/ 0 w 12192000"/>
              <a:gd name="connsiteY3-8" fmla="*/ 4140200 h 4140200"/>
              <a:gd name="connsiteX4-9" fmla="*/ 0 w 12192000"/>
              <a:gd name="connsiteY4-10" fmla="*/ 711200 h 4140200"/>
              <a:gd name="connsiteX0-11" fmla="*/ 0 w 12192000"/>
              <a:gd name="connsiteY0-12" fmla="*/ 452054 h 3881054"/>
              <a:gd name="connsiteX1-13" fmla="*/ 12172950 w 12192000"/>
              <a:gd name="connsiteY1-14" fmla="*/ 2014154 h 3881054"/>
              <a:gd name="connsiteX2-15" fmla="*/ 12192000 w 12192000"/>
              <a:gd name="connsiteY2-16" fmla="*/ 3881054 h 3881054"/>
              <a:gd name="connsiteX3-17" fmla="*/ 0 w 12192000"/>
              <a:gd name="connsiteY3-18" fmla="*/ 3881054 h 3881054"/>
              <a:gd name="connsiteX4-19" fmla="*/ 0 w 12192000"/>
              <a:gd name="connsiteY4-20" fmla="*/ 452054 h 3881054"/>
              <a:gd name="connsiteX0-21" fmla="*/ 0 w 12192000"/>
              <a:gd name="connsiteY0-22" fmla="*/ 59407 h 3488407"/>
              <a:gd name="connsiteX1-23" fmla="*/ 7067550 w 12192000"/>
              <a:gd name="connsiteY1-24" fmla="*/ 2154907 h 3488407"/>
              <a:gd name="connsiteX2-25" fmla="*/ 12172950 w 12192000"/>
              <a:gd name="connsiteY2-26" fmla="*/ 1621507 h 3488407"/>
              <a:gd name="connsiteX3-27" fmla="*/ 12192000 w 12192000"/>
              <a:gd name="connsiteY3-28" fmla="*/ 3488407 h 3488407"/>
              <a:gd name="connsiteX4-29" fmla="*/ 0 w 12192000"/>
              <a:gd name="connsiteY4-30" fmla="*/ 3488407 h 3488407"/>
              <a:gd name="connsiteX5" fmla="*/ 0 w 12192000"/>
              <a:gd name="connsiteY5" fmla="*/ 59407 h 3488407"/>
              <a:gd name="connsiteX0-31" fmla="*/ 0 w 12192000"/>
              <a:gd name="connsiteY0-32" fmla="*/ 407858 h 3836858"/>
              <a:gd name="connsiteX1-33" fmla="*/ 7067550 w 12192000"/>
              <a:gd name="connsiteY1-34" fmla="*/ 2503358 h 3836858"/>
              <a:gd name="connsiteX2-35" fmla="*/ 12172950 w 12192000"/>
              <a:gd name="connsiteY2-36" fmla="*/ 1969958 h 3836858"/>
              <a:gd name="connsiteX3-37" fmla="*/ 12192000 w 12192000"/>
              <a:gd name="connsiteY3-38" fmla="*/ 3836858 h 3836858"/>
              <a:gd name="connsiteX4-39" fmla="*/ 0 w 12192000"/>
              <a:gd name="connsiteY4-40" fmla="*/ 3836858 h 3836858"/>
              <a:gd name="connsiteX5-41" fmla="*/ 0 w 12192000"/>
              <a:gd name="connsiteY5-42" fmla="*/ 407858 h 3836858"/>
              <a:gd name="connsiteX0-43" fmla="*/ 0 w 12192000"/>
              <a:gd name="connsiteY0-44" fmla="*/ 407858 h 3836858"/>
              <a:gd name="connsiteX1-45" fmla="*/ 7258050 w 12192000"/>
              <a:gd name="connsiteY1-46" fmla="*/ 2503358 h 3836858"/>
              <a:gd name="connsiteX2-47" fmla="*/ 12172950 w 12192000"/>
              <a:gd name="connsiteY2-48" fmla="*/ 1969958 h 3836858"/>
              <a:gd name="connsiteX3-49" fmla="*/ 12192000 w 12192000"/>
              <a:gd name="connsiteY3-50" fmla="*/ 3836858 h 3836858"/>
              <a:gd name="connsiteX4-51" fmla="*/ 0 w 12192000"/>
              <a:gd name="connsiteY4-52" fmla="*/ 3836858 h 3836858"/>
              <a:gd name="connsiteX5-53" fmla="*/ 0 w 12192000"/>
              <a:gd name="connsiteY5-54" fmla="*/ 407858 h 3836858"/>
              <a:gd name="connsiteX0-55" fmla="*/ 0 w 12192000"/>
              <a:gd name="connsiteY0-56" fmla="*/ 407858 h 3836858"/>
              <a:gd name="connsiteX1-57" fmla="*/ 7258050 w 12192000"/>
              <a:gd name="connsiteY1-58" fmla="*/ 2503358 h 3836858"/>
              <a:gd name="connsiteX2-59" fmla="*/ 12172950 w 12192000"/>
              <a:gd name="connsiteY2-60" fmla="*/ 1969958 h 3836858"/>
              <a:gd name="connsiteX3-61" fmla="*/ 12192000 w 12192000"/>
              <a:gd name="connsiteY3-62" fmla="*/ 3836858 h 3836858"/>
              <a:gd name="connsiteX4-63" fmla="*/ 0 w 12192000"/>
              <a:gd name="connsiteY4-64" fmla="*/ 3836858 h 3836858"/>
              <a:gd name="connsiteX5-65" fmla="*/ 0 w 12192000"/>
              <a:gd name="connsiteY5-66" fmla="*/ 407858 h 3836858"/>
              <a:gd name="connsiteX0-67" fmla="*/ 0 w 12192000"/>
              <a:gd name="connsiteY0-68" fmla="*/ 407858 h 3836858"/>
              <a:gd name="connsiteX1-69" fmla="*/ 7258050 w 12192000"/>
              <a:gd name="connsiteY1-70" fmla="*/ 2503358 h 3836858"/>
              <a:gd name="connsiteX2-71" fmla="*/ 12172950 w 12192000"/>
              <a:gd name="connsiteY2-72" fmla="*/ 1969958 h 3836858"/>
              <a:gd name="connsiteX3-73" fmla="*/ 12192000 w 12192000"/>
              <a:gd name="connsiteY3-74" fmla="*/ 3836858 h 3836858"/>
              <a:gd name="connsiteX4-75" fmla="*/ 0 w 12192000"/>
              <a:gd name="connsiteY4-76" fmla="*/ 3836858 h 3836858"/>
              <a:gd name="connsiteX5-77" fmla="*/ 0 w 12192000"/>
              <a:gd name="connsiteY5-78" fmla="*/ 407858 h 3836858"/>
              <a:gd name="connsiteX0-79" fmla="*/ 0 w 12192000"/>
              <a:gd name="connsiteY0-80" fmla="*/ 407858 h 3836858"/>
              <a:gd name="connsiteX1-81" fmla="*/ 7258050 w 12192000"/>
              <a:gd name="connsiteY1-82" fmla="*/ 2503358 h 3836858"/>
              <a:gd name="connsiteX2-83" fmla="*/ 12172950 w 12192000"/>
              <a:gd name="connsiteY2-84" fmla="*/ 1969958 h 3836858"/>
              <a:gd name="connsiteX3-85" fmla="*/ 12192000 w 12192000"/>
              <a:gd name="connsiteY3-86" fmla="*/ 3836858 h 3836858"/>
              <a:gd name="connsiteX4-87" fmla="*/ 0 w 12192000"/>
              <a:gd name="connsiteY4-88" fmla="*/ 3836858 h 3836858"/>
              <a:gd name="connsiteX5-89" fmla="*/ 0 w 12192000"/>
              <a:gd name="connsiteY5-90" fmla="*/ 407858 h 3836858"/>
              <a:gd name="connsiteX0-91" fmla="*/ 0 w 12211050"/>
              <a:gd name="connsiteY0-92" fmla="*/ 407858 h 3836858"/>
              <a:gd name="connsiteX1-93" fmla="*/ 7258050 w 12211050"/>
              <a:gd name="connsiteY1-94" fmla="*/ 2503358 h 3836858"/>
              <a:gd name="connsiteX2-95" fmla="*/ 12211050 w 12211050"/>
              <a:gd name="connsiteY2-96" fmla="*/ 1950908 h 3836858"/>
              <a:gd name="connsiteX3-97" fmla="*/ 12192000 w 12211050"/>
              <a:gd name="connsiteY3-98" fmla="*/ 3836858 h 3836858"/>
              <a:gd name="connsiteX4-99" fmla="*/ 0 w 12211050"/>
              <a:gd name="connsiteY4-100" fmla="*/ 3836858 h 3836858"/>
              <a:gd name="connsiteX5-101" fmla="*/ 0 w 12211050"/>
              <a:gd name="connsiteY5-102" fmla="*/ 407858 h 3836858"/>
              <a:gd name="connsiteX0-103" fmla="*/ 0 w 12211050"/>
              <a:gd name="connsiteY0-104" fmla="*/ 458086 h 3887086"/>
              <a:gd name="connsiteX1-105" fmla="*/ 7505700 w 12211050"/>
              <a:gd name="connsiteY1-106" fmla="*/ 2058286 h 3887086"/>
              <a:gd name="connsiteX2-107" fmla="*/ 12211050 w 12211050"/>
              <a:gd name="connsiteY2-108" fmla="*/ 2001136 h 3887086"/>
              <a:gd name="connsiteX3-109" fmla="*/ 12192000 w 12211050"/>
              <a:gd name="connsiteY3-110" fmla="*/ 3887086 h 3887086"/>
              <a:gd name="connsiteX4-111" fmla="*/ 0 w 12211050"/>
              <a:gd name="connsiteY4-112" fmla="*/ 3887086 h 3887086"/>
              <a:gd name="connsiteX5-113" fmla="*/ 0 w 12211050"/>
              <a:gd name="connsiteY5-114" fmla="*/ 458086 h 3887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Lst>
            <a:rect l="l" t="t" r="r" b="b"/>
            <a:pathLst>
              <a:path w="12211050" h="3887086">
                <a:moveTo>
                  <a:pt x="0" y="458086"/>
                </a:moveTo>
                <a:cubicBezTo>
                  <a:pt x="2759075" y="-1100839"/>
                  <a:pt x="5476875" y="1797936"/>
                  <a:pt x="7505700" y="2058286"/>
                </a:cubicBezTo>
                <a:cubicBezTo>
                  <a:pt x="10220325" y="2166236"/>
                  <a:pt x="10709275" y="1147061"/>
                  <a:pt x="12211050" y="2001136"/>
                </a:cubicBezTo>
                <a:lnTo>
                  <a:pt x="12192000" y="3887086"/>
                </a:lnTo>
                <a:lnTo>
                  <a:pt x="0" y="3887086"/>
                </a:lnTo>
                <a:lnTo>
                  <a:pt x="0" y="458086"/>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2"/>
          <p:cNvSpPr/>
          <p:nvPr/>
        </p:nvSpPr>
        <p:spPr>
          <a:xfrm>
            <a:off x="0" y="4705350"/>
            <a:ext cx="12230100" cy="3887086"/>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1" fmla="*/ 0 w 12192000"/>
              <a:gd name="connsiteY0-2" fmla="*/ 711200 h 4140200"/>
              <a:gd name="connsiteX1-3" fmla="*/ 12192000 w 12192000"/>
              <a:gd name="connsiteY1-4" fmla="*/ 711200 h 4140200"/>
              <a:gd name="connsiteX2-5" fmla="*/ 12192000 w 12192000"/>
              <a:gd name="connsiteY2-6" fmla="*/ 4140200 h 4140200"/>
              <a:gd name="connsiteX3-7" fmla="*/ 0 w 12192000"/>
              <a:gd name="connsiteY3-8" fmla="*/ 4140200 h 4140200"/>
              <a:gd name="connsiteX4-9" fmla="*/ 0 w 12192000"/>
              <a:gd name="connsiteY4-10" fmla="*/ 711200 h 4140200"/>
              <a:gd name="connsiteX0-11" fmla="*/ 0 w 12192000"/>
              <a:gd name="connsiteY0-12" fmla="*/ 452054 h 3881054"/>
              <a:gd name="connsiteX1-13" fmla="*/ 12172950 w 12192000"/>
              <a:gd name="connsiteY1-14" fmla="*/ 2014154 h 3881054"/>
              <a:gd name="connsiteX2-15" fmla="*/ 12192000 w 12192000"/>
              <a:gd name="connsiteY2-16" fmla="*/ 3881054 h 3881054"/>
              <a:gd name="connsiteX3-17" fmla="*/ 0 w 12192000"/>
              <a:gd name="connsiteY3-18" fmla="*/ 3881054 h 3881054"/>
              <a:gd name="connsiteX4-19" fmla="*/ 0 w 12192000"/>
              <a:gd name="connsiteY4-20" fmla="*/ 452054 h 3881054"/>
              <a:gd name="connsiteX0-21" fmla="*/ 0 w 12192000"/>
              <a:gd name="connsiteY0-22" fmla="*/ 59407 h 3488407"/>
              <a:gd name="connsiteX1-23" fmla="*/ 7067550 w 12192000"/>
              <a:gd name="connsiteY1-24" fmla="*/ 2154907 h 3488407"/>
              <a:gd name="connsiteX2-25" fmla="*/ 12172950 w 12192000"/>
              <a:gd name="connsiteY2-26" fmla="*/ 1621507 h 3488407"/>
              <a:gd name="connsiteX3-27" fmla="*/ 12192000 w 12192000"/>
              <a:gd name="connsiteY3-28" fmla="*/ 3488407 h 3488407"/>
              <a:gd name="connsiteX4-29" fmla="*/ 0 w 12192000"/>
              <a:gd name="connsiteY4-30" fmla="*/ 3488407 h 3488407"/>
              <a:gd name="connsiteX5" fmla="*/ 0 w 12192000"/>
              <a:gd name="connsiteY5" fmla="*/ 59407 h 3488407"/>
              <a:gd name="connsiteX0-31" fmla="*/ 0 w 12192000"/>
              <a:gd name="connsiteY0-32" fmla="*/ 407858 h 3836858"/>
              <a:gd name="connsiteX1-33" fmla="*/ 7067550 w 12192000"/>
              <a:gd name="connsiteY1-34" fmla="*/ 2503358 h 3836858"/>
              <a:gd name="connsiteX2-35" fmla="*/ 12172950 w 12192000"/>
              <a:gd name="connsiteY2-36" fmla="*/ 1969958 h 3836858"/>
              <a:gd name="connsiteX3-37" fmla="*/ 12192000 w 12192000"/>
              <a:gd name="connsiteY3-38" fmla="*/ 3836858 h 3836858"/>
              <a:gd name="connsiteX4-39" fmla="*/ 0 w 12192000"/>
              <a:gd name="connsiteY4-40" fmla="*/ 3836858 h 3836858"/>
              <a:gd name="connsiteX5-41" fmla="*/ 0 w 12192000"/>
              <a:gd name="connsiteY5-42" fmla="*/ 407858 h 3836858"/>
              <a:gd name="connsiteX0-43" fmla="*/ 0 w 12192000"/>
              <a:gd name="connsiteY0-44" fmla="*/ 407858 h 3836858"/>
              <a:gd name="connsiteX1-45" fmla="*/ 7258050 w 12192000"/>
              <a:gd name="connsiteY1-46" fmla="*/ 2503358 h 3836858"/>
              <a:gd name="connsiteX2-47" fmla="*/ 12172950 w 12192000"/>
              <a:gd name="connsiteY2-48" fmla="*/ 1969958 h 3836858"/>
              <a:gd name="connsiteX3-49" fmla="*/ 12192000 w 12192000"/>
              <a:gd name="connsiteY3-50" fmla="*/ 3836858 h 3836858"/>
              <a:gd name="connsiteX4-51" fmla="*/ 0 w 12192000"/>
              <a:gd name="connsiteY4-52" fmla="*/ 3836858 h 3836858"/>
              <a:gd name="connsiteX5-53" fmla="*/ 0 w 12192000"/>
              <a:gd name="connsiteY5-54" fmla="*/ 407858 h 3836858"/>
              <a:gd name="connsiteX0-55" fmla="*/ 0 w 12192000"/>
              <a:gd name="connsiteY0-56" fmla="*/ 407858 h 3836858"/>
              <a:gd name="connsiteX1-57" fmla="*/ 7258050 w 12192000"/>
              <a:gd name="connsiteY1-58" fmla="*/ 2503358 h 3836858"/>
              <a:gd name="connsiteX2-59" fmla="*/ 12172950 w 12192000"/>
              <a:gd name="connsiteY2-60" fmla="*/ 1969958 h 3836858"/>
              <a:gd name="connsiteX3-61" fmla="*/ 12192000 w 12192000"/>
              <a:gd name="connsiteY3-62" fmla="*/ 3836858 h 3836858"/>
              <a:gd name="connsiteX4-63" fmla="*/ 0 w 12192000"/>
              <a:gd name="connsiteY4-64" fmla="*/ 3836858 h 3836858"/>
              <a:gd name="connsiteX5-65" fmla="*/ 0 w 12192000"/>
              <a:gd name="connsiteY5-66" fmla="*/ 407858 h 3836858"/>
              <a:gd name="connsiteX0-67" fmla="*/ 0 w 12192000"/>
              <a:gd name="connsiteY0-68" fmla="*/ 407858 h 3836858"/>
              <a:gd name="connsiteX1-69" fmla="*/ 7258050 w 12192000"/>
              <a:gd name="connsiteY1-70" fmla="*/ 2503358 h 3836858"/>
              <a:gd name="connsiteX2-71" fmla="*/ 12172950 w 12192000"/>
              <a:gd name="connsiteY2-72" fmla="*/ 1969958 h 3836858"/>
              <a:gd name="connsiteX3-73" fmla="*/ 12192000 w 12192000"/>
              <a:gd name="connsiteY3-74" fmla="*/ 3836858 h 3836858"/>
              <a:gd name="connsiteX4-75" fmla="*/ 0 w 12192000"/>
              <a:gd name="connsiteY4-76" fmla="*/ 3836858 h 3836858"/>
              <a:gd name="connsiteX5-77" fmla="*/ 0 w 12192000"/>
              <a:gd name="connsiteY5-78" fmla="*/ 407858 h 3836858"/>
              <a:gd name="connsiteX0-79" fmla="*/ 0 w 12192000"/>
              <a:gd name="connsiteY0-80" fmla="*/ 407858 h 3836858"/>
              <a:gd name="connsiteX1-81" fmla="*/ 7258050 w 12192000"/>
              <a:gd name="connsiteY1-82" fmla="*/ 2503358 h 3836858"/>
              <a:gd name="connsiteX2-83" fmla="*/ 12172950 w 12192000"/>
              <a:gd name="connsiteY2-84" fmla="*/ 1969958 h 3836858"/>
              <a:gd name="connsiteX3-85" fmla="*/ 12192000 w 12192000"/>
              <a:gd name="connsiteY3-86" fmla="*/ 3836858 h 3836858"/>
              <a:gd name="connsiteX4-87" fmla="*/ 0 w 12192000"/>
              <a:gd name="connsiteY4-88" fmla="*/ 3836858 h 3836858"/>
              <a:gd name="connsiteX5-89" fmla="*/ 0 w 12192000"/>
              <a:gd name="connsiteY5-90" fmla="*/ 407858 h 3836858"/>
              <a:gd name="connsiteX0-91" fmla="*/ 0 w 12211050"/>
              <a:gd name="connsiteY0-92" fmla="*/ 407858 h 3836858"/>
              <a:gd name="connsiteX1-93" fmla="*/ 7258050 w 12211050"/>
              <a:gd name="connsiteY1-94" fmla="*/ 2503358 h 3836858"/>
              <a:gd name="connsiteX2-95" fmla="*/ 12211050 w 12211050"/>
              <a:gd name="connsiteY2-96" fmla="*/ 1950908 h 3836858"/>
              <a:gd name="connsiteX3-97" fmla="*/ 12192000 w 12211050"/>
              <a:gd name="connsiteY3-98" fmla="*/ 3836858 h 3836858"/>
              <a:gd name="connsiteX4-99" fmla="*/ 0 w 12211050"/>
              <a:gd name="connsiteY4-100" fmla="*/ 3836858 h 3836858"/>
              <a:gd name="connsiteX5-101" fmla="*/ 0 w 12211050"/>
              <a:gd name="connsiteY5-102" fmla="*/ 407858 h 3836858"/>
              <a:gd name="connsiteX0-103" fmla="*/ 0 w 12211050"/>
              <a:gd name="connsiteY0-104" fmla="*/ 458086 h 3887086"/>
              <a:gd name="connsiteX1-105" fmla="*/ 7505700 w 12211050"/>
              <a:gd name="connsiteY1-106" fmla="*/ 2058286 h 3887086"/>
              <a:gd name="connsiteX2-107" fmla="*/ 12211050 w 12211050"/>
              <a:gd name="connsiteY2-108" fmla="*/ 2001136 h 3887086"/>
              <a:gd name="connsiteX3-109" fmla="*/ 12192000 w 12211050"/>
              <a:gd name="connsiteY3-110" fmla="*/ 3887086 h 3887086"/>
              <a:gd name="connsiteX4-111" fmla="*/ 0 w 12211050"/>
              <a:gd name="connsiteY4-112" fmla="*/ 3887086 h 3887086"/>
              <a:gd name="connsiteX5-113" fmla="*/ 0 w 12211050"/>
              <a:gd name="connsiteY5-114" fmla="*/ 458086 h 3887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Lst>
            <a:rect l="l" t="t" r="r" b="b"/>
            <a:pathLst>
              <a:path w="12211050" h="3887086">
                <a:moveTo>
                  <a:pt x="0" y="458086"/>
                </a:moveTo>
                <a:cubicBezTo>
                  <a:pt x="2759075" y="-1100839"/>
                  <a:pt x="5476875" y="1797936"/>
                  <a:pt x="7505700" y="2058286"/>
                </a:cubicBezTo>
                <a:cubicBezTo>
                  <a:pt x="10220325" y="2166236"/>
                  <a:pt x="10709275" y="1147061"/>
                  <a:pt x="12211050" y="2001136"/>
                </a:cubicBezTo>
                <a:lnTo>
                  <a:pt x="12192000" y="3887086"/>
                </a:lnTo>
                <a:lnTo>
                  <a:pt x="0" y="3887086"/>
                </a:lnTo>
                <a:lnTo>
                  <a:pt x="0" y="458086"/>
                </a:lnTo>
                <a:close/>
              </a:path>
            </a:pathLst>
          </a:custGeom>
          <a:gradFill>
            <a:gsLst>
              <a:gs pos="6000">
                <a:schemeClr val="accent1">
                  <a:lumMod val="50000"/>
                </a:schemeClr>
              </a:gs>
              <a:gs pos="64000">
                <a:srgbClr val="7030A0"/>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3" name="图片 2"/>
          <p:cNvPicPr>
            <a:picLocks noChangeAspect="1"/>
          </p:cNvPicPr>
          <p:nvPr/>
        </p:nvPicPr>
        <p:blipFill>
          <a:blip r:embed="rId2"/>
          <a:stretch>
            <a:fillRect/>
          </a:stretch>
        </p:blipFill>
        <p:spPr>
          <a:xfrm>
            <a:off x="9429750" y="171450"/>
            <a:ext cx="2590800" cy="819149"/>
          </a:xfrm>
          <a:prstGeom prst="rect">
            <a:avLst/>
          </a:prstGeom>
          <a:solidFill>
            <a:srgbClr val="7030A0"/>
          </a:solidFill>
        </p:spPr>
      </p:pic>
      <p:grpSp>
        <p:nvGrpSpPr>
          <p:cNvPr id="8" name="组合 7"/>
          <p:cNvGrpSpPr/>
          <p:nvPr/>
        </p:nvGrpSpPr>
        <p:grpSpPr>
          <a:xfrm>
            <a:off x="-234639" y="0"/>
            <a:ext cx="1530175" cy="2110091"/>
            <a:chOff x="300" y="830"/>
            <a:chExt cx="1676" cy="2311"/>
          </a:xfrm>
        </p:grpSpPr>
        <p:sp>
          <p:nvSpPr>
            <p:cNvPr id="9" name="流程图: 合并 8"/>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流程图: 合并 9"/>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流程图: 合并 10"/>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2" name="任意多边形 11"/>
          <p:cNvSpPr/>
          <p:nvPr/>
        </p:nvSpPr>
        <p:spPr>
          <a:xfrm>
            <a:off x="275772" y="2600986"/>
            <a:ext cx="11640457"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a:solidFill>
                <a:schemeClr val="tx1">
                  <a:lumMod val="50000"/>
                  <a:lumOff val="50000"/>
                </a:schemeClr>
              </a:solidFill>
              <a:latin typeface="微软雅黑" panose="020B0503020204020204" charset="-122"/>
              <a:ea typeface="微软雅黑" panose="020B0503020204020204" charset="-122"/>
            </a:endParaRPr>
          </a:p>
        </p:txBody>
      </p:sp>
      <p:sp>
        <p:nvSpPr>
          <p:cNvPr id="13" name="矩形 12"/>
          <p:cNvSpPr/>
          <p:nvPr/>
        </p:nvSpPr>
        <p:spPr>
          <a:xfrm>
            <a:off x="661487" y="2957204"/>
            <a:ext cx="1877437" cy="1531188"/>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Aft>
                <a:spcPts val="0"/>
              </a:spcAft>
              <a:defRPr/>
            </a:pPr>
            <a:r>
              <a:rPr lang="en-US" altLang="zh-CN" sz="1400" b="1" kern="100" dirty="0">
                <a:latin typeface="微软雅黑" panose="020B0503020204020204" charset="-122"/>
                <a:ea typeface="微软雅黑" panose="020B0503020204020204" charset="-122"/>
                <a:cs typeface="Times New Roman" panose="02020603050405020304" pitchFamily="18" charset="0"/>
              </a:rPr>
              <a:t>2017</a:t>
            </a:r>
          </a:p>
          <a:p>
            <a:pPr algn="ctr">
              <a:lnSpc>
                <a:spcPct val="150000"/>
              </a:lnSpc>
              <a:spcBef>
                <a:spcPts val="500"/>
              </a:spcBef>
              <a:spcAft>
                <a:spcPts val="0"/>
              </a:spcAft>
              <a:defRPr/>
            </a:pPr>
            <a:r>
              <a:rPr lang="en-US" altLang="zh-CN" sz="1600" b="1" kern="100" dirty="0">
                <a:latin typeface="微软雅黑" panose="020B0503020204020204" charset="-122"/>
                <a:ea typeface="微软雅黑" panose="020B0503020204020204" charset="-122"/>
                <a:cs typeface="Times New Roman" panose="02020603050405020304" pitchFamily="18" charset="0"/>
              </a:rPr>
              <a:t> </a:t>
            </a:r>
          </a:p>
          <a:p>
            <a:pPr algn="ctr">
              <a:lnSpc>
                <a:spcPct val="150000"/>
              </a:lnSpc>
              <a:spcBef>
                <a:spcPts val="500"/>
              </a:spcBef>
              <a:spcAft>
                <a:spcPts val="0"/>
              </a:spcAft>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在此输入详细文字介绍，</a:t>
            </a:r>
            <a:endParaRPr lang="en-US" altLang="zh-CN" sz="1200" kern="100" dirty="0">
              <a:latin typeface="微软雅黑" panose="020B0503020204020204" charset="-122"/>
              <a:ea typeface="微软雅黑" panose="020B0503020204020204" charset="-122"/>
              <a:cs typeface="Times New Roman" panose="02020603050405020304" pitchFamily="18" charset="0"/>
            </a:endParaRPr>
          </a:p>
          <a:p>
            <a:pPr algn="ctr">
              <a:lnSpc>
                <a:spcPct val="150000"/>
              </a:lnSpc>
              <a:spcBef>
                <a:spcPts val="500"/>
              </a:spcBef>
              <a:spcAft>
                <a:spcPts val="0"/>
              </a:spcAft>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和详细信息</a:t>
            </a:r>
            <a:r>
              <a:rPr lang="zh-CN" altLang="en-US" sz="1200" b="1" kern="100" dirty="0">
                <a:latin typeface="微软雅黑" panose="020B0503020204020204" charset="-122"/>
                <a:ea typeface="微软雅黑" panose="020B0503020204020204" charset="-122"/>
                <a:cs typeface="Times New Roman" panose="02020603050405020304" pitchFamily="18" charset="0"/>
              </a:rPr>
              <a:t>。</a:t>
            </a:r>
          </a:p>
        </p:txBody>
      </p:sp>
      <p:sp>
        <p:nvSpPr>
          <p:cNvPr id="14" name="矩形 13"/>
          <p:cNvSpPr/>
          <p:nvPr/>
        </p:nvSpPr>
        <p:spPr>
          <a:xfrm>
            <a:off x="2928480" y="3053181"/>
            <a:ext cx="1877437" cy="1531188"/>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Aft>
                <a:spcPts val="0"/>
              </a:spcAft>
              <a:defRPr/>
            </a:pPr>
            <a:r>
              <a:rPr lang="en-US" altLang="zh-CN" sz="1400" b="1" kern="100" dirty="0">
                <a:latin typeface="微软雅黑" panose="020B0503020204020204" charset="-122"/>
                <a:ea typeface="微软雅黑" panose="020B0503020204020204" charset="-122"/>
                <a:cs typeface="Times New Roman" panose="02020603050405020304" pitchFamily="18" charset="0"/>
              </a:rPr>
              <a:t>2018</a:t>
            </a:r>
          </a:p>
          <a:p>
            <a:pPr algn="ctr">
              <a:lnSpc>
                <a:spcPct val="150000"/>
              </a:lnSpc>
              <a:spcBef>
                <a:spcPts val="500"/>
              </a:spcBef>
              <a:spcAft>
                <a:spcPts val="0"/>
              </a:spcAft>
              <a:defRPr/>
            </a:pPr>
            <a:r>
              <a:rPr lang="zh-CN" altLang="en-US" sz="1600" b="1" kern="100" dirty="0">
                <a:latin typeface="微软雅黑" panose="020B0503020204020204" charset="-122"/>
                <a:ea typeface="微软雅黑" panose="020B0503020204020204" charset="-122"/>
                <a:cs typeface="Times New Roman" panose="02020603050405020304" pitchFamily="18" charset="0"/>
              </a:rPr>
              <a:t> </a:t>
            </a:r>
          </a:p>
          <a:p>
            <a:pPr algn="ctr">
              <a:lnSpc>
                <a:spcPct val="150000"/>
              </a:lnSpc>
              <a:spcBef>
                <a:spcPts val="500"/>
              </a:spcBef>
              <a:spcAft>
                <a:spcPts val="0"/>
              </a:spcAft>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在此输入详细文字介绍，</a:t>
            </a:r>
            <a:endParaRPr lang="en-US" altLang="zh-CN" sz="1200" kern="100" dirty="0">
              <a:latin typeface="微软雅黑" panose="020B0503020204020204" charset="-122"/>
              <a:ea typeface="微软雅黑" panose="020B0503020204020204" charset="-122"/>
              <a:cs typeface="Times New Roman" panose="02020603050405020304" pitchFamily="18" charset="0"/>
            </a:endParaRPr>
          </a:p>
          <a:p>
            <a:pPr algn="ctr">
              <a:lnSpc>
                <a:spcPct val="150000"/>
              </a:lnSpc>
              <a:spcBef>
                <a:spcPts val="500"/>
              </a:spcBef>
              <a:spcAft>
                <a:spcPts val="0"/>
              </a:spcAft>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和详细信息。</a:t>
            </a:r>
          </a:p>
        </p:txBody>
      </p:sp>
      <p:sp>
        <p:nvSpPr>
          <p:cNvPr id="15" name="矩形 14"/>
          <p:cNvSpPr/>
          <p:nvPr/>
        </p:nvSpPr>
        <p:spPr>
          <a:xfrm>
            <a:off x="5204644" y="3563263"/>
            <a:ext cx="1877437" cy="1531188"/>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Aft>
                <a:spcPts val="0"/>
              </a:spcAft>
              <a:defRPr/>
            </a:pPr>
            <a:r>
              <a:rPr lang="en-US" altLang="zh-CN" sz="1400" b="1" kern="100" dirty="0">
                <a:latin typeface="微软雅黑" panose="020B0503020204020204" charset="-122"/>
                <a:ea typeface="微软雅黑" panose="020B0503020204020204" charset="-122"/>
                <a:cs typeface="Times New Roman" panose="02020603050405020304" pitchFamily="18" charset="0"/>
              </a:rPr>
              <a:t>2019</a:t>
            </a:r>
          </a:p>
          <a:p>
            <a:pPr algn="ctr">
              <a:lnSpc>
                <a:spcPct val="150000"/>
              </a:lnSpc>
              <a:spcBef>
                <a:spcPts val="500"/>
              </a:spcBef>
              <a:spcAft>
                <a:spcPts val="0"/>
              </a:spcAft>
              <a:defRPr/>
            </a:pPr>
            <a:r>
              <a:rPr lang="zh-CN" altLang="en-US" sz="1600" b="1" kern="100" dirty="0">
                <a:latin typeface="微软雅黑" panose="020B0503020204020204" charset="-122"/>
                <a:ea typeface="微软雅黑" panose="020B0503020204020204" charset="-122"/>
                <a:cs typeface="Times New Roman" panose="02020603050405020304" pitchFamily="18" charset="0"/>
              </a:rPr>
              <a:t> </a:t>
            </a:r>
          </a:p>
          <a:p>
            <a:pPr algn="ctr">
              <a:lnSpc>
                <a:spcPct val="150000"/>
              </a:lnSpc>
              <a:spcBef>
                <a:spcPts val="500"/>
              </a:spcBef>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在此输入详细文字介绍，</a:t>
            </a:r>
            <a:endParaRPr lang="en-US" altLang="zh-CN" sz="1200" kern="100" dirty="0">
              <a:latin typeface="微软雅黑" panose="020B0503020204020204" charset="-122"/>
              <a:ea typeface="微软雅黑" panose="020B0503020204020204" charset="-122"/>
              <a:cs typeface="Times New Roman" panose="02020603050405020304" pitchFamily="18" charset="0"/>
            </a:endParaRPr>
          </a:p>
          <a:p>
            <a:pPr algn="ctr">
              <a:lnSpc>
                <a:spcPct val="150000"/>
              </a:lnSpc>
              <a:spcBef>
                <a:spcPts val="500"/>
              </a:spcBef>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和详细信息</a:t>
            </a:r>
            <a:r>
              <a:rPr lang="zh-CN" altLang="en-US" sz="1200" b="1" kern="100" dirty="0">
                <a:latin typeface="微软雅黑" panose="020B0503020204020204" charset="-122"/>
                <a:ea typeface="微软雅黑" panose="020B0503020204020204" charset="-122"/>
                <a:cs typeface="Times New Roman" panose="02020603050405020304" pitchFamily="18" charset="0"/>
              </a:rPr>
              <a:t>。</a:t>
            </a:r>
          </a:p>
        </p:txBody>
      </p:sp>
      <p:sp>
        <p:nvSpPr>
          <p:cNvPr id="16" name="矩形 15"/>
          <p:cNvSpPr/>
          <p:nvPr/>
        </p:nvSpPr>
        <p:spPr>
          <a:xfrm>
            <a:off x="7334766" y="1873452"/>
            <a:ext cx="1877437" cy="1531188"/>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Aft>
                <a:spcPts val="0"/>
              </a:spcAft>
              <a:defRPr/>
            </a:pPr>
            <a:r>
              <a:rPr lang="en-US" altLang="zh-CN" sz="1400" b="1" kern="100" dirty="0">
                <a:latin typeface="微软雅黑" panose="020B0503020204020204" charset="-122"/>
                <a:ea typeface="微软雅黑" panose="020B0503020204020204" charset="-122"/>
                <a:cs typeface="Times New Roman" panose="02020603050405020304" pitchFamily="18" charset="0"/>
              </a:rPr>
              <a:t>2020</a:t>
            </a:r>
          </a:p>
          <a:p>
            <a:pPr algn="ctr">
              <a:lnSpc>
                <a:spcPct val="150000"/>
              </a:lnSpc>
              <a:spcBef>
                <a:spcPts val="500"/>
              </a:spcBef>
              <a:spcAft>
                <a:spcPts val="0"/>
              </a:spcAft>
              <a:defRPr/>
            </a:pPr>
            <a:r>
              <a:rPr lang="zh-CN" altLang="en-US" sz="1600" b="1" kern="100" dirty="0">
                <a:latin typeface="微软雅黑" panose="020B0503020204020204" charset="-122"/>
                <a:ea typeface="微软雅黑" panose="020B0503020204020204" charset="-122"/>
                <a:cs typeface="Times New Roman" panose="02020603050405020304" pitchFamily="18" charset="0"/>
              </a:rPr>
              <a:t> </a:t>
            </a:r>
          </a:p>
          <a:p>
            <a:pPr algn="ctr">
              <a:lnSpc>
                <a:spcPct val="150000"/>
              </a:lnSpc>
              <a:spcBef>
                <a:spcPts val="500"/>
              </a:spcBef>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在此输入详细文字介绍，</a:t>
            </a:r>
            <a:endParaRPr lang="en-US" altLang="zh-CN" sz="1200" kern="100" dirty="0">
              <a:latin typeface="微软雅黑" panose="020B0503020204020204" charset="-122"/>
              <a:ea typeface="微软雅黑" panose="020B0503020204020204" charset="-122"/>
              <a:cs typeface="Times New Roman" panose="02020603050405020304" pitchFamily="18" charset="0"/>
            </a:endParaRPr>
          </a:p>
          <a:p>
            <a:pPr algn="ctr">
              <a:lnSpc>
                <a:spcPct val="150000"/>
              </a:lnSpc>
              <a:spcBef>
                <a:spcPts val="500"/>
              </a:spcBef>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和详细信息。</a:t>
            </a:r>
          </a:p>
        </p:txBody>
      </p:sp>
      <p:sp>
        <p:nvSpPr>
          <p:cNvPr id="17" name="矩形 16"/>
          <p:cNvSpPr/>
          <p:nvPr/>
        </p:nvSpPr>
        <p:spPr>
          <a:xfrm>
            <a:off x="9555414" y="1872212"/>
            <a:ext cx="1877437" cy="1531188"/>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spcAft>
                <a:spcPts val="0"/>
              </a:spcAft>
              <a:defRPr/>
            </a:pPr>
            <a:r>
              <a:rPr lang="en-US" altLang="zh-CN" sz="1400" b="1" kern="100" dirty="0">
                <a:latin typeface="微软雅黑" panose="020B0503020204020204" charset="-122"/>
                <a:ea typeface="微软雅黑" panose="020B0503020204020204" charset="-122"/>
                <a:cs typeface="Times New Roman" panose="02020603050405020304" pitchFamily="18" charset="0"/>
              </a:rPr>
              <a:t>2021</a:t>
            </a:r>
          </a:p>
          <a:p>
            <a:pPr algn="ctr">
              <a:lnSpc>
                <a:spcPct val="150000"/>
              </a:lnSpc>
              <a:spcBef>
                <a:spcPts val="500"/>
              </a:spcBef>
              <a:spcAft>
                <a:spcPts val="0"/>
              </a:spcAft>
              <a:defRPr/>
            </a:pPr>
            <a:r>
              <a:rPr lang="zh-CN" altLang="en-US" sz="1600" b="1" kern="100" dirty="0">
                <a:latin typeface="微软雅黑" panose="020B0503020204020204" charset="-122"/>
                <a:ea typeface="微软雅黑" panose="020B0503020204020204" charset="-122"/>
                <a:cs typeface="Times New Roman" panose="02020603050405020304" pitchFamily="18" charset="0"/>
              </a:rPr>
              <a:t> </a:t>
            </a:r>
          </a:p>
          <a:p>
            <a:pPr algn="ctr">
              <a:lnSpc>
                <a:spcPct val="150000"/>
              </a:lnSpc>
              <a:spcBef>
                <a:spcPts val="500"/>
              </a:spcBef>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在此输入详细文字介绍，</a:t>
            </a:r>
            <a:endParaRPr lang="en-US" altLang="zh-CN" sz="1200" kern="100" dirty="0">
              <a:latin typeface="微软雅黑" panose="020B0503020204020204" charset="-122"/>
              <a:ea typeface="微软雅黑" panose="020B0503020204020204" charset="-122"/>
              <a:cs typeface="Times New Roman" panose="02020603050405020304" pitchFamily="18" charset="0"/>
            </a:endParaRPr>
          </a:p>
          <a:p>
            <a:pPr algn="ctr">
              <a:lnSpc>
                <a:spcPct val="150000"/>
              </a:lnSpc>
              <a:spcBef>
                <a:spcPts val="500"/>
              </a:spcBef>
              <a:defRPr/>
            </a:pPr>
            <a:r>
              <a:rPr lang="zh-CN" altLang="en-US" sz="1200" kern="100" dirty="0">
                <a:latin typeface="微软雅黑" panose="020B0503020204020204" charset="-122"/>
                <a:ea typeface="微软雅黑" panose="020B0503020204020204" charset="-122"/>
                <a:cs typeface="Times New Roman" panose="02020603050405020304" pitchFamily="18" charset="0"/>
              </a:rPr>
              <a:t>和详细信息。</a:t>
            </a:r>
          </a:p>
        </p:txBody>
      </p:sp>
      <p:sp>
        <p:nvSpPr>
          <p:cNvPr id="18" name="椭圆 17"/>
          <p:cNvSpPr/>
          <p:nvPr/>
        </p:nvSpPr>
        <p:spPr>
          <a:xfrm>
            <a:off x="1312457" y="2269423"/>
            <a:ext cx="663125" cy="663125"/>
          </a:xfrm>
          <a:prstGeom prst="ellipse">
            <a:avLst/>
          </a:prstGeom>
          <a:solidFill>
            <a:srgbClr val="BEBAE0"/>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19" name="Freeform 126"/>
          <p:cNvSpPr>
            <a:spLocks noChangeAspect="1" noEditPoints="1"/>
          </p:cNvSpPr>
          <p:nvPr/>
        </p:nvSpPr>
        <p:spPr bwMode="auto">
          <a:xfrm>
            <a:off x="1495515" y="2415159"/>
            <a:ext cx="297012" cy="371653"/>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sp>
        <p:nvSpPr>
          <p:cNvPr id="20" name="椭圆 19"/>
          <p:cNvSpPr/>
          <p:nvPr/>
        </p:nvSpPr>
        <p:spPr>
          <a:xfrm>
            <a:off x="3535636" y="2365400"/>
            <a:ext cx="663125" cy="663125"/>
          </a:xfrm>
          <a:prstGeom prst="ellipse">
            <a:avLst/>
          </a:prstGeom>
          <a:solidFill>
            <a:srgbClr val="B4C2EE"/>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21" name="Freeform 261"/>
          <p:cNvSpPr/>
          <p:nvPr/>
        </p:nvSpPr>
        <p:spPr bwMode="auto">
          <a:xfrm>
            <a:off x="3699381" y="2538905"/>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solidFill>
                <a:schemeClr val="tx1">
                  <a:lumMod val="50000"/>
                  <a:lumOff val="50000"/>
                </a:schemeClr>
              </a:solidFill>
              <a:latin typeface="微软雅黑" panose="020B0503020204020204" charset="-122"/>
              <a:ea typeface="微软雅黑" panose="020B0503020204020204" charset="-122"/>
            </a:endParaRPr>
          </a:p>
        </p:txBody>
      </p:sp>
      <p:sp>
        <p:nvSpPr>
          <p:cNvPr id="22" name="椭圆 21"/>
          <p:cNvSpPr/>
          <p:nvPr/>
        </p:nvSpPr>
        <p:spPr>
          <a:xfrm>
            <a:off x="5811803" y="2875482"/>
            <a:ext cx="663125" cy="663125"/>
          </a:xfrm>
          <a:prstGeom prst="ellipse">
            <a:avLst/>
          </a:prstGeom>
          <a:solidFill>
            <a:srgbClr val="A9A4D6"/>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grpSp>
        <p:nvGrpSpPr>
          <p:cNvPr id="23" name="组合 22"/>
          <p:cNvGrpSpPr>
            <a:grpSpLocks noChangeAspect="1"/>
          </p:cNvGrpSpPr>
          <p:nvPr/>
        </p:nvGrpSpPr>
        <p:grpSpPr>
          <a:xfrm>
            <a:off x="5939773" y="3024027"/>
            <a:ext cx="426708" cy="366035"/>
            <a:chOff x="5084763" y="971548"/>
            <a:chExt cx="323865" cy="277813"/>
          </a:xfrm>
          <a:solidFill>
            <a:schemeClr val="bg1">
              <a:lumMod val="95000"/>
            </a:schemeClr>
          </a:solidFill>
        </p:grpSpPr>
        <p:sp>
          <p:nvSpPr>
            <p:cNvPr id="28"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a:solidFill>
                  <a:schemeClr val="tx1">
                    <a:lumMod val="50000"/>
                    <a:lumOff val="50000"/>
                  </a:schemeClr>
                </a:solidFill>
                <a:latin typeface="微软雅黑" panose="020B0503020204020204" charset="-122"/>
                <a:ea typeface="微软雅黑" panose="020B0503020204020204" charset="-122"/>
              </a:endParaRPr>
            </a:p>
          </p:txBody>
        </p:sp>
        <p:sp>
          <p:nvSpPr>
            <p:cNvPr id="29"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a:solidFill>
                  <a:schemeClr val="tx1">
                    <a:lumMod val="50000"/>
                    <a:lumOff val="50000"/>
                  </a:schemeClr>
                </a:solidFill>
                <a:latin typeface="微软雅黑" panose="020B0503020204020204" charset="-122"/>
                <a:ea typeface="微软雅黑" panose="020B0503020204020204" charset="-122"/>
              </a:endParaRPr>
            </a:p>
          </p:txBody>
        </p:sp>
        <p:sp>
          <p:nvSpPr>
            <p:cNvPr id="3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b="1">
                <a:solidFill>
                  <a:schemeClr val="tx1">
                    <a:lumMod val="50000"/>
                    <a:lumOff val="50000"/>
                  </a:schemeClr>
                </a:solidFill>
                <a:latin typeface="微软雅黑" panose="020B0503020204020204" charset="-122"/>
                <a:ea typeface="微软雅黑" panose="020B0503020204020204" charset="-122"/>
              </a:endParaRPr>
            </a:p>
          </p:txBody>
        </p:sp>
      </p:grpSp>
      <p:sp>
        <p:nvSpPr>
          <p:cNvPr id="24" name="椭圆 23"/>
          <p:cNvSpPr/>
          <p:nvPr/>
        </p:nvSpPr>
        <p:spPr>
          <a:xfrm>
            <a:off x="7941924" y="3471369"/>
            <a:ext cx="663125" cy="66312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25" name="Freeform 9"/>
          <p:cNvSpPr>
            <a:spLocks noEditPoints="1"/>
          </p:cNvSpPr>
          <p:nvPr/>
        </p:nvSpPr>
        <p:spPr bwMode="auto">
          <a:xfrm rot="19469485">
            <a:off x="8089183" y="3596465"/>
            <a:ext cx="378367" cy="403173"/>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solidFill>
                <a:schemeClr val="tx1">
                  <a:lumMod val="50000"/>
                  <a:lumOff val="50000"/>
                </a:schemeClr>
              </a:solidFill>
              <a:latin typeface="微软雅黑" panose="020B0503020204020204" charset="-122"/>
              <a:ea typeface="微软雅黑" panose="020B0503020204020204" charset="-122"/>
            </a:endParaRPr>
          </a:p>
        </p:txBody>
      </p:sp>
      <p:sp>
        <p:nvSpPr>
          <p:cNvPr id="26" name="椭圆 25"/>
          <p:cNvSpPr/>
          <p:nvPr/>
        </p:nvSpPr>
        <p:spPr>
          <a:xfrm>
            <a:off x="10172450" y="3393263"/>
            <a:ext cx="663125" cy="6631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582" tIns="36292" rIns="72582" bIns="36292"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000">
              <a:solidFill>
                <a:schemeClr val="tx1">
                  <a:lumMod val="50000"/>
                  <a:lumOff val="50000"/>
                </a:schemeClr>
              </a:solidFill>
              <a:latin typeface="微软雅黑" panose="020B0503020204020204" charset="-122"/>
              <a:ea typeface="微软雅黑" panose="020B0503020204020204" charset="-122"/>
            </a:endParaRPr>
          </a:p>
        </p:txBody>
      </p:sp>
      <p:sp>
        <p:nvSpPr>
          <p:cNvPr id="27" name="Freeform 206"/>
          <p:cNvSpPr>
            <a:spLocks noChangeAspect="1" noEditPoints="1"/>
          </p:cNvSpPr>
          <p:nvPr/>
        </p:nvSpPr>
        <p:spPr bwMode="auto">
          <a:xfrm>
            <a:off x="10356582" y="3535833"/>
            <a:ext cx="304622" cy="368224"/>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p:txBody>
      </p:sp>
      <p:sp>
        <p:nvSpPr>
          <p:cNvPr id="31" name="文本框 30"/>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32" name="直接连接符 31"/>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
        <p:nvSpPr>
          <p:cNvPr id="33" name="稻壳儿小白白(http://dwz.cn/Wu2UP)"/>
          <p:cNvSpPr txBox="1">
            <a:spLocks noChangeArrowheads="1"/>
          </p:cNvSpPr>
          <p:nvPr/>
        </p:nvSpPr>
        <p:spPr bwMode="auto">
          <a:xfrm>
            <a:off x="985026" y="344023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4" name="稻壳儿小白白(http://dwz.cn/Wu2UP)"/>
          <p:cNvSpPr txBox="1">
            <a:spLocks noChangeArrowheads="1"/>
          </p:cNvSpPr>
          <p:nvPr/>
        </p:nvSpPr>
        <p:spPr bwMode="auto">
          <a:xfrm>
            <a:off x="3242848" y="344331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5" name="稻壳儿小白白(http://dwz.cn/Wu2UP)"/>
          <p:cNvSpPr txBox="1">
            <a:spLocks noChangeArrowheads="1"/>
          </p:cNvSpPr>
          <p:nvPr/>
        </p:nvSpPr>
        <p:spPr bwMode="auto">
          <a:xfrm>
            <a:off x="5498615" y="402390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6" name="稻壳儿小白白(http://dwz.cn/Wu2UP)"/>
          <p:cNvSpPr txBox="1">
            <a:spLocks noChangeArrowheads="1"/>
          </p:cNvSpPr>
          <p:nvPr/>
        </p:nvSpPr>
        <p:spPr bwMode="auto">
          <a:xfrm>
            <a:off x="7640657" y="2292127"/>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7" name="稻壳儿小白白(http://dwz.cn/Wu2UP)"/>
          <p:cNvSpPr txBox="1">
            <a:spLocks noChangeArrowheads="1"/>
          </p:cNvSpPr>
          <p:nvPr/>
        </p:nvSpPr>
        <p:spPr bwMode="auto">
          <a:xfrm>
            <a:off x="9820275" y="2262009"/>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904467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39923" y="2151523"/>
            <a:ext cx="3348462" cy="3331372"/>
            <a:chOff x="4078694" y="1789907"/>
            <a:chExt cx="4033731" cy="4022489"/>
          </a:xfrm>
        </p:grpSpPr>
        <p:grpSp>
          <p:nvGrpSpPr>
            <p:cNvPr id="15" name="Group 15"/>
            <p:cNvGrpSpPr/>
            <p:nvPr/>
          </p:nvGrpSpPr>
          <p:grpSpPr>
            <a:xfrm rot="2700000" flipV="1">
              <a:off x="4744353" y="1800409"/>
              <a:ext cx="321494" cy="1652812"/>
              <a:chOff x="2476500" y="2038350"/>
              <a:chExt cx="571500" cy="1828800"/>
            </a:xfrm>
            <a:solidFill>
              <a:srgbClr val="ECCEAA"/>
            </a:solidFill>
          </p:grpSpPr>
          <p:sp>
            <p:nvSpPr>
              <p:cNvPr id="51" name="Bent Arrow 5"/>
              <p:cNvSpPr/>
              <p:nvPr/>
            </p:nvSpPr>
            <p:spPr bwMode="auto">
              <a:xfrm flipV="1">
                <a:off x="2476500" y="2038350"/>
                <a:ext cx="533400" cy="1828800"/>
              </a:xfrm>
              <a:prstGeom prst="bentArrow">
                <a:avLst>
                  <a:gd name="adj1" fmla="val 13663"/>
                  <a:gd name="adj2" fmla="val 25006"/>
                  <a:gd name="adj3" fmla="val 43568"/>
                  <a:gd name="adj4" fmla="val 0"/>
                </a:avLst>
              </a:prstGeom>
              <a:solidFill>
                <a:srgbClr val="45393B"/>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52" name="Rectangle 6"/>
              <p:cNvSpPr/>
              <p:nvPr/>
            </p:nvSpPr>
            <p:spPr bwMode="auto">
              <a:xfrm>
                <a:off x="2514600" y="2038350"/>
                <a:ext cx="533400" cy="45719"/>
              </a:xfrm>
              <a:prstGeom prst="rect">
                <a:avLst/>
              </a:prstGeom>
              <a:solidFill>
                <a:srgbClr val="45393B"/>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grpSp>
        <p:grpSp>
          <p:nvGrpSpPr>
            <p:cNvPr id="16" name="Group 18"/>
            <p:cNvGrpSpPr/>
            <p:nvPr/>
          </p:nvGrpSpPr>
          <p:grpSpPr>
            <a:xfrm rot="18900000" flipV="1">
              <a:off x="4722610" y="4159584"/>
              <a:ext cx="321493" cy="1652812"/>
              <a:chOff x="2476500" y="2038350"/>
              <a:chExt cx="571500" cy="1828800"/>
            </a:xfrm>
            <a:solidFill>
              <a:srgbClr val="F8AF43"/>
            </a:solidFill>
          </p:grpSpPr>
          <p:sp>
            <p:nvSpPr>
              <p:cNvPr id="49" name="Bent Arrow 8"/>
              <p:cNvSpPr/>
              <p:nvPr/>
            </p:nvSpPr>
            <p:spPr bwMode="auto">
              <a:xfrm flipV="1">
                <a:off x="2476500" y="2038350"/>
                <a:ext cx="533400" cy="1828800"/>
              </a:xfrm>
              <a:prstGeom prst="bentArrow">
                <a:avLst>
                  <a:gd name="adj1" fmla="val 13663"/>
                  <a:gd name="adj2" fmla="val 25006"/>
                  <a:gd name="adj3" fmla="val 43568"/>
                  <a:gd name="adj4" fmla="val 0"/>
                </a:avLst>
              </a:prstGeom>
              <a:solidFill>
                <a:srgbClr val="CA0707"/>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50" name="Rectangle 9"/>
              <p:cNvSpPr/>
              <p:nvPr/>
            </p:nvSpPr>
            <p:spPr bwMode="auto">
              <a:xfrm>
                <a:off x="2514600" y="2038350"/>
                <a:ext cx="533400" cy="45719"/>
              </a:xfrm>
              <a:prstGeom prst="rect">
                <a:avLst/>
              </a:prstGeom>
              <a:solidFill>
                <a:srgbClr val="CA0707"/>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grpSp>
        <p:grpSp>
          <p:nvGrpSpPr>
            <p:cNvPr id="17" name="Group 21"/>
            <p:cNvGrpSpPr/>
            <p:nvPr/>
          </p:nvGrpSpPr>
          <p:grpSpPr>
            <a:xfrm rot="18900000" flipH="1">
              <a:off x="7092285" y="1789907"/>
              <a:ext cx="321493" cy="1652812"/>
              <a:chOff x="2476500" y="2038350"/>
              <a:chExt cx="571500" cy="1828800"/>
            </a:xfrm>
            <a:solidFill>
              <a:srgbClr val="F8AF43"/>
            </a:solidFill>
          </p:grpSpPr>
          <p:sp>
            <p:nvSpPr>
              <p:cNvPr id="47" name="Bent Arrow 11"/>
              <p:cNvSpPr/>
              <p:nvPr/>
            </p:nvSpPr>
            <p:spPr bwMode="auto">
              <a:xfrm flipV="1">
                <a:off x="2476500" y="2038350"/>
                <a:ext cx="533400" cy="1828800"/>
              </a:xfrm>
              <a:prstGeom prst="bentArrow">
                <a:avLst>
                  <a:gd name="adj1" fmla="val 13663"/>
                  <a:gd name="adj2" fmla="val 25006"/>
                  <a:gd name="adj3" fmla="val 43568"/>
                  <a:gd name="adj4" fmla="val 0"/>
                </a:avLst>
              </a:prstGeom>
              <a:solidFill>
                <a:srgbClr val="CA0707"/>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48" name="Rectangle 12"/>
              <p:cNvSpPr/>
              <p:nvPr/>
            </p:nvSpPr>
            <p:spPr bwMode="auto">
              <a:xfrm>
                <a:off x="2514600" y="2038350"/>
                <a:ext cx="533400" cy="45719"/>
              </a:xfrm>
              <a:prstGeom prst="rect">
                <a:avLst/>
              </a:prstGeom>
              <a:solidFill>
                <a:srgbClr val="CA0707"/>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grpSp>
        <p:grpSp>
          <p:nvGrpSpPr>
            <p:cNvPr id="18" name="Group 24"/>
            <p:cNvGrpSpPr/>
            <p:nvPr/>
          </p:nvGrpSpPr>
          <p:grpSpPr>
            <a:xfrm rot="2700000" flipH="1">
              <a:off x="7125272" y="4181327"/>
              <a:ext cx="321494" cy="1652812"/>
              <a:chOff x="2476500" y="2038350"/>
              <a:chExt cx="571500" cy="1828800"/>
            </a:xfrm>
            <a:solidFill>
              <a:srgbClr val="ECCEAA"/>
            </a:solidFill>
          </p:grpSpPr>
          <p:sp>
            <p:nvSpPr>
              <p:cNvPr id="45" name="Bent Arrow 14"/>
              <p:cNvSpPr/>
              <p:nvPr/>
            </p:nvSpPr>
            <p:spPr bwMode="auto">
              <a:xfrm flipV="1">
                <a:off x="2476500" y="2038350"/>
                <a:ext cx="533400" cy="1828800"/>
              </a:xfrm>
              <a:prstGeom prst="bentArrow">
                <a:avLst>
                  <a:gd name="adj1" fmla="val 13663"/>
                  <a:gd name="adj2" fmla="val 25006"/>
                  <a:gd name="adj3" fmla="val 43568"/>
                  <a:gd name="adj4" fmla="val 0"/>
                </a:avLst>
              </a:prstGeom>
              <a:solidFill>
                <a:srgbClr val="45393B"/>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sp>
            <p:nvSpPr>
              <p:cNvPr id="46" name="Rectangle 15"/>
              <p:cNvSpPr/>
              <p:nvPr/>
            </p:nvSpPr>
            <p:spPr bwMode="auto">
              <a:xfrm>
                <a:off x="2514600" y="2038350"/>
                <a:ext cx="533400" cy="45719"/>
              </a:xfrm>
              <a:prstGeom prst="rect">
                <a:avLst/>
              </a:prstGeom>
              <a:solidFill>
                <a:srgbClr val="45393B"/>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grpSp>
        <p:grpSp>
          <p:nvGrpSpPr>
            <p:cNvPr id="19" name="Group 1"/>
            <p:cNvGrpSpPr/>
            <p:nvPr/>
          </p:nvGrpSpPr>
          <p:grpSpPr>
            <a:xfrm>
              <a:off x="6455778" y="3074438"/>
              <a:ext cx="1485674" cy="1485674"/>
              <a:chOff x="6455778" y="3074438"/>
              <a:chExt cx="1485674" cy="1485674"/>
            </a:xfrm>
          </p:grpSpPr>
          <p:sp>
            <p:nvSpPr>
              <p:cNvPr id="29" name="Rounded Rectangle 20"/>
              <p:cNvSpPr/>
              <p:nvPr/>
            </p:nvSpPr>
            <p:spPr bwMode="auto">
              <a:xfrm rot="18900000" flipV="1">
                <a:off x="6455778" y="3074438"/>
                <a:ext cx="1485674" cy="1485674"/>
              </a:xfrm>
              <a:prstGeom prst="roundRect">
                <a:avLst>
                  <a:gd name="adj" fmla="val 9646"/>
                </a:avLst>
              </a:prstGeom>
              <a:solidFill>
                <a:srgbClr val="BEBAE0"/>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p>
            </p:txBody>
          </p:sp>
          <p:grpSp>
            <p:nvGrpSpPr>
              <p:cNvPr id="30" name="Group 34"/>
              <p:cNvGrpSpPr/>
              <p:nvPr/>
            </p:nvGrpSpPr>
            <p:grpSpPr>
              <a:xfrm>
                <a:off x="6880404" y="3544583"/>
                <a:ext cx="613400" cy="593865"/>
                <a:chOff x="2339975" y="3200401"/>
                <a:chExt cx="249238" cy="241301"/>
              </a:xfrm>
              <a:solidFill>
                <a:schemeClr val="bg1"/>
              </a:solidFill>
            </p:grpSpPr>
            <p:sp>
              <p:nvSpPr>
                <p:cNvPr id="31"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2"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3"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4"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5"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0"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1"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2" name="Freeform 29"/>
                <p:cNvSpPr>
                  <a:spLocks noEditPoints="1"/>
                </p:cNvSpPr>
                <p:nvPr/>
              </p:nvSpPr>
              <p:spPr bwMode="auto">
                <a:xfrm>
                  <a:off x="2339975" y="3217864"/>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3"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sp>
              <p:nvSpPr>
                <p:cNvPr id="44"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20" name="Group 2"/>
            <p:cNvGrpSpPr/>
            <p:nvPr/>
          </p:nvGrpSpPr>
          <p:grpSpPr>
            <a:xfrm>
              <a:off x="5352721" y="4177495"/>
              <a:ext cx="1485674" cy="1485674"/>
              <a:chOff x="5352721" y="4177495"/>
              <a:chExt cx="1485674" cy="1485674"/>
            </a:xfrm>
          </p:grpSpPr>
          <p:sp>
            <p:nvSpPr>
              <p:cNvPr id="27" name="Rounded Rectangle 17"/>
              <p:cNvSpPr/>
              <p:nvPr/>
            </p:nvSpPr>
            <p:spPr bwMode="auto">
              <a:xfrm rot="18900000" flipV="1">
                <a:off x="5352721" y="4177495"/>
                <a:ext cx="1485674" cy="1485674"/>
              </a:xfrm>
              <a:prstGeom prst="roundRect">
                <a:avLst>
                  <a:gd name="adj" fmla="val 9646"/>
                </a:avLst>
              </a:prstGeom>
              <a:solidFill>
                <a:srgbClr val="9DC3E6"/>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28" name="Shape 719"/>
              <p:cNvSpPr/>
              <p:nvPr/>
            </p:nvSpPr>
            <p:spPr>
              <a:xfrm>
                <a:off x="5801694" y="4639527"/>
                <a:ext cx="587506" cy="505264"/>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sz="3100" b="1">
                    <a:latin typeface="Kontrapunkt Bob Bold"/>
                    <a:ea typeface="Kontrapunkt Bob Bold"/>
                    <a:cs typeface="Kontrapunkt Bob Bold"/>
                    <a:sym typeface="Kontrapunkt Bob Bold"/>
                  </a:defRPr>
                </a:pPr>
                <a:endParaRPr/>
              </a:p>
            </p:txBody>
          </p:sp>
        </p:grpSp>
        <p:grpSp>
          <p:nvGrpSpPr>
            <p:cNvPr id="21" name="Group 3"/>
            <p:cNvGrpSpPr/>
            <p:nvPr/>
          </p:nvGrpSpPr>
          <p:grpSpPr>
            <a:xfrm>
              <a:off x="4249665" y="3074438"/>
              <a:ext cx="1485674" cy="1485674"/>
              <a:chOff x="4249665" y="3074438"/>
              <a:chExt cx="1485674" cy="1485674"/>
            </a:xfrm>
          </p:grpSpPr>
          <p:sp>
            <p:nvSpPr>
              <p:cNvPr id="25" name="Rounded Rectangle 23"/>
              <p:cNvSpPr/>
              <p:nvPr/>
            </p:nvSpPr>
            <p:spPr bwMode="auto">
              <a:xfrm rot="18900000" flipV="1">
                <a:off x="4249665" y="3074438"/>
                <a:ext cx="1485674" cy="1485674"/>
              </a:xfrm>
              <a:prstGeom prst="roundRect">
                <a:avLst>
                  <a:gd name="adj" fmla="val 9646"/>
                </a:avLst>
              </a:prstGeom>
              <a:solidFill>
                <a:srgbClr val="A9A4D6"/>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26" name="Shape 2102"/>
              <p:cNvSpPr/>
              <p:nvPr/>
            </p:nvSpPr>
            <p:spPr>
              <a:xfrm>
                <a:off x="4622339" y="3522435"/>
                <a:ext cx="720330" cy="576242"/>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solidFill>
                <a:schemeClr val="bg1"/>
              </a:solidFill>
              <a:ln w="12700" cap="flat">
                <a:noFill/>
                <a:miter lim="400000"/>
              </a:ln>
              <a:effectLst/>
            </p:spPr>
            <p:txBody>
              <a:bodyPr wrap="square" lIns="38100" tIns="38100" rIns="38100" bIns="38100" numCol="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sz="3200">
                    <a:solidFill>
                      <a:srgbClr val="FFFFFF"/>
                    </a:solidFill>
                    <a:latin typeface="Helvetica Light"/>
                    <a:ea typeface="Helvetica Light"/>
                    <a:cs typeface="Helvetica Light"/>
                    <a:sym typeface="Helvetica Light"/>
                  </a:defRPr>
                </a:pPr>
                <a:endParaRPr/>
              </a:p>
            </p:txBody>
          </p:sp>
        </p:grpSp>
        <p:grpSp>
          <p:nvGrpSpPr>
            <p:cNvPr id="22" name="Group 16"/>
            <p:cNvGrpSpPr/>
            <p:nvPr/>
          </p:nvGrpSpPr>
          <p:grpSpPr>
            <a:xfrm>
              <a:off x="5352721" y="1971381"/>
              <a:ext cx="1485674" cy="1485674"/>
              <a:chOff x="5352721" y="1971381"/>
              <a:chExt cx="1485674" cy="1485674"/>
            </a:xfrm>
          </p:grpSpPr>
          <p:sp>
            <p:nvSpPr>
              <p:cNvPr id="23" name="Rounded Rectangle 26"/>
              <p:cNvSpPr/>
              <p:nvPr/>
            </p:nvSpPr>
            <p:spPr bwMode="auto">
              <a:xfrm rot="18900000" flipV="1">
                <a:off x="5352721" y="1971381"/>
                <a:ext cx="1485674" cy="1485674"/>
              </a:xfrm>
              <a:prstGeom prst="roundRect">
                <a:avLst>
                  <a:gd name="adj" fmla="val 9646"/>
                </a:avLst>
              </a:prstGeom>
              <a:solidFill>
                <a:schemeClr val="accent5">
                  <a:lumMod val="60000"/>
                  <a:lumOff val="40000"/>
                </a:schemeClr>
              </a:solidFill>
              <a:ln w="9525">
                <a:noFill/>
                <a:round/>
              </a:ln>
            </p:spPr>
            <p:txBody>
              <a:bodyPr vert="horz" wrap="square" lIns="91440" tIns="45720" rIns="91440" bIns="45720" numCol="1" rtlCol="0"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24" name="Freeform 56"/>
              <p:cNvSpPr/>
              <p:nvPr/>
            </p:nvSpPr>
            <p:spPr bwMode="auto">
              <a:xfrm>
                <a:off x="5802898" y="2468253"/>
                <a:ext cx="664971" cy="54272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grpSp>
      </p:grpSp>
      <p:pic>
        <p:nvPicPr>
          <p:cNvPr id="53" name="图片 52"/>
          <p:cNvPicPr>
            <a:picLocks noChangeAspect="1"/>
          </p:cNvPicPr>
          <p:nvPr/>
        </p:nvPicPr>
        <p:blipFill>
          <a:blip r:embed="rId2"/>
          <a:stretch>
            <a:fillRect/>
          </a:stretch>
        </p:blipFill>
        <p:spPr>
          <a:xfrm>
            <a:off x="9429750" y="171450"/>
            <a:ext cx="2590800" cy="819149"/>
          </a:xfrm>
          <a:prstGeom prst="rect">
            <a:avLst/>
          </a:prstGeom>
        </p:spPr>
      </p:pic>
      <p:grpSp>
        <p:nvGrpSpPr>
          <p:cNvPr id="54" name="组合 53"/>
          <p:cNvGrpSpPr/>
          <p:nvPr/>
        </p:nvGrpSpPr>
        <p:grpSpPr>
          <a:xfrm>
            <a:off x="-167429" y="137054"/>
            <a:ext cx="1530175" cy="2110091"/>
            <a:chOff x="300" y="830"/>
            <a:chExt cx="1676" cy="2311"/>
          </a:xfrm>
        </p:grpSpPr>
        <p:sp>
          <p:nvSpPr>
            <p:cNvPr id="55" name="流程图: 合并 54"/>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流程图: 合并 55"/>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流程图: 合并 56"/>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8" name="文本框 5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59" name="直接连接符 58"/>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
        <p:nvSpPr>
          <p:cNvPr id="60" name="矩形 59"/>
          <p:cNvSpPr/>
          <p:nvPr/>
        </p:nvSpPr>
        <p:spPr>
          <a:xfrm>
            <a:off x="2019613" y="3285832"/>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61" name="稻壳儿小白白(http://dwz.cn/Wu2UP)"/>
          <p:cNvSpPr txBox="1">
            <a:spLocks noChangeArrowheads="1"/>
          </p:cNvSpPr>
          <p:nvPr/>
        </p:nvSpPr>
        <p:spPr bwMode="auto">
          <a:xfrm>
            <a:off x="2467111" y="3039769"/>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62" name="矩形 61"/>
          <p:cNvSpPr/>
          <p:nvPr/>
        </p:nvSpPr>
        <p:spPr>
          <a:xfrm>
            <a:off x="8079597" y="3355314"/>
            <a:ext cx="2075643" cy="1061829"/>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63" name="稻壳儿小白白(http://dwz.cn/Wu2UP)"/>
          <p:cNvSpPr txBox="1">
            <a:spLocks noChangeArrowheads="1"/>
          </p:cNvSpPr>
          <p:nvPr/>
        </p:nvSpPr>
        <p:spPr bwMode="auto">
          <a:xfrm>
            <a:off x="8527095" y="310925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64" name="矩形 63"/>
          <p:cNvSpPr/>
          <p:nvPr/>
        </p:nvSpPr>
        <p:spPr>
          <a:xfrm>
            <a:off x="4537823" y="1277151"/>
            <a:ext cx="3263833" cy="738664"/>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65" name="稻壳儿小白白(http://dwz.cn/Wu2UP)"/>
          <p:cNvSpPr txBox="1">
            <a:spLocks noChangeArrowheads="1"/>
          </p:cNvSpPr>
          <p:nvPr/>
        </p:nvSpPr>
        <p:spPr bwMode="auto">
          <a:xfrm>
            <a:off x="5487131" y="1056799"/>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66" name="矩形 65"/>
          <p:cNvSpPr/>
          <p:nvPr/>
        </p:nvSpPr>
        <p:spPr>
          <a:xfrm>
            <a:off x="4465903" y="5884306"/>
            <a:ext cx="3329808" cy="738664"/>
          </a:xfrm>
          <a:prstGeom prst="rect">
            <a:avLst/>
          </a:prstGeom>
        </p:spPr>
        <p:txBody>
          <a:bodyPr wrap="square">
            <a:spAutoFit/>
          </a:bodyPr>
          <a:lstStyle/>
          <a:p>
            <a:pPr algn="ctr">
              <a:lnSpc>
                <a:spcPct val="150000"/>
              </a:lnSpc>
            </a:pPr>
            <a:r>
              <a:rPr lang="zh-CN" altLang="en-US" sz="1400" dirty="0"/>
              <a:t>单击此处编辑您要的内容，建议您在展示时采用微软雅黑字体</a:t>
            </a:r>
          </a:p>
        </p:txBody>
      </p:sp>
      <p:sp>
        <p:nvSpPr>
          <p:cNvPr id="67" name="稻壳儿小白白(http://dwz.cn/Wu2UP)"/>
          <p:cNvSpPr txBox="1">
            <a:spLocks noChangeArrowheads="1"/>
          </p:cNvSpPr>
          <p:nvPr/>
        </p:nvSpPr>
        <p:spPr bwMode="auto">
          <a:xfrm>
            <a:off x="5487131" y="5665807"/>
            <a:ext cx="3132459"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703988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箭头连接符 14"/>
          <p:cNvCxnSpPr/>
          <p:nvPr/>
        </p:nvCxnSpPr>
        <p:spPr>
          <a:xfrm flipV="1">
            <a:off x="1058588" y="2713361"/>
            <a:ext cx="0" cy="2641600"/>
          </a:xfrm>
          <a:prstGeom prst="straightConnector1">
            <a:avLst/>
          </a:prstGeom>
          <a:ln>
            <a:solidFill>
              <a:schemeClr val="accent1">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16" name="直接箭头连接符 15"/>
          <p:cNvCxnSpPr/>
          <p:nvPr/>
        </p:nvCxnSpPr>
        <p:spPr>
          <a:xfrm>
            <a:off x="860468" y="5106041"/>
            <a:ext cx="4709160" cy="0"/>
          </a:xfrm>
          <a:prstGeom prst="straightConnector1">
            <a:avLst/>
          </a:prstGeom>
          <a:ln>
            <a:solidFill>
              <a:schemeClr val="accent1">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17" name="任意多边形 16"/>
          <p:cNvSpPr/>
          <p:nvPr/>
        </p:nvSpPr>
        <p:spPr>
          <a:xfrm rot="21419747">
            <a:off x="1209445" y="2818106"/>
            <a:ext cx="4050286" cy="2025599"/>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1546268" y="4811246"/>
            <a:ext cx="216000" cy="216000"/>
          </a:xfrm>
          <a:prstGeom prst="diamond">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nvSpPr>
        <p:spPr>
          <a:xfrm>
            <a:off x="4457985" y="2617880"/>
            <a:ext cx="216000" cy="216000"/>
          </a:xfrm>
          <a:prstGeom prst="diamond">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3246346" y="3275921"/>
            <a:ext cx="216000" cy="216000"/>
          </a:xfrm>
          <a:prstGeom prst="diamond">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2174345" y="4647566"/>
            <a:ext cx="1" cy="455880"/>
          </a:xfrm>
          <a:prstGeom prst="line">
            <a:avLst/>
          </a:prstGeom>
        </p:spPr>
        <p:style>
          <a:lnRef idx="2">
            <a:schemeClr val="accent3"/>
          </a:lnRef>
          <a:fillRef idx="0">
            <a:schemeClr val="accent3"/>
          </a:fillRef>
          <a:effectRef idx="1">
            <a:schemeClr val="accent3"/>
          </a:effectRef>
          <a:fontRef idx="minor">
            <a:schemeClr val="tx1"/>
          </a:fontRef>
        </p:style>
      </p:cxnSp>
      <p:cxnSp>
        <p:nvCxnSpPr>
          <p:cNvPr id="22" name="直接连接符 21"/>
          <p:cNvCxnSpPr/>
          <p:nvPr/>
        </p:nvCxnSpPr>
        <p:spPr>
          <a:xfrm>
            <a:off x="1311706" y="4647566"/>
            <a:ext cx="1" cy="455880"/>
          </a:xfrm>
          <a:prstGeom prst="line">
            <a:avLst/>
          </a:prstGeom>
        </p:spPr>
        <p:style>
          <a:lnRef idx="2">
            <a:schemeClr val="accent3"/>
          </a:lnRef>
          <a:fillRef idx="0">
            <a:schemeClr val="accent3"/>
          </a:fillRef>
          <a:effectRef idx="1">
            <a:schemeClr val="accent3"/>
          </a:effectRef>
          <a:fontRef idx="minor">
            <a:schemeClr val="tx1"/>
          </a:fontRef>
        </p:style>
      </p:cxnSp>
      <p:cxnSp>
        <p:nvCxnSpPr>
          <p:cNvPr id="23" name="直接连接符 22"/>
          <p:cNvCxnSpPr/>
          <p:nvPr/>
        </p:nvCxnSpPr>
        <p:spPr>
          <a:xfrm flipH="1">
            <a:off x="4164423" y="2698936"/>
            <a:ext cx="6120" cy="2429910"/>
          </a:xfrm>
          <a:prstGeom prst="line">
            <a:avLst/>
          </a:prstGeom>
        </p:spPr>
        <p:style>
          <a:lnRef idx="2">
            <a:schemeClr val="accent3"/>
          </a:lnRef>
          <a:fillRef idx="0">
            <a:schemeClr val="accent3"/>
          </a:fillRef>
          <a:effectRef idx="1">
            <a:schemeClr val="accent3"/>
          </a:effectRef>
          <a:fontRef idx="minor">
            <a:schemeClr val="tx1"/>
          </a:fontRef>
        </p:style>
      </p:cxnSp>
      <p:cxnSp>
        <p:nvCxnSpPr>
          <p:cNvPr id="24" name="直接连接符 23"/>
          <p:cNvCxnSpPr/>
          <p:nvPr/>
        </p:nvCxnSpPr>
        <p:spPr>
          <a:xfrm flipH="1">
            <a:off x="4970106" y="2675080"/>
            <a:ext cx="6120" cy="2429910"/>
          </a:xfrm>
          <a:prstGeom prst="line">
            <a:avLst/>
          </a:prstGeom>
        </p:spPr>
        <p:style>
          <a:lnRef idx="2">
            <a:schemeClr val="accent3"/>
          </a:lnRef>
          <a:fillRef idx="0">
            <a:schemeClr val="accent3"/>
          </a:fillRef>
          <a:effectRef idx="1">
            <a:schemeClr val="accent3"/>
          </a:effectRef>
          <a:fontRef idx="minor">
            <a:schemeClr val="tx1"/>
          </a:fontRef>
        </p:style>
      </p:cxnSp>
      <p:cxnSp>
        <p:nvCxnSpPr>
          <p:cNvPr id="25" name="直接连接符 24"/>
          <p:cNvCxnSpPr/>
          <p:nvPr/>
        </p:nvCxnSpPr>
        <p:spPr>
          <a:xfrm flipH="1">
            <a:off x="2669987" y="4313561"/>
            <a:ext cx="6121" cy="813053"/>
          </a:xfrm>
          <a:prstGeom prst="line">
            <a:avLst/>
          </a:prstGeom>
        </p:spPr>
        <p:style>
          <a:lnRef idx="2">
            <a:schemeClr val="accent3"/>
          </a:lnRef>
          <a:fillRef idx="0">
            <a:schemeClr val="accent3"/>
          </a:fillRef>
          <a:effectRef idx="1">
            <a:schemeClr val="accent3"/>
          </a:effectRef>
          <a:fontRef idx="minor">
            <a:schemeClr val="tx1"/>
          </a:fontRef>
        </p:style>
      </p:cxnSp>
      <p:sp>
        <p:nvSpPr>
          <p:cNvPr id="26" name="菱形 25"/>
          <p:cNvSpPr/>
          <p:nvPr/>
        </p:nvSpPr>
        <p:spPr>
          <a:xfrm>
            <a:off x="2582588" y="4434161"/>
            <a:ext cx="216000" cy="216000"/>
          </a:xfrm>
          <a:prstGeom prst="diamond">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箭头连接符 31"/>
          <p:cNvCxnSpPr/>
          <p:nvPr/>
        </p:nvCxnSpPr>
        <p:spPr>
          <a:xfrm flipV="1">
            <a:off x="6806469" y="2698937"/>
            <a:ext cx="0" cy="2641600"/>
          </a:xfrm>
          <a:prstGeom prst="straightConnector1">
            <a:avLst/>
          </a:prstGeom>
          <a:ln>
            <a:solidFill>
              <a:schemeClr val="accent1">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3" name="直接箭头连接符 32"/>
          <p:cNvCxnSpPr/>
          <p:nvPr/>
        </p:nvCxnSpPr>
        <p:spPr>
          <a:xfrm>
            <a:off x="6608349" y="5091617"/>
            <a:ext cx="4709160" cy="0"/>
          </a:xfrm>
          <a:prstGeom prst="straightConnector1">
            <a:avLst/>
          </a:prstGeom>
          <a:ln>
            <a:solidFill>
              <a:schemeClr val="accent1">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4" name="任意多边形 33"/>
          <p:cNvSpPr/>
          <p:nvPr/>
        </p:nvSpPr>
        <p:spPr>
          <a:xfrm>
            <a:off x="6975372" y="4572979"/>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331711">
            <a:off x="7263271" y="3785751"/>
            <a:ext cx="1317909" cy="1342034"/>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292102" y="4423434"/>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7694404" y="4164452"/>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043571" y="3966615"/>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484414" y="3672913"/>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8854658" y="3429296"/>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9159696" y="3245364"/>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9567738" y="2970403"/>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9918423" y="2802714"/>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10268466" y="2574561"/>
            <a:ext cx="585595" cy="518638"/>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331711">
            <a:off x="8895162" y="2748496"/>
            <a:ext cx="1317909" cy="1342034"/>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331711">
            <a:off x="8072613" y="3280854"/>
            <a:ext cx="1317909" cy="1342034"/>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rot="331711">
            <a:off x="9702263" y="2307052"/>
            <a:ext cx="1317909" cy="1342034"/>
          </a:xfrm>
          <a:custGeom>
            <a:avLst/>
            <a:gdLst>
              <a:gd name="connsiteX0" fmla="*/ 0 w 3505200"/>
              <a:gd name="connsiteY0" fmla="*/ 2049610 h 2054205"/>
              <a:gd name="connsiteX1" fmla="*/ 822960 w 3505200"/>
              <a:gd name="connsiteY1" fmla="*/ 1988650 h 2054205"/>
              <a:gd name="connsiteX2" fmla="*/ 1371600 w 3505200"/>
              <a:gd name="connsiteY2" fmla="*/ 1592410 h 2054205"/>
              <a:gd name="connsiteX3" fmla="*/ 1767840 w 3505200"/>
              <a:gd name="connsiteY3" fmla="*/ 799930 h 2054205"/>
              <a:gd name="connsiteX4" fmla="*/ 2164080 w 3505200"/>
              <a:gd name="connsiteY4" fmla="*/ 266530 h 2054205"/>
              <a:gd name="connsiteX5" fmla="*/ 2636520 w 3505200"/>
              <a:gd name="connsiteY5" fmla="*/ 22690 h 2054205"/>
              <a:gd name="connsiteX6" fmla="*/ 3230880 w 3505200"/>
              <a:gd name="connsiteY6" fmla="*/ 22690 h 2054205"/>
              <a:gd name="connsiteX7" fmla="*/ 3505200 w 3505200"/>
              <a:gd name="connsiteY7" fmla="*/ 129370 h 205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00" h="2054205">
                <a:moveTo>
                  <a:pt x="0" y="2049610"/>
                </a:moveTo>
                <a:cubicBezTo>
                  <a:pt x="297180" y="2057230"/>
                  <a:pt x="594360" y="2064850"/>
                  <a:pt x="822960" y="1988650"/>
                </a:cubicBezTo>
                <a:cubicBezTo>
                  <a:pt x="1051560" y="1912450"/>
                  <a:pt x="1214120" y="1790530"/>
                  <a:pt x="1371600" y="1592410"/>
                </a:cubicBezTo>
                <a:cubicBezTo>
                  <a:pt x="1529080" y="1394290"/>
                  <a:pt x="1635760" y="1020910"/>
                  <a:pt x="1767840" y="799930"/>
                </a:cubicBezTo>
                <a:cubicBezTo>
                  <a:pt x="1899920" y="578950"/>
                  <a:pt x="2019300" y="396070"/>
                  <a:pt x="2164080" y="266530"/>
                </a:cubicBezTo>
                <a:cubicBezTo>
                  <a:pt x="2308860" y="136990"/>
                  <a:pt x="2458720" y="63330"/>
                  <a:pt x="2636520" y="22690"/>
                </a:cubicBezTo>
                <a:cubicBezTo>
                  <a:pt x="2814320" y="-17950"/>
                  <a:pt x="3086100" y="4910"/>
                  <a:pt x="3230880" y="22690"/>
                </a:cubicBezTo>
                <a:cubicBezTo>
                  <a:pt x="3375660" y="40470"/>
                  <a:pt x="3440430" y="84920"/>
                  <a:pt x="3505200" y="129370"/>
                </a:cubicBezTo>
              </a:path>
            </a:pathLst>
          </a:cu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2"/>
          <a:stretch>
            <a:fillRect/>
          </a:stretch>
        </p:blipFill>
        <p:spPr>
          <a:xfrm>
            <a:off x="9429750" y="171450"/>
            <a:ext cx="2590800" cy="819149"/>
          </a:xfrm>
          <a:prstGeom prst="rect">
            <a:avLst/>
          </a:prstGeom>
        </p:spPr>
      </p:pic>
      <p:grpSp>
        <p:nvGrpSpPr>
          <p:cNvPr id="52" name="组合 51"/>
          <p:cNvGrpSpPr/>
          <p:nvPr/>
        </p:nvGrpSpPr>
        <p:grpSpPr>
          <a:xfrm>
            <a:off x="-167429" y="137054"/>
            <a:ext cx="1530175" cy="2110091"/>
            <a:chOff x="300" y="830"/>
            <a:chExt cx="1676" cy="2311"/>
          </a:xfrm>
        </p:grpSpPr>
        <p:sp>
          <p:nvSpPr>
            <p:cNvPr id="53" name="流程图: 合并 52"/>
            <p:cNvSpPr/>
            <p:nvPr/>
          </p:nvSpPr>
          <p:spPr>
            <a:xfrm rot="5400000" flipV="1">
              <a:off x="134" y="1721"/>
              <a:ext cx="1586" cy="1253"/>
            </a:xfrm>
            <a:prstGeom prst="flowChartMerg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流程图: 合并 53"/>
            <p:cNvSpPr/>
            <p:nvPr/>
          </p:nvSpPr>
          <p:spPr>
            <a:xfrm rot="5400000" flipV="1">
              <a:off x="753" y="1104"/>
              <a:ext cx="1143" cy="857"/>
            </a:xfrm>
            <a:prstGeom prst="flowChartMerge">
              <a:avLst/>
            </a:prstGeom>
            <a:gradFill>
              <a:gsLst>
                <a:gs pos="50000">
                  <a:schemeClr val="accent1">
                    <a:lumMod val="60000"/>
                    <a:lumOff val="40000"/>
                  </a:schemeClr>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 name="流程图: 合并 54"/>
            <p:cNvSpPr/>
            <p:nvPr/>
          </p:nvSpPr>
          <p:spPr>
            <a:xfrm rot="5400000" flipV="1">
              <a:off x="1334" y="905"/>
              <a:ext cx="717" cy="567"/>
            </a:xfrm>
            <a:prstGeom prst="flowChartMerge">
              <a:avLst/>
            </a:prstGeom>
            <a:gradFill>
              <a:gsLst>
                <a:gs pos="50000">
                  <a:srgbClr val="FFC000"/>
                </a:gs>
                <a:gs pos="100000">
                  <a:schemeClr val="bg1">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6" name="文本框 7"/>
          <p:cNvSpPr txBox="1"/>
          <p:nvPr/>
        </p:nvSpPr>
        <p:spPr>
          <a:xfrm>
            <a:off x="1362746" y="220190"/>
            <a:ext cx="4437648" cy="6524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zh-CN" altLang="en-US" sz="2800" b="1" dirty="0">
                <a:solidFill>
                  <a:srgbClr val="03155D"/>
                </a:solidFill>
              </a:rPr>
              <a:t>单击此处添加标题</a:t>
            </a:r>
            <a:endParaRPr lang="zh-CN" altLang="zh-CN" sz="2800" b="1" dirty="0">
              <a:solidFill>
                <a:srgbClr val="03155D"/>
              </a:solidFill>
            </a:endParaRPr>
          </a:p>
        </p:txBody>
      </p:sp>
      <p:cxnSp>
        <p:nvCxnSpPr>
          <p:cNvPr id="57" name="直接连接符 56"/>
          <p:cNvCxnSpPr/>
          <p:nvPr/>
        </p:nvCxnSpPr>
        <p:spPr>
          <a:xfrm>
            <a:off x="1362746" y="869004"/>
            <a:ext cx="3165231" cy="0"/>
          </a:xfrm>
          <a:prstGeom prst="line">
            <a:avLst/>
          </a:prstGeom>
        </p:spPr>
        <p:style>
          <a:lnRef idx="3">
            <a:schemeClr val="dk1"/>
          </a:lnRef>
          <a:fillRef idx="0">
            <a:schemeClr val="dk1"/>
          </a:fillRef>
          <a:effectRef idx="2">
            <a:schemeClr val="dk1"/>
          </a:effectRef>
          <a:fontRef idx="minor">
            <a:schemeClr val="tx1"/>
          </a:fontRef>
        </p:style>
      </p:cxnSp>
      <p:sp>
        <p:nvSpPr>
          <p:cNvPr id="58" name="稻壳儿小白白(http://dwz.cn/Wu2UP)"/>
          <p:cNvSpPr txBox="1">
            <a:spLocks noChangeArrowheads="1"/>
          </p:cNvSpPr>
          <p:nvPr/>
        </p:nvSpPr>
        <p:spPr bwMode="auto">
          <a:xfrm>
            <a:off x="2380595" y="203600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59" name="稻壳儿小白白(http://dwz.cn/Wu2UP)"/>
          <p:cNvSpPr txBox="1">
            <a:spLocks noChangeArrowheads="1"/>
          </p:cNvSpPr>
          <p:nvPr/>
        </p:nvSpPr>
        <p:spPr bwMode="auto">
          <a:xfrm>
            <a:off x="8279999" y="203600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8009939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1606</TotalTime>
  <Words>1632</Words>
  <Application>Microsoft Office PowerPoint</Application>
  <PresentationFormat>宽屏</PresentationFormat>
  <Paragraphs>233</Paragraphs>
  <Slides>32</Slides>
  <Notes>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32</vt:i4>
      </vt:variant>
    </vt:vector>
  </HeadingPairs>
  <TitlesOfParts>
    <vt:vector size="49" baseType="lpstr">
      <vt:lpstr>Chelsea</vt:lpstr>
      <vt:lpstr>Helvetica Light</vt:lpstr>
      <vt:lpstr>Kontrapunkt Bob Bold</vt:lpstr>
      <vt:lpstr>Open Sans</vt:lpstr>
      <vt:lpstr>方正兰亭超细黑简体</vt:lpstr>
      <vt:lpstr>方正清刻本悦宋简体</vt:lpstr>
      <vt:lpstr>华文细黑</vt:lpstr>
      <vt:lpstr>微软雅黑</vt:lpstr>
      <vt:lpstr>Agency FB</vt:lpstr>
      <vt:lpstr>Arial</vt:lpstr>
      <vt:lpstr>Calibri</vt:lpstr>
      <vt:lpstr>Century Gothic</vt:lpstr>
      <vt:lpstr>Impact</vt:lpstr>
      <vt:lpstr>Segoe UI</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Yunxuan Liu</cp:lastModifiedBy>
  <cp:revision>70</cp:revision>
  <dcterms:created xsi:type="dcterms:W3CDTF">2019-03-25T14:15:23Z</dcterms:created>
  <dcterms:modified xsi:type="dcterms:W3CDTF">2019-04-13T08:26:14Z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2019-04-13T08:26:13.6068042Z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ecaa463f-7e44-4e6c-86ff-1572b90dd5d6</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