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7.xml" ContentType="application/vnd.openxmlformats-officedocument.presentationml.tags+xml"/>
  <Override PartName="/ppt/notesSlides/notesSlide26.xml" ContentType="application/vnd.openxmlformats-officedocument.presentationml.notesSlide+xml"/>
  <Override PartName="/ppt/tags/tag18.xml" ContentType="application/vnd.openxmlformats-officedocument.presentationml.tags+xml"/>
  <Override PartName="/ppt/notesSlides/notesSlide27.xml" ContentType="application/vnd.openxmlformats-officedocument.presentationml.notesSlide+xml"/>
  <Override PartName="/ppt/tags/tag1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2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21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7" r:id="rId2"/>
  </p:sldMasterIdLst>
  <p:notesMasterIdLst>
    <p:notesMasterId r:id="rId40"/>
  </p:notesMasterIdLst>
  <p:sldIdLst>
    <p:sldId id="299" r:id="rId3"/>
    <p:sldId id="288" r:id="rId4"/>
    <p:sldId id="289" r:id="rId5"/>
    <p:sldId id="258" r:id="rId6"/>
    <p:sldId id="282" r:id="rId7"/>
    <p:sldId id="284" r:id="rId8"/>
    <p:sldId id="292" r:id="rId9"/>
    <p:sldId id="265" r:id="rId10"/>
    <p:sldId id="260" r:id="rId11"/>
    <p:sldId id="262" r:id="rId12"/>
    <p:sldId id="264" r:id="rId13"/>
    <p:sldId id="291" r:id="rId14"/>
    <p:sldId id="266" r:id="rId15"/>
    <p:sldId id="293" r:id="rId16"/>
    <p:sldId id="261" r:id="rId17"/>
    <p:sldId id="263" r:id="rId18"/>
    <p:sldId id="267" r:id="rId19"/>
    <p:sldId id="287" r:id="rId20"/>
    <p:sldId id="269" r:id="rId21"/>
    <p:sldId id="268" r:id="rId22"/>
    <p:sldId id="270" r:id="rId23"/>
    <p:sldId id="271" r:id="rId24"/>
    <p:sldId id="285" r:id="rId25"/>
    <p:sldId id="276" r:id="rId26"/>
    <p:sldId id="297" r:id="rId27"/>
    <p:sldId id="273" r:id="rId28"/>
    <p:sldId id="272" r:id="rId29"/>
    <p:sldId id="274" r:id="rId30"/>
    <p:sldId id="286" r:id="rId31"/>
    <p:sldId id="290" r:id="rId32"/>
    <p:sldId id="294" r:id="rId33"/>
    <p:sldId id="295" r:id="rId34"/>
    <p:sldId id="296" r:id="rId35"/>
    <p:sldId id="298" r:id="rId36"/>
    <p:sldId id="279" r:id="rId37"/>
    <p:sldId id="300" r:id="rId38"/>
    <p:sldId id="301" r:id="rId39"/>
  </p:sldIdLst>
  <p:sldSz cx="9144000" cy="5143500" type="screen16x9"/>
  <p:notesSz cx="6858000" cy="9144000"/>
  <p:embeddedFontLst>
    <p:embeddedFont>
      <p:font typeface="Watford DB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Impact" panose="020B0806030902050204" pitchFamily="34" charset="0"/>
      <p:regular r:id="rId46"/>
    </p:embeddedFont>
    <p:embeddedFont>
      <p:font typeface="方正兰亭细黑_GBK" panose="02010600030101010101" charset="-122"/>
      <p:regular r:id="rId47"/>
    </p:embeddedFont>
    <p:embeddedFont>
      <p:font typeface="Stencil" panose="040409050D0802020404" pitchFamily="82" charset="0"/>
      <p:regular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Segoe UI Black" panose="020B0604020202020204" charset="0"/>
      <p:bold r:id="rId51"/>
      <p:boldItalic r:id="rId52"/>
    </p:embeddedFont>
    <p:embeddedFont>
      <p:font typeface="方正兰亭细黑_GBK_M" panose="02010600030101010101" charset="2"/>
      <p:regular r:id="rId53"/>
    </p:embeddedFont>
    <p:embeddedFont>
      <p:font typeface="张海山锐线体简" panose="02010600030101010101" charset="-122"/>
      <p:regular r:id="rId54"/>
    </p:embeddedFont>
    <p:embeddedFont>
      <p:font typeface="Arial Unicode MS" panose="020B0604020202020204" pitchFamily="34" charset="-122"/>
      <p:regular r:id="rId55"/>
    </p:embeddedFont>
    <p:embeddedFont>
      <p:font typeface="方正兰亭黑_GBK" panose="02000000000000000000" pitchFamily="2" charset="-122"/>
      <p:regular r:id="rId56"/>
    </p:embeddedFont>
    <p:embeddedFont>
      <p:font typeface="微软雅黑" panose="020B0503020204020204" pitchFamily="34" charset="-122"/>
      <p:regular r:id="rId57"/>
      <p:bold r:id="rId58"/>
    </p:embeddedFont>
    <p:embeddedFont>
      <p:font typeface="方正兰亭粗黑简体" panose="02010600030101010101" charset="-122"/>
      <p:regular r:id="rId59"/>
    </p:embeddedFont>
  </p:embeddedFontLst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20" Type="http://schemas.openxmlformats.org/officeDocument/2006/relationships/slide" Target="slides/slide1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61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718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7533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672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7499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332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7274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75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4637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1548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6900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00768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4388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25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605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8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3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43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55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952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407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06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43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571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3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8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0" y="749300"/>
            <a:ext cx="1638300" cy="66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40640" y="828675"/>
            <a:ext cx="53340" cy="43029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116840" y="1043821"/>
            <a:ext cx="53340" cy="21514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638300" y="0"/>
            <a:ext cx="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32080" y="89916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32080" y="155448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32080" y="222527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2080" y="290345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32080" y="35663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508990" y="484141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27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409700"/>
            <a:ext cx="16383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50165" y="1524000"/>
            <a:ext cx="53340" cy="43029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26365" y="1739146"/>
            <a:ext cx="53340" cy="21514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638300" y="0"/>
            <a:ext cx="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32080" y="89916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32080" y="155448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32080" y="222527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2080" y="290345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32080" y="35663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508990" y="484141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4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2079744"/>
            <a:ext cx="1638300" cy="676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52070" y="2168644"/>
            <a:ext cx="53340" cy="44055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28270" y="2383789"/>
            <a:ext cx="53340" cy="22027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638300" y="0"/>
            <a:ext cx="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32080" y="89916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32080" y="155448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32080" y="222527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2080" y="290345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32080" y="35663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508990" y="484141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990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0" y="2755900"/>
            <a:ext cx="1638300" cy="698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44450" y="2865695"/>
            <a:ext cx="53340" cy="45511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120650" y="3093254"/>
            <a:ext cx="53340" cy="22755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638300" y="0"/>
            <a:ext cx="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276352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32080" y="89916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32080" y="155448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32080" y="222527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2080" y="293393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32080" y="356639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508990" y="484141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7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63830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454400"/>
            <a:ext cx="1638300" cy="66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44450" y="3528060"/>
            <a:ext cx="53340" cy="43029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120650" y="3743206"/>
            <a:ext cx="53340" cy="21514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562100" y="749300"/>
            <a:ext cx="7581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638300" y="0"/>
            <a:ext cx="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7493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409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0955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27559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34544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41148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32080" y="93726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32080" y="155448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32080" y="222527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2080" y="290345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32080" y="3575923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508990" y="484141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96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 userDrawn="1"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62349" y="2676127"/>
            <a:ext cx="1047751" cy="1047751"/>
            <a:chOff x="1008115" y="2542722"/>
            <a:chExt cx="1360493" cy="1360493"/>
          </a:xfrm>
        </p:grpSpPr>
        <p:grpSp>
          <p:nvGrpSpPr>
            <p:cNvPr id="11" name="组合 10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51287" y="2797030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998332" y="2647118"/>
            <a:ext cx="1047751" cy="1047751"/>
            <a:chOff x="4770261" y="2542722"/>
            <a:chExt cx="1360493" cy="1360493"/>
          </a:xfrm>
        </p:grpSpPr>
        <p:grpSp>
          <p:nvGrpSpPr>
            <p:cNvPr id="16" name="组合 15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124493" y="2780033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398370" y="1648195"/>
            <a:ext cx="1047751" cy="1047751"/>
            <a:chOff x="2889188" y="1494971"/>
            <a:chExt cx="1360493" cy="1360493"/>
          </a:xfrm>
        </p:grpSpPr>
        <p:grpSp>
          <p:nvGrpSpPr>
            <p:cNvPr id="21" name="组合 20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43268" y="1759181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5582508" y="1561903"/>
            <a:ext cx="1047751" cy="1047751"/>
            <a:chOff x="6651335" y="1494971"/>
            <a:chExt cx="1360493" cy="1360493"/>
          </a:xfrm>
        </p:grpSpPr>
        <p:grpSp>
          <p:nvGrpSpPr>
            <p:cNvPr id="26" name="组合 25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980723" y="172416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120313" y="2635778"/>
            <a:ext cx="1047751" cy="1047751"/>
            <a:chOff x="6651335" y="1494971"/>
            <a:chExt cx="1360493" cy="1360493"/>
          </a:xfrm>
        </p:grpSpPr>
        <p:grpSp>
          <p:nvGrpSpPr>
            <p:cNvPr id="31" name="组合 30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7011696" y="173835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5</a:t>
              </a:r>
            </a:p>
          </p:txBody>
        </p:sp>
      </p:grpSp>
      <p:sp>
        <p:nvSpPr>
          <p:cNvPr id="35" name="TextBox 34"/>
          <p:cNvSpPr txBox="1">
            <a:spLocks noChangeArrowheads="1"/>
          </p:cNvSpPr>
          <p:nvPr userDrawn="1"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08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3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4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3" r:id="rId4"/>
    <p:sldLayoutId id="2147483664" r:id="rId5"/>
    <p:sldLayoutId id="2147483665" r:id="rId6"/>
    <p:sldLayoutId id="2147483666" r:id="rId7"/>
    <p:sldLayoutId id="2147483662" r:id="rId8"/>
    <p:sldLayoutId id="2147483661" r:id="rId9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920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2060"/>
          </a:solidFill>
          <a:extLst/>
        </p:spPr>
      </p:pic>
      <p:sp>
        <p:nvSpPr>
          <p:cNvPr id="11" name="椭圆 10"/>
          <p:cNvSpPr/>
          <p:nvPr/>
        </p:nvSpPr>
        <p:spPr>
          <a:xfrm>
            <a:off x="1256583" y="3729788"/>
            <a:ext cx="677676" cy="67767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58033" y="1269680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16986" y="444094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140" y="80920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98095" y="442360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3523" y="323010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777723" y="80920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24239" y="386671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00309" y="4149156"/>
            <a:ext cx="452191" cy="45219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95249" y="1851531"/>
            <a:ext cx="6810579" cy="125879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>
            <a:off x="479789" y="4314421"/>
            <a:ext cx="379661" cy="37966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479789" y="3699099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70196" y="24967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6091" y="83323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2170889" y="57456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03923" y="1269680"/>
            <a:ext cx="727904" cy="72790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10178" y="36791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64438" y="2571750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26479" y="2006540"/>
            <a:ext cx="5834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时尚通用工作总结</a:t>
            </a:r>
            <a:r>
              <a:rPr lang="en-US" altLang="zh-CN" sz="3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71319" y="1544457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0" name="背景音乐 - 轻快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5772989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04905" y="2640444"/>
            <a:ext cx="5153320" cy="381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汇报人：很成功      部门：宣传部门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81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7.40741E-7 L 0.05121 -0.31451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1574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2.59259E-6 L -0.13889 -0.41882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-2095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1.48148E-6 L -0.0125 -0.41667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83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2.71605E-6 L -0.18993 -0.35895 " pathEditMode="relative" rAng="0" ptsTypes="AA">
                                      <p:cBhvr>
                                        <p:cTn id="52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1796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61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0988E-6 L -0.05121 -0.27871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139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95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104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113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122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124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-3.08642E-6 L -0.04757 0.3855 " pathEditMode="relative" rAng="0" ptsTypes="AA">
                                      <p:cBhvr>
                                        <p:cTn id="133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925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-0.0875 0.25895 " pathEditMode="relative" rAng="0" ptsTypes="AA">
                                      <p:cBhvr>
                                        <p:cTn id="137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129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2.71605E-6 L -0.18368 0.37439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870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6.17284E-7 L -0.19879 0.28333 " pathEditMode="relative" rAng="0" ptsTypes="AA">
                                      <p:cBhvr>
                                        <p:cTn id="16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6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9" showWhenStopped="0">
                <p:cTn id="18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38" grpId="0" animBg="1"/>
      <p:bldP spid="38" grpId="1" animBg="1"/>
      <p:bldP spid="38" grpId="2" animBg="1"/>
      <p:bldP spid="48" grpId="0" animBg="1"/>
      <p:bldP spid="48" grpId="1" animBg="1"/>
      <p:bldP spid="48" grpId="2" animBg="1"/>
      <p:bldP spid="55" grpId="0" animBg="1"/>
      <p:bldP spid="55" grpId="1" animBg="1"/>
      <p:bldP spid="55" grpId="2" animBg="1"/>
      <p:bldP spid="56" grpId="0"/>
      <p:bldP spid="59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531834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本年度四个重要工作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64763" y="990679"/>
            <a:ext cx="2077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添加你</a:t>
            </a:r>
            <a:r>
              <a:rPr lang="zh-CN" altLang="en-US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的标题</a:t>
            </a:r>
            <a:endParaRPr lang="zh-CN" altLang="en-US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7344" y="1847547"/>
            <a:ext cx="2077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2</a:t>
            </a:r>
            <a:r>
              <a:rPr lang="zh-CN" altLang="en-US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添加你的标题</a:t>
            </a:r>
            <a:endParaRPr lang="zh-CN" altLang="en-US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49400" y="2748162"/>
            <a:ext cx="1513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3</a:t>
            </a:r>
            <a:r>
              <a:rPr lang="zh-CN" altLang="en-US" sz="16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89629" y="3751343"/>
            <a:ext cx="1513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4</a:t>
            </a:r>
            <a:r>
              <a:rPr lang="zh-CN" altLang="en-US" sz="16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89629" y="162950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12802" y="338239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32925" y="438976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54606" y="248610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824862" y="1063249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738017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3617176" y="2856332"/>
            <a:ext cx="936015" cy="9360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541761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 smtClean="0">
                <a:latin typeface="方正兰亭细黑_GBK" pitchFamily="2" charset="-122"/>
                <a:ea typeface="方正兰亭细黑_GBK" pitchFamily="2" charset="-122"/>
              </a:rPr>
              <a:t>工作完成情况</a:t>
            </a:r>
            <a:endParaRPr lang="zh-CN" altLang="en-US" sz="2000" b="1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4478154" y="1323975"/>
            <a:ext cx="3682216" cy="3098110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7586378" y="2333371"/>
            <a:ext cx="214308" cy="20972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00685" y="2543098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013369" y="2834624"/>
            <a:ext cx="115970" cy="1851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7129340" y="3011629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437990" y="3486543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754240" y="3486543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6824441" y="3962596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7076854" y="4211097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8005153" y="2285846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8005153" y="2751470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/>
          <p:nvPr/>
        </p:nvSpPr>
        <p:spPr>
          <a:xfrm>
            <a:off x="8005153" y="3228142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8005153" y="394750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976628" y="2392467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1872144" y="1758318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2263515" y="1982566"/>
            <a:ext cx="229144" cy="22914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2595640" y="2106469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3402104" y="203345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926009" y="1793763"/>
            <a:ext cx="291871" cy="29187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2235852" y="1837055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772822" y="1968483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4138705" y="1607340"/>
            <a:ext cx="167224" cy="16722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933806" y="172506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2379924" y="1563638"/>
            <a:ext cx="1356392" cy="432536"/>
            <a:chOff x="814328" y="3219334"/>
            <a:chExt cx="1356392" cy="43253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03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2060"/>
                  </a:solidFill>
                  <a:latin typeface="+mn-ea"/>
                </a:rPr>
                <a:t>添加标题内容</a:t>
              </a:r>
              <a:endParaRPr lang="zh-CN" altLang="en-US" dirty="0">
                <a:solidFill>
                  <a:srgbClr val="002060"/>
                </a:solidFill>
                <a:latin typeface="+mn-ea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2769343" y="195117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TextBox 107"/>
          <p:cNvSpPr txBox="1"/>
          <p:nvPr/>
        </p:nvSpPr>
        <p:spPr>
          <a:xfrm>
            <a:off x="3563887" y="247712"/>
            <a:ext cx="335594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已完成的工作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2034978" y="1635646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0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9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78" grpId="0"/>
          <p:bldP spid="79" grpId="0"/>
          <p:bldP spid="80" grpId="0"/>
          <p:bldP spid="82" grpId="0"/>
          <p:bldP spid="82" grpId="1"/>
          <p:bldP spid="88" grpId="0" animBg="1"/>
          <p:bldP spid="92" grpId="0" animBg="1"/>
          <p:bldP spid="9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94" grpId="0" animBg="1"/>
          <p:bldP spid="1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9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78" grpId="0"/>
          <p:bldP spid="79" grpId="0"/>
          <p:bldP spid="80" grpId="0"/>
          <p:bldP spid="82" grpId="0"/>
          <p:bldP spid="82" grpId="1"/>
          <p:bldP spid="88" grpId="0" animBg="1"/>
          <p:bldP spid="92" grpId="0" animBg="1"/>
          <p:bldP spid="9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94" grpId="0" animBg="1"/>
          <p:bldP spid="10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003312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已完成的项目及情况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58207" y="950663"/>
            <a:ext cx="7047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18366" y="220250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22508" y="341102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65230" y="219509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55301" y="336022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4334356" y="2016633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775414" y="199124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5196717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794500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076286" y="2570050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695286" y="379616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35056" y="253335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66154" y="3735945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70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来源一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24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30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来源二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937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收入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来源三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44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收入来源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四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24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24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24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24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24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24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90487" y="1350372"/>
            <a:ext cx="4464496" cy="2952328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18024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24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51321" y="1719413"/>
            <a:ext cx="648072" cy="2583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51321" y="1900165"/>
            <a:ext cx="648072" cy="240253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521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52173" y="2757287"/>
            <a:ext cx="648072" cy="1545416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62886" y="3011057"/>
            <a:ext cx="648072" cy="1291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62886" y="3495368"/>
            <a:ext cx="648072" cy="80733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79564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79564" y="3435846"/>
            <a:ext cx="648072" cy="8668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65193" y="1669554"/>
            <a:ext cx="2326407" cy="1218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       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输入简要文字解说，解说文字尽量概括精炼，不用多余的文字修饰，简洁精准的 解说所提炼的核心概念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 点击输入简要文字解说，解说文字尽量概括精炼，不用多余的文字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5193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42333" y="3118197"/>
            <a:ext cx="22753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000" dirty="0" smtClean="0"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3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5193" y="2881033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76094" y="4028232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76094" y="4372530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620971" y="2732094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502095" y="2196902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726312" y="2941474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285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456548" y="1995686"/>
            <a:ext cx="4376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3564611" y="2836294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4675324" y="3564618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5768701" y="3541534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311022" y="4054227"/>
            <a:ext cx="383842" cy="1843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311022" y="4388065"/>
            <a:ext cx="383842" cy="18437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4106812" y="219137"/>
            <a:ext cx="28486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2413886" y="1476822"/>
            <a:ext cx="54822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5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15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4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6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9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3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6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976823" y="206330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项目完成情况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3126648" y="1730252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3126648" y="1758168"/>
            <a:ext cx="4412986" cy="207554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688302" y="2062944"/>
            <a:ext cx="1382075" cy="1382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86404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386404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794965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794965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2689175" y="147581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项目一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21275" y="359172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项目四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216468" y="147046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项目二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680284" y="357459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项目三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395805" y="1726583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849371" y="2414080"/>
            <a:ext cx="1227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项目完成情况</a:t>
            </a:r>
            <a:endParaRPr lang="zh-CN" altLang="en-US" sz="2000" spc="300" dirty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24564" y="1706519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94965" y="3833711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58273" y="3798686"/>
            <a:ext cx="17773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9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20" grpId="0"/>
      <p:bldP spid="122" grpId="0"/>
      <p:bldP spid="123" grpId="0"/>
      <p:bldP spid="124" grpId="0"/>
      <p:bldP spid="126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861707" y="206330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项目完成情况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4076" y="1474648"/>
            <a:ext cx="2894793" cy="1088363"/>
            <a:chOff x="2652567" y="2086579"/>
            <a:chExt cx="3791776" cy="1425604"/>
          </a:xfrm>
        </p:grpSpPr>
        <p:grpSp>
          <p:nvGrpSpPr>
            <p:cNvPr id="4" name="组合 3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椭圆 62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 rot="10800000">
            <a:off x="4018539" y="2839637"/>
            <a:ext cx="2894793" cy="1088363"/>
            <a:chOff x="2652567" y="2086579"/>
            <a:chExt cx="3791776" cy="1425604"/>
          </a:xfrm>
        </p:grpSpPr>
        <p:grpSp>
          <p:nvGrpSpPr>
            <p:cNvPr id="29" name="组合 28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椭圆 29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7506851" y="154912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54070" y="296933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79007" y="1952326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06345" y="3332085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23567" y="16325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39551" y="304526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81487" y="200012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12329" y="3430401"/>
            <a:ext cx="1921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24" grpId="0"/>
      <p:bldP spid="39" grpId="0"/>
      <p:bldP spid="40" grpId="0"/>
      <p:bldP spid="41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3146720" y="1462863"/>
            <a:ext cx="370707" cy="2934157"/>
          </a:xfrm>
          <a:prstGeom prst="leftBrace">
            <a:avLst/>
          </a:prstGeom>
          <a:ln w="38100">
            <a:solidFill>
              <a:schemeClr val="tx1"/>
            </a:solidFill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743542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未完成的项目及情况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838888" y="2276246"/>
            <a:ext cx="1335946" cy="13359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未完成的项目</a:t>
              </a:r>
              <a:endParaRPr lang="zh-CN" altLang="en-US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3782773" y="1163553"/>
            <a:ext cx="727041" cy="72704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803508" y="2497084"/>
            <a:ext cx="811400" cy="81140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867843" y="4019588"/>
            <a:ext cx="727041" cy="72704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805633" y="1357647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95821" y="2733507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48891" y="4189643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zh-CN" altLang="en-US" sz="1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4333" y="1254559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34333" y="2464202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24521" y="3920338"/>
            <a:ext cx="404621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4" grpId="0"/>
      <p:bldP spid="78" grpId="0" animBg="1"/>
      <p:bldP spid="37" grpId="0"/>
      <p:bldP spid="39" grpId="0" animBg="1"/>
      <p:bldP spid="3" grpId="0"/>
      <p:bldP spid="41" grpId="0"/>
      <p:bldP spid="45" grpId="0"/>
      <p:bldP spid="4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1675936" y="2827672"/>
            <a:ext cx="7468064" cy="43222"/>
          </a:xfrm>
          <a:prstGeom prst="line">
            <a:avLst/>
          </a:prstGeom>
          <a:ln w="381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728267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14259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462735" y="2696709"/>
            <a:ext cx="333927" cy="333927"/>
            <a:chOff x="612948" y="3577580"/>
            <a:chExt cx="333927" cy="333927"/>
          </a:xfrm>
        </p:grpSpPr>
        <p:sp>
          <p:nvSpPr>
            <p:cNvPr id="7" name="椭圆 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3210654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96646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182638" y="2696709"/>
            <a:ext cx="333927" cy="333927"/>
            <a:chOff x="612948" y="3577580"/>
            <a:chExt cx="333927" cy="333927"/>
          </a:xfrm>
        </p:grpSpPr>
        <p:sp>
          <p:nvSpPr>
            <p:cNvPr id="12" name="椭圆 1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930557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16549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902541" y="2696709"/>
            <a:ext cx="333927" cy="333927"/>
            <a:chOff x="612948" y="3577580"/>
            <a:chExt cx="333927" cy="333927"/>
          </a:xfrm>
        </p:grpSpPr>
        <p:sp>
          <p:nvSpPr>
            <p:cNvPr id="17" name="椭圆 1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6650460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36452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622444" y="2696709"/>
            <a:ext cx="333927" cy="333927"/>
            <a:chOff x="612948" y="3577580"/>
            <a:chExt cx="333927" cy="333927"/>
          </a:xfrm>
        </p:grpSpPr>
        <p:sp>
          <p:nvSpPr>
            <p:cNvPr id="22" name="椭圆 2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8370363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856351" y="282767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4"/>
          <p:cNvSpPr/>
          <p:nvPr/>
        </p:nvSpPr>
        <p:spPr>
          <a:xfrm>
            <a:off x="3979573" y="328948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10800000">
            <a:off x="2250518" y="1483396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10800000">
            <a:off x="5689729" y="1569121"/>
            <a:ext cx="759550" cy="98683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4"/>
          <p:cNvSpPr/>
          <p:nvPr/>
        </p:nvSpPr>
        <p:spPr>
          <a:xfrm>
            <a:off x="7434595" y="3289487"/>
            <a:ext cx="709624" cy="912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217695" y="1526045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217693" y="1793757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722460" y="1664532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722458" y="1932244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76191" y="3508643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76189" y="3776355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458274" y="3407242"/>
            <a:ext cx="14600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458272" y="3674954"/>
            <a:ext cx="17378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100" b="0" dirty="0" smtClean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100" b="0" dirty="0" smtClean="0">
                <a:solidFill>
                  <a:schemeClr val="tx2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100" b="0" dirty="0">
              <a:solidFill>
                <a:schemeClr val="tx2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TextBox 93"/>
          <p:cNvSpPr txBox="1"/>
          <p:nvPr/>
        </p:nvSpPr>
        <p:spPr>
          <a:xfrm>
            <a:off x="3226584" y="13332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完成的项目及情况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95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成功项目展示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477" y="3445928"/>
            <a:ext cx="6141829" cy="11207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826" y="0"/>
            <a:ext cx="9144000" cy="518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196455" y="714376"/>
            <a:ext cx="6985520" cy="3598348"/>
            <a:chOff x="4304042" y="1286668"/>
            <a:chExt cx="3837945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04042" y="1286668"/>
              <a:ext cx="3837945" cy="2729523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</a:t>
              </a:r>
              <a:r>
                <a:rPr lang="zh-CN" altLang="en-US" sz="12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</a:t>
              </a:r>
              <a:endParaRPr lang="en-US" altLang="zh-CN" sz="12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</a:t>
              </a:r>
              <a:r>
                <a:rPr lang="en-US" altLang="zh-CN" sz="12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</a:t>
              </a:r>
              <a:r>
                <a:rPr lang="zh-CN" altLang="en-US" sz="1200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岁月</a:t>
              </a: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流转，时光飞逝，转眼间</a:t>
              </a:r>
              <a:r>
                <a:rPr lang="en-US" altLang="zh-CN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2015</a:t>
              </a: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年的工作又接近尾声。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  </a:r>
              <a:r>
                <a:rPr lang="en-US" altLang="zh-CN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亿元，标志着公司迈上了一个新台阶，步入了一个新的发展阶段。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新起点、新希望。站在</a:t>
              </a:r>
              <a:r>
                <a:rPr lang="en-US" altLang="zh-CN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2016</a:t>
              </a:r>
              <a:r>
                <a:rPr lang="zh-CN" altLang="en-US" sz="12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年的起点，我们将继承和发扬过去工作中存在的优点，汲取经验，摒弃不足，满怀信心，以更清醒的头脑、更旺盛的斗志、更奋发的姿态和更充沛的干劲，向我们的既定目标进发！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429359" y="797321"/>
            <a:ext cx="1210865" cy="70842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91411" tIns="45706" rIns="91411" bIns="45706">
            <a:spAutoFit/>
          </a:bodyPr>
          <a:lstStyle/>
          <a:p>
            <a:pPr algn="ctr" defTabSz="914171">
              <a:defRPr/>
            </a:pPr>
            <a:r>
              <a:rPr lang="zh-CN" altLang="en-US" sz="4000" b="1" kern="0" dirty="0"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b="1" kern="0" dirty="0"/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2572161" y="1071164"/>
            <a:ext cx="1633537" cy="43100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91411" tIns="45706" rIns="91411" bIns="45706">
            <a:spAutoFit/>
          </a:bodyPr>
          <a:lstStyle/>
          <a:p>
            <a:pPr algn="ctr"/>
            <a:r>
              <a:rPr lang="en-US" altLang="zh-CN" sz="2200" dirty="0">
                <a:solidFill>
                  <a:srgbClr val="002060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rgbClr val="002060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6071" y="3576160"/>
            <a:ext cx="1145954" cy="812764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6674368" y="3604122"/>
            <a:ext cx="1243851" cy="78803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pSp>
        <p:nvGrpSpPr>
          <p:cNvPr id="16" name="组合 15"/>
          <p:cNvGrpSpPr/>
          <p:nvPr/>
        </p:nvGrpSpPr>
        <p:grpSpPr>
          <a:xfrm>
            <a:off x="3469642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2572161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856188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74567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椭圆 34"/>
          <p:cNvSpPr/>
          <p:nvPr/>
        </p:nvSpPr>
        <p:spPr>
          <a:xfrm>
            <a:off x="3877086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161113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79492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5182011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5466038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56692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6459211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743238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646606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7749125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8033152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52305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1454824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738851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52497" y="4866330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155016" y="4877081"/>
            <a:ext cx="274632" cy="2664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439043" y="4533101"/>
            <a:ext cx="656360" cy="63673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965" y="1719351"/>
            <a:ext cx="2221995" cy="345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920" y="1676977"/>
            <a:ext cx="2293443" cy="350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66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00"/>
                            </p:stCondLst>
                            <p:childTnLst>
                              <p:par>
                                <p:cTn id="7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00"/>
                            </p:stCondLst>
                            <p:childTnLst>
                              <p:par>
                                <p:cTn id="8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"/>
                            </p:stCondLst>
                            <p:childTnLst>
                              <p:par>
                                <p:cTn id="8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200"/>
                            </p:stCondLst>
                            <p:childTnLst>
                              <p:par>
                                <p:cTn id="9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400"/>
                            </p:stCondLst>
                            <p:childTnLst>
                              <p:par>
                                <p:cTn id="10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600"/>
                            </p:stCondLst>
                            <p:childTnLst>
                              <p:par>
                                <p:cTn id="10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00"/>
                            </p:stCondLst>
                            <p:childTnLst>
                              <p:par>
                                <p:cTn id="1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1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200"/>
                            </p:stCondLst>
                            <p:childTnLst>
                              <p:par>
                                <p:cTn id="1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400"/>
                            </p:stCondLst>
                            <p:childTnLst>
                              <p:par>
                                <p:cTn id="12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600"/>
                            </p:stCondLst>
                            <p:childTnLst>
                              <p:par>
                                <p:cTn id="1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800"/>
                            </p:stCondLst>
                            <p:childTnLst>
                              <p:par>
                                <p:cTn id="1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00"/>
                            </p:stCondLst>
                            <p:childTnLst>
                              <p:par>
                                <p:cTn id="14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200"/>
                            </p:stCondLst>
                            <p:childTnLst>
                              <p:par>
                                <p:cTn id="1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 animBg="1"/>
      <p:bldP spid="35" grpId="0" animBg="1"/>
      <p:bldP spid="42" grpId="0" animBg="1"/>
      <p:bldP spid="49" grpId="0" animBg="1"/>
      <p:bldP spid="56" grpId="0" animBg="1"/>
      <p:bldP spid="63" grpId="0" animBg="1"/>
      <p:bldP spid="7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587482" y="20633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方正兰亭细黑_GBK" pitchFamily="2" charset="-122"/>
                <a:ea typeface="方正兰亭细黑_GBK" pitchFamily="2" charset="-122"/>
              </a:rPr>
              <a:t>成功的项目展现一</a:t>
            </a:r>
            <a:endParaRPr lang="zh-CN" altLang="en-US" sz="32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61825" y="204409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项目一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52367" y="303175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项目五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46897" y="302931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项目二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13736" y="208357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项目六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69242" y="3660123"/>
            <a:ext cx="95410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项目四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23539" y="3679385"/>
            <a:ext cx="95410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兰亭细黑_GBK" pitchFamily="2" charset="-122"/>
                <a:ea typeface="方正兰亭细黑_GBK" pitchFamily="2" charset="-122"/>
              </a:rPr>
              <a:t>项目三</a:t>
            </a:r>
            <a:endParaRPr lang="zh-CN" altLang="en-US" sz="20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3501004" y="1626162"/>
            <a:ext cx="1966346" cy="571579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000593" y="1626161"/>
            <a:ext cx="1466757" cy="131772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4933950" y="1626161"/>
            <a:ext cx="533400" cy="180486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5323787" y="1526337"/>
            <a:ext cx="617195" cy="184527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5467350" y="1626161"/>
            <a:ext cx="1476375" cy="129787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467350" y="1626161"/>
            <a:ext cx="1971675" cy="57158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3585393" y="2767153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557610" y="3231814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684559" y="3192232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769175" y="2734302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7286425" y="1919334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040551" y="1931175"/>
            <a:ext cx="594914" cy="59491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766168" y="1152524"/>
            <a:ext cx="1202577" cy="1174815"/>
            <a:chOff x="3851771" y="1163107"/>
            <a:chExt cx="143549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57888" y="1497105"/>
              <a:ext cx="1329381" cy="77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  <a:endParaRPr lang="zh-CN" altLang="en-US" spc="300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695374" y="2403130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4525" y="337160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73862" y="4062732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52367" y="3431025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33689" y="2460578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3039" y="4068386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762125" y="855413"/>
            <a:ext cx="725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标的过程。组织管理是管理活动的一部分，也称组织职能。为了有效地实现目标，灵活地运用各种方法，把各种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4393926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67249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002567" y="3097311"/>
              <a:ext cx="11509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 smtClean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  <a:endParaRPr lang="zh-CN" altLang="en-US" sz="2000" spc="300" dirty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3891179" y="268393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121532" y="168698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66131" y="2683936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874537" y="4127004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81180" y="4114304"/>
            <a:ext cx="710139" cy="7101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137336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项目一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87221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项目五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01188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项目四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54516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项目二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65048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项目三</a:t>
            </a:r>
            <a:endParaRPr lang="zh-CN" altLang="en-US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489325" y="20633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</a:t>
            </a:r>
            <a:r>
              <a:rPr lang="zh-CN" altLang="en-US" sz="3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817007" y="1246912"/>
            <a:ext cx="321768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990369" y="2389808"/>
            <a:ext cx="21114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90369" y="3218448"/>
            <a:ext cx="21114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90369" y="4047089"/>
            <a:ext cx="1825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后。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38871" y="3718858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项目一</a:t>
            </a:r>
            <a:endParaRPr lang="zh-CN" altLang="en-US" sz="2000" dirty="0">
              <a:solidFill>
                <a:srgbClr val="00206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02334" y="2661429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项目二</a:t>
            </a:r>
            <a:endParaRPr lang="zh-CN" altLang="en-US" sz="2000" dirty="0">
              <a:solidFill>
                <a:srgbClr val="00206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0032" y="1607750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项目三</a:t>
            </a:r>
            <a:endParaRPr lang="zh-CN" altLang="en-US" sz="2000" dirty="0">
              <a:solidFill>
                <a:srgbClr val="00206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58068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83505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5514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4" name="TextBox 93"/>
          <p:cNvSpPr txBox="1"/>
          <p:nvPr/>
        </p:nvSpPr>
        <p:spPr>
          <a:xfrm>
            <a:off x="3607037" y="13332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成功的项目展现三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1502" y="3185983"/>
            <a:ext cx="2447760" cy="1519299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6452" y="1734344"/>
            <a:ext cx="2903597" cy="1870305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2"/>
          <a:stretch/>
        </p:blipFill>
        <p:spPr bwMode="auto">
          <a:xfrm>
            <a:off x="7373452" y="2090820"/>
            <a:ext cx="1442525" cy="1854813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1" name="TextBox 93"/>
          <p:cNvSpPr txBox="1"/>
          <p:nvPr/>
        </p:nvSpPr>
        <p:spPr>
          <a:xfrm>
            <a:off x="3674259" y="13332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成功的项目展现四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8892" y="1086943"/>
            <a:ext cx="2417560" cy="1523402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596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752477" y="219069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 smtClean="0">
                <a:latin typeface="方正兰亭细黑_GBK" pitchFamily="2" charset="-122"/>
                <a:ea typeface="方正兰亭细黑_GBK" pitchFamily="2" charset="-122"/>
              </a:rPr>
              <a:t>工作不足之处</a:t>
            </a:r>
            <a:endParaRPr lang="zh-CN" altLang="en-US" sz="2000" b="1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47430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3383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3383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97785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点击输入你的文本内容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590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590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590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3834" y="4411977"/>
            <a:ext cx="2808312" cy="367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7417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8593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8593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8593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8593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8593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8593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8593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02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02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工作太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忙，没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时间做饭！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102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02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想吃日式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料理，附近却没有！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02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现在的食品安全让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人不放心！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02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102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80155" y="1090340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537482" y="1326989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5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5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42574" y="218392"/>
            <a:ext cx="201622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问题分析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8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656504" y="20633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797707" y="922088"/>
            <a:ext cx="7148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77194" y="3814130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184633" y="3796251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965558" y="2380240"/>
            <a:ext cx="10054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问题儿二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48220" y="2471360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4068211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4272414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5500095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5304697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169257" y="278537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574" y="415764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7373" y="278902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77055" y="421777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787097" y="950663"/>
            <a:ext cx="719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46359" y="3344765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15393" y="2818794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7168" y="2292822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17517" y="1766850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55859" y="3476945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72040" y="2923940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40467" y="2423369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问题二</a:t>
            </a:r>
            <a:endParaRPr lang="zh-CN" altLang="en-US" sz="16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89965" y="1888907"/>
            <a:ext cx="80021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996553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927845" y="4434476"/>
            <a:ext cx="500908" cy="50090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556762" y="371319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2724801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317208" y="47538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449466" y="40877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2899989" y="1714183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094543" y="2356561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545142" y="41424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762968" y="469885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432084" y="2696479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3645387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718735" y="497541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1825198" y="410642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305902" y="3543559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236567" y="313839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548914" y="2395698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50300" y="206330"/>
            <a:ext cx="3775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7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642642" y="206330"/>
            <a:ext cx="4396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改进工作不足的方法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71439" y="826838"/>
            <a:ext cx="7396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24992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34725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44458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54192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418117" y="2330007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对策一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537085" y="3700015"/>
            <a:ext cx="500908" cy="50090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679415" y="3924326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514298" y="392468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217964" y="4043024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137553" y="392934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024279" y="3921840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515313" y="405324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812368" y="3956451"/>
            <a:ext cx="250454" cy="25045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689016" y="3923044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113591" y="3931099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321777" y="3980235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862776" y="3740541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32394" y="4053531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468390" y="377663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168066" y="3868485"/>
            <a:ext cx="322151" cy="32215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037993" y="392122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168902" y="3924555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883692" y="4055787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734384" y="3741284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652679" y="3977618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155525" y="3783833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692495" y="3915261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046929" y="2320252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对策二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681848" y="2272857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solidFill>
                  <a:schemeClr val="tx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对策三</a:t>
            </a:r>
            <a:endParaRPr lang="en-US" altLang="zh-CN" sz="1400" dirty="0" smtClean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solidFill>
                <a:schemeClr val="tx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15470" y="2337283"/>
            <a:ext cx="1228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对策四</a:t>
            </a:r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endParaRPr lang="en-US" altLang="zh-CN" sz="1400" dirty="0" smtClean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r>
              <a:rPr lang="zh-CN" altLang="en-US" sz="1000" dirty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chemeClr val="tx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endParaRPr lang="zh-CN" altLang="en-US" sz="1000" dirty="0">
              <a:solidFill>
                <a:schemeClr val="tx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3434191" y="2655705"/>
            <a:ext cx="4076666" cy="4076666"/>
          </a:xfrm>
          <a:prstGeom prst="blockArc">
            <a:avLst>
              <a:gd name="adj1" fmla="val 10800000"/>
              <a:gd name="adj2" fmla="val 1"/>
              <a:gd name="adj3" fmla="val 3011"/>
            </a:avLst>
          </a:prstGeom>
          <a:solidFill>
            <a:srgbClr val="EBEBEB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34"/>
          <p:cNvSpPr/>
          <p:nvPr/>
        </p:nvSpPr>
        <p:spPr>
          <a:xfrm rot="10190714">
            <a:off x="4678938" y="1596798"/>
            <a:ext cx="682401" cy="87760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13303882">
            <a:off x="7521477" y="3232795"/>
            <a:ext cx="730411" cy="948975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594412">
            <a:off x="5976641" y="1608118"/>
            <a:ext cx="730411" cy="948975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34"/>
          <p:cNvSpPr/>
          <p:nvPr/>
        </p:nvSpPr>
        <p:spPr>
          <a:xfrm rot="13009338">
            <a:off x="6961735" y="2211863"/>
            <a:ext cx="682401" cy="87760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9469324">
            <a:off x="3418240" y="2028988"/>
            <a:ext cx="730411" cy="948975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34"/>
          <p:cNvSpPr/>
          <p:nvPr/>
        </p:nvSpPr>
        <p:spPr>
          <a:xfrm rot="8068240">
            <a:off x="2651060" y="3176267"/>
            <a:ext cx="682401" cy="87760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806944" y="3161484"/>
            <a:ext cx="1550815" cy="1550819"/>
            <a:chOff x="3851771" y="1163107"/>
            <a:chExt cx="1402358" cy="1402358"/>
          </a:xfrm>
        </p:grpSpPr>
        <p:grpSp>
          <p:nvGrpSpPr>
            <p:cNvPr id="26" name="组合 2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08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030123" y="1333410"/>
              <a:ext cx="1186820" cy="1043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300" dirty="0">
                  <a:solidFill>
                    <a:schemeClr val="tx2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经验总结</a:t>
              </a:r>
            </a:p>
          </p:txBody>
        </p:sp>
      </p:grpSp>
      <p:sp>
        <p:nvSpPr>
          <p:cNvPr id="32" name="TextBox 93"/>
          <p:cNvSpPr txBox="1"/>
          <p:nvPr/>
        </p:nvSpPr>
        <p:spPr>
          <a:xfrm>
            <a:off x="4158899" y="13332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经验总结</a:t>
            </a:r>
            <a:endParaRPr lang="zh-CN" altLang="en-US" sz="3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44672" y="3484356"/>
            <a:ext cx="45941" cy="371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520291" y="2126636"/>
            <a:ext cx="433472" cy="58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37173" y="1692233"/>
            <a:ext cx="439637" cy="58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62875" y="3371609"/>
            <a:ext cx="563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6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38621" y="2301145"/>
            <a:ext cx="438097" cy="58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88255" y="1682708"/>
            <a:ext cx="438097" cy="58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79502" y="3265854"/>
            <a:ext cx="418057" cy="58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10061" y="2753544"/>
            <a:ext cx="13874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17654" y="1849973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06526" y="1107023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53709" y="1100031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392019" y="1765644"/>
            <a:ext cx="15634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58107" y="2672623"/>
            <a:ext cx="1254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</a:t>
            </a:r>
            <a:r>
              <a:rPr lang="zh-CN" altLang="en-US" sz="900" dirty="0" smtClean="0">
                <a:solidFill>
                  <a:schemeClr val="tx2"/>
                </a:solidFill>
                <a:latin typeface="Kozuka Gothic Pro R" pitchFamily="34" charset="-128"/>
                <a:ea typeface="Kozuka Gothic Pro R" pitchFamily="34" charset="-128"/>
              </a:rPr>
              <a:t>，</a:t>
            </a:r>
            <a:endParaRPr lang="zh-CN" altLang="en-US" sz="900" dirty="0">
              <a:solidFill>
                <a:schemeClr val="tx2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62349" y="2676127"/>
            <a:ext cx="1047751" cy="1047751"/>
            <a:chOff x="1008115" y="2542722"/>
            <a:chExt cx="1360493" cy="1360493"/>
          </a:xfrm>
        </p:grpSpPr>
        <p:grpSp>
          <p:nvGrpSpPr>
            <p:cNvPr id="17" name="组合 16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351287" y="2797030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98332" y="2647118"/>
            <a:ext cx="1047751" cy="1047751"/>
            <a:chOff x="4770261" y="2542722"/>
            <a:chExt cx="1360493" cy="1360493"/>
          </a:xfrm>
        </p:grpSpPr>
        <p:grpSp>
          <p:nvGrpSpPr>
            <p:cNvPr id="22" name="组合 21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124493" y="2780033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98370" y="1648195"/>
            <a:ext cx="1047751" cy="1047751"/>
            <a:chOff x="2889188" y="1494971"/>
            <a:chExt cx="1360493" cy="1360493"/>
          </a:xfrm>
        </p:grpSpPr>
        <p:grpSp>
          <p:nvGrpSpPr>
            <p:cNvPr id="27" name="组合 26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243268" y="1759181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2508" y="1561903"/>
            <a:ext cx="1047751" cy="1047751"/>
            <a:chOff x="6651335" y="1494971"/>
            <a:chExt cx="1360493" cy="1360493"/>
          </a:xfrm>
        </p:grpSpPr>
        <p:grpSp>
          <p:nvGrpSpPr>
            <p:cNvPr id="32" name="组合 3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6980723" y="172416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313" y="2635778"/>
            <a:ext cx="1047751" cy="1047751"/>
            <a:chOff x="6651335" y="1494971"/>
            <a:chExt cx="1360493" cy="1360493"/>
          </a:xfrm>
        </p:grpSpPr>
        <p:grpSp>
          <p:nvGrpSpPr>
            <p:cNvPr id="37" name="组合 36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011696" y="173835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5</a:t>
              </a:r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3888" y="475567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 录 页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2207" y="2283718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1238" y="3318242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21200" y="2268090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71195" y="3317845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27546" y="2266552"/>
            <a:ext cx="114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new </a:t>
            </a:r>
            <a:r>
              <a:rPr lang="en-US" altLang="zh-CN" sz="1200" dirty="0" smtClean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year Plan</a:t>
            </a:r>
            <a:endParaRPr lang="zh-CN" altLang="en-US" sz="12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61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41" grpId="0"/>
      <p:bldP spid="45" grpId="0"/>
      <p:bldP spid="46" grpId="0"/>
      <p:bldP spid="47" grpId="0"/>
      <p:bldP spid="48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752477" y="219069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明年工作计划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47430" y="2694582"/>
            <a:ext cx="146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new year Plan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226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9031" y="15658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2212392" y="3447812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90152" y="3571714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63855" y="3377093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96616" y="3498702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37615" y="325900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30364" y="3302300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67334" y="343372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532487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624018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32487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624018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32487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624018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32487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624018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532487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4624018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32487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624018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4412438" y="1450900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4133217" y="3072585"/>
            <a:ext cx="167224" cy="16722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928318" y="3190313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411342" y="1952988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4411153" y="2462943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4410057" y="2965031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4412483" y="3467289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4411387" y="396937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212393" y="2417860"/>
            <a:ext cx="1554942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点击添加标题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499157" y="275542"/>
            <a:ext cx="26160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5074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4291" y="990600"/>
            <a:ext cx="3081928" cy="3813398"/>
            <a:chOff x="865232" y="1286330"/>
            <a:chExt cx="4013321" cy="496612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/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124227" y="3600953"/>
            <a:ext cx="843538" cy="26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109940" y="3912960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171415" y="3600953"/>
            <a:ext cx="843538" cy="26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157128" y="3912960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79509" y="238187"/>
            <a:ext cx="25202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11114" y="1126258"/>
            <a:ext cx="2263519" cy="350012"/>
            <a:chOff x="814328" y="3219334"/>
            <a:chExt cx="2797200" cy="432536"/>
          </a:xfrm>
        </p:grpSpPr>
        <p:grpSp>
          <p:nvGrpSpPr>
            <p:cNvPr id="24" name="组合 23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02060"/>
                  </a:solidFill>
                </a:rPr>
                <a:t>点击输入标题</a:t>
              </a:r>
              <a:r>
                <a:rPr lang="zh-CN" altLang="en-US" sz="1100" b="0" dirty="0" smtClean="0">
                  <a:solidFill>
                    <a:srgbClr val="002060"/>
                  </a:solidFill>
                </a:rPr>
                <a:t>文本小标签</a:t>
              </a:r>
              <a:endParaRPr lang="zh-CN" altLang="en-US" sz="1100" b="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12997" y="1558305"/>
            <a:ext cx="2916000" cy="350012"/>
            <a:chOff x="814327" y="3219334"/>
            <a:chExt cx="3603522" cy="432536"/>
          </a:xfrm>
        </p:grpSpPr>
        <p:grpSp>
          <p:nvGrpSpPr>
            <p:cNvPr id="31" name="组合 30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02060"/>
                  </a:solidFill>
                </a:rPr>
                <a:t>点击输入标题</a:t>
              </a:r>
              <a:r>
                <a:rPr lang="zh-CN" altLang="en-US" sz="1100" b="0" dirty="0" smtClean="0">
                  <a:solidFill>
                    <a:srgbClr val="002060"/>
                  </a:solidFill>
                </a:rPr>
                <a:t>文本及描述说明</a:t>
              </a:r>
              <a:endParaRPr lang="zh-CN" altLang="en-US" sz="1100" b="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4228" y="1990353"/>
            <a:ext cx="2401200" cy="350012"/>
            <a:chOff x="814328" y="3219334"/>
            <a:chExt cx="2967344" cy="432536"/>
          </a:xfrm>
        </p:grpSpPr>
        <p:grpSp>
          <p:nvGrpSpPr>
            <p:cNvPr id="38" name="组合 37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02060"/>
                  </a:solidFill>
                </a:rPr>
                <a:t>点击输入标题</a:t>
              </a:r>
              <a:r>
                <a:rPr lang="zh-CN" altLang="en-US" sz="1100" b="0" dirty="0" smtClean="0">
                  <a:solidFill>
                    <a:srgbClr val="002060"/>
                  </a:solidFill>
                </a:rPr>
                <a:t>文本小标签</a:t>
              </a:r>
              <a:endParaRPr lang="zh-CN" altLang="en-US" sz="1100" b="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21757" y="2422401"/>
            <a:ext cx="1972203" cy="350012"/>
            <a:chOff x="814328" y="3219334"/>
            <a:chExt cx="2437200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02060"/>
                  </a:solidFill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138679" y="2854449"/>
            <a:ext cx="2344214" cy="350012"/>
            <a:chOff x="814328" y="3219334"/>
            <a:chExt cx="2896922" cy="432536"/>
          </a:xfrm>
        </p:grpSpPr>
        <p:grpSp>
          <p:nvGrpSpPr>
            <p:cNvPr id="52" name="组合 51"/>
            <p:cNvGrpSpPr/>
            <p:nvPr/>
          </p:nvGrpSpPr>
          <p:grpSpPr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55" name="椭圆 5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1224125" y="3331792"/>
              <a:ext cx="2334260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02060"/>
                  </a:solidFill>
                </a:rPr>
                <a:t>点击输入</a:t>
              </a:r>
              <a:r>
                <a:rPr lang="zh-CN" altLang="en-US" sz="1100" b="0" dirty="0" smtClean="0">
                  <a:solidFill>
                    <a:srgbClr val="002060"/>
                  </a:solidFill>
                </a:rPr>
                <a:t>标题描述文本</a:t>
              </a:r>
              <a:endParaRPr lang="zh-CN" altLang="en-US" sz="1100" b="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75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794779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3" name="燕尾形 2"/>
          <p:cNvSpPr/>
          <p:nvPr/>
        </p:nvSpPr>
        <p:spPr>
          <a:xfrm>
            <a:off x="2514859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4" name="燕尾形 3"/>
          <p:cNvSpPr/>
          <p:nvPr/>
        </p:nvSpPr>
        <p:spPr>
          <a:xfrm>
            <a:off x="3234939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" name="燕尾形 4"/>
          <p:cNvSpPr/>
          <p:nvPr/>
        </p:nvSpPr>
        <p:spPr>
          <a:xfrm>
            <a:off x="3928890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4711264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89063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48903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171043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658875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/>
          <p:nvPr/>
        </p:nvSpPr>
        <p:spPr>
          <a:xfrm>
            <a:off x="1685925" y="2473083"/>
            <a:ext cx="507740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30" name="TextBox 29"/>
          <p:cNvSpPr txBox="1"/>
          <p:nvPr/>
        </p:nvSpPr>
        <p:spPr>
          <a:xfrm>
            <a:off x="4359044" y="229345"/>
            <a:ext cx="24834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2559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32879" y="1119451"/>
            <a:ext cx="2327891" cy="444187"/>
            <a:chOff x="814328" y="3219334"/>
            <a:chExt cx="2266827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rgbClr val="002060"/>
                  </a:solidFill>
                  <a:latin typeface="+mn-ea"/>
                </a:rPr>
                <a:t>点击添加标题</a:t>
              </a:r>
              <a:endParaRPr lang="zh-CN" altLang="en-US" sz="1300" dirty="0">
                <a:solidFill>
                  <a:srgbClr val="002060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42851" y="3723878"/>
            <a:ext cx="2327891" cy="444187"/>
            <a:chOff x="814325" y="3219334"/>
            <a:chExt cx="2266826" cy="432536"/>
          </a:xfrm>
        </p:grpSpPr>
        <p:grpSp>
          <p:nvGrpSpPr>
            <p:cNvPr id="42" name="组合 41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002060"/>
                  </a:solidFill>
                  <a:latin typeface="+mn-ea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228531" y="1623507"/>
            <a:ext cx="2327891" cy="444187"/>
            <a:chOff x="814328" y="3219334"/>
            <a:chExt cx="2266829" cy="432536"/>
          </a:xfrm>
        </p:grpSpPr>
        <p:grpSp>
          <p:nvGrpSpPr>
            <p:cNvPr id="49" name="组合 48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002060"/>
                  </a:solidFill>
                  <a:latin typeface="+mn-ea"/>
                </a:rPr>
                <a:t>点击添加标题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55019" y="4299942"/>
            <a:ext cx="2327891" cy="444187"/>
            <a:chOff x="814328" y="3219334"/>
            <a:chExt cx="2266828" cy="432536"/>
          </a:xfrm>
        </p:grpSpPr>
        <p:grpSp>
          <p:nvGrpSpPr>
            <p:cNvPr id="57" name="组合 5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" name="椭圆 5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002060"/>
                  </a:solidFill>
                  <a:latin typeface="+mn-ea"/>
                </a:rPr>
                <a:t>点击添加标题</a:t>
              </a: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675099" y="2057728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  <p:extLst>
      <p:ext uri="{BB962C8B-B14F-4D97-AF65-F5344CB8AC3E}">
        <p14:creationId xmlns:p14="http://schemas.microsoft.com/office/powerpoint/2010/main" val="58316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7"/>
          <p:cNvSpPr>
            <a:spLocks/>
          </p:cNvSpPr>
          <p:nvPr/>
        </p:nvSpPr>
        <p:spPr bwMode="auto">
          <a:xfrm>
            <a:off x="3856135" y="1205986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952051" y="1998074"/>
            <a:ext cx="1105214" cy="565931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5118773" y="3134714"/>
            <a:ext cx="938492" cy="576195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4572835" y="2862170"/>
            <a:ext cx="1484430" cy="0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869045" y="2358114"/>
            <a:ext cx="1057687" cy="105768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855980" y="967751"/>
            <a:ext cx="1149740" cy="1149740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49536" y="2286106"/>
            <a:ext cx="1149740" cy="1149740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97608" y="3510242"/>
            <a:ext cx="1149740" cy="1149740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945651" y="1651003"/>
            <a:ext cx="2016224" cy="2072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30000"/>
              </a:lnSpc>
              <a:defRPr/>
            </a:pP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85440" y="1316053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318992" y="1646466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19781" y="2650413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02187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496639" y="4050404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496639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885373" y="2564005"/>
            <a:ext cx="103686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23072" y="245478"/>
            <a:ext cx="2577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24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6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4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5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6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7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9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1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0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1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2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3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5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7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6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  <p:bldP spid="39" grpId="0" animBg="1"/>
          <p:bldP spid="40" grpId="0" animBg="1"/>
          <p:bldP spid="65" grpId="0" animBg="1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6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4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5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6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7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9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1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0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1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2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3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5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7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6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  <p:bldP spid="39" grpId="0" animBg="1"/>
          <p:bldP spid="40" grpId="0" animBg="1"/>
          <p:bldP spid="65" grpId="0" animBg="1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67153" y="1627928"/>
            <a:ext cx="167706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2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THANKS</a:t>
            </a:r>
            <a:endParaRPr lang="zh-CN" altLang="en-US" sz="2800" dirty="0">
              <a:solidFill>
                <a:schemeClr val="tx2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418125" y="2891091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3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19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年度工作概述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561232"/>
            <a:ext cx="2060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Annual work </a:t>
            </a:r>
            <a:r>
              <a:rPr lang="en-US" altLang="zh-CN" sz="1600" dirty="0" smtClean="0">
                <a:solidFill>
                  <a:srgbClr val="002060"/>
                </a:solidFill>
              </a:rPr>
              <a:t>summary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>
            <a:endCxn id="42" idx="1"/>
          </p:cNvCxnSpPr>
          <p:nvPr/>
        </p:nvCxnSpPr>
        <p:spPr>
          <a:xfrm flipV="1">
            <a:off x="3117067" y="2801517"/>
            <a:ext cx="1539217" cy="1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45" idx="1"/>
          </p:cNvCxnSpPr>
          <p:nvPr/>
        </p:nvCxnSpPr>
        <p:spPr>
          <a:xfrm>
            <a:off x="2855393" y="3000802"/>
            <a:ext cx="1781841" cy="104849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64667" y="1445895"/>
            <a:ext cx="1762834" cy="95716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46176" y="1998345"/>
            <a:ext cx="1619642" cy="1658481"/>
            <a:chOff x="6651335" y="1494971"/>
            <a:chExt cx="1360493" cy="1360493"/>
          </a:xfrm>
        </p:grpSpPr>
        <p:grpSp>
          <p:nvGrpSpPr>
            <p:cNvPr id="12" name="组合 1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854606" y="1702647"/>
              <a:ext cx="930712" cy="984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工作</a:t>
              </a:r>
              <a:endParaRPr lang="en-US" altLang="zh-CN" sz="3600" dirty="0" smtClean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  <a:p>
              <a:r>
                <a:rPr lang="zh-CN" altLang="en-US" sz="3600" dirty="0" smtClean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概述</a:t>
              </a:r>
              <a:endParaRPr lang="zh-CN" altLang="en-US" sz="3600" dirty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70556" y="1037830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090820" y="206330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50657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4604111" y="2286990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85061" y="3534765"/>
            <a:ext cx="4181432" cy="102905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圆角矩形 4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351930" y="1373340"/>
              <a:ext cx="3742172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</a:rPr>
                <a:t>点击添加你的标题</a:t>
              </a:r>
              <a:endParaRPr lang="en-US" altLang="zh-CN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zh-CN" altLang="en-US" sz="1200" dirty="0" smtClean="0">
                  <a:solidFill>
                    <a:schemeClr val="tx1"/>
                  </a:solidFill>
                </a:rPr>
                <a:t>，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136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44"/>
          <p:cNvSpPr/>
          <p:nvPr/>
        </p:nvSpPr>
        <p:spPr>
          <a:xfrm>
            <a:off x="2382048" y="1580737"/>
            <a:ext cx="1309958" cy="329082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750307" y="1584462"/>
            <a:ext cx="1309958" cy="329082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093765" y="1548695"/>
            <a:ext cx="1309958" cy="329082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241300" dist="139700" dir="8100000" sx="98000" sy="98000" algn="tr" rotWithShape="0">
              <a:prstClr val="black">
                <a:alpha val="8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38060" y="1535995"/>
            <a:ext cx="1309958" cy="329082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10587" y="17193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28501" y="17066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66913" y="1589156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73707" y="1693931"/>
            <a:ext cx="876747" cy="876748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2603181" y="1907615"/>
            <a:ext cx="996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40%</a:t>
            </a:r>
            <a:endParaRPr lang="zh-CN" altLang="en-US" sz="2800" dirty="0"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4259510" y="1844115"/>
            <a:ext cx="1044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2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50%</a:t>
            </a:r>
            <a:endParaRPr lang="zh-CN" altLang="en-US" sz="3200" dirty="0">
              <a:solidFill>
                <a:schemeClr val="tx2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948263" y="1793315"/>
            <a:ext cx="1029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60%</a:t>
            </a:r>
            <a:endParaRPr lang="zh-CN" altLang="en-US" sz="2800" dirty="0"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7529200" y="1844115"/>
            <a:ext cx="998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2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70%</a:t>
            </a:r>
            <a:endParaRPr lang="zh-CN" altLang="en-US" sz="3200" dirty="0">
              <a:solidFill>
                <a:schemeClr val="tx2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2401707" y="26976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329141" y="3198258"/>
            <a:ext cx="1415772" cy="1549974"/>
            <a:chOff x="418404" y="1881001"/>
            <a:chExt cx="2954929" cy="2231497"/>
          </a:xfrm>
        </p:grpSpPr>
        <p:sp>
          <p:nvSpPr>
            <p:cNvPr id="18" name="矩形 17"/>
            <p:cNvSpPr/>
            <p:nvPr/>
          </p:nvSpPr>
          <p:spPr>
            <a:xfrm>
              <a:off x="418404" y="2428690"/>
              <a:ext cx="2498645" cy="168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ea typeface="Arial Unicode MS" panose="020B0604020202020204" pitchFamily="34" charset="-122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418404" y="1881001"/>
              <a:ext cx="2954929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sp>
        <p:nvSpPr>
          <p:cNvPr id="20" name="Freeform 65"/>
          <p:cNvSpPr>
            <a:spLocks noChangeAspect="1"/>
          </p:cNvSpPr>
          <p:nvPr/>
        </p:nvSpPr>
        <p:spPr bwMode="auto">
          <a:xfrm>
            <a:off x="4524482" y="2838371"/>
            <a:ext cx="344169" cy="275057"/>
          </a:xfrm>
          <a:custGeom>
            <a:avLst/>
            <a:gdLst>
              <a:gd name="T0" fmla="*/ 203 w 206"/>
              <a:gd name="T1" fmla="*/ 3 h 164"/>
              <a:gd name="T2" fmla="*/ 154 w 206"/>
              <a:gd name="T3" fmla="*/ 82 h 164"/>
              <a:gd name="T4" fmla="*/ 147 w 206"/>
              <a:gd name="T5" fmla="*/ 83 h 164"/>
              <a:gd name="T6" fmla="*/ 123 w 206"/>
              <a:gd name="T7" fmla="*/ 61 h 164"/>
              <a:gd name="T8" fmla="*/ 115 w 206"/>
              <a:gd name="T9" fmla="*/ 62 h 164"/>
              <a:gd name="T10" fmla="*/ 82 w 206"/>
              <a:gd name="T11" fmla="*/ 111 h 164"/>
              <a:gd name="T12" fmla="*/ 74 w 206"/>
              <a:gd name="T13" fmla="*/ 112 h 164"/>
              <a:gd name="T14" fmla="*/ 59 w 206"/>
              <a:gd name="T15" fmla="*/ 99 h 164"/>
              <a:gd name="T16" fmla="*/ 50 w 206"/>
              <a:gd name="T17" fmla="*/ 99 h 164"/>
              <a:gd name="T18" fmla="*/ 2 w 206"/>
              <a:gd name="T19" fmla="*/ 159 h 164"/>
              <a:gd name="T20" fmla="*/ 4 w 206"/>
              <a:gd name="T21" fmla="*/ 164 h 164"/>
              <a:gd name="T22" fmla="*/ 206 w 206"/>
              <a:gd name="T23" fmla="*/ 164 h 164"/>
              <a:gd name="T24" fmla="*/ 206 w 206"/>
              <a:gd name="T25" fmla="*/ 4 h 164"/>
              <a:gd name="T26" fmla="*/ 203 w 206"/>
              <a:gd name="T27" fmla="*/ 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164">
                <a:moveTo>
                  <a:pt x="203" y="3"/>
                </a:moveTo>
                <a:cubicBezTo>
                  <a:pt x="154" y="82"/>
                  <a:pt x="154" y="82"/>
                  <a:pt x="154" y="82"/>
                </a:cubicBezTo>
                <a:cubicBezTo>
                  <a:pt x="153" y="85"/>
                  <a:pt x="149" y="85"/>
                  <a:pt x="147" y="83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1" y="59"/>
                  <a:pt x="117" y="59"/>
                  <a:pt x="115" y="62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0" y="114"/>
                  <a:pt x="77" y="115"/>
                  <a:pt x="74" y="112"/>
                </a:cubicBezTo>
                <a:cubicBezTo>
                  <a:pt x="59" y="99"/>
                  <a:pt x="59" y="99"/>
                  <a:pt x="59" y="99"/>
                </a:cubicBezTo>
                <a:cubicBezTo>
                  <a:pt x="56" y="96"/>
                  <a:pt x="52" y="97"/>
                  <a:pt x="50" y="99"/>
                </a:cubicBezTo>
                <a:cubicBezTo>
                  <a:pt x="2" y="159"/>
                  <a:pt x="2" y="159"/>
                  <a:pt x="2" y="159"/>
                </a:cubicBezTo>
                <a:cubicBezTo>
                  <a:pt x="0" y="162"/>
                  <a:pt x="1" y="164"/>
                  <a:pt x="4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206" y="4"/>
                  <a:pt x="206" y="4"/>
                  <a:pt x="206" y="4"/>
                </a:cubicBezTo>
                <a:cubicBezTo>
                  <a:pt x="206" y="0"/>
                  <a:pt x="205" y="0"/>
                  <a:pt x="20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7"/>
          <p:cNvSpPr>
            <a:spLocks noChangeAspect="1" noEditPoints="1"/>
          </p:cNvSpPr>
          <p:nvPr/>
        </p:nvSpPr>
        <p:spPr bwMode="auto">
          <a:xfrm>
            <a:off x="6082170" y="2720896"/>
            <a:ext cx="388153" cy="400083"/>
          </a:xfrm>
          <a:custGeom>
            <a:avLst/>
            <a:gdLst>
              <a:gd name="T0" fmla="*/ 45 w 204"/>
              <a:gd name="T1" fmla="*/ 210 h 210"/>
              <a:gd name="T2" fmla="*/ 3 w 204"/>
              <a:gd name="T3" fmla="*/ 210 h 210"/>
              <a:gd name="T4" fmla="*/ 0 w 204"/>
              <a:gd name="T5" fmla="*/ 207 h 210"/>
              <a:gd name="T6" fmla="*/ 0 w 204"/>
              <a:gd name="T7" fmla="*/ 149 h 210"/>
              <a:gd name="T8" fmla="*/ 3 w 204"/>
              <a:gd name="T9" fmla="*/ 146 h 210"/>
              <a:gd name="T10" fmla="*/ 45 w 204"/>
              <a:gd name="T11" fmla="*/ 146 h 210"/>
              <a:gd name="T12" fmla="*/ 48 w 204"/>
              <a:gd name="T13" fmla="*/ 149 h 210"/>
              <a:gd name="T14" fmla="*/ 48 w 204"/>
              <a:gd name="T15" fmla="*/ 207 h 210"/>
              <a:gd name="T16" fmla="*/ 45 w 204"/>
              <a:gd name="T17" fmla="*/ 210 h 210"/>
              <a:gd name="T18" fmla="*/ 122 w 204"/>
              <a:gd name="T19" fmla="*/ 207 h 210"/>
              <a:gd name="T20" fmla="*/ 122 w 204"/>
              <a:gd name="T21" fmla="*/ 104 h 210"/>
              <a:gd name="T22" fmla="*/ 118 w 204"/>
              <a:gd name="T23" fmla="*/ 101 h 210"/>
              <a:gd name="T24" fmla="*/ 77 w 204"/>
              <a:gd name="T25" fmla="*/ 101 h 210"/>
              <a:gd name="T26" fmla="*/ 74 w 204"/>
              <a:gd name="T27" fmla="*/ 104 h 210"/>
              <a:gd name="T28" fmla="*/ 74 w 204"/>
              <a:gd name="T29" fmla="*/ 207 h 210"/>
              <a:gd name="T30" fmla="*/ 77 w 204"/>
              <a:gd name="T31" fmla="*/ 210 h 210"/>
              <a:gd name="T32" fmla="*/ 118 w 204"/>
              <a:gd name="T33" fmla="*/ 210 h 210"/>
              <a:gd name="T34" fmla="*/ 122 w 204"/>
              <a:gd name="T35" fmla="*/ 207 h 210"/>
              <a:gd name="T36" fmla="*/ 203 w 204"/>
              <a:gd name="T37" fmla="*/ 58 h 210"/>
              <a:gd name="T38" fmla="*/ 171 w 204"/>
              <a:gd name="T39" fmla="*/ 3 h 210"/>
              <a:gd name="T40" fmla="*/ 165 w 204"/>
              <a:gd name="T41" fmla="*/ 3 h 210"/>
              <a:gd name="T42" fmla="*/ 133 w 204"/>
              <a:gd name="T43" fmla="*/ 58 h 210"/>
              <a:gd name="T44" fmla="*/ 136 w 204"/>
              <a:gd name="T45" fmla="*/ 63 h 210"/>
              <a:gd name="T46" fmla="*/ 147 w 204"/>
              <a:gd name="T47" fmla="*/ 63 h 210"/>
              <a:gd name="T48" fmla="*/ 147 w 204"/>
              <a:gd name="T49" fmla="*/ 207 h 210"/>
              <a:gd name="T50" fmla="*/ 150 w 204"/>
              <a:gd name="T51" fmla="*/ 210 h 210"/>
              <a:gd name="T52" fmla="*/ 186 w 204"/>
              <a:gd name="T53" fmla="*/ 210 h 210"/>
              <a:gd name="T54" fmla="*/ 189 w 204"/>
              <a:gd name="T55" fmla="*/ 207 h 210"/>
              <a:gd name="T56" fmla="*/ 189 w 204"/>
              <a:gd name="T57" fmla="*/ 63 h 210"/>
              <a:gd name="T58" fmla="*/ 200 w 204"/>
              <a:gd name="T59" fmla="*/ 63 h 210"/>
              <a:gd name="T60" fmla="*/ 203 w 204"/>
              <a:gd name="T61" fmla="*/ 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 noChangeAspect="1" noEditPoints="1"/>
          </p:cNvSpPr>
          <p:nvPr/>
        </p:nvSpPr>
        <p:spPr bwMode="auto">
          <a:xfrm>
            <a:off x="2806009" y="2851071"/>
            <a:ext cx="411202" cy="375077"/>
          </a:xfrm>
          <a:custGeom>
            <a:avLst/>
            <a:gdLst>
              <a:gd name="T0" fmla="*/ 209 w 223"/>
              <a:gd name="T1" fmla="*/ 56 h 204"/>
              <a:gd name="T2" fmla="*/ 196 w 223"/>
              <a:gd name="T3" fmla="*/ 43 h 204"/>
              <a:gd name="T4" fmla="*/ 123 w 223"/>
              <a:gd name="T5" fmla="*/ 118 h 204"/>
              <a:gd name="T6" fmla="*/ 116 w 223"/>
              <a:gd name="T7" fmla="*/ 121 h 204"/>
              <a:gd name="T8" fmla="*/ 116 w 223"/>
              <a:gd name="T9" fmla="*/ 121 h 204"/>
              <a:gd name="T10" fmla="*/ 109 w 223"/>
              <a:gd name="T11" fmla="*/ 118 h 204"/>
              <a:gd name="T12" fmla="*/ 71 w 223"/>
              <a:gd name="T13" fmla="*/ 79 h 204"/>
              <a:gd name="T14" fmla="*/ 18 w 223"/>
              <a:gd name="T15" fmla="*/ 136 h 204"/>
              <a:gd name="T16" fmla="*/ 11 w 223"/>
              <a:gd name="T17" fmla="*/ 139 h 204"/>
              <a:gd name="T18" fmla="*/ 4 w 223"/>
              <a:gd name="T19" fmla="*/ 136 h 204"/>
              <a:gd name="T20" fmla="*/ 4 w 223"/>
              <a:gd name="T21" fmla="*/ 122 h 204"/>
              <a:gd name="T22" fmla="*/ 64 w 223"/>
              <a:gd name="T23" fmla="*/ 58 h 204"/>
              <a:gd name="T24" fmla="*/ 71 w 223"/>
              <a:gd name="T25" fmla="*/ 55 h 204"/>
              <a:gd name="T26" fmla="*/ 71 w 223"/>
              <a:gd name="T27" fmla="*/ 55 h 204"/>
              <a:gd name="T28" fmla="*/ 78 w 223"/>
              <a:gd name="T29" fmla="*/ 58 h 204"/>
              <a:gd name="T30" fmla="*/ 116 w 223"/>
              <a:gd name="T31" fmla="*/ 98 h 204"/>
              <a:gd name="T32" fmla="*/ 182 w 223"/>
              <a:gd name="T33" fmla="*/ 29 h 204"/>
              <a:gd name="T34" fmla="*/ 168 w 223"/>
              <a:gd name="T35" fmla="*/ 16 h 204"/>
              <a:gd name="T36" fmla="*/ 223 w 223"/>
              <a:gd name="T37" fmla="*/ 0 h 204"/>
              <a:gd name="T38" fmla="*/ 209 w 223"/>
              <a:gd name="T39" fmla="*/ 56 h 204"/>
              <a:gd name="T40" fmla="*/ 11 w 223"/>
              <a:gd name="T41" fmla="*/ 151 h 204"/>
              <a:gd name="T42" fmla="*/ 4 w 223"/>
              <a:gd name="T43" fmla="*/ 150 h 204"/>
              <a:gd name="T44" fmla="*/ 4 w 223"/>
              <a:gd name="T45" fmla="*/ 204 h 204"/>
              <a:gd name="T46" fmla="*/ 33 w 223"/>
              <a:gd name="T47" fmla="*/ 204 h 204"/>
              <a:gd name="T48" fmla="*/ 33 w 223"/>
              <a:gd name="T49" fmla="*/ 138 h 204"/>
              <a:gd name="T50" fmla="*/ 27 w 223"/>
              <a:gd name="T51" fmla="*/ 144 h 204"/>
              <a:gd name="T52" fmla="*/ 11 w 223"/>
              <a:gd name="T53" fmla="*/ 151 h 204"/>
              <a:gd name="T54" fmla="*/ 39 w 223"/>
              <a:gd name="T55" fmla="*/ 204 h 204"/>
              <a:gd name="T56" fmla="*/ 68 w 223"/>
              <a:gd name="T57" fmla="*/ 204 h 204"/>
              <a:gd name="T58" fmla="*/ 68 w 223"/>
              <a:gd name="T59" fmla="*/ 101 h 204"/>
              <a:gd name="T60" fmla="*/ 39 w 223"/>
              <a:gd name="T61" fmla="*/ 131 h 204"/>
              <a:gd name="T62" fmla="*/ 39 w 223"/>
              <a:gd name="T63" fmla="*/ 204 h 204"/>
              <a:gd name="T64" fmla="*/ 100 w 223"/>
              <a:gd name="T65" fmla="*/ 127 h 204"/>
              <a:gd name="T66" fmla="*/ 75 w 223"/>
              <a:gd name="T67" fmla="*/ 101 h 204"/>
              <a:gd name="T68" fmla="*/ 75 w 223"/>
              <a:gd name="T69" fmla="*/ 204 h 204"/>
              <a:gd name="T70" fmla="*/ 103 w 223"/>
              <a:gd name="T71" fmla="*/ 204 h 204"/>
              <a:gd name="T72" fmla="*/ 103 w 223"/>
              <a:gd name="T73" fmla="*/ 130 h 204"/>
              <a:gd name="T74" fmla="*/ 100 w 223"/>
              <a:gd name="T75" fmla="*/ 127 h 204"/>
              <a:gd name="T76" fmla="*/ 116 w 223"/>
              <a:gd name="T77" fmla="*/ 134 h 204"/>
              <a:gd name="T78" fmla="*/ 110 w 223"/>
              <a:gd name="T79" fmla="*/ 133 h 204"/>
              <a:gd name="T80" fmla="*/ 110 w 223"/>
              <a:gd name="T81" fmla="*/ 204 h 204"/>
              <a:gd name="T82" fmla="*/ 139 w 223"/>
              <a:gd name="T83" fmla="*/ 204 h 204"/>
              <a:gd name="T84" fmla="*/ 139 w 223"/>
              <a:gd name="T85" fmla="*/ 120 h 204"/>
              <a:gd name="T86" fmla="*/ 132 w 223"/>
              <a:gd name="T87" fmla="*/ 127 h 204"/>
              <a:gd name="T88" fmla="*/ 116 w 223"/>
              <a:gd name="T89" fmla="*/ 134 h 204"/>
              <a:gd name="T90" fmla="*/ 145 w 223"/>
              <a:gd name="T91" fmla="*/ 114 h 204"/>
              <a:gd name="T92" fmla="*/ 145 w 223"/>
              <a:gd name="T93" fmla="*/ 204 h 204"/>
              <a:gd name="T94" fmla="*/ 174 w 223"/>
              <a:gd name="T95" fmla="*/ 204 h 204"/>
              <a:gd name="T96" fmla="*/ 174 w 223"/>
              <a:gd name="T97" fmla="*/ 84 h 204"/>
              <a:gd name="T98" fmla="*/ 145 w 223"/>
              <a:gd name="T99" fmla="*/ 114 h 204"/>
              <a:gd name="T100" fmla="*/ 196 w 223"/>
              <a:gd name="T101" fmla="*/ 61 h 204"/>
              <a:gd name="T102" fmla="*/ 180 w 223"/>
              <a:gd name="T103" fmla="*/ 77 h 204"/>
              <a:gd name="T104" fmla="*/ 180 w 223"/>
              <a:gd name="T105" fmla="*/ 204 h 204"/>
              <a:gd name="T106" fmla="*/ 209 w 223"/>
              <a:gd name="T107" fmla="*/ 204 h 204"/>
              <a:gd name="T108" fmla="*/ 209 w 223"/>
              <a:gd name="T109" fmla="*/ 73 h 204"/>
              <a:gd name="T110" fmla="*/ 196 w 223"/>
              <a:gd name="T111" fmla="*/ 6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 noChangeAspect="1" noEditPoints="1"/>
          </p:cNvSpPr>
          <p:nvPr/>
        </p:nvSpPr>
        <p:spPr bwMode="auto">
          <a:xfrm>
            <a:off x="7759134" y="2865658"/>
            <a:ext cx="425088" cy="425088"/>
          </a:xfrm>
          <a:custGeom>
            <a:avLst/>
            <a:gdLst>
              <a:gd name="T0" fmla="*/ 189 w 219"/>
              <a:gd name="T1" fmla="*/ 219 h 219"/>
              <a:gd name="T2" fmla="*/ 192 w 219"/>
              <a:gd name="T3" fmla="*/ 211 h 219"/>
              <a:gd name="T4" fmla="*/ 8 w 219"/>
              <a:gd name="T5" fmla="*/ 211 h 219"/>
              <a:gd name="T6" fmla="*/ 8 w 219"/>
              <a:gd name="T7" fmla="*/ 27 h 219"/>
              <a:gd name="T8" fmla="*/ 0 w 219"/>
              <a:gd name="T9" fmla="*/ 30 h 219"/>
              <a:gd name="T10" fmla="*/ 13 w 219"/>
              <a:gd name="T11" fmla="*/ 0 h 219"/>
              <a:gd name="T12" fmla="*/ 26 w 219"/>
              <a:gd name="T13" fmla="*/ 30 h 219"/>
              <a:gd name="T14" fmla="*/ 18 w 219"/>
              <a:gd name="T15" fmla="*/ 27 h 219"/>
              <a:gd name="T16" fmla="*/ 18 w 219"/>
              <a:gd name="T17" fmla="*/ 202 h 219"/>
              <a:gd name="T18" fmla="*/ 192 w 219"/>
              <a:gd name="T19" fmla="*/ 202 h 219"/>
              <a:gd name="T20" fmla="*/ 189 w 219"/>
              <a:gd name="T21" fmla="*/ 194 h 219"/>
              <a:gd name="T22" fmla="*/ 219 w 219"/>
              <a:gd name="T23" fmla="*/ 206 h 219"/>
              <a:gd name="T24" fmla="*/ 189 w 219"/>
              <a:gd name="T25" fmla="*/ 219 h 219"/>
              <a:gd name="T26" fmla="*/ 34 w 219"/>
              <a:gd name="T27" fmla="*/ 189 h 219"/>
              <a:gd name="T28" fmla="*/ 66 w 219"/>
              <a:gd name="T29" fmla="*/ 189 h 219"/>
              <a:gd name="T30" fmla="*/ 66 w 219"/>
              <a:gd name="T31" fmla="*/ 150 h 219"/>
              <a:gd name="T32" fmla="*/ 34 w 219"/>
              <a:gd name="T33" fmla="*/ 150 h 219"/>
              <a:gd name="T34" fmla="*/ 34 w 219"/>
              <a:gd name="T35" fmla="*/ 189 h 219"/>
              <a:gd name="T36" fmla="*/ 114 w 219"/>
              <a:gd name="T37" fmla="*/ 189 h 219"/>
              <a:gd name="T38" fmla="*/ 114 w 219"/>
              <a:gd name="T39" fmla="*/ 115 h 219"/>
              <a:gd name="T40" fmla="*/ 82 w 219"/>
              <a:gd name="T41" fmla="*/ 115 h 219"/>
              <a:gd name="T42" fmla="*/ 82 w 219"/>
              <a:gd name="T43" fmla="*/ 189 h 219"/>
              <a:gd name="T44" fmla="*/ 114 w 219"/>
              <a:gd name="T45" fmla="*/ 189 h 219"/>
              <a:gd name="T46" fmla="*/ 136 w 219"/>
              <a:gd name="T47" fmla="*/ 189 h 219"/>
              <a:gd name="T48" fmla="*/ 168 w 219"/>
              <a:gd name="T49" fmla="*/ 189 h 219"/>
              <a:gd name="T50" fmla="*/ 168 w 219"/>
              <a:gd name="T51" fmla="*/ 83 h 219"/>
              <a:gd name="T52" fmla="*/ 136 w 219"/>
              <a:gd name="T53" fmla="*/ 83 h 219"/>
              <a:gd name="T54" fmla="*/ 136 w 219"/>
              <a:gd name="T55" fmla="*/ 189 h 219"/>
              <a:gd name="T56" fmla="*/ 33 w 219"/>
              <a:gd name="T57" fmla="*/ 104 h 219"/>
              <a:gd name="T58" fmla="*/ 35 w 219"/>
              <a:gd name="T59" fmla="*/ 113 h 219"/>
              <a:gd name="T60" fmla="*/ 158 w 219"/>
              <a:gd name="T61" fmla="*/ 43 h 219"/>
              <a:gd name="T62" fmla="*/ 170 w 219"/>
              <a:gd name="T63" fmla="*/ 52 h 219"/>
              <a:gd name="T64" fmla="*/ 174 w 219"/>
              <a:gd name="T65" fmla="*/ 13 h 219"/>
              <a:gd name="T66" fmla="*/ 138 w 219"/>
              <a:gd name="T67" fmla="*/ 28 h 219"/>
              <a:gd name="T68" fmla="*/ 150 w 219"/>
              <a:gd name="T69" fmla="*/ 37 h 219"/>
              <a:gd name="T70" fmla="*/ 33 w 219"/>
              <a:gd name="T71" fmla="*/ 10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19">
                <a:moveTo>
                  <a:pt x="189" y="21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27"/>
                  <a:pt x="8" y="27"/>
                  <a:pt x="8" y="27"/>
                </a:cubicBezTo>
                <a:cubicBezTo>
                  <a:pt x="0" y="30"/>
                  <a:pt x="0" y="30"/>
                  <a:pt x="0" y="30"/>
                </a:cubicBezTo>
                <a:cubicBezTo>
                  <a:pt x="13" y="0"/>
                  <a:pt x="13" y="0"/>
                  <a:pt x="13" y="0"/>
                </a:cubicBezTo>
                <a:cubicBezTo>
                  <a:pt x="26" y="30"/>
                  <a:pt x="26" y="30"/>
                  <a:pt x="26" y="30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92" y="202"/>
                  <a:pt x="192" y="202"/>
                  <a:pt x="192" y="202"/>
                </a:cubicBezTo>
                <a:cubicBezTo>
                  <a:pt x="189" y="194"/>
                  <a:pt x="189" y="194"/>
                  <a:pt x="189" y="194"/>
                </a:cubicBezTo>
                <a:cubicBezTo>
                  <a:pt x="219" y="206"/>
                  <a:pt x="219" y="206"/>
                  <a:pt x="219" y="206"/>
                </a:cubicBezTo>
                <a:lnTo>
                  <a:pt x="189" y="219"/>
                </a:lnTo>
                <a:close/>
                <a:moveTo>
                  <a:pt x="34" y="189"/>
                </a:moveTo>
                <a:cubicBezTo>
                  <a:pt x="66" y="189"/>
                  <a:pt x="66" y="189"/>
                  <a:pt x="66" y="189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34" y="150"/>
                  <a:pt x="34" y="150"/>
                  <a:pt x="34" y="150"/>
                </a:cubicBezTo>
                <a:lnTo>
                  <a:pt x="34" y="189"/>
                </a:lnTo>
                <a:close/>
                <a:moveTo>
                  <a:pt x="114" y="189"/>
                </a:moveTo>
                <a:cubicBezTo>
                  <a:pt x="114" y="115"/>
                  <a:pt x="114" y="115"/>
                  <a:pt x="114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89"/>
                  <a:pt x="82" y="189"/>
                  <a:pt x="82" y="189"/>
                </a:cubicBezTo>
                <a:lnTo>
                  <a:pt x="114" y="189"/>
                </a:lnTo>
                <a:close/>
                <a:moveTo>
                  <a:pt x="136" y="189"/>
                </a:moveTo>
                <a:cubicBezTo>
                  <a:pt x="168" y="189"/>
                  <a:pt x="168" y="189"/>
                  <a:pt x="168" y="189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36" y="83"/>
                  <a:pt x="136" y="83"/>
                  <a:pt x="136" y="83"/>
                </a:cubicBezTo>
                <a:lnTo>
                  <a:pt x="136" y="189"/>
                </a:lnTo>
                <a:close/>
                <a:moveTo>
                  <a:pt x="33" y="104"/>
                </a:moveTo>
                <a:cubicBezTo>
                  <a:pt x="35" y="113"/>
                  <a:pt x="35" y="113"/>
                  <a:pt x="35" y="113"/>
                </a:cubicBezTo>
                <a:cubicBezTo>
                  <a:pt x="69" y="105"/>
                  <a:pt x="122" y="82"/>
                  <a:pt x="158" y="43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16" y="74"/>
                  <a:pt x="66" y="96"/>
                  <a:pt x="3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V="1">
            <a:off x="4220615" y="26976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flipV="1">
            <a:off x="5858421" y="2580212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flipV="1">
            <a:off x="7464610" y="2684987"/>
            <a:ext cx="1137099" cy="4571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046980" y="3185558"/>
            <a:ext cx="1415772" cy="1384870"/>
            <a:chOff x="418404" y="1881001"/>
            <a:chExt cx="2954930" cy="1993801"/>
          </a:xfrm>
        </p:grpSpPr>
        <p:sp>
          <p:nvSpPr>
            <p:cNvPr id="28" name="矩形 27"/>
            <p:cNvSpPr/>
            <p:nvPr/>
          </p:nvSpPr>
          <p:spPr>
            <a:xfrm>
              <a:off x="418404" y="2190996"/>
              <a:ext cx="2498645" cy="1683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solidFill>
                  <a:schemeClr val="bg1"/>
                </a:solidFill>
                <a:ea typeface="Arial Unicode MS" panose="020B0604020202020204" pitchFamily="34" charset="-122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418404" y="1881001"/>
              <a:ext cx="2954930" cy="487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5317" y="3068083"/>
            <a:ext cx="1415772" cy="1588075"/>
            <a:chOff x="418404" y="1881001"/>
            <a:chExt cx="2954930" cy="2286350"/>
          </a:xfrm>
        </p:grpSpPr>
        <p:sp>
          <p:nvSpPr>
            <p:cNvPr id="31" name="矩形 30"/>
            <p:cNvSpPr/>
            <p:nvPr/>
          </p:nvSpPr>
          <p:spPr>
            <a:xfrm>
              <a:off x="444911" y="2483542"/>
              <a:ext cx="2498645" cy="1683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ea typeface="Arial Unicode MS" panose="020B0604020202020204" pitchFamily="34" charset="-122"/>
              </a:endParaRPr>
            </a:p>
          </p:txBody>
        </p:sp>
        <p:sp>
          <p:nvSpPr>
            <p:cNvPr id="32" name="文本框 39"/>
            <p:cNvSpPr txBox="1"/>
            <p:nvPr/>
          </p:nvSpPr>
          <p:spPr>
            <a:xfrm>
              <a:off x="418404" y="1881001"/>
              <a:ext cx="2954930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92036" y="3172858"/>
            <a:ext cx="1415772" cy="1537274"/>
            <a:chOff x="418404" y="1881001"/>
            <a:chExt cx="2954930" cy="2213213"/>
          </a:xfrm>
        </p:grpSpPr>
        <p:sp>
          <p:nvSpPr>
            <p:cNvPr id="34" name="矩形 33"/>
            <p:cNvSpPr/>
            <p:nvPr/>
          </p:nvSpPr>
          <p:spPr>
            <a:xfrm>
              <a:off x="444911" y="2410406"/>
              <a:ext cx="2498645" cy="168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400" dirty="0">
                <a:solidFill>
                  <a:schemeClr val="bg1"/>
                </a:solidFill>
                <a:ea typeface="Arial Unicode MS" panose="020B0604020202020204" pitchFamily="34" charset="-122"/>
              </a:endParaRPr>
            </a:p>
          </p:txBody>
        </p:sp>
        <p:sp>
          <p:nvSpPr>
            <p:cNvPr id="35" name="文本框 42"/>
            <p:cNvSpPr txBox="1"/>
            <p:nvPr/>
          </p:nvSpPr>
          <p:spPr>
            <a:xfrm>
              <a:off x="418404" y="1881001"/>
              <a:ext cx="2954930" cy="487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553822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年度完成的主要工作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7728" y="1087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第一季度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00868" y="11158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第二季度</a:t>
            </a:r>
            <a:endParaRPr lang="zh-CN" altLang="en-US" dirty="0">
              <a:solidFill>
                <a:srgbClr val="0020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51288" y="10550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</a:t>
            </a:r>
            <a:r>
              <a: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三</a:t>
            </a:r>
            <a:r>
              <a:rPr lang="zh-CN" altLang="en-US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季度</a:t>
            </a:r>
            <a:endParaRPr lang="zh-CN" altLang="en-US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39041" y="10835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第四季度</a:t>
            </a:r>
            <a:endParaRPr lang="zh-CN" altLang="en-US" dirty="0">
              <a:solidFill>
                <a:srgbClr val="0020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6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4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1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6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5"/>
          <p:cNvCxnSpPr/>
          <p:nvPr/>
        </p:nvCxnSpPr>
        <p:spPr bwMode="auto">
          <a:xfrm>
            <a:off x="5628601" y="1344088"/>
            <a:ext cx="1555977" cy="0"/>
          </a:xfrm>
          <a:prstGeom prst="straightConnector1">
            <a:avLst/>
          </a:prstGeom>
          <a:ln w="1905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177265" y="3319194"/>
            <a:ext cx="1007314" cy="678014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6025" y="5446875"/>
              <a:ext cx="396474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9493" cy="60682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264397" y="2179851"/>
            <a:ext cx="920181" cy="497946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60865" y="3124000"/>
              <a:ext cx="571454" cy="558855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964" cy="2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388740" y="1389859"/>
            <a:ext cx="1132538" cy="271463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905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/>
            <p:nvPr/>
          </p:nvCxnSpPr>
          <p:spPr>
            <a:xfrm>
              <a:off x="3962110" y="2010025"/>
              <a:ext cx="519016" cy="27116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460888" y="3219820"/>
            <a:ext cx="800832" cy="833683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561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6345" y="4210024"/>
              <a:ext cx="387416" cy="83450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460888" y="2721895"/>
            <a:ext cx="1748792" cy="325928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2285" cy="4452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90107" y="3717947"/>
              <a:ext cx="462067" cy="32147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1566290" y="1233519"/>
            <a:ext cx="17863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535898" y="1583067"/>
            <a:ext cx="1822450" cy="64087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566290" y="2558000"/>
            <a:ext cx="1822450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产品二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1542773" y="2868479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1566290" y="3914072"/>
            <a:ext cx="17920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产品三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1566290" y="42409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7321549" y="1151935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附属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7321550" y="1501237"/>
            <a:ext cx="1822450" cy="64087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7321548" y="2571403"/>
            <a:ext cx="1599747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附属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产品二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7321550" y="2893317"/>
            <a:ext cx="1822450" cy="64087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7321549" y="3768210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附属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产品三</a:t>
            </a:r>
            <a:endParaRPr lang="en-US" altLang="ko-KR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7321550" y="4106258"/>
            <a:ext cx="1822450" cy="454668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594407" y="3557729"/>
            <a:ext cx="1487760" cy="1585771"/>
          </a:xfrm>
          <a:custGeom>
            <a:avLst/>
            <a:gdLst>
              <a:gd name="T0" fmla="*/ 1459818 w 957"/>
              <a:gd name="T1" fmla="*/ 614910 h 1020"/>
              <a:gd name="T2" fmla="*/ 1485360 w 957"/>
              <a:gd name="T3" fmla="*/ 840835 h 1020"/>
              <a:gd name="T4" fmla="*/ 1383192 w 957"/>
              <a:gd name="T5" fmla="*/ 1007823 h 1020"/>
              <a:gd name="T6" fmla="*/ 1422488 w 957"/>
              <a:gd name="T7" fmla="*/ 669918 h 1020"/>
              <a:gd name="T8" fmla="*/ 1383192 w 957"/>
              <a:gd name="T9" fmla="*/ 298614 h 1020"/>
              <a:gd name="T10" fmla="*/ 1872418 w 957"/>
              <a:gd name="T11" fmla="*/ 1817225 h 1020"/>
              <a:gd name="T12" fmla="*/ 1383192 w 957"/>
              <a:gd name="T13" fmla="*/ 2003859 h 1020"/>
              <a:gd name="T14" fmla="*/ 939156 w 957"/>
              <a:gd name="T15" fmla="*/ 31433 h 1020"/>
              <a:gd name="T16" fmla="*/ 1383192 w 957"/>
              <a:gd name="T17" fmla="*/ 605087 h 1020"/>
              <a:gd name="T18" fmla="*/ 1334073 w 957"/>
              <a:gd name="T19" fmla="*/ 970496 h 1020"/>
              <a:gd name="T20" fmla="*/ 1383192 w 957"/>
              <a:gd name="T21" fmla="*/ 1007823 h 1020"/>
              <a:gd name="T22" fmla="*/ 1306567 w 957"/>
              <a:gd name="T23" fmla="*/ 1111946 h 1020"/>
              <a:gd name="T24" fmla="*/ 1343897 w 957"/>
              <a:gd name="T25" fmla="*/ 1420383 h 1020"/>
              <a:gd name="T26" fmla="*/ 1383192 w 957"/>
              <a:gd name="T27" fmla="*/ 2003859 h 1020"/>
              <a:gd name="T28" fmla="*/ 939156 w 957"/>
              <a:gd name="T29" fmla="*/ 1933135 h 1020"/>
              <a:gd name="T30" fmla="*/ 968628 w 957"/>
              <a:gd name="T31" fmla="*/ 1903666 h 1020"/>
              <a:gd name="T32" fmla="*/ 939156 w 957"/>
              <a:gd name="T33" fmla="*/ 1876162 h 1020"/>
              <a:gd name="T34" fmla="*/ 943086 w 957"/>
              <a:gd name="T35" fmla="*/ 1856516 h 1020"/>
              <a:gd name="T36" fmla="*/ 943086 w 957"/>
              <a:gd name="T37" fmla="*/ 1799544 h 1020"/>
              <a:gd name="T38" fmla="*/ 939156 w 957"/>
              <a:gd name="T39" fmla="*/ 1770076 h 1020"/>
              <a:gd name="T40" fmla="*/ 1157245 w 957"/>
              <a:gd name="T41" fmla="*/ 1302509 h 1020"/>
              <a:gd name="T42" fmla="*/ 941121 w 957"/>
              <a:gd name="T43" fmla="*/ 1392879 h 1020"/>
              <a:gd name="T44" fmla="*/ 939156 w 957"/>
              <a:gd name="T45" fmla="*/ 1204280 h 1020"/>
              <a:gd name="T46" fmla="*/ 1019712 w 957"/>
              <a:gd name="T47" fmla="*/ 1233749 h 1020"/>
              <a:gd name="T48" fmla="*/ 939156 w 957"/>
              <a:gd name="T49" fmla="*/ 1005859 h 1020"/>
              <a:gd name="T50" fmla="*/ 1153315 w 957"/>
              <a:gd name="T51" fmla="*/ 986213 h 1020"/>
              <a:gd name="T52" fmla="*/ 1304602 w 957"/>
              <a:gd name="T53" fmla="*/ 626697 h 1020"/>
              <a:gd name="T54" fmla="*/ 939156 w 957"/>
              <a:gd name="T55" fmla="*/ 31433 h 1020"/>
              <a:gd name="T56" fmla="*/ 776081 w 957"/>
              <a:gd name="T57" fmla="*/ 68760 h 1020"/>
              <a:gd name="T58" fmla="*/ 939156 w 957"/>
              <a:gd name="T59" fmla="*/ 31433 h 1020"/>
              <a:gd name="T60" fmla="*/ 835024 w 957"/>
              <a:gd name="T61" fmla="*/ 400772 h 1020"/>
              <a:gd name="T62" fmla="*/ 577640 w 957"/>
              <a:gd name="T63" fmla="*/ 557937 h 1020"/>
              <a:gd name="T64" fmla="*/ 711244 w 957"/>
              <a:gd name="T65" fmla="*/ 994071 h 1020"/>
              <a:gd name="T66" fmla="*/ 937191 w 957"/>
              <a:gd name="T67" fmla="*/ 939063 h 1020"/>
              <a:gd name="T68" fmla="*/ 939156 w 957"/>
              <a:gd name="T69" fmla="*/ 1005859 h 1020"/>
              <a:gd name="T70" fmla="*/ 860566 w 957"/>
              <a:gd name="T71" fmla="*/ 1233749 h 1020"/>
              <a:gd name="T72" fmla="*/ 939156 w 957"/>
              <a:gd name="T73" fmla="*/ 1392879 h 1020"/>
              <a:gd name="T74" fmla="*/ 726962 w 957"/>
              <a:gd name="T75" fmla="*/ 1306438 h 1020"/>
              <a:gd name="T76" fmla="*/ 939156 w 957"/>
              <a:gd name="T77" fmla="*/ 1770076 h 1020"/>
              <a:gd name="T78" fmla="*/ 939156 w 957"/>
              <a:gd name="T79" fmla="*/ 1799544 h 1020"/>
              <a:gd name="T80" fmla="*/ 939156 w 957"/>
              <a:gd name="T81" fmla="*/ 1856516 h 1020"/>
              <a:gd name="T82" fmla="*/ 915579 w 957"/>
              <a:gd name="T83" fmla="*/ 1903666 h 1020"/>
              <a:gd name="T84" fmla="*/ 939156 w 957"/>
              <a:gd name="T85" fmla="*/ 2003859 h 1020"/>
              <a:gd name="T86" fmla="*/ 497085 w 957"/>
              <a:gd name="T87" fmla="*/ 1434135 h 1020"/>
              <a:gd name="T88" fmla="*/ 671949 w 957"/>
              <a:gd name="T89" fmla="*/ 1257323 h 1020"/>
              <a:gd name="T90" fmla="*/ 520662 w 957"/>
              <a:gd name="T91" fmla="*/ 1019611 h 1020"/>
              <a:gd name="T92" fmla="*/ 497085 w 957"/>
              <a:gd name="T93" fmla="*/ 937099 h 1020"/>
              <a:gd name="T94" fmla="*/ 542274 w 957"/>
              <a:gd name="T95" fmla="*/ 669918 h 1020"/>
              <a:gd name="T96" fmla="*/ 497085 w 957"/>
              <a:gd name="T97" fmla="*/ 280933 h 1020"/>
              <a:gd name="T98" fmla="*/ 420459 w 957"/>
              <a:gd name="T99" fmla="*/ 614910 h 1020"/>
              <a:gd name="T100" fmla="*/ 497085 w 957"/>
              <a:gd name="T101" fmla="*/ 609016 h 1020"/>
              <a:gd name="T102" fmla="*/ 497085 w 957"/>
              <a:gd name="T103" fmla="*/ 937099 h 1020"/>
              <a:gd name="T104" fmla="*/ 446001 w 957"/>
              <a:gd name="T105" fmla="*/ 962638 h 1020"/>
              <a:gd name="T106" fmla="*/ 390988 w 957"/>
              <a:gd name="T107" fmla="*/ 705280 h 1020"/>
              <a:gd name="T108" fmla="*/ 497085 w 957"/>
              <a:gd name="T109" fmla="*/ 2003859 h 1020"/>
              <a:gd name="T110" fmla="*/ 5894 w 957"/>
              <a:gd name="T111" fmla="*/ 1817225 h 1020"/>
              <a:gd name="T112" fmla="*/ 497085 w 957"/>
              <a:gd name="T113" fmla="*/ 2003859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821657" y="2659800"/>
            <a:ext cx="776045" cy="776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724986" y="1707654"/>
            <a:ext cx="904550" cy="904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395849" y="1450531"/>
            <a:ext cx="1121219" cy="11212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505563" y="1021290"/>
            <a:ext cx="654934" cy="6549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38322" y="2900981"/>
            <a:ext cx="836431" cy="836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48195" y="2771234"/>
            <a:ext cx="817141" cy="8171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椭圆 82"/>
          <p:cNvSpPr/>
          <p:nvPr/>
        </p:nvSpPr>
        <p:spPr>
          <a:xfrm>
            <a:off x="3996820" y="2211710"/>
            <a:ext cx="449369" cy="449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椭圆 83"/>
          <p:cNvSpPr/>
          <p:nvPr/>
        </p:nvSpPr>
        <p:spPr>
          <a:xfrm>
            <a:off x="4083906" y="1756709"/>
            <a:ext cx="137599" cy="13759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椭圆 84"/>
          <p:cNvSpPr/>
          <p:nvPr/>
        </p:nvSpPr>
        <p:spPr>
          <a:xfrm>
            <a:off x="6453690" y="2677796"/>
            <a:ext cx="307718" cy="30771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椭圆 85"/>
          <p:cNvSpPr/>
          <p:nvPr/>
        </p:nvSpPr>
        <p:spPr>
          <a:xfrm>
            <a:off x="5484352" y="2238925"/>
            <a:ext cx="269201" cy="26920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椭圆 86"/>
          <p:cNvSpPr/>
          <p:nvPr/>
        </p:nvSpPr>
        <p:spPr>
          <a:xfrm>
            <a:off x="4402423" y="3651869"/>
            <a:ext cx="345339" cy="3453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椭圆 87"/>
          <p:cNvSpPr/>
          <p:nvPr/>
        </p:nvSpPr>
        <p:spPr>
          <a:xfrm>
            <a:off x="5469729" y="3097627"/>
            <a:ext cx="211067" cy="21106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椭圆 88"/>
          <p:cNvSpPr/>
          <p:nvPr/>
        </p:nvSpPr>
        <p:spPr>
          <a:xfrm>
            <a:off x="6371925" y="1536293"/>
            <a:ext cx="245925" cy="2459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椭圆 89"/>
          <p:cNvSpPr/>
          <p:nvPr/>
        </p:nvSpPr>
        <p:spPr>
          <a:xfrm>
            <a:off x="3367979" y="1271362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" name="椭圆 91"/>
          <p:cNvSpPr/>
          <p:nvPr/>
        </p:nvSpPr>
        <p:spPr>
          <a:xfrm>
            <a:off x="3360998" y="2587889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椭圆 98"/>
          <p:cNvSpPr/>
          <p:nvPr/>
        </p:nvSpPr>
        <p:spPr>
          <a:xfrm>
            <a:off x="3360030" y="3924073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3" name="椭圆 102"/>
          <p:cNvSpPr/>
          <p:nvPr/>
        </p:nvSpPr>
        <p:spPr>
          <a:xfrm>
            <a:off x="7045505" y="1232764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椭圆 103"/>
          <p:cNvSpPr/>
          <p:nvPr/>
        </p:nvSpPr>
        <p:spPr>
          <a:xfrm>
            <a:off x="7055145" y="2592462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椭圆 104"/>
          <p:cNvSpPr/>
          <p:nvPr/>
        </p:nvSpPr>
        <p:spPr>
          <a:xfrm>
            <a:off x="7045505" y="3794637"/>
            <a:ext cx="258866" cy="258866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椭圆 112"/>
          <p:cNvSpPr/>
          <p:nvPr/>
        </p:nvSpPr>
        <p:spPr>
          <a:xfrm>
            <a:off x="5782136" y="2473329"/>
            <a:ext cx="98421" cy="9842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TextBox 115"/>
          <p:cNvSpPr txBox="1"/>
          <p:nvPr/>
        </p:nvSpPr>
        <p:spPr>
          <a:xfrm>
            <a:off x="4336966" y="229345"/>
            <a:ext cx="28379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7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7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2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7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2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1857375" y="3038207"/>
            <a:ext cx="7181850" cy="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34"/>
          <p:cNvSpPr/>
          <p:nvPr/>
        </p:nvSpPr>
        <p:spPr>
          <a:xfrm>
            <a:off x="2260752" y="257876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013501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完成的主要工作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 hidden="1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解决问题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，其中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主要是思维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。教育心理学着重研究学生学习知识、应用知识中的问题解决。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273800" y="2846048"/>
            <a:ext cx="49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5</a:t>
            </a:r>
            <a:r>
              <a:rPr lang="zh-CN" altLang="en-US" sz="1600" dirty="0" smtClean="0">
                <a:solidFill>
                  <a:schemeClr val="bg1"/>
                </a:solidFill>
              </a:rPr>
              <a:t>月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3464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5" name="矩形 64"/>
          <p:cNvSpPr/>
          <p:nvPr/>
        </p:nvSpPr>
        <p:spPr>
          <a:xfrm>
            <a:off x="8022698" y="3542060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6" name="矩形 65"/>
          <p:cNvSpPr/>
          <p:nvPr/>
        </p:nvSpPr>
        <p:spPr>
          <a:xfrm>
            <a:off x="6336651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67" name="矩形 66"/>
          <p:cNvSpPr/>
          <p:nvPr/>
        </p:nvSpPr>
        <p:spPr>
          <a:xfrm>
            <a:off x="2088301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68" name="矩形 67"/>
          <p:cNvSpPr/>
          <p:nvPr/>
        </p:nvSpPr>
        <p:spPr>
          <a:xfrm>
            <a:off x="5433104" y="151323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69" name="矩形 68"/>
          <p:cNvSpPr/>
          <p:nvPr/>
        </p:nvSpPr>
        <p:spPr>
          <a:xfrm>
            <a:off x="3842861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70" name="矩形 69"/>
          <p:cNvSpPr/>
          <p:nvPr/>
        </p:nvSpPr>
        <p:spPr>
          <a:xfrm>
            <a:off x="3017079" y="3557492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您的内容打在这里，或者通过复制您的文本后，在此框中选择</a:t>
            </a:r>
          </a:p>
        </p:txBody>
      </p:sp>
      <p:sp>
        <p:nvSpPr>
          <p:cNvPr id="71" name="矩形 70"/>
          <p:cNvSpPr/>
          <p:nvPr/>
        </p:nvSpPr>
        <p:spPr>
          <a:xfrm>
            <a:off x="7132404" y="152866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您的内容打在这里，或者通过复制您的文本后，在此框中选择</a:t>
            </a:r>
          </a:p>
        </p:txBody>
      </p:sp>
      <p:sp>
        <p:nvSpPr>
          <p:cNvPr id="51" name="椭圆 34"/>
          <p:cNvSpPr/>
          <p:nvPr/>
        </p:nvSpPr>
        <p:spPr>
          <a:xfrm>
            <a:off x="4009879" y="2560543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34"/>
          <p:cNvSpPr/>
          <p:nvPr/>
        </p:nvSpPr>
        <p:spPr>
          <a:xfrm>
            <a:off x="5600122" y="261845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34"/>
          <p:cNvSpPr/>
          <p:nvPr/>
        </p:nvSpPr>
        <p:spPr>
          <a:xfrm>
            <a:off x="7299422" y="2662507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10800000">
            <a:off x="4797696" y="2737005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10800000">
            <a:off x="6447971" y="2760028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8123886" y="2626386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011479" y="285126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848410" y="2875725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8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621027" y="285126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61808" y="2866005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9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320327" y="290863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136500" y="276725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11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 rot="10800000">
            <a:off x="3138895" y="2691082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206251" y="2824616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6</a:t>
            </a:r>
            <a:r>
              <a:rPr lang="zh-CN" altLang="en-US" dirty="0" smtClean="0">
                <a:solidFill>
                  <a:schemeClr val="tx2"/>
                </a:solidFill>
              </a:rPr>
              <a:t>月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94" grpId="0"/>
          <p:bldP spid="2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94" grpId="0"/>
          <p:bldP spid="2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3276465" y="206330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年度完成的主要工作</a:t>
            </a:r>
            <a:endParaRPr lang="zh-CN" altLang="en-US" sz="3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5769207" y="1338828"/>
            <a:ext cx="489269" cy="4892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6152168" y="1875678"/>
            <a:ext cx="542912" cy="54291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115491" y="2620945"/>
            <a:ext cx="691340" cy="691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5413059" y="3199534"/>
            <a:ext cx="765858" cy="76585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174314" y="2961719"/>
            <a:ext cx="1056197" cy="10561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3598437" y="1644492"/>
            <a:ext cx="1244861" cy="124486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7258120" y="1244382"/>
            <a:ext cx="1819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267466" y="1375953"/>
            <a:ext cx="95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657944" y="202330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添加标题文字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775791" y="27440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264274" y="3599400"/>
            <a:ext cx="791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 flipV="1">
            <a:off x="7805797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693350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3061783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2622722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7651783" y="1964532"/>
            <a:ext cx="14922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79418" y="2688432"/>
            <a:ext cx="1307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85266" y="3604370"/>
            <a:ext cx="1673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26472" y="1900190"/>
            <a:ext cx="111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66101" y="197981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2622315" y="1950996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3029458" y="3430474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061783" y="3385112"/>
            <a:ext cx="111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</a:t>
            </a:r>
            <a:r>
              <a:rPr lang="zh-CN" altLang="en-US" sz="10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框</a:t>
            </a:r>
            <a:endParaRPr lang="en-US" altLang="zh-CN" sz="10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53787" y="346473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200" dirty="0" smtClean="0">
              <a:solidFill>
                <a:schemeClr val="tx2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3029051" y="343591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3801</Words>
  <Application>Microsoft Office PowerPoint</Application>
  <PresentationFormat>全屏显示(16:9)</PresentationFormat>
  <Paragraphs>415</Paragraphs>
  <Slides>37</Slides>
  <Notes>35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Watford DB</vt:lpstr>
      <vt:lpstr>Arial</vt:lpstr>
      <vt:lpstr>Calibri</vt:lpstr>
      <vt:lpstr>Impact</vt:lpstr>
      <vt:lpstr>方正兰亭细黑_GBK</vt:lpstr>
      <vt:lpstr>Stencil</vt:lpstr>
      <vt:lpstr>造字工房劲黑（非商用）常规体</vt:lpstr>
      <vt:lpstr>Calibri Light</vt:lpstr>
      <vt:lpstr>Segoe UI Black</vt:lpstr>
      <vt:lpstr>方正兰亭细黑_GBK_M</vt:lpstr>
      <vt:lpstr>张海山锐线体简</vt:lpstr>
      <vt:lpstr>宋体</vt:lpstr>
      <vt:lpstr>Arial Unicode MS</vt:lpstr>
      <vt:lpstr>方正兰亭黑_GBK</vt:lpstr>
      <vt:lpstr>微软雅黑</vt:lpstr>
      <vt:lpstr>Kozuka Gothic Pro R</vt:lpstr>
      <vt:lpstr>方正兰亭粗黑简体</vt:lpstr>
      <vt:lpstr>造字工房悦黑体验版细体</vt:lpstr>
      <vt:lpstr>方正大黑简体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74</cp:revision>
  <dcterms:created xsi:type="dcterms:W3CDTF">2015-01-22T11:01:02Z</dcterms:created>
  <dcterms:modified xsi:type="dcterms:W3CDTF">2016-11-06T10:16:21Z</dcterms:modified>
  <cp:category>锐旗设计；https://9ppt.taobao.com</cp:category>
</cp:coreProperties>
</file>