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tags/tag11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tags/tag15.xml" ContentType="application/vnd.openxmlformats-officedocument.presentationml.tags+xml"/>
  <Override PartName="/ppt/notesSlides/notesSlide16.xml" ContentType="application/vnd.openxmlformats-officedocument.presentationml.notesSlide+xml"/>
  <Override PartName="/ppt/tags/tag16.xml" ContentType="application/vnd.openxmlformats-officedocument.presentationml.tags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ppt/tags/tag25.xml" ContentType="application/vnd.openxmlformats-officedocument.presentationml.tags+xml"/>
  <Override PartName="/ppt/notesSlides/notesSlide26.xml" ContentType="application/vnd.openxmlformats-officedocument.presentationml.notesSlide+xml"/>
  <Override PartName="/ppt/tags/tag26.xml" ContentType="application/vnd.openxmlformats-officedocument.presentationml.tags+xml"/>
  <Override PartName="/ppt/notesSlides/notesSlide27.xml" ContentType="application/vnd.openxmlformats-officedocument.presentationml.notesSlide+xml"/>
  <Override PartName="/ppt/tags/tag27.xml" ContentType="application/vnd.openxmlformats-officedocument.presentationml.tags+xml"/>
  <Override PartName="/ppt/notesSlides/notesSlide28.xml" ContentType="application/vnd.openxmlformats-officedocument.presentationml.notesSlide+xml"/>
  <Override PartName="/ppt/tags/tag28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5143500" type="screen16x9"/>
  <p:notesSz cx="6858000" cy="9144000"/>
  <p:embeddedFontLst>
    <p:embeddedFont>
      <p:font typeface="有澤行書" panose="02010600030101010101"/>
      <p:regular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方正兰亭粗黑_GBK" panose="02010600030101010101" charset="-122"/>
      <p:regular r:id="rId39"/>
    </p:embeddedFont>
    <p:embeddedFont>
      <p:font typeface="方正兰亭细黑_GBK" panose="02010600030101010101" charset="-122"/>
      <p:regular r:id="rId40"/>
    </p:embeddedFont>
    <p:embeddedFont>
      <p:font typeface="方正兰亭黑简体" panose="02010600030101010101" charset="-122"/>
      <p:regular r:id="rId41"/>
    </p:embeddedFont>
    <p:embeddedFont>
      <p:font typeface="GulimChe" panose="020B0609000101010101" pitchFamily="49" charset="-127"/>
      <p:regular r:id="rId42"/>
    </p:embeddedFont>
    <p:embeddedFont>
      <p:font typeface="High Tower Text" panose="02040502050506030303" pitchFamily="18" charset="0"/>
      <p:regular r:id="rId43"/>
      <p:italic r:id="rId44"/>
    </p:embeddedFont>
    <p:embeddedFont>
      <p:font typeface="方正兰亭细黑_GBK_M" panose="02010600030101010101" charset="2"/>
      <p:regular r:id="rId45"/>
    </p:embeddedFont>
    <p:embeddedFont>
      <p:font typeface="中国建行标准字GBK" panose="02010600030101010101" charset="-122"/>
      <p:regular r:id="rId46"/>
    </p:embeddedFont>
    <p:embeddedFont>
      <p:font typeface="Watford DB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5" autoAdjust="0"/>
    <p:restoredTop sz="94095" autoAdjust="0"/>
  </p:normalViewPr>
  <p:slideViewPr>
    <p:cSldViewPr snapToGrid="0">
      <p:cViewPr varScale="1">
        <p:scale>
          <a:sx n="104" d="100"/>
          <a:sy n="104" d="100"/>
        </p:scale>
        <p:origin x="888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4.fntdata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font" Target="fonts/font15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9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font" Target="fonts/font13.fntdata"/><Relationship Id="rId8" Type="http://schemas.openxmlformats.org/officeDocument/2006/relationships/slide" Target="slides/slide6.xml"/><Relationship Id="rId51" Type="http://schemas.openxmlformats.org/officeDocument/2006/relationships/font" Target="fonts/font16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18.xml"/><Relationship Id="rId41" Type="http://schemas.openxmlformats.org/officeDocument/2006/relationships/font" Target="fonts/font6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1.fntdata"/><Relationship Id="rId49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40ABBE-C9D7-41BB-89C0-FAE3C2FBE554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D8D5A-8C1C-4BFE-81EB-A1BF4854C5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20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9948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9D8D5A-8C1C-4BFE-81EB-A1BF4854C52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1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351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79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22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02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76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621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43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30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32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38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8369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326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9216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543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727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97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1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439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289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61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02B17-D7FF-4C39-8F3D-F8D75D80E9D8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D2F4B-1567-42F2-8056-5AACE679F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059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6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5" Type="http://schemas.openxmlformats.org/officeDocument/2006/relationships/image" Target="../media/image18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image" Target="../media/image27.png"/><Relationship Id="rId4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1.jpeg"/><Relationship Id="rId9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26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2.png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423651"/>
            <a:ext cx="7772400" cy="1102519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101866"/>
            <a:ext cx="6400800" cy="1314450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2425700" y="1614020"/>
            <a:ext cx="6718300" cy="1332000"/>
          </a:xfrm>
          <a:prstGeom prst="rect">
            <a:avLst/>
          </a:prstGeom>
          <a:solidFill>
            <a:srgbClr val="414455"/>
          </a:solidFill>
          <a:ln>
            <a:noFill/>
          </a:ln>
          <a:effectLst>
            <a:outerShdw blurRad="1524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0" y="1619854"/>
            <a:ext cx="2146300" cy="1332000"/>
            <a:chOff x="0" y="1619854"/>
            <a:chExt cx="2146300" cy="1332000"/>
          </a:xfrm>
        </p:grpSpPr>
        <p:sp>
          <p:nvSpPr>
            <p:cNvPr id="4" name="矩形 3"/>
            <p:cNvSpPr/>
            <p:nvPr/>
          </p:nvSpPr>
          <p:spPr>
            <a:xfrm>
              <a:off x="0" y="1619854"/>
              <a:ext cx="2146300" cy="13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29" name="Picture 5" descr="C:\Documents and Settings\Administrator\桌面\4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520" y="1619854"/>
              <a:ext cx="1611812" cy="13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2569780" y="1619854"/>
            <a:ext cx="613501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中国建行标准字GBK" pitchFamily="65" charset="-122"/>
                <a:ea typeface="中国建行标准字GBK" pitchFamily="65" charset="-122"/>
              </a:rPr>
              <a:t>毕业论文答辩模板</a:t>
            </a:r>
            <a:endParaRPr lang="zh-CN" altLang="en-US" sz="7200" dirty="0">
              <a:solidFill>
                <a:schemeClr val="bg1"/>
              </a:solidFill>
              <a:latin typeface="中国建行标准字GBK" pitchFamily="65" charset="-122"/>
              <a:ea typeface="中国建行标准字GBK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07880" y="2565151"/>
            <a:ext cx="6102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学院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系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级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班          答辩人：毕程功     导师：杨镇宁</a:t>
            </a:r>
            <a:endParaRPr lang="zh-CN" altLang="en-US" sz="16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281227" y="4173648"/>
            <a:ext cx="2560130" cy="882768"/>
            <a:chOff x="3028949" y="58335"/>
            <a:chExt cx="2560130" cy="882768"/>
          </a:xfrm>
        </p:grpSpPr>
        <p:pic>
          <p:nvPicPr>
            <p:cNvPr id="1030" name="Picture 6" descr="C:\Documents and Settings\Administrator\桌面\北京大学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6219" y="58335"/>
              <a:ext cx="1780963" cy="715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C:\Documents and Settings\Administrator\桌面\北京大学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949" y="194436"/>
              <a:ext cx="725323" cy="7190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806219" y="671799"/>
              <a:ext cx="1782860" cy="2693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150" dirty="0" smtClean="0">
                  <a:solidFill>
                    <a:srgbClr val="414455"/>
                  </a:solidFill>
                  <a:latin typeface="High Tower Text" pitchFamily="18" charset="0"/>
                  <a:ea typeface="有澤行書" pitchFamily="65" charset="-128"/>
                </a:rPr>
                <a:t>PEKING UNIVERSITY</a:t>
              </a:r>
              <a:endParaRPr lang="zh-CN" altLang="en-US" sz="1150" dirty="0">
                <a:solidFill>
                  <a:srgbClr val="414455"/>
                </a:solidFill>
                <a:latin typeface="High Tower Text" pitchFamily="18" charset="0"/>
                <a:ea typeface="方正宋三简体" pitchFamily="2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162394" y="3098295"/>
            <a:ext cx="38491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严谨实用论文答辩动态</a:t>
            </a:r>
            <a:r>
              <a:rPr lang="en-US" altLang="zh-CN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PPT</a:t>
            </a:r>
            <a:r>
              <a:rPr lang="zh-CN" altLang="en-US" sz="20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模板</a:t>
            </a:r>
            <a:endParaRPr lang="zh-CN" altLang="en-US" sz="20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pic>
        <p:nvPicPr>
          <p:cNvPr id="16" name="雅尼 - 雨必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67200" y="5445579"/>
            <a:ext cx="609600" cy="6096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1161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600"/>
                            </p:stCondLst>
                            <p:childTnLst>
                              <p:par>
                                <p:cTn id="3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6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1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0" grpId="0" animBg="1"/>
      <p:bldP spid="7" grpId="0"/>
      <p:bldP spid="13" grpId="0"/>
      <p:bldP spid="24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泪滴形 40"/>
          <p:cNvSpPr/>
          <p:nvPr/>
        </p:nvSpPr>
        <p:spPr>
          <a:xfrm>
            <a:off x="3060647" y="3098327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泪滴形 41"/>
          <p:cNvSpPr/>
          <p:nvPr/>
        </p:nvSpPr>
        <p:spPr>
          <a:xfrm flipH="1" flipV="1">
            <a:off x="4532459" y="1624922"/>
            <a:ext cx="1398494" cy="1398494"/>
          </a:xfrm>
          <a:prstGeom prst="teardrop">
            <a:avLst/>
          </a:prstGeom>
          <a:solidFill>
            <a:srgbClr val="414455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泪滴形 44"/>
          <p:cNvSpPr/>
          <p:nvPr/>
        </p:nvSpPr>
        <p:spPr>
          <a:xfrm flipV="1">
            <a:off x="3316526" y="1880803"/>
            <a:ext cx="1142613" cy="1142613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772415" y="1743154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28042" y="3334957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447739" y="1986892"/>
            <a:ext cx="755417" cy="7554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泪滴形 48"/>
          <p:cNvSpPr/>
          <p:nvPr/>
        </p:nvSpPr>
        <p:spPr>
          <a:xfrm flipH="1">
            <a:off x="4532460" y="3098327"/>
            <a:ext cx="1398494" cy="1398494"/>
          </a:xfrm>
          <a:prstGeom prst="teardrop">
            <a:avLst/>
          </a:prstGeom>
          <a:solidFill>
            <a:srgbClr val="00B0F0"/>
          </a:solidFill>
          <a:ln>
            <a:noFill/>
          </a:ln>
          <a:effectLst>
            <a:outerShdw blurRad="152400" dist="152400" dir="10800000" algn="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2D050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761657" y="3346345"/>
            <a:ext cx="1020672" cy="10206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420222" y="2209223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718625" y="2100560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185385" y="3706906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49639" y="371818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环形箭头 85"/>
          <p:cNvSpPr/>
          <p:nvPr/>
        </p:nvSpPr>
        <p:spPr>
          <a:xfrm>
            <a:off x="5664438" y="3218714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7" name="环形箭头 86"/>
          <p:cNvSpPr/>
          <p:nvPr/>
        </p:nvSpPr>
        <p:spPr>
          <a:xfrm flipV="1">
            <a:off x="5640456" y="2068286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8" name="环形箭头 87"/>
          <p:cNvSpPr/>
          <p:nvPr/>
        </p:nvSpPr>
        <p:spPr>
          <a:xfrm flipH="1">
            <a:off x="2381385" y="3180319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9" name="环形箭头 88"/>
          <p:cNvSpPr/>
          <p:nvPr/>
        </p:nvSpPr>
        <p:spPr>
          <a:xfrm flipH="1" flipV="1">
            <a:off x="2357403" y="202989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圆角矩形 93"/>
          <p:cNvSpPr/>
          <p:nvPr/>
        </p:nvSpPr>
        <p:spPr>
          <a:xfrm>
            <a:off x="514507" y="3875889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65142" y="3945419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97" name="圆角矩形 96"/>
          <p:cNvSpPr/>
          <p:nvPr/>
        </p:nvSpPr>
        <p:spPr>
          <a:xfrm>
            <a:off x="6178869" y="3910499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229504" y="3980029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0" name="圆角矩形 99"/>
          <p:cNvSpPr/>
          <p:nvPr/>
        </p:nvSpPr>
        <p:spPr>
          <a:xfrm>
            <a:off x="521429" y="1474790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572064" y="1544320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6176928" y="1427033"/>
            <a:ext cx="2433406" cy="812026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6227563" y="1496563"/>
            <a:ext cx="236475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简意赅叙述内容概要。点击添加文字内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容，内容简要详尽，言简意赅叙述内容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02419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86" grpId="0" animBg="1"/>
      <p:bldP spid="87" grpId="0" animBg="1"/>
      <p:bldP spid="88" grpId="0" animBg="1"/>
      <p:bldP spid="89" grpId="0" animBg="1"/>
      <p:bldP spid="94" grpId="0" animBg="1"/>
      <p:bldP spid="96" grpId="0"/>
      <p:bldP spid="97" grpId="0" animBg="1"/>
      <p:bldP spid="99" grpId="0"/>
      <p:bldP spid="100" grpId="0" animBg="1"/>
      <p:bldP spid="101" grpId="0"/>
      <p:bldP spid="102" grpId="0" animBg="1"/>
      <p:bldP spid="103" grpId="0"/>
      <p:bldP spid="10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797265" y="75299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发展情况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921296"/>
            <a:ext cx="9144000" cy="2135215"/>
            <a:chOff x="0" y="921296"/>
            <a:chExt cx="9144000" cy="2135215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4826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8623300" y="921296"/>
              <a:ext cx="5207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82600" y="928123"/>
              <a:ext cx="0" cy="211255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482600" y="3050305"/>
              <a:ext cx="2045091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6597416" y="1969556"/>
              <a:ext cx="2025884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527691" y="1969432"/>
              <a:ext cx="2044309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flipV="1">
              <a:off x="2527691" y="1969556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572000" y="3046251"/>
              <a:ext cx="2025416" cy="0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V="1">
              <a:off x="4572000" y="197576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6597416" y="1965502"/>
              <a:ext cx="0" cy="1080749"/>
            </a:xfrm>
            <a:prstGeom prst="line">
              <a:avLst/>
            </a:prstGeom>
            <a:ln w="9525">
              <a:solidFill>
                <a:srgbClr val="00B0F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8623300" y="928123"/>
              <a:ext cx="0" cy="1056275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756403" y="2326172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6403" y="2326172"/>
            <a:ext cx="1506368" cy="43266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0358" y="235052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2012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7265" y="284028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798300" y="1245986"/>
            <a:ext cx="1500680" cy="1440161"/>
          </a:xfrm>
          <a:prstGeom prst="rect">
            <a:avLst/>
          </a:prstGeom>
          <a:solidFill>
            <a:srgbClr val="F9F9F9"/>
          </a:solidFill>
          <a:ln w="19050">
            <a:solidFill>
              <a:srgbClr val="414455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798300" y="1245986"/>
            <a:ext cx="1506368" cy="432665"/>
          </a:xfrm>
          <a:prstGeom prst="rect">
            <a:avLst/>
          </a:prstGeom>
          <a:solidFill>
            <a:srgbClr val="414455"/>
          </a:solidFill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12778" y="127412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2013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30783" y="176699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826128" y="2326171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00B0F0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4826128" y="2326171"/>
            <a:ext cx="1506368" cy="43266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27906" y="235052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2014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864777" y="284981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68025" y="1245985"/>
            <a:ext cx="1500680" cy="1440161"/>
          </a:xfrm>
          <a:prstGeom prst="rect">
            <a:avLst/>
          </a:prstGeom>
          <a:solidFill>
            <a:srgbClr val="F3F3F3"/>
          </a:solidFill>
          <a:ln w="19050">
            <a:solidFill>
              <a:srgbClr val="414455"/>
            </a:solidFill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2D2A19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68025" y="1245985"/>
            <a:ext cx="1506368" cy="432665"/>
          </a:xfrm>
          <a:prstGeom prst="rect">
            <a:avLst/>
          </a:prstGeom>
          <a:solidFill>
            <a:srgbClr val="414455"/>
          </a:solidFill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2A19"/>
              </a:solidFill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169803" y="127412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2015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901637" y="177652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26015" y="727022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82" name="TextBox 81"/>
          <p:cNvSpPr txBox="1"/>
          <p:nvPr/>
        </p:nvSpPr>
        <p:spPr>
          <a:xfrm>
            <a:off x="10835406" y="563587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78033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0" grpId="0" animBg="1"/>
      <p:bldP spid="62" grpId="1" animBg="1"/>
      <p:bldP spid="63" grpId="0"/>
      <p:bldP spid="64" grpId="0"/>
      <p:bldP spid="66" grpId="0" animBg="1"/>
      <p:bldP spid="67" grpId="1" animBg="1"/>
      <p:bldP spid="68" grpId="0"/>
      <p:bldP spid="69" grpId="0"/>
      <p:bldP spid="71" grpId="0" animBg="1"/>
      <p:bldP spid="72" grpId="1" animBg="1"/>
      <p:bldP spid="73" grpId="0"/>
      <p:bldP spid="74" grpId="0"/>
      <p:bldP spid="76" grpId="0" animBg="1"/>
      <p:bldP spid="77" grpId="1" animBg="1"/>
      <p:bldP spid="78" grpId="0"/>
      <p:bldP spid="79" grpId="0"/>
      <p:bldP spid="44" grpId="0" animBg="1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研究思路及过程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1296"/>
            <a:ext cx="0" cy="296838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研究思路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研究过程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1600" y="1087288"/>
              <a:ext cx="256698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84805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研究思路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右箭头 40"/>
          <p:cNvSpPr/>
          <p:nvPr/>
        </p:nvSpPr>
        <p:spPr>
          <a:xfrm>
            <a:off x="4361952" y="193337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2" name="右箭头 41"/>
          <p:cNvSpPr/>
          <p:nvPr/>
        </p:nvSpPr>
        <p:spPr>
          <a:xfrm flipH="1">
            <a:off x="4341291" y="3755656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右箭头 44"/>
          <p:cNvSpPr/>
          <p:nvPr/>
        </p:nvSpPr>
        <p:spPr>
          <a:xfrm rot="5400000" flipH="1">
            <a:off x="3418915" y="277968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右箭头 45"/>
          <p:cNvSpPr/>
          <p:nvPr/>
        </p:nvSpPr>
        <p:spPr>
          <a:xfrm rot="16200000" flipH="1" flipV="1">
            <a:off x="5246382" y="2804741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187171" y="1779417"/>
            <a:ext cx="2056724" cy="691111"/>
            <a:chOff x="6187171" y="1779417"/>
            <a:chExt cx="2056724" cy="691111"/>
          </a:xfrm>
        </p:grpSpPr>
        <p:sp>
          <p:nvSpPr>
            <p:cNvPr id="48" name="圆角矩形 47"/>
            <p:cNvSpPr/>
            <p:nvPr/>
          </p:nvSpPr>
          <p:spPr>
            <a:xfrm>
              <a:off x="6212570" y="1779417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6187171" y="1813052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03321" y="3524705"/>
            <a:ext cx="2040574" cy="720735"/>
            <a:chOff x="6203321" y="3524705"/>
            <a:chExt cx="2040574" cy="720735"/>
          </a:xfrm>
        </p:grpSpPr>
        <p:sp>
          <p:nvSpPr>
            <p:cNvPr id="51" name="圆角矩形 50"/>
            <p:cNvSpPr/>
            <p:nvPr/>
          </p:nvSpPr>
          <p:spPr>
            <a:xfrm>
              <a:off x="6203321" y="3524705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6212570" y="3599109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47086" y="3547979"/>
            <a:ext cx="2031326" cy="694285"/>
            <a:chOff x="847086" y="3547979"/>
            <a:chExt cx="2031326" cy="694285"/>
          </a:xfrm>
        </p:grpSpPr>
        <p:sp>
          <p:nvSpPr>
            <p:cNvPr id="54" name="圆角矩形 53"/>
            <p:cNvSpPr/>
            <p:nvPr/>
          </p:nvSpPr>
          <p:spPr>
            <a:xfrm>
              <a:off x="847086" y="3547979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847087" y="3595933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47085" y="1716833"/>
            <a:ext cx="2031326" cy="695622"/>
            <a:chOff x="847085" y="1716833"/>
            <a:chExt cx="2031326" cy="695622"/>
          </a:xfrm>
        </p:grpSpPr>
        <p:sp>
          <p:nvSpPr>
            <p:cNvPr id="82" name="圆角矩形 81"/>
            <p:cNvSpPr/>
            <p:nvPr/>
          </p:nvSpPr>
          <p:spPr>
            <a:xfrm>
              <a:off x="847085" y="1716833"/>
              <a:ext cx="2031325" cy="691111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47086" y="1766124"/>
              <a:ext cx="203132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要详尽，言简意赅叙述内容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949740" y="3392050"/>
            <a:ext cx="1023522" cy="1023522"/>
            <a:chOff x="4949740" y="3392050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5" name="椭圆 84"/>
            <p:cNvSpPr/>
            <p:nvPr/>
          </p:nvSpPr>
          <p:spPr>
            <a:xfrm>
              <a:off x="4949740" y="3392050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6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32045" y="3556924"/>
              <a:ext cx="449361" cy="679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8" name="组合 87"/>
          <p:cNvGrpSpPr/>
          <p:nvPr/>
        </p:nvGrpSpPr>
        <p:grpSpPr>
          <a:xfrm>
            <a:off x="3114140" y="3386763"/>
            <a:ext cx="1023522" cy="1023522"/>
            <a:chOff x="3114140" y="3386763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9" name="椭圆 88"/>
            <p:cNvSpPr/>
            <p:nvPr/>
          </p:nvSpPr>
          <p:spPr>
            <a:xfrm>
              <a:off x="3114140" y="3386763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0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50035" y="3577933"/>
              <a:ext cx="551732" cy="637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2" name="组合 91"/>
          <p:cNvGrpSpPr/>
          <p:nvPr/>
        </p:nvGrpSpPr>
        <p:grpSpPr>
          <a:xfrm>
            <a:off x="3133775" y="1603105"/>
            <a:ext cx="1023522" cy="1023522"/>
            <a:chOff x="3133775" y="1603105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3" name="椭圆 92"/>
            <p:cNvSpPr/>
            <p:nvPr/>
          </p:nvSpPr>
          <p:spPr>
            <a:xfrm>
              <a:off x="3133775" y="1603105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05418" y="1773664"/>
              <a:ext cx="568133" cy="668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6" name="组合 95"/>
          <p:cNvGrpSpPr/>
          <p:nvPr/>
        </p:nvGrpSpPr>
        <p:grpSpPr>
          <a:xfrm>
            <a:off x="4937214" y="1603105"/>
            <a:ext cx="1023522" cy="1023522"/>
            <a:chOff x="4937214" y="1603105"/>
            <a:chExt cx="1023522" cy="1023522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97" name="椭圆 96"/>
            <p:cNvSpPr/>
            <p:nvPr/>
          </p:nvSpPr>
          <p:spPr>
            <a:xfrm>
              <a:off x="4937214" y="1603105"/>
              <a:ext cx="1023522" cy="1023522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98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210713" y="1831174"/>
              <a:ext cx="481060" cy="581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0" name="TextBox 9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59023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00"/>
                            </p:stCondLst>
                            <p:childTnLst>
                              <p:par>
                                <p:cTn id="6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200"/>
                            </p:stCondLst>
                            <p:childTnLst>
                              <p:par>
                                <p:cTn id="8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1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研究过程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39" name="圆角右箭头 38"/>
          <p:cNvSpPr/>
          <p:nvPr/>
        </p:nvSpPr>
        <p:spPr>
          <a:xfrm>
            <a:off x="6362288" y="1326312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圆角右箭头 39"/>
          <p:cNvSpPr/>
          <p:nvPr/>
        </p:nvSpPr>
        <p:spPr>
          <a:xfrm>
            <a:off x="4584288" y="1734981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5" name="圆角右箭头 54"/>
          <p:cNvSpPr/>
          <p:nvPr/>
        </p:nvSpPr>
        <p:spPr>
          <a:xfrm>
            <a:off x="2806288" y="2155893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961725" y="3979178"/>
            <a:ext cx="6973492" cy="767517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圆角右箭头 56"/>
          <p:cNvSpPr/>
          <p:nvPr/>
        </p:nvSpPr>
        <p:spPr>
          <a:xfrm>
            <a:off x="1025304" y="2596850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00B0F0"/>
          </a:solidFill>
          <a:ln>
            <a:noFill/>
          </a:ln>
          <a:effectLst>
            <a:outerShdw blurRad="63500" dist="50800" dir="13500000" algn="b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914664" y="3867106"/>
            <a:ext cx="7137844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1082059" y="4016757"/>
            <a:ext cx="685315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言简意赅叙述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内容概要。点击添加文字内容，内容简要详尽，言简意赅叙述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简要详尽，言简意赅叙述内容概要。点击添加文字内容，内容简要详尽，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言简意赅叙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67153" y="2820977"/>
            <a:ext cx="446668" cy="48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2751" y="3259290"/>
            <a:ext cx="487979" cy="4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598" y="2379895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7898" y="1959796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TextBox 64"/>
          <p:cNvSpPr txBox="1"/>
          <p:nvPr/>
        </p:nvSpPr>
        <p:spPr>
          <a:xfrm>
            <a:off x="1625941" y="3559175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548181" y="313223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257387" y="2712960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122681" y="228218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42211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39" grpId="0" animBg="1"/>
      <p:bldP spid="40" grpId="0" animBg="1"/>
      <p:bldP spid="55" grpId="0" animBg="1"/>
      <p:bldP spid="56" grpId="0" animBg="1"/>
      <p:bldP spid="57" grpId="0" animBg="1"/>
      <p:bldP spid="59" grpId="0"/>
      <p:bldP spid="65" grpId="0"/>
      <p:bldP spid="66" grpId="0"/>
      <p:bldP spid="67" grpId="0"/>
      <p:bldP spid="68" grpId="0"/>
      <p:bldP spid="7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实验数据结果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2851"/>
            <a:ext cx="0" cy="2966828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实验难点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6877" y="1087288"/>
              <a:ext cx="24614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椭圆 15"/>
          <p:cNvSpPr/>
          <p:nvPr/>
        </p:nvSpPr>
        <p:spPr>
          <a:xfrm>
            <a:off x="3468956" y="2837406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7" name="椭圆 16"/>
          <p:cNvSpPr/>
          <p:nvPr/>
        </p:nvSpPr>
        <p:spPr>
          <a:xfrm>
            <a:off x="3008311" y="238462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476062" y="233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案例分析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9234" y="2798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974935" y="329817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475213" y="32595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研究成果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8407880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6" name="圆角矩形 25"/>
          <p:cNvSpPr/>
          <p:nvPr/>
        </p:nvSpPr>
        <p:spPr>
          <a:xfrm>
            <a:off x="1059575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6591063" y="1874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1074708" y="1886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2913493" y="1886616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4752278" y="1874090"/>
            <a:ext cx="1326945" cy="1326945"/>
          </a:xfrm>
          <a:prstGeom prst="donut">
            <a:avLst>
              <a:gd name="adj" fmla="val 4534"/>
            </a:avLst>
          </a:prstGeom>
          <a:solidFill>
            <a:schemeClr val="bg1"/>
          </a:solidFill>
          <a:ln>
            <a:noFill/>
          </a:ln>
          <a:effectLst>
            <a:outerShdw blurRad="1016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11"/>
          <p:cNvSpPr/>
          <p:nvPr/>
        </p:nvSpPr>
        <p:spPr>
          <a:xfrm flipH="1">
            <a:off x="4753625" y="1874512"/>
            <a:ext cx="1326944" cy="1326549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2892810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773958" y="3296599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37" name="饼形 13"/>
          <p:cNvSpPr/>
          <p:nvPr/>
        </p:nvSpPr>
        <p:spPr>
          <a:xfrm flipH="1">
            <a:off x="2910317" y="1887038"/>
            <a:ext cx="1326946" cy="1326523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12"/>
          <p:cNvSpPr/>
          <p:nvPr/>
        </p:nvSpPr>
        <p:spPr>
          <a:xfrm flipH="1">
            <a:off x="6591062" y="1874090"/>
            <a:ext cx="1326945" cy="1326830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4144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同心圆 26"/>
          <p:cNvSpPr/>
          <p:nvPr/>
        </p:nvSpPr>
        <p:spPr>
          <a:xfrm flipH="1">
            <a:off x="1243319" y="1886874"/>
            <a:ext cx="1158334" cy="1326687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45" name="直接连接符 44"/>
          <p:cNvCxnSpPr/>
          <p:nvPr/>
        </p:nvCxnSpPr>
        <p:spPr>
          <a:xfrm flipV="1">
            <a:off x="4500639" y="1702256"/>
            <a:ext cx="0" cy="242937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V="1">
            <a:off x="2648283" y="1689286"/>
            <a:ext cx="0" cy="2442342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6402907" y="1718622"/>
            <a:ext cx="0" cy="2413006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3205802" y="254564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75%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367017" y="2550031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64%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055459" y="2525184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GulimChe" pitchFamily="49" charset="-127"/>
                <a:ea typeface="GulimChe" pitchFamily="49" charset="-127"/>
              </a:rPr>
              <a:t>90%</a:t>
            </a:r>
            <a:endParaRPr lang="zh-CN" altLang="en-US" sz="2800" dirty="0">
              <a:solidFill>
                <a:srgbClr val="00B0F0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02421" y="2507395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14455"/>
                </a:solidFill>
                <a:latin typeface="GulimChe" pitchFamily="49" charset="-127"/>
                <a:ea typeface="GulimChe" pitchFamily="49" charset="-127"/>
              </a:rPr>
              <a:t>78%</a:t>
            </a:r>
            <a:endParaRPr lang="zh-CN" altLang="en-US" sz="2800" dirty="0">
              <a:solidFill>
                <a:srgbClr val="414455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442" y="3385642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040662" y="3404533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6618004" y="3285704"/>
            <a:ext cx="1347628" cy="945862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897171" y="3401125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53331" y="3387515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等腰三角形 70"/>
          <p:cNvSpPr/>
          <p:nvPr/>
        </p:nvSpPr>
        <p:spPr>
          <a:xfrm>
            <a:off x="1582013" y="2237402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等腰三角形 71"/>
          <p:cNvSpPr/>
          <p:nvPr/>
        </p:nvSpPr>
        <p:spPr>
          <a:xfrm>
            <a:off x="3409102" y="2226546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等腰三角形 72"/>
          <p:cNvSpPr/>
          <p:nvPr/>
        </p:nvSpPr>
        <p:spPr>
          <a:xfrm>
            <a:off x="5257413" y="2202679"/>
            <a:ext cx="316673" cy="272994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flipV="1">
            <a:off x="7096197" y="2214020"/>
            <a:ext cx="316673" cy="272994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76200" dist="50800" dir="10800000" algn="r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8412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000"/>
                            </p:stCondLst>
                            <p:childTnLst>
                              <p:par>
                                <p:cTn id="1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2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6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6" grpId="0" animBg="1"/>
      <p:bldP spid="37" grpId="0" animBg="1"/>
      <p:bldP spid="41" grpId="0" animBg="1"/>
      <p:bldP spid="42" grpId="0" animBg="1"/>
      <p:bldP spid="48" grpId="0"/>
      <p:bldP spid="49" grpId="0"/>
      <p:bldP spid="50" grpId="0"/>
      <p:bldP spid="51" grpId="0"/>
      <p:bldP spid="52" grpId="0"/>
      <p:bldP spid="53" grpId="0"/>
      <p:bldP spid="54" grpId="0" animBg="1"/>
      <p:bldP spid="69" grpId="0"/>
      <p:bldP spid="70" grpId="0"/>
      <p:bldP spid="71" grpId="0" animBg="1"/>
      <p:bldP spid="72" grpId="0" animBg="1"/>
      <p:bldP spid="73" grpId="0" animBg="1"/>
      <p:bldP spid="74" grpId="0" animBg="1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cxnSp>
        <p:nvCxnSpPr>
          <p:cNvPr id="39" name="直接连接符 38"/>
          <p:cNvCxnSpPr/>
          <p:nvPr/>
        </p:nvCxnSpPr>
        <p:spPr>
          <a:xfrm>
            <a:off x="1900654" y="4296930"/>
            <a:ext cx="5929828" cy="0"/>
          </a:xfrm>
          <a:prstGeom prst="line">
            <a:avLst/>
          </a:prstGeom>
          <a:ln w="19050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031280" y="3285534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2533302" y="2943919"/>
            <a:ext cx="619125" cy="931069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3152427" y="2950269"/>
            <a:ext cx="555625" cy="41027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3708052" y="2877244"/>
            <a:ext cx="552450" cy="483298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254152" y="2888657"/>
            <a:ext cx="347976" cy="344186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4602128" y="2397081"/>
            <a:ext cx="515810" cy="835763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111588" y="2401356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613610" y="2772469"/>
            <a:ext cx="548717" cy="218340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162327" y="2761659"/>
            <a:ext cx="502022" cy="589452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672188" y="2943919"/>
            <a:ext cx="966514" cy="416624"/>
          </a:xfrm>
          <a:prstGeom prst="line">
            <a:avLst/>
          </a:prstGeom>
          <a:ln w="22225"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等腰三角形 64"/>
          <p:cNvSpPr/>
          <p:nvPr/>
        </p:nvSpPr>
        <p:spPr>
          <a:xfrm>
            <a:off x="5016227" y="2257665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4500417" y="3098906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等腰三角形 66"/>
          <p:cNvSpPr/>
          <p:nvPr/>
        </p:nvSpPr>
        <p:spPr>
          <a:xfrm>
            <a:off x="4130216" y="276165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等腰三角形 67"/>
          <p:cNvSpPr/>
          <p:nvPr/>
        </p:nvSpPr>
        <p:spPr>
          <a:xfrm>
            <a:off x="3606341" y="318992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3060241" y="2853279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等腰三角形 75"/>
          <p:cNvSpPr/>
          <p:nvPr/>
        </p:nvSpPr>
        <p:spPr>
          <a:xfrm>
            <a:off x="2431591" y="3720067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7" name="等腰三角形 76"/>
          <p:cNvSpPr/>
          <p:nvPr/>
        </p:nvSpPr>
        <p:spPr>
          <a:xfrm>
            <a:off x="5511899" y="2839334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8" name="等腰三角形 77"/>
          <p:cNvSpPr/>
          <p:nvPr/>
        </p:nvSpPr>
        <p:spPr>
          <a:xfrm>
            <a:off x="6060616" y="2667051"/>
            <a:ext cx="203421" cy="219718"/>
          </a:xfrm>
          <a:prstGeom prst="triangl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9" name="等腰三角形 78"/>
          <p:cNvSpPr/>
          <p:nvPr/>
        </p:nvSpPr>
        <p:spPr>
          <a:xfrm>
            <a:off x="6570477" y="3208765"/>
            <a:ext cx="203421" cy="219718"/>
          </a:xfrm>
          <a:prstGeom prst="triangle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868990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1996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63391" y="4287478"/>
            <a:ext cx="5261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2003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920202" y="4287478"/>
            <a:ext cx="5277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2009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6413338" y="4287478"/>
            <a:ext cx="5245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351978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1990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966468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1988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2887185" y="4287478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1970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442593" y="4287478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1979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267844" y="4287478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1966</a:t>
            </a:r>
            <a:endParaRPr lang="zh-CN" altLang="en-US" sz="11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9" name="直接连接符 88"/>
          <p:cNvCxnSpPr>
            <a:stCxn id="76" idx="3"/>
          </p:cNvCxnSpPr>
          <p:nvPr/>
        </p:nvCxnSpPr>
        <p:spPr>
          <a:xfrm>
            <a:off x="2533302" y="3939785"/>
            <a:ext cx="0" cy="355009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stCxn id="75" idx="3"/>
          </p:cNvCxnSpPr>
          <p:nvPr/>
        </p:nvCxnSpPr>
        <p:spPr>
          <a:xfrm>
            <a:off x="3161952" y="3072997"/>
            <a:ext cx="449" cy="1221797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stCxn id="68" idx="3"/>
          </p:cNvCxnSpPr>
          <p:nvPr/>
        </p:nvCxnSpPr>
        <p:spPr>
          <a:xfrm>
            <a:off x="3708052" y="3409642"/>
            <a:ext cx="0" cy="88515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4231926" y="28202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>
            <a:stCxn id="66" idx="3"/>
          </p:cNvCxnSpPr>
          <p:nvPr/>
        </p:nvCxnSpPr>
        <p:spPr>
          <a:xfrm>
            <a:off x="4602128" y="3318624"/>
            <a:ext cx="6800" cy="976170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stCxn id="65" idx="3"/>
          </p:cNvCxnSpPr>
          <p:nvPr/>
        </p:nvCxnSpPr>
        <p:spPr>
          <a:xfrm>
            <a:off x="5117938" y="2477383"/>
            <a:ext cx="7882" cy="181741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stCxn id="77" idx="3"/>
          </p:cNvCxnSpPr>
          <p:nvPr/>
        </p:nvCxnSpPr>
        <p:spPr>
          <a:xfrm flipH="1">
            <a:off x="5611204" y="3059052"/>
            <a:ext cx="2406" cy="1235742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6174265" y="2820253"/>
            <a:ext cx="0" cy="1474541"/>
          </a:xfrm>
          <a:prstGeom prst="line">
            <a:avLst/>
          </a:prstGeom>
          <a:ln w="6350">
            <a:solidFill>
              <a:srgbClr val="00B0F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79" idx="3"/>
          </p:cNvCxnSpPr>
          <p:nvPr/>
        </p:nvCxnSpPr>
        <p:spPr>
          <a:xfrm flipH="1">
            <a:off x="6664349" y="3428483"/>
            <a:ext cx="7839" cy="866311"/>
          </a:xfrm>
          <a:prstGeom prst="line">
            <a:avLst/>
          </a:prstGeom>
          <a:ln w="6350">
            <a:solidFill>
              <a:srgbClr val="2D2A19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矩形 97"/>
          <p:cNvSpPr/>
          <p:nvPr/>
        </p:nvSpPr>
        <p:spPr>
          <a:xfrm>
            <a:off x="4793710" y="1980180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5300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837464" y="2365810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4200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900715" y="2480299"/>
            <a:ext cx="6703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3900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2833339" y="2544059"/>
            <a:ext cx="6671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3200</a:t>
            </a:r>
            <a:r>
              <a:rPr lang="zh-CN" altLang="en-US" sz="11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334988" y="1540885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8072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2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2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500"/>
                            </p:stCondLst>
                            <p:childTnLst>
                              <p:par>
                                <p:cTn id="1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5" grpId="0" animBg="1"/>
      <p:bldP spid="66" grpId="0" animBg="1"/>
      <p:bldP spid="67" grpId="0" animBg="1"/>
      <p:bldP spid="68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4" name="流程图: 数据 6"/>
          <p:cNvSpPr/>
          <p:nvPr/>
        </p:nvSpPr>
        <p:spPr>
          <a:xfrm>
            <a:off x="1313547" y="4037389"/>
            <a:ext cx="6847788" cy="45399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725"/>
              <a:gd name="connsiteY0" fmla="*/ 10441 h 10441"/>
              <a:gd name="connsiteX1" fmla="*/ 2000 w 8725"/>
              <a:gd name="connsiteY1" fmla="*/ 441 h 10441"/>
              <a:gd name="connsiteX2" fmla="*/ 8725 w 8725"/>
              <a:gd name="connsiteY2" fmla="*/ 0 h 10441"/>
              <a:gd name="connsiteX3" fmla="*/ 8000 w 8725"/>
              <a:gd name="connsiteY3" fmla="*/ 10441 h 10441"/>
              <a:gd name="connsiteX4" fmla="*/ 0 w 8725"/>
              <a:gd name="connsiteY4" fmla="*/ 10441 h 10441"/>
              <a:gd name="connsiteX0" fmla="*/ 0 w 10000"/>
              <a:gd name="connsiteY0" fmla="*/ 10000 h 10000"/>
              <a:gd name="connsiteX1" fmla="*/ 1164 w 10000"/>
              <a:gd name="connsiteY1" fmla="*/ 563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000 h 10000"/>
              <a:gd name="connsiteX1" fmla="*/ 1158 w 10000"/>
              <a:gd name="connsiteY1" fmla="*/ 141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318"/>
              <a:gd name="connsiteY0" fmla="*/ 9859 h 9859"/>
              <a:gd name="connsiteX1" fmla="*/ 1158 w 10318"/>
              <a:gd name="connsiteY1" fmla="*/ 0 h 9859"/>
              <a:gd name="connsiteX2" fmla="*/ 10318 w 10318"/>
              <a:gd name="connsiteY2" fmla="*/ 0 h 9859"/>
              <a:gd name="connsiteX3" fmla="*/ 9169 w 10318"/>
              <a:gd name="connsiteY3" fmla="*/ 9859 h 9859"/>
              <a:gd name="connsiteX4" fmla="*/ 0 w 10318"/>
              <a:gd name="connsiteY4" fmla="*/ 9859 h 9859"/>
              <a:gd name="connsiteX0" fmla="*/ 0 w 10000"/>
              <a:gd name="connsiteY0" fmla="*/ 10000 h 10000"/>
              <a:gd name="connsiteX1" fmla="*/ 1595 w 10000"/>
              <a:gd name="connsiteY1" fmla="*/ 0 h 10000"/>
              <a:gd name="connsiteX2" fmla="*/ 10000 w 10000"/>
              <a:gd name="connsiteY2" fmla="*/ 0 h 10000"/>
              <a:gd name="connsiteX3" fmla="*/ 8886 w 10000"/>
              <a:gd name="connsiteY3" fmla="*/ 10000 h 10000"/>
              <a:gd name="connsiteX4" fmla="*/ 0 w 10000"/>
              <a:gd name="connsiteY4" fmla="*/ 10000 h 10000"/>
              <a:gd name="connsiteX0" fmla="*/ 0 w 10072"/>
              <a:gd name="connsiteY0" fmla="*/ 10000 h 10000"/>
              <a:gd name="connsiteX1" fmla="*/ 1595 w 10072"/>
              <a:gd name="connsiteY1" fmla="*/ 0 h 10000"/>
              <a:gd name="connsiteX2" fmla="*/ 10072 w 10072"/>
              <a:gd name="connsiteY2" fmla="*/ 0 h 10000"/>
              <a:gd name="connsiteX3" fmla="*/ 8886 w 10072"/>
              <a:gd name="connsiteY3" fmla="*/ 10000 h 10000"/>
              <a:gd name="connsiteX4" fmla="*/ 0 w 10072"/>
              <a:gd name="connsiteY4" fmla="*/ 10000 h 10000"/>
              <a:gd name="connsiteX0" fmla="*/ 0 w 9628"/>
              <a:gd name="connsiteY0" fmla="*/ 10214 h 10214"/>
              <a:gd name="connsiteX1" fmla="*/ 1595 w 9628"/>
              <a:gd name="connsiteY1" fmla="*/ 214 h 10214"/>
              <a:gd name="connsiteX2" fmla="*/ 9628 w 9628"/>
              <a:gd name="connsiteY2" fmla="*/ 0 h 10214"/>
              <a:gd name="connsiteX3" fmla="*/ 8886 w 9628"/>
              <a:gd name="connsiteY3" fmla="*/ 10214 h 10214"/>
              <a:gd name="connsiteX4" fmla="*/ 0 w 9628"/>
              <a:gd name="connsiteY4" fmla="*/ 10214 h 10214"/>
              <a:gd name="connsiteX0" fmla="*/ 0 w 10000"/>
              <a:gd name="connsiteY0" fmla="*/ 10000 h 10000"/>
              <a:gd name="connsiteX1" fmla="*/ 996 w 10000"/>
              <a:gd name="connsiteY1" fmla="*/ 105 h 10000"/>
              <a:gd name="connsiteX2" fmla="*/ 10000 w 10000"/>
              <a:gd name="connsiteY2" fmla="*/ 0 h 10000"/>
              <a:gd name="connsiteX3" fmla="*/ 9229 w 10000"/>
              <a:gd name="connsiteY3" fmla="*/ 10000 h 10000"/>
              <a:gd name="connsiteX4" fmla="*/ 0 w 10000"/>
              <a:gd name="connsiteY4" fmla="*/ 10000 h 10000"/>
              <a:gd name="connsiteX0" fmla="*/ 0 w 9783"/>
              <a:gd name="connsiteY0" fmla="*/ 10000 h 10000"/>
              <a:gd name="connsiteX1" fmla="*/ 996 w 9783"/>
              <a:gd name="connsiteY1" fmla="*/ 105 h 10000"/>
              <a:gd name="connsiteX2" fmla="*/ 9783 w 9783"/>
              <a:gd name="connsiteY2" fmla="*/ 0 h 10000"/>
              <a:gd name="connsiteX3" fmla="*/ 9229 w 9783"/>
              <a:gd name="connsiteY3" fmla="*/ 10000 h 10000"/>
              <a:gd name="connsiteX4" fmla="*/ 0 w 9783"/>
              <a:gd name="connsiteY4" fmla="*/ 10000 h 10000"/>
              <a:gd name="connsiteX0" fmla="*/ 0 w 9963"/>
              <a:gd name="connsiteY0" fmla="*/ 10000 h 10000"/>
              <a:gd name="connsiteX1" fmla="*/ 1018 w 9963"/>
              <a:gd name="connsiteY1" fmla="*/ 105 h 10000"/>
              <a:gd name="connsiteX2" fmla="*/ 9963 w 9963"/>
              <a:gd name="connsiteY2" fmla="*/ 0 h 10000"/>
              <a:gd name="connsiteX3" fmla="*/ 9434 w 9963"/>
              <a:gd name="connsiteY3" fmla="*/ 10000 h 10000"/>
              <a:gd name="connsiteX4" fmla="*/ 0 w 9963"/>
              <a:gd name="connsiteY4" fmla="*/ 10000 h 10000"/>
              <a:gd name="connsiteX0" fmla="*/ 0 w 10000"/>
              <a:gd name="connsiteY0" fmla="*/ 10000 h 10000"/>
              <a:gd name="connsiteX1" fmla="*/ 744 w 10000"/>
              <a:gd name="connsiteY1" fmla="*/ 105 h 10000"/>
              <a:gd name="connsiteX2" fmla="*/ 10000 w 10000"/>
              <a:gd name="connsiteY2" fmla="*/ 0 h 10000"/>
              <a:gd name="connsiteX3" fmla="*/ 9469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744" y="105"/>
                </a:lnTo>
                <a:lnTo>
                  <a:pt x="10000" y="0"/>
                </a:lnTo>
                <a:cubicBezTo>
                  <a:pt x="9810" y="3333"/>
                  <a:pt x="9659" y="6667"/>
                  <a:pt x="946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01600" dist="762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7374190" y="2970380"/>
            <a:ext cx="528433" cy="1402372"/>
            <a:chOff x="7461274" y="2970380"/>
            <a:chExt cx="528433" cy="1402372"/>
          </a:xfrm>
        </p:grpSpPr>
        <p:sp>
          <p:nvSpPr>
            <p:cNvPr id="70" name="等腰三角形 69"/>
            <p:cNvSpPr/>
            <p:nvPr/>
          </p:nvSpPr>
          <p:spPr>
            <a:xfrm>
              <a:off x="7461274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直角三角形 4"/>
            <p:cNvSpPr/>
            <p:nvPr/>
          </p:nvSpPr>
          <p:spPr>
            <a:xfrm>
              <a:off x="7668545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33329" y="1758950"/>
            <a:ext cx="528433" cy="2613802"/>
            <a:chOff x="6420413" y="1758950"/>
            <a:chExt cx="528433" cy="2613802"/>
          </a:xfrm>
        </p:grpSpPr>
        <p:sp>
          <p:nvSpPr>
            <p:cNvPr id="73" name="等腰三角形 72"/>
            <p:cNvSpPr/>
            <p:nvPr/>
          </p:nvSpPr>
          <p:spPr>
            <a:xfrm>
              <a:off x="6420413" y="1772599"/>
              <a:ext cx="416268" cy="2592015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直角三角形 4"/>
            <p:cNvSpPr/>
            <p:nvPr/>
          </p:nvSpPr>
          <p:spPr>
            <a:xfrm>
              <a:off x="6627684" y="1758950"/>
              <a:ext cx="321162" cy="261380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5292463" y="2925906"/>
            <a:ext cx="528433" cy="1446846"/>
            <a:chOff x="5379547" y="2925906"/>
            <a:chExt cx="528433" cy="1446846"/>
          </a:xfrm>
        </p:grpSpPr>
        <p:sp>
          <p:nvSpPr>
            <p:cNvPr id="104" name="等腰三角形 103"/>
            <p:cNvSpPr/>
            <p:nvPr/>
          </p:nvSpPr>
          <p:spPr>
            <a:xfrm>
              <a:off x="5379547" y="2933461"/>
              <a:ext cx="416268" cy="1434786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直角三角形 4"/>
            <p:cNvSpPr/>
            <p:nvPr/>
          </p:nvSpPr>
          <p:spPr>
            <a:xfrm>
              <a:off x="5586818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4772030" y="2515829"/>
            <a:ext cx="528433" cy="1856923"/>
            <a:chOff x="4859114" y="2515829"/>
            <a:chExt cx="528433" cy="1856923"/>
          </a:xfrm>
        </p:grpSpPr>
        <p:sp>
          <p:nvSpPr>
            <p:cNvPr id="107" name="等腰三角形 106"/>
            <p:cNvSpPr/>
            <p:nvPr/>
          </p:nvSpPr>
          <p:spPr>
            <a:xfrm>
              <a:off x="4859114" y="2525525"/>
              <a:ext cx="416268" cy="1841445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直角三角形 4"/>
            <p:cNvSpPr/>
            <p:nvPr/>
          </p:nvSpPr>
          <p:spPr>
            <a:xfrm>
              <a:off x="5066385" y="2515829"/>
              <a:ext cx="321162" cy="1856923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6853762" y="2618683"/>
            <a:ext cx="528433" cy="1754069"/>
            <a:chOff x="6940846" y="2618683"/>
            <a:chExt cx="528433" cy="1754069"/>
          </a:xfrm>
        </p:grpSpPr>
        <p:sp>
          <p:nvSpPr>
            <p:cNvPr id="110" name="等腰三角形 109"/>
            <p:cNvSpPr/>
            <p:nvPr/>
          </p:nvSpPr>
          <p:spPr>
            <a:xfrm>
              <a:off x="6940846" y="2627842"/>
              <a:ext cx="416268" cy="173944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直角三角形 4"/>
            <p:cNvSpPr/>
            <p:nvPr/>
          </p:nvSpPr>
          <p:spPr>
            <a:xfrm>
              <a:off x="7148117" y="2618683"/>
              <a:ext cx="321162" cy="1754069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251597" y="2925906"/>
            <a:ext cx="528433" cy="1446846"/>
            <a:chOff x="4338681" y="2925906"/>
            <a:chExt cx="528433" cy="1446846"/>
          </a:xfrm>
        </p:grpSpPr>
        <p:sp>
          <p:nvSpPr>
            <p:cNvPr id="113" name="等腰三角形 112"/>
            <p:cNvSpPr/>
            <p:nvPr/>
          </p:nvSpPr>
          <p:spPr>
            <a:xfrm>
              <a:off x="4338681" y="2933461"/>
              <a:ext cx="416268" cy="1434786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直角三角形 4"/>
            <p:cNvSpPr/>
            <p:nvPr/>
          </p:nvSpPr>
          <p:spPr>
            <a:xfrm>
              <a:off x="4545952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812896" y="2609476"/>
            <a:ext cx="528433" cy="1763276"/>
            <a:chOff x="5899980" y="2609476"/>
            <a:chExt cx="528433" cy="1763276"/>
          </a:xfrm>
        </p:grpSpPr>
        <p:sp>
          <p:nvSpPr>
            <p:cNvPr id="116" name="等腰三角形 115"/>
            <p:cNvSpPr/>
            <p:nvPr/>
          </p:nvSpPr>
          <p:spPr>
            <a:xfrm>
              <a:off x="5899980" y="2618683"/>
              <a:ext cx="416268" cy="1748579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直角三角形 4"/>
            <p:cNvSpPr/>
            <p:nvPr/>
          </p:nvSpPr>
          <p:spPr>
            <a:xfrm>
              <a:off x="6107251" y="2609476"/>
              <a:ext cx="321162" cy="176327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3731164" y="3136600"/>
            <a:ext cx="528433" cy="1236151"/>
            <a:chOff x="3818248" y="3136600"/>
            <a:chExt cx="528433" cy="1236151"/>
          </a:xfrm>
        </p:grpSpPr>
        <p:sp>
          <p:nvSpPr>
            <p:cNvPr id="119" name="等腰三角形 118"/>
            <p:cNvSpPr/>
            <p:nvPr/>
          </p:nvSpPr>
          <p:spPr>
            <a:xfrm>
              <a:off x="3818248" y="3143055"/>
              <a:ext cx="416268" cy="1225847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直角三角形 4"/>
            <p:cNvSpPr/>
            <p:nvPr/>
          </p:nvSpPr>
          <p:spPr>
            <a:xfrm>
              <a:off x="4025519" y="3136600"/>
              <a:ext cx="321162" cy="1236151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690298" y="2125382"/>
            <a:ext cx="528433" cy="2247370"/>
            <a:chOff x="2777382" y="2125382"/>
            <a:chExt cx="528433" cy="2247370"/>
          </a:xfrm>
        </p:grpSpPr>
        <p:sp>
          <p:nvSpPr>
            <p:cNvPr id="122" name="等腰三角形 121"/>
            <p:cNvSpPr/>
            <p:nvPr/>
          </p:nvSpPr>
          <p:spPr>
            <a:xfrm>
              <a:off x="2777382" y="2137117"/>
              <a:ext cx="416268" cy="2228638"/>
            </a:xfrm>
            <a:prstGeom prst="triangle">
              <a:avLst/>
            </a:prstGeom>
            <a:solidFill>
              <a:srgbClr val="92D05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直角三角形 4"/>
            <p:cNvSpPr/>
            <p:nvPr/>
          </p:nvSpPr>
          <p:spPr>
            <a:xfrm>
              <a:off x="2984653" y="2125382"/>
              <a:ext cx="321162" cy="22473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1649432" y="2925906"/>
            <a:ext cx="528433" cy="1446846"/>
            <a:chOff x="1736516" y="2925906"/>
            <a:chExt cx="528433" cy="1446846"/>
          </a:xfrm>
        </p:grpSpPr>
        <p:sp>
          <p:nvSpPr>
            <p:cNvPr id="125" name="等腰三角形 124"/>
            <p:cNvSpPr/>
            <p:nvPr/>
          </p:nvSpPr>
          <p:spPr>
            <a:xfrm>
              <a:off x="1736516" y="2933461"/>
              <a:ext cx="416268" cy="1434786"/>
            </a:xfrm>
            <a:prstGeom prst="triangle">
              <a:avLst/>
            </a:prstGeom>
            <a:solidFill>
              <a:srgbClr val="00B0F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直角三角形 4"/>
            <p:cNvSpPr/>
            <p:nvPr/>
          </p:nvSpPr>
          <p:spPr>
            <a:xfrm>
              <a:off x="1943787" y="2925906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210731" y="2970380"/>
            <a:ext cx="528433" cy="1402372"/>
            <a:chOff x="3297815" y="2970380"/>
            <a:chExt cx="528433" cy="1402372"/>
          </a:xfrm>
        </p:grpSpPr>
        <p:sp>
          <p:nvSpPr>
            <p:cNvPr id="128" name="等腰三角形 127"/>
            <p:cNvSpPr/>
            <p:nvPr/>
          </p:nvSpPr>
          <p:spPr>
            <a:xfrm>
              <a:off x="3297815" y="2977703"/>
              <a:ext cx="416268" cy="1390683"/>
            </a:xfrm>
            <a:prstGeom prst="triangle">
              <a:avLst/>
            </a:prstGeom>
            <a:solidFill>
              <a:srgbClr val="2D2A1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D2A19"/>
                </a:solidFill>
              </a:endParaRPr>
            </a:p>
          </p:txBody>
        </p:sp>
        <p:sp>
          <p:nvSpPr>
            <p:cNvPr id="129" name="直角三角形 4"/>
            <p:cNvSpPr/>
            <p:nvPr/>
          </p:nvSpPr>
          <p:spPr>
            <a:xfrm>
              <a:off x="3505086" y="2970380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169865" y="2506082"/>
            <a:ext cx="528433" cy="1866670"/>
            <a:chOff x="2256949" y="2506082"/>
            <a:chExt cx="528433" cy="1866670"/>
          </a:xfrm>
        </p:grpSpPr>
        <p:sp>
          <p:nvSpPr>
            <p:cNvPr id="131" name="等腰三角形 130"/>
            <p:cNvSpPr/>
            <p:nvPr/>
          </p:nvSpPr>
          <p:spPr>
            <a:xfrm>
              <a:off x="2256949" y="2515829"/>
              <a:ext cx="416268" cy="1851111"/>
            </a:xfrm>
            <a:prstGeom prst="triangle">
              <a:avLst/>
            </a:prstGeom>
            <a:solidFill>
              <a:schemeClr val="bg1">
                <a:lumMod val="65000"/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直角三角形 4"/>
            <p:cNvSpPr/>
            <p:nvPr/>
          </p:nvSpPr>
          <p:spPr>
            <a:xfrm>
              <a:off x="2464220" y="2506082"/>
              <a:ext cx="321162" cy="18666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1626517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2135846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2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2645175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3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3154504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4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3663833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5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4173162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6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4682491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7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191820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8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5701149" y="4517039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9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6210478" y="4517039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10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798353" y="4517039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11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7386225" y="4517039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12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450097" y="141734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65675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2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4" grpId="0" animBg="1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  <p:bldP spid="141" grpId="0"/>
      <p:bldP spid="142" grpId="0"/>
      <p:bldP spid="143" grpId="0"/>
      <p:bldP spid="144" grpId="0"/>
      <p:bldP spid="145" grpId="0"/>
      <p:bldP spid="14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实验数据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2" name="直角三角形 61"/>
          <p:cNvSpPr/>
          <p:nvPr/>
        </p:nvSpPr>
        <p:spPr>
          <a:xfrm flipH="1">
            <a:off x="1560170" y="3103032"/>
            <a:ext cx="990600" cy="131140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直角三角形 62"/>
          <p:cNvSpPr/>
          <p:nvPr/>
        </p:nvSpPr>
        <p:spPr>
          <a:xfrm flipH="1">
            <a:off x="2325302" y="2626429"/>
            <a:ext cx="990600" cy="1788008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直角三角形 63"/>
          <p:cNvSpPr/>
          <p:nvPr/>
        </p:nvSpPr>
        <p:spPr>
          <a:xfrm flipH="1">
            <a:off x="3090434" y="2421055"/>
            <a:ext cx="990600" cy="1993382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直角三角形 64"/>
          <p:cNvSpPr/>
          <p:nvPr/>
        </p:nvSpPr>
        <p:spPr>
          <a:xfrm flipH="1">
            <a:off x="3880618" y="1889112"/>
            <a:ext cx="990600" cy="2525324"/>
          </a:xfrm>
          <a:prstGeom prst="rtTriangl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1866088" y="4097008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18520" y="4096687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2013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345552" y="4096686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2014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135736" y="4096685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2015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2474971" y="303560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3232690" y="2583254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003728" y="2383920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797444" y="1855278"/>
            <a:ext cx="134848" cy="134848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TextBox 79"/>
          <p:cNvSpPr txBox="1"/>
          <p:nvPr/>
        </p:nvSpPr>
        <p:spPr>
          <a:xfrm>
            <a:off x="1914188" y="186780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5787879" y="1855278"/>
            <a:ext cx="0" cy="2536184"/>
          </a:xfrm>
          <a:prstGeom prst="line">
            <a:avLst/>
          </a:prstGeom>
          <a:ln w="12700" cmpd="sng">
            <a:solidFill>
              <a:srgbClr val="41445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5828158" y="182921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</a:t>
            </a:r>
            <a:endParaRPr lang="en-US" altLang="zh-CN" sz="1000" dirty="0" smtClean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828158" y="282693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828158" y="382465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 flipH="1">
            <a:off x="1372874" y="4412627"/>
            <a:ext cx="3782068" cy="0"/>
          </a:xfrm>
          <a:prstGeom prst="line">
            <a:avLst/>
          </a:prstGeom>
          <a:ln w="15875">
            <a:solidFill>
              <a:srgbClr val="2D2A1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12900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2" grpId="0" animBg="1"/>
      <p:bldP spid="63" grpId="0" animBg="1"/>
      <p:bldP spid="64" grpId="0" animBg="1"/>
      <p:bldP spid="65" grpId="0" animBg="1"/>
      <p:bldP spid="66" grpId="0"/>
      <p:bldP spid="67" grpId="0"/>
      <p:bldP spid="68" grpId="0"/>
      <p:bldP spid="75" grpId="0"/>
      <p:bldP spid="76" grpId="0" animBg="1"/>
      <p:bldP spid="77" grpId="0" animBg="1"/>
      <p:bldP spid="78" grpId="0" animBg="1"/>
      <p:bldP spid="79" grpId="0" animBg="1"/>
      <p:bldP spid="80" grpId="0"/>
      <p:bldP spid="82" grpId="0"/>
      <p:bldP spid="83" grpId="0"/>
      <p:bldP spid="84" grpId="0"/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7142954" y="4321479"/>
            <a:ext cx="2001046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 flipV="1">
            <a:off x="3928135" y="1242736"/>
            <a:ext cx="3201673" cy="3078746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942975" y="1236314"/>
            <a:ext cx="298516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753931" y="305882"/>
            <a:ext cx="1810761" cy="1810761"/>
          </a:xfrm>
          <a:prstGeom prst="ellipse">
            <a:avLst/>
          </a:prstGeom>
          <a:solidFill>
            <a:schemeClr val="bg1"/>
          </a:solidFill>
          <a:ln w="38100">
            <a:solidFill>
              <a:srgbClr val="414455"/>
            </a:solidFill>
          </a:ln>
          <a:effectLst>
            <a:outerShdw blurRad="266700" dist="1778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1" name="TextBox 60"/>
          <p:cNvSpPr txBox="1"/>
          <p:nvPr/>
        </p:nvSpPr>
        <p:spPr>
          <a:xfrm>
            <a:off x="4409926" y="101693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课题背景及内容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43649" y="2176415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总目录</a:t>
            </a:r>
            <a:endParaRPr lang="zh-CN" altLang="en-US" sz="4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5024978" y="162033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课题现状及发展情况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663436" y="223625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研究思路及过程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298859" y="285218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实验数据结果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940804" y="349316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解决方案及总结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2050" name="Picture 2" descr="F:\0PPT素材\z0023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025" y="613809"/>
            <a:ext cx="708576" cy="70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5" name="TextBox 94"/>
          <p:cNvSpPr txBox="1"/>
          <p:nvPr/>
        </p:nvSpPr>
        <p:spPr>
          <a:xfrm>
            <a:off x="911535" y="1462868"/>
            <a:ext cx="1513556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CONTENTS</a:t>
            </a:r>
            <a:endParaRPr lang="zh-CN" altLang="en-US" sz="16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58913" y="921296"/>
            <a:ext cx="579934" cy="57993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 descr="F:\0PPT素材\课题背景及内容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761" y="1087288"/>
              <a:ext cx="396376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6" name="组合 85"/>
          <p:cNvGrpSpPr/>
          <p:nvPr/>
        </p:nvGrpSpPr>
        <p:grpSpPr>
          <a:xfrm>
            <a:off x="4289520" y="1537222"/>
            <a:ext cx="579934" cy="579934"/>
            <a:chOff x="4289520" y="1537222"/>
            <a:chExt cx="579934" cy="579934"/>
          </a:xfrm>
        </p:grpSpPr>
        <p:sp>
          <p:nvSpPr>
            <p:cNvPr id="68" name="椭圆 67"/>
            <p:cNvSpPr/>
            <p:nvPr/>
          </p:nvSpPr>
          <p:spPr>
            <a:xfrm>
              <a:off x="4289520" y="1537222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2" name="Picture 4" descr="F:\0PPT素材\课题现状及发展情况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01753" y="1623887"/>
              <a:ext cx="370708" cy="402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1" name="组合 90"/>
          <p:cNvGrpSpPr/>
          <p:nvPr/>
        </p:nvGrpSpPr>
        <p:grpSpPr>
          <a:xfrm>
            <a:off x="4930438" y="2153148"/>
            <a:ext cx="579934" cy="579934"/>
            <a:chOff x="4930438" y="2153148"/>
            <a:chExt cx="579934" cy="579934"/>
          </a:xfrm>
        </p:grpSpPr>
        <p:sp>
          <p:nvSpPr>
            <p:cNvPr id="69" name="椭圆 68"/>
            <p:cNvSpPr/>
            <p:nvPr/>
          </p:nvSpPr>
          <p:spPr>
            <a:xfrm>
              <a:off x="4930438" y="2153148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3" name="Picture 5" descr="F:\0PPT素材\研究思路及过程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8319" y="2285890"/>
              <a:ext cx="328072" cy="3295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3" name="组合 92"/>
          <p:cNvGrpSpPr/>
          <p:nvPr/>
        </p:nvGrpSpPr>
        <p:grpSpPr>
          <a:xfrm>
            <a:off x="5568613" y="2769074"/>
            <a:ext cx="579934" cy="579934"/>
            <a:chOff x="5568613" y="2769074"/>
            <a:chExt cx="579934" cy="579934"/>
          </a:xfrm>
        </p:grpSpPr>
        <p:sp>
          <p:nvSpPr>
            <p:cNvPr id="71" name="椭圆 70"/>
            <p:cNvSpPr/>
            <p:nvPr/>
          </p:nvSpPr>
          <p:spPr>
            <a:xfrm>
              <a:off x="5568613" y="2769074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4" name="Picture 6" descr="F:\0PPT素材\实验数据结果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2586" y="2888665"/>
              <a:ext cx="325262" cy="340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216313" y="3384999"/>
            <a:ext cx="579934" cy="579934"/>
            <a:chOff x="6216313" y="3384999"/>
            <a:chExt cx="579934" cy="579934"/>
          </a:xfrm>
        </p:grpSpPr>
        <p:sp>
          <p:nvSpPr>
            <p:cNvPr id="70" name="椭圆 69"/>
            <p:cNvSpPr/>
            <p:nvPr/>
          </p:nvSpPr>
          <p:spPr>
            <a:xfrm>
              <a:off x="6216313" y="3384999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5" name="Picture 7" descr="F:\0PPT素材\解决方案及总结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48263" y="3514107"/>
              <a:ext cx="298931" cy="340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6" name="TextBox 10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150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1" grpId="0"/>
      <p:bldP spid="73" grpId="0"/>
      <p:bldP spid="87" grpId="0"/>
      <p:bldP spid="88" grpId="0"/>
      <p:bldP spid="89" grpId="0"/>
      <p:bldP spid="90" grpId="0"/>
      <p:bldP spid="95" grpId="0"/>
      <p:bldP spid="10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实验难点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9" name="组合 28"/>
          <p:cNvGrpSpPr/>
          <p:nvPr/>
        </p:nvGrpSpPr>
        <p:grpSpPr>
          <a:xfrm>
            <a:off x="3480592" y="1953793"/>
            <a:ext cx="2233616" cy="2245998"/>
            <a:chOff x="3480592" y="1740851"/>
            <a:chExt cx="2233616" cy="2245998"/>
          </a:xfrm>
          <a:effectLst>
            <a:outerShdw blurRad="127000" dist="101600" dir="13500000" algn="br" rotWithShape="0">
              <a:prstClr val="black">
                <a:alpha val="25000"/>
              </a:prstClr>
            </a:outerShdw>
          </a:effectLst>
        </p:grpSpPr>
        <p:sp>
          <p:nvSpPr>
            <p:cNvPr id="30" name="椭圆 8"/>
            <p:cNvSpPr/>
            <p:nvPr/>
          </p:nvSpPr>
          <p:spPr>
            <a:xfrm>
              <a:off x="3480592" y="17694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8"/>
            <p:cNvSpPr/>
            <p:nvPr/>
          </p:nvSpPr>
          <p:spPr>
            <a:xfrm rot="5400000">
              <a:off x="4477542" y="16154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8"/>
            <p:cNvSpPr/>
            <p:nvPr/>
          </p:nvSpPr>
          <p:spPr>
            <a:xfrm flipH="1">
              <a:off x="4631533" y="26247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8"/>
            <p:cNvSpPr/>
            <p:nvPr/>
          </p:nvSpPr>
          <p:spPr>
            <a:xfrm rot="16200000" flipV="1">
              <a:off x="3625055" y="27787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icture 3" descr="F:\PPT素材\323231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291" y="2017808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4" descr="F:\PPT素材\3333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08458" y="326765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5" descr="F:\PPT素材\64433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1579" y="3196537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6" descr="F:\PPT素材\9543341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6214" y="2055700"/>
              <a:ext cx="454771" cy="454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1" name="组合 40"/>
          <p:cNvGrpSpPr/>
          <p:nvPr/>
        </p:nvGrpSpPr>
        <p:grpSpPr>
          <a:xfrm rot="10800000">
            <a:off x="2755439" y="2379211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2" name="等腰三角形 41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rot="10800000">
            <a:off x="2791119" y="3484785"/>
            <a:ext cx="525579" cy="371182"/>
            <a:chOff x="5758372" y="2313737"/>
            <a:chExt cx="525579" cy="371182"/>
          </a:xfrm>
          <a:solidFill>
            <a:srgbClr val="414455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47" name="等腰三角形 46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85913" y="2311674"/>
            <a:ext cx="525579" cy="371182"/>
            <a:chOff x="5758372" y="2313737"/>
            <a:chExt cx="525579" cy="371182"/>
          </a:xfrm>
          <a:solidFill>
            <a:srgbClr val="414455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0" name="等腰三角形 4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等腰三角形 5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21593" y="3417248"/>
            <a:ext cx="525579" cy="371182"/>
            <a:chOff x="5758372" y="2313737"/>
            <a:chExt cx="525579" cy="371182"/>
          </a:xfrm>
          <a:solidFill>
            <a:srgbClr val="00B0F0"/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53" name="等腰三角形 5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503540" y="3349523"/>
            <a:ext cx="1894386" cy="506445"/>
            <a:chOff x="1936570" y="360433"/>
            <a:chExt cx="1894386" cy="506445"/>
          </a:xfrm>
        </p:grpSpPr>
        <p:sp>
          <p:nvSpPr>
            <p:cNvPr id="56" name="圆角矩形 55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03540" y="2223298"/>
            <a:ext cx="1894386" cy="506445"/>
            <a:chOff x="1936570" y="360433"/>
            <a:chExt cx="1894386" cy="506445"/>
          </a:xfrm>
        </p:grpSpPr>
        <p:sp>
          <p:nvSpPr>
            <p:cNvPr id="60" name="圆角矩形 59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5973" y="3437100"/>
            <a:ext cx="1894386" cy="506445"/>
            <a:chOff x="1936570" y="360433"/>
            <a:chExt cx="1894386" cy="506445"/>
          </a:xfrm>
        </p:grpSpPr>
        <p:sp>
          <p:nvSpPr>
            <p:cNvPr id="72" name="圆角矩形 71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55973" y="2310875"/>
            <a:ext cx="1894386" cy="506445"/>
            <a:chOff x="1936570" y="360433"/>
            <a:chExt cx="1894386" cy="506445"/>
          </a:xfrm>
        </p:grpSpPr>
        <p:sp>
          <p:nvSpPr>
            <p:cNvPr id="87" name="圆角矩形 86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90" name="TextBox 8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41357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9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案例分析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62" name="Freeform 4"/>
          <p:cNvSpPr>
            <a:spLocks/>
          </p:cNvSpPr>
          <p:nvPr/>
        </p:nvSpPr>
        <p:spPr bwMode="blackWhite">
          <a:xfrm>
            <a:off x="3810028" y="2226936"/>
            <a:ext cx="1641835" cy="856300"/>
          </a:xfrm>
          <a:custGeom>
            <a:avLst/>
            <a:gdLst>
              <a:gd name="T0" fmla="*/ 1591 w 1717"/>
              <a:gd name="T1" fmla="*/ 589 h 887"/>
              <a:gd name="T2" fmla="*/ 1551 w 1717"/>
              <a:gd name="T3" fmla="*/ 480 h 887"/>
              <a:gd name="T4" fmla="*/ 1495 w 1717"/>
              <a:gd name="T5" fmla="*/ 378 h 887"/>
              <a:gd name="T6" fmla="*/ 1426 w 1717"/>
              <a:gd name="T7" fmla="*/ 284 h 887"/>
              <a:gd name="T8" fmla="*/ 1344 w 1717"/>
              <a:gd name="T9" fmla="*/ 201 h 887"/>
              <a:gd name="T10" fmla="*/ 1251 w 1717"/>
              <a:gd name="T11" fmla="*/ 131 h 887"/>
              <a:gd name="T12" fmla="*/ 1149 w 1717"/>
              <a:gd name="T13" fmla="*/ 75 h 887"/>
              <a:gd name="T14" fmla="*/ 1039 w 1717"/>
              <a:gd name="T15" fmla="*/ 34 h 887"/>
              <a:gd name="T16" fmla="*/ 926 w 1717"/>
              <a:gd name="T17" fmla="*/ 9 h 887"/>
              <a:gd name="T18" fmla="*/ 809 w 1717"/>
              <a:gd name="T19" fmla="*/ 0 h 887"/>
              <a:gd name="T20" fmla="*/ 694 w 1717"/>
              <a:gd name="T21" fmla="*/ 9 h 887"/>
              <a:gd name="T22" fmla="*/ 579 w 1717"/>
              <a:gd name="T23" fmla="*/ 33 h 887"/>
              <a:gd name="T24" fmla="*/ 470 w 1717"/>
              <a:gd name="T25" fmla="*/ 74 h 887"/>
              <a:gd name="T26" fmla="*/ 367 w 1717"/>
              <a:gd name="T27" fmla="*/ 130 h 887"/>
              <a:gd name="T28" fmla="*/ 275 w 1717"/>
              <a:gd name="T29" fmla="*/ 199 h 887"/>
              <a:gd name="T30" fmla="*/ 192 w 1717"/>
              <a:gd name="T31" fmla="*/ 282 h 887"/>
              <a:gd name="T32" fmla="*/ 122 w 1717"/>
              <a:gd name="T33" fmla="*/ 374 h 887"/>
              <a:gd name="T34" fmla="*/ 66 w 1717"/>
              <a:gd name="T35" fmla="*/ 477 h 887"/>
              <a:gd name="T36" fmla="*/ 25 w 1717"/>
              <a:gd name="T37" fmla="*/ 586 h 887"/>
              <a:gd name="T38" fmla="*/ 0 w 1717"/>
              <a:gd name="T39" fmla="*/ 699 h 887"/>
              <a:gd name="T40" fmla="*/ 237 w 1717"/>
              <a:gd name="T41" fmla="*/ 543 h 887"/>
              <a:gd name="T42" fmla="*/ 442 w 1717"/>
              <a:gd name="T43" fmla="*/ 660 h 887"/>
              <a:gd name="T44" fmla="*/ 484 w 1717"/>
              <a:gd name="T45" fmla="*/ 591 h 887"/>
              <a:gd name="T46" fmla="*/ 540 w 1717"/>
              <a:gd name="T47" fmla="*/ 531 h 887"/>
              <a:gd name="T48" fmla="*/ 605 w 1717"/>
              <a:gd name="T49" fmla="*/ 485 h 887"/>
              <a:gd name="T50" fmla="*/ 679 w 1717"/>
              <a:gd name="T51" fmla="*/ 451 h 887"/>
              <a:gd name="T52" fmla="*/ 758 w 1717"/>
              <a:gd name="T53" fmla="*/ 432 h 887"/>
              <a:gd name="T54" fmla="*/ 839 w 1717"/>
              <a:gd name="T55" fmla="*/ 430 h 887"/>
              <a:gd name="T56" fmla="*/ 919 w 1717"/>
              <a:gd name="T57" fmla="*/ 444 h 887"/>
              <a:gd name="T58" fmla="*/ 995 w 1717"/>
              <a:gd name="T59" fmla="*/ 473 h 887"/>
              <a:gd name="T60" fmla="*/ 1063 w 1717"/>
              <a:gd name="T61" fmla="*/ 516 h 887"/>
              <a:gd name="T62" fmla="*/ 1121 w 1717"/>
              <a:gd name="T63" fmla="*/ 573 h 887"/>
              <a:gd name="T64" fmla="*/ 1168 w 1717"/>
              <a:gd name="T65" fmla="*/ 640 h 887"/>
              <a:gd name="T66" fmla="*/ 1041 w 1717"/>
              <a:gd name="T67" fmla="*/ 646 h 887"/>
              <a:gd name="T68" fmla="*/ 1716 w 1717"/>
              <a:gd name="T69" fmla="*/ 646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17" h="887">
                <a:moveTo>
                  <a:pt x="1606" y="646"/>
                </a:moveTo>
                <a:lnTo>
                  <a:pt x="1591" y="589"/>
                </a:lnTo>
                <a:lnTo>
                  <a:pt x="1573" y="534"/>
                </a:lnTo>
                <a:lnTo>
                  <a:pt x="1551" y="480"/>
                </a:lnTo>
                <a:lnTo>
                  <a:pt x="1525" y="428"/>
                </a:lnTo>
                <a:lnTo>
                  <a:pt x="1495" y="378"/>
                </a:lnTo>
                <a:lnTo>
                  <a:pt x="1463" y="330"/>
                </a:lnTo>
                <a:lnTo>
                  <a:pt x="1426" y="284"/>
                </a:lnTo>
                <a:lnTo>
                  <a:pt x="1386" y="241"/>
                </a:lnTo>
                <a:lnTo>
                  <a:pt x="1344" y="201"/>
                </a:lnTo>
                <a:lnTo>
                  <a:pt x="1298" y="165"/>
                </a:lnTo>
                <a:lnTo>
                  <a:pt x="1251" y="131"/>
                </a:lnTo>
                <a:lnTo>
                  <a:pt x="1201" y="102"/>
                </a:lnTo>
                <a:lnTo>
                  <a:pt x="1149" y="75"/>
                </a:lnTo>
                <a:lnTo>
                  <a:pt x="1095" y="52"/>
                </a:lnTo>
                <a:lnTo>
                  <a:pt x="1039" y="34"/>
                </a:lnTo>
                <a:lnTo>
                  <a:pt x="983" y="20"/>
                </a:lnTo>
                <a:lnTo>
                  <a:pt x="926" y="9"/>
                </a:lnTo>
                <a:lnTo>
                  <a:pt x="867" y="2"/>
                </a:lnTo>
                <a:lnTo>
                  <a:pt x="809" y="0"/>
                </a:lnTo>
                <a:lnTo>
                  <a:pt x="752" y="2"/>
                </a:lnTo>
                <a:lnTo>
                  <a:pt x="694" y="9"/>
                </a:lnTo>
                <a:lnTo>
                  <a:pt x="636" y="19"/>
                </a:lnTo>
                <a:lnTo>
                  <a:pt x="579" y="33"/>
                </a:lnTo>
                <a:lnTo>
                  <a:pt x="523" y="51"/>
                </a:lnTo>
                <a:lnTo>
                  <a:pt x="470" y="74"/>
                </a:lnTo>
                <a:lnTo>
                  <a:pt x="418" y="99"/>
                </a:lnTo>
                <a:lnTo>
                  <a:pt x="367" y="130"/>
                </a:lnTo>
                <a:lnTo>
                  <a:pt x="320" y="163"/>
                </a:lnTo>
                <a:lnTo>
                  <a:pt x="275" y="199"/>
                </a:lnTo>
                <a:lnTo>
                  <a:pt x="231" y="239"/>
                </a:lnTo>
                <a:lnTo>
                  <a:pt x="192" y="282"/>
                </a:lnTo>
                <a:lnTo>
                  <a:pt x="155" y="326"/>
                </a:lnTo>
                <a:lnTo>
                  <a:pt x="122" y="374"/>
                </a:lnTo>
                <a:lnTo>
                  <a:pt x="93" y="425"/>
                </a:lnTo>
                <a:lnTo>
                  <a:pt x="66" y="477"/>
                </a:lnTo>
                <a:lnTo>
                  <a:pt x="44" y="530"/>
                </a:lnTo>
                <a:lnTo>
                  <a:pt x="25" y="586"/>
                </a:lnTo>
                <a:lnTo>
                  <a:pt x="11" y="643"/>
                </a:lnTo>
                <a:lnTo>
                  <a:pt x="0" y="699"/>
                </a:lnTo>
                <a:lnTo>
                  <a:pt x="120" y="623"/>
                </a:lnTo>
                <a:lnTo>
                  <a:pt x="237" y="543"/>
                </a:lnTo>
                <a:lnTo>
                  <a:pt x="426" y="697"/>
                </a:lnTo>
                <a:lnTo>
                  <a:pt x="442" y="660"/>
                </a:lnTo>
                <a:lnTo>
                  <a:pt x="461" y="624"/>
                </a:lnTo>
                <a:lnTo>
                  <a:pt x="484" y="591"/>
                </a:lnTo>
                <a:lnTo>
                  <a:pt x="510" y="560"/>
                </a:lnTo>
                <a:lnTo>
                  <a:pt x="540" y="531"/>
                </a:lnTo>
                <a:lnTo>
                  <a:pt x="572" y="506"/>
                </a:lnTo>
                <a:lnTo>
                  <a:pt x="605" y="485"/>
                </a:lnTo>
                <a:lnTo>
                  <a:pt x="641" y="466"/>
                </a:lnTo>
                <a:lnTo>
                  <a:pt x="679" y="451"/>
                </a:lnTo>
                <a:lnTo>
                  <a:pt x="718" y="440"/>
                </a:lnTo>
                <a:lnTo>
                  <a:pt x="758" y="432"/>
                </a:lnTo>
                <a:lnTo>
                  <a:pt x="798" y="429"/>
                </a:lnTo>
                <a:lnTo>
                  <a:pt x="839" y="430"/>
                </a:lnTo>
                <a:lnTo>
                  <a:pt x="879" y="435"/>
                </a:lnTo>
                <a:lnTo>
                  <a:pt x="919" y="444"/>
                </a:lnTo>
                <a:lnTo>
                  <a:pt x="958" y="456"/>
                </a:lnTo>
                <a:lnTo>
                  <a:pt x="995" y="473"/>
                </a:lnTo>
                <a:lnTo>
                  <a:pt x="1030" y="493"/>
                </a:lnTo>
                <a:lnTo>
                  <a:pt x="1063" y="516"/>
                </a:lnTo>
                <a:lnTo>
                  <a:pt x="1094" y="543"/>
                </a:lnTo>
                <a:lnTo>
                  <a:pt x="1121" y="573"/>
                </a:lnTo>
                <a:lnTo>
                  <a:pt x="1146" y="605"/>
                </a:lnTo>
                <a:lnTo>
                  <a:pt x="1168" y="640"/>
                </a:lnTo>
                <a:lnTo>
                  <a:pt x="1171" y="646"/>
                </a:lnTo>
                <a:lnTo>
                  <a:pt x="1041" y="646"/>
                </a:lnTo>
                <a:lnTo>
                  <a:pt x="1382" y="886"/>
                </a:lnTo>
                <a:lnTo>
                  <a:pt x="1716" y="646"/>
                </a:lnTo>
                <a:lnTo>
                  <a:pt x="1606" y="646"/>
                </a:lnTo>
              </a:path>
            </a:pathLst>
          </a:custGeom>
          <a:solidFill>
            <a:srgbClr val="00B0F0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blackWhite">
          <a:xfrm>
            <a:off x="3673289" y="2810997"/>
            <a:ext cx="1698252" cy="1057101"/>
          </a:xfrm>
          <a:custGeom>
            <a:avLst/>
            <a:gdLst>
              <a:gd name="T0" fmla="*/ 1365 w 1776"/>
              <a:gd name="T1" fmla="*/ 265 h 1095"/>
              <a:gd name="T2" fmla="*/ 1360 w 1776"/>
              <a:gd name="T3" fmla="*/ 349 h 1095"/>
              <a:gd name="T4" fmla="*/ 1337 w 1776"/>
              <a:gd name="T5" fmla="*/ 429 h 1095"/>
              <a:gd name="T6" fmla="*/ 1299 w 1776"/>
              <a:gd name="T7" fmla="*/ 504 h 1095"/>
              <a:gd name="T8" fmla="*/ 1247 w 1776"/>
              <a:gd name="T9" fmla="*/ 569 h 1095"/>
              <a:gd name="T10" fmla="*/ 1183 w 1776"/>
              <a:gd name="T11" fmla="*/ 624 h 1095"/>
              <a:gd name="T12" fmla="*/ 1108 w 1776"/>
              <a:gd name="T13" fmla="*/ 663 h 1095"/>
              <a:gd name="T14" fmla="*/ 1028 w 1776"/>
              <a:gd name="T15" fmla="*/ 686 h 1095"/>
              <a:gd name="T16" fmla="*/ 945 w 1776"/>
              <a:gd name="T17" fmla="*/ 692 h 1095"/>
              <a:gd name="T18" fmla="*/ 861 w 1776"/>
              <a:gd name="T19" fmla="*/ 682 h 1095"/>
              <a:gd name="T20" fmla="*/ 782 w 1776"/>
              <a:gd name="T21" fmla="*/ 655 h 1095"/>
              <a:gd name="T22" fmla="*/ 709 w 1776"/>
              <a:gd name="T23" fmla="*/ 613 h 1095"/>
              <a:gd name="T24" fmla="*/ 647 w 1776"/>
              <a:gd name="T25" fmla="*/ 556 h 1095"/>
              <a:gd name="T26" fmla="*/ 598 w 1776"/>
              <a:gd name="T27" fmla="*/ 488 h 1095"/>
              <a:gd name="T28" fmla="*/ 563 w 1776"/>
              <a:gd name="T29" fmla="*/ 412 h 1095"/>
              <a:gd name="T30" fmla="*/ 544 w 1776"/>
              <a:gd name="T31" fmla="*/ 330 h 1095"/>
              <a:gd name="T32" fmla="*/ 543 w 1776"/>
              <a:gd name="T33" fmla="*/ 246 h 1095"/>
              <a:gd name="T34" fmla="*/ 379 w 1776"/>
              <a:gd name="T35" fmla="*/ 0 h 1095"/>
              <a:gd name="T36" fmla="*/ 134 w 1776"/>
              <a:gd name="T37" fmla="*/ 238 h 1095"/>
              <a:gd name="T38" fmla="*/ 138 w 1776"/>
              <a:gd name="T39" fmla="*/ 357 h 1095"/>
              <a:gd name="T40" fmla="*/ 158 w 1776"/>
              <a:gd name="T41" fmla="*/ 473 h 1095"/>
              <a:gd name="T42" fmla="*/ 195 w 1776"/>
              <a:gd name="T43" fmla="*/ 585 h 1095"/>
              <a:gd name="T44" fmla="*/ 248 w 1776"/>
              <a:gd name="T45" fmla="*/ 691 h 1095"/>
              <a:gd name="T46" fmla="*/ 315 w 1776"/>
              <a:gd name="T47" fmla="*/ 788 h 1095"/>
              <a:gd name="T48" fmla="*/ 396 w 1776"/>
              <a:gd name="T49" fmla="*/ 875 h 1095"/>
              <a:gd name="T50" fmla="*/ 489 w 1776"/>
              <a:gd name="T51" fmla="*/ 949 h 1095"/>
              <a:gd name="T52" fmla="*/ 590 w 1776"/>
              <a:gd name="T53" fmla="*/ 1009 h 1095"/>
              <a:gd name="T54" fmla="*/ 699 w 1776"/>
              <a:gd name="T55" fmla="*/ 1053 h 1095"/>
              <a:gd name="T56" fmla="*/ 815 w 1776"/>
              <a:gd name="T57" fmla="*/ 1082 h 1095"/>
              <a:gd name="T58" fmla="*/ 932 w 1776"/>
              <a:gd name="T59" fmla="*/ 1094 h 1095"/>
              <a:gd name="T60" fmla="*/ 1051 w 1776"/>
              <a:gd name="T61" fmla="*/ 1088 h 1095"/>
              <a:gd name="T62" fmla="*/ 1166 w 1776"/>
              <a:gd name="T63" fmla="*/ 1067 h 1095"/>
              <a:gd name="T64" fmla="*/ 1279 w 1776"/>
              <a:gd name="T65" fmla="*/ 1027 h 1095"/>
              <a:gd name="T66" fmla="*/ 1383 w 1776"/>
              <a:gd name="T67" fmla="*/ 973 h 1095"/>
              <a:gd name="T68" fmla="*/ 1479 w 1776"/>
              <a:gd name="T69" fmla="*/ 904 h 1095"/>
              <a:gd name="T70" fmla="*/ 1564 w 1776"/>
              <a:gd name="T71" fmla="*/ 822 h 1095"/>
              <a:gd name="T72" fmla="*/ 1636 w 1776"/>
              <a:gd name="T73" fmla="*/ 728 h 1095"/>
              <a:gd name="T74" fmla="*/ 1695 w 1776"/>
              <a:gd name="T75" fmla="*/ 626 h 1095"/>
              <a:gd name="T76" fmla="*/ 1738 w 1776"/>
              <a:gd name="T77" fmla="*/ 516 h 1095"/>
              <a:gd name="T78" fmla="*/ 1765 w 1776"/>
              <a:gd name="T79" fmla="*/ 400 h 1095"/>
              <a:gd name="T80" fmla="*/ 1775 w 1776"/>
              <a:gd name="T81" fmla="*/ 282 h 1095"/>
              <a:gd name="T82" fmla="*/ 1767 w 1776"/>
              <a:gd name="T83" fmla="*/ 164 h 1095"/>
              <a:gd name="T84" fmla="*/ 1361 w 1776"/>
              <a:gd name="T85" fmla="*/ 222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76" h="1095">
                <a:moveTo>
                  <a:pt x="1361" y="222"/>
                </a:moveTo>
                <a:lnTo>
                  <a:pt x="1365" y="265"/>
                </a:lnTo>
                <a:lnTo>
                  <a:pt x="1365" y="306"/>
                </a:lnTo>
                <a:lnTo>
                  <a:pt x="1360" y="349"/>
                </a:lnTo>
                <a:lnTo>
                  <a:pt x="1351" y="389"/>
                </a:lnTo>
                <a:lnTo>
                  <a:pt x="1337" y="429"/>
                </a:lnTo>
                <a:lnTo>
                  <a:pt x="1321" y="468"/>
                </a:lnTo>
                <a:lnTo>
                  <a:pt x="1299" y="504"/>
                </a:lnTo>
                <a:lnTo>
                  <a:pt x="1275" y="539"/>
                </a:lnTo>
                <a:lnTo>
                  <a:pt x="1247" y="569"/>
                </a:lnTo>
                <a:lnTo>
                  <a:pt x="1216" y="597"/>
                </a:lnTo>
                <a:lnTo>
                  <a:pt x="1183" y="624"/>
                </a:lnTo>
                <a:lnTo>
                  <a:pt x="1146" y="644"/>
                </a:lnTo>
                <a:lnTo>
                  <a:pt x="1108" y="663"/>
                </a:lnTo>
                <a:lnTo>
                  <a:pt x="1069" y="676"/>
                </a:lnTo>
                <a:lnTo>
                  <a:pt x="1028" y="686"/>
                </a:lnTo>
                <a:lnTo>
                  <a:pt x="986" y="691"/>
                </a:lnTo>
                <a:lnTo>
                  <a:pt x="945" y="692"/>
                </a:lnTo>
                <a:lnTo>
                  <a:pt x="902" y="689"/>
                </a:lnTo>
                <a:lnTo>
                  <a:pt x="861" y="682"/>
                </a:lnTo>
                <a:lnTo>
                  <a:pt x="820" y="670"/>
                </a:lnTo>
                <a:lnTo>
                  <a:pt x="782" y="655"/>
                </a:lnTo>
                <a:lnTo>
                  <a:pt x="744" y="636"/>
                </a:lnTo>
                <a:lnTo>
                  <a:pt x="709" y="613"/>
                </a:lnTo>
                <a:lnTo>
                  <a:pt x="676" y="585"/>
                </a:lnTo>
                <a:lnTo>
                  <a:pt x="647" y="556"/>
                </a:lnTo>
                <a:lnTo>
                  <a:pt x="621" y="523"/>
                </a:lnTo>
                <a:lnTo>
                  <a:pt x="598" y="488"/>
                </a:lnTo>
                <a:lnTo>
                  <a:pt x="578" y="451"/>
                </a:lnTo>
                <a:lnTo>
                  <a:pt x="563" y="412"/>
                </a:lnTo>
                <a:lnTo>
                  <a:pt x="552" y="372"/>
                </a:lnTo>
                <a:lnTo>
                  <a:pt x="544" y="330"/>
                </a:lnTo>
                <a:lnTo>
                  <a:pt x="542" y="288"/>
                </a:lnTo>
                <a:lnTo>
                  <a:pt x="543" y="246"/>
                </a:lnTo>
                <a:lnTo>
                  <a:pt x="680" y="246"/>
                </a:lnTo>
                <a:lnTo>
                  <a:pt x="379" y="0"/>
                </a:lnTo>
                <a:lnTo>
                  <a:pt x="0" y="237"/>
                </a:lnTo>
                <a:lnTo>
                  <a:pt x="134" y="238"/>
                </a:lnTo>
                <a:lnTo>
                  <a:pt x="134" y="297"/>
                </a:lnTo>
                <a:lnTo>
                  <a:pt x="138" y="357"/>
                </a:lnTo>
                <a:lnTo>
                  <a:pt x="146" y="415"/>
                </a:lnTo>
                <a:lnTo>
                  <a:pt x="158" y="473"/>
                </a:lnTo>
                <a:lnTo>
                  <a:pt x="175" y="530"/>
                </a:lnTo>
                <a:lnTo>
                  <a:pt x="195" y="585"/>
                </a:lnTo>
                <a:lnTo>
                  <a:pt x="219" y="640"/>
                </a:lnTo>
                <a:lnTo>
                  <a:pt x="248" y="691"/>
                </a:lnTo>
                <a:lnTo>
                  <a:pt x="280" y="741"/>
                </a:lnTo>
                <a:lnTo>
                  <a:pt x="315" y="788"/>
                </a:lnTo>
                <a:lnTo>
                  <a:pt x="355" y="833"/>
                </a:lnTo>
                <a:lnTo>
                  <a:pt x="396" y="875"/>
                </a:lnTo>
                <a:lnTo>
                  <a:pt x="441" y="914"/>
                </a:lnTo>
                <a:lnTo>
                  <a:pt x="489" y="949"/>
                </a:lnTo>
                <a:lnTo>
                  <a:pt x="538" y="980"/>
                </a:lnTo>
                <a:lnTo>
                  <a:pt x="590" y="1009"/>
                </a:lnTo>
                <a:lnTo>
                  <a:pt x="645" y="1033"/>
                </a:lnTo>
                <a:lnTo>
                  <a:pt x="699" y="1053"/>
                </a:lnTo>
                <a:lnTo>
                  <a:pt x="757" y="1070"/>
                </a:lnTo>
                <a:lnTo>
                  <a:pt x="815" y="1082"/>
                </a:lnTo>
                <a:lnTo>
                  <a:pt x="873" y="1089"/>
                </a:lnTo>
                <a:lnTo>
                  <a:pt x="932" y="1094"/>
                </a:lnTo>
                <a:lnTo>
                  <a:pt x="992" y="1093"/>
                </a:lnTo>
                <a:lnTo>
                  <a:pt x="1051" y="1088"/>
                </a:lnTo>
                <a:lnTo>
                  <a:pt x="1108" y="1080"/>
                </a:lnTo>
                <a:lnTo>
                  <a:pt x="1166" y="1067"/>
                </a:lnTo>
                <a:lnTo>
                  <a:pt x="1223" y="1049"/>
                </a:lnTo>
                <a:lnTo>
                  <a:pt x="1279" y="1027"/>
                </a:lnTo>
                <a:lnTo>
                  <a:pt x="1332" y="1002"/>
                </a:lnTo>
                <a:lnTo>
                  <a:pt x="1383" y="973"/>
                </a:lnTo>
                <a:lnTo>
                  <a:pt x="1432" y="940"/>
                </a:lnTo>
                <a:lnTo>
                  <a:pt x="1479" y="904"/>
                </a:lnTo>
                <a:lnTo>
                  <a:pt x="1523" y="865"/>
                </a:lnTo>
                <a:lnTo>
                  <a:pt x="1564" y="822"/>
                </a:lnTo>
                <a:lnTo>
                  <a:pt x="1602" y="776"/>
                </a:lnTo>
                <a:lnTo>
                  <a:pt x="1636" y="728"/>
                </a:lnTo>
                <a:lnTo>
                  <a:pt x="1668" y="678"/>
                </a:lnTo>
                <a:lnTo>
                  <a:pt x="1695" y="626"/>
                </a:lnTo>
                <a:lnTo>
                  <a:pt x="1719" y="571"/>
                </a:lnTo>
                <a:lnTo>
                  <a:pt x="1738" y="516"/>
                </a:lnTo>
                <a:lnTo>
                  <a:pt x="1754" y="459"/>
                </a:lnTo>
                <a:lnTo>
                  <a:pt x="1765" y="400"/>
                </a:lnTo>
                <a:lnTo>
                  <a:pt x="1772" y="342"/>
                </a:lnTo>
                <a:lnTo>
                  <a:pt x="1775" y="282"/>
                </a:lnTo>
                <a:lnTo>
                  <a:pt x="1774" y="223"/>
                </a:lnTo>
                <a:lnTo>
                  <a:pt x="1767" y="164"/>
                </a:lnTo>
                <a:lnTo>
                  <a:pt x="1529" y="342"/>
                </a:lnTo>
                <a:lnTo>
                  <a:pt x="1361" y="222"/>
                </a:lnTo>
              </a:path>
            </a:pathLst>
          </a:custGeom>
          <a:solidFill>
            <a:srgbClr val="414455"/>
          </a:solidFill>
          <a:ln w="28575" cap="rnd" cmpd="sng">
            <a:solidFill>
              <a:schemeClr val="bg1"/>
            </a:solidFill>
            <a:prstDash val="solid"/>
            <a:round/>
            <a:headEnd/>
            <a:tailEnd/>
          </a:ln>
          <a:effectLst>
            <a:outerShdw blurRad="101600" dist="63500" dir="10800000" algn="r" rotWithShape="0">
              <a:prstClr val="black">
                <a:alpha val="30000"/>
              </a:prstClr>
            </a:outerShdw>
          </a:effectLst>
          <a:extLst/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1045415" y="1541582"/>
            <a:ext cx="1861957" cy="1306855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14618" y="1688195"/>
            <a:ext cx="172354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sp>
        <p:nvSpPr>
          <p:cNvPr id="75" name="圆角矩形 74"/>
          <p:cNvSpPr/>
          <p:nvPr/>
        </p:nvSpPr>
        <p:spPr>
          <a:xfrm>
            <a:off x="1025040" y="3253332"/>
            <a:ext cx="1861957" cy="1306855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094243" y="3399945"/>
            <a:ext cx="1723549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872671" y="3054059"/>
            <a:ext cx="216231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环形箭头 77"/>
          <p:cNvSpPr/>
          <p:nvPr/>
        </p:nvSpPr>
        <p:spPr>
          <a:xfrm flipV="1">
            <a:off x="2780353" y="3121451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414455"/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9" name="环形箭头 78"/>
          <p:cNvSpPr/>
          <p:nvPr/>
        </p:nvSpPr>
        <p:spPr>
          <a:xfrm>
            <a:off x="2785399" y="1971023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63500" dir="10800000" algn="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2" name="右箭头 81"/>
          <p:cNvSpPr/>
          <p:nvPr/>
        </p:nvSpPr>
        <p:spPr>
          <a:xfrm>
            <a:off x="5618755" y="2848437"/>
            <a:ext cx="453241" cy="398950"/>
          </a:xfrm>
          <a:prstGeom prst="rightArrow">
            <a:avLst/>
          </a:pr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6286499" y="1693982"/>
            <a:ext cx="1915887" cy="2662118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374505" y="1796467"/>
            <a:ext cx="1723549" cy="249299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要详尽。点击添加文字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内容，内容简要详尽。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尽。点击添加文字内容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，内容简要详尽。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73245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2" grpId="0" animBg="1"/>
      <p:bldP spid="63" grpId="0" animBg="1"/>
      <p:bldP spid="64" grpId="0" animBg="1"/>
      <p:bldP spid="66" grpId="0"/>
      <p:bldP spid="75" grpId="0" animBg="1"/>
      <p:bldP spid="76" grpId="0"/>
      <p:bldP spid="78" grpId="0" animBg="1"/>
      <p:bldP spid="79" grpId="0" animBg="1"/>
      <p:bldP spid="82" grpId="0" animBg="1"/>
      <p:bldP spid="83" grpId="0" animBg="1"/>
      <p:bldP spid="84" grpId="0"/>
      <p:bldP spid="8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3" name="饼形 4"/>
          <p:cNvSpPr/>
          <p:nvPr/>
        </p:nvSpPr>
        <p:spPr>
          <a:xfrm rot="3634040">
            <a:off x="668150" y="2425074"/>
            <a:ext cx="2435410" cy="2097930"/>
          </a:xfrm>
          <a:custGeom>
            <a:avLst/>
            <a:gdLst/>
            <a:ahLst/>
            <a:cxnLst/>
            <a:rect l="l" t="t" r="r" b="b"/>
            <a:pathLst>
              <a:path w="2776165" h="2391466">
                <a:moveTo>
                  <a:pt x="1150483" y="1951363"/>
                </a:moveTo>
                <a:cubicBezTo>
                  <a:pt x="1465922" y="1736850"/>
                  <a:pt x="1736590" y="1447220"/>
                  <a:pt x="1936625" y="1092688"/>
                </a:cubicBezTo>
                <a:cubicBezTo>
                  <a:pt x="2132419" y="745672"/>
                  <a:pt x="2240002" y="372886"/>
                  <a:pt x="2263568" y="0"/>
                </a:cubicBezTo>
                <a:lnTo>
                  <a:pt x="2776165" y="0"/>
                </a:lnTo>
                <a:cubicBezTo>
                  <a:pt x="2776165" y="982785"/>
                  <a:pt x="2256557" y="1892329"/>
                  <a:pt x="1409959" y="2391466"/>
                </a:cubicBezTo>
                <a:close/>
                <a:moveTo>
                  <a:pt x="1638719" y="0"/>
                </a:moveTo>
                <a:lnTo>
                  <a:pt x="2228374" y="0"/>
                </a:lnTo>
                <a:cubicBezTo>
                  <a:pt x="2204804" y="367012"/>
                  <a:pt x="2098718" y="733866"/>
                  <a:pt x="1906009" y="1075413"/>
                </a:cubicBezTo>
                <a:cubicBezTo>
                  <a:pt x="1709126" y="1424360"/>
                  <a:pt x="1442881" y="1709573"/>
                  <a:pt x="1132596" y="1921024"/>
                </a:cubicBezTo>
                <a:lnTo>
                  <a:pt x="847085" y="1436761"/>
                </a:lnTo>
                <a:cubicBezTo>
                  <a:pt x="1077138" y="1291147"/>
                  <a:pt x="1275301" y="1088010"/>
                  <a:pt x="1418442" y="834314"/>
                </a:cubicBezTo>
                <a:cubicBezTo>
                  <a:pt x="1567505" y="570122"/>
                  <a:pt x="1638785" y="283205"/>
                  <a:pt x="1638719" y="0"/>
                </a:cubicBezTo>
                <a:close/>
                <a:moveTo>
                  <a:pt x="1047481" y="0"/>
                </a:moveTo>
                <a:lnTo>
                  <a:pt x="1602791" y="0"/>
                </a:lnTo>
                <a:cubicBezTo>
                  <a:pt x="1602828" y="277212"/>
                  <a:pt x="1533044" y="558052"/>
                  <a:pt x="1387136" y="816652"/>
                </a:cubicBezTo>
                <a:cubicBezTo>
                  <a:pt x="1247218" y="1064635"/>
                  <a:pt x="1053601" y="1263274"/>
                  <a:pt x="828794" y="1405739"/>
                </a:cubicBezTo>
                <a:lnTo>
                  <a:pt x="540306" y="916427"/>
                </a:lnTo>
                <a:cubicBezTo>
                  <a:pt x="697168" y="834023"/>
                  <a:pt x="832498" y="706671"/>
                  <a:pt x="926026" y="540908"/>
                </a:cubicBezTo>
                <a:cubicBezTo>
                  <a:pt x="1022475" y="369967"/>
                  <a:pt x="1060973" y="182095"/>
                  <a:pt x="1047481" y="0"/>
                </a:cubicBezTo>
                <a:close/>
                <a:moveTo>
                  <a:pt x="0" y="0"/>
                </a:moveTo>
                <a:lnTo>
                  <a:pt x="1012008" y="0"/>
                </a:lnTo>
                <a:cubicBezTo>
                  <a:pt x="1025436" y="176166"/>
                  <a:pt x="988449" y="358048"/>
                  <a:pt x="895115" y="523468"/>
                </a:cubicBezTo>
                <a:cubicBezTo>
                  <a:pt x="804770" y="683591"/>
                  <a:pt x="673923" y="806499"/>
                  <a:pt x="522295" y="88587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4" name="矩形 11"/>
          <p:cNvSpPr/>
          <p:nvPr/>
        </p:nvSpPr>
        <p:spPr>
          <a:xfrm>
            <a:off x="2235435" y="1898036"/>
            <a:ext cx="2573790" cy="751657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790" h="751657">
                <a:moveTo>
                  <a:pt x="0" y="1588"/>
                </a:moveTo>
                <a:lnTo>
                  <a:pt x="2573790" y="0"/>
                </a:lnTo>
                <a:lnTo>
                  <a:pt x="2573790" y="750069"/>
                </a:lnTo>
                <a:lnTo>
                  <a:pt x="425450" y="751657"/>
                </a:lnTo>
                <a:lnTo>
                  <a:pt x="0" y="158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矩形 11"/>
          <p:cNvSpPr/>
          <p:nvPr/>
        </p:nvSpPr>
        <p:spPr>
          <a:xfrm>
            <a:off x="2679935" y="2677931"/>
            <a:ext cx="2128496" cy="42622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28496"/>
              <a:gd name="connsiteY0" fmla="*/ 7938 h 426220"/>
              <a:gd name="connsiteX1" fmla="*/ 2126115 w 2128496"/>
              <a:gd name="connsiteY1" fmla="*/ 0 h 426220"/>
              <a:gd name="connsiteX2" fmla="*/ 2128496 w 2128496"/>
              <a:gd name="connsiteY2" fmla="*/ 426219 h 426220"/>
              <a:gd name="connsiteX3" fmla="*/ 234950 w 2128496"/>
              <a:gd name="connsiteY3" fmla="*/ 426220 h 426220"/>
              <a:gd name="connsiteX4" fmla="*/ 0 w 2128496"/>
              <a:gd name="connsiteY4" fmla="*/ 7938 h 42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96" h="426220">
                <a:moveTo>
                  <a:pt x="0" y="7938"/>
                </a:moveTo>
                <a:lnTo>
                  <a:pt x="2126115" y="0"/>
                </a:lnTo>
                <a:cubicBezTo>
                  <a:pt x="2128232" y="186523"/>
                  <a:pt x="2126379" y="239696"/>
                  <a:pt x="2128496" y="426219"/>
                </a:cubicBezTo>
                <a:lnTo>
                  <a:pt x="234950" y="426220"/>
                </a:lnTo>
                <a:lnTo>
                  <a:pt x="0" y="79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矩形 11"/>
          <p:cNvSpPr/>
          <p:nvPr/>
        </p:nvSpPr>
        <p:spPr>
          <a:xfrm>
            <a:off x="2933935" y="3133927"/>
            <a:ext cx="1879077" cy="450032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78465"/>
              <a:gd name="connsiteY0" fmla="*/ 794 h 450032"/>
              <a:gd name="connsiteX1" fmla="*/ 1873703 w 1878465"/>
              <a:gd name="connsiteY1" fmla="*/ 0 h 450032"/>
              <a:gd name="connsiteX2" fmla="*/ 1878465 w 1878465"/>
              <a:gd name="connsiteY2" fmla="*/ 447650 h 450032"/>
              <a:gd name="connsiteX3" fmla="*/ 251618 w 1878465"/>
              <a:gd name="connsiteY3" fmla="*/ 450032 h 450032"/>
              <a:gd name="connsiteX4" fmla="*/ 0 w 1878465"/>
              <a:gd name="connsiteY4" fmla="*/ 794 h 450032"/>
              <a:gd name="connsiteX0" fmla="*/ 0 w 1879077"/>
              <a:gd name="connsiteY0" fmla="*/ 794 h 450032"/>
              <a:gd name="connsiteX1" fmla="*/ 1878466 w 1879077"/>
              <a:gd name="connsiteY1" fmla="*/ 0 h 450032"/>
              <a:gd name="connsiteX2" fmla="*/ 1878465 w 1879077"/>
              <a:gd name="connsiteY2" fmla="*/ 447650 h 450032"/>
              <a:gd name="connsiteX3" fmla="*/ 251618 w 1879077"/>
              <a:gd name="connsiteY3" fmla="*/ 450032 h 450032"/>
              <a:gd name="connsiteX4" fmla="*/ 0 w 1879077"/>
              <a:gd name="connsiteY4" fmla="*/ 794 h 4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077" h="450032">
                <a:moveTo>
                  <a:pt x="0" y="794"/>
                </a:moveTo>
                <a:lnTo>
                  <a:pt x="1878466" y="0"/>
                </a:lnTo>
                <a:cubicBezTo>
                  <a:pt x="1880583" y="186523"/>
                  <a:pt x="1876348" y="261127"/>
                  <a:pt x="1878465" y="447650"/>
                </a:cubicBezTo>
                <a:lnTo>
                  <a:pt x="251618" y="450032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3207416" y="3609653"/>
            <a:ext cx="1608590" cy="39685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81269"/>
              <a:gd name="connsiteY0" fmla="*/ 794 h 447650"/>
              <a:gd name="connsiteX1" fmla="*/ 1880846 w 1881269"/>
              <a:gd name="connsiteY1" fmla="*/ 0 h 447650"/>
              <a:gd name="connsiteX2" fmla="*/ 1878465 w 1881269"/>
              <a:gd name="connsiteY2" fmla="*/ 447650 h 447650"/>
              <a:gd name="connsiteX3" fmla="*/ 220662 w 1881269"/>
              <a:gd name="connsiteY3" fmla="*/ 395264 h 447650"/>
              <a:gd name="connsiteX4" fmla="*/ 0 w 1881269"/>
              <a:gd name="connsiteY4" fmla="*/ 794 h 447650"/>
              <a:gd name="connsiteX0" fmla="*/ 0 w 1878465"/>
              <a:gd name="connsiteY0" fmla="*/ 794 h 447650"/>
              <a:gd name="connsiteX1" fmla="*/ 1604621 w 1878465"/>
              <a:gd name="connsiteY1" fmla="*/ 0 h 447650"/>
              <a:gd name="connsiteX2" fmla="*/ 1878465 w 1878465"/>
              <a:gd name="connsiteY2" fmla="*/ 447650 h 447650"/>
              <a:gd name="connsiteX3" fmla="*/ 220662 w 1878465"/>
              <a:gd name="connsiteY3" fmla="*/ 395264 h 447650"/>
              <a:gd name="connsiteX4" fmla="*/ 0 w 1878465"/>
              <a:gd name="connsiteY4" fmla="*/ 794 h 447650"/>
              <a:gd name="connsiteX0" fmla="*/ 0 w 1614940"/>
              <a:gd name="connsiteY0" fmla="*/ 794 h 395264"/>
              <a:gd name="connsiteX1" fmla="*/ 1604621 w 1614940"/>
              <a:gd name="connsiteY1" fmla="*/ 0 h 395264"/>
              <a:gd name="connsiteX2" fmla="*/ 1614940 w 1614940"/>
              <a:gd name="connsiteY2" fmla="*/ 384150 h 395264"/>
              <a:gd name="connsiteX3" fmla="*/ 220662 w 1614940"/>
              <a:gd name="connsiteY3" fmla="*/ 395264 h 395264"/>
              <a:gd name="connsiteX4" fmla="*/ 0 w 1614940"/>
              <a:gd name="connsiteY4" fmla="*/ 794 h 395264"/>
              <a:gd name="connsiteX0" fmla="*/ 0 w 1605044"/>
              <a:gd name="connsiteY0" fmla="*/ 794 h 395264"/>
              <a:gd name="connsiteX1" fmla="*/ 1604621 w 1605044"/>
              <a:gd name="connsiteY1" fmla="*/ 0 h 395264"/>
              <a:gd name="connsiteX2" fmla="*/ 1602240 w 1605044"/>
              <a:gd name="connsiteY2" fmla="*/ 377800 h 395264"/>
              <a:gd name="connsiteX3" fmla="*/ 220662 w 1605044"/>
              <a:gd name="connsiteY3" fmla="*/ 395264 h 395264"/>
              <a:gd name="connsiteX4" fmla="*/ 0 w 1605044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77800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87325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8590"/>
              <a:gd name="connsiteY0" fmla="*/ 794 h 396850"/>
              <a:gd name="connsiteX1" fmla="*/ 1604621 w 1608590"/>
              <a:gd name="connsiteY1" fmla="*/ 0 h 396850"/>
              <a:gd name="connsiteX2" fmla="*/ 1608590 w 1608590"/>
              <a:gd name="connsiteY2" fmla="*/ 396850 h 396850"/>
              <a:gd name="connsiteX3" fmla="*/ 220662 w 1608590"/>
              <a:gd name="connsiteY3" fmla="*/ 395264 h 396850"/>
              <a:gd name="connsiteX4" fmla="*/ 0 w 1608590"/>
              <a:gd name="connsiteY4" fmla="*/ 794 h 3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590" h="396850">
                <a:moveTo>
                  <a:pt x="0" y="794"/>
                </a:moveTo>
                <a:lnTo>
                  <a:pt x="1604621" y="0"/>
                </a:lnTo>
                <a:cubicBezTo>
                  <a:pt x="1606738" y="186523"/>
                  <a:pt x="1606473" y="210327"/>
                  <a:pt x="1608590" y="396850"/>
                </a:cubicBezTo>
                <a:lnTo>
                  <a:pt x="220662" y="395264"/>
                </a:lnTo>
                <a:lnTo>
                  <a:pt x="0" y="79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907689" y="2520609"/>
            <a:ext cx="606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A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1920513" y="3035821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B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357319" y="3613326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94865" y="3547734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C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1901277" y="4058814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D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02591" y="2139986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00119" y="2696818"/>
            <a:ext cx="18517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182059" y="3168460"/>
            <a:ext cx="159530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5362453" y="2421450"/>
            <a:ext cx="9290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5300102" y="24363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857719" y="2421450"/>
            <a:ext cx="927277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795368" y="2436391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375801" y="3711217"/>
            <a:ext cx="915675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313450" y="37261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</a:t>
            </a:r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6871067" y="3711217"/>
            <a:ext cx="913929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6781271" y="3726158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4708" y="3190609"/>
            <a:ext cx="473298" cy="4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1214" y="1821266"/>
            <a:ext cx="486791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8718" y="1793264"/>
            <a:ext cx="531812" cy="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88718" y="3153273"/>
            <a:ext cx="531814" cy="5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95168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/>
      <p:bldP spid="31" grpId="0"/>
      <p:bldP spid="32" grpId="0"/>
      <p:bldP spid="34" grpId="0"/>
      <p:bldP spid="36" grpId="0"/>
      <p:bldP spid="37" grpId="0"/>
      <p:bldP spid="39" grpId="0"/>
      <p:bldP spid="40" grpId="0"/>
      <p:bldP spid="42" grpId="0"/>
      <p:bldP spid="46" grpId="0"/>
      <p:bldP spid="48" grpId="0"/>
      <p:bldP spid="50" grpId="0"/>
      <p:bldP spid="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研究成果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5" name="梯形 54"/>
          <p:cNvSpPr/>
          <p:nvPr/>
        </p:nvSpPr>
        <p:spPr>
          <a:xfrm>
            <a:off x="4018306" y="2781580"/>
            <a:ext cx="1962980" cy="178602"/>
          </a:xfrm>
          <a:prstGeom prst="trapezoid">
            <a:avLst>
              <a:gd name="adj" fmla="val 299959"/>
            </a:avLst>
          </a:prstGeom>
          <a:solidFill>
            <a:srgbClr val="00B0F0">
              <a:alpha val="6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梯形 55"/>
          <p:cNvSpPr/>
          <p:nvPr/>
        </p:nvSpPr>
        <p:spPr>
          <a:xfrm>
            <a:off x="6087256" y="2350289"/>
            <a:ext cx="1670626" cy="152002"/>
          </a:xfrm>
          <a:prstGeom prst="trapezoid">
            <a:avLst>
              <a:gd name="adj" fmla="val 299959"/>
            </a:avLst>
          </a:prstGeom>
          <a:solidFill>
            <a:srgbClr val="00B0F0">
              <a:alpha val="4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577484" y="3907759"/>
            <a:ext cx="2322281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109661" y="358646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4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4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4015305" y="3230754"/>
            <a:ext cx="1962980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435578" y="296354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>
            <a:off x="6124834" y="2753250"/>
            <a:ext cx="1670626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6476157" y="250229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1464000" y="4050516"/>
            <a:ext cx="2464739" cy="658923"/>
            <a:chOff x="1936570" y="360433"/>
            <a:chExt cx="1894386" cy="506445"/>
          </a:xfrm>
        </p:grpSpPr>
        <p:sp>
          <p:nvSpPr>
            <p:cNvPr id="65" name="圆角矩形 64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905806" y="3337668"/>
            <a:ext cx="2068843" cy="553084"/>
            <a:chOff x="1936570" y="360433"/>
            <a:chExt cx="1894386" cy="506445"/>
          </a:xfrm>
        </p:grpSpPr>
        <p:sp>
          <p:nvSpPr>
            <p:cNvPr id="69" name="圆角矩形 68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79827" y="2858354"/>
            <a:ext cx="1754253" cy="479343"/>
            <a:chOff x="1936570" y="360433"/>
            <a:chExt cx="1980318" cy="520068"/>
          </a:xfrm>
        </p:grpSpPr>
        <p:sp>
          <p:nvSpPr>
            <p:cNvPr id="73" name="圆角矩形 72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153054" y="379613"/>
              <a:ext cx="1763834" cy="50088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容，内容简要。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366294" y="1468237"/>
            <a:ext cx="1271539" cy="1427643"/>
            <a:chOff x="4048794" y="1493637"/>
            <a:chExt cx="1271539" cy="1427643"/>
          </a:xfrm>
        </p:grpSpPr>
        <p:sp>
          <p:nvSpPr>
            <p:cNvPr id="77" name="等腰三角形 7"/>
            <p:cNvSpPr/>
            <p:nvPr/>
          </p:nvSpPr>
          <p:spPr>
            <a:xfrm flipV="1">
              <a:off x="4048794" y="1637895"/>
              <a:ext cx="1271539" cy="1283385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368895" y="1493637"/>
              <a:ext cx="65274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200" dirty="0" smtClean="0">
                  <a:solidFill>
                    <a:schemeClr val="bg1"/>
                  </a:solidFill>
                </a:rPr>
                <a:t>2</a:t>
              </a:r>
              <a:endParaRPr lang="zh-CN" altLang="en-US" sz="7200" dirty="0">
                <a:solidFill>
                  <a:schemeClr val="bg1"/>
                </a:solidFill>
              </a:endParaRPr>
            </a:p>
          </p:txBody>
        </p:sp>
      </p:grpSp>
      <p:sp>
        <p:nvSpPr>
          <p:cNvPr id="79" name="梯形 78"/>
          <p:cNvSpPr/>
          <p:nvPr/>
        </p:nvSpPr>
        <p:spPr>
          <a:xfrm>
            <a:off x="1577484" y="3366562"/>
            <a:ext cx="2322281" cy="211293"/>
          </a:xfrm>
          <a:prstGeom prst="trapezoid">
            <a:avLst>
              <a:gd name="adj" fmla="val 299959"/>
            </a:avLst>
          </a:prstGeom>
          <a:solidFill>
            <a:srgbClr val="00B0F0">
              <a:alpha val="80000"/>
            </a:srgbClr>
          </a:solidFill>
          <a:ln>
            <a:noFill/>
          </a:ln>
          <a:effectLst>
            <a:outerShdw blurRad="762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915457" y="1746108"/>
            <a:ext cx="1607234" cy="1752526"/>
            <a:chOff x="1597957" y="1771508"/>
            <a:chExt cx="1607234" cy="1752526"/>
          </a:xfrm>
        </p:grpSpPr>
        <p:sp>
          <p:nvSpPr>
            <p:cNvPr id="81" name="等腰三角形 7"/>
            <p:cNvSpPr/>
            <p:nvPr/>
          </p:nvSpPr>
          <p:spPr>
            <a:xfrm flipV="1">
              <a:off x="1597957" y="1901827"/>
              <a:ext cx="1607234" cy="1622207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09982" y="1771508"/>
              <a:ext cx="756938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 smtClean="0">
                  <a:solidFill>
                    <a:schemeClr val="bg1"/>
                  </a:solidFill>
                </a:rPr>
                <a:t>1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25705" y="1300688"/>
            <a:ext cx="1016747" cy="1125801"/>
            <a:chOff x="6108205" y="1326088"/>
            <a:chExt cx="1016747" cy="1125801"/>
          </a:xfrm>
        </p:grpSpPr>
        <p:sp>
          <p:nvSpPr>
            <p:cNvPr id="84" name="等腰三角形 7"/>
            <p:cNvSpPr/>
            <p:nvPr/>
          </p:nvSpPr>
          <p:spPr>
            <a:xfrm flipV="1">
              <a:off x="6108205" y="1425669"/>
              <a:ext cx="1016747" cy="1026220"/>
            </a:xfrm>
            <a:custGeom>
              <a:avLst/>
              <a:gdLst/>
              <a:ahLst/>
              <a:cxnLst/>
              <a:rect l="l" t="t" r="r" b="b"/>
              <a:pathLst>
                <a:path w="1466046" h="1479704">
                  <a:moveTo>
                    <a:pt x="734095" y="1479704"/>
                  </a:moveTo>
                  <a:cubicBezTo>
                    <a:pt x="891399" y="1479475"/>
                    <a:pt x="1048629" y="1428756"/>
                    <a:pt x="1180078" y="1327587"/>
                  </a:cubicBezTo>
                  <a:cubicBezTo>
                    <a:pt x="1442975" y="1125247"/>
                    <a:pt x="1537193" y="771557"/>
                    <a:pt x="1409790" y="465247"/>
                  </a:cubicBezTo>
                  <a:lnTo>
                    <a:pt x="874841" y="466030"/>
                  </a:lnTo>
                  <a:lnTo>
                    <a:pt x="723498" y="0"/>
                  </a:lnTo>
                  <a:lnTo>
                    <a:pt x="572012" y="466472"/>
                  </a:lnTo>
                  <a:lnTo>
                    <a:pt x="55436" y="467228"/>
                  </a:lnTo>
                  <a:cubicBezTo>
                    <a:pt x="-71070" y="773908"/>
                    <a:pt x="24181" y="1127321"/>
                    <a:pt x="287669" y="1328891"/>
                  </a:cubicBezTo>
                  <a:cubicBezTo>
                    <a:pt x="419413" y="1429676"/>
                    <a:pt x="576791" y="1479934"/>
                    <a:pt x="734095" y="1479704"/>
                  </a:cubicBezTo>
                  <a:close/>
                </a:path>
              </a:pathLst>
            </a:custGeom>
            <a:solidFill>
              <a:srgbClr val="00B0F0">
                <a:alpha val="40000"/>
              </a:srgbClr>
            </a:solidFill>
            <a:ln>
              <a:noFill/>
            </a:ln>
            <a:effectLst>
              <a:outerShdw blurRad="76200" dist="76200" dir="10800000" algn="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359442" y="1326088"/>
              <a:ext cx="53572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</a:rPr>
                <a:t>3</a:t>
              </a:r>
              <a:endParaRPr lang="zh-CN" altLang="en-US" sz="5400" dirty="0">
                <a:solidFill>
                  <a:schemeClr val="bg1"/>
                </a:solidFill>
              </a:endParaRPr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9245917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2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5" grpId="0" animBg="1"/>
      <p:bldP spid="56" grpId="0" animBg="1"/>
      <p:bldP spid="58" grpId="0"/>
      <p:bldP spid="60" grpId="0"/>
      <p:bldP spid="63" grpId="0"/>
      <p:bldP spid="79" grpId="0" animBg="1"/>
      <p:bldP spid="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解决方案及总结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0886"/>
            <a:ext cx="0" cy="296879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解决方案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26877" y="1087288"/>
              <a:ext cx="24614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椭圆 15"/>
          <p:cNvSpPr/>
          <p:nvPr/>
        </p:nvSpPr>
        <p:spPr>
          <a:xfrm>
            <a:off x="3468956" y="2837406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7" name="椭圆 16"/>
          <p:cNvSpPr/>
          <p:nvPr/>
        </p:nvSpPr>
        <p:spPr>
          <a:xfrm>
            <a:off x="3008311" y="238462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3476062" y="233452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方案评估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69234" y="279880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补救措施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974935" y="329817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4475213" y="325958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总结陈述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943960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16" grpId="0" animBg="1"/>
      <p:bldP spid="17" grpId="0" animBg="1"/>
      <p:bldP spid="18" grpId="0"/>
      <p:bldP spid="19" grpId="0"/>
      <p:bldP spid="21" grpId="0" animBg="1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问题评估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1" name="同心圆 40"/>
          <p:cNvSpPr/>
          <p:nvPr/>
        </p:nvSpPr>
        <p:spPr>
          <a:xfrm rot="13917225">
            <a:off x="5030424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同心圆 41"/>
          <p:cNvSpPr/>
          <p:nvPr/>
        </p:nvSpPr>
        <p:spPr>
          <a:xfrm>
            <a:off x="1449742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饼形 8"/>
          <p:cNvSpPr/>
          <p:nvPr/>
        </p:nvSpPr>
        <p:spPr>
          <a:xfrm rot="9639642">
            <a:off x="2031410" y="1838163"/>
            <a:ext cx="554654" cy="852154"/>
          </a:xfrm>
          <a:custGeom>
            <a:avLst/>
            <a:gdLst/>
            <a:ahLst/>
            <a:cxnLst/>
            <a:rect l="l" t="t" r="r" b="b"/>
            <a:pathLst>
              <a:path w="554654" h="852154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627581"/>
                  <a:pt x="207255" y="695562"/>
                  <a:pt x="244473" y="752349"/>
                </a:cubicBezTo>
                <a:lnTo>
                  <a:pt x="87880" y="852154"/>
                </a:lnTo>
                <a:cubicBezTo>
                  <a:pt x="31872" y="766698"/>
                  <a:pt x="0" y="664398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同心圆 45"/>
          <p:cNvSpPr/>
          <p:nvPr/>
        </p:nvSpPr>
        <p:spPr>
          <a:xfrm>
            <a:off x="6807257" y="1677320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饼形 37"/>
          <p:cNvSpPr/>
          <p:nvPr/>
        </p:nvSpPr>
        <p:spPr>
          <a:xfrm rot="11915685">
            <a:off x="6807257" y="16773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cubicBezTo>
                  <a:pt x="759544" y="0"/>
                  <a:pt x="938486" y="111095"/>
                  <a:pt x="1032483" y="277522"/>
                </a:cubicBezTo>
                <a:lnTo>
                  <a:pt x="871753" y="369705"/>
                </a:lnTo>
                <a:cubicBezTo>
                  <a:pt x="809155" y="259551"/>
                  <a:pt x="690486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1109308" y="554654"/>
                </a:ln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2D2A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同心圆 35"/>
          <p:cNvSpPr/>
          <p:nvPr/>
        </p:nvSpPr>
        <p:spPr>
          <a:xfrm rot="13917225">
            <a:off x="5030424" y="16773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lnTo>
                  <a:pt x="557757" y="313"/>
                </a:lnTo>
                <a:lnTo>
                  <a:pt x="557757" y="186388"/>
                </a:lnTo>
                <a:cubicBezTo>
                  <a:pt x="556725" y="186080"/>
                  <a:pt x="555690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922593" y="548304"/>
                </a:lnTo>
                <a:lnTo>
                  <a:pt x="1108668" y="548304"/>
                </a:lnTo>
                <a:cubicBezTo>
                  <a:pt x="1109296" y="550414"/>
                  <a:pt x="1109308" y="552533"/>
                  <a:pt x="1109308" y="554654"/>
                </a:cubicBez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同心圆 48"/>
          <p:cNvSpPr/>
          <p:nvPr/>
        </p:nvSpPr>
        <p:spPr>
          <a:xfrm>
            <a:off x="3253590" y="1654477"/>
            <a:ext cx="1109308" cy="1109308"/>
          </a:xfrm>
          <a:prstGeom prst="donut">
            <a:avLst>
              <a:gd name="adj" fmla="val 16774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饼形 38"/>
          <p:cNvSpPr/>
          <p:nvPr/>
        </p:nvSpPr>
        <p:spPr>
          <a:xfrm rot="11700000">
            <a:off x="3593623" y="1696988"/>
            <a:ext cx="763888" cy="1109308"/>
          </a:xfrm>
          <a:custGeom>
            <a:avLst/>
            <a:gdLst/>
            <a:ahLst/>
            <a:cxnLst/>
            <a:rect l="l" t="t" r="r" b="b"/>
            <a:pathLst>
              <a:path w="763888" h="1109308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603892" y="923233"/>
                  <a:pt x="650876" y="913578"/>
                  <a:pt x="693650" y="895657"/>
                </a:cubicBezTo>
                <a:lnTo>
                  <a:pt x="763888" y="1067789"/>
                </a:lnTo>
                <a:cubicBezTo>
                  <a:pt x="699500" y="1094769"/>
                  <a:pt x="628775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V="1">
            <a:off x="7009809" y="2614656"/>
            <a:ext cx="716904" cy="576263"/>
          </a:xfrm>
          <a:prstGeom prst="line">
            <a:avLst/>
          </a:prstGeom>
          <a:ln w="19050">
            <a:solidFill>
              <a:srgbClr val="2D2A19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V="1">
            <a:off x="1678963" y="2591321"/>
            <a:ext cx="716904" cy="576263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V="1">
            <a:off x="3453372" y="2599143"/>
            <a:ext cx="716904" cy="576263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5273501" y="2589936"/>
            <a:ext cx="716904" cy="576263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1130212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0B0F0"/>
                </a:solidFill>
              </a:rPr>
              <a:t>34%</a:t>
            </a:r>
            <a:endParaRPr lang="zh-CN" altLang="en-US" sz="2400" dirty="0">
              <a:solidFill>
                <a:srgbClr val="00B0F0"/>
              </a:solidFill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915912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</a:rPr>
              <a:t>61%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4732638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92D050"/>
                </a:solidFill>
              </a:rPr>
              <a:t>75%</a:t>
            </a:r>
            <a:endParaRPr lang="zh-CN" altLang="en-US" sz="2400" dirty="0">
              <a:solidFill>
                <a:srgbClr val="92D05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6487727" y="27900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2D2A19"/>
                </a:solidFill>
              </a:rPr>
              <a:t>93%</a:t>
            </a:r>
            <a:endParaRPr lang="zh-CN" altLang="en-US" sz="2400" dirty="0">
              <a:solidFill>
                <a:srgbClr val="2D2A19"/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83967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682375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677968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03773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92D05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502181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497774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23579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21987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317580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433857" y="34668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1417930" y="3722763"/>
            <a:ext cx="112392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1373862" y="37377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57692" y="2004588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501" y="2027431"/>
            <a:ext cx="448707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0875" y="1992503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84438" y="1981745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Box 10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796973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1" grpId="0" animBg="1"/>
      <p:bldP spid="42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86" grpId="0"/>
      <p:bldP spid="87" grpId="0"/>
      <p:bldP spid="88" grpId="0"/>
      <p:bldP spid="89" grpId="0"/>
      <p:bldP spid="90" grpId="0"/>
      <p:bldP spid="92" grpId="0"/>
      <p:bldP spid="93" grpId="0"/>
      <p:bldP spid="95" grpId="0"/>
      <p:bldP spid="96" grpId="0"/>
      <p:bldP spid="98" grpId="0"/>
      <p:bldP spid="99" grpId="0"/>
      <p:bldP spid="101" grpId="0"/>
      <p:bldP spid="10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解决方案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5" name="椭圆 5"/>
          <p:cNvSpPr/>
          <p:nvPr/>
        </p:nvSpPr>
        <p:spPr>
          <a:xfrm>
            <a:off x="12406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椭圆 5"/>
          <p:cNvSpPr/>
          <p:nvPr/>
        </p:nvSpPr>
        <p:spPr>
          <a:xfrm>
            <a:off x="29424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7" name="椭圆 5"/>
          <p:cNvSpPr/>
          <p:nvPr/>
        </p:nvSpPr>
        <p:spPr>
          <a:xfrm>
            <a:off x="46442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椭圆 5"/>
          <p:cNvSpPr/>
          <p:nvPr/>
        </p:nvSpPr>
        <p:spPr>
          <a:xfrm>
            <a:off x="6346085" y="2940892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048043" y="321256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5470166" y="3213723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3767939" y="249864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7171012" y="2499809"/>
            <a:ext cx="0" cy="413187"/>
          </a:xfrm>
          <a:prstGeom prst="line">
            <a:avLst/>
          </a:prstGeom>
          <a:ln w="38100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079613" y="2276485"/>
            <a:ext cx="1894386" cy="506445"/>
            <a:chOff x="1936570" y="360433"/>
            <a:chExt cx="1894386" cy="506445"/>
          </a:xfrm>
        </p:grpSpPr>
        <p:sp>
          <p:nvSpPr>
            <p:cNvPr id="65" name="圆角矩形 64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493948" y="2273274"/>
            <a:ext cx="1894386" cy="506445"/>
            <a:chOff x="1936570" y="360433"/>
            <a:chExt cx="1894386" cy="506445"/>
          </a:xfrm>
        </p:grpSpPr>
        <p:sp>
          <p:nvSpPr>
            <p:cNvPr id="69" name="圆角矩形 68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796088" y="3330557"/>
            <a:ext cx="1894386" cy="506445"/>
            <a:chOff x="1936570" y="360433"/>
            <a:chExt cx="1894386" cy="506445"/>
          </a:xfrm>
        </p:grpSpPr>
        <p:sp>
          <p:nvSpPr>
            <p:cNvPr id="73" name="圆角矩形 72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191077" y="3339790"/>
            <a:ext cx="1894386" cy="506445"/>
            <a:chOff x="1936570" y="360433"/>
            <a:chExt cx="1894386" cy="506445"/>
          </a:xfrm>
        </p:grpSpPr>
        <p:sp>
          <p:nvSpPr>
            <p:cNvPr id="77" name="圆角矩形 76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B0F0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110166" y="3755192"/>
            <a:ext cx="720000" cy="720000"/>
            <a:chOff x="5701984" y="3632517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5701984" y="3632517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82984" y="3713517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3" name="组合 82"/>
          <p:cNvGrpSpPr/>
          <p:nvPr/>
        </p:nvGrpSpPr>
        <p:grpSpPr>
          <a:xfrm>
            <a:off x="1694007" y="3755192"/>
            <a:ext cx="720000" cy="720000"/>
            <a:chOff x="4490252" y="3503349"/>
            <a:chExt cx="720000" cy="720000"/>
          </a:xfrm>
        </p:grpSpPr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0252" y="350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  <a:effectLst>
              <a:outerShdw blurRad="190500" dist="152400" dir="10800000" algn="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85" name="Picture 3" descr="F:\PPT素材\q22-11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1252" y="3584349"/>
              <a:ext cx="558000" cy="5580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6" name="组合 105"/>
          <p:cNvGrpSpPr/>
          <p:nvPr/>
        </p:nvGrpSpPr>
        <p:grpSpPr>
          <a:xfrm>
            <a:off x="6824452" y="1675304"/>
            <a:ext cx="720000" cy="720000"/>
            <a:chOff x="1862563" y="2913095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07" name="椭圆 106"/>
            <p:cNvSpPr>
              <a:spLocks noChangeAspect="1"/>
            </p:cNvSpPr>
            <p:nvPr/>
          </p:nvSpPr>
          <p:spPr>
            <a:xfrm>
              <a:off x="1862563" y="2913095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108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943563" y="2994095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9" name="组合 108"/>
          <p:cNvGrpSpPr/>
          <p:nvPr/>
        </p:nvGrpSpPr>
        <p:grpSpPr>
          <a:xfrm>
            <a:off x="3420859" y="1681986"/>
            <a:ext cx="720000" cy="720000"/>
            <a:chOff x="3548478" y="3863349"/>
            <a:chExt cx="720000" cy="720000"/>
          </a:xfrm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grpSpPr>
        <p:sp>
          <p:nvSpPr>
            <p:cNvPr id="110" name="椭圆 109"/>
            <p:cNvSpPr>
              <a:spLocks noChangeAspect="1"/>
            </p:cNvSpPr>
            <p:nvPr/>
          </p:nvSpPr>
          <p:spPr>
            <a:xfrm>
              <a:off x="3548478" y="3863349"/>
              <a:ext cx="720000" cy="720000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pic>
          <p:nvPicPr>
            <p:cNvPr id="111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29478" y="3944349"/>
              <a:ext cx="558000" cy="5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2" name="TextBox 111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8143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00"/>
                            </p:stCondLst>
                            <p:childTnLst>
                              <p:par>
                                <p:cTn id="5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00"/>
                            </p:stCondLst>
                            <p:childTnLst>
                              <p:par>
                                <p:cTn id="8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500"/>
                            </p:stCondLst>
                            <p:childTnLst>
                              <p:par>
                                <p:cTn id="9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3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00"/>
                            </p:stCondLst>
                            <p:childTnLst>
                              <p:par>
                                <p:cTn id="10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55" grpId="0" animBg="1"/>
      <p:bldP spid="56" grpId="0" animBg="1"/>
      <p:bldP spid="57" grpId="0" animBg="1"/>
      <p:bldP spid="58" grpId="0" animBg="1"/>
      <p:bldP spid="1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方案评估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7" name="圆角矩形 46"/>
          <p:cNvSpPr/>
          <p:nvPr/>
        </p:nvSpPr>
        <p:spPr>
          <a:xfrm>
            <a:off x="1028313" y="17338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1195561" y="1734767"/>
            <a:ext cx="2031207" cy="67703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1028313" y="2580527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1195561" y="2579053"/>
            <a:ext cx="2494871" cy="67703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1028313" y="3427194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1195561" y="3425720"/>
            <a:ext cx="3140547" cy="67703"/>
          </a:xfrm>
          <a:prstGeom prst="roundRect">
            <a:avLst>
              <a:gd name="adj" fmla="val 50000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圆角矩形 52"/>
          <p:cNvSpPr/>
          <p:nvPr/>
        </p:nvSpPr>
        <p:spPr>
          <a:xfrm>
            <a:off x="1028313" y="4273860"/>
            <a:ext cx="4296933" cy="7835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50800" dist="50800" dir="13500000" algn="b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53"/>
          <p:cNvSpPr/>
          <p:nvPr/>
        </p:nvSpPr>
        <p:spPr>
          <a:xfrm>
            <a:off x="1195562" y="4272386"/>
            <a:ext cx="1735932" cy="67703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2800930" y="4187339"/>
            <a:ext cx="261128" cy="350769"/>
            <a:chOff x="2788230" y="4250839"/>
            <a:chExt cx="261128" cy="350769"/>
          </a:xfrm>
        </p:grpSpPr>
        <p:sp>
          <p:nvSpPr>
            <p:cNvPr id="87" name="圆角矩形 86"/>
            <p:cNvSpPr/>
            <p:nvPr/>
          </p:nvSpPr>
          <p:spPr>
            <a:xfrm>
              <a:off x="2788230" y="4250839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2813702" y="4277351"/>
              <a:ext cx="210183" cy="210183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98370" y="1601814"/>
            <a:ext cx="452368" cy="342446"/>
            <a:chOff x="885670" y="1665314"/>
            <a:chExt cx="452368" cy="342446"/>
          </a:xfrm>
        </p:grpSpPr>
        <p:sp>
          <p:nvSpPr>
            <p:cNvPr id="90" name="椭圆 89"/>
            <p:cNvSpPr/>
            <p:nvPr/>
          </p:nvSpPr>
          <p:spPr>
            <a:xfrm>
              <a:off x="934473" y="1665314"/>
              <a:ext cx="342446" cy="34244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885670" y="1698380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51%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96373" y="4141814"/>
            <a:ext cx="452368" cy="342446"/>
            <a:chOff x="883673" y="4205314"/>
            <a:chExt cx="452368" cy="342446"/>
          </a:xfrm>
        </p:grpSpPr>
        <p:sp>
          <p:nvSpPr>
            <p:cNvPr id="93" name="椭圆 92"/>
            <p:cNvSpPr/>
            <p:nvPr/>
          </p:nvSpPr>
          <p:spPr>
            <a:xfrm>
              <a:off x="934473" y="4205314"/>
              <a:ext cx="342446" cy="34244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83673" y="4238380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42%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2212" y="3295148"/>
            <a:ext cx="452368" cy="342446"/>
            <a:chOff x="879512" y="3358648"/>
            <a:chExt cx="452368" cy="342446"/>
          </a:xfrm>
        </p:grpSpPr>
        <p:sp>
          <p:nvSpPr>
            <p:cNvPr id="96" name="椭圆 95"/>
            <p:cNvSpPr/>
            <p:nvPr/>
          </p:nvSpPr>
          <p:spPr>
            <a:xfrm>
              <a:off x="934473" y="3358648"/>
              <a:ext cx="342446" cy="342446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9512" y="3391371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82%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92212" y="2448481"/>
            <a:ext cx="452368" cy="342446"/>
            <a:chOff x="879512" y="2511981"/>
            <a:chExt cx="452368" cy="342446"/>
          </a:xfrm>
        </p:grpSpPr>
        <p:sp>
          <p:nvSpPr>
            <p:cNvPr id="99" name="椭圆 98"/>
            <p:cNvSpPr/>
            <p:nvPr/>
          </p:nvSpPr>
          <p:spPr>
            <a:xfrm>
              <a:off x="934473" y="2511981"/>
              <a:ext cx="342446" cy="34244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879512" y="2545047"/>
              <a:ext cx="4523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70%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1" name="TextBox 100"/>
          <p:cNvSpPr txBox="1"/>
          <p:nvPr/>
        </p:nvSpPr>
        <p:spPr>
          <a:xfrm>
            <a:off x="3403971" y="184686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00B0F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904687" y="269888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480784" y="3561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92D05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3161723" y="4372250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rPr>
              <a:t>点击添加</a:t>
            </a:r>
            <a:r>
              <a:rPr lang="zh-CN" altLang="en-US" sz="1000" dirty="0" smtClean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zh-CN" altLang="en-US" sz="1000" dirty="0">
              <a:solidFill>
                <a:srgbClr val="FFC000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4146085" y="3338758"/>
            <a:ext cx="261128" cy="350769"/>
            <a:chOff x="4133385" y="3402258"/>
            <a:chExt cx="261128" cy="350769"/>
          </a:xfrm>
        </p:grpSpPr>
        <p:sp>
          <p:nvSpPr>
            <p:cNvPr id="112" name="圆角矩形 111"/>
            <p:cNvSpPr/>
            <p:nvPr/>
          </p:nvSpPr>
          <p:spPr>
            <a:xfrm>
              <a:off x="4133385" y="340225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92D05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158857" y="3428770"/>
              <a:ext cx="210183" cy="210183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3557487" y="2488488"/>
            <a:ext cx="261128" cy="350769"/>
            <a:chOff x="3544787" y="2551988"/>
            <a:chExt cx="261128" cy="350769"/>
          </a:xfrm>
        </p:grpSpPr>
        <p:sp>
          <p:nvSpPr>
            <p:cNvPr id="115" name="圆角矩形 114"/>
            <p:cNvSpPr/>
            <p:nvPr/>
          </p:nvSpPr>
          <p:spPr>
            <a:xfrm>
              <a:off x="3544787" y="2551988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3570259" y="2578500"/>
              <a:ext cx="210183" cy="2101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3083894" y="1641322"/>
            <a:ext cx="261128" cy="350769"/>
            <a:chOff x="3071194" y="1704822"/>
            <a:chExt cx="261128" cy="350769"/>
          </a:xfrm>
        </p:grpSpPr>
        <p:sp>
          <p:nvSpPr>
            <p:cNvPr id="118" name="圆角矩形 117"/>
            <p:cNvSpPr/>
            <p:nvPr/>
          </p:nvSpPr>
          <p:spPr>
            <a:xfrm>
              <a:off x="3071194" y="1704822"/>
              <a:ext cx="261128" cy="350769"/>
            </a:xfrm>
            <a:prstGeom prst="roundRect">
              <a:avLst>
                <a:gd name="adj" fmla="val 50000"/>
              </a:avLst>
            </a:prstGeom>
            <a:solidFill>
              <a:srgbClr val="00B0F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096666" y="1731334"/>
              <a:ext cx="210183" cy="21018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594988" y="1510629"/>
            <a:ext cx="2606600" cy="506445"/>
            <a:chOff x="1936570" y="345193"/>
            <a:chExt cx="1794702" cy="506445"/>
          </a:xfrm>
        </p:grpSpPr>
        <p:sp>
          <p:nvSpPr>
            <p:cNvPr id="121" name="圆角矩形 120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594988" y="4040644"/>
            <a:ext cx="2606600" cy="506445"/>
            <a:chOff x="1936570" y="345193"/>
            <a:chExt cx="1794702" cy="506445"/>
          </a:xfrm>
        </p:grpSpPr>
        <p:sp>
          <p:nvSpPr>
            <p:cNvPr id="125" name="圆角矩形 124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FFC00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FFC00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FFC00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594988" y="3197305"/>
            <a:ext cx="2606600" cy="506445"/>
            <a:chOff x="1936570" y="345193"/>
            <a:chExt cx="1794702" cy="506445"/>
          </a:xfrm>
        </p:grpSpPr>
        <p:sp>
          <p:nvSpPr>
            <p:cNvPr id="129" name="圆角矩形 128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30" name="TextBox 129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rgbClr val="92D05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rgbClr val="92D050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rgbClr val="92D050"/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5594988" y="2353967"/>
            <a:ext cx="2606600" cy="506445"/>
            <a:chOff x="1936570" y="345193"/>
            <a:chExt cx="1794702" cy="506445"/>
          </a:xfrm>
        </p:grpSpPr>
        <p:sp>
          <p:nvSpPr>
            <p:cNvPr id="133" name="圆角矩形 132"/>
            <p:cNvSpPr/>
            <p:nvPr/>
          </p:nvSpPr>
          <p:spPr>
            <a:xfrm>
              <a:off x="2028935" y="345193"/>
              <a:ext cx="1702337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2067035" y="379613"/>
              <a:ext cx="161052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</a:t>
              </a:r>
              <a:endParaRPr lang="en-US" altLang="zh-CN" sz="1200" dirty="0">
                <a:solidFill>
                  <a:schemeClr val="bg1">
                    <a:lumMod val="65000"/>
                  </a:schemeClr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>
                  <a:solidFill>
                    <a:schemeClr val="bg1">
                      <a:lumMod val="65000"/>
                    </a:schemeClr>
                  </a:solidFill>
                  <a:latin typeface="方正兰亭细黑_GBK" pitchFamily="2" charset="-122"/>
                  <a:ea typeface="方正兰亭细黑_GBK" pitchFamily="2" charset="-122"/>
                </a:rPr>
                <a:t>尽，言简意赅叙述内容概要。</a:t>
              </a:r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02809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101" grpId="0"/>
      <p:bldP spid="102" grpId="0"/>
      <p:bldP spid="103" grpId="0"/>
      <p:bldP spid="104" grpId="0"/>
      <p:bldP spid="13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补救措施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63" name="组合 62"/>
          <p:cNvGrpSpPr/>
          <p:nvPr/>
        </p:nvGrpSpPr>
        <p:grpSpPr>
          <a:xfrm>
            <a:off x="2501382" y="2208274"/>
            <a:ext cx="396199" cy="212310"/>
            <a:chOff x="2551486" y="2170174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4" name="燕尾形 63"/>
            <p:cNvSpPr/>
            <p:nvPr/>
          </p:nvSpPr>
          <p:spPr>
            <a:xfrm>
              <a:off x="2551486" y="2170741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5" name="燕尾形 64"/>
            <p:cNvSpPr/>
            <p:nvPr/>
          </p:nvSpPr>
          <p:spPr>
            <a:xfrm>
              <a:off x="2735942" y="2170174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366716" y="2202702"/>
            <a:ext cx="396199" cy="212310"/>
            <a:chOff x="4304086" y="21646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67" name="燕尾形 66"/>
            <p:cNvSpPr/>
            <p:nvPr/>
          </p:nvSpPr>
          <p:spPr>
            <a:xfrm>
              <a:off x="4304086" y="21651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68" name="燕尾形 67"/>
            <p:cNvSpPr/>
            <p:nvPr/>
          </p:nvSpPr>
          <p:spPr>
            <a:xfrm>
              <a:off x="4488542" y="21646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37866" y="2215402"/>
            <a:ext cx="396199" cy="212310"/>
            <a:chOff x="6087554" y="2177302"/>
            <a:chExt cx="396199" cy="212310"/>
          </a:xfrm>
          <a:solidFill>
            <a:schemeClr val="bg2">
              <a:lumMod val="50000"/>
            </a:schemeClr>
          </a:soli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70" name="燕尾形 69"/>
            <p:cNvSpPr/>
            <p:nvPr/>
          </p:nvSpPr>
          <p:spPr>
            <a:xfrm>
              <a:off x="6087554" y="2177869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6272010" y="2177302"/>
              <a:ext cx="211743" cy="211743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206426" y="30646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90805" y="308587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768126" y="30578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566971" y="304802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1243745" y="3525980"/>
            <a:ext cx="6540133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104528" y="1679697"/>
            <a:ext cx="1223075" cy="1223075"/>
            <a:chOff x="1205247" y="1613106"/>
            <a:chExt cx="1223075" cy="1223075"/>
          </a:xfrm>
        </p:grpSpPr>
        <p:grpSp>
          <p:nvGrpSpPr>
            <p:cNvPr id="78" name="组合 77"/>
            <p:cNvGrpSpPr/>
            <p:nvPr/>
          </p:nvGrpSpPr>
          <p:grpSpPr>
            <a:xfrm>
              <a:off x="1205247" y="1613106"/>
              <a:ext cx="1223075" cy="1223075"/>
              <a:chOff x="7905002" y="578051"/>
              <a:chExt cx="719902" cy="7199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7905002" y="578051"/>
                <a:ext cx="719902" cy="71990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00B0F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7955028" y="628076"/>
                <a:ext cx="619851" cy="619851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9" name="Picture 3" descr="F:\PPT素材\58p_5]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4638" y="1843923"/>
              <a:ext cx="743564" cy="7278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2" name="组合 81"/>
          <p:cNvGrpSpPr/>
          <p:nvPr/>
        </p:nvGrpSpPr>
        <p:grpSpPr>
          <a:xfrm>
            <a:off x="3000101" y="1679697"/>
            <a:ext cx="1223075" cy="1223075"/>
            <a:chOff x="3935336" y="2773763"/>
            <a:chExt cx="1223075" cy="1223075"/>
          </a:xfrm>
        </p:grpSpPr>
        <p:grpSp>
          <p:nvGrpSpPr>
            <p:cNvPr id="83" name="组合 82"/>
            <p:cNvGrpSpPr/>
            <p:nvPr/>
          </p:nvGrpSpPr>
          <p:grpSpPr>
            <a:xfrm>
              <a:off x="3935336" y="2773763"/>
              <a:ext cx="1223075" cy="1223075"/>
              <a:chOff x="2531814" y="1698097"/>
              <a:chExt cx="1223075" cy="1223075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531814" y="1698097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>
                    <a:lumMod val="65000"/>
                  </a:schemeClr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616805" y="1783086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84" name="Picture 6" descr="F:\PPT素材\53976f76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9032" y="3075505"/>
              <a:ext cx="734826" cy="6099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7" name="组合 106"/>
          <p:cNvGrpSpPr/>
          <p:nvPr/>
        </p:nvGrpSpPr>
        <p:grpSpPr>
          <a:xfrm>
            <a:off x="4895674" y="1679697"/>
            <a:ext cx="1223075" cy="1223075"/>
            <a:chOff x="6087554" y="3031722"/>
            <a:chExt cx="1223075" cy="1223075"/>
          </a:xfrm>
        </p:grpSpPr>
        <p:grpSp>
          <p:nvGrpSpPr>
            <p:cNvPr id="108" name="组合 107"/>
            <p:cNvGrpSpPr/>
            <p:nvPr/>
          </p:nvGrpSpPr>
          <p:grpSpPr>
            <a:xfrm>
              <a:off x="6087554" y="3031722"/>
              <a:ext cx="1223075" cy="1223075"/>
              <a:chOff x="4461883" y="1657748"/>
              <a:chExt cx="1223075" cy="122307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4461883" y="1657748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92D05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4546874" y="1742738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9" name="Picture 2" descr="F:\PPT素材\58pic_52c换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9518" y="3365079"/>
              <a:ext cx="619145" cy="549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6" name="组合 135"/>
          <p:cNvGrpSpPr/>
          <p:nvPr/>
        </p:nvGrpSpPr>
        <p:grpSpPr>
          <a:xfrm>
            <a:off x="6791248" y="1679697"/>
            <a:ext cx="1223075" cy="1223075"/>
            <a:chOff x="7702306" y="1203994"/>
            <a:chExt cx="1223075" cy="1223075"/>
          </a:xfrm>
        </p:grpSpPr>
        <p:grpSp>
          <p:nvGrpSpPr>
            <p:cNvPr id="137" name="组合 136"/>
            <p:cNvGrpSpPr/>
            <p:nvPr/>
          </p:nvGrpSpPr>
          <p:grpSpPr>
            <a:xfrm>
              <a:off x="7702306" y="1203994"/>
              <a:ext cx="1223075" cy="1223075"/>
              <a:chOff x="6336341" y="1635679"/>
              <a:chExt cx="1223075" cy="1223075"/>
            </a:xfrm>
          </p:grpSpPr>
          <p:sp>
            <p:nvSpPr>
              <p:cNvPr id="139" name="椭圆 138"/>
              <p:cNvSpPr/>
              <p:nvPr/>
            </p:nvSpPr>
            <p:spPr>
              <a:xfrm>
                <a:off x="6336341" y="1635679"/>
                <a:ext cx="1223075" cy="122307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C000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421332" y="1720669"/>
                <a:ext cx="1053093" cy="1053094"/>
              </a:xfrm>
              <a:prstGeom prst="ellipse">
                <a:avLst/>
              </a:prstGeom>
              <a:noFill/>
              <a:ln w="9525">
                <a:solidFill>
                  <a:srgbClr val="2D2A19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38" name="Picture 4" descr="F:\PPT素材\687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0300" y="1578795"/>
              <a:ext cx="837948" cy="5071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1" name="TextBox 140"/>
          <p:cNvSpPr txBox="1"/>
          <p:nvPr/>
        </p:nvSpPr>
        <p:spPr>
          <a:xfrm>
            <a:off x="1184078" y="4145252"/>
            <a:ext cx="240349" cy="3603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42" name="组合 141"/>
          <p:cNvGrpSpPr/>
          <p:nvPr/>
        </p:nvGrpSpPr>
        <p:grpSpPr>
          <a:xfrm>
            <a:off x="1244004" y="3678327"/>
            <a:ext cx="6528349" cy="827322"/>
            <a:chOff x="1244004" y="3640227"/>
            <a:chExt cx="6528349" cy="827322"/>
          </a:xfrm>
        </p:grpSpPr>
        <p:sp>
          <p:nvSpPr>
            <p:cNvPr id="143" name="圆角矩形 142"/>
            <p:cNvSpPr/>
            <p:nvPr/>
          </p:nvSpPr>
          <p:spPr>
            <a:xfrm>
              <a:off x="1244004" y="3640227"/>
              <a:ext cx="6528349" cy="827322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144" name="TextBox 143"/>
            <p:cNvSpPr txBox="1"/>
            <p:nvPr/>
          </p:nvSpPr>
          <p:spPr>
            <a:xfrm>
              <a:off x="1278268" y="3740435"/>
              <a:ext cx="6494085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点击添加文字内容，内容简要详尽，言简意赅叙述内容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概要。点击添加文字内容，内容简要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详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尽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点击添加文字内容，内容简要详尽，言简意赅叙述内容概要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。点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击</a:t>
              </a:r>
              <a:r>
                <a:rPr lang="zh-CN" altLang="en-US" sz="1200" dirty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添加文字内容，内容简要详尽，言简意赅叙述内容概要</a:t>
              </a:r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145" name="TextBox 14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283035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2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2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2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120000">
                                      <p:cBhvr>
                                        <p:cTn id="33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120000">
                                      <p:cBhvr>
                                        <p:cTn id="44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2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120000">
                                      <p:cBhvr>
                                        <p:cTn id="55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66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5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Rot by="120000">
                                      <p:cBhvr>
                                        <p:cTn id="77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5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4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5" dur="2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6" dur="2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120000">
                                      <p:cBhvr>
                                        <p:cTn id="88" dur="3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60" fill="hold">
                                          <p:stCondLst>
                                            <p:cond delay="6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6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60" fill="hold">
                                          <p:stCondLst>
                                            <p:cond delay="18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6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10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6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1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72" grpId="0"/>
      <p:bldP spid="73" grpId="0"/>
      <p:bldP spid="74" grpId="0"/>
      <p:bldP spid="75" grpId="0"/>
      <p:bldP spid="1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总结陈述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53" name="组合 52"/>
          <p:cNvGrpSpPr/>
          <p:nvPr/>
        </p:nvGrpSpPr>
        <p:grpSpPr>
          <a:xfrm rot="10800000">
            <a:off x="-87084" y="1084633"/>
            <a:ext cx="3027818" cy="3868629"/>
            <a:chOff x="5186766" y="176345"/>
            <a:chExt cx="3957234" cy="5056140"/>
          </a:xfrm>
          <a:solidFill>
            <a:srgbClr val="00B0F0"/>
          </a:solidFill>
        </p:grpSpPr>
        <p:grpSp>
          <p:nvGrpSpPr>
            <p:cNvPr id="54" name="组合 16"/>
            <p:cNvGrpSpPr>
              <a:grpSpLocks/>
            </p:cNvGrpSpPr>
            <p:nvPr/>
          </p:nvGrpSpPr>
          <p:grpSpPr bwMode="auto">
            <a:xfrm rot="16200000">
              <a:off x="5368327" y="1162889"/>
              <a:ext cx="2709925" cy="3073047"/>
              <a:chOff x="5074731" y="1059582"/>
              <a:chExt cx="2924098" cy="3315920"/>
            </a:xfrm>
            <a:grpFill/>
          </p:grpSpPr>
          <p:sp>
            <p:nvSpPr>
              <p:cNvPr id="62" name="Rectangle 8"/>
              <p:cNvSpPr>
                <a:spLocks noChangeArrowheads="1"/>
              </p:cNvSpPr>
              <p:nvPr/>
            </p:nvSpPr>
            <p:spPr bwMode="auto">
              <a:xfrm rot="-5400000">
                <a:off x="4048440" y="2805952"/>
                <a:ext cx="2595840" cy="543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6" name="Rectangle 9"/>
              <p:cNvSpPr>
                <a:spLocks noChangeArrowheads="1"/>
              </p:cNvSpPr>
              <p:nvPr/>
            </p:nvSpPr>
            <p:spPr bwMode="auto">
              <a:xfrm rot="-5400000">
                <a:off x="4893879" y="3054382"/>
                <a:ext cx="2091783" cy="55045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7" name="Rectangle 10"/>
              <p:cNvSpPr>
                <a:spLocks noChangeArrowheads="1"/>
              </p:cNvSpPr>
              <p:nvPr/>
            </p:nvSpPr>
            <p:spPr bwMode="auto">
              <a:xfrm rot="-5400000">
                <a:off x="4875221" y="2445913"/>
                <a:ext cx="3315920" cy="543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8" name="Rectangle 11"/>
              <p:cNvSpPr>
                <a:spLocks noChangeArrowheads="1"/>
              </p:cNvSpPr>
              <p:nvPr/>
            </p:nvSpPr>
            <p:spPr bwMode="auto">
              <a:xfrm rot="-5400000">
                <a:off x="5826872" y="2804151"/>
                <a:ext cx="2595842" cy="54686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9" name="Rectangle 12"/>
              <p:cNvSpPr>
                <a:spLocks noChangeArrowheads="1"/>
              </p:cNvSpPr>
              <p:nvPr/>
            </p:nvSpPr>
            <p:spPr bwMode="auto">
              <a:xfrm rot="-5400000">
                <a:off x="6207859" y="2584531"/>
                <a:ext cx="3027888" cy="55405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5" name="组合 15"/>
            <p:cNvGrpSpPr>
              <a:grpSpLocks/>
            </p:cNvGrpSpPr>
            <p:nvPr/>
          </p:nvGrpSpPr>
          <p:grpSpPr bwMode="auto">
            <a:xfrm rot="16200000">
              <a:off x="6173835" y="2262319"/>
              <a:ext cx="5056140" cy="884191"/>
              <a:chOff x="3803513" y="4375498"/>
              <a:chExt cx="5455741" cy="954071"/>
            </a:xfrm>
            <a:grpFill/>
          </p:grpSpPr>
          <p:sp>
            <p:nvSpPr>
              <p:cNvPr id="56" name="Rectangle 9"/>
              <p:cNvSpPr>
                <a:spLocks noChangeArrowheads="1"/>
              </p:cNvSpPr>
              <p:nvPr/>
            </p:nvSpPr>
            <p:spPr bwMode="auto">
              <a:xfrm rot="16200000">
                <a:off x="4233717" y="3945296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" name="Rectangle 9"/>
              <p:cNvSpPr>
                <a:spLocks noChangeArrowheads="1"/>
              </p:cNvSpPr>
              <p:nvPr/>
            </p:nvSpPr>
            <p:spPr bwMode="auto">
              <a:xfrm rot="16200000">
                <a:off x="6059747" y="4335256"/>
                <a:ext cx="954068" cy="1034556"/>
              </a:xfrm>
              <a:custGeom>
                <a:avLst/>
                <a:gdLst>
                  <a:gd name="T0" fmla="*/ 0 w 954068"/>
                  <a:gd name="T1" fmla="*/ 0 h 1034556"/>
                  <a:gd name="T2" fmla="*/ 954068 w 954068"/>
                  <a:gd name="T3" fmla="*/ 242046 h 1034556"/>
                  <a:gd name="T4" fmla="*/ 954068 w 954068"/>
                  <a:gd name="T5" fmla="*/ 792504 h 1034556"/>
                  <a:gd name="T6" fmla="*/ 13447 w 954068"/>
                  <a:gd name="T7" fmla="*/ 1034556 h 1034556"/>
                  <a:gd name="T8" fmla="*/ 0 w 954068"/>
                  <a:gd name="T9" fmla="*/ 0 h 10345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8" h="1034556">
                    <a:moveTo>
                      <a:pt x="0" y="0"/>
                    </a:moveTo>
                    <a:lnTo>
                      <a:pt x="954068" y="242046"/>
                    </a:lnTo>
                    <a:lnTo>
                      <a:pt x="954068" y="792504"/>
                    </a:lnTo>
                    <a:lnTo>
                      <a:pt x="13447" y="1034556"/>
                    </a:lnTo>
                    <a:cubicBezTo>
                      <a:pt x="13447" y="747977"/>
                      <a:pt x="0" y="286579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7874981" y="3945294"/>
                <a:ext cx="954069" cy="1814477"/>
              </a:xfrm>
              <a:custGeom>
                <a:avLst/>
                <a:gdLst>
                  <a:gd name="T0" fmla="*/ 2 w 954069"/>
                  <a:gd name="T1" fmla="*/ 0 h 1814477"/>
                  <a:gd name="T2" fmla="*/ 954069 w 954069"/>
                  <a:gd name="T3" fmla="*/ 1264019 h 1814477"/>
                  <a:gd name="T4" fmla="*/ 954069 w 954069"/>
                  <a:gd name="T5" fmla="*/ 1814477 h 1814477"/>
                  <a:gd name="T6" fmla="*/ 0 w 954069"/>
                  <a:gd name="T7" fmla="*/ 1155577 h 1814477"/>
                  <a:gd name="T8" fmla="*/ 2 w 954069"/>
                  <a:gd name="T9" fmla="*/ 0 h 18144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54069" h="1814477">
                    <a:moveTo>
                      <a:pt x="2" y="0"/>
                    </a:moveTo>
                    <a:lnTo>
                      <a:pt x="954069" y="1264019"/>
                    </a:lnTo>
                    <a:lnTo>
                      <a:pt x="954069" y="1814477"/>
                    </a:lnTo>
                    <a:lnTo>
                      <a:pt x="0" y="1155577"/>
                    </a:lnTo>
                    <a:cubicBezTo>
                      <a:pt x="1" y="851066"/>
                      <a:pt x="1" y="30451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Rectangle 9"/>
              <p:cNvSpPr>
                <a:spLocks noChangeArrowheads="1"/>
              </p:cNvSpPr>
              <p:nvPr/>
            </p:nvSpPr>
            <p:spPr bwMode="auto">
              <a:xfrm rot="16200000">
                <a:off x="5173626" y="4261300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Rectangle 9"/>
              <p:cNvSpPr>
                <a:spLocks noChangeArrowheads="1"/>
              </p:cNvSpPr>
              <p:nvPr/>
            </p:nvSpPr>
            <p:spPr bwMode="auto">
              <a:xfrm rot="5400000" flipH="1">
                <a:off x="6965563" y="4261299"/>
                <a:ext cx="927174" cy="1155574"/>
              </a:xfrm>
              <a:custGeom>
                <a:avLst/>
                <a:gdLst>
                  <a:gd name="T0" fmla="*/ 0 w 927174"/>
                  <a:gd name="T1" fmla="*/ 0 h 1155574"/>
                  <a:gd name="T2" fmla="*/ 927174 w 927174"/>
                  <a:gd name="T3" fmla="*/ 605116 h 1155574"/>
                  <a:gd name="T4" fmla="*/ 927174 w 927174"/>
                  <a:gd name="T5" fmla="*/ 1155574 h 1155574"/>
                  <a:gd name="T6" fmla="*/ 1 w 927174"/>
                  <a:gd name="T7" fmla="*/ 900081 h 1155574"/>
                  <a:gd name="T8" fmla="*/ 0 w 927174"/>
                  <a:gd name="T9" fmla="*/ 0 h 11555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27174" h="1155574">
                    <a:moveTo>
                      <a:pt x="0" y="0"/>
                    </a:moveTo>
                    <a:lnTo>
                      <a:pt x="927174" y="605116"/>
                    </a:lnTo>
                    <a:lnTo>
                      <a:pt x="927174" y="1155574"/>
                    </a:lnTo>
                    <a:lnTo>
                      <a:pt x="1" y="900081"/>
                    </a:lnTo>
                    <a:cubicBezTo>
                      <a:pt x="1" y="568678"/>
                      <a:pt x="0" y="33140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2" name="圆角矩形 101"/>
          <p:cNvSpPr/>
          <p:nvPr/>
        </p:nvSpPr>
        <p:spPr>
          <a:xfrm>
            <a:off x="3360420" y="2017478"/>
            <a:ext cx="5212803" cy="197899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20303" y="2218340"/>
            <a:ext cx="4647426" cy="156966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。点击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，内容简要详尽，言简意赅叙述内容概要</a:t>
            </a:r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点击添加文字内容，内容简要详尽，言简意赅叙述内容概要。点击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添加文字内容，内容简要详尽，言简意赅叙述内容概要。点击添加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文字内容，内容简要详尽，言简意赅叙述内容概要。点击添加文字</a:t>
            </a:r>
            <a:endParaRPr lang="en-US" altLang="zh-CN" sz="12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内容，内容简要详尽，言简意赅叙述内容概要。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32742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102" grpId="0" animBg="1"/>
      <p:bldP spid="103" grpId="0"/>
      <p:bldP spid="1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0" y="4321479"/>
            <a:ext cx="152817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162014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课题背景及内容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528175" y="921296"/>
            <a:ext cx="0" cy="340018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1528175" y="921296"/>
            <a:ext cx="761582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530193" y="1881759"/>
            <a:ext cx="2133599" cy="2051682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981273" y="1336245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 descr="F:\0PPT素材\课题背景及内容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761" y="1087288"/>
              <a:ext cx="396376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2" name="椭圆 41"/>
          <p:cNvSpPr/>
          <p:nvPr/>
        </p:nvSpPr>
        <p:spPr>
          <a:xfrm>
            <a:off x="3517724" y="3788382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4" name="椭圆 43"/>
          <p:cNvSpPr/>
          <p:nvPr/>
        </p:nvSpPr>
        <p:spPr>
          <a:xfrm>
            <a:off x="2100404" y="2430049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78446" y="2882827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8" name="椭圆 47"/>
          <p:cNvSpPr/>
          <p:nvPr/>
        </p:nvSpPr>
        <p:spPr>
          <a:xfrm>
            <a:off x="3057079" y="3335605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624583" y="23528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课题背景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95915" y="28056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研究意义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524830" y="32855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研究综述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018002" y="37497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理论基础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148380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2" grpId="0" animBg="1"/>
      <p:bldP spid="44" grpId="0" animBg="1"/>
      <p:bldP spid="46" grpId="0" animBg="1"/>
      <p:bldP spid="48" grpId="0" animBg="1"/>
      <p:bldP spid="50" grpId="0"/>
      <p:bldP spid="51" grpId="0"/>
      <p:bldP spid="53" grpId="0"/>
      <p:bldP spid="54" grpId="0"/>
      <p:bldP spid="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920954" y="75306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特别感谢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485900" y="921296"/>
            <a:ext cx="3086100" cy="1650454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1306140" y="719335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26" name="圆角矩形 25"/>
          <p:cNvSpPr/>
          <p:nvPr/>
        </p:nvSpPr>
        <p:spPr>
          <a:xfrm>
            <a:off x="1948687" y="1810854"/>
            <a:ext cx="5212803" cy="197899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231375" y="2073575"/>
            <a:ext cx="4570482" cy="92333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大学时光即将结束，在此，我要感谢各位老</a:t>
            </a:r>
            <a:endParaRPr lang="en-US" altLang="zh-CN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师的教导，和同学们的陪伴，本文能顺利能</a:t>
            </a:r>
            <a:endParaRPr lang="en-US" altLang="zh-CN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顺利完成，感谢杨镇宁导师的指导！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2667392" y="3069711"/>
            <a:ext cx="377539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rPr>
              <a:t>谢谢各位老师的收看！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789658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2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26" grpId="0" animBg="1"/>
      <p:bldP spid="27" grpId="0"/>
      <p:bldP spid="29" grpId="0"/>
      <p:bldP spid="3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09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505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课题背景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9" name="圆角矩形 48"/>
          <p:cNvSpPr/>
          <p:nvPr/>
        </p:nvSpPr>
        <p:spPr>
          <a:xfrm>
            <a:off x="1088137" y="1219528"/>
            <a:ext cx="3466427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2620360" y="2465937"/>
            <a:ext cx="3674835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Picture 3" descr="F:\PPT素材\5689486_142912225111_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6478" y="2590239"/>
            <a:ext cx="1505883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5" descr="F:\PPT素材\738517296229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880" y="1340468"/>
            <a:ext cx="1298078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圆角矩形 56"/>
          <p:cNvSpPr/>
          <p:nvPr/>
        </p:nvSpPr>
        <p:spPr>
          <a:xfrm>
            <a:off x="4423421" y="3721316"/>
            <a:ext cx="3743549" cy="114789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90500" dist="1524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Picture 4" descr="F:\PPT素材\12316844_150013306151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564" y="3845262"/>
            <a:ext cx="16098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2701830" y="1297164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4460256" y="2538099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40261" y="3796738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56279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9" grpId="0" animBg="1"/>
      <p:bldP spid="52" grpId="0" animBg="1"/>
      <p:bldP spid="57" grpId="0" animBg="1"/>
      <p:bldP spid="59" grpId="0"/>
      <p:bldP spid="60" grpId="0"/>
      <p:bldP spid="62" grpId="0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研究意义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20" name="组合 19"/>
          <p:cNvGrpSpPr/>
          <p:nvPr/>
        </p:nvGrpSpPr>
        <p:grpSpPr>
          <a:xfrm>
            <a:off x="1052330" y="4113162"/>
            <a:ext cx="2715517" cy="330049"/>
            <a:chOff x="927070" y="3812538"/>
            <a:chExt cx="2715517" cy="330049"/>
          </a:xfrm>
        </p:grpSpPr>
        <p:cxnSp>
          <p:nvCxnSpPr>
            <p:cNvPr id="21" name="直接连接符 20"/>
            <p:cNvCxnSpPr/>
            <p:nvPr/>
          </p:nvCxnSpPr>
          <p:spPr>
            <a:xfrm flipV="1">
              <a:off x="934471" y="4120901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3205498" y="381253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 flipV="1">
              <a:off x="927070" y="4096868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463944" y="2201737"/>
            <a:ext cx="2715517" cy="330049"/>
            <a:chOff x="5338684" y="1901113"/>
            <a:chExt cx="2715517" cy="330049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768629" y="1922799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5338684" y="1920418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H="1">
              <a:off x="8008482" y="1901113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463944" y="4117953"/>
            <a:ext cx="2715517" cy="330049"/>
            <a:chOff x="5338684" y="3817329"/>
            <a:chExt cx="2715517" cy="330049"/>
          </a:xfrm>
        </p:grpSpPr>
        <p:cxnSp>
          <p:nvCxnSpPr>
            <p:cNvPr id="31" name="直接连接符 30"/>
            <p:cNvCxnSpPr/>
            <p:nvPr/>
          </p:nvCxnSpPr>
          <p:spPr>
            <a:xfrm flipH="1" flipV="1">
              <a:off x="5768629" y="4125692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 flipV="1">
              <a:off x="5338684" y="381732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 flipH="1" flipV="1">
              <a:off x="8008482" y="410165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073012" y="3322304"/>
            <a:ext cx="2402531" cy="45719"/>
            <a:chOff x="947752" y="3021680"/>
            <a:chExt cx="2402531" cy="45719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955153" y="3045713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 flipV="1">
              <a:off x="947752" y="3021680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751878" y="3326913"/>
            <a:ext cx="2402531" cy="45719"/>
            <a:chOff x="5651670" y="3026289"/>
            <a:chExt cx="2402531" cy="45719"/>
          </a:xfrm>
        </p:grpSpPr>
        <p:cxnSp>
          <p:nvCxnSpPr>
            <p:cNvPr id="41" name="直接连接符 40"/>
            <p:cNvCxnSpPr/>
            <p:nvPr/>
          </p:nvCxnSpPr>
          <p:spPr>
            <a:xfrm flipH="1">
              <a:off x="5651670" y="3050322"/>
              <a:ext cx="2395130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 flipH="1" flipV="1">
              <a:off x="8008482" y="3026289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3013" y="2156928"/>
            <a:ext cx="2715517" cy="330049"/>
            <a:chOff x="947753" y="1856304"/>
            <a:chExt cx="2715517" cy="33004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955154" y="1877990"/>
              <a:ext cx="2278171" cy="0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226181" y="1875609"/>
              <a:ext cx="437089" cy="310744"/>
            </a:xfrm>
            <a:prstGeom prst="line">
              <a:avLst/>
            </a:prstGeom>
            <a:ln w="15875"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947753" y="1856304"/>
              <a:ext cx="45719" cy="45719"/>
            </a:xfrm>
            <a:prstGeom prst="ellipse">
              <a:avLst/>
            </a:prstGeom>
            <a:solidFill>
              <a:srgbClr val="2D2A1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15796" y="2127446"/>
            <a:ext cx="2424543" cy="2422670"/>
            <a:chOff x="3290536" y="1826822"/>
            <a:chExt cx="2424543" cy="2422670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grpSp>
          <p:nvGrpSpPr>
            <p:cNvPr id="51" name="组合 50"/>
            <p:cNvGrpSpPr/>
            <p:nvPr/>
          </p:nvGrpSpPr>
          <p:grpSpPr>
            <a:xfrm>
              <a:off x="4003887" y="2519407"/>
              <a:ext cx="997843" cy="1017671"/>
              <a:chOff x="3793073" y="1761868"/>
              <a:chExt cx="1557850" cy="1588806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793073" y="1792824"/>
                <a:ext cx="1557850" cy="1557850"/>
              </a:xfrm>
              <a:prstGeom prst="ellipse">
                <a:avLst/>
              </a:prstGeom>
              <a:solidFill>
                <a:srgbClr val="00B0F0"/>
              </a:solidFill>
              <a:ln w="19050">
                <a:solidFill>
                  <a:schemeClr val="bg1"/>
                </a:solidFill>
              </a:ln>
              <a:effectLst>
                <a:outerShdw blurRad="266700" dist="177800" dir="10800000" algn="r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4154760" y="1761868"/>
                <a:ext cx="184731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9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等腰三角形 63"/>
            <p:cNvSpPr/>
            <p:nvPr/>
          </p:nvSpPr>
          <p:spPr>
            <a:xfrm rot="5400000" flipH="1" flipV="1">
              <a:off x="3291473" y="1825885"/>
              <a:ext cx="2422670" cy="2424543"/>
            </a:xfrm>
            <a:custGeom>
              <a:avLst/>
              <a:gdLst/>
              <a:ahLst/>
              <a:cxnLst/>
              <a:rect l="l" t="t" r="r" b="b"/>
              <a:pathLst>
                <a:path w="2422670" h="2424543">
                  <a:moveTo>
                    <a:pt x="759971" y="1944015"/>
                  </a:moveTo>
                  <a:lnTo>
                    <a:pt x="584277" y="2248328"/>
                  </a:lnTo>
                  <a:cubicBezTo>
                    <a:pt x="238106" y="2040014"/>
                    <a:pt x="5682" y="1662800"/>
                    <a:pt x="0" y="1230808"/>
                  </a:cubicBezTo>
                  <a:lnTo>
                    <a:pt x="349958" y="1230808"/>
                  </a:lnTo>
                  <a:cubicBezTo>
                    <a:pt x="355601" y="1533265"/>
                    <a:pt x="517697" y="1797404"/>
                    <a:pt x="759971" y="1944015"/>
                  </a:cubicBezTo>
                  <a:close/>
                  <a:moveTo>
                    <a:pt x="763773" y="478466"/>
                  </a:moveTo>
                  <a:cubicBezTo>
                    <a:pt x="521662" y="623037"/>
                    <a:pt x="358754" y="884703"/>
                    <a:pt x="350394" y="1185090"/>
                  </a:cubicBezTo>
                  <a:lnTo>
                    <a:pt x="436" y="1185090"/>
                  </a:lnTo>
                  <a:cubicBezTo>
                    <a:pt x="8829" y="755168"/>
                    <a:pt x="242084" y="380444"/>
                    <a:pt x="587973" y="173971"/>
                  </a:cubicBezTo>
                  <a:close/>
                  <a:moveTo>
                    <a:pt x="853160" y="1782607"/>
                  </a:moveTo>
                  <a:lnTo>
                    <a:pt x="813552" y="1851210"/>
                  </a:lnTo>
                  <a:cubicBezTo>
                    <a:pt x="729964" y="1800075"/>
                    <a:pt x="657382" y="1732921"/>
                    <a:pt x="600638" y="1653520"/>
                  </a:cubicBezTo>
                  <a:lnTo>
                    <a:pt x="503345" y="1653520"/>
                  </a:lnTo>
                  <a:lnTo>
                    <a:pt x="549875" y="1573296"/>
                  </a:lnTo>
                  <a:cubicBezTo>
                    <a:pt x="493011" y="1471646"/>
                    <a:pt x="460224" y="1354942"/>
                    <a:pt x="457566" y="1230809"/>
                  </a:cubicBezTo>
                  <a:lnTo>
                    <a:pt x="538044" y="1230809"/>
                  </a:lnTo>
                  <a:cubicBezTo>
                    <a:pt x="542728" y="1464024"/>
                    <a:pt x="667247" y="1667699"/>
                    <a:pt x="853160" y="1782607"/>
                  </a:cubicBezTo>
                  <a:close/>
                  <a:moveTo>
                    <a:pt x="856963" y="639874"/>
                  </a:moveTo>
                  <a:cubicBezTo>
                    <a:pt x="671207" y="752726"/>
                    <a:pt x="545897" y="953932"/>
                    <a:pt x="538917" y="1185090"/>
                  </a:cubicBezTo>
                  <a:lnTo>
                    <a:pt x="458002" y="1185090"/>
                  </a:lnTo>
                  <a:cubicBezTo>
                    <a:pt x="461801" y="1066449"/>
                    <a:pt x="493163" y="954783"/>
                    <a:pt x="547153" y="857032"/>
                  </a:cubicBezTo>
                  <a:lnTo>
                    <a:pt x="501094" y="777255"/>
                  </a:lnTo>
                  <a:lnTo>
                    <a:pt x="596544" y="777444"/>
                  </a:lnTo>
                  <a:cubicBezTo>
                    <a:pt x="654482" y="694006"/>
                    <a:pt x="729979" y="623909"/>
                    <a:pt x="817354" y="571271"/>
                  </a:cubicBezTo>
                  <a:close/>
                  <a:moveTo>
                    <a:pt x="1565121" y="549455"/>
                  </a:moveTo>
                  <a:lnTo>
                    <a:pt x="1525515" y="618058"/>
                  </a:lnTo>
                  <a:cubicBezTo>
                    <a:pt x="1432784" y="565382"/>
                    <a:pt x="1325361" y="537114"/>
                    <a:pt x="1211334" y="537114"/>
                  </a:cubicBezTo>
                  <a:cubicBezTo>
                    <a:pt x="1097309" y="537114"/>
                    <a:pt x="989887" y="565380"/>
                    <a:pt x="897158" y="618057"/>
                  </a:cubicBezTo>
                  <a:lnTo>
                    <a:pt x="857550" y="549454"/>
                  </a:lnTo>
                  <a:cubicBezTo>
                    <a:pt x="948341" y="497410"/>
                    <a:pt x="1051839" y="466328"/>
                    <a:pt x="1162031" y="460664"/>
                  </a:cubicBezTo>
                  <a:lnTo>
                    <a:pt x="1211334" y="375658"/>
                  </a:lnTo>
                  <a:lnTo>
                    <a:pt x="1260637" y="460663"/>
                  </a:lnTo>
                  <a:cubicBezTo>
                    <a:pt x="1370831" y="466327"/>
                    <a:pt x="1474330" y="497410"/>
                    <a:pt x="1565121" y="549455"/>
                  </a:cubicBezTo>
                  <a:close/>
                  <a:moveTo>
                    <a:pt x="1568922" y="1873026"/>
                  </a:moveTo>
                  <a:cubicBezTo>
                    <a:pt x="1477445" y="1926141"/>
                    <a:pt x="1372915" y="1957951"/>
                    <a:pt x="1261527" y="1963788"/>
                  </a:cubicBezTo>
                  <a:lnTo>
                    <a:pt x="1212479" y="2048353"/>
                  </a:lnTo>
                  <a:lnTo>
                    <a:pt x="1163519" y="1963939"/>
                  </a:lnTo>
                  <a:cubicBezTo>
                    <a:pt x="1051246" y="1958402"/>
                    <a:pt x="945878" y="1926521"/>
                    <a:pt x="853749" y="1873028"/>
                  </a:cubicBezTo>
                  <a:lnTo>
                    <a:pt x="893357" y="1804425"/>
                  </a:lnTo>
                  <a:cubicBezTo>
                    <a:pt x="986968" y="1858391"/>
                    <a:pt x="1095760" y="1887430"/>
                    <a:pt x="1211334" y="1887430"/>
                  </a:cubicBezTo>
                  <a:cubicBezTo>
                    <a:pt x="1326910" y="1887429"/>
                    <a:pt x="1435703" y="1858389"/>
                    <a:pt x="1529315" y="1804423"/>
                  </a:cubicBezTo>
                  <a:close/>
                  <a:moveTo>
                    <a:pt x="1795616" y="150227"/>
                  </a:moveTo>
                  <a:lnTo>
                    <a:pt x="1618702" y="456650"/>
                  </a:lnTo>
                  <a:cubicBezTo>
                    <a:pt x="1498852" y="387305"/>
                    <a:pt x="1359455" y="349959"/>
                    <a:pt x="1211334" y="349958"/>
                  </a:cubicBezTo>
                  <a:cubicBezTo>
                    <a:pt x="1063214" y="349958"/>
                    <a:pt x="923819" y="387304"/>
                    <a:pt x="803969" y="456649"/>
                  </a:cubicBezTo>
                  <a:lnTo>
                    <a:pt x="627056" y="150226"/>
                  </a:lnTo>
                  <a:cubicBezTo>
                    <a:pt x="800213" y="54374"/>
                    <a:pt x="999424" y="1"/>
                    <a:pt x="1211335" y="0"/>
                  </a:cubicBezTo>
                  <a:cubicBezTo>
                    <a:pt x="1423247" y="0"/>
                    <a:pt x="1622459" y="54374"/>
                    <a:pt x="1795616" y="150227"/>
                  </a:cubicBezTo>
                  <a:close/>
                  <a:moveTo>
                    <a:pt x="1799311" y="2272071"/>
                  </a:moveTo>
                  <a:cubicBezTo>
                    <a:pt x="1625358" y="2369376"/>
                    <a:pt x="1424789" y="2424543"/>
                    <a:pt x="1211334" y="2424543"/>
                  </a:cubicBezTo>
                  <a:cubicBezTo>
                    <a:pt x="997881" y="2424544"/>
                    <a:pt x="797313" y="2369376"/>
                    <a:pt x="623360" y="2272071"/>
                  </a:cubicBezTo>
                  <a:lnTo>
                    <a:pt x="800168" y="1965833"/>
                  </a:lnTo>
                  <a:cubicBezTo>
                    <a:pt x="920902" y="2036454"/>
                    <a:pt x="1061665" y="2074585"/>
                    <a:pt x="1211333" y="2074585"/>
                  </a:cubicBezTo>
                  <a:cubicBezTo>
                    <a:pt x="1361005" y="2074585"/>
                    <a:pt x="1501769" y="2036453"/>
                    <a:pt x="1622503" y="1965831"/>
                  </a:cubicBezTo>
                  <a:close/>
                  <a:moveTo>
                    <a:pt x="1964666" y="1185089"/>
                  </a:moveTo>
                  <a:lnTo>
                    <a:pt x="1883753" y="1185089"/>
                  </a:lnTo>
                  <a:cubicBezTo>
                    <a:pt x="1876773" y="953931"/>
                    <a:pt x="1751463" y="752728"/>
                    <a:pt x="1565709" y="639875"/>
                  </a:cubicBezTo>
                  <a:lnTo>
                    <a:pt x="1605317" y="571274"/>
                  </a:lnTo>
                  <a:cubicBezTo>
                    <a:pt x="1691734" y="623336"/>
                    <a:pt x="1766533" y="692474"/>
                    <a:pt x="1824246" y="774692"/>
                  </a:cubicBezTo>
                  <a:lnTo>
                    <a:pt x="1925063" y="774692"/>
                  </a:lnTo>
                  <a:lnTo>
                    <a:pt x="1876356" y="858668"/>
                  </a:lnTo>
                  <a:cubicBezTo>
                    <a:pt x="1929848" y="956012"/>
                    <a:pt x="1960887" y="1067100"/>
                    <a:pt x="1964666" y="1185089"/>
                  </a:cubicBezTo>
                  <a:close/>
                  <a:moveTo>
                    <a:pt x="1965103" y="1230810"/>
                  </a:moveTo>
                  <a:cubicBezTo>
                    <a:pt x="1962485" y="1353097"/>
                    <a:pt x="1930627" y="1468176"/>
                    <a:pt x="1875129" y="1568661"/>
                  </a:cubicBezTo>
                  <a:lnTo>
                    <a:pt x="1921357" y="1649100"/>
                  </a:lnTo>
                  <a:lnTo>
                    <a:pt x="1824867" y="1649292"/>
                  </a:lnTo>
                  <a:cubicBezTo>
                    <a:pt x="1767810" y="1730578"/>
                    <a:pt x="1694160" y="1799185"/>
                    <a:pt x="1609118" y="1851208"/>
                  </a:cubicBezTo>
                  <a:lnTo>
                    <a:pt x="1569510" y="1782605"/>
                  </a:lnTo>
                  <a:cubicBezTo>
                    <a:pt x="1755423" y="1667695"/>
                    <a:pt x="1879943" y="1464023"/>
                    <a:pt x="1884623" y="1230809"/>
                  </a:cubicBezTo>
                  <a:close/>
                  <a:moveTo>
                    <a:pt x="2422233" y="1185089"/>
                  </a:moveTo>
                  <a:lnTo>
                    <a:pt x="2072275" y="1185090"/>
                  </a:lnTo>
                  <a:cubicBezTo>
                    <a:pt x="2063917" y="884702"/>
                    <a:pt x="1901008" y="623039"/>
                    <a:pt x="1658898" y="478469"/>
                  </a:cubicBezTo>
                  <a:lnTo>
                    <a:pt x="1834700" y="173971"/>
                  </a:lnTo>
                  <a:cubicBezTo>
                    <a:pt x="2180586" y="380445"/>
                    <a:pt x="2413840" y="755170"/>
                    <a:pt x="2422233" y="1185089"/>
                  </a:cubicBezTo>
                  <a:close/>
                  <a:moveTo>
                    <a:pt x="2422670" y="1230808"/>
                  </a:moveTo>
                  <a:cubicBezTo>
                    <a:pt x="2416988" y="1662798"/>
                    <a:pt x="2184565" y="2040012"/>
                    <a:pt x="1838396" y="2248327"/>
                  </a:cubicBezTo>
                  <a:lnTo>
                    <a:pt x="1662699" y="1944013"/>
                  </a:lnTo>
                  <a:cubicBezTo>
                    <a:pt x="1904974" y="1797402"/>
                    <a:pt x="2067069" y="1533266"/>
                    <a:pt x="2072711" y="1230809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4143984" y="317082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研究意义</a:t>
            </a:r>
            <a:endParaRPr lang="zh-CN" altLang="en-US" sz="16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985951" y="1621000"/>
            <a:ext cx="1894386" cy="506445"/>
            <a:chOff x="1936570" y="360433"/>
            <a:chExt cx="1894386" cy="506445"/>
          </a:xfrm>
        </p:grpSpPr>
        <p:sp>
          <p:nvSpPr>
            <p:cNvPr id="68" name="圆角矩形 67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985951" y="2775969"/>
            <a:ext cx="1894386" cy="506445"/>
            <a:chOff x="1936570" y="360433"/>
            <a:chExt cx="1894386" cy="506445"/>
          </a:xfrm>
        </p:grpSpPr>
        <p:sp>
          <p:nvSpPr>
            <p:cNvPr id="72" name="圆角矩形 71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85951" y="3862359"/>
            <a:ext cx="1894386" cy="506445"/>
            <a:chOff x="1936570" y="360433"/>
            <a:chExt cx="1894386" cy="506445"/>
          </a:xfrm>
        </p:grpSpPr>
        <p:sp>
          <p:nvSpPr>
            <p:cNvPr id="76" name="圆角矩形 75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6193082" y="1680731"/>
            <a:ext cx="1894386" cy="506445"/>
            <a:chOff x="1936570" y="360433"/>
            <a:chExt cx="1894386" cy="506445"/>
          </a:xfrm>
        </p:grpSpPr>
        <p:sp>
          <p:nvSpPr>
            <p:cNvPr id="80" name="圆角矩形 79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193082" y="2789865"/>
            <a:ext cx="1894386" cy="506445"/>
            <a:chOff x="1936570" y="360433"/>
            <a:chExt cx="1894386" cy="506445"/>
          </a:xfrm>
        </p:grpSpPr>
        <p:sp>
          <p:nvSpPr>
            <p:cNvPr id="84" name="圆角矩形 83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193082" y="3874465"/>
            <a:ext cx="1894386" cy="506445"/>
            <a:chOff x="1936570" y="360433"/>
            <a:chExt cx="1894386" cy="506445"/>
          </a:xfrm>
        </p:grpSpPr>
        <p:sp>
          <p:nvSpPr>
            <p:cNvPr id="88" name="圆角矩形 87"/>
            <p:cNvSpPr/>
            <p:nvPr/>
          </p:nvSpPr>
          <p:spPr>
            <a:xfrm>
              <a:off x="2028935" y="360433"/>
              <a:ext cx="1802021" cy="506445"/>
            </a:xfrm>
            <a:prstGeom prst="roundRect">
              <a:avLst/>
            </a:prstGeom>
            <a:solidFill>
              <a:srgbClr val="F9F9F9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EEEEE"/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936570" y="394068"/>
              <a:ext cx="18473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067035" y="379613"/>
              <a:ext cx="1723549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点击添加文字内容，内</a:t>
              </a:r>
              <a:endParaRPr lang="en-US" altLang="zh-CN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  <a:p>
              <a:r>
                <a:rPr lang="zh-CN" altLang="en-US" sz="1200" dirty="0" smtClean="0">
                  <a:solidFill>
                    <a:srgbClr val="2D2A19"/>
                  </a:solidFill>
                  <a:latin typeface="方正兰亭细黑_GBK" pitchFamily="2" charset="-122"/>
                  <a:ea typeface="方正兰亭细黑_GBK" pitchFamily="2" charset="-122"/>
                </a:rPr>
                <a:t>容简要详尽。</a:t>
              </a:r>
              <a:endParaRPr lang="zh-CN" altLang="en-US" sz="12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36997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66" grpId="0"/>
      <p:bldP spid="9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研究综述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118" name="矩形 117"/>
          <p:cNvSpPr/>
          <p:nvPr/>
        </p:nvSpPr>
        <p:spPr>
          <a:xfrm>
            <a:off x="1004501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flipV="1">
            <a:off x="1004501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矩形 119"/>
          <p:cNvSpPr/>
          <p:nvPr/>
        </p:nvSpPr>
        <p:spPr>
          <a:xfrm>
            <a:off x="2877119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等腰三角形 4"/>
          <p:cNvSpPr/>
          <p:nvPr/>
        </p:nvSpPr>
        <p:spPr>
          <a:xfrm flipV="1">
            <a:off x="2877119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4749737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等腰三角形 4"/>
          <p:cNvSpPr/>
          <p:nvPr/>
        </p:nvSpPr>
        <p:spPr>
          <a:xfrm flipV="1">
            <a:off x="4749737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矩形 125"/>
          <p:cNvSpPr/>
          <p:nvPr/>
        </p:nvSpPr>
        <p:spPr>
          <a:xfrm>
            <a:off x="6622354" y="1990841"/>
            <a:ext cx="1517146" cy="1471906"/>
          </a:xfrm>
          <a:prstGeom prst="rect">
            <a:avLst/>
          </a:prstGeom>
          <a:solidFill>
            <a:srgbClr val="414455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等腰三角形 4"/>
          <p:cNvSpPr/>
          <p:nvPr/>
        </p:nvSpPr>
        <p:spPr>
          <a:xfrm flipV="1">
            <a:off x="6622354" y="1501661"/>
            <a:ext cx="1517146" cy="425088"/>
          </a:xfrm>
          <a:custGeom>
            <a:avLst/>
            <a:gdLst/>
            <a:ahLst/>
            <a:cxnLst/>
            <a:rect l="l" t="t" r="r" b="b"/>
            <a:pathLst>
              <a:path w="1517146" h="425088">
                <a:moveTo>
                  <a:pt x="0" y="425088"/>
                </a:moveTo>
                <a:lnTo>
                  <a:pt x="1517146" y="425088"/>
                </a:lnTo>
                <a:lnTo>
                  <a:pt x="1517146" y="110811"/>
                </a:lnTo>
                <a:lnTo>
                  <a:pt x="822843" y="110811"/>
                </a:lnTo>
                <a:lnTo>
                  <a:pt x="758573" y="0"/>
                </a:lnTo>
                <a:lnTo>
                  <a:pt x="694303" y="110811"/>
                </a:lnTo>
                <a:lnTo>
                  <a:pt x="0" y="110811"/>
                </a:lnTo>
                <a:close/>
              </a:path>
            </a:pathLst>
          </a:custGeom>
          <a:solidFill>
            <a:srgbClr val="00B0F0"/>
          </a:solidFill>
          <a:ln w="19050">
            <a:solidFill>
              <a:schemeClr val="bg1"/>
            </a:solidFill>
          </a:ln>
          <a:effectLst>
            <a:outerShdw blurRad="152400" dist="762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132132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3004750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4877368" y="150166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6749985" y="150166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675529" y="2162981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063764" y="2126629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2940332" y="2148885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4804452" y="2148884"/>
            <a:ext cx="1415772" cy="120032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，内容简要详尽，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字内容，内容简要</a:t>
            </a:r>
            <a:endParaRPr lang="en-US" altLang="zh-CN" sz="12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36" name="直接连接符 135"/>
          <p:cNvCxnSpPr/>
          <p:nvPr/>
        </p:nvCxnSpPr>
        <p:spPr>
          <a:xfrm>
            <a:off x="1002848" y="3805144"/>
            <a:ext cx="7137844" cy="0"/>
          </a:xfrm>
          <a:prstGeom prst="line">
            <a:avLst/>
          </a:prstGeom>
          <a:ln w="1587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圆角矩形 138"/>
          <p:cNvSpPr/>
          <p:nvPr/>
        </p:nvSpPr>
        <p:spPr>
          <a:xfrm>
            <a:off x="1123455" y="3908121"/>
            <a:ext cx="6897090" cy="931101"/>
          </a:xfrm>
          <a:prstGeom prst="roundRect">
            <a:avLst/>
          </a:prstGeom>
          <a:solidFill>
            <a:srgbClr val="F9F9F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EEEEE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208051" y="4019728"/>
            <a:ext cx="685315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言简意赅叙述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内容概要。点击添加文字内容，内容简要详尽，言简意赅叙述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简要详尽，言简意赅叙述内容概要。点击添加文字内容，内容简要详尽，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言简意赅叙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940582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118" grpId="0" animBg="1"/>
      <p:bldP spid="5" grpId="0" animBg="1"/>
      <p:bldP spid="120" grpId="0" animBg="1"/>
      <p:bldP spid="121" grpId="0" animBg="1"/>
      <p:bldP spid="123" grpId="0" animBg="1"/>
      <p:bldP spid="124" grpId="0" animBg="1"/>
      <p:bldP spid="126" grpId="0" animBg="1"/>
      <p:bldP spid="127" grpId="0" animBg="1"/>
      <p:bldP spid="8" grpId="0"/>
      <p:bldP spid="128" grpId="0"/>
      <p:bldP spid="129" grpId="0"/>
      <p:bldP spid="130" grpId="0"/>
      <p:bldP spid="131" grpId="0"/>
      <p:bldP spid="132" grpId="0"/>
      <p:bldP spid="133" grpId="0"/>
      <p:bldP spid="134" grpId="0"/>
      <p:bldP spid="139" grpId="0" animBg="1"/>
      <p:bldP spid="137" grpId="0"/>
      <p:bldP spid="1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理论基础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30" name="环形箭头 29"/>
          <p:cNvSpPr/>
          <p:nvPr/>
        </p:nvSpPr>
        <p:spPr>
          <a:xfrm rot="5821583">
            <a:off x="1552926" y="1444714"/>
            <a:ext cx="1422919" cy="1422919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00B0F0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/>
        </p:nvSpPr>
        <p:spPr>
          <a:xfrm rot="15407819" flipH="1">
            <a:off x="1116261" y="2288851"/>
            <a:ext cx="1422920" cy="142292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414455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同心圆 4"/>
          <p:cNvSpPr/>
          <p:nvPr/>
        </p:nvSpPr>
        <p:spPr>
          <a:xfrm>
            <a:off x="1635818" y="3211344"/>
            <a:ext cx="1279169" cy="1310272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ffectLst>
            <a:outerShdw blurRad="50800" dist="762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14640" y="18545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</a:rPr>
              <a:t>01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539833" y="272076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14455"/>
                </a:solidFill>
              </a:rPr>
              <a:t>02</a:t>
            </a:r>
            <a:endParaRPr lang="zh-CN" altLang="en-US" sz="2800" dirty="0">
              <a:solidFill>
                <a:srgbClr val="414455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89309" y="3593854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</a:rPr>
              <a:t>03</a:t>
            </a:r>
            <a:endParaRPr lang="zh-CN" altLang="en-US" sz="2800" dirty="0">
              <a:solidFill>
                <a:srgbClr val="00B0F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726138" y="2600673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3721354" y="2620105"/>
            <a:ext cx="393056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26138" y="3266316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3713734" y="3285748"/>
            <a:ext cx="393056" cy="338554"/>
          </a:xfrm>
          <a:prstGeom prst="rect">
            <a:avLst/>
          </a:prstGeom>
          <a:solidFill>
            <a:srgbClr val="414455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726138" y="3936888"/>
            <a:ext cx="368300" cy="3683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713734" y="3956320"/>
            <a:ext cx="393056" cy="338554"/>
          </a:xfrm>
          <a:prstGeom prst="rect">
            <a:avLst/>
          </a:prstGeom>
          <a:solidFill>
            <a:srgbClr val="00B0F0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V="1">
            <a:off x="3713734" y="4336380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V="1">
            <a:off x="3713734" y="3664698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3726138" y="2999349"/>
            <a:ext cx="3891259" cy="2202"/>
          </a:xfrm>
          <a:prstGeom prst="line">
            <a:avLst/>
          </a:prstGeom>
          <a:ln w="9525"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06790" y="2593549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106790" y="3250411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3726138" y="1752876"/>
            <a:ext cx="3891259" cy="57884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88900" dir="10800000" algn="r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52"/>
          <p:cNvSpPr txBox="1"/>
          <p:nvPr/>
        </p:nvSpPr>
        <p:spPr>
          <a:xfrm>
            <a:off x="4114410" y="3916750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930822" y="1903797"/>
            <a:ext cx="295465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2D2A19"/>
                </a:solidFill>
                <a:latin typeface="方正兰亭细黑_GBK" pitchFamily="2" charset="-122"/>
                <a:ea typeface="方正兰亭细黑_GBK" pitchFamily="2" charset="-122"/>
              </a:rPr>
              <a:t>添加文字标题内容，详尽表达内容概要。</a:t>
            </a:r>
            <a:endParaRPr lang="zh-CN" altLang="en-US" sz="1200" dirty="0">
              <a:solidFill>
                <a:srgbClr val="2D2A19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6858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30" grpId="0" animBg="1"/>
      <p:bldP spid="31" grpId="0" animBg="1"/>
      <p:bldP spid="32" grpId="0" animBg="1"/>
      <p:bldP spid="34" grpId="0"/>
      <p:bldP spid="36" grpId="0"/>
      <p:bldP spid="37" grpId="0"/>
      <p:bldP spid="39" grpId="0" animBg="1"/>
      <p:bldP spid="40" grpId="0" animBg="1"/>
      <p:bldP spid="41" grpId="0" animBg="1"/>
      <p:bldP spid="42" grpId="0" animBg="1"/>
      <p:bldP spid="45" grpId="0" animBg="1"/>
      <p:bldP spid="46" grpId="0" animBg="1"/>
      <p:bldP spid="50" grpId="0"/>
      <p:bldP spid="51" grpId="0"/>
      <p:bldP spid="52" grpId="0" animBg="1"/>
      <p:bldP spid="53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直接连接符 44"/>
          <p:cNvCxnSpPr/>
          <p:nvPr/>
        </p:nvCxnSpPr>
        <p:spPr>
          <a:xfrm>
            <a:off x="4579144" y="3889679"/>
            <a:ext cx="3399935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175743" y="680288"/>
            <a:ext cx="34163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课题现状及发展情况</a:t>
            </a:r>
            <a:endParaRPr lang="zh-CN" altLang="en-US" sz="2800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979079" y="920886"/>
            <a:ext cx="0" cy="2968793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0" y="921296"/>
            <a:ext cx="1485900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 flipV="1">
            <a:off x="1492098" y="922851"/>
            <a:ext cx="3068459" cy="2950649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2062308" y="1471140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46" name="椭圆 45"/>
          <p:cNvSpPr/>
          <p:nvPr/>
        </p:nvSpPr>
        <p:spPr>
          <a:xfrm>
            <a:off x="2540350" y="1923918"/>
            <a:ext cx="292137" cy="29213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sp>
        <p:nvSpPr>
          <p:cNvPr id="50" name="TextBox 49"/>
          <p:cNvSpPr txBox="1"/>
          <p:nvPr/>
        </p:nvSpPr>
        <p:spPr>
          <a:xfrm>
            <a:off x="2586487" y="13939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57819" y="184672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黑简体" pitchFamily="2" charset="-122"/>
                <a:ea typeface="方正兰亭黑简体" pitchFamily="2" charset="-122"/>
              </a:rPr>
              <a:t>发展情况</a:t>
            </a:r>
            <a:endParaRPr lang="zh-CN" altLang="en-US" dirty="0">
              <a:solidFill>
                <a:srgbClr val="414455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979079" y="920886"/>
            <a:ext cx="1164921" cy="0"/>
          </a:xfrm>
          <a:prstGeom prst="line">
            <a:avLst/>
          </a:prstGeom>
          <a:ln>
            <a:solidFill>
              <a:srgbClr val="2D2A1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/>
          <p:cNvGrpSpPr/>
          <p:nvPr/>
        </p:nvGrpSpPr>
        <p:grpSpPr>
          <a:xfrm>
            <a:off x="981273" y="396384"/>
            <a:ext cx="1093804" cy="1093804"/>
            <a:chOff x="3658913" y="921296"/>
            <a:chExt cx="579934" cy="579934"/>
          </a:xfrm>
        </p:grpSpPr>
        <p:sp>
          <p:nvSpPr>
            <p:cNvPr id="67" name="椭圆 66"/>
            <p:cNvSpPr/>
            <p:nvPr/>
          </p:nvSpPr>
          <p:spPr>
            <a:xfrm>
              <a:off x="3658913" y="921296"/>
              <a:ext cx="579934" cy="579934"/>
            </a:xfrm>
            <a:prstGeom prst="ellipse">
              <a:avLst/>
            </a:prstGeom>
            <a:solidFill>
              <a:srgbClr val="414455"/>
            </a:solidFill>
            <a:ln w="38100">
              <a:solidFill>
                <a:schemeClr val="bg1"/>
              </a:solidFill>
            </a:ln>
            <a:effectLst>
              <a:outerShdw blurRad="266700" dist="177800" dir="10800000" algn="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831117" y="1087288"/>
              <a:ext cx="237663" cy="257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TextBox 37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03" y="3054287"/>
            <a:ext cx="7372881" cy="13456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8635878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44" grpId="0" animBg="1"/>
      <p:bldP spid="46" grpId="0" animBg="1"/>
      <p:bldP spid="50" grpId="0"/>
      <p:bldP spid="51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0PPT素材\背景及图片\斜纹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2142890" y="6228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14455"/>
                </a:solidFill>
                <a:latin typeface="方正兰亭粗黑_GBK" pitchFamily="2" charset="-122"/>
                <a:ea typeface="方正兰亭粗黑_GBK" pitchFamily="2" charset="-122"/>
              </a:rPr>
              <a:t>课题现状</a:t>
            </a:r>
            <a:endParaRPr lang="zh-CN" altLang="en-US" dirty="0">
              <a:solidFill>
                <a:srgbClr val="414455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527050"/>
            <a:ext cx="9144000" cy="394246"/>
            <a:chOff x="0" y="527050"/>
            <a:chExt cx="9144000" cy="394246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0" y="921296"/>
              <a:ext cx="148590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3360420" y="921296"/>
              <a:ext cx="5783580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V="1">
              <a:off x="1485900" y="527050"/>
              <a:ext cx="571500" cy="394246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2044874" y="539576"/>
              <a:ext cx="1315546" cy="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357967" y="539576"/>
              <a:ext cx="0" cy="381720"/>
            </a:xfrm>
            <a:prstGeom prst="line">
              <a:avLst/>
            </a:prstGeom>
            <a:ln>
              <a:solidFill>
                <a:srgbClr val="2D2A19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椭圆 43"/>
          <p:cNvSpPr/>
          <p:nvPr/>
        </p:nvSpPr>
        <p:spPr>
          <a:xfrm>
            <a:off x="1593697" y="539576"/>
            <a:ext cx="388547" cy="388547"/>
          </a:xfrm>
          <a:prstGeom prst="ellipse">
            <a:avLst/>
          </a:prstGeom>
          <a:solidFill>
            <a:srgbClr val="00B0F0"/>
          </a:solidFill>
          <a:ln w="38100">
            <a:solidFill>
              <a:schemeClr val="bg1"/>
            </a:solidFill>
          </a:ln>
          <a:effectLst>
            <a:outerShdw blurRad="266700" dist="88900" dir="10800000" algn="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/>
          </a:p>
        </p:txBody>
      </p:sp>
      <p:grpSp>
        <p:nvGrpSpPr>
          <p:cNvPr id="3" name="组合 2"/>
          <p:cNvGrpSpPr/>
          <p:nvPr/>
        </p:nvGrpSpPr>
        <p:grpSpPr>
          <a:xfrm>
            <a:off x="1797130" y="2822743"/>
            <a:ext cx="1965026" cy="769651"/>
            <a:chOff x="1797130" y="2822743"/>
            <a:chExt cx="1965026" cy="769651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7" name="流程图: 手动操作 9"/>
            <p:cNvSpPr/>
            <p:nvPr/>
          </p:nvSpPr>
          <p:spPr>
            <a:xfrm flipV="1">
              <a:off x="2786161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流程图: 手动操作 9"/>
            <p:cNvSpPr/>
            <p:nvPr/>
          </p:nvSpPr>
          <p:spPr>
            <a:xfrm flipH="1" flipV="1">
              <a:off x="1797130" y="2822743"/>
              <a:ext cx="975995" cy="76965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1334"/>
                <a:gd name="connsiteX1" fmla="*/ 10000 w 10000"/>
                <a:gd name="connsiteY1" fmla="*/ 0 h 11334"/>
                <a:gd name="connsiteX2" fmla="*/ 8000 w 10000"/>
                <a:gd name="connsiteY2" fmla="*/ 10000 h 11334"/>
                <a:gd name="connsiteX3" fmla="*/ 100 w 10000"/>
                <a:gd name="connsiteY3" fmla="*/ 11334 h 11334"/>
                <a:gd name="connsiteX4" fmla="*/ 0 w 10000"/>
                <a:gd name="connsiteY4" fmla="*/ 0 h 11334"/>
                <a:gd name="connsiteX0" fmla="*/ 6 w 9911"/>
                <a:gd name="connsiteY0" fmla="*/ 0 h 11334"/>
                <a:gd name="connsiteX1" fmla="*/ 9911 w 9911"/>
                <a:gd name="connsiteY1" fmla="*/ 0 h 11334"/>
                <a:gd name="connsiteX2" fmla="*/ 7911 w 9911"/>
                <a:gd name="connsiteY2" fmla="*/ 10000 h 11334"/>
                <a:gd name="connsiteX3" fmla="*/ 11 w 9911"/>
                <a:gd name="connsiteY3" fmla="*/ 11334 h 11334"/>
                <a:gd name="connsiteX4" fmla="*/ 6 w 9911"/>
                <a:gd name="connsiteY4" fmla="*/ 0 h 11334"/>
                <a:gd name="connsiteX0" fmla="*/ 6 w 10000"/>
                <a:gd name="connsiteY0" fmla="*/ 0 h 15018"/>
                <a:gd name="connsiteX1" fmla="*/ 10000 w 10000"/>
                <a:gd name="connsiteY1" fmla="*/ 0 h 15018"/>
                <a:gd name="connsiteX2" fmla="*/ 5251 w 10000"/>
                <a:gd name="connsiteY2" fmla="*/ 15018 h 15018"/>
                <a:gd name="connsiteX3" fmla="*/ 11 w 10000"/>
                <a:gd name="connsiteY3" fmla="*/ 10000 h 15018"/>
                <a:gd name="connsiteX4" fmla="*/ 6 w 10000"/>
                <a:gd name="connsiteY4" fmla="*/ 0 h 15018"/>
                <a:gd name="connsiteX0" fmla="*/ 6 w 7365"/>
                <a:gd name="connsiteY0" fmla="*/ 0 h 15018"/>
                <a:gd name="connsiteX1" fmla="*/ 7365 w 7365"/>
                <a:gd name="connsiteY1" fmla="*/ 7001 h 15018"/>
                <a:gd name="connsiteX2" fmla="*/ 5251 w 7365"/>
                <a:gd name="connsiteY2" fmla="*/ 15018 h 15018"/>
                <a:gd name="connsiteX3" fmla="*/ 11 w 7365"/>
                <a:gd name="connsiteY3" fmla="*/ 10000 h 15018"/>
                <a:gd name="connsiteX4" fmla="*/ 6 w 7365"/>
                <a:gd name="connsiteY4" fmla="*/ 0 h 15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5" h="15018">
                  <a:moveTo>
                    <a:pt x="6" y="0"/>
                  </a:moveTo>
                  <a:lnTo>
                    <a:pt x="7365" y="7001"/>
                  </a:lnTo>
                  <a:lnTo>
                    <a:pt x="5251" y="15018"/>
                  </a:lnTo>
                  <a:lnTo>
                    <a:pt x="11" y="10000"/>
                  </a:lnTo>
                  <a:cubicBezTo>
                    <a:pt x="-22" y="6667"/>
                    <a:pt x="39" y="3333"/>
                    <a:pt x="6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52546" y="3319019"/>
            <a:ext cx="2652289" cy="896438"/>
            <a:chOff x="1452546" y="3319019"/>
            <a:chExt cx="2652289" cy="896438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8" name="流程图: 手动操作 10"/>
            <p:cNvSpPr/>
            <p:nvPr/>
          </p:nvSpPr>
          <p:spPr>
            <a:xfrm flipV="1">
              <a:off x="2783008" y="3319019"/>
              <a:ext cx="1321827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3 w 10003"/>
                <a:gd name="connsiteY0" fmla="*/ 0 h 10000"/>
                <a:gd name="connsiteX1" fmla="*/ 10003 w 10003"/>
                <a:gd name="connsiteY1" fmla="*/ 5366 h 10000"/>
                <a:gd name="connsiteX2" fmla="*/ 7862 w 10003"/>
                <a:gd name="connsiteY2" fmla="*/ 10000 h 10000"/>
                <a:gd name="connsiteX3" fmla="*/ 5 w 10003"/>
                <a:gd name="connsiteY3" fmla="*/ 5945 h 10000"/>
                <a:gd name="connsiteX4" fmla="*/ 3 w 10003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3" h="10000">
                  <a:moveTo>
                    <a:pt x="3" y="0"/>
                  </a:moveTo>
                  <a:lnTo>
                    <a:pt x="10003" y="5366"/>
                  </a:lnTo>
                  <a:lnTo>
                    <a:pt x="7862" y="10000"/>
                  </a:lnTo>
                  <a:lnTo>
                    <a:pt x="5" y="5945"/>
                  </a:lnTo>
                  <a:cubicBezTo>
                    <a:pt x="-12" y="4011"/>
                    <a:pt x="20" y="1934"/>
                    <a:pt x="3" y="0"/>
                  </a:cubicBezTo>
                  <a:close/>
                </a:path>
              </a:pathLst>
            </a:custGeom>
            <a:solidFill>
              <a:srgbClr val="4144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流程图: 手动操作 10"/>
            <p:cNvSpPr/>
            <p:nvPr/>
          </p:nvSpPr>
          <p:spPr>
            <a:xfrm flipH="1" flipV="1">
              <a:off x="1452546" y="3319019"/>
              <a:ext cx="1321431" cy="896438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47 w 10000"/>
                <a:gd name="connsiteY3" fmla="*/ 6198 h 10000"/>
                <a:gd name="connsiteX4" fmla="*/ 0 w 10000"/>
                <a:gd name="connsiteY4" fmla="*/ 0 h 10000"/>
                <a:gd name="connsiteX0" fmla="*/ 0 w 10000"/>
                <a:gd name="connsiteY0" fmla="*/ 0 h 10681"/>
                <a:gd name="connsiteX1" fmla="*/ 10000 w 10000"/>
                <a:gd name="connsiteY1" fmla="*/ 0 h 10681"/>
                <a:gd name="connsiteX2" fmla="*/ 7406 w 10000"/>
                <a:gd name="connsiteY2" fmla="*/ 10681 h 10681"/>
                <a:gd name="connsiteX3" fmla="*/ 47 w 10000"/>
                <a:gd name="connsiteY3" fmla="*/ 6198 h 10681"/>
                <a:gd name="connsiteX4" fmla="*/ 0 w 10000"/>
                <a:gd name="connsiteY4" fmla="*/ 0 h 10681"/>
                <a:gd name="connsiteX0" fmla="*/ 0 w 9423"/>
                <a:gd name="connsiteY0" fmla="*/ 0 h 10681"/>
                <a:gd name="connsiteX1" fmla="*/ 9423 w 9423"/>
                <a:gd name="connsiteY1" fmla="*/ 5731 h 10681"/>
                <a:gd name="connsiteX2" fmla="*/ 7406 w 9423"/>
                <a:gd name="connsiteY2" fmla="*/ 10681 h 10681"/>
                <a:gd name="connsiteX3" fmla="*/ 47 w 9423"/>
                <a:gd name="connsiteY3" fmla="*/ 6198 h 10681"/>
                <a:gd name="connsiteX4" fmla="*/ 0 w 9423"/>
                <a:gd name="connsiteY4" fmla="*/ 0 h 10681"/>
                <a:gd name="connsiteX0" fmla="*/ 0 w 10000"/>
                <a:gd name="connsiteY0" fmla="*/ 0 h 10000"/>
                <a:gd name="connsiteX1" fmla="*/ 10000 w 10000"/>
                <a:gd name="connsiteY1" fmla="*/ 5366 h 10000"/>
                <a:gd name="connsiteX2" fmla="*/ 7859 w 10000"/>
                <a:gd name="connsiteY2" fmla="*/ 10000 h 10000"/>
                <a:gd name="connsiteX3" fmla="*/ 26 w 10000"/>
                <a:gd name="connsiteY3" fmla="*/ 5909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0"/>
                  </a:moveTo>
                  <a:lnTo>
                    <a:pt x="10000" y="5366"/>
                  </a:lnTo>
                  <a:lnTo>
                    <a:pt x="7859" y="10000"/>
                  </a:lnTo>
                  <a:lnTo>
                    <a:pt x="26" y="5909"/>
                  </a:lnTo>
                  <a:cubicBezTo>
                    <a:pt x="9" y="3975"/>
                    <a:pt x="17" y="1934"/>
                    <a:pt x="0" y="0"/>
                  </a:cubicBezTo>
                  <a:close/>
                </a:path>
              </a:pathLst>
            </a:custGeom>
            <a:solidFill>
              <a:srgbClr val="4144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43034" y="2354124"/>
            <a:ext cx="1272413" cy="642276"/>
            <a:chOff x="2143034" y="2354124"/>
            <a:chExt cx="1272413" cy="64227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6" name="流程图: 手动操作 8"/>
            <p:cNvSpPr/>
            <p:nvPr/>
          </p:nvSpPr>
          <p:spPr>
            <a:xfrm flipV="1">
              <a:off x="2785786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流程图: 手动操作 8"/>
            <p:cNvSpPr/>
            <p:nvPr/>
          </p:nvSpPr>
          <p:spPr>
            <a:xfrm flipH="1" flipV="1">
              <a:off x="2143034" y="2354124"/>
              <a:ext cx="629661" cy="64227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59 w 10059"/>
                <a:gd name="connsiteY0" fmla="*/ 0 h 12026"/>
                <a:gd name="connsiteX1" fmla="*/ 10059 w 10059"/>
                <a:gd name="connsiteY1" fmla="*/ 0 h 12026"/>
                <a:gd name="connsiteX2" fmla="*/ 8059 w 10059"/>
                <a:gd name="connsiteY2" fmla="*/ 10000 h 12026"/>
                <a:gd name="connsiteX3" fmla="*/ 0 w 10059"/>
                <a:gd name="connsiteY3" fmla="*/ 12026 h 12026"/>
                <a:gd name="connsiteX4" fmla="*/ 59 w 10059"/>
                <a:gd name="connsiteY4" fmla="*/ 0 h 12026"/>
                <a:gd name="connsiteX0" fmla="*/ 59 w 10059"/>
                <a:gd name="connsiteY0" fmla="*/ 0 h 15176"/>
                <a:gd name="connsiteX1" fmla="*/ 10059 w 10059"/>
                <a:gd name="connsiteY1" fmla="*/ 0 h 15176"/>
                <a:gd name="connsiteX2" fmla="*/ 3598 w 10059"/>
                <a:gd name="connsiteY2" fmla="*/ 15176 h 15176"/>
                <a:gd name="connsiteX3" fmla="*/ 0 w 10059"/>
                <a:gd name="connsiteY3" fmla="*/ 12026 h 15176"/>
                <a:gd name="connsiteX4" fmla="*/ 59 w 10059"/>
                <a:gd name="connsiteY4" fmla="*/ 0 h 15176"/>
                <a:gd name="connsiteX0" fmla="*/ 59 w 6481"/>
                <a:gd name="connsiteY0" fmla="*/ 0 h 15176"/>
                <a:gd name="connsiteX1" fmla="*/ 6481 w 6481"/>
                <a:gd name="connsiteY1" fmla="*/ 5570 h 15176"/>
                <a:gd name="connsiteX2" fmla="*/ 3598 w 6481"/>
                <a:gd name="connsiteY2" fmla="*/ 15176 h 15176"/>
                <a:gd name="connsiteX3" fmla="*/ 0 w 6481"/>
                <a:gd name="connsiteY3" fmla="*/ 12026 h 15176"/>
                <a:gd name="connsiteX4" fmla="*/ 59 w 6481"/>
                <a:gd name="connsiteY4" fmla="*/ 0 h 15176"/>
                <a:gd name="connsiteX0" fmla="*/ 5 w 10065"/>
                <a:gd name="connsiteY0" fmla="*/ 0 h 10000"/>
                <a:gd name="connsiteX1" fmla="*/ 10065 w 10065"/>
                <a:gd name="connsiteY1" fmla="*/ 3670 h 10000"/>
                <a:gd name="connsiteX2" fmla="*/ 5617 w 10065"/>
                <a:gd name="connsiteY2" fmla="*/ 10000 h 10000"/>
                <a:gd name="connsiteX3" fmla="*/ 65 w 10065"/>
                <a:gd name="connsiteY3" fmla="*/ 7924 h 10000"/>
                <a:gd name="connsiteX4" fmla="*/ 5 w 10065"/>
                <a:gd name="connsiteY4" fmla="*/ 0 h 10000"/>
                <a:gd name="connsiteX0" fmla="*/ 53 w 10000"/>
                <a:gd name="connsiteY0" fmla="*/ 0 h 10000"/>
                <a:gd name="connsiteX1" fmla="*/ 10000 w 10000"/>
                <a:gd name="connsiteY1" fmla="*/ 3670 h 10000"/>
                <a:gd name="connsiteX2" fmla="*/ 5552 w 10000"/>
                <a:gd name="connsiteY2" fmla="*/ 10000 h 10000"/>
                <a:gd name="connsiteX3" fmla="*/ 0 w 10000"/>
                <a:gd name="connsiteY3" fmla="*/ 7924 h 10000"/>
                <a:gd name="connsiteX4" fmla="*/ 53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53" y="0"/>
                  </a:moveTo>
                  <a:lnTo>
                    <a:pt x="10000" y="3670"/>
                  </a:lnTo>
                  <a:lnTo>
                    <a:pt x="5552" y="10000"/>
                  </a:lnTo>
                  <a:lnTo>
                    <a:pt x="0" y="7924"/>
                  </a:lnTo>
                  <a:cubicBezTo>
                    <a:pt x="31" y="5283"/>
                    <a:pt x="22" y="2642"/>
                    <a:pt x="5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61524" y="1826267"/>
            <a:ext cx="623353" cy="571086"/>
            <a:chOff x="2461524" y="1826267"/>
            <a:chExt cx="623353" cy="571086"/>
          </a:xfrm>
          <a:effectLst>
            <a:outerShdw blurRad="76200" dist="63500" dir="10800000" algn="r" rotWithShape="0">
              <a:prstClr val="black">
                <a:alpha val="30000"/>
              </a:prstClr>
            </a:outerShdw>
          </a:effectLst>
        </p:grpSpPr>
        <p:sp>
          <p:nvSpPr>
            <p:cNvPr id="59" name="直角三角形 7"/>
            <p:cNvSpPr/>
            <p:nvPr/>
          </p:nvSpPr>
          <p:spPr>
            <a:xfrm flipH="1">
              <a:off x="2461524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直角三角形 7"/>
            <p:cNvSpPr/>
            <p:nvPr/>
          </p:nvSpPr>
          <p:spPr>
            <a:xfrm>
              <a:off x="2780330" y="1826267"/>
              <a:ext cx="304547" cy="571086"/>
            </a:xfrm>
            <a:custGeom>
              <a:avLst/>
              <a:gdLst>
                <a:gd name="connsiteX0" fmla="*/ 0 w 559340"/>
                <a:gd name="connsiteY0" fmla="*/ 516318 h 516318"/>
                <a:gd name="connsiteX1" fmla="*/ 0 w 559340"/>
                <a:gd name="connsiteY1" fmla="*/ 0 h 516318"/>
                <a:gd name="connsiteX2" fmla="*/ 559340 w 559340"/>
                <a:gd name="connsiteY2" fmla="*/ 516318 h 516318"/>
                <a:gd name="connsiteX3" fmla="*/ 0 w 559340"/>
                <a:gd name="connsiteY3" fmla="*/ 516318 h 516318"/>
                <a:gd name="connsiteX0" fmla="*/ 0 w 290259"/>
                <a:gd name="connsiteY0" fmla="*/ 516318 h 516318"/>
                <a:gd name="connsiteX1" fmla="*/ 0 w 290259"/>
                <a:gd name="connsiteY1" fmla="*/ 0 h 516318"/>
                <a:gd name="connsiteX2" fmla="*/ 290259 w 290259"/>
                <a:gd name="connsiteY2" fmla="*/ 404400 h 516318"/>
                <a:gd name="connsiteX3" fmla="*/ 0 w 290259"/>
                <a:gd name="connsiteY3" fmla="*/ 516318 h 516318"/>
                <a:gd name="connsiteX0" fmla="*/ 0 w 283115"/>
                <a:gd name="connsiteY0" fmla="*/ 516318 h 516318"/>
                <a:gd name="connsiteX1" fmla="*/ 0 w 283115"/>
                <a:gd name="connsiteY1" fmla="*/ 0 h 516318"/>
                <a:gd name="connsiteX2" fmla="*/ 283115 w 283115"/>
                <a:gd name="connsiteY2" fmla="*/ 404400 h 516318"/>
                <a:gd name="connsiteX3" fmla="*/ 0 w 283115"/>
                <a:gd name="connsiteY3" fmla="*/ 516318 h 516318"/>
                <a:gd name="connsiteX0" fmla="*/ 2382 w 285497"/>
                <a:gd name="connsiteY0" fmla="*/ 559180 h 559180"/>
                <a:gd name="connsiteX1" fmla="*/ 0 w 285497"/>
                <a:gd name="connsiteY1" fmla="*/ 0 h 559180"/>
                <a:gd name="connsiteX2" fmla="*/ 285497 w 285497"/>
                <a:gd name="connsiteY2" fmla="*/ 447262 h 559180"/>
                <a:gd name="connsiteX3" fmla="*/ 2382 w 285497"/>
                <a:gd name="connsiteY3" fmla="*/ 559180 h 559180"/>
                <a:gd name="connsiteX0" fmla="*/ 2382 w 304547"/>
                <a:gd name="connsiteY0" fmla="*/ 559180 h 559180"/>
                <a:gd name="connsiteX1" fmla="*/ 0 w 304547"/>
                <a:gd name="connsiteY1" fmla="*/ 0 h 559180"/>
                <a:gd name="connsiteX2" fmla="*/ 304547 w 304547"/>
                <a:gd name="connsiteY2" fmla="*/ 440118 h 559180"/>
                <a:gd name="connsiteX3" fmla="*/ 2382 w 304547"/>
                <a:gd name="connsiteY3" fmla="*/ 559180 h 559180"/>
                <a:gd name="connsiteX0" fmla="*/ 2382 w 304547"/>
                <a:gd name="connsiteY0" fmla="*/ 571086 h 571086"/>
                <a:gd name="connsiteX1" fmla="*/ 0 w 304547"/>
                <a:gd name="connsiteY1" fmla="*/ 0 h 571086"/>
                <a:gd name="connsiteX2" fmla="*/ 304547 w 304547"/>
                <a:gd name="connsiteY2" fmla="*/ 452024 h 571086"/>
                <a:gd name="connsiteX3" fmla="*/ 2382 w 304547"/>
                <a:gd name="connsiteY3" fmla="*/ 571086 h 57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7" h="571086">
                  <a:moveTo>
                    <a:pt x="2382" y="571086"/>
                  </a:moveTo>
                  <a:lnTo>
                    <a:pt x="0" y="0"/>
                  </a:lnTo>
                  <a:lnTo>
                    <a:pt x="304547" y="452024"/>
                  </a:lnTo>
                  <a:lnTo>
                    <a:pt x="2382" y="571086"/>
                  </a:lnTo>
                  <a:close/>
                </a:path>
              </a:pathLst>
            </a:custGeom>
            <a:solidFill>
              <a:srgbClr val="00B0F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Straight Connector 298"/>
          <p:cNvCxnSpPr/>
          <p:nvPr/>
        </p:nvCxnSpPr>
        <p:spPr>
          <a:xfrm>
            <a:off x="3149230" y="3196259"/>
            <a:ext cx="2629597" cy="1200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297"/>
          <p:cNvCxnSpPr/>
          <p:nvPr/>
        </p:nvCxnSpPr>
        <p:spPr>
          <a:xfrm>
            <a:off x="3313814" y="3766201"/>
            <a:ext cx="2436139" cy="1199"/>
          </a:xfrm>
          <a:prstGeom prst="line">
            <a:avLst/>
          </a:prstGeom>
          <a:ln w="9525" cap="rnd">
            <a:solidFill>
              <a:srgbClr val="2D2A19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152"/>
          <p:cNvCxnSpPr/>
          <p:nvPr/>
        </p:nvCxnSpPr>
        <p:spPr>
          <a:xfrm flipH="1">
            <a:off x="1370870" y="1799379"/>
            <a:ext cx="1319478" cy="1906779"/>
          </a:xfrm>
          <a:prstGeom prst="line">
            <a:avLst/>
          </a:prstGeom>
          <a:ln w="12700">
            <a:solidFill>
              <a:srgbClr val="414455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TextBox 54"/>
          <p:cNvSpPr txBox="1">
            <a:spLocks noChangeArrowheads="1"/>
          </p:cNvSpPr>
          <p:nvPr/>
        </p:nvSpPr>
        <p:spPr bwMode="auto">
          <a:xfrm rot="18300000">
            <a:off x="692371" y="2570302"/>
            <a:ext cx="24620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  <a:cs typeface="Calibri" pitchFamily="34" charset="0"/>
              </a:rPr>
              <a:t>点击此处添加文本详细的内容</a:t>
            </a:r>
            <a:endParaRPr lang="en-GB" altLang="zh-CN" sz="1200" dirty="0">
              <a:solidFill>
                <a:srgbClr val="414455"/>
              </a:solidFill>
              <a:latin typeface="方正兰亭细黑_GBK" pitchFamily="2" charset="-122"/>
              <a:ea typeface="方正兰亭细黑_GBK" pitchFamily="2" charset="-122"/>
              <a:cs typeface="Calibri" pitchFamily="34" charset="0"/>
            </a:endParaRPr>
          </a:p>
        </p:txBody>
      </p:sp>
      <p:cxnSp>
        <p:nvCxnSpPr>
          <p:cNvPr id="69" name="Straight Connector 299"/>
          <p:cNvCxnSpPr/>
          <p:nvPr/>
        </p:nvCxnSpPr>
        <p:spPr>
          <a:xfrm>
            <a:off x="2876421" y="2132705"/>
            <a:ext cx="2903835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1" name="组合 70"/>
          <p:cNvGrpSpPr/>
          <p:nvPr/>
        </p:nvGrpSpPr>
        <p:grpSpPr>
          <a:xfrm>
            <a:off x="5732973" y="1934216"/>
            <a:ext cx="1937888" cy="338023"/>
            <a:chOff x="5694873" y="1819916"/>
            <a:chExt cx="1937888" cy="338023"/>
          </a:xfrm>
        </p:grpSpPr>
        <p:sp>
          <p:nvSpPr>
            <p:cNvPr id="72" name="圆角矩形 71"/>
            <p:cNvSpPr/>
            <p:nvPr/>
          </p:nvSpPr>
          <p:spPr>
            <a:xfrm>
              <a:off x="5694873" y="1819916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5972148" y="18403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732973" y="3052012"/>
            <a:ext cx="1937888" cy="338023"/>
            <a:chOff x="5694873" y="2937712"/>
            <a:chExt cx="1937888" cy="338023"/>
          </a:xfrm>
        </p:grpSpPr>
        <p:sp>
          <p:nvSpPr>
            <p:cNvPr id="78" name="圆角矩形 77"/>
            <p:cNvSpPr/>
            <p:nvPr/>
          </p:nvSpPr>
          <p:spPr>
            <a:xfrm>
              <a:off x="5694873" y="2937712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5972148" y="2955596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32973" y="3610910"/>
            <a:ext cx="1937888" cy="338023"/>
            <a:chOff x="5694873" y="3496610"/>
            <a:chExt cx="1937888" cy="338023"/>
          </a:xfrm>
        </p:grpSpPr>
        <p:sp>
          <p:nvSpPr>
            <p:cNvPr id="81" name="圆角矩形 80"/>
            <p:cNvSpPr/>
            <p:nvPr/>
          </p:nvSpPr>
          <p:spPr>
            <a:xfrm>
              <a:off x="5694873" y="3496610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5972148" y="3534557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414455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414455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cxnSp>
        <p:nvCxnSpPr>
          <p:cNvPr id="70" name="Straight Connector 300"/>
          <p:cNvCxnSpPr/>
          <p:nvPr/>
        </p:nvCxnSpPr>
        <p:spPr>
          <a:xfrm>
            <a:off x="3036020" y="2668959"/>
            <a:ext cx="2756487" cy="1"/>
          </a:xfrm>
          <a:prstGeom prst="line">
            <a:avLst/>
          </a:prstGeom>
          <a:ln w="9525" cap="rnd">
            <a:solidFill>
              <a:srgbClr val="00B0F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5732973" y="2493114"/>
            <a:ext cx="1937888" cy="338023"/>
            <a:chOff x="5694873" y="2378814"/>
            <a:chExt cx="1937888" cy="338023"/>
          </a:xfrm>
        </p:grpSpPr>
        <p:sp>
          <p:nvSpPr>
            <p:cNvPr id="75" name="圆角矩形 74"/>
            <p:cNvSpPr/>
            <p:nvPr/>
          </p:nvSpPr>
          <p:spPr>
            <a:xfrm>
              <a:off x="5694873" y="2378814"/>
              <a:ext cx="1937888" cy="33802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88900" dir="10800000" algn="r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972148" y="2402094"/>
              <a:ext cx="1415772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rgbClr val="00B0F0"/>
                  </a:solidFill>
                  <a:latin typeface="方正兰亭细黑_GBK" pitchFamily="2" charset="-122"/>
                  <a:ea typeface="方正兰亭细黑_GBK" pitchFamily="2" charset="-122"/>
                </a:rPr>
                <a:t>点击添加文字内容</a:t>
              </a:r>
              <a:endParaRPr lang="zh-CN" altLang="en-US" sz="1200" dirty="0">
                <a:solidFill>
                  <a:srgbClr val="00B0F0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0281408" y="6797920"/>
            <a:ext cx="1107996" cy="461665"/>
          </a:xfrm>
          <a:prstGeom prst="rect">
            <a:avLst/>
          </a:prstGeom>
          <a:noFill/>
          <a:effectLst>
            <a:outerShdw blurRad="50800" dist="25400" dir="2700000" algn="tl" rotWithShape="0">
              <a:prstClr val="black"/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细黑_GBK_M" pitchFamily="2" charset="2"/>
                <a:ea typeface="方正兰亭细黑_GBK_M" pitchFamily="2" charset="2"/>
                <a:cs typeface="方正兰亭细黑_GBK_M" pitchFamily="2" charset="2"/>
              </a:rPr>
              <a:t>延时符</a:t>
            </a:r>
            <a:endParaRPr lang="zh-CN" altLang="en-US" sz="2400" dirty="0">
              <a:solidFill>
                <a:schemeClr val="bg1"/>
              </a:solidFill>
              <a:latin typeface="方正兰亭细黑_GBK_M" pitchFamily="2" charset="2"/>
              <a:ea typeface="方正兰亭细黑_GBK_M" pitchFamily="2" charset="2"/>
              <a:cs typeface="方正兰亭细黑_GBK_M" pitchFamily="2" charset="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3278778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44" grpId="0" animBg="1"/>
          <p:bldP spid="68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8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1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2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/>
          <p:bldP spid="44" grpId="0" animBg="1"/>
          <p:bldP spid="68" grpId="0"/>
          <p:bldP spid="83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523</TotalTime>
  <Words>2391</Words>
  <Application>Microsoft Office PowerPoint</Application>
  <PresentationFormat>全屏显示(16:9)</PresentationFormat>
  <Paragraphs>466</Paragraphs>
  <Slides>32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有澤行書</vt:lpstr>
      <vt:lpstr>宋体</vt:lpstr>
      <vt:lpstr>方正宋三简体</vt:lpstr>
      <vt:lpstr>Calibri Light</vt:lpstr>
      <vt:lpstr>方正兰亭粗黑_GBK</vt:lpstr>
      <vt:lpstr>Adobe Gothic Std B</vt:lpstr>
      <vt:lpstr>Arial</vt:lpstr>
      <vt:lpstr>方正兰亭细黑_GBK</vt:lpstr>
      <vt:lpstr>方正兰亭黑简体</vt:lpstr>
      <vt:lpstr>GulimChe</vt:lpstr>
      <vt:lpstr>High Tower Text</vt:lpstr>
      <vt:lpstr>方正兰亭细黑_GBK_M</vt:lpstr>
      <vt:lpstr>中国建行标准字GBK</vt:lpstr>
      <vt:lpstr>Watford DB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39</cp:revision>
  <dcterms:created xsi:type="dcterms:W3CDTF">2015-01-19T03:51:36Z</dcterms:created>
  <dcterms:modified xsi:type="dcterms:W3CDTF">2016-11-06T09:14:57Z</dcterms:modified>
  <cp:category>锐旗设计；https://9ppt.taobao.com</cp:category>
</cp:coreProperties>
</file>