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6"/>
  </p:notesMasterIdLst>
  <p:sldIdLst>
    <p:sldId id="257" r:id="rId2"/>
    <p:sldId id="258" r:id="rId3"/>
    <p:sldId id="259" r:id="rId4"/>
    <p:sldId id="260" r:id="rId5"/>
    <p:sldId id="284" r:id="rId6"/>
    <p:sldId id="285" r:id="rId7"/>
    <p:sldId id="286" r:id="rId8"/>
    <p:sldId id="303" r:id="rId9"/>
    <p:sldId id="287" r:id="rId10"/>
    <p:sldId id="289" r:id="rId11"/>
    <p:sldId id="290" r:id="rId12"/>
    <p:sldId id="291" r:id="rId13"/>
    <p:sldId id="309" r:id="rId14"/>
    <p:sldId id="304" r:id="rId15"/>
    <p:sldId id="292" r:id="rId16"/>
    <p:sldId id="293" r:id="rId17"/>
    <p:sldId id="294" r:id="rId18"/>
    <p:sldId id="295" r:id="rId19"/>
    <p:sldId id="305" r:id="rId20"/>
    <p:sldId id="296" r:id="rId21"/>
    <p:sldId id="308" r:id="rId22"/>
    <p:sldId id="297" r:id="rId23"/>
    <p:sldId id="298" r:id="rId24"/>
    <p:sldId id="306" r:id="rId25"/>
  </p:sldIdLst>
  <p:sldSz cx="12192000" cy="6858000"/>
  <p:notesSz cx="6858000" cy="9144000"/>
  <p:embeddedFontLst>
    <p:embeddedFont>
      <p:font typeface="文悦古典明朝体 (非商业使用) W5" panose="02010600030101010101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等线" panose="02010600030101010101" pitchFamily="2" charset="-122"/>
      <p:regular r:id="rId32"/>
      <p:bold r:id="rId33"/>
    </p:embeddedFont>
    <p:embeddedFont>
      <p:font typeface="等线 Light" panose="02010600030101010101" pitchFamily="2" charset="-122"/>
      <p:regular r:id="rId34"/>
    </p:embeddedFont>
    <p:embeddedFont>
      <p:font typeface="禹卫书法行书简体&#10;" panose="02000603000000000000" pitchFamily="2" charset="-122"/>
      <p:regular r:id="rId35"/>
    </p:embeddedFont>
  </p:embeddedFontLst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BA6E"/>
    <a:srgbClr val="B920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879" autoAdjust="0"/>
    <p:restoredTop sz="95250" autoAdjust="0"/>
  </p:normalViewPr>
  <p:slideViewPr>
    <p:cSldViewPr snapToGrid="0" showGuides="1">
      <p:cViewPr varScale="1">
        <p:scale>
          <a:sx n="105" d="100"/>
          <a:sy n="105" d="100"/>
        </p:scale>
        <p:origin x="31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0C3F5-3BB6-43E2-9F75-96219E148645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3300A7-0CB9-44B1-B85E-9370CC89F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445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309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6747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1651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3163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9246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7043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5483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7504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9123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9058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198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038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7566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1131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2162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6893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056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154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045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95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821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578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478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300A7-0CB9-44B1-B85E-9370CC89F14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259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FCF4D3-56BB-4D9A-85E3-5825FCF5CA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1C6C955-93F6-45BC-81C8-62F527CC80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C92C9B-DD29-4B41-A821-8C3207B32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49AD8F-F548-4A3D-955A-0B8456BFA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F75A1C-54EB-4EE8-89D1-E2870CA28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85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5BC90E-1278-4C55-A602-9EEB20C4C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A1DFBBC-DEFF-4CB8-BC06-B08EB164BF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093C2ED-12EF-41AA-8A21-445AAFECF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8B2058-4EBD-46E2-B4FD-748F6413E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613171-0A15-4B68-9976-9A860E7CE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96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B2732F8-269F-45A4-87FB-737BCBE135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9C9C8E8-C45C-4480-A33B-6E9AAA845D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6129DA-93D8-4B47-B7A2-549028E28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AFE6B0-190A-47F4-AFFC-74D3C3C75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908F0C-B054-41CD-89F0-FB6DC8A25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53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183D0B-5567-49F4-9749-B9DFA9067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1A4CE0-7F1C-439A-B6F9-219017AF07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683AF8-F11C-4554-8018-E3B6048B4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B032DD-24F7-4588-9C9D-9F252E8C4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F84759-B67E-4936-9A4A-B110F08EC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27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B95A4F-EE3E-495B-BAEC-20844536E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0ECF785-EF66-480E-BA23-5D8604FACE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8CD010-784D-4200-B2D3-CE6CF9F9B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8E958A-7F1B-4567-B22B-60C059826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F4C760-5C2C-4FC6-BD22-5088BB6BF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51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59A1BE-8A15-4036-A3E4-5BB4A2042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B49C935-D5F1-4590-8BFA-1923C5A5B4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27FE453-EE46-4989-84DF-BEB1D34398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B28067-C4CF-47DC-8370-4521230C2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F2483F2-1212-455C-AE16-39A6187FA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D1DE367-5302-4B64-AB68-2037C95B7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37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347C91-F18A-4DF4-A677-7B4521BDD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64BADF-5DC8-4404-8BDC-834256A5B8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1191B60-146E-410D-9DA9-B082C432C7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BDE3778-A90B-4F53-B42D-D14F18DC98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D0DFD21-0BCB-43F4-B4C6-4FB0D7ADAC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1E29BBE-FB24-410E-A547-9C148C3C0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259B19E-BF33-4442-BC9C-C6104521F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DE7418B-1204-404D-AFBA-576764FE3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89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488CF0-B3F1-4ED3-8C9C-ADCEBEADF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095D4E6-2FC9-4798-806C-A44D54A25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1D20362-E92B-473C-AEF5-E0635F2DC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F9561C9-F106-4BBC-8C04-5CB86C61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30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5F6E8EB-C8B1-44D1-BAD6-4BE574E89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C48E31A-9F3A-4157-9BD8-FD1A6FC51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4A73EEF-FF3B-4B5F-9D46-D9C913D00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98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F980F9-DC33-4174-947B-2E2A07DAF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67AB0BC-F601-4DC7-A897-7470839E9D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C13BE26-235D-4CE4-ADD3-B251028AC6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AA2D61C-375D-427B-A9F5-07D4791B9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49DD5C-0D13-4E70-B977-A53EAA3B7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AA7BA7-1400-472F-B375-80AA72077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29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DD7C43-A6BE-4595-8AD4-5EEFDE3FC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F658CCA-F393-4151-AC46-3C6B3F5A7E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AF4E12-8686-4871-BEEB-ED59553924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D8EA752-154E-46B2-9631-A739F1063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680C-3A71-4D51-85E9-8080BF58BF9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31BB8E6-DEB8-4328-B943-99E43A3D5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23F88A-E8CB-4CE6-8068-4BCEB6089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7729-17D1-4C9A-8C0B-5C2F23349C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70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2AC7961-F7EB-4D9C-BA5B-0588A775D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AA505A3-33F4-473C-B892-4F4BD353B6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C2C2D9-73F3-41AD-AC22-680D2A12D0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6680C-3A71-4D51-85E9-8080BF58BF90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2CAFFF-C3AD-4751-9DA1-0EA5B0139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5E39D9-73C3-4515-8772-D0B612F85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47729-17D1-4C9A-8C0B-5C2F23349C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14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29.png"/><Relationship Id="rId4" Type="http://schemas.microsoft.com/office/2007/relationships/hdphoto" Target="../media/hdphoto7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6D9C37E-B7D8-4B43-80C7-6D12B91D14F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565" r="75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09990B6F-B135-4FC0-BD61-680B98CFC540}"/>
              </a:ext>
            </a:extLst>
          </p:cNvPr>
          <p:cNvSpPr/>
          <p:nvPr/>
        </p:nvSpPr>
        <p:spPr>
          <a:xfrm>
            <a:off x="3767847" y="0"/>
            <a:ext cx="465630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901EE8-F0C1-4BC8-B5E3-948ACC26E3B5}"/>
              </a:ext>
            </a:extLst>
          </p:cNvPr>
          <p:cNvSpPr txBox="1"/>
          <p:nvPr/>
        </p:nvSpPr>
        <p:spPr>
          <a:xfrm>
            <a:off x="4905169" y="442609"/>
            <a:ext cx="2308324" cy="63132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贺 小 年</a:t>
            </a:r>
          </a:p>
        </p:txBody>
      </p:sp>
      <p:sp>
        <p:nvSpPr>
          <p:cNvPr id="17" name="图文框 16">
            <a:extLst>
              <a:ext uri="{FF2B5EF4-FFF2-40B4-BE49-F238E27FC236}">
                <a16:creationId xmlns:a16="http://schemas.microsoft.com/office/drawing/2014/main" id="{BDB43244-6F02-4B0C-B1EF-B4B3552043BA}"/>
              </a:ext>
            </a:extLst>
          </p:cNvPr>
          <p:cNvSpPr/>
          <p:nvPr/>
        </p:nvSpPr>
        <p:spPr>
          <a:xfrm>
            <a:off x="3980234" y="136187"/>
            <a:ext cx="4231532" cy="6585626"/>
          </a:xfrm>
          <a:prstGeom prst="frame">
            <a:avLst>
              <a:gd name="adj1" fmla="val 1925"/>
            </a:avLst>
          </a:prstGeom>
          <a:solidFill>
            <a:srgbClr val="B01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7ED2D61-7D2A-4774-B99C-A55529A18BF5}"/>
              </a:ext>
            </a:extLst>
          </p:cNvPr>
          <p:cNvSpPr/>
          <p:nvPr/>
        </p:nvSpPr>
        <p:spPr>
          <a:xfrm>
            <a:off x="4377447" y="700391"/>
            <a:ext cx="461665" cy="2120631"/>
          </a:xfrm>
          <a:prstGeom prst="rect">
            <a:avLst/>
          </a:prstGeom>
          <a:solidFill>
            <a:srgbClr val="B01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882A8A9-30D0-4EC6-9262-66F68E913136}"/>
              </a:ext>
            </a:extLst>
          </p:cNvPr>
          <p:cNvSpPr txBox="1"/>
          <p:nvPr/>
        </p:nvSpPr>
        <p:spPr>
          <a:xfrm>
            <a:off x="4367719" y="856034"/>
            <a:ext cx="461665" cy="18677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中国传统习俗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2134C99-283D-4376-98F9-30EF072ACBCE}"/>
              </a:ext>
            </a:extLst>
          </p:cNvPr>
          <p:cNvSpPr txBox="1"/>
          <p:nvPr/>
        </p:nvSpPr>
        <p:spPr>
          <a:xfrm>
            <a:off x="7373713" y="3735422"/>
            <a:ext cx="738664" cy="31906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农历腊月廿四日或廿三日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中国民间称为过小年是祭祀灶君的节日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pic>
        <p:nvPicPr>
          <p:cNvPr id="2" name="喜庆">
            <a:hlinkClick r:id="" action="ppaction://media"/>
            <a:extLst>
              <a:ext uri="{FF2B5EF4-FFF2-40B4-BE49-F238E27FC236}">
                <a16:creationId xmlns:a16="http://schemas.microsoft.com/office/drawing/2014/main" id="{64A63160-3155-4E5D-A528-4D0703A030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99552" y="-157504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6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51F1F7-F838-46AE-A76F-1A94F178DC08}"/>
              </a:ext>
            </a:extLst>
          </p:cNvPr>
          <p:cNvSpPr/>
          <p:nvPr/>
        </p:nvSpPr>
        <p:spPr>
          <a:xfrm>
            <a:off x="356681" y="331102"/>
            <a:ext cx="11478638" cy="61957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E21E09-8211-4D42-BAE7-3942B765029D}"/>
              </a:ext>
            </a:extLst>
          </p:cNvPr>
          <p:cNvCxnSpPr/>
          <p:nvPr/>
        </p:nvCxnSpPr>
        <p:spPr>
          <a:xfrm>
            <a:off x="40132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81DF023-B41E-4FF3-B4F0-AA6871F3C0F8}"/>
              </a:ext>
            </a:extLst>
          </p:cNvPr>
          <p:cNvCxnSpPr/>
          <p:nvPr/>
        </p:nvCxnSpPr>
        <p:spPr>
          <a:xfrm>
            <a:off x="73533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33015BE5-775C-476C-B43E-18CB881BD079}"/>
              </a:ext>
            </a:extLst>
          </p:cNvPr>
          <p:cNvGrpSpPr/>
          <p:nvPr/>
        </p:nvGrpSpPr>
        <p:grpSpPr>
          <a:xfrm>
            <a:off x="1176337" y="2020371"/>
            <a:ext cx="5863880" cy="3637758"/>
            <a:chOff x="3047999" y="1630579"/>
            <a:chExt cx="5863880" cy="363775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3D5B5B9-DFEE-4610-A035-DE65084A4B03}"/>
                </a:ext>
              </a:extLst>
            </p:cNvPr>
            <p:cNvSpPr/>
            <p:nvPr/>
          </p:nvSpPr>
          <p:spPr>
            <a:xfrm>
              <a:off x="3047999" y="2406015"/>
              <a:ext cx="5863880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0" i="0" u="none" strike="noStrike" kern="1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Times New Roman" panose="02020603050405020304" pitchFamily="18" charset="0"/>
                </a:rPr>
                <a:t>过了二十三，离春节只剩下六、七天了，过年的准备工作显得更加热烈了。要彻底打扫室内，俗称扫尘，扫尘为的是除旧迎新，拔除不祥。各家各户都要认真彻底地进行清扫，做到窗明几净。粉刷墙壁，擦洗玻璃，糊花窗，贴年画等等。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4AB5C1C-E27D-4DF6-AD90-1C49100D3798}"/>
                </a:ext>
              </a:extLst>
            </p:cNvPr>
            <p:cNvSpPr/>
            <p:nvPr/>
          </p:nvSpPr>
          <p:spPr>
            <a:xfrm>
              <a:off x="3053175" y="1630579"/>
              <a:ext cx="25427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3600" b="0" i="0" u="none" strike="noStrike" kern="100" cap="none" spc="300" normalizeH="0" baseline="0" noProof="0">
                  <a:ln>
                    <a:noFill/>
                  </a:ln>
                  <a:solidFill>
                    <a:srgbClr val="8A1C2B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Times New Roman" panose="02020603050405020304" pitchFamily="18" charset="0"/>
                </a:rPr>
                <a:t>扫尘</a:t>
              </a:r>
              <a:endParaRPr kumimoji="0" lang="zh-CN" altLang="zh-CN" sz="2000" b="0" i="0" u="none" strike="noStrike" kern="100" cap="none" spc="300" normalizeH="0" baseline="0" noProof="0" dirty="0">
                <a:ln>
                  <a:noFill/>
                </a:ln>
                <a:solidFill>
                  <a:srgbClr val="8A1C2B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D813FDF-9FF4-459C-8FF7-B40DDCA77C4C}"/>
              </a:ext>
            </a:extLst>
          </p:cNvPr>
          <p:cNvGrpSpPr/>
          <p:nvPr/>
        </p:nvGrpSpPr>
        <p:grpSpPr>
          <a:xfrm>
            <a:off x="7353300" y="1377220"/>
            <a:ext cx="2249327" cy="2343429"/>
            <a:chOff x="1072055" y="4034932"/>
            <a:chExt cx="2286000" cy="2381636"/>
          </a:xfrm>
        </p:grpSpPr>
        <p:sp>
          <p:nvSpPr>
            <p:cNvPr id="12" name="圆角矩形 9">
              <a:extLst>
                <a:ext uri="{FF2B5EF4-FFF2-40B4-BE49-F238E27FC236}">
                  <a16:creationId xmlns:a16="http://schemas.microsoft.com/office/drawing/2014/main" id="{CE425A7C-512F-41B4-BBB3-2F30BB9F5F5A}"/>
                </a:ext>
              </a:extLst>
            </p:cNvPr>
            <p:cNvSpPr/>
            <p:nvPr/>
          </p:nvSpPr>
          <p:spPr>
            <a:xfrm>
              <a:off x="1072055" y="4146331"/>
              <a:ext cx="2222938" cy="222293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76258883-D2C4-4087-9A5A-A6DD742D3EBE}"/>
                </a:ext>
              </a:extLst>
            </p:cNvPr>
            <p:cNvGrpSpPr/>
            <p:nvPr/>
          </p:nvGrpSpPr>
          <p:grpSpPr>
            <a:xfrm>
              <a:off x="1073371" y="4034932"/>
              <a:ext cx="2284684" cy="2381636"/>
              <a:chOff x="1183728" y="1781503"/>
              <a:chExt cx="3703581" cy="3860745"/>
            </a:xfrm>
          </p:grpSpPr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E595D811-651B-460D-8E30-BE2BF4C6C1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5412" b="97412" l="4167" r="62167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609" t="4629" r="35839"/>
              <a:stretch/>
            </p:blipFill>
            <p:spPr>
              <a:xfrm>
                <a:off x="3026978" y="1781503"/>
                <a:ext cx="1860331" cy="3860745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07DE2FFB-B516-483E-9149-41985CAAF1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4118" b="97412" l="4167" r="41667">
                            <a14:foregroundMark x1="16833" y1="18353" x2="16833" y2="18353"/>
                            <a14:foregroundMark x1="18167" y1="27765" x2="18167" y2="27765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495" r="54781"/>
              <a:stretch/>
            </p:blipFill>
            <p:spPr>
              <a:xfrm>
                <a:off x="1183728" y="2175641"/>
                <a:ext cx="2584231" cy="3461351"/>
              </a:xfrm>
              <a:prstGeom prst="rect">
                <a:avLst/>
              </a:prstGeom>
            </p:spPr>
          </p:pic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7601091-18B4-46C3-A52E-56589409239D}"/>
              </a:ext>
            </a:extLst>
          </p:cNvPr>
          <p:cNvGrpSpPr/>
          <p:nvPr/>
        </p:nvGrpSpPr>
        <p:grpSpPr>
          <a:xfrm>
            <a:off x="8977387" y="3949411"/>
            <a:ext cx="2476375" cy="2143793"/>
            <a:chOff x="6763407" y="2086341"/>
            <a:chExt cx="1717769" cy="1487069"/>
          </a:xfrm>
        </p:grpSpPr>
        <p:sp>
          <p:nvSpPr>
            <p:cNvPr id="17" name="圆角矩形 71">
              <a:extLst>
                <a:ext uri="{FF2B5EF4-FFF2-40B4-BE49-F238E27FC236}">
                  <a16:creationId xmlns:a16="http://schemas.microsoft.com/office/drawing/2014/main" id="{8E337749-28D2-41DE-8420-150BA05DF186}"/>
                </a:ext>
              </a:extLst>
            </p:cNvPr>
            <p:cNvSpPr/>
            <p:nvPr/>
          </p:nvSpPr>
          <p:spPr>
            <a:xfrm>
              <a:off x="6821213" y="2086341"/>
              <a:ext cx="1487069" cy="1487069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B51F01BC-360A-462C-9BB7-5443F3C3FD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AF3E9"/>
                </a:clrFrom>
                <a:clrTo>
                  <a:srgbClr val="FAF3E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59"/>
            <a:stretch/>
          </p:blipFill>
          <p:spPr>
            <a:xfrm>
              <a:off x="6763407" y="2191407"/>
              <a:ext cx="1717769" cy="1255110"/>
            </a:xfrm>
            <a:prstGeom prst="rect">
              <a:avLst/>
            </a:prstGeom>
          </p:spPr>
        </p:pic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6516FF9E-9369-4548-9DE5-D890C3CD3897}"/>
              </a:ext>
            </a:extLst>
          </p:cNvPr>
          <p:cNvSpPr/>
          <p:nvPr/>
        </p:nvSpPr>
        <p:spPr>
          <a:xfrm>
            <a:off x="4970207" y="673100"/>
            <a:ext cx="2251587" cy="516603"/>
          </a:xfrm>
          <a:prstGeom prst="roundRect">
            <a:avLst/>
          </a:prstGeom>
          <a:solidFill>
            <a:srgbClr val="B92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>
                <a:latin typeface="文悦古典明朝体 (非商业使用) W5" pitchFamily="2" charset="-122"/>
                <a:ea typeface="文悦古典明朝体 (非商业使用) W5" pitchFamily="2" charset="-122"/>
              </a:rPr>
              <a:t>小年民俗</a:t>
            </a:r>
          </a:p>
        </p:txBody>
      </p:sp>
    </p:spTree>
    <p:extLst>
      <p:ext uri="{BB962C8B-B14F-4D97-AF65-F5344CB8AC3E}">
        <p14:creationId xmlns:p14="http://schemas.microsoft.com/office/powerpoint/2010/main" val="148629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51F1F7-F838-46AE-A76F-1A94F178DC08}"/>
              </a:ext>
            </a:extLst>
          </p:cNvPr>
          <p:cNvSpPr/>
          <p:nvPr/>
        </p:nvSpPr>
        <p:spPr>
          <a:xfrm>
            <a:off x="356681" y="331102"/>
            <a:ext cx="11478638" cy="61957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E21E09-8211-4D42-BAE7-3942B765029D}"/>
              </a:ext>
            </a:extLst>
          </p:cNvPr>
          <p:cNvCxnSpPr/>
          <p:nvPr/>
        </p:nvCxnSpPr>
        <p:spPr>
          <a:xfrm>
            <a:off x="40132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81DF023-B41E-4FF3-B4F0-AA6871F3C0F8}"/>
              </a:ext>
            </a:extLst>
          </p:cNvPr>
          <p:cNvCxnSpPr/>
          <p:nvPr/>
        </p:nvCxnSpPr>
        <p:spPr>
          <a:xfrm>
            <a:off x="73533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28683AEF-CB38-443C-8AE1-E6D217720029}"/>
              </a:ext>
            </a:extLst>
          </p:cNvPr>
          <p:cNvSpPr/>
          <p:nvPr/>
        </p:nvSpPr>
        <p:spPr>
          <a:xfrm>
            <a:off x="1630790" y="2992470"/>
            <a:ext cx="3714092" cy="1288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建好窗花后贴在打扫一新的屋子里，给家里增添了许多过年的喜气。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0316273-CC6E-4C05-A7F9-9817225C34EF}"/>
              </a:ext>
            </a:extLst>
          </p:cNvPr>
          <p:cNvSpPr/>
          <p:nvPr/>
        </p:nvSpPr>
        <p:spPr>
          <a:xfrm>
            <a:off x="1581808" y="1910776"/>
            <a:ext cx="48526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剪贴窗花是最盛行的民俗活动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A43F669-87CA-41D5-B68C-9309809E92F7}"/>
              </a:ext>
            </a:extLst>
          </p:cNvPr>
          <p:cNvSpPr/>
          <p:nvPr/>
        </p:nvSpPr>
        <p:spPr>
          <a:xfrm>
            <a:off x="1581807" y="4597719"/>
            <a:ext cx="7095945" cy="1524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窗花图案有各种动、植物、人物等掌故，如喜鹊登梅，孔雀戏牡丹 ，狮子滚绣球 ，三羊</a:t>
            </a:r>
            <a:r>
              <a:rPr kumimoji="0" lang="en-US" altLang="zh-CN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(</a:t>
            </a: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阳</a:t>
            </a:r>
            <a:r>
              <a:rPr kumimoji="0" lang="en-US" altLang="zh-CN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)</a:t>
            </a: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开泰，二龙戏珠，鹿鹤桐椿</a:t>
            </a:r>
            <a:r>
              <a:rPr kumimoji="0" lang="en-US" altLang="zh-CN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(</a:t>
            </a: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六合同春</a:t>
            </a:r>
            <a:r>
              <a:rPr kumimoji="0" lang="en-US" altLang="zh-CN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)</a:t>
            </a: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，五蝠</a:t>
            </a:r>
            <a:r>
              <a:rPr kumimoji="0" lang="en-US" altLang="zh-CN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(</a:t>
            </a: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福</a:t>
            </a:r>
            <a:r>
              <a:rPr kumimoji="0" lang="en-US" altLang="zh-CN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)</a:t>
            </a: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捧寿，犀牛望月，莲</a:t>
            </a:r>
            <a:r>
              <a:rPr kumimoji="0" lang="en-US" altLang="zh-CN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(</a:t>
            </a: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连</a:t>
            </a:r>
            <a:r>
              <a:rPr kumimoji="0" lang="en-US" altLang="zh-CN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)</a:t>
            </a: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年有鱼</a:t>
            </a:r>
            <a:r>
              <a:rPr kumimoji="0" lang="en-US" altLang="zh-CN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(</a:t>
            </a: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馀</a:t>
            </a:r>
            <a:r>
              <a:rPr kumimoji="0" lang="en-US" altLang="zh-CN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)</a:t>
            </a: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，鸳鸯戏水，刘海戏金蝉，和合二仙等等。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183BC89-C5EB-4A4E-B281-FC32518069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12" b="89752" l="10000" r="9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09" t="5914" r="8363" b="11291"/>
          <a:stretch/>
        </p:blipFill>
        <p:spPr>
          <a:xfrm>
            <a:off x="9258368" y="3918057"/>
            <a:ext cx="2221506" cy="220717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4C0042F-A606-4D30-8E3F-A602709249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626" b="98906" l="10000" r="9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57" r="5987" b="2650"/>
          <a:stretch/>
        </p:blipFill>
        <p:spPr>
          <a:xfrm>
            <a:off x="6013357" y="2291356"/>
            <a:ext cx="2416874" cy="21781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D897E8E-98EF-4B5D-87A2-324A9A33987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270" b="97559" l="4004" r="96191"/>
                    </a14:imgEffect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752" y="1658563"/>
            <a:ext cx="2259494" cy="2259494"/>
          </a:xfrm>
          <a:prstGeom prst="rect">
            <a:avLst/>
          </a:prstGeom>
        </p:spPr>
      </p:pic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F68DC506-2EB8-4605-8932-DBD748E98B2B}"/>
              </a:ext>
            </a:extLst>
          </p:cNvPr>
          <p:cNvSpPr/>
          <p:nvPr/>
        </p:nvSpPr>
        <p:spPr>
          <a:xfrm>
            <a:off x="4970207" y="673100"/>
            <a:ext cx="2251587" cy="516603"/>
          </a:xfrm>
          <a:prstGeom prst="roundRect">
            <a:avLst/>
          </a:prstGeom>
          <a:solidFill>
            <a:srgbClr val="B92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>
                <a:latin typeface="文悦古典明朝体 (非商业使用) W5" pitchFamily="2" charset="-122"/>
                <a:ea typeface="文悦古典明朝体 (非商业使用) W5" pitchFamily="2" charset="-122"/>
              </a:rPr>
              <a:t>小年民俗</a:t>
            </a:r>
          </a:p>
        </p:txBody>
      </p:sp>
    </p:spTree>
    <p:extLst>
      <p:ext uri="{BB962C8B-B14F-4D97-AF65-F5344CB8AC3E}">
        <p14:creationId xmlns:p14="http://schemas.microsoft.com/office/powerpoint/2010/main" val="82977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51F1F7-F838-46AE-A76F-1A94F178DC08}"/>
              </a:ext>
            </a:extLst>
          </p:cNvPr>
          <p:cNvSpPr/>
          <p:nvPr/>
        </p:nvSpPr>
        <p:spPr>
          <a:xfrm>
            <a:off x="356681" y="331102"/>
            <a:ext cx="11478638" cy="61957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E21E09-8211-4D42-BAE7-3942B765029D}"/>
              </a:ext>
            </a:extLst>
          </p:cNvPr>
          <p:cNvCxnSpPr/>
          <p:nvPr/>
        </p:nvCxnSpPr>
        <p:spPr>
          <a:xfrm>
            <a:off x="40132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81DF023-B41E-4FF3-B4F0-AA6871F3C0F8}"/>
              </a:ext>
            </a:extLst>
          </p:cNvPr>
          <p:cNvCxnSpPr/>
          <p:nvPr/>
        </p:nvCxnSpPr>
        <p:spPr>
          <a:xfrm>
            <a:off x="73533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弧形 7">
            <a:extLst>
              <a:ext uri="{FF2B5EF4-FFF2-40B4-BE49-F238E27FC236}">
                <a16:creationId xmlns:a16="http://schemas.microsoft.com/office/drawing/2014/main" id="{67DD8E50-9A2F-4654-A90D-EA6B9B5BB233}"/>
              </a:ext>
            </a:extLst>
          </p:cNvPr>
          <p:cNvSpPr/>
          <p:nvPr/>
        </p:nvSpPr>
        <p:spPr>
          <a:xfrm>
            <a:off x="1778437" y="2104681"/>
            <a:ext cx="3452649" cy="3452649"/>
          </a:xfrm>
          <a:prstGeom prst="arc">
            <a:avLst>
              <a:gd name="adj1" fmla="val 16200000"/>
              <a:gd name="adj2" fmla="val 5504595"/>
            </a:avLst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1EF65C4-3512-4C99-9CDB-3977D2F2AE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9" b="95857" l="10000" r="9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758" r="1478" b="11954"/>
          <a:stretch/>
        </p:blipFill>
        <p:spPr>
          <a:xfrm>
            <a:off x="858748" y="1805139"/>
            <a:ext cx="4199764" cy="383102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6EFDF4-3573-402D-8E5D-690A4F5CB452}"/>
              </a:ext>
            </a:extLst>
          </p:cNvPr>
          <p:cNvSpPr txBox="1"/>
          <p:nvPr/>
        </p:nvSpPr>
        <p:spPr>
          <a:xfrm>
            <a:off x="5978201" y="2104681"/>
            <a:ext cx="2954655" cy="35640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just" defTabSz="457200">
              <a:lnSpc>
                <a:spcPct val="200000"/>
              </a:lnSpc>
              <a:defRPr/>
            </a:pPr>
            <a:r>
              <a:rPr lang="zh-CN" altLang="en-US" spc="30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糖瓜、饴糖、麻糖等吃食本为给灶王爷嘴上抹得吃食，逐渐演变成了小孩小年必吃的零食。</a:t>
            </a:r>
            <a:endParaRPr lang="en-US" altLang="zh-CN" spc="300">
              <a:solidFill>
                <a:schemeClr val="tx1">
                  <a:lumMod val="85000"/>
                  <a:lumOff val="1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 lvl="0" algn="just" defTabSz="457200">
              <a:lnSpc>
                <a:spcPct val="200000"/>
              </a:lnSpc>
              <a:defRPr/>
            </a:pPr>
            <a:r>
              <a:rPr lang="zh-CN" altLang="en-US" spc="30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晋西北有“二十三吃麻糖，吃不上麻糖啃指头”的俗话。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7057BD-6816-49AB-9049-01EBF375646D}"/>
              </a:ext>
            </a:extLst>
          </p:cNvPr>
          <p:cNvSpPr txBox="1"/>
          <p:nvPr/>
        </p:nvSpPr>
        <p:spPr>
          <a:xfrm>
            <a:off x="9679971" y="2699248"/>
            <a:ext cx="861774" cy="2374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spc="300">
                <a:latin typeface="文悦古典明朝体 (非商业使用) W5" pitchFamily="2" charset="-122"/>
                <a:ea typeface="文悦古典明朝体 (非商业使用) W5" pitchFamily="2" charset="-122"/>
              </a:rPr>
              <a:t>吃灶糖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4C1CF5-FDF3-4A6B-84B3-6A47E95AD5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3" t="22396" r="2656" b="29796"/>
          <a:stretch/>
        </p:blipFill>
        <p:spPr>
          <a:xfrm>
            <a:off x="8932856" y="4805215"/>
            <a:ext cx="2477298" cy="75211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131916A-2B07-40C2-9844-033247AE00B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04" t="33628" r="45438" b="38645"/>
          <a:stretch/>
        </p:blipFill>
        <p:spPr>
          <a:xfrm>
            <a:off x="9001692" y="3432333"/>
            <a:ext cx="552749" cy="587217"/>
          </a:xfrm>
          <a:prstGeom prst="rect">
            <a:avLst/>
          </a:pr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B8625E3-C2C6-4076-9D86-C15508EF2448}"/>
              </a:ext>
            </a:extLst>
          </p:cNvPr>
          <p:cNvSpPr/>
          <p:nvPr/>
        </p:nvSpPr>
        <p:spPr>
          <a:xfrm>
            <a:off x="4970207" y="673100"/>
            <a:ext cx="2251587" cy="516603"/>
          </a:xfrm>
          <a:prstGeom prst="roundRect">
            <a:avLst/>
          </a:prstGeom>
          <a:solidFill>
            <a:srgbClr val="B92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>
                <a:latin typeface="文悦古典明朝体 (非商业使用) W5" pitchFamily="2" charset="-122"/>
                <a:ea typeface="文悦古典明朝体 (非商业使用) W5" pitchFamily="2" charset="-122"/>
              </a:rPr>
              <a:t>小年民俗</a:t>
            </a:r>
          </a:p>
        </p:txBody>
      </p:sp>
    </p:spTree>
    <p:extLst>
      <p:ext uri="{BB962C8B-B14F-4D97-AF65-F5344CB8AC3E}">
        <p14:creationId xmlns:p14="http://schemas.microsoft.com/office/powerpoint/2010/main" val="38835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51F1F7-F838-46AE-A76F-1A94F178DC08}"/>
              </a:ext>
            </a:extLst>
          </p:cNvPr>
          <p:cNvSpPr/>
          <p:nvPr/>
        </p:nvSpPr>
        <p:spPr>
          <a:xfrm>
            <a:off x="356681" y="331102"/>
            <a:ext cx="11478638" cy="61957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E21E09-8211-4D42-BAE7-3942B765029D}"/>
              </a:ext>
            </a:extLst>
          </p:cNvPr>
          <p:cNvCxnSpPr/>
          <p:nvPr/>
        </p:nvCxnSpPr>
        <p:spPr>
          <a:xfrm>
            <a:off x="40132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81DF023-B41E-4FF3-B4F0-AA6871F3C0F8}"/>
              </a:ext>
            </a:extLst>
          </p:cNvPr>
          <p:cNvCxnSpPr/>
          <p:nvPr/>
        </p:nvCxnSpPr>
        <p:spPr>
          <a:xfrm>
            <a:off x="73533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2E4C1CF5-FDF3-4A6B-84B3-6A47E95AD5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3" t="22396" r="2656" b="29796"/>
          <a:stretch/>
        </p:blipFill>
        <p:spPr>
          <a:xfrm>
            <a:off x="8932856" y="4805215"/>
            <a:ext cx="2477298" cy="752115"/>
          </a:xfrm>
          <a:prstGeom prst="rect">
            <a:avLst/>
          </a:pr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B8625E3-C2C6-4076-9D86-C15508EF2448}"/>
              </a:ext>
            </a:extLst>
          </p:cNvPr>
          <p:cNvSpPr/>
          <p:nvPr/>
        </p:nvSpPr>
        <p:spPr>
          <a:xfrm>
            <a:off x="4970207" y="673100"/>
            <a:ext cx="2251587" cy="516603"/>
          </a:xfrm>
          <a:prstGeom prst="roundRect">
            <a:avLst/>
          </a:prstGeom>
          <a:solidFill>
            <a:srgbClr val="B92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>
                <a:latin typeface="文悦古典明朝体 (非商业使用) W5" pitchFamily="2" charset="-122"/>
                <a:ea typeface="文悦古典明朝体 (非商业使用) W5" pitchFamily="2" charset="-122"/>
              </a:rPr>
              <a:t>小年民俗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2D35084-8354-46C8-8116-D549D5223B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0076" y="1838779"/>
            <a:ext cx="3007961" cy="3660501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09C61F79-C9A5-4E1E-B736-6843F3989547}"/>
              </a:ext>
            </a:extLst>
          </p:cNvPr>
          <p:cNvSpPr/>
          <p:nvPr/>
        </p:nvSpPr>
        <p:spPr>
          <a:xfrm>
            <a:off x="4616572" y="2611087"/>
            <a:ext cx="6534785" cy="2777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五谷丰登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，六畜兴旺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；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米面如山厚，油盐似海深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；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牛似南山虎 、马如北海龙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；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大羊年年盛，小羔月月增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等等。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如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每个室内都贴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抬头见喜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，门子对面贴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出门见喜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，旺火上贴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旺气冲天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，院内贴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满院生金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，树上贴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根深叶茂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，石磨上贴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白虎大吉</a:t>
            </a: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"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等等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A47F81-179A-4201-861E-55B36F938980}"/>
              </a:ext>
            </a:extLst>
          </p:cNvPr>
          <p:cNvSpPr txBox="1"/>
          <p:nvPr/>
        </p:nvSpPr>
        <p:spPr>
          <a:xfrm>
            <a:off x="4636237" y="1883647"/>
            <a:ext cx="2069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rgbClr val="B92034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贴对联</a:t>
            </a:r>
          </a:p>
        </p:txBody>
      </p:sp>
    </p:spTree>
    <p:extLst>
      <p:ext uri="{BB962C8B-B14F-4D97-AF65-F5344CB8AC3E}">
        <p14:creationId xmlns:p14="http://schemas.microsoft.com/office/powerpoint/2010/main" val="241713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C3B7875-21AA-4F74-8745-4944A1D417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91" r="94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9ECC9992-EDEE-4F8D-BC43-D460204B7D43}"/>
              </a:ext>
            </a:extLst>
          </p:cNvPr>
          <p:cNvSpPr/>
          <p:nvPr/>
        </p:nvSpPr>
        <p:spPr>
          <a:xfrm>
            <a:off x="3168926" y="501926"/>
            <a:ext cx="5854148" cy="58541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2DA2288-F7C8-421B-98FB-B19528338C85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92" y="89453"/>
            <a:ext cx="10237304" cy="746578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96FB17E-8E58-426E-B27D-1C44D455E5FB}"/>
              </a:ext>
            </a:extLst>
          </p:cNvPr>
          <p:cNvSpPr txBox="1"/>
          <p:nvPr/>
        </p:nvSpPr>
        <p:spPr>
          <a:xfrm>
            <a:off x="5388114" y="1098648"/>
            <a:ext cx="1415772" cy="46607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小年诗词 </a:t>
            </a:r>
          </a:p>
        </p:txBody>
      </p:sp>
    </p:spTree>
    <p:extLst>
      <p:ext uri="{BB962C8B-B14F-4D97-AF65-F5344CB8AC3E}">
        <p14:creationId xmlns:p14="http://schemas.microsoft.com/office/powerpoint/2010/main" val="313903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51F1F7-F838-46AE-A76F-1A94F178DC08}"/>
              </a:ext>
            </a:extLst>
          </p:cNvPr>
          <p:cNvSpPr/>
          <p:nvPr/>
        </p:nvSpPr>
        <p:spPr>
          <a:xfrm>
            <a:off x="356681" y="331102"/>
            <a:ext cx="11478638" cy="61957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9F254D5-8189-4B8A-83C8-98FB4214E013}"/>
              </a:ext>
            </a:extLst>
          </p:cNvPr>
          <p:cNvSpPr/>
          <p:nvPr/>
        </p:nvSpPr>
        <p:spPr>
          <a:xfrm>
            <a:off x="4970207" y="673100"/>
            <a:ext cx="2251587" cy="516603"/>
          </a:xfrm>
          <a:prstGeom prst="roundRect">
            <a:avLst/>
          </a:prstGeom>
          <a:solidFill>
            <a:srgbClr val="B92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>
                <a:latin typeface="文悦古典明朝体 (非商业使用) W5" pitchFamily="2" charset="-122"/>
                <a:ea typeface="文悦古典明朝体 (非商业使用) W5" pitchFamily="2" charset="-122"/>
              </a:rPr>
              <a:t>小年诗词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E21E09-8211-4D42-BAE7-3942B765029D}"/>
              </a:ext>
            </a:extLst>
          </p:cNvPr>
          <p:cNvCxnSpPr/>
          <p:nvPr/>
        </p:nvCxnSpPr>
        <p:spPr>
          <a:xfrm>
            <a:off x="40132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81DF023-B41E-4FF3-B4F0-AA6871F3C0F8}"/>
              </a:ext>
            </a:extLst>
          </p:cNvPr>
          <p:cNvCxnSpPr/>
          <p:nvPr/>
        </p:nvCxnSpPr>
        <p:spPr>
          <a:xfrm>
            <a:off x="73533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id="{91BF7141-4158-4DE3-A861-2DAB1F1EB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67" b="53056"/>
          <a:stretch/>
        </p:blipFill>
        <p:spPr>
          <a:xfrm flipH="1">
            <a:off x="8153400" y="312682"/>
            <a:ext cx="3621794" cy="3732214"/>
          </a:xfrm>
          <a:custGeom>
            <a:avLst/>
            <a:gdLst>
              <a:gd name="connsiteX0" fmla="*/ 3124200 w 3124200"/>
              <a:gd name="connsiteY0" fmla="*/ 0 h 3219450"/>
              <a:gd name="connsiteX1" fmla="*/ 0 w 3124200"/>
              <a:gd name="connsiteY1" fmla="*/ 0 h 3219450"/>
              <a:gd name="connsiteX2" fmla="*/ 0 w 3124200"/>
              <a:gd name="connsiteY2" fmla="*/ 3219450 h 3219450"/>
              <a:gd name="connsiteX3" fmla="*/ 1752600 w 3124200"/>
              <a:gd name="connsiteY3" fmla="*/ 3219450 h 3219450"/>
              <a:gd name="connsiteX4" fmla="*/ 1752600 w 3124200"/>
              <a:gd name="connsiteY4" fmla="*/ 2603500 h 3219450"/>
              <a:gd name="connsiteX5" fmla="*/ 3124200 w 3124200"/>
              <a:gd name="connsiteY5" fmla="*/ 260350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4200" h="3219450">
                <a:moveTo>
                  <a:pt x="3124200" y="0"/>
                </a:moveTo>
                <a:lnTo>
                  <a:pt x="0" y="0"/>
                </a:lnTo>
                <a:lnTo>
                  <a:pt x="0" y="3219450"/>
                </a:lnTo>
                <a:lnTo>
                  <a:pt x="1752600" y="3219450"/>
                </a:lnTo>
                <a:lnTo>
                  <a:pt x="1752600" y="2603500"/>
                </a:lnTo>
                <a:lnTo>
                  <a:pt x="3124200" y="2603500"/>
                </a:ln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72C39F7C-98F0-43C8-B455-67CE7F9FAAE5}"/>
              </a:ext>
            </a:extLst>
          </p:cNvPr>
          <p:cNvSpPr/>
          <p:nvPr/>
        </p:nvSpPr>
        <p:spPr>
          <a:xfrm>
            <a:off x="2458597" y="1779231"/>
            <a:ext cx="7505700" cy="3331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600" b="0" i="0" u="none" strike="noStrike" kern="100" cap="none" spc="300" normalizeH="0" baseline="0" noProof="0" dirty="0">
                <a:ln>
                  <a:noFill/>
                </a:ln>
                <a:solidFill>
                  <a:srgbClr val="8A1C2B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《自遣》</a:t>
            </a:r>
            <a:endParaRPr kumimoji="0" lang="en-US" altLang="zh-CN" sz="3600" b="0" i="0" u="none" strike="noStrike" kern="100" cap="none" spc="300" normalizeH="0" baseline="0" noProof="0" dirty="0">
              <a:ln>
                <a:noFill/>
              </a:ln>
              <a:solidFill>
                <a:srgbClr val="8A1C2B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zh-CN" sz="1800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杜牧</a:t>
            </a:r>
            <a:r>
              <a:rPr kumimoji="0" lang="en-US" altLang="zh-CN" sz="1800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) </a:t>
            </a: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四十已云老，况逢忧窘</a:t>
            </a:r>
            <a:r>
              <a:rPr kumimoji="0" lang="zh-CN" altLang="zh-CN" b="0" i="0" u="none" strike="noStrike" kern="1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余。且</a:t>
            </a:r>
            <a:r>
              <a:rPr kumimoji="0" lang="zh-CN" altLang="zh-CN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抽持板手，却展小年书</a:t>
            </a:r>
            <a:r>
              <a:rPr kumimoji="0" lang="zh-CN" altLang="zh-CN" b="0" i="0" u="none" strike="noStrike" kern="1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。 嗜酒</a:t>
            </a:r>
            <a:r>
              <a:rPr kumimoji="0" lang="zh-CN" altLang="zh-CN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狂嫌阮，知非晚笑蘧</a:t>
            </a:r>
            <a:r>
              <a:rPr kumimoji="0" lang="zh-CN" altLang="zh-CN" b="0" i="0" u="none" strike="noStrike" kern="1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。 闻</a:t>
            </a:r>
            <a:r>
              <a:rPr kumimoji="0" lang="zh-CN" altLang="zh-CN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流宁叹吒，待俗不亲疏。 </a:t>
            </a:r>
            <a:endParaRPr kumimoji="0" lang="en-US" altLang="zh-CN" b="0" i="0" u="none" strike="noStrike" kern="1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遇事知裁剪，操心识卷舒</a:t>
            </a:r>
            <a:r>
              <a:rPr kumimoji="0" lang="zh-CN" altLang="zh-CN" b="0" i="0" u="none" strike="noStrike" kern="1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。 还</a:t>
            </a:r>
            <a:r>
              <a:rPr kumimoji="0" lang="zh-CN" altLang="zh-CN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称二千石，于我意如何</a:t>
            </a:r>
            <a:r>
              <a:rPr kumimoji="0" lang="en-US" altLang="zh-CN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? </a:t>
            </a:r>
            <a:endParaRPr kumimoji="0" lang="zh-CN" altLang="zh-CN" b="0" i="0" u="none" strike="noStrike" kern="1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FC4F8A3-E0B5-4AB3-AFAF-F901CFFA2D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81" y="3444943"/>
            <a:ext cx="2449131" cy="274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04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51F1F7-F838-46AE-A76F-1A94F178DC08}"/>
              </a:ext>
            </a:extLst>
          </p:cNvPr>
          <p:cNvSpPr/>
          <p:nvPr/>
        </p:nvSpPr>
        <p:spPr>
          <a:xfrm>
            <a:off x="356681" y="331102"/>
            <a:ext cx="11478638" cy="61957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E21E09-8211-4D42-BAE7-3942B765029D}"/>
              </a:ext>
            </a:extLst>
          </p:cNvPr>
          <p:cNvCxnSpPr/>
          <p:nvPr/>
        </p:nvCxnSpPr>
        <p:spPr>
          <a:xfrm>
            <a:off x="40132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81DF023-B41E-4FF3-B4F0-AA6871F3C0F8}"/>
              </a:ext>
            </a:extLst>
          </p:cNvPr>
          <p:cNvCxnSpPr/>
          <p:nvPr/>
        </p:nvCxnSpPr>
        <p:spPr>
          <a:xfrm>
            <a:off x="73533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6E651BF7-B553-494D-A297-7642D7DE41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288" y="331102"/>
            <a:ext cx="2817422" cy="6858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4F8AF4E-C8DC-4587-8877-EF8BFA8C2D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2848" y="4604641"/>
            <a:ext cx="1097477" cy="9779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294F92-8DE0-483D-9552-8E12248360AA}"/>
              </a:ext>
            </a:extLst>
          </p:cNvPr>
          <p:cNvSpPr txBox="1"/>
          <p:nvPr/>
        </p:nvSpPr>
        <p:spPr>
          <a:xfrm>
            <a:off x="5022494" y="2285987"/>
            <a:ext cx="2400657" cy="36576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zh-CN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壮心负光岳，病质落幽燕。 </a:t>
            </a:r>
            <a:endParaRPr lang="en-US" altLang="zh-CN" spc="300">
              <a:solidFill>
                <a:srgbClr val="000000"/>
              </a:solidFill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zh-CN" altLang="zh-CN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春节前三日，江乡正小年。 </a:t>
            </a:r>
            <a:endParaRPr lang="en-US" altLang="zh-CN" spc="300">
              <a:solidFill>
                <a:srgbClr val="000000"/>
              </a:solidFill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zh-CN" altLang="zh-CN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岁时如有水，风欲不同天。</a:t>
            </a:r>
            <a:endParaRPr lang="en-US" altLang="zh-CN" spc="300">
              <a:solidFill>
                <a:srgbClr val="000000"/>
              </a:solidFill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zh-CN" altLang="zh-CN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家庙荒苔滑</a:t>
            </a:r>
            <a:endParaRPr lang="zh-CN" altLang="en-US" spc="300"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0C6F4B-F21F-4CB3-AB4D-99EA500A2CE9}"/>
              </a:ext>
            </a:extLst>
          </p:cNvPr>
          <p:cNvSpPr txBox="1"/>
          <p:nvPr/>
        </p:nvSpPr>
        <p:spPr>
          <a:xfrm>
            <a:off x="9023033" y="2167145"/>
            <a:ext cx="677108" cy="24374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>
                <a:latin typeface="文悦古典明朝体 (非商业使用) W5" pitchFamily="2" charset="-122"/>
                <a:ea typeface="文悦古典明朝体 (非商业使用) W5" pitchFamily="2" charset="-122"/>
              </a:rPr>
              <a:t>【</a:t>
            </a:r>
            <a:r>
              <a:rPr lang="zh-CN" altLang="en-US" sz="3200">
                <a:latin typeface="文悦古典明朝体 (非商业使用) W5" pitchFamily="2" charset="-122"/>
                <a:ea typeface="文悦古典明朝体 (非商业使用) W5" pitchFamily="2" charset="-122"/>
              </a:rPr>
              <a:t>二十四日</a:t>
            </a:r>
            <a:r>
              <a:rPr lang="en-US" altLang="zh-CN" sz="3200">
                <a:latin typeface="文悦古典明朝体 (非商业使用) W5" pitchFamily="2" charset="-122"/>
                <a:ea typeface="文悦古典明朝体 (非商业使用) W5" pitchFamily="2" charset="-122"/>
              </a:rPr>
              <a:t>】</a:t>
            </a:r>
            <a:endParaRPr lang="zh-CN" altLang="en-US" sz="3200"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B578CA1-70D2-42C0-8967-D313E7F772C5}"/>
              </a:ext>
            </a:extLst>
          </p:cNvPr>
          <p:cNvSpPr txBox="1"/>
          <p:nvPr/>
        </p:nvSpPr>
        <p:spPr>
          <a:xfrm>
            <a:off x="8025944" y="2814395"/>
            <a:ext cx="492443" cy="14214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spc="30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辛弃疾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C878D57-5F37-4A41-B8C8-824BB3AF7420}"/>
              </a:ext>
            </a:extLst>
          </p:cNvPr>
          <p:cNvSpPr/>
          <p:nvPr/>
        </p:nvSpPr>
        <p:spPr>
          <a:xfrm>
            <a:off x="4970207" y="673100"/>
            <a:ext cx="2251587" cy="516603"/>
          </a:xfrm>
          <a:prstGeom prst="roundRect">
            <a:avLst/>
          </a:prstGeom>
          <a:solidFill>
            <a:srgbClr val="B92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>
                <a:latin typeface="文悦古典明朝体 (非商业使用) W5" pitchFamily="2" charset="-122"/>
                <a:ea typeface="文悦古典明朝体 (非商业使用) W5" pitchFamily="2" charset="-122"/>
              </a:rPr>
              <a:t>小年诗词</a:t>
            </a:r>
          </a:p>
        </p:txBody>
      </p:sp>
    </p:spTree>
    <p:extLst>
      <p:ext uri="{BB962C8B-B14F-4D97-AF65-F5344CB8AC3E}">
        <p14:creationId xmlns:p14="http://schemas.microsoft.com/office/powerpoint/2010/main" val="127306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51F1F7-F838-46AE-A76F-1A94F178DC08}"/>
              </a:ext>
            </a:extLst>
          </p:cNvPr>
          <p:cNvSpPr/>
          <p:nvPr/>
        </p:nvSpPr>
        <p:spPr>
          <a:xfrm>
            <a:off x="356681" y="331102"/>
            <a:ext cx="11478638" cy="61957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E21E09-8211-4D42-BAE7-3942B765029D}"/>
              </a:ext>
            </a:extLst>
          </p:cNvPr>
          <p:cNvCxnSpPr/>
          <p:nvPr/>
        </p:nvCxnSpPr>
        <p:spPr>
          <a:xfrm>
            <a:off x="40132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81DF023-B41E-4FF3-B4F0-AA6871F3C0F8}"/>
              </a:ext>
            </a:extLst>
          </p:cNvPr>
          <p:cNvCxnSpPr/>
          <p:nvPr/>
        </p:nvCxnSpPr>
        <p:spPr>
          <a:xfrm>
            <a:off x="73533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9250F8CD-F868-413F-B089-1EE9708BA638}"/>
              </a:ext>
            </a:extLst>
          </p:cNvPr>
          <p:cNvSpPr/>
          <p:nvPr/>
        </p:nvSpPr>
        <p:spPr>
          <a:xfrm>
            <a:off x="3175000" y="1667780"/>
            <a:ext cx="6096000" cy="393755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600" b="0" i="0" u="none" strike="noStrike" kern="100" cap="none" spc="300" normalizeH="0" baseline="0" noProof="0" dirty="0">
                <a:ln>
                  <a:noFill/>
                </a:ln>
                <a:solidFill>
                  <a:srgbClr val="8A1C2B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《小年》</a:t>
            </a:r>
            <a:endParaRPr kumimoji="0" lang="en-US" altLang="zh-CN" sz="3600" b="0" i="0" u="none" strike="noStrike" kern="100" cap="none" spc="300" normalizeH="0" baseline="0" noProof="0" dirty="0">
              <a:ln>
                <a:noFill/>
              </a:ln>
              <a:solidFill>
                <a:srgbClr val="8A1C2B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 (</a:t>
            </a:r>
            <a:r>
              <a:rPr kumimoji="0" lang="zh-CN" altLang="zh-CN" sz="1800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文天祥</a:t>
            </a:r>
            <a:r>
              <a:rPr kumimoji="0" lang="en-US" altLang="zh-CN" sz="1800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) </a:t>
            </a: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燕朔逢穷腊，江南拜小年。 </a:t>
            </a:r>
            <a:endParaRPr kumimoji="0" lang="en-US" altLang="zh-CN" b="0" i="0" u="none" strike="noStrike" kern="1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岁时生处乐，身世死为缘。 </a:t>
            </a:r>
            <a:endParaRPr kumimoji="0" lang="en-US" altLang="zh-CN" b="0" i="0" u="none" strike="noStrike" kern="1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鸦噪千山雪，鸿飞万里天。</a:t>
            </a:r>
            <a:endParaRPr kumimoji="0" lang="en-US" altLang="zh-CN" b="0" i="0" u="none" strike="noStrike" kern="1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 出门意寥廓，四顾但茫然</a:t>
            </a:r>
            <a:r>
              <a:rPr kumimoji="0" lang="zh-CN" altLang="zh-CN" sz="2000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。 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6CA6DE2-C893-4515-A20D-F6C9A3A568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48580" y="0"/>
            <a:ext cx="4886739" cy="443165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FD94C31-91DC-4DFB-8D8F-1CD1710C7B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90" y="864444"/>
            <a:ext cx="3283595" cy="5079156"/>
          </a:xfrm>
          <a:prstGeom prst="rect">
            <a:avLst/>
          </a:prstGeom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69025992-064E-4D62-A692-E2A9C36080A8}"/>
              </a:ext>
            </a:extLst>
          </p:cNvPr>
          <p:cNvSpPr/>
          <p:nvPr/>
        </p:nvSpPr>
        <p:spPr>
          <a:xfrm>
            <a:off x="4970207" y="673100"/>
            <a:ext cx="2251587" cy="516603"/>
          </a:xfrm>
          <a:prstGeom prst="roundRect">
            <a:avLst/>
          </a:prstGeom>
          <a:solidFill>
            <a:srgbClr val="B92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>
                <a:latin typeface="文悦古典明朝体 (非商业使用) W5" pitchFamily="2" charset="-122"/>
                <a:ea typeface="文悦古典明朝体 (非商业使用) W5" pitchFamily="2" charset="-122"/>
              </a:rPr>
              <a:t>小年诗词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58FF8D3-78DF-444F-8A12-653E3A6F0E2B}"/>
              </a:ext>
            </a:extLst>
          </p:cNvPr>
          <p:cNvSpPr/>
          <p:nvPr/>
        </p:nvSpPr>
        <p:spPr>
          <a:xfrm>
            <a:off x="3253563" y="5773519"/>
            <a:ext cx="794122" cy="220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B974C29-05B4-4FA2-A102-73FB0CC7EA2E}"/>
              </a:ext>
            </a:extLst>
          </p:cNvPr>
          <p:cNvSpPr/>
          <p:nvPr/>
        </p:nvSpPr>
        <p:spPr>
          <a:xfrm>
            <a:off x="764090" y="5773519"/>
            <a:ext cx="1324017" cy="17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10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51F1F7-F838-46AE-A76F-1A94F178DC08}"/>
              </a:ext>
            </a:extLst>
          </p:cNvPr>
          <p:cNvSpPr/>
          <p:nvPr/>
        </p:nvSpPr>
        <p:spPr>
          <a:xfrm>
            <a:off x="356681" y="331102"/>
            <a:ext cx="11478638" cy="61957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9A2D809-4F01-4C2A-8053-14A386A17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6699" y="1063478"/>
            <a:ext cx="3130701" cy="6016279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E21E09-8211-4D42-BAE7-3942B765029D}"/>
              </a:ext>
            </a:extLst>
          </p:cNvPr>
          <p:cNvCxnSpPr/>
          <p:nvPr/>
        </p:nvCxnSpPr>
        <p:spPr>
          <a:xfrm>
            <a:off x="40132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81DF023-B41E-4FF3-B4F0-AA6871F3C0F8}"/>
              </a:ext>
            </a:extLst>
          </p:cNvPr>
          <p:cNvCxnSpPr/>
          <p:nvPr/>
        </p:nvCxnSpPr>
        <p:spPr>
          <a:xfrm>
            <a:off x="73533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93B1B24E-6A48-4153-B964-77AED96B118F}"/>
              </a:ext>
            </a:extLst>
          </p:cNvPr>
          <p:cNvSpPr txBox="1"/>
          <p:nvPr/>
        </p:nvSpPr>
        <p:spPr>
          <a:xfrm>
            <a:off x="1547368" y="1152217"/>
            <a:ext cx="5620769" cy="5453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250000"/>
              </a:lnSpc>
              <a:defRPr/>
            </a:pPr>
            <a:r>
              <a:rPr lang="zh-CN" altLang="zh-CN" kern="100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茂陵病後非平</a:t>
            </a:r>
            <a:endParaRPr lang="en-US" altLang="zh-CN" kern="100" spc="300">
              <a:solidFill>
                <a:srgbClr val="000000"/>
              </a:solidFill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  <a:p>
            <a:pPr lvl="0" algn="ctr">
              <a:lnSpc>
                <a:spcPct val="250000"/>
              </a:lnSpc>
              <a:defRPr/>
            </a:pPr>
            <a:r>
              <a:rPr lang="zh-CN" altLang="zh-CN" kern="100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昔瘦骨短发疏</a:t>
            </a:r>
            <a:endParaRPr lang="en-US" altLang="zh-CN" kern="100" spc="300">
              <a:solidFill>
                <a:srgbClr val="000000"/>
              </a:solidFill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  <a:p>
            <a:pPr lvl="0" algn="ctr">
              <a:lnSpc>
                <a:spcPct val="250000"/>
              </a:lnSpc>
              <a:defRPr/>
            </a:pPr>
            <a:r>
              <a:rPr lang="zh-CN" altLang="zh-CN" kern="100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 红烛悔从长夜饮</a:t>
            </a:r>
            <a:endParaRPr lang="en-US" altLang="zh-CN" kern="100" spc="300">
              <a:solidFill>
                <a:srgbClr val="000000"/>
              </a:solidFill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  <a:p>
            <a:pPr lvl="0" algn="ctr">
              <a:lnSpc>
                <a:spcPct val="250000"/>
              </a:lnSpc>
              <a:defRPr/>
            </a:pPr>
            <a:r>
              <a:rPr lang="zh-CN" altLang="zh-CN" kern="100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青灯喜对小年书</a:t>
            </a:r>
            <a:endParaRPr lang="en-US" altLang="zh-CN" kern="100" spc="300">
              <a:solidFill>
                <a:srgbClr val="000000"/>
              </a:solidFill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  <a:p>
            <a:pPr lvl="0" algn="ctr">
              <a:lnSpc>
                <a:spcPct val="250000"/>
              </a:lnSpc>
              <a:defRPr/>
            </a:pPr>
            <a:r>
              <a:rPr lang="zh-CN" altLang="zh-CN" kern="100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 圣贤亲见生非晚</a:t>
            </a:r>
            <a:endParaRPr lang="en-US" altLang="zh-CN" kern="100" spc="300">
              <a:solidFill>
                <a:srgbClr val="000000"/>
              </a:solidFill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  <a:p>
            <a:pPr lvl="0" algn="ctr">
              <a:lnSpc>
                <a:spcPct val="250000"/>
              </a:lnSpc>
              <a:defRPr/>
            </a:pPr>
            <a:r>
              <a:rPr lang="zh-CN" altLang="zh-CN" kern="100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忿欲俱空死有余</a:t>
            </a:r>
            <a:endParaRPr lang="en-US" altLang="zh-CN" kern="100" spc="300">
              <a:solidFill>
                <a:srgbClr val="000000"/>
              </a:solidFill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  <a:p>
            <a:pPr lvl="0" algn="ctr">
              <a:lnSpc>
                <a:spcPct val="250000"/>
              </a:lnSpc>
              <a:defRPr/>
            </a:pPr>
            <a:r>
              <a:rPr lang="zh-CN" altLang="zh-CN" kern="100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破屋颓垣君勿笑</a:t>
            </a:r>
            <a:endParaRPr lang="en-US" altLang="zh-CN" kern="100" spc="300">
              <a:solidFill>
                <a:srgbClr val="000000"/>
              </a:solidFill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  <a:p>
            <a:pPr lvl="0" algn="ctr">
              <a:lnSpc>
                <a:spcPct val="250000"/>
              </a:lnSpc>
              <a:defRPr/>
            </a:pPr>
            <a:r>
              <a:rPr lang="zh-CN" altLang="zh-CN" kern="100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更阑弦诵满吾庐</a:t>
            </a:r>
            <a:endParaRPr lang="zh-CN" altLang="en-US" spc="300"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DB2DF45-3C0B-43CB-B058-784E2F458D05}"/>
              </a:ext>
            </a:extLst>
          </p:cNvPr>
          <p:cNvSpPr txBox="1"/>
          <p:nvPr/>
        </p:nvSpPr>
        <p:spPr>
          <a:xfrm>
            <a:off x="8919229" y="2538707"/>
            <a:ext cx="738664" cy="26809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3600" kern="100">
                <a:solidFill>
                  <a:srgbClr val="8A1C2B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600" kern="100">
                <a:solidFill>
                  <a:srgbClr val="8A1C2B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冬夜读书</a:t>
            </a:r>
            <a:r>
              <a:rPr lang="en-US" altLang="zh-CN" sz="3600" kern="100">
                <a:solidFill>
                  <a:srgbClr val="8A1C2B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]</a:t>
            </a:r>
            <a:endParaRPr lang="zh-CN" altLang="en-US"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E5B7612-A60D-416D-82CC-78DCBEB74DCF}"/>
              </a:ext>
            </a:extLst>
          </p:cNvPr>
          <p:cNvSpPr txBox="1"/>
          <p:nvPr/>
        </p:nvSpPr>
        <p:spPr>
          <a:xfrm>
            <a:off x="8276374" y="3394469"/>
            <a:ext cx="553998" cy="10667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>
                <a:latin typeface="文悦古典明朝体 (非商业使用) W5" pitchFamily="2" charset="-122"/>
                <a:ea typeface="文悦古典明朝体 (非商业使用) W5" pitchFamily="2" charset="-122"/>
              </a:rPr>
              <a:t>陆游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8F9EB3B-4EEC-4242-94ED-5ECF170820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04" t="33628" r="45438" b="38645"/>
          <a:stretch/>
        </p:blipFill>
        <p:spPr>
          <a:xfrm>
            <a:off x="7353300" y="3623069"/>
            <a:ext cx="552749" cy="587217"/>
          </a:xfrm>
          <a:prstGeom prst="rect">
            <a:avLst/>
          </a:prstGeom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0B0F3C72-70D8-4612-8C02-F762D4A34EDB}"/>
              </a:ext>
            </a:extLst>
          </p:cNvPr>
          <p:cNvSpPr/>
          <p:nvPr/>
        </p:nvSpPr>
        <p:spPr>
          <a:xfrm>
            <a:off x="4970207" y="673100"/>
            <a:ext cx="2251587" cy="516603"/>
          </a:xfrm>
          <a:prstGeom prst="roundRect">
            <a:avLst/>
          </a:prstGeom>
          <a:solidFill>
            <a:srgbClr val="B92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>
                <a:latin typeface="文悦古典明朝体 (非商业使用) W5" pitchFamily="2" charset="-122"/>
                <a:ea typeface="文悦古典明朝体 (非商业使用) W5" pitchFamily="2" charset="-122"/>
              </a:rPr>
              <a:t>小年诗词</a:t>
            </a:r>
          </a:p>
        </p:txBody>
      </p:sp>
    </p:spTree>
    <p:extLst>
      <p:ext uri="{BB962C8B-B14F-4D97-AF65-F5344CB8AC3E}">
        <p14:creationId xmlns:p14="http://schemas.microsoft.com/office/powerpoint/2010/main" val="200214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C3B7875-21AA-4F74-8745-4944A1D417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91" r="94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9ECC9992-EDEE-4F8D-BC43-D460204B7D43}"/>
              </a:ext>
            </a:extLst>
          </p:cNvPr>
          <p:cNvSpPr/>
          <p:nvPr/>
        </p:nvSpPr>
        <p:spPr>
          <a:xfrm>
            <a:off x="3168926" y="501926"/>
            <a:ext cx="5854148" cy="58541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2DA2288-F7C8-421B-98FB-B19528338C85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92" y="89453"/>
            <a:ext cx="10237304" cy="746578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96FB17E-8E58-426E-B27D-1C44D455E5FB}"/>
              </a:ext>
            </a:extLst>
          </p:cNvPr>
          <p:cNvSpPr txBox="1"/>
          <p:nvPr/>
        </p:nvSpPr>
        <p:spPr>
          <a:xfrm>
            <a:off x="5388114" y="1098648"/>
            <a:ext cx="1415772" cy="46607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小年禁忌 </a:t>
            </a:r>
          </a:p>
        </p:txBody>
      </p:sp>
    </p:spTree>
    <p:extLst>
      <p:ext uri="{BB962C8B-B14F-4D97-AF65-F5344CB8AC3E}">
        <p14:creationId xmlns:p14="http://schemas.microsoft.com/office/powerpoint/2010/main" val="336956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0F5B31-686B-48C5-AD4D-95470D45C66C}"/>
              </a:ext>
            </a:extLst>
          </p:cNvPr>
          <p:cNvSpPr/>
          <p:nvPr/>
        </p:nvSpPr>
        <p:spPr>
          <a:xfrm rot="5400000">
            <a:off x="-154360" y="2551892"/>
            <a:ext cx="3202171" cy="1467293"/>
          </a:xfrm>
          <a:prstGeom prst="roundRect">
            <a:avLst>
              <a:gd name="adj" fmla="val 29710"/>
            </a:avLst>
          </a:prstGeom>
          <a:solidFill>
            <a:schemeClr val="bg1"/>
          </a:solidFill>
          <a:ln w="63500">
            <a:solidFill>
              <a:srgbClr val="EDC5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B01C30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8C2F4C-9A86-4C00-82FD-BA22332E5760}"/>
              </a:ext>
            </a:extLst>
          </p:cNvPr>
          <p:cNvSpPr txBox="1"/>
          <p:nvPr/>
        </p:nvSpPr>
        <p:spPr>
          <a:xfrm>
            <a:off x="823712" y="2433584"/>
            <a:ext cx="1200329" cy="22470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>
                <a:ln>
                  <a:noFill/>
                </a:ln>
                <a:solidFill>
                  <a:srgbClr val="B01C3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目录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5EEFBFC-F7EC-4A73-95EB-2AB57971D4C3}"/>
              </a:ext>
            </a:extLst>
          </p:cNvPr>
          <p:cNvSpPr/>
          <p:nvPr/>
        </p:nvSpPr>
        <p:spPr>
          <a:xfrm>
            <a:off x="4970491" y="1848985"/>
            <a:ext cx="870656" cy="2600097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625A2CA-25AD-4EB5-87AD-05A64439E962}"/>
              </a:ext>
            </a:extLst>
          </p:cNvPr>
          <p:cNvSpPr txBox="1"/>
          <p:nvPr/>
        </p:nvSpPr>
        <p:spPr>
          <a:xfrm>
            <a:off x="5005709" y="2392681"/>
            <a:ext cx="800219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B01C3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禁    忌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B01C30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65B11AE3-6748-4FBD-9A53-6B320EE626F7}"/>
              </a:ext>
            </a:extLst>
          </p:cNvPr>
          <p:cNvCxnSpPr/>
          <p:nvPr/>
        </p:nvCxnSpPr>
        <p:spPr>
          <a:xfrm>
            <a:off x="5405819" y="0"/>
            <a:ext cx="0" cy="2101355"/>
          </a:xfrm>
          <a:prstGeom prst="line">
            <a:avLst/>
          </a:prstGeom>
          <a:ln>
            <a:solidFill>
              <a:srgbClr val="EDC573">
                <a:alpha val="3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>
            <a:extLst>
              <a:ext uri="{FF2B5EF4-FFF2-40B4-BE49-F238E27FC236}">
                <a16:creationId xmlns:a16="http://schemas.microsoft.com/office/drawing/2014/main" id="{3E942A44-1784-42BC-8EB4-90D4D71B1E00}"/>
              </a:ext>
            </a:extLst>
          </p:cNvPr>
          <p:cNvSpPr/>
          <p:nvPr/>
        </p:nvSpPr>
        <p:spPr>
          <a:xfrm>
            <a:off x="5346654" y="3192467"/>
            <a:ext cx="118330" cy="1183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62EF6E34-3439-4D89-B150-BECD794A5143}"/>
              </a:ext>
            </a:extLst>
          </p:cNvPr>
          <p:cNvSpPr/>
          <p:nvPr/>
        </p:nvSpPr>
        <p:spPr>
          <a:xfrm>
            <a:off x="5346654" y="2072327"/>
            <a:ext cx="118330" cy="118330"/>
          </a:xfrm>
          <a:prstGeom prst="ellipse">
            <a:avLst/>
          </a:prstGeom>
          <a:solidFill>
            <a:srgbClr val="EDC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2B5910B-D46F-48BE-B79C-EF1944887F31}"/>
              </a:ext>
            </a:extLst>
          </p:cNvPr>
          <p:cNvGrpSpPr/>
          <p:nvPr/>
        </p:nvGrpSpPr>
        <p:grpSpPr>
          <a:xfrm>
            <a:off x="6789615" y="0"/>
            <a:ext cx="870656" cy="4449082"/>
            <a:chOff x="6789615" y="0"/>
            <a:chExt cx="870656" cy="4449082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3561AAD2-B0AA-4549-B776-A32C05365FBF}"/>
                </a:ext>
              </a:extLst>
            </p:cNvPr>
            <p:cNvSpPr/>
            <p:nvPr/>
          </p:nvSpPr>
          <p:spPr>
            <a:xfrm>
              <a:off x="6789615" y="1848985"/>
              <a:ext cx="870656" cy="2600097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01F07B0-F6E7-4F51-8BDE-41A7153FC6EA}"/>
                </a:ext>
              </a:extLst>
            </p:cNvPr>
            <p:cNvSpPr txBox="1"/>
            <p:nvPr/>
          </p:nvSpPr>
          <p:spPr>
            <a:xfrm>
              <a:off x="6824833" y="2415148"/>
              <a:ext cx="800219" cy="152862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>
                  <a:solidFill>
                    <a:srgbClr val="B01C30"/>
                  </a:solidFill>
                  <a:latin typeface="文悦古典明朝体 (非商业使用) W5" pitchFamily="2" charset="-122"/>
                  <a:ea typeface="文悦古典明朝体 (非商业使用) W5" pitchFamily="2" charset="-122"/>
                </a:rPr>
                <a:t>诗    词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B01C3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B05DAA2-BA48-4254-A6D2-786E1AEB9ED4}"/>
                </a:ext>
              </a:extLst>
            </p:cNvPr>
            <p:cNvCxnSpPr/>
            <p:nvPr/>
          </p:nvCxnSpPr>
          <p:spPr>
            <a:xfrm>
              <a:off x="7224943" y="0"/>
              <a:ext cx="0" cy="2101355"/>
            </a:xfrm>
            <a:prstGeom prst="line">
              <a:avLst/>
            </a:prstGeom>
            <a:ln>
              <a:solidFill>
                <a:srgbClr val="EDC573">
                  <a:alpha val="3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89B7859-8F08-4856-A4C8-C86C61C03C6A}"/>
                </a:ext>
              </a:extLst>
            </p:cNvPr>
            <p:cNvSpPr/>
            <p:nvPr/>
          </p:nvSpPr>
          <p:spPr>
            <a:xfrm>
              <a:off x="7165778" y="3192467"/>
              <a:ext cx="118330" cy="1183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37E6F01A-2EF6-4A90-8768-2F6C47A7F293}"/>
                </a:ext>
              </a:extLst>
            </p:cNvPr>
            <p:cNvSpPr/>
            <p:nvPr/>
          </p:nvSpPr>
          <p:spPr>
            <a:xfrm>
              <a:off x="7165778" y="2072327"/>
              <a:ext cx="118330" cy="118330"/>
            </a:xfrm>
            <a:prstGeom prst="ellipse">
              <a:avLst/>
            </a:prstGeom>
            <a:solidFill>
              <a:srgbClr val="EDC5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7A1535B-2591-4713-AD06-972F54975776}"/>
              </a:ext>
            </a:extLst>
          </p:cNvPr>
          <p:cNvGrpSpPr/>
          <p:nvPr/>
        </p:nvGrpSpPr>
        <p:grpSpPr>
          <a:xfrm>
            <a:off x="8608739" y="0"/>
            <a:ext cx="870656" cy="4449082"/>
            <a:chOff x="8608739" y="0"/>
            <a:chExt cx="870656" cy="4449082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6BB60EDE-D4E3-48E1-A6EC-1E2BD359E1B2}"/>
                </a:ext>
              </a:extLst>
            </p:cNvPr>
            <p:cNvSpPr/>
            <p:nvPr/>
          </p:nvSpPr>
          <p:spPr>
            <a:xfrm>
              <a:off x="8608739" y="1848985"/>
              <a:ext cx="870656" cy="2600097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B5B360B3-443A-42A5-8F28-37CE1F36CA71}"/>
                </a:ext>
              </a:extLst>
            </p:cNvPr>
            <p:cNvCxnSpPr/>
            <p:nvPr/>
          </p:nvCxnSpPr>
          <p:spPr>
            <a:xfrm>
              <a:off x="9044067" y="0"/>
              <a:ext cx="0" cy="2101355"/>
            </a:xfrm>
            <a:prstGeom prst="line">
              <a:avLst/>
            </a:prstGeom>
            <a:ln>
              <a:solidFill>
                <a:srgbClr val="EDC573">
                  <a:alpha val="3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170A852-576B-4D26-9037-A1A888CB6E3C}"/>
                </a:ext>
              </a:extLst>
            </p:cNvPr>
            <p:cNvSpPr/>
            <p:nvPr/>
          </p:nvSpPr>
          <p:spPr>
            <a:xfrm>
              <a:off x="8984902" y="3192467"/>
              <a:ext cx="118330" cy="1183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49F6B9EE-DD5A-4902-9286-6791F3A68C7F}"/>
                </a:ext>
              </a:extLst>
            </p:cNvPr>
            <p:cNvSpPr/>
            <p:nvPr/>
          </p:nvSpPr>
          <p:spPr>
            <a:xfrm>
              <a:off x="8984902" y="2072327"/>
              <a:ext cx="118330" cy="118330"/>
            </a:xfrm>
            <a:prstGeom prst="ellipse">
              <a:avLst/>
            </a:prstGeom>
            <a:solidFill>
              <a:srgbClr val="EDC5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489EFBB-123B-4F29-967C-1F7443B1B9C8}"/>
              </a:ext>
            </a:extLst>
          </p:cNvPr>
          <p:cNvGrpSpPr/>
          <p:nvPr/>
        </p:nvGrpSpPr>
        <p:grpSpPr>
          <a:xfrm>
            <a:off x="10427862" y="0"/>
            <a:ext cx="870656" cy="4449082"/>
            <a:chOff x="10427862" y="0"/>
            <a:chExt cx="870656" cy="4449082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ED17DD53-12FC-4660-82DD-0F998674878C}"/>
                </a:ext>
              </a:extLst>
            </p:cNvPr>
            <p:cNvSpPr/>
            <p:nvPr/>
          </p:nvSpPr>
          <p:spPr>
            <a:xfrm>
              <a:off x="10427862" y="1848985"/>
              <a:ext cx="870656" cy="2600097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9CEA021-6ADF-4F4C-ACBF-E503C69206A3}"/>
                </a:ext>
              </a:extLst>
            </p:cNvPr>
            <p:cNvSpPr txBox="1"/>
            <p:nvPr/>
          </p:nvSpPr>
          <p:spPr>
            <a:xfrm>
              <a:off x="10461252" y="2415148"/>
              <a:ext cx="800219" cy="152862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B01C30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cs"/>
                </a:rPr>
                <a:t>由    来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BEE5BD62-4825-4503-85C4-BAA74A1D9736}"/>
                </a:ext>
              </a:extLst>
            </p:cNvPr>
            <p:cNvCxnSpPr/>
            <p:nvPr/>
          </p:nvCxnSpPr>
          <p:spPr>
            <a:xfrm>
              <a:off x="10863190" y="0"/>
              <a:ext cx="0" cy="2101355"/>
            </a:xfrm>
            <a:prstGeom prst="line">
              <a:avLst/>
            </a:prstGeom>
            <a:ln>
              <a:solidFill>
                <a:srgbClr val="EDC573">
                  <a:alpha val="3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D985B338-1700-4257-9A21-C524569732B2}"/>
                </a:ext>
              </a:extLst>
            </p:cNvPr>
            <p:cNvSpPr/>
            <p:nvPr/>
          </p:nvSpPr>
          <p:spPr>
            <a:xfrm>
              <a:off x="10804025" y="3192467"/>
              <a:ext cx="118330" cy="1183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8B886D1-6D17-4C41-9CE8-0472C3C9CD25}"/>
                </a:ext>
              </a:extLst>
            </p:cNvPr>
            <p:cNvSpPr/>
            <p:nvPr/>
          </p:nvSpPr>
          <p:spPr>
            <a:xfrm>
              <a:off x="10804025" y="2072327"/>
              <a:ext cx="118330" cy="118330"/>
            </a:xfrm>
            <a:prstGeom prst="ellipse">
              <a:avLst/>
            </a:prstGeom>
            <a:solidFill>
              <a:srgbClr val="EDC5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endParaRP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4943E523-FC6F-43D3-9F72-67834FE9F5E7}"/>
              </a:ext>
            </a:extLst>
          </p:cNvPr>
          <p:cNvSpPr/>
          <p:nvPr/>
        </p:nvSpPr>
        <p:spPr>
          <a:xfrm>
            <a:off x="9744634" y="3032759"/>
            <a:ext cx="723275" cy="298866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DC573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灶王腊月二十三上天，初一五更回来，带着吉祥保佑一家过平安日子了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E959E472-9B5B-4A79-A28A-11702C7D99B3}"/>
              </a:ext>
            </a:extLst>
          </p:cNvPr>
          <p:cNvSpPr/>
          <p:nvPr/>
        </p:nvSpPr>
        <p:spPr>
          <a:xfrm>
            <a:off x="7935908" y="3032759"/>
            <a:ext cx="723275" cy="298866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DC573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灶王腊月二十三上天，初一五更回来，带着吉祥保佑一家过平安日子了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E7AF5679-BDCF-4129-B0AC-8FC38A4C0841}"/>
              </a:ext>
            </a:extLst>
          </p:cNvPr>
          <p:cNvSpPr/>
          <p:nvPr/>
        </p:nvSpPr>
        <p:spPr>
          <a:xfrm>
            <a:off x="6116784" y="3032759"/>
            <a:ext cx="723275" cy="298866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DC573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灶王腊月二十三上天，初一五更回来，带着吉祥保佑一家过平安日子了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10AA3175-0447-4D6D-BFDA-F6F6C3475DA9}"/>
              </a:ext>
            </a:extLst>
          </p:cNvPr>
          <p:cNvSpPr/>
          <p:nvPr/>
        </p:nvSpPr>
        <p:spPr>
          <a:xfrm>
            <a:off x="4296831" y="3032759"/>
            <a:ext cx="723275" cy="298866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DC573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灶王腊月二十三上天，初一五更回来，带着吉祥保佑一家过平安日子了</a:t>
            </a:r>
          </a:p>
        </p:txBody>
      </p:sp>
      <p:sp>
        <p:nvSpPr>
          <p:cNvPr id="47" name="图文框 46">
            <a:extLst>
              <a:ext uri="{FF2B5EF4-FFF2-40B4-BE49-F238E27FC236}">
                <a16:creationId xmlns:a16="http://schemas.microsoft.com/office/drawing/2014/main" id="{BF8008C0-7648-4F0F-B474-020BE1B596A3}"/>
              </a:ext>
            </a:extLst>
          </p:cNvPr>
          <p:cNvSpPr/>
          <p:nvPr/>
        </p:nvSpPr>
        <p:spPr>
          <a:xfrm>
            <a:off x="5053496" y="1917081"/>
            <a:ext cx="715006" cy="2479824"/>
          </a:xfrm>
          <a:prstGeom prst="frame">
            <a:avLst>
              <a:gd name="adj1" fmla="val 1378"/>
            </a:avLst>
          </a:prstGeom>
          <a:solidFill>
            <a:srgbClr val="B01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图文框 47">
            <a:extLst>
              <a:ext uri="{FF2B5EF4-FFF2-40B4-BE49-F238E27FC236}">
                <a16:creationId xmlns:a16="http://schemas.microsoft.com/office/drawing/2014/main" id="{17B21D14-D8E3-49D0-92F4-888D5CB49DA6}"/>
              </a:ext>
            </a:extLst>
          </p:cNvPr>
          <p:cNvSpPr/>
          <p:nvPr/>
        </p:nvSpPr>
        <p:spPr>
          <a:xfrm>
            <a:off x="6859020" y="1917081"/>
            <a:ext cx="715006" cy="2479824"/>
          </a:xfrm>
          <a:prstGeom prst="frame">
            <a:avLst>
              <a:gd name="adj1" fmla="val 1378"/>
            </a:avLst>
          </a:prstGeom>
          <a:solidFill>
            <a:srgbClr val="B01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图文框 48">
            <a:extLst>
              <a:ext uri="{FF2B5EF4-FFF2-40B4-BE49-F238E27FC236}">
                <a16:creationId xmlns:a16="http://schemas.microsoft.com/office/drawing/2014/main" id="{73AEBD69-539C-4FA6-A502-F3B2E0DE21A2}"/>
              </a:ext>
            </a:extLst>
          </p:cNvPr>
          <p:cNvSpPr/>
          <p:nvPr/>
        </p:nvSpPr>
        <p:spPr>
          <a:xfrm>
            <a:off x="8684000" y="1917081"/>
            <a:ext cx="715006" cy="2479824"/>
          </a:xfrm>
          <a:prstGeom prst="frame">
            <a:avLst>
              <a:gd name="adj1" fmla="val 1378"/>
            </a:avLst>
          </a:prstGeom>
          <a:solidFill>
            <a:srgbClr val="B01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图文框 49">
            <a:extLst>
              <a:ext uri="{FF2B5EF4-FFF2-40B4-BE49-F238E27FC236}">
                <a16:creationId xmlns:a16="http://schemas.microsoft.com/office/drawing/2014/main" id="{5187FF0A-DC6B-495F-9864-9BBCF45109F7}"/>
              </a:ext>
            </a:extLst>
          </p:cNvPr>
          <p:cNvSpPr/>
          <p:nvPr/>
        </p:nvSpPr>
        <p:spPr>
          <a:xfrm>
            <a:off x="10508980" y="1917081"/>
            <a:ext cx="715006" cy="2479824"/>
          </a:xfrm>
          <a:prstGeom prst="frame">
            <a:avLst>
              <a:gd name="adj1" fmla="val 1378"/>
            </a:avLst>
          </a:prstGeom>
          <a:solidFill>
            <a:srgbClr val="B01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5D93A1E-DB48-44E0-AAA8-5B4EC9BC5C8D}"/>
              </a:ext>
            </a:extLst>
          </p:cNvPr>
          <p:cNvSpPr txBox="1"/>
          <p:nvPr/>
        </p:nvSpPr>
        <p:spPr>
          <a:xfrm>
            <a:off x="8650888" y="2415148"/>
            <a:ext cx="800219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B92034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民    俗</a:t>
            </a:r>
          </a:p>
        </p:txBody>
      </p:sp>
    </p:spTree>
    <p:extLst>
      <p:ext uri="{BB962C8B-B14F-4D97-AF65-F5344CB8AC3E}">
        <p14:creationId xmlns:p14="http://schemas.microsoft.com/office/powerpoint/2010/main" val="110472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3" grpId="0"/>
      <p:bldP spid="44" grpId="0"/>
      <p:bldP spid="45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51F1F7-F838-46AE-A76F-1A94F178DC08}"/>
              </a:ext>
            </a:extLst>
          </p:cNvPr>
          <p:cNvSpPr/>
          <p:nvPr/>
        </p:nvSpPr>
        <p:spPr>
          <a:xfrm>
            <a:off x="356681" y="331102"/>
            <a:ext cx="11478638" cy="61957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9F254D5-8189-4B8A-83C8-98FB4214E013}"/>
              </a:ext>
            </a:extLst>
          </p:cNvPr>
          <p:cNvSpPr/>
          <p:nvPr/>
        </p:nvSpPr>
        <p:spPr>
          <a:xfrm>
            <a:off x="4970207" y="673100"/>
            <a:ext cx="2251587" cy="516603"/>
          </a:xfrm>
          <a:prstGeom prst="roundRect">
            <a:avLst/>
          </a:prstGeom>
          <a:solidFill>
            <a:srgbClr val="B92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>
                <a:latin typeface="文悦古典明朝体 (非商业使用) W5" pitchFamily="2" charset="-122"/>
                <a:ea typeface="文悦古典明朝体 (非商业使用) W5" pitchFamily="2" charset="-122"/>
              </a:rPr>
              <a:t>小年禁忌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E21E09-8211-4D42-BAE7-3942B765029D}"/>
              </a:ext>
            </a:extLst>
          </p:cNvPr>
          <p:cNvCxnSpPr/>
          <p:nvPr/>
        </p:nvCxnSpPr>
        <p:spPr>
          <a:xfrm>
            <a:off x="40132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81DF023-B41E-4FF3-B4F0-AA6871F3C0F8}"/>
              </a:ext>
            </a:extLst>
          </p:cNvPr>
          <p:cNvCxnSpPr/>
          <p:nvPr/>
        </p:nvCxnSpPr>
        <p:spPr>
          <a:xfrm>
            <a:off x="73533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F4089649-A236-4BDB-9908-CA97D3EE3625}"/>
              </a:ext>
            </a:extLst>
          </p:cNvPr>
          <p:cNvSpPr txBox="1"/>
          <p:nvPr/>
        </p:nvSpPr>
        <p:spPr>
          <a:xfrm>
            <a:off x="3947131" y="2199321"/>
            <a:ext cx="4062651" cy="3568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kern="100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清朝的皇帝从雍正年间开始，每年腊月二十三在坤宁宫祀神，为了节省开支，皇帝顺便把灶王爷也拜了。以后王族、贝勒随之效仿，于腊月二十三祭灶，自此开始有了官民在不同日子过小年的分别</a:t>
            </a:r>
            <a:endParaRPr lang="zh-CN" altLang="en-US" spc="300"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A652E36-85B7-4A45-BD10-43B63358CE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9782" y="1924019"/>
            <a:ext cx="4182218" cy="460287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2F4F5FE-A20E-4400-AFF1-CA152C3583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0" t="37104" r="30739" b="8804"/>
          <a:stretch/>
        </p:blipFill>
        <p:spPr>
          <a:xfrm>
            <a:off x="1334680" y="2211013"/>
            <a:ext cx="2006480" cy="121798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D35B05F7-224A-4447-AD61-74C18FA2A534}"/>
              </a:ext>
            </a:extLst>
          </p:cNvPr>
          <p:cNvSpPr txBox="1"/>
          <p:nvPr/>
        </p:nvSpPr>
        <p:spPr>
          <a:xfrm>
            <a:off x="1999366" y="3554786"/>
            <a:ext cx="677108" cy="19443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latin typeface="文悦古典明朝体 (非商业使用) W5" pitchFamily="2" charset="-122"/>
                <a:ea typeface="文悦古典明朝体 (非商业使用) W5" pitchFamily="2" charset="-122"/>
              </a:rPr>
              <a:t>小年禁忌</a:t>
            </a:r>
          </a:p>
        </p:txBody>
      </p:sp>
    </p:spTree>
    <p:extLst>
      <p:ext uri="{BB962C8B-B14F-4D97-AF65-F5344CB8AC3E}">
        <p14:creationId xmlns:p14="http://schemas.microsoft.com/office/powerpoint/2010/main" val="316631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51F1F7-F838-46AE-A76F-1A94F178DC08}"/>
              </a:ext>
            </a:extLst>
          </p:cNvPr>
          <p:cNvSpPr/>
          <p:nvPr/>
        </p:nvSpPr>
        <p:spPr>
          <a:xfrm>
            <a:off x="356681" y="331102"/>
            <a:ext cx="11478638" cy="61957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9F254D5-8189-4B8A-83C8-98FB4214E013}"/>
              </a:ext>
            </a:extLst>
          </p:cNvPr>
          <p:cNvSpPr/>
          <p:nvPr/>
        </p:nvSpPr>
        <p:spPr>
          <a:xfrm>
            <a:off x="4970207" y="673100"/>
            <a:ext cx="2251587" cy="516603"/>
          </a:xfrm>
          <a:prstGeom prst="roundRect">
            <a:avLst/>
          </a:prstGeom>
          <a:solidFill>
            <a:srgbClr val="B92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>
                <a:latin typeface="文悦古典明朝体 (非商业使用) W5" pitchFamily="2" charset="-122"/>
                <a:ea typeface="文悦古典明朝体 (非商业使用) W5" pitchFamily="2" charset="-122"/>
              </a:rPr>
              <a:t>小年禁忌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E21E09-8211-4D42-BAE7-3942B765029D}"/>
              </a:ext>
            </a:extLst>
          </p:cNvPr>
          <p:cNvCxnSpPr/>
          <p:nvPr/>
        </p:nvCxnSpPr>
        <p:spPr>
          <a:xfrm>
            <a:off x="40132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81DF023-B41E-4FF3-B4F0-AA6871F3C0F8}"/>
              </a:ext>
            </a:extLst>
          </p:cNvPr>
          <p:cNvCxnSpPr/>
          <p:nvPr/>
        </p:nvCxnSpPr>
        <p:spPr>
          <a:xfrm>
            <a:off x="73533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FBCF7D74-60CD-4757-8489-89773AC16EF0}"/>
              </a:ext>
            </a:extLst>
          </p:cNvPr>
          <p:cNvSpPr txBox="1"/>
          <p:nvPr/>
        </p:nvSpPr>
        <p:spPr>
          <a:xfrm>
            <a:off x="1449435" y="1932489"/>
            <a:ext cx="1846659" cy="37107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kern="100" spc="6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北方在南宋以前都是政治中心，受官气影响较重，因此小年多为腊月二十</a:t>
            </a:r>
            <a:r>
              <a:rPr lang="zh-CN" altLang="en-US" kern="100" spc="6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三</a:t>
            </a:r>
            <a:endParaRPr lang="zh-CN" altLang="en-US" spc="60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3DA9B56-45C6-4179-AACF-3F4288DB6E9D}"/>
              </a:ext>
            </a:extLst>
          </p:cNvPr>
          <p:cNvSpPr txBox="1"/>
          <p:nvPr/>
        </p:nvSpPr>
        <p:spPr>
          <a:xfrm>
            <a:off x="4249341" y="1932488"/>
            <a:ext cx="1846659" cy="37107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kern="100" spc="6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北方在南宋以前都是政治中心，受官气影响较重，因此小年多为腊月二十</a:t>
            </a:r>
            <a:r>
              <a:rPr lang="zh-CN" altLang="en-US" kern="100" spc="6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三</a:t>
            </a:r>
            <a:endParaRPr lang="zh-CN" altLang="en-US" spc="60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99CA25F-A1F5-4E64-94A5-A9381D2CD7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1189" y="2243906"/>
            <a:ext cx="3184422" cy="322878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832D0A00-1A2B-451C-BE8E-0ADD10B5E75D}"/>
              </a:ext>
            </a:extLst>
          </p:cNvPr>
          <p:cNvSpPr txBox="1"/>
          <p:nvPr/>
        </p:nvSpPr>
        <p:spPr>
          <a:xfrm>
            <a:off x="9574924" y="2884538"/>
            <a:ext cx="1661993" cy="39176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小年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B9250E6B-98B0-491D-A28F-8E38235987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04" t="33628" r="45438" b="38645"/>
          <a:stretch/>
        </p:blipFill>
        <p:spPr>
          <a:xfrm>
            <a:off x="10851757" y="4885477"/>
            <a:ext cx="552749" cy="587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3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51F1F7-F838-46AE-A76F-1A94F178DC08}"/>
              </a:ext>
            </a:extLst>
          </p:cNvPr>
          <p:cNvSpPr/>
          <p:nvPr/>
        </p:nvSpPr>
        <p:spPr>
          <a:xfrm>
            <a:off x="356681" y="331102"/>
            <a:ext cx="11478638" cy="61957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E21E09-8211-4D42-BAE7-3942B765029D}"/>
              </a:ext>
            </a:extLst>
          </p:cNvPr>
          <p:cNvCxnSpPr/>
          <p:nvPr/>
        </p:nvCxnSpPr>
        <p:spPr>
          <a:xfrm>
            <a:off x="40132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81DF023-B41E-4FF3-B4F0-AA6871F3C0F8}"/>
              </a:ext>
            </a:extLst>
          </p:cNvPr>
          <p:cNvCxnSpPr/>
          <p:nvPr/>
        </p:nvCxnSpPr>
        <p:spPr>
          <a:xfrm>
            <a:off x="73533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id="{BCCAD344-0378-49CF-88FB-FD807B7366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24" y="1382631"/>
            <a:ext cx="5924976" cy="472734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FAB743D7-AB3E-4812-9E8D-B4D0F164864C}"/>
              </a:ext>
            </a:extLst>
          </p:cNvPr>
          <p:cNvSpPr/>
          <p:nvPr/>
        </p:nvSpPr>
        <p:spPr>
          <a:xfrm>
            <a:off x="5254600" y="1915589"/>
            <a:ext cx="6108700" cy="3885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kumimoji="0" lang="zh-CN" altLang="zh-CN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在中国民间，小年有“官三民四船五”</a:t>
            </a:r>
            <a:r>
              <a:rPr kumimoji="0" lang="zh-CN" altLang="zh-CN" b="0" i="0" u="none" strike="noStrike" kern="1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的传统</a:t>
            </a:r>
            <a:r>
              <a:rPr kumimoji="0" lang="zh-CN" altLang="en-US" b="0" i="0" u="none" strike="noStrike" kern="1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，</a:t>
            </a:r>
            <a:r>
              <a:rPr kumimoji="0" lang="zh-CN" altLang="zh-CN" b="0" i="0" u="none" strike="noStrike" kern="1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官家</a:t>
            </a:r>
            <a:r>
              <a:rPr kumimoji="0" lang="zh-CN" altLang="zh-CN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的小年是腊月二十三，百姓家的是</a:t>
            </a:r>
            <a:r>
              <a:rPr kumimoji="0" lang="zh-CN" altLang="zh-CN" b="0" i="0" u="none" strike="noStrike" kern="1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腊月二十四，水</a:t>
            </a:r>
            <a:r>
              <a:rPr kumimoji="0" lang="zh-CN" altLang="zh-CN" b="0" i="0" u="none" strike="noStrike" kern="100" cap="none" spc="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上人家则是</a:t>
            </a:r>
            <a:r>
              <a:rPr kumimoji="0" lang="zh-CN" altLang="zh-CN" b="0" i="0" u="none" strike="noStrike" kern="1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腊月二十五。</a:t>
            </a:r>
            <a:r>
              <a:rPr lang="zh-CN" altLang="zh-CN" kern="100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北方在南宋以前都是政治中心，受官气影响较重，因此小年多为腊月二十三；相反，南方远离政治中心，小年便为腊月二十四；而沿湖、海的居民，则保留了船家的传统，小年定在腊月二十五</a:t>
            </a:r>
            <a:endParaRPr kumimoji="0" lang="zh-CN" altLang="zh-CN" b="0" i="0" u="none" strike="noStrike" kern="10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D379C6F-FAD8-471D-A807-B2E73689E1A8}"/>
              </a:ext>
            </a:extLst>
          </p:cNvPr>
          <p:cNvSpPr txBox="1"/>
          <p:nvPr/>
        </p:nvSpPr>
        <p:spPr>
          <a:xfrm>
            <a:off x="4043918" y="3257691"/>
            <a:ext cx="738664" cy="30452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3600" kern="100">
                <a:solidFill>
                  <a:srgbClr val="8A1C2B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600" kern="100">
                <a:solidFill>
                  <a:srgbClr val="8A1C2B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小年禁忌</a:t>
            </a:r>
            <a:r>
              <a:rPr lang="en-US" altLang="zh-CN" sz="3600" kern="100">
                <a:solidFill>
                  <a:srgbClr val="8A1C2B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】</a:t>
            </a:r>
            <a:endParaRPr lang="zh-CN" altLang="en-US"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6CCDD6A-35C0-4578-9D43-34A3D9F4417C}"/>
              </a:ext>
            </a:extLst>
          </p:cNvPr>
          <p:cNvSpPr/>
          <p:nvPr/>
        </p:nvSpPr>
        <p:spPr>
          <a:xfrm>
            <a:off x="4970207" y="673100"/>
            <a:ext cx="2251587" cy="516603"/>
          </a:xfrm>
          <a:prstGeom prst="roundRect">
            <a:avLst/>
          </a:prstGeom>
          <a:solidFill>
            <a:srgbClr val="B92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>
                <a:latin typeface="文悦古典明朝体 (非商业使用) W5" pitchFamily="2" charset="-122"/>
                <a:ea typeface="文悦古典明朝体 (非商业使用) W5" pitchFamily="2" charset="-122"/>
              </a:rPr>
              <a:t>小年禁忌</a:t>
            </a:r>
          </a:p>
        </p:txBody>
      </p:sp>
    </p:spTree>
    <p:extLst>
      <p:ext uri="{BB962C8B-B14F-4D97-AF65-F5344CB8AC3E}">
        <p14:creationId xmlns:p14="http://schemas.microsoft.com/office/powerpoint/2010/main" val="284872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51F1F7-F838-46AE-A76F-1A94F178DC08}"/>
              </a:ext>
            </a:extLst>
          </p:cNvPr>
          <p:cNvSpPr/>
          <p:nvPr/>
        </p:nvSpPr>
        <p:spPr>
          <a:xfrm>
            <a:off x="356681" y="331102"/>
            <a:ext cx="11478638" cy="61957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E21E09-8211-4D42-BAE7-3942B765029D}"/>
              </a:ext>
            </a:extLst>
          </p:cNvPr>
          <p:cNvCxnSpPr/>
          <p:nvPr/>
        </p:nvCxnSpPr>
        <p:spPr>
          <a:xfrm>
            <a:off x="40132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81DF023-B41E-4FF3-B4F0-AA6871F3C0F8}"/>
              </a:ext>
            </a:extLst>
          </p:cNvPr>
          <p:cNvCxnSpPr/>
          <p:nvPr/>
        </p:nvCxnSpPr>
        <p:spPr>
          <a:xfrm>
            <a:off x="73533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08709ABC-0A6C-4C1C-B30A-45472651D31D}"/>
              </a:ext>
            </a:extLst>
          </p:cNvPr>
          <p:cNvSpPr txBox="1"/>
          <p:nvPr/>
        </p:nvSpPr>
        <p:spPr>
          <a:xfrm>
            <a:off x="1404563" y="2081201"/>
            <a:ext cx="5724644" cy="38295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kern="100" spc="6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而南京地区是一个比较特殊的地区，这是因为在明代朱棣篡夺皇位后，实行了暴政。当时的百姓在永乐元年正月十五举行灯会，心里纷纷怀念朱允时代的宽政，。因此在南京地区，元宵成了小年。西南云贵川地区和部分北方回民地区把正月初一作为大年夜，除夕就成了小年夜</a:t>
            </a:r>
            <a:endParaRPr lang="zh-CN" altLang="en-US" spc="600"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7ACC97D-416A-4E61-B058-A8A1E85606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300" y="1993040"/>
            <a:ext cx="3786320" cy="378632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E6B0A07-E936-4041-B1E7-9028F23AEA25}"/>
              </a:ext>
            </a:extLst>
          </p:cNvPr>
          <p:cNvSpPr txBox="1"/>
          <p:nvPr/>
        </p:nvSpPr>
        <p:spPr>
          <a:xfrm>
            <a:off x="8024984" y="1701799"/>
            <a:ext cx="2308324" cy="39176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3800">
                <a:solidFill>
                  <a:srgbClr val="B92034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小年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04A2C42-3BC5-4053-B828-7D3075AF8967}"/>
              </a:ext>
            </a:extLst>
          </p:cNvPr>
          <p:cNvSpPr/>
          <p:nvPr/>
        </p:nvSpPr>
        <p:spPr>
          <a:xfrm>
            <a:off x="4970207" y="673100"/>
            <a:ext cx="2251587" cy="516603"/>
          </a:xfrm>
          <a:prstGeom prst="roundRect">
            <a:avLst/>
          </a:prstGeom>
          <a:solidFill>
            <a:srgbClr val="B92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>
                <a:latin typeface="文悦古典明朝体 (非商业使用) W5" pitchFamily="2" charset="-122"/>
                <a:ea typeface="文悦古典明朝体 (非商业使用) W5" pitchFamily="2" charset="-122"/>
              </a:rPr>
              <a:t>小年禁忌</a:t>
            </a:r>
          </a:p>
        </p:txBody>
      </p:sp>
    </p:spTree>
    <p:extLst>
      <p:ext uri="{BB962C8B-B14F-4D97-AF65-F5344CB8AC3E}">
        <p14:creationId xmlns:p14="http://schemas.microsoft.com/office/powerpoint/2010/main" val="364459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6D9C37E-B7D8-4B43-80C7-6D12B91D14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65" r="75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09990B6F-B135-4FC0-BD61-680B98CFC540}"/>
              </a:ext>
            </a:extLst>
          </p:cNvPr>
          <p:cNvSpPr/>
          <p:nvPr/>
        </p:nvSpPr>
        <p:spPr>
          <a:xfrm>
            <a:off x="3767847" y="0"/>
            <a:ext cx="465630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901EE8-F0C1-4BC8-B5E3-948ACC26E3B5}"/>
              </a:ext>
            </a:extLst>
          </p:cNvPr>
          <p:cNvSpPr txBox="1"/>
          <p:nvPr/>
        </p:nvSpPr>
        <p:spPr>
          <a:xfrm>
            <a:off x="4941838" y="672668"/>
            <a:ext cx="2308324" cy="55126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3800">
                <a:solidFill>
                  <a:prstClr val="black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再    会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sp>
        <p:nvSpPr>
          <p:cNvPr id="17" name="图文框 16">
            <a:extLst>
              <a:ext uri="{FF2B5EF4-FFF2-40B4-BE49-F238E27FC236}">
                <a16:creationId xmlns:a16="http://schemas.microsoft.com/office/drawing/2014/main" id="{BDB43244-6F02-4B0C-B1EF-B4B3552043BA}"/>
              </a:ext>
            </a:extLst>
          </p:cNvPr>
          <p:cNvSpPr/>
          <p:nvPr/>
        </p:nvSpPr>
        <p:spPr>
          <a:xfrm>
            <a:off x="3980234" y="136187"/>
            <a:ext cx="4231532" cy="6585626"/>
          </a:xfrm>
          <a:prstGeom prst="frame">
            <a:avLst>
              <a:gd name="adj1" fmla="val 1925"/>
            </a:avLst>
          </a:prstGeom>
          <a:solidFill>
            <a:srgbClr val="B01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7ED2D61-7D2A-4774-B99C-A55529A18BF5}"/>
              </a:ext>
            </a:extLst>
          </p:cNvPr>
          <p:cNvSpPr/>
          <p:nvPr/>
        </p:nvSpPr>
        <p:spPr>
          <a:xfrm>
            <a:off x="4377447" y="700391"/>
            <a:ext cx="461665" cy="2120631"/>
          </a:xfrm>
          <a:prstGeom prst="rect">
            <a:avLst/>
          </a:prstGeom>
          <a:solidFill>
            <a:srgbClr val="B01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882A8A9-30D0-4EC6-9262-66F68E913136}"/>
              </a:ext>
            </a:extLst>
          </p:cNvPr>
          <p:cNvSpPr txBox="1"/>
          <p:nvPr/>
        </p:nvSpPr>
        <p:spPr>
          <a:xfrm>
            <a:off x="4367719" y="856034"/>
            <a:ext cx="461665" cy="18677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中国传统习俗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2134C99-283D-4376-98F9-30EF072ACBCE}"/>
              </a:ext>
            </a:extLst>
          </p:cNvPr>
          <p:cNvSpPr txBox="1"/>
          <p:nvPr/>
        </p:nvSpPr>
        <p:spPr>
          <a:xfrm>
            <a:off x="7373713" y="3735422"/>
            <a:ext cx="738664" cy="31906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农历腊月廿四日或廿三日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中国民间称为过小年是祭祀灶君的节日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61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C3B7875-21AA-4F74-8745-4944A1D417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91" r="94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9ECC9992-EDEE-4F8D-BC43-D460204B7D43}"/>
              </a:ext>
            </a:extLst>
          </p:cNvPr>
          <p:cNvSpPr/>
          <p:nvPr/>
        </p:nvSpPr>
        <p:spPr>
          <a:xfrm>
            <a:off x="3168926" y="501926"/>
            <a:ext cx="5854148" cy="58541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2DA2288-F7C8-421B-98FB-B19528338C85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92" y="89453"/>
            <a:ext cx="10237304" cy="746578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96FB17E-8E58-426E-B27D-1C44D455E5FB}"/>
              </a:ext>
            </a:extLst>
          </p:cNvPr>
          <p:cNvSpPr txBox="1"/>
          <p:nvPr/>
        </p:nvSpPr>
        <p:spPr>
          <a:xfrm>
            <a:off x="5388114" y="1098648"/>
            <a:ext cx="1415772" cy="46607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>
                <a:latin typeface="文悦古典明朝体 (非商业使用) W5" pitchFamily="2" charset="-122"/>
                <a:ea typeface="文悦古典明朝体 (非商业使用) W5" pitchFamily="2" charset="-122"/>
              </a:rPr>
              <a:t>小年由来 </a:t>
            </a:r>
          </a:p>
        </p:txBody>
      </p:sp>
    </p:spTree>
    <p:extLst>
      <p:ext uri="{BB962C8B-B14F-4D97-AF65-F5344CB8AC3E}">
        <p14:creationId xmlns:p14="http://schemas.microsoft.com/office/powerpoint/2010/main" val="424430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51F1F7-F838-46AE-A76F-1A94F178DC08}"/>
              </a:ext>
            </a:extLst>
          </p:cNvPr>
          <p:cNvSpPr/>
          <p:nvPr/>
        </p:nvSpPr>
        <p:spPr>
          <a:xfrm>
            <a:off x="356681" y="331102"/>
            <a:ext cx="11478638" cy="61957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9F254D5-8189-4B8A-83C8-98FB4214E013}"/>
              </a:ext>
            </a:extLst>
          </p:cNvPr>
          <p:cNvSpPr/>
          <p:nvPr/>
        </p:nvSpPr>
        <p:spPr>
          <a:xfrm>
            <a:off x="4970207" y="673100"/>
            <a:ext cx="2251587" cy="516603"/>
          </a:xfrm>
          <a:prstGeom prst="roundRect">
            <a:avLst/>
          </a:prstGeom>
          <a:solidFill>
            <a:srgbClr val="B92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>
                <a:latin typeface="文悦古典明朝体 (非商业使用) W5" pitchFamily="2" charset="-122"/>
                <a:ea typeface="文悦古典明朝体 (非商业使用) W5" pitchFamily="2" charset="-122"/>
              </a:rPr>
              <a:t>小年由来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E21E09-8211-4D42-BAE7-3942B765029D}"/>
              </a:ext>
            </a:extLst>
          </p:cNvPr>
          <p:cNvCxnSpPr/>
          <p:nvPr/>
        </p:nvCxnSpPr>
        <p:spPr>
          <a:xfrm>
            <a:off x="40132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81DF023-B41E-4FF3-B4F0-AA6871F3C0F8}"/>
              </a:ext>
            </a:extLst>
          </p:cNvPr>
          <p:cNvCxnSpPr/>
          <p:nvPr/>
        </p:nvCxnSpPr>
        <p:spPr>
          <a:xfrm>
            <a:off x="73533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id="{9F7AE8B4-3A1D-4A1B-8A20-0D1FE6E991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967" y="2233418"/>
            <a:ext cx="3191433" cy="2974462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363605B3-823E-4883-A397-202054800E9A}"/>
              </a:ext>
            </a:extLst>
          </p:cNvPr>
          <p:cNvGrpSpPr/>
          <p:nvPr/>
        </p:nvGrpSpPr>
        <p:grpSpPr>
          <a:xfrm>
            <a:off x="5451293" y="2233418"/>
            <a:ext cx="5530132" cy="3066643"/>
            <a:chOff x="5994400" y="2042160"/>
            <a:chExt cx="5530132" cy="3066643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EB6702E-5769-4E2A-9479-E162DBDE6B9F}"/>
                </a:ext>
              </a:extLst>
            </p:cNvPr>
            <p:cNvSpPr/>
            <p:nvPr/>
          </p:nvSpPr>
          <p:spPr>
            <a:xfrm>
              <a:off x="5994400" y="2800479"/>
              <a:ext cx="5530132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0" i="0" u="none" strike="noStrike" kern="100" cap="none" spc="3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Times New Roman" panose="02020603050405020304" pitchFamily="18" charset="0"/>
                </a:rPr>
                <a:t>农历十二月二十三日，民间称为过小年，是祭祀灶君的节日。 灶君，在夏朝就已经成了民间尊崇的一位大神。记述春秋时孔丘言行的《论语》中，就有与其媚舆奥，宁媚与灶的话。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0360E11-6B0B-4C7C-9E31-279A7E593077}"/>
                </a:ext>
              </a:extLst>
            </p:cNvPr>
            <p:cNvSpPr txBox="1"/>
            <p:nvPr/>
          </p:nvSpPr>
          <p:spPr>
            <a:xfrm>
              <a:off x="5994400" y="2042160"/>
              <a:ext cx="2438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300" normalizeH="0" baseline="0" noProof="0" dirty="0">
                  <a:ln>
                    <a:noFill/>
                  </a:ln>
                  <a:solidFill>
                    <a:srgbClr val="8A1C2B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关于小年</a:t>
              </a: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7BA38FAE-A996-4074-8590-3605F5FB9B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6681" y="1189703"/>
            <a:ext cx="2284919" cy="161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74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51F1F7-F838-46AE-A76F-1A94F178DC08}"/>
              </a:ext>
            </a:extLst>
          </p:cNvPr>
          <p:cNvSpPr/>
          <p:nvPr/>
        </p:nvSpPr>
        <p:spPr>
          <a:xfrm>
            <a:off x="356681" y="331102"/>
            <a:ext cx="11478638" cy="61957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9F254D5-8189-4B8A-83C8-98FB4214E013}"/>
              </a:ext>
            </a:extLst>
          </p:cNvPr>
          <p:cNvSpPr/>
          <p:nvPr/>
        </p:nvSpPr>
        <p:spPr>
          <a:xfrm>
            <a:off x="4970207" y="673100"/>
            <a:ext cx="2251587" cy="516603"/>
          </a:xfrm>
          <a:prstGeom prst="roundRect">
            <a:avLst/>
          </a:prstGeom>
          <a:solidFill>
            <a:srgbClr val="B92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>
                <a:latin typeface="文悦古典明朝体 (非商业使用) W5" pitchFamily="2" charset="-122"/>
                <a:ea typeface="文悦古典明朝体 (非商业使用) W5" pitchFamily="2" charset="-122"/>
              </a:rPr>
              <a:t>小年由来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E21E09-8211-4D42-BAE7-3942B765029D}"/>
              </a:ext>
            </a:extLst>
          </p:cNvPr>
          <p:cNvCxnSpPr/>
          <p:nvPr/>
        </p:nvCxnSpPr>
        <p:spPr>
          <a:xfrm>
            <a:off x="40132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81DF023-B41E-4FF3-B4F0-AA6871F3C0F8}"/>
              </a:ext>
            </a:extLst>
          </p:cNvPr>
          <p:cNvCxnSpPr/>
          <p:nvPr/>
        </p:nvCxnSpPr>
        <p:spPr>
          <a:xfrm>
            <a:off x="73533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6BEDE823-39BC-4EB0-A169-9C5C2D9B38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83" b="49758"/>
          <a:stretch/>
        </p:blipFill>
        <p:spPr>
          <a:xfrm>
            <a:off x="3319421" y="1517769"/>
            <a:ext cx="2372322" cy="389360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BB4D52-4EA9-4E2D-B2D1-6848BE6FEA06}"/>
              </a:ext>
            </a:extLst>
          </p:cNvPr>
          <p:cNvSpPr txBox="1"/>
          <p:nvPr/>
        </p:nvSpPr>
        <p:spPr>
          <a:xfrm>
            <a:off x="1477149" y="1820853"/>
            <a:ext cx="1431161" cy="33852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lang="zh-CN" altLang="en-US" spc="300">
                <a:solidFill>
                  <a:prstClr val="black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农历十二月二十三和二十四，</a:t>
            </a:r>
            <a:endParaRPr lang="en-US" altLang="zh-CN" spc="300">
              <a:solidFill>
                <a:prstClr val="black"/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 lvl="0" defTabSz="457200">
              <a:lnSpc>
                <a:spcPct val="150000"/>
              </a:lnSpc>
              <a:defRPr/>
            </a:pPr>
            <a:r>
              <a:rPr lang="zh-CN" altLang="en-US" spc="300">
                <a:solidFill>
                  <a:prstClr val="black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是汉族民间传统的祭灶日，又称“小年”</a:t>
            </a:r>
            <a:endParaRPr lang="zh-CN" altLang="en-US" sz="2000" spc="300"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BFF35A-4AB9-489C-9072-C4BA1436CA24}"/>
              </a:ext>
            </a:extLst>
          </p:cNvPr>
          <p:cNvSpPr txBox="1"/>
          <p:nvPr/>
        </p:nvSpPr>
        <p:spPr>
          <a:xfrm>
            <a:off x="6500258" y="1820853"/>
            <a:ext cx="4616648" cy="40748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zh-CN" kern="100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灶君本人，早期有炎帝、祝融之说。后来又衍生出许多说法。中国道教兴盛之后，曾借《经说》之论，将灶神说成是一位女性老母。“管人住宅。十二时辰，善知人间之事。每月朔旦，记人造诸善恶及其功德，录其轻重，夜半奏上天曹，定其簿书”。</a:t>
            </a:r>
            <a:endParaRPr lang="zh-CN" altLang="en-US" spc="300" dirty="0">
              <a:solidFill>
                <a:srgbClr val="000000"/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55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51F1F7-F838-46AE-A76F-1A94F178DC08}"/>
              </a:ext>
            </a:extLst>
          </p:cNvPr>
          <p:cNvSpPr/>
          <p:nvPr/>
        </p:nvSpPr>
        <p:spPr>
          <a:xfrm>
            <a:off x="356681" y="331102"/>
            <a:ext cx="11478638" cy="61957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9F254D5-8189-4B8A-83C8-98FB4214E013}"/>
              </a:ext>
            </a:extLst>
          </p:cNvPr>
          <p:cNvSpPr/>
          <p:nvPr/>
        </p:nvSpPr>
        <p:spPr>
          <a:xfrm>
            <a:off x="4970207" y="673100"/>
            <a:ext cx="2251587" cy="516603"/>
          </a:xfrm>
          <a:prstGeom prst="roundRect">
            <a:avLst/>
          </a:prstGeom>
          <a:solidFill>
            <a:srgbClr val="B92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>
                <a:latin typeface="文悦古典明朝体 (非商业使用) W5" pitchFamily="2" charset="-122"/>
                <a:ea typeface="文悦古典明朝体 (非商业使用) W5" pitchFamily="2" charset="-122"/>
              </a:rPr>
              <a:t>小年由来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E21E09-8211-4D42-BAE7-3942B765029D}"/>
              </a:ext>
            </a:extLst>
          </p:cNvPr>
          <p:cNvCxnSpPr/>
          <p:nvPr/>
        </p:nvCxnSpPr>
        <p:spPr>
          <a:xfrm>
            <a:off x="40132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81DF023-B41E-4FF3-B4F0-AA6871F3C0F8}"/>
              </a:ext>
            </a:extLst>
          </p:cNvPr>
          <p:cNvCxnSpPr/>
          <p:nvPr/>
        </p:nvCxnSpPr>
        <p:spPr>
          <a:xfrm>
            <a:off x="73533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71F9E96E-FBDC-4C1D-9714-FCD2ED1D0144}"/>
              </a:ext>
            </a:extLst>
          </p:cNvPr>
          <p:cNvGrpSpPr/>
          <p:nvPr/>
        </p:nvGrpSpPr>
        <p:grpSpPr>
          <a:xfrm>
            <a:off x="1087733" y="2186754"/>
            <a:ext cx="6744941" cy="3423758"/>
            <a:chOff x="529386" y="2183909"/>
            <a:chExt cx="6744941" cy="342375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A16CA92-E6B7-4351-8250-2253CF1EC2D1}"/>
                </a:ext>
              </a:extLst>
            </p:cNvPr>
            <p:cNvSpPr/>
            <p:nvPr/>
          </p:nvSpPr>
          <p:spPr>
            <a:xfrm>
              <a:off x="559592" y="2830240"/>
              <a:ext cx="6714735" cy="27774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0" i="0" u="none" strike="noStrike" kern="100" cap="none" spc="3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Times New Roman" panose="02020603050405020304" pitchFamily="18" charset="0"/>
                </a:rPr>
                <a:t>先秦时期，祭灶位列“五祀”之一（五祀为祀灶、门、行、户、中雷五神。中雷即土神。另一说为门、井、户、灶、中雷；或说是行、井、户、灶、中雷）。祭灶时要设立神主，用丰盛的酒食作为祭品。要陈列鼎俎，设置笾豆，迎尸等等。带有很明显的原始拜物教的痕迹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99F5E2C-269B-4126-B6C2-E8CD17CDF5F4}"/>
                </a:ext>
              </a:extLst>
            </p:cNvPr>
            <p:cNvSpPr txBox="1"/>
            <p:nvPr/>
          </p:nvSpPr>
          <p:spPr>
            <a:xfrm>
              <a:off x="529386" y="2183909"/>
              <a:ext cx="31597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8A1C2B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先秦时期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7D2D6A68-732A-43A2-B9B2-867B9F666C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1696360"/>
            <a:ext cx="3271592" cy="437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78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51F1F7-F838-46AE-A76F-1A94F178DC08}"/>
              </a:ext>
            </a:extLst>
          </p:cNvPr>
          <p:cNvSpPr/>
          <p:nvPr/>
        </p:nvSpPr>
        <p:spPr>
          <a:xfrm>
            <a:off x="356681" y="331102"/>
            <a:ext cx="11478638" cy="61957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9F254D5-8189-4B8A-83C8-98FB4214E013}"/>
              </a:ext>
            </a:extLst>
          </p:cNvPr>
          <p:cNvSpPr/>
          <p:nvPr/>
        </p:nvSpPr>
        <p:spPr>
          <a:xfrm>
            <a:off x="4970207" y="673100"/>
            <a:ext cx="2251587" cy="516603"/>
          </a:xfrm>
          <a:prstGeom prst="roundRect">
            <a:avLst/>
          </a:prstGeom>
          <a:solidFill>
            <a:srgbClr val="B92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>
                <a:latin typeface="文悦古典明朝体 (非商业使用) W5" pitchFamily="2" charset="-122"/>
                <a:ea typeface="文悦古典明朝体 (非商业使用) W5" pitchFamily="2" charset="-122"/>
              </a:rPr>
              <a:t>小年由来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E21E09-8211-4D42-BAE7-3942B765029D}"/>
              </a:ext>
            </a:extLst>
          </p:cNvPr>
          <p:cNvCxnSpPr/>
          <p:nvPr/>
        </p:nvCxnSpPr>
        <p:spPr>
          <a:xfrm>
            <a:off x="40132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81DF023-B41E-4FF3-B4F0-AA6871F3C0F8}"/>
              </a:ext>
            </a:extLst>
          </p:cNvPr>
          <p:cNvCxnSpPr/>
          <p:nvPr/>
        </p:nvCxnSpPr>
        <p:spPr>
          <a:xfrm>
            <a:off x="73533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id="{9C828A71-6D34-4543-AB0C-43BA2C7412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97699" y="1189703"/>
            <a:ext cx="4837619" cy="308841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35279B5-F2AE-40F7-BA72-D782A314C131}"/>
              </a:ext>
            </a:extLst>
          </p:cNvPr>
          <p:cNvSpPr txBox="1"/>
          <p:nvPr/>
        </p:nvSpPr>
        <p:spPr>
          <a:xfrm>
            <a:off x="1403015" y="1948992"/>
            <a:ext cx="6278642" cy="37845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en-US" altLang="zh-CN" kern="100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古人祭灶的日期，历来说法不一，有正月、四月、五月、八月、十二月等等。在我国封建社会里，诸教并存，神灵之数高达万千之多，民间习惯一概敬之。可能是为了简化统一，易记易行的缘故，把灶君每月上天禀报一次的说法，演化成了每年上天一次。并且把时间固定在腊月二十三日。这一天，也就成了传统的祭灶节日</a:t>
            </a:r>
            <a:endParaRPr lang="zh-CN" altLang="en-US" spc="300" dirty="0">
              <a:solidFill>
                <a:srgbClr val="000000"/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97BA00-BA83-4A80-B5DD-79F636ED9952}"/>
              </a:ext>
            </a:extLst>
          </p:cNvPr>
          <p:cNvSpPr txBox="1"/>
          <p:nvPr/>
        </p:nvSpPr>
        <p:spPr>
          <a:xfrm>
            <a:off x="9619434" y="4614197"/>
            <a:ext cx="1169551" cy="10854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300">
                <a:latin typeface="文悦古典明朝体 (非商业使用) W5" pitchFamily="2" charset="-122"/>
                <a:ea typeface="文悦古典明朝体 (非商业使用) W5" pitchFamily="2" charset="-122"/>
              </a:rPr>
              <a:t>小年由来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8CDD9FB-5C21-4F1A-A93F-AAF604C3D7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3593" y="5227148"/>
            <a:ext cx="623207" cy="944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61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C3B7875-21AA-4F74-8745-4944A1D417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91" r="94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9ECC9992-EDEE-4F8D-BC43-D460204B7D43}"/>
              </a:ext>
            </a:extLst>
          </p:cNvPr>
          <p:cNvSpPr/>
          <p:nvPr/>
        </p:nvSpPr>
        <p:spPr>
          <a:xfrm>
            <a:off x="3168926" y="501926"/>
            <a:ext cx="5854148" cy="58541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2DA2288-F7C8-421B-98FB-B19528338C85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92" y="89453"/>
            <a:ext cx="10237304" cy="746578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96FB17E-8E58-426E-B27D-1C44D455E5FB}"/>
              </a:ext>
            </a:extLst>
          </p:cNvPr>
          <p:cNvSpPr txBox="1"/>
          <p:nvPr/>
        </p:nvSpPr>
        <p:spPr>
          <a:xfrm>
            <a:off x="5388114" y="1098648"/>
            <a:ext cx="1415772" cy="46607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小年</a:t>
            </a:r>
            <a:r>
              <a:rPr lang="zh-CN" altLang="en-US" sz="8000">
                <a:solidFill>
                  <a:prstClr val="black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民俗</a:t>
            </a:r>
            <a:r>
              <a: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3393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51F1F7-F838-46AE-A76F-1A94F178DC08}"/>
              </a:ext>
            </a:extLst>
          </p:cNvPr>
          <p:cNvSpPr/>
          <p:nvPr/>
        </p:nvSpPr>
        <p:spPr>
          <a:xfrm>
            <a:off x="356681" y="331102"/>
            <a:ext cx="11478638" cy="61957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9F254D5-8189-4B8A-83C8-98FB4214E013}"/>
              </a:ext>
            </a:extLst>
          </p:cNvPr>
          <p:cNvSpPr/>
          <p:nvPr/>
        </p:nvSpPr>
        <p:spPr>
          <a:xfrm>
            <a:off x="4970207" y="673100"/>
            <a:ext cx="2251587" cy="516603"/>
          </a:xfrm>
          <a:prstGeom prst="roundRect">
            <a:avLst/>
          </a:prstGeom>
          <a:solidFill>
            <a:srgbClr val="B92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600">
                <a:latin typeface="文悦古典明朝体 (非商业使用) W5" pitchFamily="2" charset="-122"/>
                <a:ea typeface="文悦古典明朝体 (非商业使用) W5" pitchFamily="2" charset="-122"/>
              </a:rPr>
              <a:t>小年民俗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E21E09-8211-4D42-BAE7-3942B765029D}"/>
              </a:ext>
            </a:extLst>
          </p:cNvPr>
          <p:cNvCxnSpPr/>
          <p:nvPr/>
        </p:nvCxnSpPr>
        <p:spPr>
          <a:xfrm>
            <a:off x="40132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81DF023-B41E-4FF3-B4F0-AA6871F3C0F8}"/>
              </a:ext>
            </a:extLst>
          </p:cNvPr>
          <p:cNvCxnSpPr/>
          <p:nvPr/>
        </p:nvCxnSpPr>
        <p:spPr>
          <a:xfrm>
            <a:off x="7353300" y="914400"/>
            <a:ext cx="80010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A1A9FEE2-6261-4304-B030-DB0F18EF0DA7}"/>
              </a:ext>
            </a:extLst>
          </p:cNvPr>
          <p:cNvSpPr txBox="1"/>
          <p:nvPr/>
        </p:nvSpPr>
        <p:spPr>
          <a:xfrm>
            <a:off x="981832" y="2178295"/>
            <a:ext cx="5724644" cy="32664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zh-CN" kern="100" spc="300">
                <a:solidFill>
                  <a:srgbClr val="000000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rPr>
              <a:t>小年这天，也是民间祭灶的日子。民间传说，每年腊月二十三，灶王爷都要上天向玉皇大帝禀报这家人的善恶，让玉皇大帝赏罚。因此送灶时，人们在灶王像前的桌案上供放糖果、清水、料豆、秣草；其中，后三样是为灶王升天的坐骑备料。</a:t>
            </a:r>
            <a:endParaRPr lang="zh-CN" altLang="zh-CN" kern="100" spc="300" dirty="0">
              <a:solidFill>
                <a:srgbClr val="000000"/>
              </a:solidFill>
              <a:latin typeface="文悦古典明朝体 (非商业使用) W5" pitchFamily="2" charset="-122"/>
              <a:ea typeface="文悦古典明朝体 (非商业使用) W5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62D9A21-AF0C-4786-B109-0987F98A8B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0" t="37104" r="30739" b="8804"/>
          <a:stretch/>
        </p:blipFill>
        <p:spPr>
          <a:xfrm>
            <a:off x="1334680" y="2211013"/>
            <a:ext cx="2006480" cy="1217987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EB9A3ACE-9A16-48B3-A261-EB2F85EBC65B}"/>
              </a:ext>
            </a:extLst>
          </p:cNvPr>
          <p:cNvSpPr txBox="1"/>
          <p:nvPr/>
        </p:nvSpPr>
        <p:spPr>
          <a:xfrm>
            <a:off x="7753350" y="1826292"/>
            <a:ext cx="22106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spc="300">
                <a:latin typeface="文悦古典明朝体 (非商业使用) W5" pitchFamily="2" charset="-122"/>
                <a:ea typeface="文悦古典明朝体 (非商业使用) W5" pitchFamily="2" charset="-122"/>
              </a:rPr>
              <a:t>祭灶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04164BA-4124-4C50-9B80-143723F682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832" y="4417592"/>
            <a:ext cx="623207" cy="94493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C2997F4-780C-4856-BF81-A6ABE26B2DC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" r="6904"/>
          <a:stretch/>
        </p:blipFill>
        <p:spPr>
          <a:xfrm>
            <a:off x="7135248" y="2628331"/>
            <a:ext cx="3446822" cy="2876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00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1296</Words>
  <Application>Microsoft Office PowerPoint</Application>
  <PresentationFormat>宽屏</PresentationFormat>
  <Paragraphs>119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文悦古典明朝体 (非商业使用) W5</vt:lpstr>
      <vt:lpstr>Arial</vt:lpstr>
      <vt:lpstr>Calibri</vt:lpstr>
      <vt:lpstr>禹卫书法行书简体
</vt:lpstr>
      <vt:lpstr>等线</vt:lpstr>
      <vt:lpstr>等线 Light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007</dc:creator>
  <cp:lastModifiedBy>Administrator</cp:lastModifiedBy>
  <cp:revision>135</cp:revision>
  <dcterms:created xsi:type="dcterms:W3CDTF">2018-12-13T07:17:14Z</dcterms:created>
  <dcterms:modified xsi:type="dcterms:W3CDTF">2019-02-15T05:30:17Z</dcterms:modified>
</cp:coreProperties>
</file>