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28"/>
  </p:notesMasterIdLst>
  <p:handoutMasterIdLst>
    <p:handoutMasterId r:id="rId29"/>
  </p:handoutMasterIdLst>
  <p:sldIdLst>
    <p:sldId id="315" r:id="rId3"/>
    <p:sldId id="256" r:id="rId4"/>
    <p:sldId id="316" r:id="rId5"/>
    <p:sldId id="261" r:id="rId6"/>
    <p:sldId id="317" r:id="rId7"/>
    <p:sldId id="318" r:id="rId8"/>
    <p:sldId id="292" r:id="rId9"/>
    <p:sldId id="305" r:id="rId10"/>
    <p:sldId id="319" r:id="rId11"/>
    <p:sldId id="294" r:id="rId12"/>
    <p:sldId id="320" r:id="rId13"/>
    <p:sldId id="295" r:id="rId14"/>
    <p:sldId id="262" r:id="rId15"/>
    <p:sldId id="297" r:id="rId16"/>
    <p:sldId id="296" r:id="rId17"/>
    <p:sldId id="311" r:id="rId18"/>
    <p:sldId id="321" r:id="rId19"/>
    <p:sldId id="300" r:id="rId20"/>
    <p:sldId id="302" r:id="rId21"/>
    <p:sldId id="312" r:id="rId22"/>
    <p:sldId id="322" r:id="rId23"/>
    <p:sldId id="323" r:id="rId24"/>
    <p:sldId id="304" r:id="rId25"/>
    <p:sldId id="324" r:id="rId26"/>
    <p:sldId id="325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754" userDrawn="1">
          <p15:clr>
            <a:srgbClr val="A4A3A4"/>
          </p15:clr>
        </p15:guide>
        <p15:guide id="4" pos="1565" userDrawn="1">
          <p15:clr>
            <a:srgbClr val="A4A3A4"/>
          </p15:clr>
        </p15:guide>
        <p15:guide id="5" orient="horz" pos="2391" userDrawn="1">
          <p15:clr>
            <a:srgbClr val="A4A3A4"/>
          </p15:clr>
        </p15:guide>
        <p15:guide id="6" pos="1066" userDrawn="1">
          <p15:clr>
            <a:srgbClr val="A4A3A4"/>
          </p15:clr>
        </p15:guide>
        <p15:guide id="7" pos="113" userDrawn="1">
          <p15:clr>
            <a:srgbClr val="A4A3A4"/>
          </p15:clr>
        </p15:guide>
        <p15:guide id="8" pos="2880" userDrawn="1">
          <p15:clr>
            <a:srgbClr val="A4A3A4"/>
          </p15:clr>
        </p15:guide>
        <p15:guide id="9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3620"/>
    <a:srgbClr val="8A8787"/>
    <a:srgbClr val="C51729"/>
    <a:srgbClr val="2E5660"/>
    <a:srgbClr val="CAA884"/>
    <a:srgbClr val="794247"/>
    <a:srgbClr val="EDDFD2"/>
    <a:srgbClr val="E0A087"/>
    <a:srgbClr val="D26C53"/>
    <a:srgbClr val="341B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5400" autoAdjust="0"/>
  </p:normalViewPr>
  <p:slideViewPr>
    <p:cSldViewPr snapToGrid="0" showGuides="1">
      <p:cViewPr varScale="1">
        <p:scale>
          <a:sx n="111" d="100"/>
          <a:sy n="111" d="100"/>
        </p:scale>
        <p:origin x="426" y="108"/>
      </p:cViewPr>
      <p:guideLst>
        <p:guide orient="horz" pos="2754"/>
        <p:guide pos="1565"/>
        <p:guide orient="horz" pos="2391"/>
        <p:guide pos="1066"/>
        <p:guide pos="113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17822992"/>
        <c:axId val="717823552"/>
      </c:barChart>
      <c:catAx>
        <c:axId val="71782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823552"/>
        <c:crosses val="autoZero"/>
        <c:auto val="1"/>
        <c:lblAlgn val="ctr"/>
        <c:lblOffset val="100"/>
        <c:noMultiLvlLbl val="0"/>
      </c:catAx>
      <c:valAx>
        <c:axId val="717823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82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51729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1362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2E566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CAA884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C1E2-159A-463B-94CA-C7A9D3EDC25E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C42C9-80A0-4808-85F6-4F6AA3D5F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16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17A46-1118-48C4-B835-495787D0934C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EC5DD-2C2E-4DC7-B8E1-B2DA8D4E2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6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15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245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73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629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40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31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70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20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09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50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29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1173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96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11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227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10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367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37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74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52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40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073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591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0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3" name="矩形 2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00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7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28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943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919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01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42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480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19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6" r="-57" b="17823"/>
          <a:stretch/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-2" y="-1"/>
            <a:ext cx="9144001" cy="51435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52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3"/>
            <a:ext cx="9144000" cy="514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8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2755681" cy="35598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61362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4" name="矩形 3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0" y="148513"/>
            <a:ext cx="441434" cy="608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25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292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86"/>
            <a:ext cx="9144000" cy="513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-2286"/>
            <a:ext cx="9144000" cy="5143500"/>
          </a:xfrm>
          <a:prstGeom prst="rect">
            <a:avLst/>
          </a:prstGeom>
          <a:solidFill>
            <a:sysClr val="windowText" lastClr="000000">
              <a:alpha val="4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7272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10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746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6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76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77" r:id="rId3"/>
    <p:sldLayoutId id="2147483678" r:id="rId4"/>
    <p:sldLayoutId id="2147483673" r:id="rId5"/>
    <p:sldLayoutId id="2147483679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28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0"/>
          <p:cNvSpPr>
            <a:spLocks/>
          </p:cNvSpPr>
          <p:nvPr/>
        </p:nvSpPr>
        <p:spPr bwMode="auto">
          <a:xfrm>
            <a:off x="2625055" y="438683"/>
            <a:ext cx="4018022" cy="4500475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 kern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2757547" y="587084"/>
            <a:ext cx="3753039" cy="4203674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rgbClr val="C51729"/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 kern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7793" y="3240562"/>
            <a:ext cx="357254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Lorem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ipsum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dolor. </a:t>
            </a:r>
            <a:r>
              <a:rPr lang="en-US" altLang="zh-CN" sz="900" kern="0" dirty="0" smtClean="0">
                <a:solidFill>
                  <a:prstClr val="white"/>
                </a:solidFill>
                <a:cs typeface="Arial" panose="020B0604020202020204" pitchFamily="34" charset="0"/>
              </a:rPr>
              <a:t>Cum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sociis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et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magnis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dis parturient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montes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mus. 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161794" y="3737526"/>
            <a:ext cx="944545" cy="3516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C51729"/>
                </a:solidFill>
              </a:rPr>
              <a:t>Click</a:t>
            </a:r>
            <a:endParaRPr lang="zh-CN" altLang="en-US" sz="2000" b="1">
              <a:solidFill>
                <a:srgbClr val="C5172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47793" y="2621735"/>
            <a:ext cx="3572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4000" b="1" dirty="0" smtClean="0">
                <a:solidFill>
                  <a:prstClr val="white"/>
                </a:solidFill>
                <a:latin typeface="+mj-lt"/>
                <a:ea typeface="方正兰亭超细黑简体" panose="02000000000000000000" pitchFamily="2" charset="-122"/>
                <a:cs typeface="Arial" panose="020B0604020202020204" pitchFamily="34" charset="0"/>
              </a:rPr>
              <a:t>商业计划书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333870" y="1243231"/>
            <a:ext cx="2678938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en-US" altLang="zh-CN" sz="9600" dirty="0" smtClean="0">
                <a:effectLst/>
                <a:latin typeface="+mj-lt"/>
              </a:rPr>
              <a:t>2019</a:t>
            </a:r>
            <a:endParaRPr lang="zh-CN" altLang="en-US" sz="9600" dirty="0">
              <a:effectLst/>
              <a:latin typeface="+mj-lt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3442766" y="2662615"/>
            <a:ext cx="2382600" cy="45719"/>
            <a:chOff x="1239791" y="3373704"/>
            <a:chExt cx="5327375" cy="56535"/>
          </a:xfrm>
        </p:grpSpPr>
        <p:sp>
          <p:nvSpPr>
            <p:cNvPr id="22" name="矩形 21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823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7839420" y="3093527"/>
            <a:ext cx="897434" cy="8974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404289" y="3098674"/>
            <a:ext cx="909478" cy="90947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1" r="13058" b="859"/>
          <a:stretch/>
        </p:blipFill>
        <p:spPr>
          <a:xfrm>
            <a:off x="1" y="1"/>
            <a:ext cx="3568958" cy="5059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0"/>
            <a:ext cx="3568958" cy="5059681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343337" cy="355983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2.1</a:t>
            </a:r>
            <a:r>
              <a:rPr lang="zh-CN" altLang="en-US">
                <a:solidFill>
                  <a:schemeClr val="bg1"/>
                </a:solidFill>
              </a:rPr>
              <a:t>市场价值</a:t>
            </a:r>
          </a:p>
        </p:txBody>
      </p:sp>
      <p:sp>
        <p:nvSpPr>
          <p:cNvPr id="27" name="TextBox 4"/>
          <p:cNvSpPr txBox="1"/>
          <p:nvPr/>
        </p:nvSpPr>
        <p:spPr>
          <a:xfrm>
            <a:off x="4775396" y="1415068"/>
            <a:ext cx="4131129" cy="79092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en-US" sz="1050">
                <a:solidFill>
                  <a:schemeClr val="accent3"/>
                </a:solidFill>
                <a:latin typeface="微软雅黑"/>
                <a:ea typeface="Microsoft YaHei UI"/>
              </a:rPr>
              <a:t>Lorem ipsum dolor sit amet, consectetur adipiscing elit. Donec luctus nibh sit amet sem vulputate, venenatis bibendum orci pulvinar. Nullam nec lorem ut</a:t>
            </a:r>
          </a:p>
        </p:txBody>
      </p:sp>
      <p:sp>
        <p:nvSpPr>
          <p:cNvPr id="31" name="TextBox 5"/>
          <p:cNvSpPr txBox="1"/>
          <p:nvPr/>
        </p:nvSpPr>
        <p:spPr>
          <a:xfrm>
            <a:off x="5916219" y="559844"/>
            <a:ext cx="2990306" cy="95410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defTabSz="914400"/>
            <a:r>
              <a:rPr lang="vi-VN" sz="280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ALL </a:t>
            </a:r>
            <a:r>
              <a:rPr lang="vi-VN" sz="28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ABOUT</a:t>
            </a:r>
          </a:p>
          <a:p>
            <a:pPr algn="r" defTabSz="914400"/>
            <a:r>
              <a:rPr lang="vi-VN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THE </a:t>
            </a:r>
            <a:r>
              <a:rPr lang="en-US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MARKET</a:t>
            </a:r>
            <a:endParaRPr lang="en-US" sz="28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5665" y="2369175"/>
            <a:ext cx="1070860" cy="321973"/>
            <a:chOff x="795579" y="2817616"/>
            <a:chExt cx="1070860" cy="321973"/>
          </a:xfrm>
        </p:grpSpPr>
        <p:sp>
          <p:nvSpPr>
            <p:cNvPr id="33" name="圆角矩形 32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2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050" b="1" kern="0" noProof="0" smtClean="0">
                  <a:solidFill>
                    <a:schemeClr val="bg1"/>
                  </a:solidFill>
                  <a:sym typeface="Arial" panose="020B0604020202020204" pitchFamily="34" charset="0"/>
                </a:rPr>
                <a:t>了解更多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371568456"/>
              </p:ext>
            </p:extLst>
          </p:nvPr>
        </p:nvGraphicFramePr>
        <p:xfrm>
          <a:off x="4650377" y="2747646"/>
          <a:ext cx="2417302" cy="161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764317191"/>
              </p:ext>
            </p:extLst>
          </p:nvPr>
        </p:nvGraphicFramePr>
        <p:xfrm>
          <a:off x="7067679" y="2747646"/>
          <a:ext cx="2417302" cy="161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TextBox 5"/>
          <p:cNvSpPr txBox="1"/>
          <p:nvPr/>
        </p:nvSpPr>
        <p:spPr>
          <a:xfrm>
            <a:off x="5531828" y="3384136"/>
            <a:ext cx="654399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defTabSz="914400"/>
            <a:r>
              <a:rPr lang="en-US" sz="20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80</a:t>
            </a:r>
            <a:r>
              <a:rPr lang="en-US" sz="11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%</a:t>
            </a:r>
            <a:endParaRPr lang="en-US" sz="11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7960938" y="3384136"/>
            <a:ext cx="654399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defTabSz="914400"/>
            <a:r>
              <a:rPr lang="en-US" sz="20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60</a:t>
            </a:r>
            <a:r>
              <a:rPr lang="en-US" sz="11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%</a:t>
            </a:r>
            <a:endParaRPr lang="en-US" sz="11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420642" y="4457874"/>
            <a:ext cx="17233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00532" y="4261789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997349" y="4433209"/>
            <a:ext cx="17233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77239" y="4237124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005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534625" cy="355983"/>
          </a:xfrm>
        </p:spPr>
        <p:txBody>
          <a:bodyPr/>
          <a:lstStyle/>
          <a:p>
            <a:r>
              <a:rPr lang="en-US" altLang="zh-CN"/>
              <a:t>2.2 </a:t>
            </a:r>
            <a:r>
              <a:rPr lang="zh-CN" altLang="en-US"/>
              <a:t>市场分析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44257195"/>
              </p:ext>
            </p:extLst>
          </p:nvPr>
        </p:nvGraphicFramePr>
        <p:xfrm>
          <a:off x="374469" y="775063"/>
          <a:ext cx="4023360" cy="397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" name="椭圆 38"/>
          <p:cNvSpPr/>
          <p:nvPr/>
        </p:nvSpPr>
        <p:spPr>
          <a:xfrm>
            <a:off x="4509422" y="1583235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509422" y="3205301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14083" y="1583235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14083" y="3205301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4628451" y="2181722"/>
            <a:ext cx="1930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</a:p>
        </p:txBody>
      </p:sp>
      <p:sp>
        <p:nvSpPr>
          <p:cNvPr id="44" name="Content Placeholder 2"/>
          <p:cNvSpPr txBox="1">
            <a:spLocks/>
          </p:cNvSpPr>
          <p:nvPr/>
        </p:nvSpPr>
        <p:spPr bwMode="auto">
          <a:xfrm>
            <a:off x="6938264" y="2205535"/>
            <a:ext cx="19319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4628451" y="3810497"/>
            <a:ext cx="1930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 bwMode="auto">
          <a:xfrm>
            <a:off x="6938264" y="3808910"/>
            <a:ext cx="19319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</a:p>
        </p:txBody>
      </p:sp>
      <p:sp>
        <p:nvSpPr>
          <p:cNvPr id="47" name="AutoShape 4"/>
          <p:cNvSpPr/>
          <p:nvPr/>
        </p:nvSpPr>
        <p:spPr bwMode="auto">
          <a:xfrm>
            <a:off x="7139876" y="3342185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AA88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8" name="AutoShape 28"/>
          <p:cNvSpPr/>
          <p:nvPr/>
        </p:nvSpPr>
        <p:spPr bwMode="auto">
          <a:xfrm>
            <a:off x="4641151" y="3324722"/>
            <a:ext cx="360363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178510" y="1740397"/>
            <a:ext cx="269875" cy="358775"/>
            <a:chOff x="1798638" y="2863850"/>
            <a:chExt cx="269875" cy="358775"/>
          </a:xfrm>
          <a:solidFill>
            <a:srgbClr val="2E5660"/>
          </a:solidFill>
        </p:grpSpPr>
        <p:sp>
          <p:nvSpPr>
            <p:cNvPr id="67" name="AutoShape 115"/>
            <p:cNvSpPr/>
            <p:nvPr/>
          </p:nvSpPr>
          <p:spPr bwMode="auto">
            <a:xfrm>
              <a:off x="1798638" y="2863850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8" name="AutoShape 116"/>
            <p:cNvSpPr/>
            <p:nvPr/>
          </p:nvSpPr>
          <p:spPr bwMode="auto">
            <a:xfrm>
              <a:off x="1911350" y="3076575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9" name="AutoShape 130"/>
          <p:cNvSpPr/>
          <p:nvPr/>
        </p:nvSpPr>
        <p:spPr bwMode="auto">
          <a:xfrm>
            <a:off x="4653851" y="1722935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61362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22940" y="1817976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612812" y="1805427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2E5660"/>
              </a:solidFill>
              <a:latin typeface="Calibri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108154" y="3379868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C51729"/>
              </a:solidFill>
              <a:latin typeface="Calibri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12812" y="3404683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CAA884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CAA884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669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534625" cy="355983"/>
          </a:xfrm>
        </p:spPr>
        <p:txBody>
          <a:bodyPr/>
          <a:lstStyle/>
          <a:p>
            <a:r>
              <a:rPr lang="en-US" altLang="zh-CN"/>
              <a:t>2.2 </a:t>
            </a:r>
            <a:r>
              <a:rPr lang="zh-CN" altLang="en-US"/>
              <a:t>市场分析</a:t>
            </a:r>
          </a:p>
        </p:txBody>
      </p:sp>
      <p:graphicFrame>
        <p:nvGraphicFramePr>
          <p:cNvPr id="3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138214"/>
              </p:ext>
            </p:extLst>
          </p:nvPr>
        </p:nvGraphicFramePr>
        <p:xfrm>
          <a:off x="2227692" y="1140604"/>
          <a:ext cx="4688615" cy="3126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椭圆 3"/>
          <p:cNvSpPr/>
          <p:nvPr/>
        </p:nvSpPr>
        <p:spPr>
          <a:xfrm>
            <a:off x="3021013" y="1133403"/>
            <a:ext cx="3121409" cy="3121409"/>
          </a:xfrm>
          <a:prstGeom prst="ellipse">
            <a:avLst/>
          </a:prstGeom>
          <a:noFill/>
          <a:ln>
            <a:solidFill>
              <a:srgbClr val="C51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75028" y="1594670"/>
            <a:ext cx="2193942" cy="219394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98083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8509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4963" y="101130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33762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20216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08342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8735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20512" y="1011307"/>
            <a:ext cx="1363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8735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20513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608342" y="3260066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9" name="Group 44"/>
          <p:cNvGrpSpPr/>
          <p:nvPr/>
        </p:nvGrpSpPr>
        <p:grpSpPr>
          <a:xfrm>
            <a:off x="6219380" y="1118690"/>
            <a:ext cx="187325" cy="213967"/>
            <a:chOff x="3789363" y="3787775"/>
            <a:chExt cx="357188" cy="407988"/>
          </a:xfrm>
          <a:solidFill>
            <a:schemeClr val="accent1"/>
          </a:solidFill>
        </p:grpSpPr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8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0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91" name="Group 69"/>
          <p:cNvGrpSpPr/>
          <p:nvPr/>
        </p:nvGrpSpPr>
        <p:grpSpPr>
          <a:xfrm>
            <a:off x="2721801" y="1123518"/>
            <a:ext cx="185972" cy="195566"/>
            <a:chOff x="2919413" y="3781425"/>
            <a:chExt cx="400050" cy="420688"/>
          </a:xfrm>
          <a:solidFill>
            <a:schemeClr val="accent4"/>
          </a:solidFill>
        </p:grpSpPr>
        <p:sp>
          <p:nvSpPr>
            <p:cNvPr id="92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103" name="Group 213"/>
          <p:cNvGrpSpPr/>
          <p:nvPr/>
        </p:nvGrpSpPr>
        <p:grpSpPr>
          <a:xfrm>
            <a:off x="2696023" y="3360355"/>
            <a:ext cx="237310" cy="219254"/>
            <a:chOff x="2900363" y="5486400"/>
            <a:chExt cx="438150" cy="404813"/>
          </a:xfrm>
          <a:solidFill>
            <a:schemeClr val="accent2"/>
          </a:solidFill>
        </p:grpSpPr>
        <p:sp>
          <p:nvSpPr>
            <p:cNvPr id="104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05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3133" y="3260066"/>
            <a:ext cx="429918" cy="429918"/>
            <a:chOff x="6173133" y="3260066"/>
            <a:chExt cx="429918" cy="429918"/>
          </a:xfrm>
        </p:grpSpPr>
        <p:sp>
          <p:nvSpPr>
            <p:cNvPr id="42" name="椭圆 41"/>
            <p:cNvSpPr/>
            <p:nvPr/>
          </p:nvSpPr>
          <p:spPr>
            <a:xfrm>
              <a:off x="6173133" y="3260066"/>
              <a:ext cx="429918" cy="42991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06" name="Group 268"/>
            <p:cNvGrpSpPr/>
            <p:nvPr/>
          </p:nvGrpSpPr>
          <p:grpSpPr>
            <a:xfrm>
              <a:off x="6304604" y="3342476"/>
              <a:ext cx="166977" cy="265098"/>
              <a:chOff x="3824288" y="5486400"/>
              <a:chExt cx="307975" cy="488950"/>
            </a:xfrm>
            <a:solidFill>
              <a:schemeClr val="accent3"/>
            </a:solidFill>
          </p:grpSpPr>
          <p:sp>
            <p:nvSpPr>
              <p:cNvPr id="107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08" name="Freeform 249"/>
              <p:cNvSpPr>
                <a:spLocks/>
              </p:cNvSpPr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09" name="Freeform 250"/>
              <p:cNvSpPr>
                <a:spLocks/>
              </p:cNvSpPr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10" name="Freeform 251"/>
              <p:cNvSpPr>
                <a:spLocks/>
              </p:cNvSpPr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11" name="Freeform 252"/>
              <p:cNvSpPr>
                <a:spLocks/>
              </p:cNvSpPr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112" name="Group 242"/>
          <p:cNvGrpSpPr/>
          <p:nvPr/>
        </p:nvGrpSpPr>
        <p:grpSpPr>
          <a:xfrm>
            <a:off x="3996991" y="2268485"/>
            <a:ext cx="1141875" cy="870580"/>
            <a:chOff x="2908300" y="2946400"/>
            <a:chExt cx="447675" cy="341313"/>
          </a:xfrm>
          <a:solidFill>
            <a:schemeClr val="accent1"/>
          </a:solidFill>
        </p:grpSpPr>
        <p:sp>
          <p:nvSpPr>
            <p:cNvPr id="113" name="Freeform 227"/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14" name="Freeform 228"/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69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</a:t>
            </a:r>
            <a:r>
              <a:rPr lang="zh-CN" altLang="en-US"/>
              <a:t>市场</a:t>
            </a:r>
            <a:r>
              <a:rPr lang="zh-CN" altLang="en-US" smtClean="0"/>
              <a:t>概述</a:t>
            </a:r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" t="3668" r="2106" b="4528"/>
          <a:stretch/>
        </p:blipFill>
        <p:spPr>
          <a:xfrm>
            <a:off x="-1" y="-1"/>
            <a:ext cx="5068390" cy="506839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-1" y="-1"/>
            <a:ext cx="5068390" cy="506838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5"/>
          <p:cNvSpPr/>
          <p:nvPr/>
        </p:nvSpPr>
        <p:spPr>
          <a:xfrm>
            <a:off x="616222" y="328999"/>
            <a:ext cx="3987114" cy="4485502"/>
          </a:xfrm>
          <a:prstGeom prst="rect">
            <a:avLst/>
          </a:prstGeom>
          <a:noFill/>
          <a:ln w="12700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70" name="Title 2"/>
          <p:cNvSpPr txBox="1">
            <a:spLocks/>
          </p:cNvSpPr>
          <p:nvPr/>
        </p:nvSpPr>
        <p:spPr>
          <a:xfrm>
            <a:off x="1015295" y="1344855"/>
            <a:ext cx="3588041" cy="1354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1034293" y="2905374"/>
            <a:ext cx="3150972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defTabSz="914400">
              <a:lnSpc>
                <a:spcPct val="125000"/>
              </a:lnSpc>
            </a:pPr>
            <a:r>
              <a:rPr lang="en-US" sz="1200">
                <a:solidFill>
                  <a:srgbClr val="FFFFFF"/>
                </a:solidFill>
              </a:rPr>
              <a:t>Lorem ipsum dolor sit amet consectetur adipiscing elit. Donec luctus nibh sit amet sem vulputate, venenatis bibendum orci pulvinar </a:t>
            </a:r>
            <a:r>
              <a:rPr lang="vi-VN" sz="1200">
                <a:solidFill>
                  <a:srgbClr val="FFFFFF"/>
                </a:solidFill>
              </a:rPr>
              <a:t>n</a:t>
            </a:r>
            <a:r>
              <a:rPr lang="en-US" sz="1200">
                <a:solidFill>
                  <a:srgbClr val="FFFFFF"/>
                </a:solidFill>
              </a:rPr>
              <a:t>ullam nec lorem</a:t>
            </a:r>
          </a:p>
        </p:txBody>
      </p:sp>
      <p:sp>
        <p:nvSpPr>
          <p:cNvPr id="4" name="矩形 3"/>
          <p:cNvSpPr/>
          <p:nvPr/>
        </p:nvSpPr>
        <p:spPr>
          <a:xfrm>
            <a:off x="1194489" y="1402953"/>
            <a:ext cx="28589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>
                <a:solidFill>
                  <a:srgbClr val="FFFFFF"/>
                </a:solidFill>
                <a:latin typeface="微软雅黑"/>
                <a:ea typeface="Microsoft YaHei UI"/>
              </a:rPr>
              <a:t>Market </a:t>
            </a:r>
            <a:endParaRPr lang="en-US" altLang="zh-CN" sz="4400" b="1" smtClean="0">
              <a:solidFill>
                <a:srgbClr val="FFFFFF"/>
              </a:solidFill>
              <a:latin typeface="微软雅黑"/>
              <a:ea typeface="Microsoft YaHei UI"/>
            </a:endParaRPr>
          </a:p>
          <a:p>
            <a:pPr lvl="0" algn="ctr"/>
            <a:r>
              <a:rPr lang="en-US" altLang="zh-CN" sz="4400" b="1" smtClean="0">
                <a:solidFill>
                  <a:srgbClr val="FFFFFF"/>
                </a:solidFill>
                <a:latin typeface="微软雅黑"/>
                <a:ea typeface="Microsoft YaHei UI"/>
              </a:rPr>
              <a:t>Overview</a:t>
            </a:r>
            <a:endParaRPr lang="en-US" altLang="zh-CN" sz="4400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15886" y="2849503"/>
            <a:ext cx="14630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5731658" y="763335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93702" y="2261003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93701" y="3675687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35903" y="109418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22357" y="89809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49449" y="245708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35903" y="226100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262995" y="392103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49449" y="3724952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793251" y="3774102"/>
            <a:ext cx="291599" cy="293868"/>
            <a:chOff x="2066925" y="3786188"/>
            <a:chExt cx="407988" cy="411162"/>
          </a:xfrm>
          <a:solidFill>
            <a:srgbClr val="C51729"/>
          </a:solidFill>
        </p:grpSpPr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86" name="Group 216"/>
          <p:cNvGrpSpPr/>
          <p:nvPr/>
        </p:nvGrpSpPr>
        <p:grpSpPr>
          <a:xfrm>
            <a:off x="5840908" y="873921"/>
            <a:ext cx="272198" cy="220259"/>
            <a:chOff x="1209675" y="6354763"/>
            <a:chExt cx="449263" cy="363538"/>
          </a:xfrm>
          <a:solidFill>
            <a:srgbClr val="C51729"/>
          </a:solidFill>
        </p:grpSpPr>
        <p:sp>
          <p:nvSpPr>
            <p:cNvPr id="87" name="Freeform 205"/>
            <p:cNvSpPr>
              <a:spLocks/>
            </p:cNvSpPr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8" name="Freeform 207"/>
            <p:cNvSpPr>
              <a:spLocks/>
            </p:cNvSpPr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89" name="Freeform 208"/>
            <p:cNvSpPr>
              <a:spLocks/>
            </p:cNvSpPr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0" name="Freeform 209"/>
            <p:cNvSpPr>
              <a:spLocks/>
            </p:cNvSpPr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91" name="Group 221"/>
          <p:cNvGrpSpPr/>
          <p:nvPr/>
        </p:nvGrpSpPr>
        <p:grpSpPr>
          <a:xfrm>
            <a:off x="5804173" y="2370996"/>
            <a:ext cx="269753" cy="270713"/>
            <a:chOff x="2060575" y="6313488"/>
            <a:chExt cx="446088" cy="447675"/>
          </a:xfrm>
          <a:solidFill>
            <a:srgbClr val="C51729"/>
          </a:solidFill>
        </p:grpSpPr>
        <p:sp>
          <p:nvSpPr>
            <p:cNvPr id="92" name="Freeform 210"/>
            <p:cNvSpPr>
              <a:spLocks/>
            </p:cNvSpPr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3" name="Freeform 211"/>
            <p:cNvSpPr>
              <a:spLocks/>
            </p:cNvSpPr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4" name="Freeform 212"/>
            <p:cNvSpPr>
              <a:spLocks/>
            </p:cNvSpPr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5" name="Freeform 213"/>
            <p:cNvSpPr>
              <a:spLocks/>
            </p:cNvSpPr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96" name="Freeform 214"/>
            <p:cNvSpPr>
              <a:spLocks/>
            </p:cNvSpPr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75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8" y="274636"/>
            <a:ext cx="1609070" cy="355983"/>
          </a:xfrm>
        </p:spPr>
        <p:txBody>
          <a:bodyPr/>
          <a:lstStyle/>
          <a:p>
            <a:r>
              <a:rPr lang="en-US" altLang="zh-CN" smtClean="0"/>
              <a:t>2.4 </a:t>
            </a:r>
            <a:r>
              <a:rPr lang="zh-CN" altLang="en-US" smtClean="0"/>
              <a:t>行业痛点</a:t>
            </a:r>
            <a:endParaRPr lang="zh-CN" altLang="en-US"/>
          </a:p>
        </p:txBody>
      </p:sp>
      <p:sp>
        <p:nvSpPr>
          <p:cNvPr id="157" name="Content Placeholder 2"/>
          <p:cNvSpPr txBox="1">
            <a:spLocks/>
          </p:cNvSpPr>
          <p:nvPr/>
        </p:nvSpPr>
        <p:spPr bwMode="auto">
          <a:xfrm>
            <a:off x="433704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809098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 smtClean="0">
                <a:solidFill>
                  <a:srgbClr val="C51729"/>
                </a:solidFill>
                <a:latin typeface="+mj-ea"/>
                <a:ea typeface="+mj-ea"/>
              </a:rPr>
              <a:t>Lorem ipsum</a:t>
            </a:r>
            <a:endParaRPr lang="zh-CN" altLang="en-US" sz="1200" b="1" smtClean="0">
              <a:solidFill>
                <a:srgbClr val="C51729"/>
              </a:solidFill>
              <a:latin typeface="+mj-ea"/>
              <a:ea typeface="+mj-ea"/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 bwMode="auto">
          <a:xfrm>
            <a:off x="2583719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2959113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rgbClr val="613620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rgbClr val="613620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rgbClr val="613620"/>
              </a:solidFill>
              <a:latin typeface="+mj-ea"/>
              <a:ea typeface="+mj-ea"/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 bwMode="auto">
          <a:xfrm>
            <a:off x="4846901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62" name="文本框 161"/>
          <p:cNvSpPr txBox="1"/>
          <p:nvPr/>
        </p:nvSpPr>
        <p:spPr>
          <a:xfrm>
            <a:off x="5222295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chemeClr val="accent2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chemeClr val="accent2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 bwMode="auto">
          <a:xfrm>
            <a:off x="7036402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64" name="文本框 163"/>
          <p:cNvSpPr txBox="1"/>
          <p:nvPr/>
        </p:nvSpPr>
        <p:spPr>
          <a:xfrm>
            <a:off x="7411796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chemeClr val="accent4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chemeClr val="accent4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4036570" y="4476478"/>
            <a:ext cx="1070860" cy="321973"/>
            <a:chOff x="795579" y="2817616"/>
            <a:chExt cx="1070860" cy="321973"/>
          </a:xfrm>
        </p:grpSpPr>
        <p:sp>
          <p:nvSpPr>
            <p:cNvPr id="166" name="圆角矩形 165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7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050" b="1" kern="0" smtClean="0">
                  <a:solidFill>
                    <a:schemeClr val="bg1"/>
                  </a:solidFill>
                  <a:sym typeface="Arial" panose="020B0604020202020204" pitchFamily="34" charset="0"/>
                </a:rPr>
                <a:t>如何解决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098" y="1385705"/>
            <a:ext cx="1289090" cy="1289090"/>
            <a:chOff x="809098" y="1385705"/>
            <a:chExt cx="1289090" cy="1289090"/>
          </a:xfrm>
        </p:grpSpPr>
        <p:grpSp>
          <p:nvGrpSpPr>
            <p:cNvPr id="3" name="组合 2"/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68" name="Group 3"/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169" name="Freeform 6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0" name="Freeform 7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1" name="Freeform 8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2" name="Freeform 9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3" name="Freeform 10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4" name="Freeform 11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313237" y="1385705"/>
            <a:ext cx="1289090" cy="1289090"/>
            <a:chOff x="7313237" y="1385705"/>
            <a:chExt cx="1289090" cy="1289090"/>
          </a:xfrm>
        </p:grpSpPr>
        <p:grpSp>
          <p:nvGrpSpPr>
            <p:cNvPr id="6" name="组合 5"/>
            <p:cNvGrpSpPr/>
            <p:nvPr/>
          </p:nvGrpSpPr>
          <p:grpSpPr>
            <a:xfrm>
              <a:off x="7313237" y="1385705"/>
              <a:ext cx="1289090" cy="1289090"/>
              <a:chOff x="7313237" y="1385708"/>
              <a:chExt cx="1289090" cy="1289090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7446994" y="1519465"/>
                <a:ext cx="1021576" cy="1021576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7313237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75" name="Freeform 200"/>
            <p:cNvSpPr>
              <a:spLocks noEditPoints="1"/>
            </p:cNvSpPr>
            <p:nvPr/>
          </p:nvSpPr>
          <p:spPr bwMode="auto">
            <a:xfrm>
              <a:off x="7747439" y="1839750"/>
              <a:ext cx="420687" cy="395287"/>
            </a:xfrm>
            <a:custGeom>
              <a:avLst/>
              <a:gdLst>
                <a:gd name="T0" fmla="*/ 394 w 548"/>
                <a:gd name="T1" fmla="*/ 0 h 514"/>
                <a:gd name="T2" fmla="*/ 240 w 548"/>
                <a:gd name="T3" fmla="*/ 153 h 514"/>
                <a:gd name="T4" fmla="*/ 240 w 548"/>
                <a:gd name="T5" fmla="*/ 206 h 514"/>
                <a:gd name="T6" fmla="*/ 0 w 548"/>
                <a:gd name="T7" fmla="*/ 206 h 514"/>
                <a:gd name="T8" fmla="*/ 0 w 548"/>
                <a:gd name="T9" fmla="*/ 514 h 514"/>
                <a:gd name="T10" fmla="*/ 377 w 548"/>
                <a:gd name="T11" fmla="*/ 514 h 514"/>
                <a:gd name="T12" fmla="*/ 377 w 548"/>
                <a:gd name="T13" fmla="*/ 206 h 514"/>
                <a:gd name="T14" fmla="*/ 308 w 548"/>
                <a:gd name="T15" fmla="*/ 206 h 514"/>
                <a:gd name="T16" fmla="*/ 308 w 548"/>
                <a:gd name="T17" fmla="*/ 153 h 514"/>
                <a:gd name="T18" fmla="*/ 394 w 548"/>
                <a:gd name="T19" fmla="*/ 68 h 514"/>
                <a:gd name="T20" fmla="*/ 479 w 548"/>
                <a:gd name="T21" fmla="*/ 153 h 514"/>
                <a:gd name="T22" fmla="*/ 479 w 548"/>
                <a:gd name="T23" fmla="*/ 206 h 514"/>
                <a:gd name="T24" fmla="*/ 548 w 548"/>
                <a:gd name="T25" fmla="*/ 206 h 514"/>
                <a:gd name="T26" fmla="*/ 548 w 548"/>
                <a:gd name="T27" fmla="*/ 153 h 514"/>
                <a:gd name="T28" fmla="*/ 394 w 548"/>
                <a:gd name="T29" fmla="*/ 0 h 514"/>
                <a:gd name="T30" fmla="*/ 216 w 548"/>
                <a:gd name="T31" fmla="*/ 434 h 514"/>
                <a:gd name="T32" fmla="*/ 145 w 548"/>
                <a:gd name="T33" fmla="*/ 434 h 514"/>
                <a:gd name="T34" fmla="*/ 161 w 548"/>
                <a:gd name="T35" fmla="*/ 373 h 514"/>
                <a:gd name="T36" fmla="*/ 137 w 548"/>
                <a:gd name="T37" fmla="*/ 334 h 514"/>
                <a:gd name="T38" fmla="*/ 180 w 548"/>
                <a:gd name="T39" fmla="*/ 291 h 514"/>
                <a:gd name="T40" fmla="*/ 224 w 548"/>
                <a:gd name="T41" fmla="*/ 334 h 514"/>
                <a:gd name="T42" fmla="*/ 200 w 548"/>
                <a:gd name="T43" fmla="*/ 373 h 514"/>
                <a:gd name="T44" fmla="*/ 216 w 548"/>
                <a:gd name="T45" fmla="*/ 43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514">
                  <a:moveTo>
                    <a:pt x="394" y="0"/>
                  </a:moveTo>
                  <a:cubicBezTo>
                    <a:pt x="309" y="0"/>
                    <a:pt x="240" y="69"/>
                    <a:pt x="240" y="153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77" y="514"/>
                    <a:pt x="377" y="514"/>
                    <a:pt x="377" y="514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06"/>
                    <a:pt x="347" y="68"/>
                    <a:pt x="394" y="68"/>
                  </a:cubicBezTo>
                  <a:cubicBezTo>
                    <a:pt x="441" y="68"/>
                    <a:pt x="479" y="106"/>
                    <a:pt x="479" y="153"/>
                  </a:cubicBezTo>
                  <a:cubicBezTo>
                    <a:pt x="479" y="206"/>
                    <a:pt x="479" y="206"/>
                    <a:pt x="479" y="206"/>
                  </a:cubicBezTo>
                  <a:cubicBezTo>
                    <a:pt x="548" y="206"/>
                    <a:pt x="548" y="206"/>
                    <a:pt x="548" y="206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8" y="69"/>
                    <a:pt x="479" y="0"/>
                    <a:pt x="394" y="0"/>
                  </a:cubicBezTo>
                  <a:close/>
                  <a:moveTo>
                    <a:pt x="216" y="434"/>
                  </a:moveTo>
                  <a:cubicBezTo>
                    <a:pt x="145" y="434"/>
                    <a:pt x="145" y="434"/>
                    <a:pt x="145" y="434"/>
                  </a:cubicBezTo>
                  <a:cubicBezTo>
                    <a:pt x="161" y="373"/>
                    <a:pt x="161" y="373"/>
                    <a:pt x="161" y="373"/>
                  </a:cubicBezTo>
                  <a:cubicBezTo>
                    <a:pt x="147" y="366"/>
                    <a:pt x="137" y="351"/>
                    <a:pt x="137" y="334"/>
                  </a:cubicBezTo>
                  <a:cubicBezTo>
                    <a:pt x="137" y="311"/>
                    <a:pt x="157" y="291"/>
                    <a:pt x="180" y="291"/>
                  </a:cubicBezTo>
                  <a:cubicBezTo>
                    <a:pt x="204" y="291"/>
                    <a:pt x="224" y="311"/>
                    <a:pt x="224" y="334"/>
                  </a:cubicBezTo>
                  <a:cubicBezTo>
                    <a:pt x="224" y="351"/>
                    <a:pt x="214" y="366"/>
                    <a:pt x="200" y="373"/>
                  </a:cubicBezTo>
                  <a:lnTo>
                    <a:pt x="216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77144" y="1385705"/>
            <a:ext cx="1289090" cy="1289090"/>
            <a:chOff x="2977144" y="1385705"/>
            <a:chExt cx="1289090" cy="1289090"/>
          </a:xfrm>
        </p:grpSpPr>
        <p:grpSp>
          <p:nvGrpSpPr>
            <p:cNvPr id="4" name="组合 3"/>
            <p:cNvGrpSpPr/>
            <p:nvPr/>
          </p:nvGrpSpPr>
          <p:grpSpPr>
            <a:xfrm>
              <a:off x="2977144" y="1385705"/>
              <a:ext cx="1289090" cy="1289090"/>
              <a:chOff x="2994311" y="1385705"/>
              <a:chExt cx="1289090" cy="128909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3128068" y="1519462"/>
                <a:ext cx="1021576" cy="1021576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994311" y="1385705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76" name="Group 245"/>
            <p:cNvGrpSpPr/>
            <p:nvPr/>
          </p:nvGrpSpPr>
          <p:grpSpPr>
            <a:xfrm>
              <a:off x="3412380" y="1813112"/>
              <a:ext cx="446087" cy="414338"/>
              <a:chOff x="3767138" y="6329363"/>
              <a:chExt cx="446087" cy="414338"/>
            </a:xfrm>
            <a:solidFill>
              <a:schemeClr val="bg1"/>
            </a:solidFill>
          </p:grpSpPr>
          <p:sp>
            <p:nvSpPr>
              <p:cNvPr id="177" name="Freeform 229"/>
              <p:cNvSpPr>
                <a:spLocks/>
              </p:cNvSpPr>
              <p:nvPr/>
            </p:nvSpPr>
            <p:spPr bwMode="auto">
              <a:xfrm>
                <a:off x="3767138" y="6329363"/>
                <a:ext cx="382588" cy="414338"/>
              </a:xfrm>
              <a:custGeom>
                <a:avLst/>
                <a:gdLst>
                  <a:gd name="T0" fmla="*/ 476 w 497"/>
                  <a:gd name="T1" fmla="*/ 422 h 538"/>
                  <a:gd name="T2" fmla="*/ 497 w 497"/>
                  <a:gd name="T3" fmla="*/ 440 h 538"/>
                  <a:gd name="T4" fmla="*/ 497 w 497"/>
                  <a:gd name="T5" fmla="*/ 470 h 538"/>
                  <a:gd name="T6" fmla="*/ 430 w 497"/>
                  <a:gd name="T7" fmla="*/ 538 h 538"/>
                  <a:gd name="T8" fmla="*/ 67 w 497"/>
                  <a:gd name="T9" fmla="*/ 538 h 538"/>
                  <a:gd name="T10" fmla="*/ 0 w 497"/>
                  <a:gd name="T11" fmla="*/ 470 h 538"/>
                  <a:gd name="T12" fmla="*/ 0 w 497"/>
                  <a:gd name="T13" fmla="*/ 125 h 538"/>
                  <a:gd name="T14" fmla="*/ 0 w 497"/>
                  <a:gd name="T15" fmla="*/ 125 h 538"/>
                  <a:gd name="T16" fmla="*/ 5 w 497"/>
                  <a:gd name="T17" fmla="*/ 113 h 538"/>
                  <a:gd name="T18" fmla="*/ 107 w 497"/>
                  <a:gd name="T19" fmla="*/ 6 h 538"/>
                  <a:gd name="T20" fmla="*/ 120 w 497"/>
                  <a:gd name="T21" fmla="*/ 0 h 538"/>
                  <a:gd name="T22" fmla="*/ 120 w 497"/>
                  <a:gd name="T23" fmla="*/ 0 h 538"/>
                  <a:gd name="T24" fmla="*/ 430 w 497"/>
                  <a:gd name="T25" fmla="*/ 0 h 538"/>
                  <a:gd name="T26" fmla="*/ 497 w 497"/>
                  <a:gd name="T27" fmla="*/ 68 h 538"/>
                  <a:gd name="T28" fmla="*/ 497 w 497"/>
                  <a:gd name="T29" fmla="*/ 137 h 538"/>
                  <a:gd name="T30" fmla="*/ 475 w 497"/>
                  <a:gd name="T31" fmla="*/ 134 h 538"/>
                  <a:gd name="T32" fmla="*/ 462 w 497"/>
                  <a:gd name="T33" fmla="*/ 135 h 538"/>
                  <a:gd name="T34" fmla="*/ 462 w 497"/>
                  <a:gd name="T35" fmla="*/ 68 h 538"/>
                  <a:gd name="T36" fmla="*/ 430 w 497"/>
                  <a:gd name="T37" fmla="*/ 35 h 538"/>
                  <a:gd name="T38" fmla="*/ 137 w 497"/>
                  <a:gd name="T39" fmla="*/ 35 h 538"/>
                  <a:gd name="T40" fmla="*/ 137 w 497"/>
                  <a:gd name="T41" fmla="*/ 75 h 538"/>
                  <a:gd name="T42" fmla="*/ 70 w 497"/>
                  <a:gd name="T43" fmla="*/ 143 h 538"/>
                  <a:gd name="T44" fmla="*/ 35 w 497"/>
                  <a:gd name="T45" fmla="*/ 143 h 538"/>
                  <a:gd name="T46" fmla="*/ 35 w 497"/>
                  <a:gd name="T47" fmla="*/ 470 h 538"/>
                  <a:gd name="T48" fmla="*/ 67 w 497"/>
                  <a:gd name="T49" fmla="*/ 503 h 538"/>
                  <a:gd name="T50" fmla="*/ 430 w 497"/>
                  <a:gd name="T51" fmla="*/ 503 h 538"/>
                  <a:gd name="T52" fmla="*/ 462 w 497"/>
                  <a:gd name="T53" fmla="*/ 470 h 538"/>
                  <a:gd name="T54" fmla="*/ 462 w 497"/>
                  <a:gd name="T55" fmla="*/ 433 h 538"/>
                  <a:gd name="T56" fmla="*/ 476 w 497"/>
                  <a:gd name="T57" fmla="*/ 42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7" h="538">
                    <a:moveTo>
                      <a:pt x="476" y="422"/>
                    </a:moveTo>
                    <a:cubicBezTo>
                      <a:pt x="497" y="440"/>
                      <a:pt x="497" y="440"/>
                      <a:pt x="497" y="440"/>
                    </a:cubicBezTo>
                    <a:cubicBezTo>
                      <a:pt x="497" y="470"/>
                      <a:pt x="497" y="470"/>
                      <a:pt x="497" y="470"/>
                    </a:cubicBezTo>
                    <a:cubicBezTo>
                      <a:pt x="497" y="507"/>
                      <a:pt x="467" y="538"/>
                      <a:pt x="430" y="538"/>
                    </a:cubicBezTo>
                    <a:cubicBezTo>
                      <a:pt x="67" y="538"/>
                      <a:pt x="67" y="538"/>
                      <a:pt x="67" y="538"/>
                    </a:cubicBezTo>
                    <a:cubicBezTo>
                      <a:pt x="30" y="538"/>
                      <a:pt x="0" y="507"/>
                      <a:pt x="0" y="47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1"/>
                      <a:pt x="2" y="117"/>
                      <a:pt x="5" y="113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1" y="2"/>
                      <a:pt x="115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67" y="0"/>
                      <a:pt x="497" y="31"/>
                      <a:pt x="497" y="68"/>
                    </a:cubicBezTo>
                    <a:cubicBezTo>
                      <a:pt x="497" y="137"/>
                      <a:pt x="497" y="137"/>
                      <a:pt x="497" y="137"/>
                    </a:cubicBezTo>
                    <a:cubicBezTo>
                      <a:pt x="490" y="135"/>
                      <a:pt x="483" y="134"/>
                      <a:pt x="475" y="134"/>
                    </a:cubicBezTo>
                    <a:cubicBezTo>
                      <a:pt x="471" y="134"/>
                      <a:pt x="467" y="135"/>
                      <a:pt x="462" y="135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50"/>
                      <a:pt x="448" y="35"/>
                      <a:pt x="430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7" y="113"/>
                      <a:pt x="107" y="143"/>
                      <a:pt x="70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470"/>
                      <a:pt x="35" y="470"/>
                      <a:pt x="35" y="470"/>
                    </a:cubicBezTo>
                    <a:cubicBezTo>
                      <a:pt x="35" y="488"/>
                      <a:pt x="50" y="503"/>
                      <a:pt x="67" y="503"/>
                    </a:cubicBezTo>
                    <a:cubicBezTo>
                      <a:pt x="430" y="503"/>
                      <a:pt x="430" y="503"/>
                      <a:pt x="430" y="503"/>
                    </a:cubicBezTo>
                    <a:cubicBezTo>
                      <a:pt x="448" y="503"/>
                      <a:pt x="462" y="488"/>
                      <a:pt x="462" y="470"/>
                    </a:cubicBezTo>
                    <a:cubicBezTo>
                      <a:pt x="462" y="433"/>
                      <a:pt x="462" y="433"/>
                      <a:pt x="462" y="433"/>
                    </a:cubicBezTo>
                    <a:lnTo>
                      <a:pt x="476" y="4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8" name="Freeform 230"/>
              <p:cNvSpPr>
                <a:spLocks/>
              </p:cNvSpPr>
              <p:nvPr/>
            </p:nvSpPr>
            <p:spPr bwMode="auto">
              <a:xfrm>
                <a:off x="3844925" y="6446838"/>
                <a:ext cx="187325" cy="22225"/>
              </a:xfrm>
              <a:custGeom>
                <a:avLst/>
                <a:gdLst>
                  <a:gd name="T0" fmla="*/ 229 w 243"/>
                  <a:gd name="T1" fmla="*/ 0 h 28"/>
                  <a:gd name="T2" fmla="*/ 14 w 243"/>
                  <a:gd name="T3" fmla="*/ 0 h 28"/>
                  <a:gd name="T4" fmla="*/ 0 w 243"/>
                  <a:gd name="T5" fmla="*/ 14 h 28"/>
                  <a:gd name="T6" fmla="*/ 14 w 243"/>
                  <a:gd name="T7" fmla="*/ 28 h 28"/>
                  <a:gd name="T8" fmla="*/ 229 w 243"/>
                  <a:gd name="T9" fmla="*/ 28 h 28"/>
                  <a:gd name="T10" fmla="*/ 243 w 243"/>
                  <a:gd name="T11" fmla="*/ 14 h 28"/>
                  <a:gd name="T12" fmla="*/ 229 w 24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22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9" name="Freeform 231"/>
              <p:cNvSpPr>
                <a:spLocks/>
              </p:cNvSpPr>
              <p:nvPr/>
            </p:nvSpPr>
            <p:spPr bwMode="auto">
              <a:xfrm>
                <a:off x="3844925" y="6497638"/>
                <a:ext cx="187325" cy="22225"/>
              </a:xfrm>
              <a:custGeom>
                <a:avLst/>
                <a:gdLst>
                  <a:gd name="T0" fmla="*/ 14 w 243"/>
                  <a:gd name="T1" fmla="*/ 29 h 29"/>
                  <a:gd name="T2" fmla="*/ 229 w 243"/>
                  <a:gd name="T3" fmla="*/ 29 h 29"/>
                  <a:gd name="T4" fmla="*/ 243 w 243"/>
                  <a:gd name="T5" fmla="*/ 15 h 29"/>
                  <a:gd name="T6" fmla="*/ 229 w 243"/>
                  <a:gd name="T7" fmla="*/ 0 h 29"/>
                  <a:gd name="T8" fmla="*/ 14 w 243"/>
                  <a:gd name="T9" fmla="*/ 0 h 29"/>
                  <a:gd name="T10" fmla="*/ 0 w 243"/>
                  <a:gd name="T11" fmla="*/ 15 h 29"/>
                  <a:gd name="T12" fmla="*/ 14 w 24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9">
                    <a:moveTo>
                      <a:pt x="14" y="29"/>
                    </a:moveTo>
                    <a:cubicBezTo>
                      <a:pt x="229" y="29"/>
                      <a:pt x="229" y="29"/>
                      <a:pt x="229" y="29"/>
                    </a:cubicBezTo>
                    <a:cubicBezTo>
                      <a:pt x="237" y="29"/>
                      <a:pt x="243" y="22"/>
                      <a:pt x="243" y="15"/>
                    </a:cubicBezTo>
                    <a:cubicBezTo>
                      <a:pt x="243" y="7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0" name="Freeform 232"/>
              <p:cNvSpPr>
                <a:spLocks/>
              </p:cNvSpPr>
              <p:nvPr/>
            </p:nvSpPr>
            <p:spPr bwMode="auto">
              <a:xfrm>
                <a:off x="3844925" y="6550025"/>
                <a:ext cx="187325" cy="22225"/>
              </a:xfrm>
              <a:custGeom>
                <a:avLst/>
                <a:gdLst>
                  <a:gd name="T0" fmla="*/ 14 w 243"/>
                  <a:gd name="T1" fmla="*/ 28 h 28"/>
                  <a:gd name="T2" fmla="*/ 229 w 243"/>
                  <a:gd name="T3" fmla="*/ 28 h 28"/>
                  <a:gd name="T4" fmla="*/ 243 w 243"/>
                  <a:gd name="T5" fmla="*/ 14 h 28"/>
                  <a:gd name="T6" fmla="*/ 229 w 243"/>
                  <a:gd name="T7" fmla="*/ 0 h 28"/>
                  <a:gd name="T8" fmla="*/ 14 w 243"/>
                  <a:gd name="T9" fmla="*/ 0 h 28"/>
                  <a:gd name="T10" fmla="*/ 0 w 243"/>
                  <a:gd name="T11" fmla="*/ 14 h 28"/>
                  <a:gd name="T12" fmla="*/ 14 w 24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14" y="28"/>
                    </a:move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1" name="Freeform 233"/>
              <p:cNvSpPr>
                <a:spLocks/>
              </p:cNvSpPr>
              <p:nvPr/>
            </p:nvSpPr>
            <p:spPr bwMode="auto">
              <a:xfrm>
                <a:off x="3844925" y="6602413"/>
                <a:ext cx="225425" cy="22225"/>
              </a:xfrm>
              <a:custGeom>
                <a:avLst/>
                <a:gdLst>
                  <a:gd name="T0" fmla="*/ 279 w 293"/>
                  <a:gd name="T1" fmla="*/ 0 h 29"/>
                  <a:gd name="T2" fmla="*/ 14 w 293"/>
                  <a:gd name="T3" fmla="*/ 0 h 29"/>
                  <a:gd name="T4" fmla="*/ 0 w 293"/>
                  <a:gd name="T5" fmla="*/ 15 h 29"/>
                  <a:gd name="T6" fmla="*/ 14 w 293"/>
                  <a:gd name="T7" fmla="*/ 29 h 29"/>
                  <a:gd name="T8" fmla="*/ 279 w 293"/>
                  <a:gd name="T9" fmla="*/ 29 h 29"/>
                  <a:gd name="T10" fmla="*/ 293 w 293"/>
                  <a:gd name="T11" fmla="*/ 15 h 29"/>
                  <a:gd name="T12" fmla="*/ 279 w 29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9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7" y="29"/>
                      <a:pt x="293" y="22"/>
                      <a:pt x="293" y="15"/>
                    </a:cubicBezTo>
                    <a:cubicBezTo>
                      <a:pt x="293" y="7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2" name="Freeform 234"/>
              <p:cNvSpPr>
                <a:spLocks/>
              </p:cNvSpPr>
              <p:nvPr/>
            </p:nvSpPr>
            <p:spPr bwMode="auto">
              <a:xfrm>
                <a:off x="3844925" y="6654800"/>
                <a:ext cx="225425" cy="20638"/>
              </a:xfrm>
              <a:custGeom>
                <a:avLst/>
                <a:gdLst>
                  <a:gd name="T0" fmla="*/ 279 w 293"/>
                  <a:gd name="T1" fmla="*/ 0 h 28"/>
                  <a:gd name="T2" fmla="*/ 14 w 293"/>
                  <a:gd name="T3" fmla="*/ 0 h 28"/>
                  <a:gd name="T4" fmla="*/ 0 w 293"/>
                  <a:gd name="T5" fmla="*/ 14 h 28"/>
                  <a:gd name="T6" fmla="*/ 14 w 293"/>
                  <a:gd name="T7" fmla="*/ 28 h 28"/>
                  <a:gd name="T8" fmla="*/ 279 w 293"/>
                  <a:gd name="T9" fmla="*/ 28 h 28"/>
                  <a:gd name="T10" fmla="*/ 293 w 293"/>
                  <a:gd name="T11" fmla="*/ 14 h 28"/>
                  <a:gd name="T12" fmla="*/ 279 w 29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8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87" y="28"/>
                      <a:pt x="293" y="22"/>
                      <a:pt x="293" y="14"/>
                    </a:cubicBezTo>
                    <a:cubicBezTo>
                      <a:pt x="293" y="6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3" name="Freeform 235"/>
              <p:cNvSpPr>
                <a:spLocks noEditPoints="1"/>
              </p:cNvSpPr>
              <p:nvPr/>
            </p:nvSpPr>
            <p:spPr bwMode="auto">
              <a:xfrm>
                <a:off x="4051300" y="6445250"/>
                <a:ext cx="161925" cy="227013"/>
              </a:xfrm>
              <a:custGeom>
                <a:avLst/>
                <a:gdLst>
                  <a:gd name="T0" fmla="*/ 105 w 211"/>
                  <a:gd name="T1" fmla="*/ 0 h 296"/>
                  <a:gd name="T2" fmla="*/ 0 w 211"/>
                  <a:gd name="T3" fmla="*/ 106 h 296"/>
                  <a:gd name="T4" fmla="*/ 52 w 211"/>
                  <a:gd name="T5" fmla="*/ 197 h 296"/>
                  <a:gd name="T6" fmla="*/ 52 w 211"/>
                  <a:gd name="T7" fmla="*/ 296 h 296"/>
                  <a:gd name="T8" fmla="*/ 106 w 211"/>
                  <a:gd name="T9" fmla="*/ 254 h 296"/>
                  <a:gd name="T10" fmla="*/ 159 w 211"/>
                  <a:gd name="T11" fmla="*/ 296 h 296"/>
                  <a:gd name="T12" fmla="*/ 159 w 211"/>
                  <a:gd name="T13" fmla="*/ 197 h 296"/>
                  <a:gd name="T14" fmla="*/ 211 w 211"/>
                  <a:gd name="T15" fmla="*/ 106 h 296"/>
                  <a:gd name="T16" fmla="*/ 105 w 211"/>
                  <a:gd name="T17" fmla="*/ 0 h 296"/>
                  <a:gd name="T18" fmla="*/ 105 w 211"/>
                  <a:gd name="T19" fmla="*/ 196 h 296"/>
                  <a:gd name="T20" fmla="*/ 15 w 211"/>
                  <a:gd name="T21" fmla="*/ 106 h 296"/>
                  <a:gd name="T22" fmla="*/ 105 w 211"/>
                  <a:gd name="T23" fmla="*/ 16 h 296"/>
                  <a:gd name="T24" fmla="*/ 195 w 211"/>
                  <a:gd name="T25" fmla="*/ 106 h 296"/>
                  <a:gd name="T26" fmla="*/ 105 w 211"/>
                  <a:gd name="T27" fmla="*/ 1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" h="296">
                    <a:moveTo>
                      <a:pt x="105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45"/>
                      <a:pt x="21" y="179"/>
                      <a:pt x="52" y="197"/>
                    </a:cubicBezTo>
                    <a:cubicBezTo>
                      <a:pt x="52" y="296"/>
                      <a:pt x="52" y="296"/>
                      <a:pt x="52" y="296"/>
                    </a:cubicBezTo>
                    <a:cubicBezTo>
                      <a:pt x="106" y="254"/>
                      <a:pt x="106" y="254"/>
                      <a:pt x="106" y="254"/>
                    </a:cubicBezTo>
                    <a:cubicBezTo>
                      <a:pt x="159" y="296"/>
                      <a:pt x="159" y="296"/>
                      <a:pt x="159" y="296"/>
                    </a:cubicBezTo>
                    <a:cubicBezTo>
                      <a:pt x="159" y="197"/>
                      <a:pt x="159" y="197"/>
                      <a:pt x="159" y="197"/>
                    </a:cubicBezTo>
                    <a:cubicBezTo>
                      <a:pt x="190" y="179"/>
                      <a:pt x="211" y="145"/>
                      <a:pt x="211" y="106"/>
                    </a:cubicBezTo>
                    <a:cubicBezTo>
                      <a:pt x="211" y="48"/>
                      <a:pt x="164" y="0"/>
                      <a:pt x="105" y="0"/>
                    </a:cubicBezTo>
                    <a:close/>
                    <a:moveTo>
                      <a:pt x="105" y="196"/>
                    </a:moveTo>
                    <a:cubicBezTo>
                      <a:pt x="56" y="196"/>
                      <a:pt x="16" y="156"/>
                      <a:pt x="15" y="106"/>
                    </a:cubicBezTo>
                    <a:cubicBezTo>
                      <a:pt x="16" y="56"/>
                      <a:pt x="56" y="16"/>
                      <a:pt x="105" y="16"/>
                    </a:cubicBezTo>
                    <a:cubicBezTo>
                      <a:pt x="155" y="16"/>
                      <a:pt x="195" y="56"/>
                      <a:pt x="195" y="106"/>
                    </a:cubicBezTo>
                    <a:cubicBezTo>
                      <a:pt x="195" y="156"/>
                      <a:pt x="155" y="196"/>
                      <a:pt x="10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145190" y="1385705"/>
            <a:ext cx="1289090" cy="1289090"/>
            <a:chOff x="5145190" y="1385705"/>
            <a:chExt cx="1289090" cy="1289090"/>
          </a:xfrm>
        </p:grpSpPr>
        <p:grpSp>
          <p:nvGrpSpPr>
            <p:cNvPr id="5" name="组合 4"/>
            <p:cNvGrpSpPr/>
            <p:nvPr/>
          </p:nvGrpSpPr>
          <p:grpSpPr>
            <a:xfrm>
              <a:off x="5145190" y="1385705"/>
              <a:ext cx="1289090" cy="1289090"/>
              <a:chOff x="5164381" y="1385708"/>
              <a:chExt cx="1289090" cy="1289090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5298138" y="1519465"/>
                <a:ext cx="1021576" cy="1021576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5164381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84" name="Group 259"/>
            <p:cNvGrpSpPr/>
            <p:nvPr/>
          </p:nvGrpSpPr>
          <p:grpSpPr>
            <a:xfrm>
              <a:off x="5595266" y="180720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185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6" name="Freeform 242"/>
              <p:cNvSpPr>
                <a:spLocks/>
              </p:cNvSpPr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87" name="Freeform 243"/>
              <p:cNvSpPr>
                <a:spLocks/>
              </p:cNvSpPr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01414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3265648" y="1460993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8" y="274636"/>
            <a:ext cx="1556518" cy="355983"/>
          </a:xfrm>
        </p:spPr>
        <p:txBody>
          <a:bodyPr/>
          <a:lstStyle/>
          <a:p>
            <a:r>
              <a:rPr lang="en-US" altLang="zh-CN"/>
              <a:t>2.5 </a:t>
            </a:r>
            <a:r>
              <a:rPr lang="zh-CN" altLang="en-US"/>
              <a:t>如何解决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030966" y="1590351"/>
            <a:ext cx="794362" cy="790098"/>
            <a:chOff x="5039894" y="1650916"/>
            <a:chExt cx="887413" cy="882650"/>
          </a:xfrm>
        </p:grpSpPr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30966" y="3238757"/>
            <a:ext cx="794362" cy="792940"/>
            <a:chOff x="5039894" y="3492416"/>
            <a:chExt cx="887413" cy="885825"/>
          </a:xfrm>
        </p:grpSpPr>
        <p:sp>
          <p:nvSpPr>
            <p:cNvPr id="60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2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3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381140" y="3238757"/>
            <a:ext cx="791519" cy="792940"/>
            <a:chOff x="3196807" y="3492416"/>
            <a:chExt cx="884237" cy="885825"/>
          </a:xfrm>
        </p:grpSpPr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81140" y="1590351"/>
            <a:ext cx="791519" cy="790098"/>
            <a:chOff x="3196807" y="1650916"/>
            <a:chExt cx="884237" cy="882650"/>
          </a:xfrm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9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7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7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6059627" y="187689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46081" y="168080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73173" y="337354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59627" y="317746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67556" y="174210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185141" y="154601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67556" y="323875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185141" y="304267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Methods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172659" y="2324220"/>
            <a:ext cx="970767" cy="970767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146619" y="2680959"/>
            <a:ext cx="10228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336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7" y="274636"/>
            <a:ext cx="1892747" cy="355983"/>
          </a:xfrm>
        </p:spPr>
        <p:txBody>
          <a:bodyPr/>
          <a:lstStyle/>
          <a:p>
            <a:r>
              <a:rPr lang="en-US" altLang="zh-CN"/>
              <a:t>2.6 </a:t>
            </a:r>
            <a:r>
              <a:rPr lang="zh-CN" altLang="en-US"/>
              <a:t>竞争对手分析</a:t>
            </a:r>
          </a:p>
        </p:txBody>
      </p:sp>
      <p:sp>
        <p:nvSpPr>
          <p:cNvPr id="77" name="矩形 76"/>
          <p:cNvSpPr/>
          <p:nvPr/>
        </p:nvSpPr>
        <p:spPr>
          <a:xfrm rot="2700000">
            <a:off x="4068763" y="1625600"/>
            <a:ext cx="1006475" cy="1006475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 rot="2700000">
            <a:off x="3316288" y="2378075"/>
            <a:ext cx="1006475" cy="10064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 rot="2700000">
            <a:off x="4837113" y="2378075"/>
            <a:ext cx="1006475" cy="100647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 rot="2700000">
            <a:off x="4069557" y="3131344"/>
            <a:ext cx="1004887" cy="1006475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35675" y="1917700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21388" y="168910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67425" y="3643313"/>
            <a:ext cx="2192338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051550" y="341471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4075" y="1917700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371429" y="168910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54075" y="3643313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371429" y="341471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175020" y="1914187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416928" y="2737155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938008" y="2708929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 noProof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201689" y="3429920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56453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7" y="274636"/>
            <a:ext cx="1422231" cy="355983"/>
          </a:xfrm>
        </p:spPr>
        <p:txBody>
          <a:bodyPr/>
          <a:lstStyle/>
          <a:p>
            <a:r>
              <a:rPr lang="en-US" altLang="zh-CN" smtClean="0"/>
              <a:t>2.7 </a:t>
            </a:r>
            <a:r>
              <a:rPr lang="zh-CN" altLang="en-US" smtClean="0"/>
              <a:t>竞争优势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48586" y="1047389"/>
            <a:ext cx="1015084" cy="971239"/>
            <a:chOff x="494341" y="1010194"/>
            <a:chExt cx="1252013" cy="1197934"/>
          </a:xfrm>
        </p:grpSpPr>
        <p:sp>
          <p:nvSpPr>
            <p:cNvPr id="7" name="矩形 6"/>
            <p:cNvSpPr/>
            <p:nvPr/>
          </p:nvSpPr>
          <p:spPr>
            <a:xfrm>
              <a:off x="494341" y="1010194"/>
              <a:ext cx="1197934" cy="11979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51665" y="1325019"/>
              <a:ext cx="894689" cy="823682"/>
              <a:chOff x="12327405" y="858403"/>
              <a:chExt cx="833274" cy="767141"/>
            </a:xfrm>
          </p:grpSpPr>
          <p:sp>
            <p:nvSpPr>
              <p:cNvPr id="96" name="Freeform 55"/>
              <p:cNvSpPr>
                <a:spLocks/>
              </p:cNvSpPr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97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98" name="Freeform 57"/>
              <p:cNvSpPr>
                <a:spLocks/>
              </p:cNvSpPr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572000" y="1047389"/>
            <a:ext cx="1027778" cy="971239"/>
            <a:chOff x="4569993" y="1010194"/>
            <a:chExt cx="1267670" cy="1197934"/>
          </a:xfrm>
        </p:grpSpPr>
        <p:sp>
          <p:nvSpPr>
            <p:cNvPr id="112" name="矩形 111"/>
            <p:cNvSpPr/>
            <p:nvPr/>
          </p:nvSpPr>
          <p:spPr>
            <a:xfrm>
              <a:off x="4569993" y="1010194"/>
              <a:ext cx="1197934" cy="11979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913759" y="1325019"/>
              <a:ext cx="923904" cy="832088"/>
              <a:chOff x="952501" y="6013451"/>
              <a:chExt cx="511175" cy="460375"/>
            </a:xfrm>
          </p:grpSpPr>
          <p:sp>
            <p:nvSpPr>
              <p:cNvPr id="100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1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2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1682" y="3211236"/>
            <a:ext cx="1024814" cy="971239"/>
            <a:chOff x="511555" y="2749203"/>
            <a:chExt cx="1264014" cy="1197934"/>
          </a:xfrm>
        </p:grpSpPr>
        <p:sp>
          <p:nvSpPr>
            <p:cNvPr id="111" name="矩形 110"/>
            <p:cNvSpPr/>
            <p:nvPr/>
          </p:nvSpPr>
          <p:spPr>
            <a:xfrm>
              <a:off x="511555" y="2749203"/>
              <a:ext cx="1197934" cy="11979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851665" y="3115049"/>
              <a:ext cx="923904" cy="832088"/>
              <a:chOff x="5405438" y="6815138"/>
              <a:chExt cx="511175" cy="460375"/>
            </a:xfrm>
          </p:grpSpPr>
          <p:sp>
            <p:nvSpPr>
              <p:cNvPr id="104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5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6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72281" y="3211236"/>
            <a:ext cx="1025455" cy="971239"/>
            <a:chOff x="4587207" y="2749203"/>
            <a:chExt cx="1264804" cy="1197934"/>
          </a:xfrm>
        </p:grpSpPr>
        <p:sp>
          <p:nvSpPr>
            <p:cNvPr id="113" name="矩形 112"/>
            <p:cNvSpPr/>
            <p:nvPr/>
          </p:nvSpPr>
          <p:spPr>
            <a:xfrm>
              <a:off x="4587207" y="2749203"/>
              <a:ext cx="1197934" cy="11979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913759" y="3112179"/>
              <a:ext cx="938252" cy="834958"/>
              <a:chOff x="688976" y="7240588"/>
              <a:chExt cx="519113" cy="461963"/>
            </a:xfrm>
          </p:grpSpPr>
          <p:sp>
            <p:nvSpPr>
              <p:cNvPr id="108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9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0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1518936" y="1388838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504649" y="1160238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519746" y="3439836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505459" y="3211236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2E5660"/>
                </a:solidFill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646632" y="1312022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632345" y="1083422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613620"/>
                </a:solidFill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47442" y="3363020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/>
                <a:cs typeface="Arial" pitchFamily="34" charset="0"/>
                <a:sym typeface="Arial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633155" y="313442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 noProof="0" smtClean="0">
                <a:solidFill>
                  <a:srgbClr val="CAA884"/>
                </a:solidFill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8981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95288" y="0"/>
            <a:ext cx="3549176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456248" y="2215854"/>
            <a:ext cx="2108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+mn-ea"/>
                <a:ea typeface="+mn-ea"/>
              </a:rPr>
              <a:t>03.</a:t>
            </a:r>
            <a:r>
              <a:rPr lang="zh-CN" altLang="en-US" sz="2800" b="1" smtClean="0">
                <a:solidFill>
                  <a:prstClr val="white"/>
                </a:solidFill>
                <a:latin typeface="+mn-ea"/>
                <a:ea typeface="+mn-ea"/>
              </a:rPr>
              <a:t>项目规划</a:t>
            </a:r>
            <a:endParaRPr lang="en-US" altLang="zh-CN" sz="2800" b="1" smtClea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56248" y="2739074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2408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400" smtClean="0"/>
              <a:t>3.1 </a:t>
            </a:r>
            <a:r>
              <a:rPr lang="zh-CN" altLang="en-US" sz="1400" smtClean="0"/>
              <a:t>现如今发展状况</a:t>
            </a:r>
            <a:endParaRPr lang="zh-CN" altLang="en-US" sz="1400"/>
          </a:p>
        </p:txBody>
      </p:sp>
      <p:grpSp>
        <p:nvGrpSpPr>
          <p:cNvPr id="18" name="组合 17"/>
          <p:cNvGrpSpPr/>
          <p:nvPr/>
        </p:nvGrpSpPr>
        <p:grpSpPr>
          <a:xfrm>
            <a:off x="450957" y="1450666"/>
            <a:ext cx="1678562" cy="1974779"/>
            <a:chOff x="801016" y="1386729"/>
            <a:chExt cx="1262507" cy="1485303"/>
          </a:xfrm>
        </p:grpSpPr>
        <p:sp>
          <p:nvSpPr>
            <p:cNvPr id="5" name="矩形 4"/>
            <p:cNvSpPr/>
            <p:nvPr/>
          </p:nvSpPr>
          <p:spPr>
            <a:xfrm>
              <a:off x="801016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矩形 5"/>
            <p:cNvSpPr/>
            <p:nvPr/>
          </p:nvSpPr>
          <p:spPr>
            <a:xfrm>
              <a:off x="864141" y="1446141"/>
              <a:ext cx="1136256" cy="965446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000" r="-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任意多边形 6"/>
            <p:cNvSpPr/>
            <p:nvPr/>
          </p:nvSpPr>
          <p:spPr>
            <a:xfrm>
              <a:off x="864141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84653" y="1450667"/>
            <a:ext cx="1678562" cy="1974779"/>
            <a:chOff x="2867399" y="1386729"/>
            <a:chExt cx="1262507" cy="1485303"/>
          </a:xfrm>
        </p:grpSpPr>
        <p:sp>
          <p:nvSpPr>
            <p:cNvPr id="8" name="矩形 7"/>
            <p:cNvSpPr/>
            <p:nvPr/>
          </p:nvSpPr>
          <p:spPr>
            <a:xfrm>
              <a:off x="2867399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矩形 9"/>
            <p:cNvSpPr/>
            <p:nvPr/>
          </p:nvSpPr>
          <p:spPr>
            <a:xfrm>
              <a:off x="2930525" y="1446141"/>
              <a:ext cx="1136256" cy="965446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000" r="-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2930525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8349" y="1450669"/>
            <a:ext cx="1678562" cy="1974779"/>
            <a:chOff x="4933783" y="1386729"/>
            <a:chExt cx="1262507" cy="1485303"/>
          </a:xfrm>
        </p:grpSpPr>
        <p:sp>
          <p:nvSpPr>
            <p:cNvPr id="12" name="矩形 11"/>
            <p:cNvSpPr/>
            <p:nvPr/>
          </p:nvSpPr>
          <p:spPr>
            <a:xfrm>
              <a:off x="4933783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4996908" y="1446141"/>
              <a:ext cx="1136256" cy="965446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000" r="-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4996908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52045" y="1450669"/>
            <a:ext cx="1678562" cy="1974779"/>
            <a:chOff x="7000167" y="1386729"/>
            <a:chExt cx="1262507" cy="1485303"/>
          </a:xfrm>
        </p:grpSpPr>
        <p:sp>
          <p:nvSpPr>
            <p:cNvPr id="15" name="矩形 14"/>
            <p:cNvSpPr/>
            <p:nvPr/>
          </p:nvSpPr>
          <p:spPr>
            <a:xfrm>
              <a:off x="7000167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矩形 15"/>
            <p:cNvSpPr/>
            <p:nvPr/>
          </p:nvSpPr>
          <p:spPr>
            <a:xfrm>
              <a:off x="7063292" y="1446141"/>
              <a:ext cx="1136256" cy="965446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000" r="-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7063292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sp>
        <p:nvSpPr>
          <p:cNvPr id="39" name="矩形 38"/>
          <p:cNvSpPr/>
          <p:nvPr/>
        </p:nvSpPr>
        <p:spPr>
          <a:xfrm>
            <a:off x="246220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1251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391674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26705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77625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72159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82581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17612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78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83226" y="308732"/>
            <a:ext cx="8577548" cy="455284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8075" y="506546"/>
            <a:ext cx="8227851" cy="417846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4572001" y="796649"/>
            <a:ext cx="133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5176" y="2823999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项目规划</a:t>
            </a: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4573588" y="1841516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572001" y="3795713"/>
            <a:ext cx="1330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</a:p>
        </p:txBody>
      </p:sp>
      <p:sp>
        <p:nvSpPr>
          <p:cNvPr id="7" name="矩形 6"/>
          <p:cNvSpPr/>
          <p:nvPr/>
        </p:nvSpPr>
        <p:spPr>
          <a:xfrm>
            <a:off x="4572000" y="1095675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2129542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104521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4086378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033" y="1791684"/>
            <a:ext cx="1481496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zh-CN" altLang="en-US" b="1">
                <a:effectLst/>
                <a:latin typeface="+mn-ea"/>
                <a:ea typeface="+mn-ea"/>
              </a:rPr>
              <a:t>目 录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65677" y="2585152"/>
            <a:ext cx="101950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50063" y="2571750"/>
            <a:ext cx="2214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smtClean="0">
                <a:solidFill>
                  <a:prstClr val="white"/>
                </a:solidFill>
                <a:latin typeface="+mj-lt"/>
                <a:ea typeface="+mj-ea"/>
              </a:rPr>
              <a:t>CONTENTS</a:t>
            </a:r>
            <a:endParaRPr lang="zh-CN" altLang="en-US" sz="160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67170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椭圆 125"/>
          <p:cNvSpPr/>
          <p:nvPr/>
        </p:nvSpPr>
        <p:spPr>
          <a:xfrm>
            <a:off x="8079205" y="3487471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90452" y="3510357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3.2 </a:t>
            </a:r>
            <a:r>
              <a:rPr lang="zh-CN" altLang="en-US" smtClean="0"/>
              <a:t>未来规划</a:t>
            </a:r>
            <a:endParaRPr lang="zh-CN" altLang="en-US"/>
          </a:p>
        </p:txBody>
      </p:sp>
      <p:cxnSp>
        <p:nvCxnSpPr>
          <p:cNvPr id="41" name="Straight Connector 7"/>
          <p:cNvCxnSpPr/>
          <p:nvPr/>
        </p:nvCxnSpPr>
        <p:spPr>
          <a:xfrm>
            <a:off x="900943" y="3917770"/>
            <a:ext cx="7161454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round/>
          </a:ln>
          <a:effectLst/>
        </p:spPr>
      </p:cxnSp>
      <p:sp>
        <p:nvSpPr>
          <p:cNvPr id="43" name="Rectangle 42"/>
          <p:cNvSpPr/>
          <p:nvPr/>
        </p:nvSpPr>
        <p:spPr>
          <a:xfrm>
            <a:off x="8338033" y="3774339"/>
            <a:ext cx="238120" cy="238120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8123390" y="3210473"/>
            <a:ext cx="635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Finish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45" name="Oval 12"/>
          <p:cNvSpPr/>
          <p:nvPr/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46" name="Straight Connector 26"/>
          <p:cNvCxnSpPr/>
          <p:nvPr/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7" name="Teardrop 25"/>
          <p:cNvSpPr/>
          <p:nvPr/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8" name="Oval 16"/>
          <p:cNvSpPr/>
          <p:nvPr/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49" name="Straight Connector 38"/>
          <p:cNvCxnSpPr/>
          <p:nvPr/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0" name="Teardrop 37"/>
          <p:cNvSpPr/>
          <p:nvPr/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1" name="Oval 14"/>
          <p:cNvSpPr/>
          <p:nvPr/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2" name="Straight Connector 34"/>
          <p:cNvCxnSpPr/>
          <p:nvPr/>
        </p:nvCxnSpPr>
        <p:spPr>
          <a:xfrm rot="5400000">
            <a:off x="3199634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3" name="Teardrop 33"/>
          <p:cNvSpPr/>
          <p:nvPr/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4" name="Oval 18"/>
          <p:cNvSpPr/>
          <p:nvPr/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5" name="Straight Connector 24"/>
          <p:cNvCxnSpPr/>
          <p:nvPr/>
        </p:nvCxnSpPr>
        <p:spPr>
          <a:xfrm rot="5400000">
            <a:off x="6342906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6" name="Teardrop 21"/>
          <p:cNvSpPr/>
          <p:nvPr/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58" name="矩形 57"/>
          <p:cNvSpPr/>
          <p:nvPr/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59" name="矩形 58"/>
          <p:cNvSpPr/>
          <p:nvPr/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60" name="矩形 59"/>
          <p:cNvSpPr/>
          <p:nvPr/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/>
              </a:rPr>
              <a:t>Donec luctus nibh sit amet sem vulputate venenatis bibendum orci pulvinar. </a:t>
            </a:r>
          </a:p>
        </p:txBody>
      </p:sp>
      <p:sp>
        <p:nvSpPr>
          <p:cNvPr id="61" name="文本框 5"/>
          <p:cNvSpPr txBox="1">
            <a:spLocks noChangeArrowheads="1"/>
          </p:cNvSpPr>
          <p:nvPr/>
        </p:nvSpPr>
        <p:spPr bwMode="auto">
          <a:xfrm>
            <a:off x="1758215" y="108713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1"/>
                </a:solidFill>
                <a:latin typeface="+mj-ea"/>
                <a:ea typeface="+mj-ea"/>
              </a:rPr>
              <a:t>前期工作</a:t>
            </a:r>
            <a:endParaRPr lang="zh-CN" altLang="en-US" sz="12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2" name="文本框 5"/>
          <p:cNvSpPr txBox="1">
            <a:spLocks noChangeArrowheads="1"/>
          </p:cNvSpPr>
          <p:nvPr/>
        </p:nvSpPr>
        <p:spPr bwMode="auto">
          <a:xfrm>
            <a:off x="3288800" y="19187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2"/>
                </a:solidFill>
                <a:latin typeface="+mj-ea"/>
                <a:ea typeface="+mj-ea"/>
              </a:rPr>
              <a:t>中期发展</a:t>
            </a:r>
            <a:endParaRPr lang="zh-CN" altLang="en-US" sz="1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3" name="文本框 5"/>
          <p:cNvSpPr txBox="1">
            <a:spLocks noChangeArrowheads="1"/>
          </p:cNvSpPr>
          <p:nvPr/>
        </p:nvSpPr>
        <p:spPr bwMode="auto">
          <a:xfrm>
            <a:off x="4834713" y="110471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3"/>
                </a:solidFill>
                <a:latin typeface="+mj-ea"/>
                <a:ea typeface="+mj-ea"/>
              </a:rPr>
              <a:t>后期开展</a:t>
            </a:r>
            <a:endParaRPr lang="zh-CN" altLang="en-US" sz="1200" b="1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4" name="文本框 5"/>
          <p:cNvSpPr txBox="1">
            <a:spLocks noChangeArrowheads="1"/>
          </p:cNvSpPr>
          <p:nvPr/>
        </p:nvSpPr>
        <p:spPr bwMode="auto">
          <a:xfrm>
            <a:off x="6426795" y="189403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4"/>
                </a:solidFill>
                <a:latin typeface="+mj-ea"/>
                <a:ea typeface="+mj-ea"/>
              </a:rPr>
              <a:t>未来规划</a:t>
            </a:r>
            <a:endParaRPr lang="zh-CN" altLang="en-US" sz="1200" b="1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6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3" name="AutoShape 112"/>
          <p:cNvSpPr/>
          <p:nvPr/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534636" y="2305018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85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等腰三角形 2"/>
          <p:cNvSpPr/>
          <p:nvPr/>
        </p:nvSpPr>
        <p:spPr>
          <a:xfrm rot="5400000">
            <a:off x="436460" y="3761104"/>
            <a:ext cx="363466" cy="313333"/>
          </a:xfrm>
          <a:prstGeom prst="triangl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AutoShape 59"/>
          <p:cNvSpPr>
            <a:spLocks/>
          </p:cNvSpPr>
          <p:nvPr/>
        </p:nvSpPr>
        <p:spPr bwMode="auto">
          <a:xfrm>
            <a:off x="6659470" y="2312593"/>
            <a:ext cx="249411" cy="2489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93" name="Rectangle 46"/>
          <p:cNvSpPr/>
          <p:nvPr/>
        </p:nvSpPr>
        <p:spPr>
          <a:xfrm>
            <a:off x="369726" y="3210472"/>
            <a:ext cx="560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smtClean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Start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2039572" y="3774339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3541456" y="3794003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103836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6673883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67034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89728" y="0"/>
            <a:ext cx="4946088" cy="5143500"/>
          </a:xfrm>
          <a:custGeom>
            <a:avLst/>
            <a:gdLst>
              <a:gd name="connsiteX0" fmla="*/ 0 w 4946088"/>
              <a:gd name="connsiteY0" fmla="*/ 0 h 5143500"/>
              <a:gd name="connsiteX1" fmla="*/ 4215806 w 4946088"/>
              <a:gd name="connsiteY1" fmla="*/ 0 h 5143500"/>
              <a:gd name="connsiteX2" fmla="*/ 4351420 w 4946088"/>
              <a:gd name="connsiteY2" fmla="*/ 223229 h 5143500"/>
              <a:gd name="connsiteX3" fmla="*/ 4946088 w 4946088"/>
              <a:gd name="connsiteY3" fmla="*/ 2571750 h 5143500"/>
              <a:gd name="connsiteX4" fmla="*/ 4232783 w 4946088"/>
              <a:gd name="connsiteY4" fmla="*/ 5126602 h 5143500"/>
              <a:gd name="connsiteX5" fmla="*/ 4221950 w 4946088"/>
              <a:gd name="connsiteY5" fmla="*/ 5143500 h 5143500"/>
              <a:gd name="connsiteX6" fmla="*/ 0 w 4946088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6088" h="5143500">
                <a:moveTo>
                  <a:pt x="0" y="0"/>
                </a:moveTo>
                <a:lnTo>
                  <a:pt x="4215806" y="0"/>
                </a:lnTo>
                <a:lnTo>
                  <a:pt x="4351420" y="223229"/>
                </a:lnTo>
                <a:cubicBezTo>
                  <a:pt x="4730667" y="921358"/>
                  <a:pt x="4946088" y="1721397"/>
                  <a:pt x="4946088" y="2571750"/>
                </a:cubicBezTo>
                <a:cubicBezTo>
                  <a:pt x="4946088" y="3507139"/>
                  <a:pt x="4685429" y="4381648"/>
                  <a:pt x="4232783" y="5126602"/>
                </a:cubicBezTo>
                <a:lnTo>
                  <a:pt x="422195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-19045" y="0"/>
            <a:ext cx="4946088" cy="5143500"/>
          </a:xfrm>
          <a:custGeom>
            <a:avLst/>
            <a:gdLst>
              <a:gd name="connsiteX0" fmla="*/ 0 w 4946088"/>
              <a:gd name="connsiteY0" fmla="*/ 0 h 5143500"/>
              <a:gd name="connsiteX1" fmla="*/ 4215806 w 4946088"/>
              <a:gd name="connsiteY1" fmla="*/ 0 h 5143500"/>
              <a:gd name="connsiteX2" fmla="*/ 4351420 w 4946088"/>
              <a:gd name="connsiteY2" fmla="*/ 223229 h 5143500"/>
              <a:gd name="connsiteX3" fmla="*/ 4946088 w 4946088"/>
              <a:gd name="connsiteY3" fmla="*/ 2571750 h 5143500"/>
              <a:gd name="connsiteX4" fmla="*/ 4232783 w 4946088"/>
              <a:gd name="connsiteY4" fmla="*/ 5126602 h 5143500"/>
              <a:gd name="connsiteX5" fmla="*/ 4221950 w 4946088"/>
              <a:gd name="connsiteY5" fmla="*/ 5143500 h 5143500"/>
              <a:gd name="connsiteX6" fmla="*/ 0 w 4946088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6088" h="5143500">
                <a:moveTo>
                  <a:pt x="0" y="0"/>
                </a:moveTo>
                <a:lnTo>
                  <a:pt x="4215806" y="0"/>
                </a:lnTo>
                <a:lnTo>
                  <a:pt x="4351420" y="223229"/>
                </a:lnTo>
                <a:cubicBezTo>
                  <a:pt x="4730667" y="921358"/>
                  <a:pt x="4946088" y="1721397"/>
                  <a:pt x="4946088" y="2571750"/>
                </a:cubicBezTo>
                <a:cubicBezTo>
                  <a:pt x="4946088" y="3507139"/>
                  <a:pt x="4685429" y="4381648"/>
                  <a:pt x="4232783" y="5126602"/>
                </a:cubicBezTo>
                <a:lnTo>
                  <a:pt x="422195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412705" y="2048530"/>
            <a:ext cx="21146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微软雅黑 Light"/>
                <a:ea typeface="微软雅黑 Light"/>
              </a:rPr>
              <a:t>04.</a:t>
            </a:r>
            <a:r>
              <a:rPr lang="zh-CN" altLang="en-US" sz="2800" b="1" smtClean="0">
                <a:solidFill>
                  <a:prstClr val="white"/>
                </a:solidFill>
                <a:latin typeface="微软雅黑 Light"/>
                <a:ea typeface="微软雅黑 Light"/>
              </a:rPr>
              <a:t>投资回报</a:t>
            </a:r>
            <a:endParaRPr lang="en-US" altLang="zh-CN" sz="2800" b="1" smtClean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12705" y="2571750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669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4.1</a:t>
            </a:r>
            <a:r>
              <a:rPr lang="zh-CN" altLang="en-US" smtClean="0"/>
              <a:t>融资需求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1243293"/>
            <a:ext cx="9144000" cy="312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0957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96411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2362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87318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/>
        </p:nvSpPr>
        <p:spPr bwMode="auto">
          <a:xfrm>
            <a:off x="1038604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3184058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5370009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7"/>
          <p:cNvSpPr txBox="1">
            <a:spLocks noChangeArrowheads="1"/>
          </p:cNvSpPr>
          <p:nvPr/>
        </p:nvSpPr>
        <p:spPr bwMode="auto">
          <a:xfrm>
            <a:off x="7474965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02768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48222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334173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439129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文本框 7"/>
          <p:cNvSpPr txBox="1">
            <a:spLocks noChangeArrowheads="1"/>
          </p:cNvSpPr>
          <p:nvPr/>
        </p:nvSpPr>
        <p:spPr bwMode="auto">
          <a:xfrm>
            <a:off x="1000934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物资购买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3146388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人才培养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5332339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技术开发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7437295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品牌推广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158494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03948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489899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94855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3358897" y="1732888"/>
            <a:ext cx="580384" cy="48153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9" name="Group 73"/>
          <p:cNvGrpSpPr/>
          <p:nvPr/>
        </p:nvGrpSpPr>
        <p:grpSpPr>
          <a:xfrm>
            <a:off x="1230982" y="1689704"/>
            <a:ext cx="545306" cy="481524"/>
            <a:chOff x="2549886" y="800334"/>
            <a:chExt cx="355053" cy="313526"/>
          </a:xfrm>
          <a:solidFill>
            <a:srgbClr val="C51729"/>
          </a:solidFill>
        </p:grpSpPr>
        <p:sp>
          <p:nvSpPr>
            <p:cNvPr id="30" name="Freeform 88"/>
            <p:cNvSpPr>
              <a:spLocks/>
            </p:cNvSpPr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7" name="Freeform 90"/>
            <p:cNvSpPr>
              <a:spLocks/>
            </p:cNvSpPr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48" name="Freeform 95"/>
          <p:cNvSpPr>
            <a:spLocks noEditPoints="1"/>
          </p:cNvSpPr>
          <p:nvPr/>
        </p:nvSpPr>
        <p:spPr bwMode="auto">
          <a:xfrm>
            <a:off x="5573549" y="1742455"/>
            <a:ext cx="522982" cy="462396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9" name="Freeform 143"/>
          <p:cNvSpPr>
            <a:spLocks noEditPoints="1"/>
          </p:cNvSpPr>
          <p:nvPr/>
        </p:nvSpPr>
        <p:spPr bwMode="auto">
          <a:xfrm>
            <a:off x="7677733" y="1701437"/>
            <a:ext cx="524525" cy="53624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C517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18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4.2 </a:t>
            </a:r>
            <a:r>
              <a:rPr lang="zh-CN" altLang="en-US" smtClean="0"/>
              <a:t>财政预测</a:t>
            </a:r>
            <a:endParaRPr lang="zh-CN" altLang="en-US"/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52044"/>
              </p:ext>
            </p:extLst>
          </p:nvPr>
        </p:nvGraphicFramePr>
        <p:xfrm>
          <a:off x="450957" y="1487488"/>
          <a:ext cx="8137525" cy="2617785"/>
        </p:xfrm>
        <a:graphic>
          <a:graphicData uri="http://schemas.openxmlformats.org/drawingml/2006/table">
            <a:tbl>
              <a:tblPr firstRow="1" bandRow="1"/>
              <a:tblGrid>
                <a:gridCol w="1627505"/>
                <a:gridCol w="1627505"/>
                <a:gridCol w="1627505"/>
                <a:gridCol w="1627505"/>
                <a:gridCol w="1627505"/>
              </a:tblGrid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en-US" altLang="zh-CN" sz="16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微软雅黑"/>
                          <a:cs typeface="Arial" pitchFamily="34" charset="0"/>
                          <a:sym typeface="Arial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en-US" altLang="zh-CN" sz="16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微软雅黑"/>
                          <a:cs typeface="Arial" pitchFamily="34" charset="0"/>
                          <a:sym typeface="Arial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/>
                          <a:cs typeface="Arial" pitchFamily="34" charset="0"/>
                          <a:sym typeface="Arial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/>
                          <a:cs typeface="Arial" pitchFamily="34" charset="0"/>
                          <a:sym typeface="Arial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/>
                          <a:cs typeface="Arial" pitchFamily="34" charset="0"/>
                          <a:sym typeface="Arial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1,000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3,300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2,000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2,200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3100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3,400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1,200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/>
                          <a:ea typeface="微软雅黑 Light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4400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450957" y="770513"/>
            <a:ext cx="5976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613620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rgbClr val="61362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4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6440" y="655511"/>
            <a:ext cx="6618008" cy="40599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92275" y="812253"/>
            <a:ext cx="6169772" cy="3722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91204" y="2653399"/>
            <a:ext cx="52284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prstClr val="white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r>
              <a:rPr lang="en-US" altLang="zh-CN" sz="900" kern="0" smtClean="0">
                <a:solidFill>
                  <a:prstClr val="white"/>
                </a:solidFill>
                <a:cs typeface="Arial" panose="020B0604020202020204" pitchFamily="34" charset="0"/>
              </a:rPr>
              <a:t>Cum </a:t>
            </a:r>
            <a:r>
              <a:rPr lang="en-US" altLang="zh-CN" sz="900" kern="0">
                <a:solidFill>
                  <a:prstClr val="white"/>
                </a:solidFill>
                <a:cs typeface="Arial" panose="020B0604020202020204" pitchFamily="34" charset="0"/>
              </a:rPr>
              <a:t>sociis natoque penatibus et magnis dis parturient montes, nascetur ridiculus mus. 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4233171" y="3317972"/>
            <a:ext cx="944545" cy="3516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C51729"/>
                </a:solidFill>
              </a:rPr>
              <a:t>Click</a:t>
            </a:r>
            <a:endParaRPr lang="zh-CN" altLang="en-US" sz="2000" b="1">
              <a:solidFill>
                <a:srgbClr val="C5172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39598" y="1926071"/>
            <a:ext cx="453169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3400" b="1" smtClean="0">
                <a:solidFill>
                  <a:prstClr val="white"/>
                </a:solidFill>
                <a:latin typeface="+mj-lt"/>
                <a:ea typeface="方正兰亭超细黑简体" panose="02000000000000000000" pitchFamily="2" charset="-122"/>
                <a:cs typeface="Arial" panose="020B0604020202020204" pitchFamily="34" charset="0"/>
              </a:rPr>
              <a:t>Thank You For Watching</a:t>
            </a:r>
            <a:endParaRPr lang="zh-CN" altLang="en-US" sz="3400" b="1" smtClean="0">
              <a:solidFill>
                <a:prstClr val="white"/>
              </a:solidFill>
              <a:latin typeface="+mj-lt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2639418" y="2506935"/>
            <a:ext cx="4132050" cy="45719"/>
            <a:chOff x="1239791" y="3373704"/>
            <a:chExt cx="5327375" cy="56535"/>
          </a:xfrm>
        </p:grpSpPr>
        <p:sp>
          <p:nvSpPr>
            <p:cNvPr id="32" name="矩形 31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718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06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97885"/>
            <a:ext cx="5486400" cy="2809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395288" y="2198437"/>
            <a:ext cx="20457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+mn-ea"/>
                <a:ea typeface="+mn-ea"/>
              </a:rPr>
              <a:t>01.</a:t>
            </a:r>
            <a:r>
              <a:rPr lang="zh-CN" altLang="en-US" sz="2800" b="1" dirty="0" smtClean="0">
                <a:solidFill>
                  <a:prstClr val="white"/>
                </a:solidFill>
                <a:latin typeface="+mn-ea"/>
                <a:ea typeface="+mn-ea"/>
              </a:rPr>
              <a:t>项目简介</a:t>
            </a:r>
            <a:endParaRPr lang="en-US" altLang="zh-CN" sz="2800" b="1" dirty="0" smtClea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95288" y="2721657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4176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2" t="14827" b="11751"/>
          <a:stretch/>
        </p:blipFill>
        <p:spPr>
          <a:xfrm>
            <a:off x="-17929" y="1"/>
            <a:ext cx="9161929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7780" y="1744824"/>
            <a:ext cx="3816220" cy="20508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600">
                <a:solidFill>
                  <a:srgbClr val="C51729"/>
                </a:solidFill>
              </a:rPr>
              <a:t>1.1 </a:t>
            </a:r>
            <a:r>
              <a:rPr lang="zh-CN" altLang="en-US" sz="1600">
                <a:solidFill>
                  <a:srgbClr val="C51729"/>
                </a:solidFill>
              </a:rPr>
              <a:t>项目简介</a:t>
            </a:r>
          </a:p>
        </p:txBody>
      </p:sp>
      <p:sp>
        <p:nvSpPr>
          <p:cNvPr id="33" name="文本框 19"/>
          <p:cNvSpPr txBox="1">
            <a:spLocks noChangeArrowheads="1"/>
          </p:cNvSpPr>
          <p:nvPr/>
        </p:nvSpPr>
        <p:spPr bwMode="auto">
          <a:xfrm>
            <a:off x="5515786" y="2005374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sym typeface="Arial" panose="020B0604020202020204" pitchFamily="34" charset="0"/>
              </a:rPr>
              <a:t>项目简介</a:t>
            </a:r>
          </a:p>
        </p:txBody>
      </p:sp>
      <p:sp>
        <p:nvSpPr>
          <p:cNvPr id="34" name="文本框 20"/>
          <p:cNvSpPr txBox="1">
            <a:spLocks noChangeArrowheads="1"/>
          </p:cNvSpPr>
          <p:nvPr/>
        </p:nvSpPr>
        <p:spPr bwMode="auto">
          <a:xfrm>
            <a:off x="5515786" y="2416797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sym typeface="Arial" panose="020B0604020202020204" pitchFamily="34" charset="0"/>
              </a:rPr>
              <a:t>Project description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148513"/>
            <a:ext cx="441434" cy="608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515786" y="2796555"/>
            <a:ext cx="3549176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9099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8" name="矩形 7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1.2 </a:t>
            </a:r>
            <a:r>
              <a:rPr lang="zh-CN" altLang="en-US"/>
              <a:t>商业模式</a:t>
            </a:r>
          </a:p>
        </p:txBody>
      </p:sp>
      <p:sp>
        <p:nvSpPr>
          <p:cNvPr id="59" name="Freeform 12"/>
          <p:cNvSpPr>
            <a:spLocks noEditPoints="1"/>
          </p:cNvSpPr>
          <p:nvPr/>
        </p:nvSpPr>
        <p:spPr bwMode="auto">
          <a:xfrm>
            <a:off x="2060258" y="1602967"/>
            <a:ext cx="1096955" cy="1077891"/>
          </a:xfrm>
          <a:custGeom>
            <a:avLst/>
            <a:gdLst>
              <a:gd name="T0" fmla="*/ 314 w 316"/>
              <a:gd name="T1" fmla="*/ 137 h 310"/>
              <a:gd name="T2" fmla="*/ 274 w 316"/>
              <a:gd name="T3" fmla="*/ 101 h 310"/>
              <a:gd name="T4" fmla="*/ 296 w 316"/>
              <a:gd name="T5" fmla="*/ 78 h 310"/>
              <a:gd name="T6" fmla="*/ 274 w 316"/>
              <a:gd name="T7" fmla="*/ 49 h 310"/>
              <a:gd name="T8" fmla="*/ 220 w 316"/>
              <a:gd name="T9" fmla="*/ 43 h 310"/>
              <a:gd name="T10" fmla="*/ 224 w 316"/>
              <a:gd name="T11" fmla="*/ 12 h 310"/>
              <a:gd name="T12" fmla="*/ 191 w 316"/>
              <a:gd name="T13" fmla="*/ 1 h 310"/>
              <a:gd name="T14" fmla="*/ 143 w 316"/>
              <a:gd name="T15" fmla="*/ 28 h 310"/>
              <a:gd name="T16" fmla="*/ 128 w 316"/>
              <a:gd name="T17" fmla="*/ 0 h 310"/>
              <a:gd name="T18" fmla="*/ 94 w 316"/>
              <a:gd name="T19" fmla="*/ 11 h 310"/>
              <a:gd name="T20" fmla="*/ 71 w 316"/>
              <a:gd name="T21" fmla="*/ 61 h 310"/>
              <a:gd name="T22" fmla="*/ 43 w 316"/>
              <a:gd name="T23" fmla="*/ 47 h 310"/>
              <a:gd name="T24" fmla="*/ 22 w 316"/>
              <a:gd name="T25" fmla="*/ 77 h 310"/>
              <a:gd name="T26" fmla="*/ 33 w 316"/>
              <a:gd name="T27" fmla="*/ 130 h 310"/>
              <a:gd name="T28" fmla="*/ 2 w 316"/>
              <a:gd name="T29" fmla="*/ 136 h 310"/>
              <a:gd name="T30" fmla="*/ 1 w 316"/>
              <a:gd name="T31" fmla="*/ 172 h 310"/>
              <a:gd name="T32" fmla="*/ 32 w 316"/>
              <a:gd name="T33" fmla="*/ 179 h 310"/>
              <a:gd name="T34" fmla="*/ 21 w 316"/>
              <a:gd name="T35" fmla="*/ 232 h 310"/>
              <a:gd name="T36" fmla="*/ 42 w 316"/>
              <a:gd name="T37" fmla="*/ 261 h 310"/>
              <a:gd name="T38" fmla="*/ 70 w 316"/>
              <a:gd name="T39" fmla="*/ 248 h 310"/>
              <a:gd name="T40" fmla="*/ 92 w 316"/>
              <a:gd name="T41" fmla="*/ 298 h 310"/>
              <a:gd name="T42" fmla="*/ 126 w 316"/>
              <a:gd name="T43" fmla="*/ 309 h 310"/>
              <a:gd name="T44" fmla="*/ 142 w 316"/>
              <a:gd name="T45" fmla="*/ 282 h 310"/>
              <a:gd name="T46" fmla="*/ 189 w 316"/>
              <a:gd name="T47" fmla="*/ 309 h 310"/>
              <a:gd name="T48" fmla="*/ 223 w 316"/>
              <a:gd name="T49" fmla="*/ 299 h 310"/>
              <a:gd name="T50" fmla="*/ 220 w 316"/>
              <a:gd name="T51" fmla="*/ 267 h 310"/>
              <a:gd name="T52" fmla="*/ 274 w 316"/>
              <a:gd name="T53" fmla="*/ 261 h 310"/>
              <a:gd name="T54" fmla="*/ 295 w 316"/>
              <a:gd name="T55" fmla="*/ 233 h 310"/>
              <a:gd name="T56" fmla="*/ 274 w 316"/>
              <a:gd name="T57" fmla="*/ 209 h 310"/>
              <a:gd name="T58" fmla="*/ 314 w 316"/>
              <a:gd name="T59" fmla="*/ 173 h 310"/>
              <a:gd name="T60" fmla="*/ 316 w 316"/>
              <a:gd name="T61" fmla="*/ 155 h 310"/>
              <a:gd name="T62" fmla="*/ 158 w 316"/>
              <a:gd name="T63" fmla="*/ 248 h 310"/>
              <a:gd name="T64" fmla="*/ 158 w 316"/>
              <a:gd name="T65" fmla="*/ 62 h 310"/>
              <a:gd name="T66" fmla="*/ 158 w 316"/>
              <a:gd name="T67" fmla="*/ 24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310">
                <a:moveTo>
                  <a:pt x="315" y="137"/>
                </a:moveTo>
                <a:cubicBezTo>
                  <a:pt x="314" y="137"/>
                  <a:pt x="314" y="137"/>
                  <a:pt x="314" y="137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95" y="78"/>
                  <a:pt x="295" y="78"/>
                  <a:pt x="295" y="78"/>
                </a:cubicBezTo>
                <a:cubicBezTo>
                  <a:pt x="296" y="78"/>
                  <a:pt x="296" y="78"/>
                  <a:pt x="296" y="78"/>
                </a:cubicBezTo>
                <a:cubicBezTo>
                  <a:pt x="290" y="67"/>
                  <a:pt x="282" y="57"/>
                  <a:pt x="274" y="48"/>
                </a:cubicBezTo>
                <a:cubicBezTo>
                  <a:pt x="274" y="49"/>
                  <a:pt x="274" y="49"/>
                  <a:pt x="274" y="49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23" y="12"/>
                  <a:pt x="223" y="12"/>
                  <a:pt x="223" y="12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13" y="7"/>
                  <a:pt x="202" y="3"/>
                  <a:pt x="190" y="0"/>
                </a:cubicBezTo>
                <a:cubicBezTo>
                  <a:pt x="191" y="1"/>
                  <a:pt x="191" y="1"/>
                  <a:pt x="191" y="1"/>
                </a:cubicBezTo>
                <a:cubicBezTo>
                  <a:pt x="175" y="28"/>
                  <a:pt x="175" y="28"/>
                  <a:pt x="175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16" y="2"/>
                  <a:pt x="104" y="6"/>
                  <a:pt x="93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7" y="43"/>
                  <a:pt x="97" y="43"/>
                  <a:pt x="97" y="43"/>
                </a:cubicBezTo>
                <a:cubicBezTo>
                  <a:pt x="71" y="61"/>
                  <a:pt x="71" y="61"/>
                  <a:pt x="71" y="6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34" y="56"/>
                  <a:pt x="27" y="66"/>
                  <a:pt x="21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1" y="142"/>
                  <a:pt x="0" y="148"/>
                  <a:pt x="0" y="155"/>
                </a:cubicBezTo>
                <a:cubicBezTo>
                  <a:pt x="0" y="161"/>
                  <a:pt x="1" y="167"/>
                  <a:pt x="1" y="172"/>
                </a:cubicBezTo>
                <a:cubicBezTo>
                  <a:pt x="2" y="172"/>
                  <a:pt x="2" y="172"/>
                  <a:pt x="2" y="172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6" y="242"/>
                  <a:pt x="33" y="252"/>
                  <a:pt x="42" y="261"/>
                </a:cubicBezTo>
                <a:cubicBezTo>
                  <a:pt x="42" y="261"/>
                  <a:pt x="42" y="261"/>
                  <a:pt x="42" y="261"/>
                </a:cubicBezTo>
                <a:cubicBezTo>
                  <a:pt x="70" y="248"/>
                  <a:pt x="70" y="248"/>
                  <a:pt x="70" y="248"/>
                </a:cubicBezTo>
                <a:cubicBezTo>
                  <a:pt x="96" y="267"/>
                  <a:pt x="96" y="267"/>
                  <a:pt x="96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103" y="303"/>
                  <a:pt x="114" y="307"/>
                  <a:pt x="126" y="309"/>
                </a:cubicBezTo>
                <a:cubicBezTo>
                  <a:pt x="126" y="309"/>
                  <a:pt x="126" y="309"/>
                  <a:pt x="126" y="309"/>
                </a:cubicBezTo>
                <a:cubicBezTo>
                  <a:pt x="142" y="282"/>
                  <a:pt x="142" y="282"/>
                  <a:pt x="142" y="282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0"/>
                  <a:pt x="189" y="310"/>
                  <a:pt x="189" y="310"/>
                </a:cubicBezTo>
                <a:cubicBezTo>
                  <a:pt x="201" y="307"/>
                  <a:pt x="212" y="304"/>
                  <a:pt x="223" y="299"/>
                </a:cubicBezTo>
                <a:cubicBezTo>
                  <a:pt x="223" y="298"/>
                  <a:pt x="223" y="298"/>
                  <a:pt x="223" y="298"/>
                </a:cubicBezTo>
                <a:cubicBezTo>
                  <a:pt x="220" y="267"/>
                  <a:pt x="220" y="267"/>
                  <a:pt x="220" y="267"/>
                </a:cubicBezTo>
                <a:cubicBezTo>
                  <a:pt x="245" y="249"/>
                  <a:pt x="245" y="249"/>
                  <a:pt x="245" y="249"/>
                </a:cubicBezTo>
                <a:cubicBezTo>
                  <a:pt x="274" y="261"/>
                  <a:pt x="274" y="261"/>
                  <a:pt x="274" y="261"/>
                </a:cubicBezTo>
                <a:cubicBezTo>
                  <a:pt x="274" y="262"/>
                  <a:pt x="274" y="262"/>
                  <a:pt x="274" y="262"/>
                </a:cubicBezTo>
                <a:cubicBezTo>
                  <a:pt x="282" y="253"/>
                  <a:pt x="289" y="243"/>
                  <a:pt x="295" y="233"/>
                </a:cubicBezTo>
                <a:cubicBezTo>
                  <a:pt x="295" y="233"/>
                  <a:pt x="295" y="233"/>
                  <a:pt x="295" y="233"/>
                </a:cubicBezTo>
                <a:cubicBezTo>
                  <a:pt x="274" y="209"/>
                  <a:pt x="274" y="209"/>
                  <a:pt x="274" y="209"/>
                </a:cubicBezTo>
                <a:cubicBezTo>
                  <a:pt x="284" y="179"/>
                  <a:pt x="284" y="179"/>
                  <a:pt x="284" y="179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5" y="173"/>
                  <a:pt x="315" y="173"/>
                  <a:pt x="315" y="173"/>
                </a:cubicBezTo>
                <a:cubicBezTo>
                  <a:pt x="315" y="167"/>
                  <a:pt x="316" y="161"/>
                  <a:pt x="316" y="155"/>
                </a:cubicBezTo>
                <a:cubicBezTo>
                  <a:pt x="316" y="149"/>
                  <a:pt x="315" y="143"/>
                  <a:pt x="315" y="137"/>
                </a:cubicBezTo>
                <a:close/>
                <a:moveTo>
                  <a:pt x="158" y="248"/>
                </a:moveTo>
                <a:cubicBezTo>
                  <a:pt x="107" y="248"/>
                  <a:pt x="65" y="206"/>
                  <a:pt x="65" y="155"/>
                </a:cubicBezTo>
                <a:cubicBezTo>
                  <a:pt x="65" y="103"/>
                  <a:pt x="107" y="62"/>
                  <a:pt x="158" y="62"/>
                </a:cubicBezTo>
                <a:cubicBezTo>
                  <a:pt x="210" y="62"/>
                  <a:pt x="251" y="103"/>
                  <a:pt x="251" y="155"/>
                </a:cubicBezTo>
                <a:cubicBezTo>
                  <a:pt x="251" y="206"/>
                  <a:pt x="210" y="248"/>
                  <a:pt x="158" y="248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13"/>
          <p:cNvSpPr>
            <a:spLocks noEditPoints="1"/>
          </p:cNvSpPr>
          <p:nvPr/>
        </p:nvSpPr>
        <p:spPr bwMode="auto">
          <a:xfrm>
            <a:off x="2824314" y="2138246"/>
            <a:ext cx="1412257" cy="1438654"/>
          </a:xfrm>
          <a:custGeom>
            <a:avLst/>
            <a:gdLst>
              <a:gd name="T0" fmla="*/ 404 w 407"/>
              <a:gd name="T1" fmla="*/ 254 h 414"/>
              <a:gd name="T2" fmla="*/ 370 w 407"/>
              <a:gd name="T3" fmla="*/ 192 h 414"/>
              <a:gd name="T4" fmla="*/ 407 w 407"/>
              <a:gd name="T5" fmla="*/ 172 h 414"/>
              <a:gd name="T6" fmla="*/ 393 w 407"/>
              <a:gd name="T7" fmla="*/ 127 h 414"/>
              <a:gd name="T8" fmla="*/ 329 w 407"/>
              <a:gd name="T9" fmla="*/ 96 h 414"/>
              <a:gd name="T10" fmla="*/ 347 w 407"/>
              <a:gd name="T11" fmla="*/ 59 h 414"/>
              <a:gd name="T12" fmla="*/ 311 w 407"/>
              <a:gd name="T13" fmla="*/ 32 h 414"/>
              <a:gd name="T14" fmla="*/ 241 w 407"/>
              <a:gd name="T15" fmla="*/ 44 h 414"/>
              <a:gd name="T16" fmla="*/ 234 w 407"/>
              <a:gd name="T17" fmla="*/ 3 h 414"/>
              <a:gd name="T18" fmla="*/ 187 w 407"/>
              <a:gd name="T19" fmla="*/ 2 h 414"/>
              <a:gd name="T20" fmla="*/ 137 w 407"/>
              <a:gd name="T21" fmla="*/ 53 h 414"/>
              <a:gd name="T22" fmla="*/ 108 w 407"/>
              <a:gd name="T23" fmla="*/ 24 h 414"/>
              <a:gd name="T24" fmla="*/ 69 w 407"/>
              <a:gd name="T25" fmla="*/ 51 h 414"/>
              <a:gd name="T26" fmla="*/ 59 w 407"/>
              <a:gd name="T27" fmla="*/ 122 h 414"/>
              <a:gd name="T28" fmla="*/ 18 w 407"/>
              <a:gd name="T29" fmla="*/ 115 h 414"/>
              <a:gd name="T30" fmla="*/ 2 w 407"/>
              <a:gd name="T31" fmla="*/ 160 h 414"/>
              <a:gd name="T32" fmla="*/ 38 w 407"/>
              <a:gd name="T33" fmla="*/ 182 h 414"/>
              <a:gd name="T34" fmla="*/ 0 w 407"/>
              <a:gd name="T35" fmla="*/ 242 h 414"/>
              <a:gd name="T36" fmla="*/ 13 w 407"/>
              <a:gd name="T37" fmla="*/ 288 h 414"/>
              <a:gd name="T38" fmla="*/ 54 w 407"/>
              <a:gd name="T39" fmla="*/ 284 h 414"/>
              <a:gd name="T40" fmla="*/ 59 w 407"/>
              <a:gd name="T41" fmla="*/ 355 h 414"/>
              <a:gd name="T42" fmla="*/ 96 w 407"/>
              <a:gd name="T43" fmla="*/ 384 h 414"/>
              <a:gd name="T44" fmla="*/ 128 w 407"/>
              <a:gd name="T45" fmla="*/ 357 h 414"/>
              <a:gd name="T46" fmla="*/ 174 w 407"/>
              <a:gd name="T47" fmla="*/ 411 h 414"/>
              <a:gd name="T48" fmla="*/ 221 w 407"/>
              <a:gd name="T49" fmla="*/ 413 h 414"/>
              <a:gd name="T50" fmla="*/ 230 w 407"/>
              <a:gd name="T51" fmla="*/ 373 h 414"/>
              <a:gd name="T52" fmla="*/ 299 w 407"/>
              <a:gd name="T53" fmla="*/ 390 h 414"/>
              <a:gd name="T54" fmla="*/ 339 w 407"/>
              <a:gd name="T55" fmla="*/ 363 h 414"/>
              <a:gd name="T56" fmla="*/ 322 w 407"/>
              <a:gd name="T57" fmla="*/ 325 h 414"/>
              <a:gd name="T58" fmla="*/ 388 w 407"/>
              <a:gd name="T59" fmla="*/ 298 h 414"/>
              <a:gd name="T60" fmla="*/ 398 w 407"/>
              <a:gd name="T61" fmla="*/ 276 h 414"/>
              <a:gd name="T62" fmla="*/ 162 w 407"/>
              <a:gd name="T63" fmla="*/ 322 h 414"/>
              <a:gd name="T64" fmla="*/ 244 w 407"/>
              <a:gd name="T65" fmla="*/ 92 h 414"/>
              <a:gd name="T66" fmla="*/ 162 w 407"/>
              <a:gd name="T67" fmla="*/ 32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7" h="414">
                <a:moveTo>
                  <a:pt x="404" y="254"/>
                </a:moveTo>
                <a:cubicBezTo>
                  <a:pt x="404" y="254"/>
                  <a:pt x="404" y="254"/>
                  <a:pt x="404" y="254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70" y="192"/>
                  <a:pt x="370" y="192"/>
                  <a:pt x="370" y="192"/>
                </a:cubicBezTo>
                <a:cubicBezTo>
                  <a:pt x="406" y="172"/>
                  <a:pt x="406" y="172"/>
                  <a:pt x="406" y="172"/>
                </a:cubicBezTo>
                <a:cubicBezTo>
                  <a:pt x="407" y="172"/>
                  <a:pt x="407" y="172"/>
                  <a:pt x="407" y="172"/>
                </a:cubicBezTo>
                <a:cubicBezTo>
                  <a:pt x="404" y="157"/>
                  <a:pt x="399" y="141"/>
                  <a:pt x="393" y="127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352" y="130"/>
                  <a:pt x="352" y="130"/>
                  <a:pt x="352" y="130"/>
                </a:cubicBezTo>
                <a:cubicBezTo>
                  <a:pt x="329" y="96"/>
                  <a:pt x="329" y="96"/>
                  <a:pt x="329" y="96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336" y="49"/>
                  <a:pt x="324" y="39"/>
                  <a:pt x="311" y="31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279" y="58"/>
                  <a:pt x="279" y="58"/>
                  <a:pt x="279" y="58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3" y="4"/>
                  <a:pt x="233" y="4"/>
                  <a:pt x="233" y="4"/>
                </a:cubicBezTo>
                <a:cubicBezTo>
                  <a:pt x="234" y="3"/>
                  <a:pt x="234" y="3"/>
                  <a:pt x="234" y="3"/>
                </a:cubicBezTo>
                <a:cubicBezTo>
                  <a:pt x="218" y="1"/>
                  <a:pt x="202" y="0"/>
                  <a:pt x="186" y="2"/>
                </a:cubicBezTo>
                <a:cubicBezTo>
                  <a:pt x="187" y="2"/>
                  <a:pt x="187" y="2"/>
                  <a:pt x="187" y="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94" y="32"/>
                  <a:pt x="81" y="40"/>
                  <a:pt x="68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85" y="89"/>
                  <a:pt x="85" y="89"/>
                  <a:pt x="85" y="89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5" y="123"/>
                  <a:pt x="11" y="130"/>
                  <a:pt x="9" y="138"/>
                </a:cubicBezTo>
                <a:cubicBezTo>
                  <a:pt x="6" y="146"/>
                  <a:pt x="4" y="153"/>
                  <a:pt x="2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6" y="223"/>
                  <a:pt x="36" y="223"/>
                  <a:pt x="36" y="22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57"/>
                  <a:pt x="7" y="273"/>
                  <a:pt x="13" y="288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70" y="366"/>
                  <a:pt x="83" y="376"/>
                  <a:pt x="96" y="384"/>
                </a:cubicBezTo>
                <a:cubicBezTo>
                  <a:pt x="96" y="383"/>
                  <a:pt x="96" y="383"/>
                  <a:pt x="96" y="383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166" y="371"/>
                  <a:pt x="166" y="371"/>
                  <a:pt x="166" y="371"/>
                </a:cubicBezTo>
                <a:cubicBezTo>
                  <a:pt x="174" y="411"/>
                  <a:pt x="174" y="411"/>
                  <a:pt x="174" y="411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89" y="414"/>
                  <a:pt x="205" y="414"/>
                  <a:pt x="221" y="413"/>
                </a:cubicBezTo>
                <a:cubicBezTo>
                  <a:pt x="220" y="413"/>
                  <a:pt x="220" y="413"/>
                  <a:pt x="220" y="41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361"/>
                  <a:pt x="270" y="361"/>
                  <a:pt x="270" y="361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313" y="383"/>
                  <a:pt x="326" y="374"/>
                  <a:pt x="339" y="363"/>
                </a:cubicBezTo>
                <a:cubicBezTo>
                  <a:pt x="338" y="363"/>
                  <a:pt x="338" y="363"/>
                  <a:pt x="338" y="363"/>
                </a:cubicBezTo>
                <a:cubicBezTo>
                  <a:pt x="322" y="325"/>
                  <a:pt x="322" y="325"/>
                  <a:pt x="322" y="325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88" y="298"/>
                  <a:pt x="388" y="298"/>
                  <a:pt x="388" y="298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92" y="292"/>
                  <a:pt x="395" y="284"/>
                  <a:pt x="398" y="276"/>
                </a:cubicBezTo>
                <a:cubicBezTo>
                  <a:pt x="400" y="269"/>
                  <a:pt x="403" y="261"/>
                  <a:pt x="404" y="254"/>
                </a:cubicBezTo>
                <a:close/>
                <a:moveTo>
                  <a:pt x="162" y="322"/>
                </a:moveTo>
                <a:cubicBezTo>
                  <a:pt x="99" y="300"/>
                  <a:pt x="66" y="230"/>
                  <a:pt x="88" y="166"/>
                </a:cubicBezTo>
                <a:cubicBezTo>
                  <a:pt x="111" y="103"/>
                  <a:pt x="181" y="70"/>
                  <a:pt x="244" y="92"/>
                </a:cubicBezTo>
                <a:cubicBezTo>
                  <a:pt x="308" y="115"/>
                  <a:pt x="341" y="185"/>
                  <a:pt x="318" y="248"/>
                </a:cubicBezTo>
                <a:cubicBezTo>
                  <a:pt x="296" y="312"/>
                  <a:pt x="226" y="345"/>
                  <a:pt x="162" y="322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14"/>
          <p:cNvSpPr>
            <a:spLocks noEditPoints="1"/>
          </p:cNvSpPr>
          <p:nvPr/>
        </p:nvSpPr>
        <p:spPr bwMode="auto">
          <a:xfrm>
            <a:off x="3880207" y="1023692"/>
            <a:ext cx="1831681" cy="1802351"/>
          </a:xfrm>
          <a:custGeom>
            <a:avLst/>
            <a:gdLst>
              <a:gd name="T0" fmla="*/ 497 w 528"/>
              <a:gd name="T1" fmla="*/ 380 h 519"/>
              <a:gd name="T2" fmla="*/ 475 w 528"/>
              <a:gd name="T3" fmla="*/ 292 h 519"/>
              <a:gd name="T4" fmla="*/ 527 w 528"/>
              <a:gd name="T5" fmla="*/ 280 h 519"/>
              <a:gd name="T6" fmla="*/ 524 w 528"/>
              <a:gd name="T7" fmla="*/ 220 h 519"/>
              <a:gd name="T8" fmla="*/ 454 w 528"/>
              <a:gd name="T9" fmla="*/ 161 h 519"/>
              <a:gd name="T10" fmla="*/ 488 w 528"/>
              <a:gd name="T11" fmla="*/ 121 h 519"/>
              <a:gd name="T12" fmla="*/ 452 w 528"/>
              <a:gd name="T13" fmla="*/ 76 h 519"/>
              <a:gd name="T14" fmla="*/ 361 w 528"/>
              <a:gd name="T15" fmla="*/ 69 h 519"/>
              <a:gd name="T16" fmla="*/ 366 w 528"/>
              <a:gd name="T17" fmla="*/ 16 h 519"/>
              <a:gd name="T18" fmla="*/ 308 w 528"/>
              <a:gd name="T19" fmla="*/ 0 h 519"/>
              <a:gd name="T20" fmla="*/ 231 w 528"/>
              <a:gd name="T21" fmla="*/ 48 h 519"/>
              <a:gd name="T22" fmla="*/ 204 w 528"/>
              <a:gd name="T23" fmla="*/ 3 h 519"/>
              <a:gd name="T24" fmla="*/ 147 w 528"/>
              <a:gd name="T25" fmla="*/ 24 h 519"/>
              <a:gd name="T26" fmla="*/ 113 w 528"/>
              <a:gd name="T27" fmla="*/ 108 h 519"/>
              <a:gd name="T28" fmla="*/ 65 w 528"/>
              <a:gd name="T29" fmla="*/ 88 h 519"/>
              <a:gd name="T30" fmla="*/ 30 w 528"/>
              <a:gd name="T31" fmla="*/ 138 h 519"/>
              <a:gd name="T32" fmla="*/ 68 w 528"/>
              <a:gd name="T33" fmla="*/ 175 h 519"/>
              <a:gd name="T34" fmla="*/ 2 w 528"/>
              <a:gd name="T35" fmla="*/ 238 h 519"/>
              <a:gd name="T36" fmla="*/ 4 w 528"/>
              <a:gd name="T37" fmla="*/ 299 h 519"/>
              <a:gd name="T38" fmla="*/ 56 w 528"/>
              <a:gd name="T39" fmla="*/ 307 h 519"/>
              <a:gd name="T40" fmla="*/ 40 w 528"/>
              <a:gd name="T41" fmla="*/ 396 h 519"/>
              <a:gd name="T42" fmla="*/ 77 w 528"/>
              <a:gd name="T43" fmla="*/ 444 h 519"/>
              <a:gd name="T44" fmla="*/ 124 w 528"/>
              <a:gd name="T45" fmla="*/ 420 h 519"/>
              <a:gd name="T46" fmla="*/ 164 w 528"/>
              <a:gd name="T47" fmla="*/ 502 h 519"/>
              <a:gd name="T48" fmla="*/ 221 w 528"/>
              <a:gd name="T49" fmla="*/ 519 h 519"/>
              <a:gd name="T50" fmla="*/ 246 w 528"/>
              <a:gd name="T51" fmla="*/ 472 h 519"/>
              <a:gd name="T52" fmla="*/ 326 w 528"/>
              <a:gd name="T53" fmla="*/ 514 h 519"/>
              <a:gd name="T54" fmla="*/ 383 w 528"/>
              <a:gd name="T55" fmla="*/ 494 h 519"/>
              <a:gd name="T56" fmla="*/ 374 w 528"/>
              <a:gd name="T57" fmla="*/ 442 h 519"/>
              <a:gd name="T58" fmla="*/ 464 w 528"/>
              <a:gd name="T59" fmla="*/ 429 h 519"/>
              <a:gd name="T60" fmla="*/ 483 w 528"/>
              <a:gd name="T61" fmla="*/ 406 h 519"/>
              <a:gd name="T62" fmla="*/ 178 w 528"/>
              <a:gd name="T63" fmla="*/ 389 h 519"/>
              <a:gd name="T64" fmla="*/ 351 w 528"/>
              <a:gd name="T65" fmla="*/ 130 h 519"/>
              <a:gd name="T66" fmla="*/ 178 w 528"/>
              <a:gd name="T67" fmla="*/ 3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8" h="519">
                <a:moveTo>
                  <a:pt x="498" y="380"/>
                </a:moveTo>
                <a:cubicBezTo>
                  <a:pt x="497" y="380"/>
                  <a:pt x="497" y="380"/>
                  <a:pt x="497" y="380"/>
                </a:cubicBezTo>
                <a:cubicBezTo>
                  <a:pt x="461" y="342"/>
                  <a:pt x="461" y="342"/>
                  <a:pt x="461" y="342"/>
                </a:cubicBezTo>
                <a:cubicBezTo>
                  <a:pt x="475" y="292"/>
                  <a:pt x="475" y="292"/>
                  <a:pt x="475" y="292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7" y="280"/>
                  <a:pt x="527" y="280"/>
                  <a:pt x="527" y="280"/>
                </a:cubicBezTo>
                <a:cubicBezTo>
                  <a:pt x="528" y="259"/>
                  <a:pt x="527" y="239"/>
                  <a:pt x="524" y="219"/>
                </a:cubicBezTo>
                <a:cubicBezTo>
                  <a:pt x="524" y="220"/>
                  <a:pt x="524" y="220"/>
                  <a:pt x="524" y="220"/>
                </a:cubicBezTo>
                <a:cubicBezTo>
                  <a:pt x="472" y="211"/>
                  <a:pt x="472" y="211"/>
                  <a:pt x="472" y="211"/>
                </a:cubicBezTo>
                <a:cubicBezTo>
                  <a:pt x="454" y="161"/>
                  <a:pt x="454" y="161"/>
                  <a:pt x="454" y="16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78" y="105"/>
                  <a:pt x="466" y="89"/>
                  <a:pt x="452" y="75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05" y="99"/>
                  <a:pt x="405" y="99"/>
                  <a:pt x="405" y="99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5" y="17"/>
                  <a:pt x="365" y="17"/>
                  <a:pt x="365" y="17"/>
                </a:cubicBezTo>
                <a:cubicBezTo>
                  <a:pt x="366" y="16"/>
                  <a:pt x="366" y="16"/>
                  <a:pt x="366" y="16"/>
                </a:cubicBezTo>
                <a:cubicBezTo>
                  <a:pt x="347" y="8"/>
                  <a:pt x="327" y="3"/>
                  <a:pt x="308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03" y="4"/>
                  <a:pt x="203" y="4"/>
                  <a:pt x="203" y="4"/>
                </a:cubicBezTo>
                <a:cubicBezTo>
                  <a:pt x="204" y="3"/>
                  <a:pt x="204" y="3"/>
                  <a:pt x="204" y="3"/>
                </a:cubicBezTo>
                <a:cubicBezTo>
                  <a:pt x="184" y="8"/>
                  <a:pt x="165" y="1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58" y="95"/>
                  <a:pt x="51" y="104"/>
                  <a:pt x="45" y="113"/>
                </a:cubicBezTo>
                <a:cubicBezTo>
                  <a:pt x="40" y="121"/>
                  <a:pt x="35" y="129"/>
                  <a:pt x="30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8"/>
                  <a:pt x="2" y="238"/>
                  <a:pt x="2" y="238"/>
                </a:cubicBezTo>
                <a:cubicBezTo>
                  <a:pt x="0" y="258"/>
                  <a:pt x="1" y="279"/>
                  <a:pt x="4" y="299"/>
                </a:cubicBezTo>
                <a:cubicBezTo>
                  <a:pt x="4" y="298"/>
                  <a:pt x="4" y="298"/>
                  <a:pt x="4" y="298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40" y="396"/>
                  <a:pt x="40" y="396"/>
                  <a:pt x="40" y="396"/>
                </a:cubicBezTo>
                <a:cubicBezTo>
                  <a:pt x="39" y="396"/>
                  <a:pt x="39" y="396"/>
                  <a:pt x="39" y="396"/>
                </a:cubicBezTo>
                <a:cubicBezTo>
                  <a:pt x="50" y="413"/>
                  <a:pt x="62" y="430"/>
                  <a:pt x="77" y="444"/>
                </a:cubicBezTo>
                <a:cubicBezTo>
                  <a:pt x="77" y="443"/>
                  <a:pt x="77" y="443"/>
                  <a:pt x="77" y="443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67" y="450"/>
                  <a:pt x="167" y="450"/>
                  <a:pt x="167" y="450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3" y="502"/>
                  <a:pt x="163" y="502"/>
                  <a:pt x="163" y="502"/>
                </a:cubicBezTo>
                <a:cubicBezTo>
                  <a:pt x="182" y="510"/>
                  <a:pt x="202" y="516"/>
                  <a:pt x="221" y="519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46" y="472"/>
                  <a:pt x="246" y="472"/>
                  <a:pt x="246" y="472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326" y="514"/>
                  <a:pt x="326" y="514"/>
                  <a:pt x="326" y="514"/>
                </a:cubicBezTo>
                <a:cubicBezTo>
                  <a:pt x="325" y="515"/>
                  <a:pt x="325" y="515"/>
                  <a:pt x="325" y="515"/>
                </a:cubicBezTo>
                <a:cubicBezTo>
                  <a:pt x="345" y="511"/>
                  <a:pt x="364" y="504"/>
                  <a:pt x="383" y="494"/>
                </a:cubicBezTo>
                <a:cubicBezTo>
                  <a:pt x="382" y="494"/>
                  <a:pt x="382" y="494"/>
                  <a:pt x="382" y="494"/>
                </a:cubicBezTo>
                <a:cubicBezTo>
                  <a:pt x="374" y="442"/>
                  <a:pt x="374" y="442"/>
                  <a:pt x="374" y="442"/>
                </a:cubicBezTo>
                <a:cubicBezTo>
                  <a:pt x="416" y="410"/>
                  <a:pt x="416" y="410"/>
                  <a:pt x="416" y="410"/>
                </a:cubicBezTo>
                <a:cubicBezTo>
                  <a:pt x="464" y="429"/>
                  <a:pt x="464" y="429"/>
                  <a:pt x="464" y="429"/>
                </a:cubicBezTo>
                <a:cubicBezTo>
                  <a:pt x="464" y="430"/>
                  <a:pt x="464" y="430"/>
                  <a:pt x="464" y="430"/>
                </a:cubicBezTo>
                <a:cubicBezTo>
                  <a:pt x="471" y="422"/>
                  <a:pt x="477" y="414"/>
                  <a:pt x="483" y="406"/>
                </a:cubicBezTo>
                <a:cubicBezTo>
                  <a:pt x="489" y="397"/>
                  <a:pt x="494" y="389"/>
                  <a:pt x="498" y="380"/>
                </a:cubicBezTo>
                <a:close/>
                <a:moveTo>
                  <a:pt x="178" y="389"/>
                </a:moveTo>
                <a:cubicBezTo>
                  <a:pt x="106" y="341"/>
                  <a:pt x="87" y="244"/>
                  <a:pt x="135" y="173"/>
                </a:cubicBezTo>
                <a:cubicBezTo>
                  <a:pt x="182" y="101"/>
                  <a:pt x="279" y="82"/>
                  <a:pt x="351" y="130"/>
                </a:cubicBezTo>
                <a:cubicBezTo>
                  <a:pt x="422" y="177"/>
                  <a:pt x="441" y="274"/>
                  <a:pt x="394" y="346"/>
                </a:cubicBezTo>
                <a:cubicBezTo>
                  <a:pt x="346" y="417"/>
                  <a:pt x="249" y="436"/>
                  <a:pt x="178" y="389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5"/>
          <p:cNvSpPr>
            <a:spLocks noEditPoints="1"/>
          </p:cNvSpPr>
          <p:nvPr/>
        </p:nvSpPr>
        <p:spPr bwMode="auto">
          <a:xfrm>
            <a:off x="5041689" y="2211572"/>
            <a:ext cx="2089788" cy="2067790"/>
          </a:xfrm>
          <a:custGeom>
            <a:avLst/>
            <a:gdLst>
              <a:gd name="T0" fmla="*/ 552 w 602"/>
              <a:gd name="T1" fmla="*/ 461 h 595"/>
              <a:gd name="T2" fmla="*/ 537 w 602"/>
              <a:gd name="T3" fmla="*/ 359 h 595"/>
              <a:gd name="T4" fmla="*/ 597 w 602"/>
              <a:gd name="T5" fmla="*/ 351 h 595"/>
              <a:gd name="T6" fmla="*/ 600 w 602"/>
              <a:gd name="T7" fmla="*/ 282 h 595"/>
              <a:gd name="T8" fmla="*/ 528 w 602"/>
              <a:gd name="T9" fmla="*/ 208 h 595"/>
              <a:gd name="T10" fmla="*/ 572 w 602"/>
              <a:gd name="T11" fmla="*/ 167 h 595"/>
              <a:gd name="T12" fmla="*/ 535 w 602"/>
              <a:gd name="T13" fmla="*/ 111 h 595"/>
              <a:gd name="T14" fmla="*/ 433 w 602"/>
              <a:gd name="T15" fmla="*/ 93 h 595"/>
              <a:gd name="T16" fmla="*/ 445 w 602"/>
              <a:gd name="T17" fmla="*/ 34 h 595"/>
              <a:gd name="T18" fmla="*/ 381 w 602"/>
              <a:gd name="T19" fmla="*/ 9 h 595"/>
              <a:gd name="T20" fmla="*/ 288 w 602"/>
              <a:gd name="T21" fmla="*/ 55 h 595"/>
              <a:gd name="T22" fmla="*/ 262 w 602"/>
              <a:gd name="T23" fmla="*/ 0 h 595"/>
              <a:gd name="T24" fmla="*/ 196 w 602"/>
              <a:gd name="T25" fmla="*/ 18 h 595"/>
              <a:gd name="T26" fmla="*/ 147 w 602"/>
              <a:gd name="T27" fmla="*/ 109 h 595"/>
              <a:gd name="T28" fmla="*/ 94 w 602"/>
              <a:gd name="T29" fmla="*/ 80 h 595"/>
              <a:gd name="T30" fmla="*/ 50 w 602"/>
              <a:gd name="T31" fmla="*/ 134 h 595"/>
              <a:gd name="T32" fmla="*/ 88 w 602"/>
              <a:gd name="T33" fmla="*/ 180 h 595"/>
              <a:gd name="T34" fmla="*/ 7 w 602"/>
              <a:gd name="T35" fmla="*/ 244 h 595"/>
              <a:gd name="T36" fmla="*/ 1 w 602"/>
              <a:gd name="T37" fmla="*/ 313 h 595"/>
              <a:gd name="T38" fmla="*/ 60 w 602"/>
              <a:gd name="T39" fmla="*/ 328 h 595"/>
              <a:gd name="T40" fmla="*/ 32 w 602"/>
              <a:gd name="T41" fmla="*/ 428 h 595"/>
              <a:gd name="T42" fmla="*/ 68 w 602"/>
              <a:gd name="T43" fmla="*/ 487 h 595"/>
              <a:gd name="T44" fmla="*/ 124 w 602"/>
              <a:gd name="T45" fmla="*/ 465 h 595"/>
              <a:gd name="T46" fmla="*/ 160 w 602"/>
              <a:gd name="T47" fmla="*/ 562 h 595"/>
              <a:gd name="T48" fmla="*/ 223 w 602"/>
              <a:gd name="T49" fmla="*/ 588 h 595"/>
              <a:gd name="T50" fmla="*/ 256 w 602"/>
              <a:gd name="T51" fmla="*/ 537 h 595"/>
              <a:gd name="T52" fmla="*/ 342 w 602"/>
              <a:gd name="T53" fmla="*/ 594 h 595"/>
              <a:gd name="T54" fmla="*/ 409 w 602"/>
              <a:gd name="T55" fmla="*/ 578 h 595"/>
              <a:gd name="T56" fmla="*/ 406 w 602"/>
              <a:gd name="T57" fmla="*/ 518 h 595"/>
              <a:gd name="T58" fmla="*/ 509 w 602"/>
              <a:gd name="T59" fmla="*/ 514 h 595"/>
              <a:gd name="T60" fmla="*/ 533 w 602"/>
              <a:gd name="T61" fmla="*/ 489 h 595"/>
              <a:gd name="T62" fmla="*/ 188 w 602"/>
              <a:gd name="T63" fmla="*/ 435 h 595"/>
              <a:gd name="T64" fmla="*/ 414 w 602"/>
              <a:gd name="T65" fmla="*/ 161 h 595"/>
              <a:gd name="T66" fmla="*/ 188 w 602"/>
              <a:gd name="T67" fmla="*/ 43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2" h="595">
                <a:moveTo>
                  <a:pt x="553" y="461"/>
                </a:moveTo>
                <a:cubicBezTo>
                  <a:pt x="552" y="461"/>
                  <a:pt x="552" y="461"/>
                  <a:pt x="552" y="461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37" y="359"/>
                  <a:pt x="537" y="359"/>
                  <a:pt x="537" y="359"/>
                </a:cubicBezTo>
                <a:cubicBezTo>
                  <a:pt x="596" y="350"/>
                  <a:pt x="596" y="350"/>
                  <a:pt x="596" y="350"/>
                </a:cubicBezTo>
                <a:cubicBezTo>
                  <a:pt x="597" y="351"/>
                  <a:pt x="597" y="351"/>
                  <a:pt x="597" y="351"/>
                </a:cubicBezTo>
                <a:cubicBezTo>
                  <a:pt x="601" y="328"/>
                  <a:pt x="602" y="305"/>
                  <a:pt x="601" y="282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543" y="266"/>
                  <a:pt x="543" y="266"/>
                  <a:pt x="543" y="266"/>
                </a:cubicBezTo>
                <a:cubicBezTo>
                  <a:pt x="528" y="208"/>
                  <a:pt x="528" y="208"/>
                  <a:pt x="528" y="208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2" y="167"/>
                  <a:pt x="572" y="167"/>
                  <a:pt x="572" y="167"/>
                </a:cubicBezTo>
                <a:cubicBezTo>
                  <a:pt x="562" y="147"/>
                  <a:pt x="550" y="128"/>
                  <a:pt x="536" y="110"/>
                </a:cubicBezTo>
                <a:cubicBezTo>
                  <a:pt x="535" y="111"/>
                  <a:pt x="535" y="111"/>
                  <a:pt x="535" y="111"/>
                </a:cubicBezTo>
                <a:cubicBezTo>
                  <a:pt x="479" y="132"/>
                  <a:pt x="479" y="132"/>
                  <a:pt x="479" y="132"/>
                </a:cubicBezTo>
                <a:cubicBezTo>
                  <a:pt x="433" y="93"/>
                  <a:pt x="433" y="93"/>
                  <a:pt x="433" y="93"/>
                </a:cubicBezTo>
                <a:cubicBezTo>
                  <a:pt x="444" y="34"/>
                  <a:pt x="444" y="34"/>
                  <a:pt x="444" y="34"/>
                </a:cubicBezTo>
                <a:cubicBezTo>
                  <a:pt x="445" y="34"/>
                  <a:pt x="445" y="34"/>
                  <a:pt x="445" y="34"/>
                </a:cubicBezTo>
                <a:cubicBezTo>
                  <a:pt x="424" y="23"/>
                  <a:pt x="402" y="14"/>
                  <a:pt x="380" y="8"/>
                </a:cubicBezTo>
                <a:cubicBezTo>
                  <a:pt x="381" y="9"/>
                  <a:pt x="381" y="9"/>
                  <a:pt x="381" y="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288" y="55"/>
                  <a:pt x="288" y="55"/>
                  <a:pt x="288" y="55"/>
                </a:cubicBezTo>
                <a:cubicBezTo>
                  <a:pt x="261" y="1"/>
                  <a:pt x="261" y="1"/>
                  <a:pt x="261" y="1"/>
                </a:cubicBezTo>
                <a:cubicBezTo>
                  <a:pt x="262" y="0"/>
                  <a:pt x="262" y="0"/>
                  <a:pt x="262" y="0"/>
                </a:cubicBezTo>
                <a:cubicBezTo>
                  <a:pt x="239" y="3"/>
                  <a:pt x="216" y="9"/>
                  <a:pt x="195" y="17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86" y="89"/>
                  <a:pt x="77" y="97"/>
                  <a:pt x="70" y="107"/>
                </a:cubicBezTo>
                <a:cubicBezTo>
                  <a:pt x="62" y="115"/>
                  <a:pt x="56" y="124"/>
                  <a:pt x="50" y="134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7" y="244"/>
                  <a:pt x="7" y="244"/>
                  <a:pt x="7" y="244"/>
                </a:cubicBezTo>
                <a:cubicBezTo>
                  <a:pt x="6" y="244"/>
                  <a:pt x="6" y="244"/>
                  <a:pt x="6" y="244"/>
                </a:cubicBezTo>
                <a:cubicBezTo>
                  <a:pt x="2" y="267"/>
                  <a:pt x="0" y="290"/>
                  <a:pt x="1" y="313"/>
                </a:cubicBezTo>
                <a:cubicBezTo>
                  <a:pt x="2" y="312"/>
                  <a:pt x="2" y="312"/>
                  <a:pt x="2" y="312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74" y="386"/>
                  <a:pt x="74" y="386"/>
                  <a:pt x="74" y="386"/>
                </a:cubicBezTo>
                <a:cubicBezTo>
                  <a:pt x="32" y="428"/>
                  <a:pt x="32" y="428"/>
                  <a:pt x="32" y="428"/>
                </a:cubicBezTo>
                <a:cubicBezTo>
                  <a:pt x="31" y="428"/>
                  <a:pt x="31" y="428"/>
                  <a:pt x="31" y="428"/>
                </a:cubicBezTo>
                <a:cubicBezTo>
                  <a:pt x="41" y="449"/>
                  <a:pt x="53" y="468"/>
                  <a:pt x="68" y="487"/>
                </a:cubicBezTo>
                <a:cubicBezTo>
                  <a:pt x="68" y="485"/>
                  <a:pt x="68" y="485"/>
                  <a:pt x="68" y="485"/>
                </a:cubicBezTo>
                <a:cubicBezTo>
                  <a:pt x="124" y="465"/>
                  <a:pt x="124" y="465"/>
                  <a:pt x="124" y="465"/>
                </a:cubicBezTo>
                <a:cubicBezTo>
                  <a:pt x="170" y="503"/>
                  <a:pt x="170" y="503"/>
                  <a:pt x="170" y="503"/>
                </a:cubicBezTo>
                <a:cubicBezTo>
                  <a:pt x="160" y="562"/>
                  <a:pt x="160" y="562"/>
                  <a:pt x="160" y="562"/>
                </a:cubicBezTo>
                <a:cubicBezTo>
                  <a:pt x="159" y="562"/>
                  <a:pt x="159" y="562"/>
                  <a:pt x="159" y="562"/>
                </a:cubicBezTo>
                <a:cubicBezTo>
                  <a:pt x="180" y="573"/>
                  <a:pt x="201" y="582"/>
                  <a:pt x="223" y="588"/>
                </a:cubicBezTo>
                <a:cubicBezTo>
                  <a:pt x="223" y="587"/>
                  <a:pt x="223" y="587"/>
                  <a:pt x="223" y="587"/>
                </a:cubicBezTo>
                <a:cubicBezTo>
                  <a:pt x="256" y="537"/>
                  <a:pt x="256" y="537"/>
                  <a:pt x="256" y="537"/>
                </a:cubicBezTo>
                <a:cubicBezTo>
                  <a:pt x="316" y="541"/>
                  <a:pt x="316" y="541"/>
                  <a:pt x="316" y="541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5"/>
                  <a:pt x="342" y="595"/>
                  <a:pt x="342" y="595"/>
                </a:cubicBezTo>
                <a:cubicBezTo>
                  <a:pt x="365" y="592"/>
                  <a:pt x="387" y="586"/>
                  <a:pt x="409" y="578"/>
                </a:cubicBezTo>
                <a:cubicBezTo>
                  <a:pt x="408" y="578"/>
                  <a:pt x="408" y="578"/>
                  <a:pt x="408" y="578"/>
                </a:cubicBezTo>
                <a:cubicBezTo>
                  <a:pt x="406" y="518"/>
                  <a:pt x="406" y="518"/>
                  <a:pt x="406" y="518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509" y="514"/>
                  <a:pt x="509" y="514"/>
                  <a:pt x="509" y="514"/>
                </a:cubicBezTo>
                <a:cubicBezTo>
                  <a:pt x="509" y="515"/>
                  <a:pt x="509" y="515"/>
                  <a:pt x="509" y="515"/>
                </a:cubicBezTo>
                <a:cubicBezTo>
                  <a:pt x="517" y="506"/>
                  <a:pt x="526" y="498"/>
                  <a:pt x="533" y="489"/>
                </a:cubicBezTo>
                <a:cubicBezTo>
                  <a:pt x="540" y="480"/>
                  <a:pt x="547" y="471"/>
                  <a:pt x="553" y="461"/>
                </a:cubicBezTo>
                <a:close/>
                <a:moveTo>
                  <a:pt x="188" y="435"/>
                </a:moveTo>
                <a:cubicBezTo>
                  <a:pt x="113" y="372"/>
                  <a:pt x="102" y="261"/>
                  <a:pt x="164" y="185"/>
                </a:cubicBezTo>
                <a:cubicBezTo>
                  <a:pt x="227" y="109"/>
                  <a:pt x="339" y="98"/>
                  <a:pt x="414" y="161"/>
                </a:cubicBezTo>
                <a:cubicBezTo>
                  <a:pt x="490" y="223"/>
                  <a:pt x="501" y="335"/>
                  <a:pt x="439" y="411"/>
                </a:cubicBezTo>
                <a:cubicBezTo>
                  <a:pt x="376" y="486"/>
                  <a:pt x="264" y="497"/>
                  <a:pt x="188" y="43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19463" y="1852640"/>
            <a:ext cx="578545" cy="578545"/>
          </a:xfrm>
          <a:prstGeom prst="ellipse">
            <a:avLst/>
          </a:prstGeom>
          <a:solidFill>
            <a:srgbClr val="2E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155345" y="2482475"/>
            <a:ext cx="750194" cy="750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329910" y="1458730"/>
            <a:ext cx="932274" cy="932275"/>
          </a:xfrm>
          <a:prstGeom prst="ellips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29812" y="2688697"/>
            <a:ext cx="1113540" cy="11135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338501" y="1871678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87361" y="2514111"/>
            <a:ext cx="666706" cy="66670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380890" y="1499983"/>
            <a:ext cx="830314" cy="83031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96280" y="2755166"/>
            <a:ext cx="980601" cy="980601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857" y="1947610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2759" y="174091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69153" y="3798391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560360" y="3613964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613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774476" y="137057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760930" y="1174491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099288" y="311833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086291" y="290596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AA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AutoShape 4"/>
          <p:cNvSpPr>
            <a:spLocks/>
          </p:cNvSpPr>
          <p:nvPr/>
        </p:nvSpPr>
        <p:spPr bwMode="auto">
          <a:xfrm>
            <a:off x="5799818" y="2946436"/>
            <a:ext cx="589276" cy="5913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547603" y="1714677"/>
            <a:ext cx="492735" cy="400925"/>
            <a:chOff x="7730164" y="3530664"/>
            <a:chExt cx="366051" cy="297846"/>
          </a:xfrm>
          <a:solidFill>
            <a:schemeClr val="accent1"/>
          </a:solidFill>
        </p:grpSpPr>
        <p:sp>
          <p:nvSpPr>
            <p:cNvPr id="133" name="AutoShape 5"/>
            <p:cNvSpPr>
              <a:spLocks/>
            </p:cNvSpPr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4" name="AutoShape 6"/>
            <p:cNvSpPr>
              <a:spLocks/>
            </p:cNvSpPr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500202" y="1992396"/>
            <a:ext cx="191792" cy="279576"/>
            <a:chOff x="2612963" y="2767277"/>
            <a:chExt cx="251543" cy="366676"/>
          </a:xfrm>
          <a:solidFill>
            <a:srgbClr val="2E5660"/>
          </a:solidFill>
        </p:grpSpPr>
        <p:sp>
          <p:nvSpPr>
            <p:cNvPr id="136" name="AutoShape 113"/>
            <p:cNvSpPr>
              <a:spLocks/>
            </p:cNvSpPr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7" name="AutoShape 114"/>
            <p:cNvSpPr>
              <a:spLocks/>
            </p:cNvSpPr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332031" y="2671710"/>
            <a:ext cx="351508" cy="351508"/>
            <a:chOff x="3288121" y="2035176"/>
            <a:chExt cx="366050" cy="366050"/>
          </a:xfrm>
          <a:solidFill>
            <a:schemeClr val="accent3"/>
          </a:solidFill>
        </p:grpSpPr>
        <p:sp>
          <p:nvSpPr>
            <p:cNvPr id="139" name="AutoShape 123"/>
            <p:cNvSpPr>
              <a:spLocks/>
            </p:cNvSpPr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0" name="AutoShape 124"/>
            <p:cNvSpPr>
              <a:spLocks/>
            </p:cNvSpPr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125"/>
            <p:cNvSpPr>
              <a:spLocks/>
            </p:cNvSpPr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06214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395289" y="304760"/>
            <a:ext cx="1570146" cy="355983"/>
          </a:xfrm>
        </p:spPr>
        <p:txBody>
          <a:bodyPr/>
          <a:lstStyle/>
          <a:p>
            <a:r>
              <a:rPr lang="en-US" altLang="zh-CN"/>
              <a:t>1.3 </a:t>
            </a:r>
            <a:r>
              <a:rPr lang="zh-CN" altLang="en-US"/>
              <a:t>团队介绍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6983" y="1373436"/>
            <a:ext cx="1328087" cy="1328087"/>
            <a:chOff x="7248060" y="1188879"/>
            <a:chExt cx="1554244" cy="1554244"/>
          </a:xfrm>
        </p:grpSpPr>
        <p:sp>
          <p:nvSpPr>
            <p:cNvPr id="39" name="椭圆 38"/>
            <p:cNvSpPr/>
            <p:nvPr/>
          </p:nvSpPr>
          <p:spPr>
            <a:xfrm>
              <a:off x="7248060" y="1188879"/>
              <a:ext cx="1554244" cy="1554244"/>
            </a:xfrm>
            <a:prstGeom prst="ellipse">
              <a:avLst/>
            </a:prstGeom>
            <a:solidFill>
              <a:srgbClr val="CAA8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334897" y="1275716"/>
              <a:ext cx="1380571" cy="1380571"/>
            </a:xfrm>
            <a:prstGeom prst="ellipse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46678" y="1373436"/>
            <a:ext cx="1328087" cy="1328087"/>
            <a:chOff x="661493" y="1157168"/>
            <a:chExt cx="1554244" cy="1554244"/>
          </a:xfrm>
        </p:grpSpPr>
        <p:sp>
          <p:nvSpPr>
            <p:cNvPr id="45" name="椭圆 44"/>
            <p:cNvSpPr/>
            <p:nvPr/>
          </p:nvSpPr>
          <p:spPr>
            <a:xfrm>
              <a:off x="661493" y="1157168"/>
              <a:ext cx="1554244" cy="1554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42865" y="1238540"/>
              <a:ext cx="1391501" cy="1391501"/>
            </a:xfrm>
            <a:prstGeom prst="ellipse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675131" y="1373436"/>
            <a:ext cx="1328087" cy="1328087"/>
            <a:chOff x="2866443" y="1231294"/>
            <a:chExt cx="1554244" cy="1554244"/>
          </a:xfrm>
        </p:grpSpPr>
        <p:sp>
          <p:nvSpPr>
            <p:cNvPr id="44" name="椭圆 43"/>
            <p:cNvSpPr/>
            <p:nvPr/>
          </p:nvSpPr>
          <p:spPr>
            <a:xfrm>
              <a:off x="2866443" y="1231294"/>
              <a:ext cx="1554244" cy="1554244"/>
            </a:xfrm>
            <a:prstGeom prst="ellipse">
              <a:avLst/>
            </a:prstGeom>
            <a:solidFill>
              <a:srgbClr val="613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22" r="15422"/>
            <a:stretch/>
          </p:blipFill>
          <p:spPr>
            <a:xfrm>
              <a:off x="2938375" y="1303226"/>
              <a:ext cx="1410381" cy="1410381"/>
            </a:xfrm>
            <a:prstGeom prst="ellipse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703584" y="1373436"/>
            <a:ext cx="1328087" cy="1328087"/>
            <a:chOff x="5107427" y="1198932"/>
            <a:chExt cx="1554244" cy="1554244"/>
          </a:xfrm>
        </p:grpSpPr>
        <p:sp>
          <p:nvSpPr>
            <p:cNvPr id="40" name="椭圆 39"/>
            <p:cNvSpPr/>
            <p:nvPr/>
          </p:nvSpPr>
          <p:spPr>
            <a:xfrm>
              <a:off x="5107427" y="1198932"/>
              <a:ext cx="1554244" cy="1554244"/>
            </a:xfrm>
            <a:prstGeom prst="ellipse">
              <a:avLst/>
            </a:prstGeom>
            <a:solidFill>
              <a:srgbClr val="2E5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5192711" y="1284216"/>
              <a:ext cx="1383677" cy="1383677"/>
            </a:xfrm>
            <a:prstGeom prst="ellipse">
              <a:avLst/>
            </a:prstGeom>
          </p:spPr>
        </p:pic>
      </p:grpSp>
      <p:sp>
        <p:nvSpPr>
          <p:cNvPr id="52" name="椭圆 51"/>
          <p:cNvSpPr/>
          <p:nvPr/>
        </p:nvSpPr>
        <p:spPr>
          <a:xfrm>
            <a:off x="1585901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681246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698290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810362" y="2143409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1335" y="3072149"/>
            <a:ext cx="16551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0407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C51729"/>
              </a:solidFill>
              <a:latin typeface="Calibri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87872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91207" y="277822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2E5660"/>
              </a:solidFill>
              <a:latin typeface="Calibri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048956" y="2739001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chemeClr val="accent4"/>
              </a:solidFill>
              <a:latin typeface="Calibri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26051" y="2292656"/>
            <a:ext cx="478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CEO</a:t>
            </a:r>
            <a:endParaRPr lang="zh-CN" altLang="en-US" sz="2000" b="1">
              <a:solidFill>
                <a:srgbClr val="C51729"/>
              </a:solidFill>
              <a:latin typeface="Calibri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698946" y="2302383"/>
            <a:ext cx="5083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3"/>
                </a:solidFill>
                <a:cs typeface="Arial" panose="020B0604020202020204" pitchFamily="34" charset="0"/>
                <a:sym typeface="Arial" panose="020B0604020202020204" pitchFamily="34" charset="0"/>
              </a:rPr>
              <a:t>COO</a:t>
            </a:r>
            <a:endParaRPr lang="zh-CN" altLang="en-US" sz="2000" b="1">
              <a:solidFill>
                <a:schemeClr val="accent3"/>
              </a:solidFill>
              <a:latin typeface="Calibri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720974" y="2260283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设计</a:t>
            </a:r>
            <a:endParaRPr lang="en-US" altLang="zh-CN" sz="1100" b="1" smtClean="0">
              <a:solidFill>
                <a:srgbClr val="2E566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rgbClr val="2E5660"/>
              </a:solidFill>
              <a:latin typeface="Calibri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859892" y="2202550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财务</a:t>
            </a:r>
            <a:endParaRPr lang="en-US" altLang="zh-CN" sz="1100" b="1" smtClean="0">
              <a:solidFill>
                <a:schemeClr val="accent4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chemeClr val="accent4"/>
              </a:solidFill>
              <a:latin typeface="Calibri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35097" y="3072149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600496" y="3086003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8245" y="3068346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8272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7" r="95" b="13518"/>
          <a:stretch/>
        </p:blipFill>
        <p:spPr>
          <a:xfrm>
            <a:off x="0" y="426719"/>
            <a:ext cx="9144000" cy="37621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032" y="2571750"/>
            <a:ext cx="4697151" cy="2261809"/>
          </a:xfrm>
          <a:prstGeom prst="rect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47348" y="3402168"/>
            <a:ext cx="2241903" cy="45719"/>
            <a:chOff x="1239791" y="3373704"/>
            <a:chExt cx="5327375" cy="56535"/>
          </a:xfrm>
        </p:grpSpPr>
        <p:sp>
          <p:nvSpPr>
            <p:cNvPr id="11" name="矩形 10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19"/>
          <p:cNvSpPr txBox="1">
            <a:spLocks noChangeArrowheads="1"/>
          </p:cNvSpPr>
          <p:nvPr/>
        </p:nvSpPr>
        <p:spPr bwMode="auto">
          <a:xfrm>
            <a:off x="552114" y="2854309"/>
            <a:ext cx="1730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rPr>
              <a:t>公司简介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552114" y="3456276"/>
            <a:ext cx="414698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r>
              <a:rPr lang="en-US" altLang="zh-CN" sz="105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445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8" y="274637"/>
            <a:ext cx="1790438" cy="327530"/>
          </a:xfrm>
        </p:spPr>
        <p:txBody>
          <a:bodyPr/>
          <a:lstStyle/>
          <a:p>
            <a:r>
              <a:rPr lang="en-US" altLang="zh-CN" smtClean="0"/>
              <a:t>1.5 </a:t>
            </a:r>
            <a:r>
              <a:rPr lang="zh-CN" altLang="en-US" smtClean="0"/>
              <a:t>公司介绍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5579" y="2817616"/>
            <a:ext cx="1070860" cy="321973"/>
            <a:chOff x="795579" y="2817616"/>
            <a:chExt cx="1070860" cy="321973"/>
          </a:xfrm>
        </p:grpSpPr>
        <p:sp>
          <p:nvSpPr>
            <p:cNvPr id="16" name="圆角矩形 15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050" b="1" kern="0" smtClean="0">
                  <a:solidFill>
                    <a:schemeClr val="bg1"/>
                  </a:solidFill>
                  <a:sym typeface="Arial" panose="020B0604020202020204" pitchFamily="34" charset="0"/>
                </a:rPr>
                <a:t>了解更多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782" y="0"/>
            <a:ext cx="3370217" cy="5055326"/>
          </a:xfrm>
          <a:prstGeom prst="rect">
            <a:avLst/>
          </a:prstGeom>
        </p:spPr>
      </p:pic>
      <p:sp>
        <p:nvSpPr>
          <p:cNvPr id="23" name="TextBox 4"/>
          <p:cNvSpPr txBox="1"/>
          <p:nvPr/>
        </p:nvSpPr>
        <p:spPr>
          <a:xfrm>
            <a:off x="795579" y="1932216"/>
            <a:ext cx="4131129" cy="79092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sz="1050">
                <a:solidFill>
                  <a:schemeClr val="accent3"/>
                </a:solidFill>
                <a:latin typeface="微软雅黑"/>
                <a:ea typeface="Microsoft YaHei UI"/>
              </a:rPr>
              <a:t>Lorem ipsum dolor sit amet, consectetur adipiscing elit. Donec luctus nibh sit amet sem vulputate, venenatis bibendum orci pulvinar. Nullam nec lorem ut</a:t>
            </a:r>
          </a:p>
        </p:txBody>
      </p:sp>
      <p:sp>
        <p:nvSpPr>
          <p:cNvPr id="24" name="TextBox 5"/>
          <p:cNvSpPr txBox="1"/>
          <p:nvPr/>
        </p:nvSpPr>
        <p:spPr>
          <a:xfrm>
            <a:off x="725911" y="1076992"/>
            <a:ext cx="2990306" cy="95410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/>
            <a:r>
              <a:rPr lang="vi-VN" sz="280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ALL </a:t>
            </a:r>
            <a:r>
              <a:rPr lang="vi-VN" sz="28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ABOUT</a:t>
            </a:r>
          </a:p>
          <a:p>
            <a:pPr defTabSz="914400"/>
            <a:r>
              <a:rPr lang="vi-VN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THE COMPANY</a:t>
            </a:r>
            <a:endParaRPr lang="en-US" sz="28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56539" y="3587343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109491" y="3578362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55271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41725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3735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50189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4"/>
          <p:cNvSpPr>
            <a:spLocks/>
          </p:cNvSpPr>
          <p:nvPr/>
        </p:nvSpPr>
        <p:spPr bwMode="auto">
          <a:xfrm>
            <a:off x="3264607" y="3732968"/>
            <a:ext cx="288501" cy="289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37" name="AutoShape 59"/>
          <p:cNvSpPr>
            <a:spLocks/>
          </p:cNvSpPr>
          <p:nvPr/>
        </p:nvSpPr>
        <p:spPr bwMode="auto">
          <a:xfrm>
            <a:off x="1003914" y="3793660"/>
            <a:ext cx="258172" cy="25773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946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367580" y="0"/>
            <a:ext cx="5109746" cy="5133109"/>
            <a:chOff x="4034254" y="-1"/>
            <a:chExt cx="5109746" cy="5133109"/>
          </a:xfrm>
        </p:grpSpPr>
        <p:sp>
          <p:nvSpPr>
            <p:cNvPr id="9" name="Oval 2"/>
            <p:cNvSpPr/>
            <p:nvPr/>
          </p:nvSpPr>
          <p:spPr>
            <a:xfrm>
              <a:off x="4034254" y="-1"/>
              <a:ext cx="5109746" cy="513310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3"/>
            <p:cNvSpPr/>
            <p:nvPr/>
          </p:nvSpPr>
          <p:spPr>
            <a:xfrm>
              <a:off x="4683265" y="552947"/>
              <a:ext cx="3896530" cy="3896530"/>
            </a:xfrm>
            <a:prstGeom prst="ellipse">
              <a:avLst/>
            </a:prstGeom>
            <a:solidFill>
              <a:srgbClr val="C5172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709850" y="2067986"/>
            <a:ext cx="2108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微软雅黑 Light"/>
                <a:ea typeface="微软雅黑 Light"/>
              </a:rPr>
              <a:t>02.</a:t>
            </a:r>
            <a:r>
              <a:rPr lang="zh-CN" altLang="en-US" sz="2800" b="1" smtClean="0">
                <a:solidFill>
                  <a:prstClr val="white"/>
                </a:solidFill>
                <a:latin typeface="微软雅黑 Light"/>
                <a:ea typeface="微软雅黑 Light"/>
              </a:rPr>
              <a:t>市场分析</a:t>
            </a:r>
            <a:endParaRPr lang="en-US" altLang="zh-CN" sz="2800" b="1" smtClean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09850" y="2591206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122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890A531-3E16-4555-A31D-E47ECDB6D5E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Mto1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LaNZ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y2jW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DLaNZ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DLaNZ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Mto1k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to1k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LaNZIYv5fY8oIAADwPQAAKQAAAHVuaXZlcnNhbC9za2luX2N1c3RvbWl6YXRpb25fc2V0dGluZ3MueG1s7Rtrb6PK9fv9FSNXV7qVqviBX6m8rjCME7QO9jUk2W1VWdhMYhRgfGHsXV/5Q39Nf1h/Sc8MEINjO5CklbYlbFbLmfOa85zhaHvhk+Mr65BRz/ndYg71DcKY4z+G/Z8Q6i2oS4NJQELCwuoecu/4Nv2m+Q+UwwAaMsu3rcBW+GrYr6Gh+EHdjtxVu/DWHDQbqNPEDdxFKm4psHYpqZeSAmtqo670qgcsIr4BWRCfHefaq2ZWXxJofkgCpvk2+d6XstjppewOrgLLdgAv7Leb/NklUndqkz+oWW91WnjXkCVJaiOlpdbV2q7TuezIdYRrzVZN2g26DakhoXqrVb9s7+qdRkuCt+FlG7g08WUbNTvNZkPdNXADqJEsD9SGsutIl/W6DNJw91LZDYeDTq2G6vW61FR3rbY0HNQQYEvAQ5a63ICSKg2k9k4eyPWuhIbKcDBs7rCK20oLdRu4XavtmoOBVKvtjbvfXdpce2ju7STmfIXhURccXeWxVT0SXL3FOggA2STeyrUYQb7lkU+VBfU84lfimBTxm2AkqmShERDAnL4vQtpnIuDRLwu62v6xVxUrCZpQJZ0LaThy7E+V+Zox6l8sqM+A1YVPA89yK/0/ROESbyYPJd2QoAjdg7Uge3Ed8ZOXLJYFIQzPOSIw8MrytyP6SC/m1uLpMaBr386l5nK7IoHr+E+AXbvsKPisINcJmcaIl9EPd/mTn2wF/gwJV6+N+ZOL0rXmxE0k1sRPAbq9yNctckC6cUKHCVK5zp9zpCvrkWQd0JX5c57GBylZr3X48zoRI98ZoEs84xtn0V1rS4KskKhCnqWiq/WqaDytAvrIjZ2le93Rz3QuhYLjP3INa/zJRcQ3yAXm8lJsNrF/9QAxfj2sJT0PpIBz08UlBgmWk8FMGd9MZP3rbDS+Gs8G2lWlr0RZiXha/tJod7/XW22oXDFdTk7GjTwaZXkhwaxVy8dLN6fj0QwY4tFMx1/MSp//XZh0fGuONB1X+vE/CjOYTPFdpc//zkN6O51i3ZwZI03FM82Y6WNT2GWETaxW+l/pGi2tDUGMoo1DviG2JAjKsxMQFLqOLRZ4yXb8NckhTx3fyJo+m2LDnGqKqY31St+gQbD9k+BsrdkSgmdphch2QmvuEluIhRAR66t0h4I/bOkAJvUsx7/II30q32v61cwcj0fGDOtqAqn0sW8jNbC4pOKMprKBp8AjsKB1v418JqJPcECy6xZmcq1dXY/g1+SKXDuPSxd+2Ru0mWBwyYT4OQghcPAUos4w7sdTldsQBCILraww/EYDOxM0adfl4K3pyhhCUzFT/E3OJuENjnf8BYQOWbAc/G6wYchXeDYYf4EYh9wcFyQaf4aU/FyQ6Cs2IIewkYNMl++0K5lnBE/DJEGSHFxYPN7dLbIWC6Dj1tw4dB0ChFsY0kRkY3hRWJKBf70FR2ry6ES2R4zB2OLt0dkQUCWwoc3lkAVlSMEqj65fb7W/zoayNsLqDMJNHd/PTFEluVDP2iKfMmTZG8tfEDQnC2sNmbCFNduxxRr3vFDht7XzO7JYXH9+jkuXruIvP79BpUzBO6IZnJdBGBxTVuw16dxs8Q7eqAiP9ZNa5DHAm1UwFKzLU238MS4KHW/tRlX6Ixz1rFxRZ72qx/vtld9t/wFljKgEDzSoaAOHFiLC0Il5y4Hm6RYi1PQhiIsvi1Dw+aW0EAN9HPPQKXoHmzuwXEaRO7BoMRb3eGBoJhy27smc3z5yEItcjbx23N/8jugSuJM/p+qcPFA4L7nE2kQHGehdwv15vJw6KmVai6mZI1BcB56PUVABV9fx+B0qH9vbG5yYIuoGmf3c07Vri+x2nSfREcDOa4+8PIc9BNQTUNcKk7iOmtJf3qlItMVpJHdS7ADxnKC5fZXKz3d5zMDyVLmeKbKuYH6j4Pns5qeD7OA2GZnGbCQPOAdIE89iiyV04Qd+z8vPK7oRqHgoA7948waxgsXyX//4Z342B/pEUBRD/1yUDyQ/r5r4md/fdMpI+PccfEx5kCUVLzkJ4wtVQpr/fmVqEKAfcmWxorbkUY9/4solGlIgdqNsmrJyfQNZYoikoOsAzoIFmdzI089Q+MRZv9K/sYInKJwmpW5RRsLyPDZZYR32V9w1cx2fFCR/dyfimze1yUxWVXH3hxx1ncVT1H5tuMDEn/mQSx+L8FOuZR2q8wFLYjusOE/R3JKqBSUhet8XhM3RXvcM2H9QcS2o4SzzfcZnAXUn/MvWy0+5gMA/xEEY91nAr/TJWxojXNJvse/6D5YbAloadIg6AR0m/LAYs8zCDrGnPHfsNN8Ycoh4R13oC0q0nRTrLPyQSlEG4stvWsAz7IXmcM2Kl1Kq74GH+Dr5zl7gp4CH+AbvKWO4173U6XApTZp8jhtYQRqex3eAQ3xRpWKc5C2LwzUY8c+yYWojMSCL6VGb9EVvNB2PxOnMYWmFqyc07vnPx5cbTjPfim2HfOyQWdiHb/V8/PaYw1xyOrjFPiAF06YW78cyIMY5lgLR+ODQGBEUse2KfKrARcRaLHmlDyso5vGpws0ZTWhO0a2SesbLWYpSaHOe1BP1XJTzQiJ9XsWLiaJRsp8n6lVf2KlXPeehXsz2tAP9tTcnAYYYcKDKxR7KAtPoy+RT2J04kR7QnVhNM2BL4O3DHSnJhBQgE1jiWJVkS/SSXoezJXNcsiFJqUoBUsY5v/9eCNlxPrhlNiIPLB3eMaRwFsS1bh+L2RqYgp+kEjeytJCDlYJJx6x5KHZ/pFolzWev45F2lJRpHu7pCk3ZgderR0QB7inr96rpNgs16siU9ezoNZrcltPWctpaTlvLaesPM239qRy3luPWctxajlvLcWs5bi3HreW4tRy3luPWctxajlvLcWs5bi3HreW4tRy3/iDj1j3q/8+0dU9UDlv/N4etOeaYHz5tzUH4w45bo/AsPG2NyMpha6Fh67Gp6cdPW093nY8dtqa0+i9MWw9hQAr8Tv6n7n8DUEsDBBQAAgAIAMxo1kgugG8OhCsAAGRrAAAXAAAAdW5pdmVyc2FsL3VuaXZlcnNhbC5wbmftfQk0lO3/dwpJCnnIFEaJnpIwKmSPqCx5kn03RAlNU9YZE8qSyShPRhEtjyTrlPWxjMIM0Uxa7FlmkixjGjJjmeWdaVXx+7/nvO857++8R+fEcc99X9f3+n6++3Xd30mwtjJbJ7xJeMWKFesOHzI5tmIFP2jFipVXhAS5V14Omf/L/cUHPWZ2YEUhQWaE+we/r5Gl0YoVGNRapqcA9+81Zw45QlesWF/P+8+HD3rgvWLFqdnDJkbHQ90obwPyYB2OBh+rldwvqBp+SBHe1LD9mu9W2tXYh6HpL6X+7tz6x71G4S2SpX4KDpfbhPr+8bqz6bJi9x7R7m4naExZgmV+a//YR3eIb8gJust8/hjzRMGU9plDkb7tfRrzN4naHY79pScIxnGN+PSg2rCZUXts+MwkGgubmr2kCnuSs0mtbsUqkYU/6m5t8qs08f7jqu0uA7lTnJkOBKtDB259YMMW8Z9v5P5w8ZIHJdIhEt7V9G7/AyIjm36/oyCqaTeJfKe8L3zsFPCdYi5S/aWOoLTHBb4FPybioprU5C53pIc+peIlJsLouho/j4I8LQ9CxrnBaAeNYguMf51D7cy04Nb6UL9323Bg9DbQrx9iRYRA2wLtsypm75zDRv4ZVqvX/9PnhAvyxslbmn4mSdrDQ3pVtIhD3JOd168/+2VMIRA/IFrk11XEqss3XTgvnX/Nvln5Zz78NsHt13Xo2k/Z9f5FNcEz9HIs/OOdlTtvr6Q9lo9UaiDG6j35W974VbeAr+g+/CErwNcHo+Z9B7LYI1nrg2qmU2+kCz+4IAw7KkDyNWYim+iCRrHyCleUEltn5hlrE4d7oYSv0z+vQzDxiLTa3AvCD+qahRuI8aeJYt5CoJd+j5qQjESR72xArEvDfr7JTuCR3gEuvWLeC9ZgfcLDfyU5WNKaT1LM2++Aj+WfiS0z81WTpEpG71ewDDU8Lt/nLcNZsokuogPiB0aLLmDPM5HTlh69hbwbokUsH+Sv8YEAghRjv/Ok7g9LgeOGAmU7kymSwd5C+vzABTz8G9B5s67ClXcDP+CmtaPEMxKoT1jkh9AG5Pj1z+A016tWf3z63JfJmSQ798+1P+9wDx/JfuyO6unRTmJpEl5N+MKBLRLl4J6Odo7+9DSUAZ9gBzrr4PPq/uQSLbwI0eO3DsFHbbL26zI/1scxqof1qHOwyebt/do+/PyQ+fk+Rm3I2+dzY5D5Od0WBH4mJyty7oQFk/HaTOf+2z42a/wxsXYs2YacpBcLZZSXByfZRLXtlG96cfHZTWspNM3O48dcdIsHWxviDyP4AeptQVkqnX5PnmQbmSKDhkPfXTULJLAaJI5WT5V2SkLS5RXk7MdHHVbLjCFUi7JZCJcYUckK6hIL8N7uJ76zpI40O5yF6BikUYW2bEXGo8xjkEOHuyeQ5y+c4Q336mxOU64soMtJumglI3sBQAI/AJLXEfevUndywOjXUh74USMgzebmD2OQ9LTuedcMYVBSjb1pmT4urw65JCGuAb4Nc3DV7rBUnZ2FPmamPTteykHf64EeTau7CZzI56qJxE7/A44uOOcoz+/K0mT1r6kIiLQJiGDS0tE1JdYKbARLDhDs7b1XGuG+hLQ0WTU4iRVHrnqudbT6zokIDpKeY180mK1I6+yOiChB35BZC3pUquYmMGG+hDxlJnROqibuQqGwex6t393dokXS0+g22xwyfjTdrrrLt6q/LL0hHT4R1i4LzVJeQmI1tBOt71KqQz+1mYmK6zcgerK8XWOlVNL8+PCT/Xh2yYhdctuB+CFEed+8V9gVCkSu5ypkojdi9J20ZNoSGHhQTZTd9j8SUXSyFnd3R+SHHDBJO7OrIZ5MIv6DC0N7HoKxunyzambnMER6jm1PAIXdwUkqwrMyN4VwRx57pyWZdmdll5unWeyA8ccnPyyU4Y0ogJJjoZHA8dtli898O3iOPM7VXY3j8j3K401iMCH9BfbvTw21+m0te7km6bWdYfKdNdf33tm1m1xQ94Mfr60QGVz99YgV9o64JAuIFn2yeoGR9BE8keZdKShpHdUtLATac+eR0t+NPtWS0t8FKKp7BPU474Jwq3XU6aJiBeOPW2YW2tPWOpGUXR23V+60duYzilU63n7xUQWyfGX9D/ulw4JwrVcUYAmBSfO8NrSJa11OKS+unKdyDAhc26VmLPCo5mmSyJO4gZgftj8KtErD4pFLjPADw4DF5cmQ8gnfZWsocOKBYZl959UtM2Kwn41r7OFUf65tfVCwuBI8uMXWquLaZpEldKtVrfnsOi46pT+sc6iy2o8Vlr4C+trz/T8DPyOdXc2i98R1uCNYH7v9i2TZlH72c27woXYjaqYviUqbcTNgXF0UGC3NsFkGgsOo3xxUDQkdKyg/hY64xRWkgajj8rXl5Ajd2g4BwCZLx3vNSp44Z58fLNPyHeh9pxjsOcNlaxp2pXP/WJe+l1mstcmfTxcunc8Ix0w5bv+A67W4rAP5WCqlRwOCpi/9ULmWC/Jg/8vDwbxRokW4fnYh8p7cYOB91j//HpDsfMiF7tWm+ycDsqcCy6O/i15rkGEyZm8jtEq41Z0rm9xQYAHr69QE+QFTR4+53hE+bcvl3cl1r0ryi1uxT0nadJmvfrUulUtj+x9Eys4zbyVnCCG10NDBSxvXIya3IyYJw776UzfqE1VrQ2mrNnrzApMF3BMBD+yORhbBKf5x9DBa60MPD93YtE+z1lGOOz9mcWaz4lAIJjluexZs8sMwkD0IdDuXy4XfP+1+6XVC1Vvh9d/IVMNGPZRXWBmDZfVga264NJooKx2n9TtoR4oB1QcT8Rs403d4olGLJ83vdEFMQLMi7A9tJIDtTXvpvVBigFvhr/EPN7ayNTLll1K/6hTZ4K2sZIfRIBUauEXODqXLN8YJtx6LorPO7XzgICjr3A/9QpLPJR+2pBQRM5z2dZQykeMCAFo4q/Mqhh1fpOpeBZTIT0tuHJ7by8I87A1M5OzeDoY4I4Pw5T3d8wL5xI2cpPnIoev2fdrD7e8CU9cUjaU9XnnUgPXJUitkYuiYJ/OaK2AReLmTYBQUlKxp/TYSBUL7vUDtTy9LA42M5+MDpmiA8nIMpUwrKN8Eb7J75WWhfV4vpbj2tvzNaGeCOFBdifBmoqhGnZRh42J/HrhTrF91MHSMfA3yH5hMqIKhkOdvi/PVz+kpe8EitI+Mlzlg9ygeiC9L3Pr08kxIBDFRyHxrg9+Tg72IjHsU4YSeVB2T7iPT7dtecAWkQLJi2+14fGSz1iKStjMGqRUSkWt2cT1G4S6lwmEiyU8H1F61LVVVxxGLNZXBwnYcYXJysS9e9H2AVvYoEEJG3M9VtCfk489jlbnXpnrNzZ08Qsd93FpG14D2FHjeTJVMnbV30MVngr+yrBNkLe5tcujMeFFMCRpeYkuib0gGU2PEy0vR1xu882uOZ19SwDyrzqhrnLFJKdXSj/57CJ/L+FjRbwO2NzgmAAqiV4rQklzvLSIwkkamEUHI6UqFND+EpycLlCyk6LTi7K5Qv6B2wPBp6iXMeiUvi/l4ecWnl4P7pt2D4/EVMMCzQxIOKFsBJ4HuQuSJGrhedKIQ9WkYDFcB1dHkGup2NUt/5VshVZIy3yeK/DyRBIFuf3BrqJ/Ozu4Il4Z595Jm23mNqyqn4zHi50ps380EWeCcrDEie7vJ7rUAv7Xq3bNe18pFtLtnUyWqQvPHNK2Q0N2oRBpFNSvtSF7d3uPyFjjGsbW7CCyGSxovshYCLbCf0jjDg8niKXlSJ3bZX0TryLdLFPt4iKF2JAXhTW+LDZrCcHiMwZvuA7HBFhYTXMfPwTJt8mha7Tp7SBljRQf9MLBWSJI5+0jDXoszerHztlFnuvvASuzNqQoZiYZnAIEZwhpf1toi3MJU3pUJJqp/FYvTgAdCoImOP16+eVg3bScfDFSpRw5Z5Qzdk/rdlBgmQ2pSrFEWAuHHb18C5BxAVogaxd7fa/Gq+8jw20CBuG+rSeu/IH8Pf7xN+7jHuPBvmRIvSZKOWDnalmeI4nn6xYVIvumD+rpz6yWlqxa3uLjMC+Gfdr64t3IJTeIzMkWdvA19UNcpKbbYStTp/K/v2UfJ8Uy+U/0eFeVdU0XFoUl6+K/3FfsM9G77UNrhplNNw23We3+YwM3PzmRLxn/xVJhpqDd83rhrFbIjf2ESOHBs1bCSahCWRR9M72e+32LnD3/Itwq66fNjG707r3vaCy4IeoylK14e9BI15zqzyzvPnFTrxnVdvcO3vm3F4+Ir5UcavqfQcVHKN5XD/uT6X3unqHGi/6+qzfXfyrc0wxx4Nxz/Ef5gk2zFiDHDUV/Jk/vn52H+XCSMcBmpbq4/xidZcXdBFPYG+IP5C0ZYPAy7TkjX3cWNs5QfLh7IVNytvBZ39zMzF49kFiVhYSD4X0BCQeXLz8WUKQPOVH0Qhx4EjJy2R0x/hBowoPpvLkQ9WdfAOAs7imcEw1BB8MXjXYKlh1vY0PV6MEovmJch8CQlZdNXAduyaAxKsHTLDB/dkdJxeHvR0x2DvS8NYUVrQRclnwovVDC1M4GTXpqxzYV15EjpeOp5npKavHq0ErwgnuNGRo3b6JEWXnrEzGE1+d8M0tML8vXb7JKfcBlYv+mupyMcM/cjaBITpPMDqHBqhKj+cGHUGTL70mZu3KZx8Scl8/QISqaN5hXJwQiOMb6ZYbj06r56zTBJrr4Z71HJU7Pz/DEfPwAaK16+5gY/gBGkGYtOFVK/KP2Lwm5pcoiT45oC3NzwgX2fIv+MuEA7dn5hAabi9ZciS0XWk8Y5uHV1iclKA4uViJMxGgTV7wWjugxB/i8+vt7c/KL0gV8N0xdb8TXesPUh2EoS84avf70B9O1Z419rI2pIvu+XeeakwOJYUP512e8uxWrVgud+sfwXvl/+bAptr2vb2+oWZdp/S36lv9G0aOT49fLnsBF0uAZjF/xdRrXXLXjuV1/6/fKLktiTTna2711sadXhbl8rTfKfGf594oUmq34BPTzb/2zbNM6p67tuvd/zg4mLmO1v9PCiZEfbG1DbxqnRMJ+vNyxg4iIW+9tlnhtTTnm92d/nh8N5dWHBc9HLoC6D+n8EqilRnpybk7m/wdcCWa7PTZM4s8Vs2ETlcGBSYlGQLLaWpQCcPTSaVlEkCv9g7EtVhepRaLr0TjA1IySMqcomqcqRNHAU7aAyuS7acKSUN4Jt8Lde3Yz2ZuTwm6lnP7J+Tx4HPkh6wyZTsqoHP+Ug5nI2Cgir73saN+S7VurRHZOev5JvVJs5vJwYfs1qLHUJ16PUovG76hOHWNzR33fTkZKLxBQ81oTzAzgzKE7ozDP72rPxHLf9NNGIHKVeiow4f8PEpf65gv5/18h2B8ZJ8Tdge9bH2Ww5gkyANqhDMoOzxjzuwPUmNCaUD1w/PyDm7v/EvIo6tLcBE4Bu3v8P12HZr89ijfsGBfvkE6tkqrZf/ABB8rC/e9J22xzhZHb8dy1o4QHYptDkp7MDpLMuidLkN2i4VtsrGshnCDM1FNtSx0voJfgbzI1JHLI/hEOBjR2GX1yt4pFQ7DM7eb1M4t5b917EWhlShY/WBh0rEps0U8HRsq+aGGo5Qqo47yGOUsfhtUn6qecv46UYXbVSHMSubSPidhk6cb8ph9BnXFHy5M6WnWVKfZ5BLDmAirSDIIDGCfACGhlaMHsqe3ZfgaqqJHy8c6v8khwFrtVuZHpxTQtjJt7wLmV9wgVPuHNvbS3B5xCGyQFz78NLACk1GiSXsfmuh+CiHgGuEItZtpxqdshTzFQlbvwKyfHPcMh5J0NObagVAaUGMQFRphdXi1s1dKCfPM1FP2xoOeyl2TCZLZsTjfTpFAOnGjVgqNfBQUdurgFtPaRNh4y0QMMvSasI7Z+ekp9/jE+HCx+8uPWnCglvBlNhUKoEQ4hv620/T1wlozee7NVhPP4h3pB8PFl8S/MkfE+7EU7xidG+ps6pjU67w2S61IO9/fb4XFFKvwgIGloQGWTwNOQeqMkv6HTY6WPw3aFapQoK0bFCqt2zJB8lcasSWYExrP5Lt3/bniaEJhwef68l6V2CLixBh5cwCuNpFPi+7haXVGo5prpWCJRUk+vLL4XvU1CQOxoBg0zMOMTu6DL0oob+ZvjEeDqLzDQyHU9yqO1ViI6x0VlPoJj4lTfSKM+1wdFyEiwhsW4zpP+TA/zrWhDla+C6mXTxO0bcUfvofYAW/AZ3FEp6c5TJZiBDgtGmn4ryB8iZCLUdSPTR2zoQX4SntBThwX4dJTBYxKqEGjwvf91yM/UNIE/jBzO/KD+Yuq0bgspk2pSE2G5enFBuIBIjKj6xM18rxIBnhOLv+wjgFpT7vtmumTzFAyJb/pOt/Tku+9820cuPLT+2/Nj/P491bvauZtRQ9WYyHgsaMOsNYPEJBcR52xiowdpHdxi8SgP64cI98bpsXjYoFzGunuIoES44ERXFKzAcGog7PKAacAY36xP/I5Cqq2xusTmq57MhQlQJE+zWW3RrIz6Tyrv/15DMk5sXcj28mzY3qrim/CGtxxCGwjP+/eLff4/toh4/RnNqaMrus88GuSFR/C1A8Ak1tTtfKvoFqFbi39JjeqCLWw+I/0/bwKX/l7aBL+y4ydsWP227+DZF8d4oSBXvhkXTej6bPbzt7c6HS2zR+K+EjtOxzBas7kxGlWCEi9aJviXqA3o2RULqbvBp26yU9oEbvpld9U/VJeyXoMl3QrEpTadB3Ht8tjBtXnrR3ati3zlFruiMQ8hpkCV3G0s3cAGlV0BaK5bYBIq4b8fzXHKaSYDyJfaB9GyUuR4PjNqMRy6xkVbse2qZlGVSlkn57yCl+7lmLe1K/WOifkTo3EhOkD7vwIulE9GAwxyk4YEG1VQ4tWqWd2JFE5UrJ4bSmdJKJZMrbDpkOzQnzRY3dMR3R3gFt6ow3rmTaORGt9BBpaYKbxL7wz1U30VBiAUMxzErpskbkCAuk509YJcklNjn4zZtcZxMRvWwkVt7AdV50Y3g8RuDPKdjrql+A0FK2N538KQ/SU5Hy8uCGTKLERHf+offFnx4jrFMyGgZfXqoUsHlJL6EE8Soqs6CGpnqxpaR/xGQaqGJv9tFfayXJF2Vj5/EFBUhiAyyq0zKEpxcw+MkoTJhDUuxapOXmSkyEZ2Wb+A1CazSJdGFRFOr9nYHiGc2BIgaMD8+t4oXWk/i9HSQZ47CR200c5Lkt0yo4vCFqIoCeAOcmyEDIUwMXi7KuLddzpyJWLute2YmSDd2Jh5CYZNqnZLFPQ8xERFIiEUEMqJ2I3V0KXO+dRtXAjLOSkhMp1W4T8oBxPVL1iAsJsgVUvwm0o9ENqfqaJHSKmrgJmIbGBsH6ybHVDr9jHCTPkAVBweqkrbkU5POYliXuUzH0xSwEY5LEUpBjnyW8WxuPwNm0NeovoRspshzZZOclr5vB3Zbg1YwbDw+/sKdGqIpkzP3uObvewJyY+jsfGzfysRpc9dubI/5we4wq5qSbQcSheS7k65Ipe3Cl8sC8IQ2Lk9kqgr1+uNCwpCL1tg7NQA8trcHenn1uwVCEnKlEeNX9Hpa1Nv56ivrtkbHlKV4zYKuCwFJ6qWygBZoiceWYKddnCPNikF0AJgEKdPUdKU2xb9VgMxj5p1rme+u7XdtSVu83p+ZcI2bbmHOvXLjJoSGETEtZRpbAxOtvVhtB2KnzU2cpB9FJhzh/4NSRgeh6KY3KNxc2D2IGgHZ3eTHeEV4w5YZn6PhKlMHTZD+HRHj2Yo0B+cHGzoqRKxIncEI8bv5xii9/pQ3+CVcvQSPpeARJaVP6jfcEbg0IWGrGppvT+ULt1PiEsyhlmNOoW19BuAwZ/61lIqhpMtDHWQYBa7ejvKcpdKvpWm5Z/iH1QbfgmQKyXTDcTRaaahFAIxZroeTSm6YOa+14QlhTjeiVpQ6udTqm5N5q8dfAeOWODvykzFZ4pDbDac1XLWM6NU60btkTPPDri2x8ZKZe51LCoRgOZ+oOKaeU1uLvw2eWOJEiQfx3KHPRsaRLZlsw+ln84/IQZPCipckUI5HoL9mzgEuBwUAEbU9heSllOsmT7l2vdWdfZcSJ7Sj2wop5ZAxFy4zn8vV6RMwmD57hrxaVadr6lZoCH7xzRm6xSVeOQKqA7KiPPVzR4xkowOjUVJuDVhg5Myg3h+yULOlzPJ7I55ZDohG8k4CfmxSQMmQsBQo4PS4+khat/BS0yF40/UIAmjXrvkki3M4V4JgYFEzfK/RUsfTtHmoQ9LlyV2+WXq6tAYJagaJZ4ItH2xp6px6G6q55MpieFNxjcbcc31wK0aT78oAqc0MWBOWQhRSI1X4FGPw/4CXOgX1ldDS9NB6QugUQWhHKiLq3WuutZxpURT3bli/DtjhupRwjKT8d8npMinLpCyTskzK/zYpeUIgGME5BsuZx/b/h4Rejdbbkp17QfjcEscPPuwhQjZJWkclLBH7p4VODL08biiw33bxs5Tnbg5rXRF+UNewxFosdBlnT+68vfLWEsfM9z+HZpgKHPcgLeGMlDIjKvdw6bNawsPdeq9tdW/lTjXIEidhJYg1LjeFHxjmLMFIqymZnL/4JNMqlkigEobddlsKHL9ts8RJ2pywpFcPLghbuCwhEA1QVfT9lTtf5C5xlPWVLv4kl71KhUuUeUiVaHMbPskPxxfP3l6czCTv4bJ3Gf5l+JfhX4Z/Gf5l+JfhX4Z/Gf5l+JfhX4Z/Gf5l+JfhX4Z/Gf5l+JfhX4Z/Gf5l+JfhX4Z/Gf5l+JfhX4Z/Gf5l+JfhX4Z/Gf5l+P8L4K9lUYKO6rI+j1FeYMhE8qTgJL/jHpyz44KWKV/7lYZg59/2EM7LFHEFwvNL69GKT8OHN/tygf3cfTQU++H74IyeOl5fstCp55rbM2Irt3G5UCMZn7WG9tjzKIL3Hlzwk66Y5+qM+Y3SROxw1sJWquHSv/UL+N40gG9MzSFiWwhhC9+Jn9qv4vb91sfkezuGVe2exUcs8VaWeohMg4UffvA0/LVHwPdGAYL59R6Uq73acfxpPw/Y8z80jN0rq7N3mhnGXvjh7bjfer/96PhQvD6m1OzssMwGj58HPL3q144L39ou6H5y50y7r8469Wv33hWrFHi8O8vvuBTvzA4J6pmu2ffTY9b+/5kN10+13785mlf702fR/3lF5y96vwD/7fFzJ99Swd9efvz+4mTdfhG73BMBD3NrR1t+W9CiwuBhn0ybGysC6rNGjgL159pQcvofo0Rl5CLGMXnzSLwkSlXOV7dP/Jgi6q+55oXPMt7Unc0MuwJtNQfatBqTp1DsD6hj0LYKttZ9WcQIy5VcMVoZur9pZq4DGzlzyX3mUt7a3QS9MFooGdLfARQqdNbwXoiH/76Pky2q7pStswHR0WmJuNKAN/o45D5i7T+7MU8Gro31PyTO0c8l0xKOwrweiN2T1JQLKdNCIznvthuExRPNcexxInt8sMWdPclAstKxs+n1QUxcUC8skkkGYj+4oHuz1Huej17a6BaaQ8+abfXts50fmtpAtnqjkfmYzoRPpffDOirGp8KfHULNd4bvAjIHVosOF06VZYZT33VXjT0jd7JrKyhQSujeE9/f3XQ4V9t+i422aC/HMQlUJuG9jCru9C3f1z3kSkoNRl7WG3lzQyOZANNwBe1TQvcz4P0hGgk13kwFlO6kHnkrf0IR/h9tfcTA6siB91h0BjGtRzP+AZxf+q+pLGZzVvUs54E//wZKZXxP5Ie4yA/eQpL4xjStfbjSYUUXE60XK6/OcAqGx9Ou0jsDocBhOXMXfxdjh8JH9jUpYy9d7eXwFKxvmUiV65Xv3UvkpW5khpISTm6nqcA6HzY/2NKYjdLJJGcGzSavB+2G3+7QClx79D09babxn73siMPJ4jrqSZbeYIFI7bDTee9v4L3Ga0+0rbxsh+28IjZ4kFllyewJEHdqhEpykj7m6vmqCJ0kPzXuuSPxpO5sHI7XcBK4zrgbk4Mcr0FVxJat+tALTvAPzMyLRlZ1Np9vLlRGgfsZl7PUR3FfRcpWkKS3rggy0TmvHvCmiMGVoVlSZd/D+uzytaDgWo2AnmjEyY9iEoPT5huT9A4He/e6pvipdjjoi6oPohBFq+6nDZS/3SB+qLR469OEIdpzY36hsbeSAcPPc4MINqb0PrNed6234btUxjvDYWi2tfa+id3BZ10fcbGtqKIW9YRC8ocTvnaJ9pTv0xnctL1XEnWy5Vwj3K1HWxWOTS5waqREI28ZmSpPZBuZ5ocW9Rt4svgb31UWzLlPvgNAq4Af8ZlVUt7526db5MkOHzH0M6eZdtZnnh2KsIigkl/iH03PBJIphZHxgXqmKHJwv4bz9PmqOdD395FJPoIaWFXcHINQ8G/vG2qu6FwkSVHJubTiXbARTlYAgO+bv61nJH6mgXIAWcV6gggwwu1QiEa2cKqn2kVrquae1AxDZKxgTDaVw564frkAP0ivYt241zf6/MsMHEDa7HMVFItQOd3bzx2/44wBbfuJ8lHM+Sp58vpoZOjh5lxGW7yYQp8/+ZpmdG846G2mfxJtMtkntASGQs7MTRa17epXADsOh+54ManaVsJoii8qZfT4kYk1ZjhthfIalDmwJabvKq0KO18VpwobXBuHdgsfKQ6ZrJ3WO2NvUMHQTQJr4/r2u8zdP+aMekWpzNoxmu32tUnbiYHZ4az+GmuoPZY4XZulsrmGSu0mMmaJCLadJ27VWlA7tkR1LXyirEd3i3MovTey2dycwHJsSVMzS25jnzrMZHRm+b2d6pSBsleffK399BI9cnsLmm4SL04057dUOX3qCW7yuT4a3xCW6nmQX6wF3M69MNsFerkS3Qrf1T8+dQ0/eTsayXMLBjCKv3tERzkri9WVRTkV6PyewWRqTTuQ+LL292fiMezK8nLBFnzJtFZvZJeq8+g/Vl/W8EnDmmX/js6sDdmIPw34NxF/xpIBGXGX1bXVNMKphHg3mJyvPIvIf5HjBnrhdmxDuapBOaF82nKA3oJ4YVpAzt5M64pOtMMKiXYHYF7dhcNnT2SpvPMjpxJd18qSyoS0CKyDyQVouUZwS59ZxGNiaC9aNxXq+SzA8tbcHYBBnVsEpTTk/UcaBx/srTvVqqFJ9op7Wqk53huecQPYBzGgOVgJSL0xwvFar8Unb59Ke1zU2PsQ3aPKcbxrd6rxi5T4CAZO5diB7/iyAFXhPVRD2vz4JH1GdlITMaWJHQ55CB5OKGqk3qTI4INxuEovF6bmvE53Kmp81gumm1qBG8JQ1HHnGzrI+61cg3rlphN70OeRRfgw8hhNh5ZLZrTf1evrqXaPlSenGuGkDpW701dZ3npf+CoX2KryZ7z1QO/6i6HNzZNkaNZ8b9thduo9880mey4IbejGh+MdmFU7m+L9/YE06cAptF3Z6CC9EkvVxWa6f3EiGmLUK2dGqGA87lb4Ucy+G6j+QSt4AzWFkpGDa6DeV7/Pkqtg6+VTtgZuMXrvVJaZ2FrZ3oERsSOFjM74uTuza+Hj10UxZ6SALf06Cq/jUXaolINvZ2TZ1/y75yM/9ywpcEsvmV43Erxuj4jM/BapkTPz8c3zlcBzOZGhhfUolaCICbCsQwnCnh+gMuverrTpfZ8aOE8ukMH65jxDfAYS3ZmkggPIsuTXSh0BHXVnn76NRg5R48X3l8jWqVxwkIOOM+rLikt6KWJ4nBkzMLiZX6/KJpio3UNtgsApMzZGuMqpcjDpXzKDIPUuf1W6Xf8QtHgYUoRas9kxjteAZZOl1A3apncY4JkA9EHmgJ7mX0EJH8+iDzCL9VIvBjlWWSZj1quFrwaMURKvJplJVD43t+CyMrg//Vsje3vBcOb1a2A+kx5Fceyw7FoQaQzBa89X6CrsbGTak10sorKVy56aIFyt7bBeVN1ZTNElzYhoZAXVDl8WQ+4MHHkor3D69BtfeBU3vLlqmnLwRLVgWKC/x55UqEEFWrW088iT8nxXaDJkHHNQoub5vPfpN/WUWs2vrmqgUGT8xoMi1EnsWtzF/frOhuJrDVrkFZTIFLhsO7ibkATWiUSnMMoS77F2tyvN2er4MF7nCIBonXcFKSw90pizqooj9aHfoKVMVe8gBuZia2Taa9Z+R55skUxT5Uyqfu7XK9gwqVErVe6TGFBtCnFfl7EWVMbebxYxdSd1N6NvTZtcTy66KKM74a9prbKbDu/33mC8SR+jP0794iHGNIqndQiK5Vlz8IKav3zS/VT7LfSVZjASobM6xzO218qlzA4Nny0/uNaQhKX4KDqrxumHrHNWUq1kg59Y6bKD30Ju5QR75xedr0mrgHGtLjpJCMTmbB5S2bI76++9L/SOjmLAZR9LehT+EcpH6c99GDQGzr0YrAeyP1bp93PYDGAkE49gnkAakuciD7nN6W4OCSG+DQj2LgE7a+QKi5kKge6GyUXkNue6bkb234KU2vl/7X+4eaZutX7xWI1i+1RDJ/wFlwZOeNNctmLAMWxmSVBNybYJ6KxSGpfkMez41Rs5gbNNGf6VYh0H4soSK2v2eNcogMeYLWi4Gbwdsc6nhuwzBrvRU4+zg1eXeJOztxXVzo0O5kSO5qwXt+N/bZMFnO/EB+IaOrWUnEPJe6vmvQc6RR/Rjemv20un1QN0+is1HbofjlQCHzgb4R55lqgk5BBC0vGQ0YyWkEG3WAClZk+gRF+gnlv5fFjjV/0p3/uxF0o8vwZEqGl7h2E0+WGNCzmnmhWDHCp7uyAj1PyQ2flBULLjxAMt+strUOzqcs2bqJu7VmVMezm+SUIWX50eylbM81AIdme2EpmtXWJgQOA3AmM+E0gYcn/fGR7WPLnOAJVdT2E6763ZA3CrRfrUrPJmHUvR43uajQLrBTo+FtIg9VNcs7k+rSC88i1xx7eE6OTAPSDrQ8FTZMGtP3K4fsm5+FTVH1Y1Jd6ygSW3pNUjx+BvyyKxPQ/J7bScYC1V4NRkyPvpJOS0ubmTn3gRyC9Ird8t8lVhRM0FB3HviwkF3TJVrskYIZBb6OCldDQyoycBMl4GZLUB9Zg0IIc2yOs7DVtvF2MwE2NQEbbmKvHV3vhtwURR9JB6TqSaqs2EjacpjFjaPDdJdabeqPDdZMK8rb9xw/GaBp8x9d31SBtVYtWezkrK1GgotvdrNGKIqxsrwtbOE5/hqZrqs/ob/2ygFqifYKEPenn19a0ouTXc2RAp693QUHulpfqo4zQ1l8LEj4qrqp/cchCZGH7r3/YH9sz1cuVFG9f2hKWq5pycrgl48EoOMb51jQTAOCBfHizu3ZAeiovwyq+/HHqWM1fEmXv/uIY2cLa1iPmsSCZyBB15OF7dIb4tevsWXHDy4+G4FkUj0whHk/Rks9GePs/97B63vI7A/nBXUju5V3hNezletMOmZz3weLI4ClIDfvca3PUwroc1+d3wBnwxvME+3oisqlSa8/naVHwYGkWeyuIwC8UUTs3WcSPTXS+y81IMaBIGkCmcekvy1mu501aJM91nLU7HzV4Fzorz3qXqviXrbBBaHmjAYMmNBEdQSLmM3Phb4mOa0H/z/okgEh/2vAaPsdsHj+Z1ZYaf1rMqnx9K/Zrq7BSBzb3Kqg3xxNnJlkeuzqDQj8JIElXGXM8yylKXC3t3ldp1BTI6tHXMdTMPzj8/5+NW1Tcm2kX7OmfF+AYns5XUjVCIcoOw0vNJFSynTSZvyFqSXp1XB9GtKtBA34ufDWi3CO+FVsbO1s6HHEXsGAGkxD7S3If+W/cjOlU3frvnWpQ8ObIWH8f9qwKd+omtXTyt1zfPtroV9DceM631dgLt9q1tPujjdBGCZUdFQ+yxHdP/ZhXsp/+bJU6Y4qZrQbsNA9+0mJtLKTfh3Zw2FB10pz5zwB6NRaciZS8IgUZjkJ2Qv1jGeyfAY6sz8YNojIrCVwIvRFVxffVVa5YOqTQD0fKmVJcwiqcxp4hBbEKtrbKqivZkjj2qpmvYndnoXi1xooFT5G63IYgOQMS+cVcBaLwQ8369GkDbVDEKvIyuJhC4Iby7xe6ThrjQb7Wlgd2RBnlsvU/XpoIcse9k7qEq3zGmC/ZTIk82u+b72ekaofPbI+mPs2rCUDHjWe4sDHAeU09l9VHXgAS5sS43fsWm0+Eq4QJ7DFivDOBjr0vCxzxgCDz8NGtgSov5qMSngYL86i4Zgl5xEY0yH50IAOoazNBOnEsLuSBUhiYT9EYeGsG1rveUTqDvGxhwpgwQoZz5fgQkTRxMTrNou1IzD0w6xR7wlyu6lOd3DEJoHRvXTVod9IRxb/hbdpwq+HBj+k6l9zegbqCNsucz4Ydld7uea2W6HFoNUNja8sdEnjtrdEufMhmNmEUTYwE/bK7NOTBr4OcKD5touGvflX/nOb3e7JeVH+Knxs2Nka13ydn9EiPyClYupXfDDm95BH6UVwqBi1vAZuqB+g2pczPUuWwlLN0fGzx19mKFZfwdPte55ydklBdUEjL2qb3UnboWdjJ4d3h/kcFUDUa5qan3SRM4K2Kisn61wcwTY6Zj+5AvTCVw82y3brDl379UfkxWRSPfuO8G0A5/SmN99Py5MFSh+rnooWO+VGWqD32u7fyRl4CfajyvBOXmCCG14K3Krb8Wmi5E5WmKAXDGvEbTbwysD/+95xrfr19GtLU+9AOCPYzgBxzT/PUz6YrwVVc9dc/N9ItWgf5xumb56w2FXYbeG2kQCe8GPDcRRrjDJ88+F5juhNX/8rVMatZg3vc/0aySxd1nJkKwEbzvZ+DfVCah/tuXSq3iUnzQW7IFxVnNoHRVKD3EpK3g/jt80Mqk8IBH9P8CUEsDBBQAAgAIAMxo1ki46rdwSQAAAGoAAAAbAAAAdW5pdmVyc2FsL3VuaXZlcnNhbC5wbmcueG1ss7GvyM1RKEstKs7Mz7NVMtQzULK34+WyKShKLctMLVeoAIoZ6RlAgJJCJSq3PDOlJMNWydwcSSwjNTM9o8RWydTcEi6oDzQSAFBLAQIAABQAAgAIAMto1kgVDq0oZAQAAAcRAAAdAAAAAAAAAAEAAAAAAAAAAAB1bml2ZXJzYWwvY29tbW9uX21lc3NhZ2VzLmxuZ1BLAQIAABQAAgAIAMto1kiqiTkF8QMAACwRAAAnAAAAAAAAAAEAAAAAAJ8EAAB1bml2ZXJzYWwvZmxhc2hfcHVibGlzaGluZ19zZXR0aW5ncy54bWxQSwECAAAUAAIACADLaNZILKqJ27ECAABUCgAAIQAAAAAAAAABAAAAAADVCAAAdW5pdmVyc2FsL2ZsYXNoX3NraW5fc2V0dGluZ3MueG1sUEsBAgAAFAACAAgAy2jWSJjAjiXHAwAAPRAAACYAAAAAAAAAAQAAAAAAxQsAAHVuaXZlcnNhbC9odG1sX3B1Ymxpc2hpbmdfc2V0dGluZ3MueG1sUEsBAgAAFAACAAgAy2jWSPhisWuEAQAA/wUAAB8AAAAAAAAAAQAAAAAA0A8AAHVuaXZlcnNhbC9odG1sX3NraW5fc2V0dGluZ3MuanNQSwECAAAUAAIACADLaNZIPTwv0cEAAADlAQAAGgAAAAAAAAABAAAAAACREQAAdW5pdmVyc2FsL2kxOG5fcHJlc2V0cy54bWxQSwECAAAUAAIACADLaNZIm217W2AAAABlAAAAHAAAAAAAAAABAAAAAACKEgAAdW5pdmVyc2FsL2xvY2FsX3NldHRpbmdzLnhtbFBLAQIAABQAAgAIAESUV0cjtE77+wIAALAIAAAUAAAAAAAAAAEAAAAAACQTAAB1bml2ZXJzYWwvcGxheWVyLnhtbFBLAQIAABQAAgAIAMto1khi/l9jyggAAPA9AAApAAAAAAAAAAEAAAAAAFEWAAB1bml2ZXJzYWwvc2tpbl9jdXN0b21pemF0aW9uX3NldHRpbmdzLnhtbFBLAQIAABQAAgAIAMxo1kgugG8OhCsAAGRrAAAXAAAAAAAAAAAAAAAAAGIfAAB1bml2ZXJzYWwvdW5pdmVyc2FsLnBuZ1BLAQIAABQAAgAIAMxo1ki46rdwSQAAAGoAAAAbAAAAAAAAAAEAAAAAABtLAAB1bml2ZXJzYWwvdW5pdmVyc2FsLnBuZy54bWxQSwUGAAAAAAsACwBJAwAAnUsAAAAA"/>
  <p:tag name="ISPRING_PRESENTATION_TITLE" val="08【商业计划书】清新时尚商务策划书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清新配色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51729"/>
      </a:accent1>
      <a:accent2>
        <a:srgbClr val="2E5660"/>
      </a:accent2>
      <a:accent3>
        <a:srgbClr val="613920"/>
      </a:accent3>
      <a:accent4>
        <a:srgbClr val="CAA884"/>
      </a:accent4>
      <a:accent5>
        <a:srgbClr val="EBEBEB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3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1343</TotalTime>
  <Words>1712</Words>
  <Application>Microsoft Office PowerPoint</Application>
  <PresentationFormat>全屏显示(16:9)</PresentationFormat>
  <Paragraphs>237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Gill Sans</vt:lpstr>
      <vt:lpstr>Meiryo</vt:lpstr>
      <vt:lpstr>Microsoft YaHei UI</vt:lpstr>
      <vt:lpstr>方正兰亭超细黑简体</vt:lpstr>
      <vt:lpstr>方正兰亭黑_GBK</vt:lpstr>
      <vt:lpstr>宋体</vt:lpstr>
      <vt:lpstr>微软雅黑</vt:lpstr>
      <vt:lpstr>微软雅黑 Light</vt:lpstr>
      <vt:lpstr>Arial</vt:lpstr>
      <vt:lpstr>Calibri</vt:lpstr>
      <vt:lpstr>Calibri Light</vt:lpstr>
      <vt:lpstr>Lato Black</vt:lpstr>
      <vt:lpstr>Lato Light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1.1 项目简介</vt:lpstr>
      <vt:lpstr>1.2 商业模式</vt:lpstr>
      <vt:lpstr>1.3 团队介绍</vt:lpstr>
      <vt:lpstr>PowerPoint 演示文稿</vt:lpstr>
      <vt:lpstr>1.5 公司介绍</vt:lpstr>
      <vt:lpstr>PowerPoint 演示文稿</vt:lpstr>
      <vt:lpstr>2.1市场价值</vt:lpstr>
      <vt:lpstr>2.2 市场分析</vt:lpstr>
      <vt:lpstr>2.2 市场分析</vt:lpstr>
      <vt:lpstr>2.3 市场概述</vt:lpstr>
      <vt:lpstr>2.4 行业痛点</vt:lpstr>
      <vt:lpstr>2.5 如何解决</vt:lpstr>
      <vt:lpstr>2.6 竞争对手分析</vt:lpstr>
      <vt:lpstr>2.7 竞争优势</vt:lpstr>
      <vt:lpstr>PowerPoint 演示文稿</vt:lpstr>
      <vt:lpstr>3.1 现如今发展状况</vt:lpstr>
      <vt:lpstr>3.2 未来规划</vt:lpstr>
      <vt:lpstr>PowerPoint 演示文稿</vt:lpstr>
      <vt:lpstr>4.1融资需求</vt:lpstr>
      <vt:lpstr>4.2 财政预测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615</cp:revision>
  <dcterms:created xsi:type="dcterms:W3CDTF">2015-12-25T01:04:51Z</dcterms:created>
  <dcterms:modified xsi:type="dcterms:W3CDTF">2018-11-15T15:59:18Z</dcterms:modified>
</cp:coreProperties>
</file>