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94" r:id="rId6"/>
    <p:sldId id="295" r:id="rId7"/>
    <p:sldId id="296" r:id="rId8"/>
    <p:sldId id="297" r:id="rId9"/>
    <p:sldId id="298" r:id="rId10"/>
    <p:sldId id="272" r:id="rId11"/>
    <p:sldId id="274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273" r:id="rId20"/>
    <p:sldId id="278" r:id="rId21"/>
    <p:sldId id="306" r:id="rId22"/>
    <p:sldId id="308" r:id="rId23"/>
    <p:sldId id="307" r:id="rId24"/>
    <p:sldId id="309" r:id="rId25"/>
    <p:sldId id="312" r:id="rId26"/>
    <p:sldId id="311" r:id="rId27"/>
    <p:sldId id="310" r:id="rId28"/>
    <p:sldId id="313" r:id="rId29"/>
    <p:sldId id="291" r:id="rId30"/>
    <p:sldId id="292" r:id="rId31"/>
    <p:sldId id="314" r:id="rId32"/>
    <p:sldId id="317" r:id="rId33"/>
    <p:sldId id="315" r:id="rId34"/>
    <p:sldId id="318" r:id="rId35"/>
    <p:sldId id="316" r:id="rId36"/>
  </p:sldIdLst>
  <p:sldSz cx="1219835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288" y="-108"/>
      </p:cViewPr>
      <p:guideLst>
        <p:guide orient="horz" pos="2160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955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0388" y="3886200"/>
            <a:ext cx="8537575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212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91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915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761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274638"/>
            <a:ext cx="2744787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1963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419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91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061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91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915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190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7962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7962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45208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91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337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5375" y="1600200"/>
            <a:ext cx="541337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83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915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273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273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18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915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79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14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99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4703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9963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9963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9963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87057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9F7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027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8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9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0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031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032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033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034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35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36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fld id="{9377E8D1-D494-4291-AC3A-8E44E4A3E2FB}" type="slidenum">
              <a:rPr lang="zh-CN" altLang="en-US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pPr algn="ctr"/>
              <a:t>‹#›</a:t>
            </a:fld>
            <a:r>
              <a:rPr lang="zh-CN" altLang="en-US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 </a:t>
            </a:r>
          </a:p>
        </p:txBody>
      </p:sp>
      <p:grpSp>
        <p:nvGrpSpPr>
          <p:cNvPr id="1037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038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39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2.png"/><Relationship Id="rId4" Type="http://schemas.openxmlformats.org/officeDocument/2006/relationships/oleObject" Target="../embeddings/Microsoft_Excel___1.xls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15.officeredir.microsoft.com/r/rlid2013GettingStartedCntrPPT" TargetMode="Externa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o15.officeredir.microsoft.com/r/rlid2013GettingStartedCntrPPT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075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76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8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079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080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081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082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3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84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085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086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87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088" name="矩形 6"/>
          <p:cNvSpPr>
            <a:spLocks noChangeArrowheads="1"/>
          </p:cNvSpPr>
          <p:nvPr/>
        </p:nvSpPr>
        <p:spPr bwMode="auto">
          <a:xfrm>
            <a:off x="1588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90" name="TextBox 1"/>
          <p:cNvSpPr>
            <a:spLocks noChangeArrowheads="1"/>
          </p:cNvSpPr>
          <p:nvPr/>
        </p:nvSpPr>
        <p:spPr bwMode="auto">
          <a:xfrm>
            <a:off x="2574925" y="836613"/>
            <a:ext cx="39560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7200">
                <a:solidFill>
                  <a:srgbClr val="5C3F41"/>
                </a:solidFill>
                <a:latin typeface="华康俪金黑W8(P)" pitchFamily="2" charset="-122"/>
                <a:ea typeface="华康俪金黑W8(P)" pitchFamily="2" charset="-122"/>
                <a:sym typeface="经典繁仿黑" pitchFamily="1" charset="-122"/>
              </a:rPr>
              <a:t>图形图表</a:t>
            </a:r>
          </a:p>
        </p:txBody>
      </p:sp>
      <p:sp>
        <p:nvSpPr>
          <p:cNvPr id="3091" name="矩形 4"/>
          <p:cNvSpPr>
            <a:spLocks noChangeArrowheads="1"/>
          </p:cNvSpPr>
          <p:nvPr/>
        </p:nvSpPr>
        <p:spPr bwMode="auto">
          <a:xfrm>
            <a:off x="2574925" y="620713"/>
            <a:ext cx="2800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494429"/>
                </a:solidFill>
                <a:latin typeface="微软雅黑" pitchFamily="34" charset="-122"/>
                <a:ea typeface="微软雅黑" pitchFamily="34" charset="-122"/>
                <a:sym typeface="经典繁仿黑" pitchFamily="1" charset="-122"/>
              </a:rPr>
              <a:t>——PPT</a:t>
            </a:r>
            <a:r>
              <a:rPr lang="zh-CN">
                <a:solidFill>
                  <a:srgbClr val="494429"/>
                </a:solidFill>
                <a:latin typeface="微软雅黑" pitchFamily="34" charset="-122"/>
                <a:ea typeface="微软雅黑" pitchFamily="34" charset="-122"/>
                <a:sym typeface="经典繁仿黑" pitchFamily="1" charset="-122"/>
              </a:rPr>
              <a:t>技能分享四</a:t>
            </a:r>
          </a:p>
        </p:txBody>
      </p:sp>
      <p:grpSp>
        <p:nvGrpSpPr>
          <p:cNvPr id="3092" name="组合 5"/>
          <p:cNvGrpSpPr>
            <a:grpSpLocks/>
          </p:cNvGrpSpPr>
          <p:nvPr/>
        </p:nvGrpSpPr>
        <p:grpSpPr bwMode="auto">
          <a:xfrm>
            <a:off x="554038" y="404813"/>
            <a:ext cx="1978025" cy="1887537"/>
            <a:chOff x="0" y="0"/>
            <a:chExt cx="1976823" cy="1887693"/>
          </a:xfrm>
        </p:grpSpPr>
        <p:sp>
          <p:nvSpPr>
            <p:cNvPr id="3093" name="椭圆形标注 7"/>
            <p:cNvSpPr>
              <a:spLocks noChangeArrowheads="1"/>
            </p:cNvSpPr>
            <p:nvPr/>
          </p:nvSpPr>
          <p:spPr bwMode="auto">
            <a:xfrm>
              <a:off x="44423" y="0"/>
              <a:ext cx="1887977" cy="1887693"/>
            </a:xfrm>
            <a:prstGeom prst="wedgeEllipseCallout">
              <a:avLst>
                <a:gd name="adj1" fmla="val 41384"/>
                <a:gd name="adj2" fmla="val 45032"/>
              </a:avLst>
            </a:prstGeom>
            <a:solidFill>
              <a:srgbClr val="5C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94" name="文本框 99"/>
            <p:cNvSpPr>
              <a:spLocks noChangeArrowheads="1"/>
            </p:cNvSpPr>
            <p:nvPr/>
          </p:nvSpPr>
          <p:spPr bwMode="auto">
            <a:xfrm>
              <a:off x="0" y="342928"/>
              <a:ext cx="1976823" cy="120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7000" b="1">
                  <a:solidFill>
                    <a:schemeClr val="bg1"/>
                  </a:solidFill>
                  <a:latin typeface="Microsoft YaHei UI" pitchFamily="2" charset="-122"/>
                  <a:ea typeface="Microsoft YaHei UI" pitchFamily="2" charset="-122"/>
                  <a:sym typeface="Arial Unicode MS" pitchFamily="34" charset="-122"/>
                </a:rPr>
                <a:t>PPT</a:t>
              </a:r>
              <a:endParaRPr lang="zh-CN" altLang="zh-CN"/>
            </a:p>
          </p:txBody>
        </p:sp>
      </p:grpSp>
    </p:spTree>
  </p:cSld>
  <p:clrMapOvr>
    <a:masterClrMapping/>
  </p:clrMapOvr>
  <p:transition spd="slow">
    <p:cover dir="l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2291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292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293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4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2295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2296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2297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2298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9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00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2301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2302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2303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2304" name="矩形 6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5" name="矩形 12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2306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8" y="4479925"/>
            <a:ext cx="480377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TextBox 15"/>
          <p:cNvSpPr>
            <a:spLocks noChangeArrowheads="1"/>
          </p:cNvSpPr>
          <p:nvPr/>
        </p:nvSpPr>
        <p:spPr bwMode="auto">
          <a:xfrm>
            <a:off x="5249863" y="5957888"/>
            <a:ext cx="1655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Agency FB" pitchFamily="34" charset="0"/>
                <a:ea typeface="Adobe 宋体 Std L" pitchFamily="2" charset="-122"/>
                <a:sym typeface="Agency FB" pitchFamily="34" charset="0"/>
              </a:rPr>
              <a:t>Transition Page</a:t>
            </a:r>
            <a:endParaRPr lang="zh-CN" altLang="zh-CN"/>
          </a:p>
        </p:txBody>
      </p:sp>
      <p:sp>
        <p:nvSpPr>
          <p:cNvPr id="12308" name="文本框 13"/>
          <p:cNvSpPr>
            <a:spLocks noChangeArrowheads="1"/>
          </p:cNvSpPr>
          <p:nvPr/>
        </p:nvSpPr>
        <p:spPr bwMode="auto">
          <a:xfrm>
            <a:off x="5249863" y="5516563"/>
            <a:ext cx="1655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过渡页</a:t>
            </a:r>
            <a:endParaRPr lang="zh-CN"/>
          </a:p>
        </p:txBody>
      </p:sp>
      <p:sp>
        <p:nvSpPr>
          <p:cNvPr id="12309" name="椭圆 1"/>
          <p:cNvSpPr>
            <a:spLocks noChangeArrowheads="1"/>
          </p:cNvSpPr>
          <p:nvPr/>
        </p:nvSpPr>
        <p:spPr bwMode="auto">
          <a:xfrm>
            <a:off x="5703888" y="6453188"/>
            <a:ext cx="790575" cy="404812"/>
          </a:xfrm>
          <a:custGeom>
            <a:avLst/>
            <a:gdLst>
              <a:gd name="T0" fmla="*/ 0 w 792088"/>
              <a:gd name="T1" fmla="*/ 0 h 404664"/>
              <a:gd name="T2" fmla="*/ 792088 w 792088"/>
              <a:gd name="T3" fmla="*/ 404664 h 404664"/>
            </a:gdLst>
            <a:ahLst/>
            <a:cxnLst/>
            <a:rect l="T0" t="T1" r="T2" b="T3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10" name="TextBox 15"/>
          <p:cNvSpPr>
            <a:spLocks noChangeArrowheads="1"/>
          </p:cNvSpPr>
          <p:nvPr/>
        </p:nvSpPr>
        <p:spPr bwMode="auto">
          <a:xfrm>
            <a:off x="5773738" y="6519863"/>
            <a:ext cx="650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sp>
        <p:nvSpPr>
          <p:cNvPr id="12311" name="椭圆 21"/>
          <p:cNvSpPr>
            <a:spLocks noChangeArrowheads="1"/>
          </p:cNvSpPr>
          <p:nvPr/>
        </p:nvSpPr>
        <p:spPr bwMode="auto">
          <a:xfrm>
            <a:off x="2174875" y="1844675"/>
            <a:ext cx="1655763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  <a:endParaRPr lang="zh-CN" altLang="en-US"/>
          </a:p>
        </p:txBody>
      </p:sp>
      <p:sp>
        <p:nvSpPr>
          <p:cNvPr id="12312" name="椭圆 22"/>
          <p:cNvSpPr>
            <a:spLocks noChangeArrowheads="1"/>
          </p:cNvSpPr>
          <p:nvPr/>
        </p:nvSpPr>
        <p:spPr bwMode="auto">
          <a:xfrm>
            <a:off x="4203700" y="1844675"/>
            <a:ext cx="1655763" cy="1655763"/>
          </a:xfrm>
          <a:prstGeom prst="ellipse">
            <a:avLst/>
          </a:prstGeom>
          <a:solidFill>
            <a:srgbClr val="FF8C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  <a:endParaRPr lang="zh-CN" altLang="en-US"/>
          </a:p>
        </p:txBody>
      </p:sp>
      <p:sp>
        <p:nvSpPr>
          <p:cNvPr id="12313" name="椭圆 23"/>
          <p:cNvSpPr>
            <a:spLocks noChangeArrowheads="1"/>
          </p:cNvSpPr>
          <p:nvPr/>
        </p:nvSpPr>
        <p:spPr bwMode="auto">
          <a:xfrm>
            <a:off x="6230938" y="1844675"/>
            <a:ext cx="1655762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2314" name="椭圆 24"/>
          <p:cNvSpPr>
            <a:spLocks noChangeArrowheads="1"/>
          </p:cNvSpPr>
          <p:nvPr/>
        </p:nvSpPr>
        <p:spPr bwMode="auto">
          <a:xfrm>
            <a:off x="8259763" y="1844675"/>
            <a:ext cx="1655762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grpSp>
        <p:nvGrpSpPr>
          <p:cNvPr id="12315" name="组合 25"/>
          <p:cNvGrpSpPr>
            <a:grpSpLocks/>
          </p:cNvGrpSpPr>
          <p:nvPr/>
        </p:nvGrpSpPr>
        <p:grpSpPr bwMode="auto">
          <a:xfrm>
            <a:off x="3562350" y="5719763"/>
            <a:ext cx="692150" cy="692150"/>
            <a:chOff x="0" y="0"/>
            <a:chExt cx="692150" cy="692150"/>
          </a:xfrm>
        </p:grpSpPr>
        <p:sp>
          <p:nvSpPr>
            <p:cNvPr id="12316" name="椭圆 26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12317" name="椭圆 27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1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grpSp>
        <p:nvGrpSpPr>
          <p:cNvPr id="12318" name="组合 28"/>
          <p:cNvGrpSpPr>
            <a:grpSpLocks/>
          </p:cNvGrpSpPr>
          <p:nvPr/>
        </p:nvGrpSpPr>
        <p:grpSpPr bwMode="auto">
          <a:xfrm>
            <a:off x="4903788" y="4391025"/>
            <a:ext cx="692150" cy="692150"/>
            <a:chOff x="0" y="0"/>
            <a:chExt cx="692150" cy="692150"/>
          </a:xfrm>
        </p:grpSpPr>
        <p:sp>
          <p:nvSpPr>
            <p:cNvPr id="12319" name="椭圆 29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FF8C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12320" name="椭圆 30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FF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2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grpSp>
        <p:nvGrpSpPr>
          <p:cNvPr id="12321" name="组合 31"/>
          <p:cNvGrpSpPr>
            <a:grpSpLocks/>
          </p:cNvGrpSpPr>
          <p:nvPr/>
        </p:nvGrpSpPr>
        <p:grpSpPr bwMode="auto">
          <a:xfrm>
            <a:off x="6519863" y="4391025"/>
            <a:ext cx="692150" cy="692150"/>
            <a:chOff x="0" y="0"/>
            <a:chExt cx="692150" cy="692150"/>
          </a:xfrm>
        </p:grpSpPr>
        <p:sp>
          <p:nvSpPr>
            <p:cNvPr id="12322" name="椭圆 32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12323" name="椭圆 33"/>
            <p:cNvSpPr>
              <a:spLocks noChangeArrowheads="1"/>
            </p:cNvSpPr>
            <p:nvPr/>
          </p:nvSpPr>
          <p:spPr bwMode="auto">
            <a:xfrm>
              <a:off x="73025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3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grpSp>
        <p:nvGrpSpPr>
          <p:cNvPr id="12324" name="组合 34"/>
          <p:cNvGrpSpPr>
            <a:grpSpLocks/>
          </p:cNvGrpSpPr>
          <p:nvPr/>
        </p:nvGrpSpPr>
        <p:grpSpPr bwMode="auto">
          <a:xfrm>
            <a:off x="7853363" y="5719763"/>
            <a:ext cx="693737" cy="692150"/>
            <a:chOff x="0" y="0"/>
            <a:chExt cx="693737" cy="692150"/>
          </a:xfrm>
        </p:grpSpPr>
        <p:sp>
          <p:nvSpPr>
            <p:cNvPr id="12325" name="椭圆 35"/>
            <p:cNvSpPr>
              <a:spLocks noChangeArrowheads="1"/>
            </p:cNvSpPr>
            <p:nvPr/>
          </p:nvSpPr>
          <p:spPr bwMode="auto">
            <a:xfrm>
              <a:off x="0" y="0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12326" name="椭圆 36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4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12327" name="任意多边形 37"/>
          <p:cNvSpPr>
            <a:spLocks noChangeArrowheads="1"/>
          </p:cNvSpPr>
          <p:nvPr/>
        </p:nvSpPr>
        <p:spPr bwMode="auto">
          <a:xfrm rot="5400000">
            <a:off x="7693819" y="4499769"/>
            <a:ext cx="2376487" cy="523875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28" name="任意多边形 38"/>
          <p:cNvSpPr>
            <a:spLocks noChangeArrowheads="1"/>
          </p:cNvSpPr>
          <p:nvPr/>
        </p:nvSpPr>
        <p:spPr bwMode="auto">
          <a:xfrm rot="5400000">
            <a:off x="4661694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FF95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29" name="任意多边形 39"/>
          <p:cNvSpPr>
            <a:spLocks noChangeArrowheads="1"/>
          </p:cNvSpPr>
          <p:nvPr/>
        </p:nvSpPr>
        <p:spPr bwMode="auto">
          <a:xfrm rot="5400000" flipV="1">
            <a:off x="2011362" y="4475163"/>
            <a:ext cx="2384425" cy="565150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30" name="任意多边形 40"/>
          <p:cNvSpPr>
            <a:spLocks noChangeArrowheads="1"/>
          </p:cNvSpPr>
          <p:nvPr/>
        </p:nvSpPr>
        <p:spPr bwMode="auto">
          <a:xfrm rot="5400000" flipV="1">
            <a:off x="6690519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3315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16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17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8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3319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3320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3321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3322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3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24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3325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3326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27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28" name="矩形 3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pic>
        <p:nvPicPr>
          <p:cNvPr id="13329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2347913"/>
            <a:ext cx="4795837" cy="3184525"/>
          </a:xfrm>
          <a:prstGeom prst="rect">
            <a:avLst/>
          </a:prstGeom>
          <a:noFill/>
          <a:ln w="571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0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2.1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图片相框</a:t>
            </a:r>
            <a:endParaRPr lang="zh-CN" altLang="en-US"/>
          </a:p>
        </p:txBody>
      </p:sp>
      <p:pic>
        <p:nvPicPr>
          <p:cNvPr id="13331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1887">
            <a:off x="1074738" y="2514600"/>
            <a:ext cx="4794250" cy="3184525"/>
          </a:xfrm>
          <a:prstGeom prst="rect">
            <a:avLst/>
          </a:prstGeom>
          <a:noFill/>
          <a:ln w="571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2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7217">
            <a:off x="1212850" y="2708275"/>
            <a:ext cx="4795838" cy="3184525"/>
          </a:xfrm>
          <a:prstGeom prst="rect">
            <a:avLst/>
          </a:prstGeom>
          <a:noFill/>
          <a:ln w="571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3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似乎使用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默认的相框，图片会显得模糊，我们一般会自定义设置相框：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双击图像→格式→图片边框</a:t>
            </a:r>
            <a:r>
              <a:rPr 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&amp;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图片效果（设置阴影）</a:t>
            </a:r>
          </a:p>
        </p:txBody>
      </p:sp>
      <p:pic>
        <p:nvPicPr>
          <p:cNvPr id="1333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75" y="1708150"/>
            <a:ext cx="3025775" cy="1250950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5" name="圆角矩形 12"/>
          <p:cNvSpPr>
            <a:spLocks noChangeArrowheads="1"/>
          </p:cNvSpPr>
          <p:nvPr/>
        </p:nvSpPr>
        <p:spPr bwMode="auto">
          <a:xfrm>
            <a:off x="10852150" y="2144713"/>
            <a:ext cx="927100" cy="563562"/>
          </a:xfrm>
          <a:prstGeom prst="roundRect">
            <a:avLst>
              <a:gd name="adj" fmla="val 7194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333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2754313"/>
            <a:ext cx="2960688" cy="3252787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337" name="肘形连接符 4"/>
          <p:cNvCxnSpPr>
            <a:cxnSpLocks noChangeShapeType="1"/>
            <a:stCxn id="13335" idx="2"/>
          </p:cNvCxnSpPr>
          <p:nvPr/>
        </p:nvCxnSpPr>
        <p:spPr bwMode="auto">
          <a:xfrm rot="5400000">
            <a:off x="9711531" y="2777332"/>
            <a:ext cx="1673225" cy="1535112"/>
          </a:xfrm>
          <a:prstGeom prst="bentConnector2">
            <a:avLst/>
          </a:prstGeom>
          <a:noFill/>
          <a:ln w="38100" cap="flat" cmpd="sng">
            <a:solidFill>
              <a:srgbClr val="FF0000"/>
            </a:solidFill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4339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40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341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2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4343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4344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4345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4346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7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48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4349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4350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351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4352" name="矩形 3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4353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2.2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图片映像</a:t>
            </a:r>
            <a:endParaRPr lang="zh-CN" altLang="en-US"/>
          </a:p>
        </p:txBody>
      </p:sp>
      <p:sp>
        <p:nvSpPr>
          <p:cNvPr id="14354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下图的美女，有诱人的美腿</a:t>
            </a:r>
            <a:r>
              <a:rPr lang="zh-CN" altLang="en-US" sz="2000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倒映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在那里，这个效果是如何得到的呢？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双击图像→格式→图片效果（设置映像）</a:t>
            </a:r>
          </a:p>
        </p:txBody>
      </p:sp>
      <p:pic>
        <p:nvPicPr>
          <p:cNvPr id="1435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75" y="1708150"/>
            <a:ext cx="3025775" cy="1250950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6" name="圆角矩形 12"/>
          <p:cNvSpPr>
            <a:spLocks noChangeArrowheads="1"/>
          </p:cNvSpPr>
          <p:nvPr/>
        </p:nvSpPr>
        <p:spPr bwMode="auto">
          <a:xfrm>
            <a:off x="10852150" y="2427288"/>
            <a:ext cx="927100" cy="280987"/>
          </a:xfrm>
          <a:prstGeom prst="roundRect">
            <a:avLst>
              <a:gd name="adj" fmla="val 7194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4357" name="Picture 5" descr="F:\360云盘\02-个人资料\！PPT图片及版面资源\05-PPT精选插图\01-生活\女孩NPG0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2016125"/>
            <a:ext cx="3240088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0" y="2754313"/>
            <a:ext cx="2935288" cy="3270250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359" name="肘形连接符 3"/>
          <p:cNvCxnSpPr>
            <a:cxnSpLocks noChangeShapeType="1"/>
            <a:stCxn id="14356" idx="2"/>
          </p:cNvCxnSpPr>
          <p:nvPr/>
        </p:nvCxnSpPr>
        <p:spPr bwMode="auto">
          <a:xfrm rot="5400000">
            <a:off x="9698037" y="2771776"/>
            <a:ext cx="1681163" cy="1554162"/>
          </a:xfrm>
          <a:prstGeom prst="bentConnector2">
            <a:avLst/>
          </a:prstGeom>
          <a:noFill/>
          <a:ln w="38100" cap="flat" cmpd="sng">
            <a:solidFill>
              <a:srgbClr val="FF0000"/>
            </a:solidFill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5363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364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365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6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5367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5368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5369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5370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1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72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5373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5374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375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5376" name="矩形 3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pic>
        <p:nvPicPr>
          <p:cNvPr id="15377" name="Picture 4" descr="F:\360云盘\03-doing\pptx 图片\36-激励方法集萃（布衣公子作品）2013.02.28版@teliss\幻灯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3016250"/>
            <a:ext cx="3959225" cy="2225675"/>
          </a:xfrm>
          <a:prstGeom prst="rect">
            <a:avLst/>
          </a:prstGeom>
          <a:noFill/>
          <a:ln w="9525" cmpd="sng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8" name="Picture 5" descr="F:\360云盘\03-doing\pptx 图片\28-简明薪酬设计（布衣公子作品）2012.12.22版@teliss\幻灯片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3014663"/>
            <a:ext cx="3959225" cy="2227262"/>
          </a:xfrm>
          <a:prstGeom prst="rect">
            <a:avLst/>
          </a:prstGeom>
          <a:noFill/>
          <a:ln w="9525" cmpd="sng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79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2.3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三维效果</a:t>
            </a:r>
            <a:endParaRPr lang="zh-CN" altLang="en-US"/>
          </a:p>
        </p:txBody>
      </p:sp>
      <p:sp>
        <p:nvSpPr>
          <p:cNvPr id="15380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下面的图形仿佛立在那里一般，很酷。怎么实现的呢？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双击图像→格式→图片效果→三维旋转→透视→右透视（然后还要调整旋转度、映像等）。 </a:t>
            </a:r>
          </a:p>
        </p:txBody>
      </p:sp>
      <p:pic>
        <p:nvPicPr>
          <p:cNvPr id="1538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75" y="1708150"/>
            <a:ext cx="3025775" cy="1250950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82" name="圆角矩形 12"/>
          <p:cNvSpPr>
            <a:spLocks noChangeArrowheads="1"/>
          </p:cNvSpPr>
          <p:nvPr/>
        </p:nvSpPr>
        <p:spPr bwMode="auto">
          <a:xfrm>
            <a:off x="10852150" y="2427288"/>
            <a:ext cx="927100" cy="280987"/>
          </a:xfrm>
          <a:prstGeom prst="roundRect">
            <a:avLst>
              <a:gd name="adj" fmla="val 7194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83" name="TextBox 6"/>
          <p:cNvSpPr>
            <a:spLocks noChangeArrowheads="1"/>
          </p:cNvSpPr>
          <p:nvPr/>
        </p:nvSpPr>
        <p:spPr bwMode="auto">
          <a:xfrm>
            <a:off x="6530975" y="5662613"/>
            <a:ext cx="5256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话说这个比较难设置，千万别忘了使用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格式刷</a:t>
            </a:r>
            <a:r>
              <a:rPr lang="zh-CN" altLang="en-US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</a:p>
        </p:txBody>
      </p:sp>
      <p:pic>
        <p:nvPicPr>
          <p:cNvPr id="15384" name="Picture 9" descr="C:\Documents and Settings\t11318\桌面\未标题-1 拷贝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88" y="2638425"/>
            <a:ext cx="3467100" cy="3094038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385" name="肘形连接符 4"/>
          <p:cNvCxnSpPr>
            <a:cxnSpLocks noChangeShapeType="1"/>
            <a:stCxn id="15382" idx="2"/>
          </p:cNvCxnSpPr>
          <p:nvPr/>
        </p:nvCxnSpPr>
        <p:spPr bwMode="auto">
          <a:xfrm rot="5400000">
            <a:off x="9840912" y="2711451"/>
            <a:ext cx="1477963" cy="1471612"/>
          </a:xfrm>
          <a:prstGeom prst="bentConnector2">
            <a:avLst/>
          </a:prstGeom>
          <a:noFill/>
          <a:ln w="38100" cap="flat" cmpd="sng">
            <a:solidFill>
              <a:srgbClr val="FF0000"/>
            </a:solidFill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6387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388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6391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6392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6393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6394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5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6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6397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6398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399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6400" name="矩形 3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6401" name="矩形 11"/>
          <p:cNvSpPr>
            <a:spLocks noChangeArrowheads="1"/>
          </p:cNvSpPr>
          <p:nvPr/>
        </p:nvSpPr>
        <p:spPr bwMode="auto">
          <a:xfrm>
            <a:off x="769938" y="2095500"/>
            <a:ext cx="6769100" cy="4357688"/>
          </a:xfrm>
          <a:prstGeom prst="rect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2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2.4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图片翘角效果</a:t>
            </a:r>
            <a:endParaRPr lang="zh-CN" altLang="en-US"/>
          </a:p>
        </p:txBody>
      </p:sp>
      <p:sp>
        <p:nvSpPr>
          <p:cNvPr id="16403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我们的视觉常常会欺骗我们，同一个平面的物体，就因为增加了</a:t>
            </a:r>
            <a:r>
              <a:rPr lang="zh-CN" altLang="en-US" sz="2000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阴影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的效果，它就突然翘角起来了。换句话说，这张图片要呈现出两边微微翘起的效果，只需要增加阴影就够了。</a:t>
            </a:r>
            <a:endParaRPr lang="zh-CN" altLang="en-US"/>
          </a:p>
        </p:txBody>
      </p:sp>
      <p:sp>
        <p:nvSpPr>
          <p:cNvPr id="16404" name="直角三角形 9"/>
          <p:cNvSpPr>
            <a:spLocks noChangeArrowheads="1"/>
          </p:cNvSpPr>
          <p:nvPr/>
        </p:nvSpPr>
        <p:spPr bwMode="auto">
          <a:xfrm flipH="1" flipV="1">
            <a:off x="2855913" y="5929313"/>
            <a:ext cx="4179887" cy="482600"/>
          </a:xfrm>
          <a:prstGeom prst="rtTriangl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5" name="直角三角形 10"/>
          <p:cNvSpPr>
            <a:spLocks noChangeArrowheads="1"/>
          </p:cNvSpPr>
          <p:nvPr/>
        </p:nvSpPr>
        <p:spPr bwMode="auto">
          <a:xfrm flipV="1">
            <a:off x="1271588" y="5929313"/>
            <a:ext cx="5040312" cy="482600"/>
          </a:xfrm>
          <a:prstGeom prst="rtTriangl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640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2401888"/>
            <a:ext cx="5761037" cy="3600450"/>
          </a:xfrm>
          <a:prstGeom prst="rect">
            <a:avLst/>
          </a:prstGeom>
          <a:noFill/>
          <a:ln w="76200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407" name="圆角矩形 16"/>
          <p:cNvSpPr>
            <a:spLocks noChangeArrowheads="1"/>
          </p:cNvSpPr>
          <p:nvPr/>
        </p:nvSpPr>
        <p:spPr bwMode="auto">
          <a:xfrm>
            <a:off x="7835900" y="5805488"/>
            <a:ext cx="1168400" cy="407987"/>
          </a:xfrm>
          <a:prstGeom prst="roundRect">
            <a:avLst>
              <a:gd name="adj" fmla="val 430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请思考</a:t>
            </a:r>
            <a:endParaRPr lang="zh-CN" altLang="en-US"/>
          </a:p>
        </p:txBody>
      </p:sp>
      <p:sp>
        <p:nvSpPr>
          <p:cNvPr id="16408" name="文本框 17"/>
          <p:cNvSpPr>
            <a:spLocks noChangeArrowheads="1"/>
          </p:cNvSpPr>
          <p:nvPr/>
        </p:nvSpPr>
        <p:spPr bwMode="auto">
          <a:xfrm>
            <a:off x="9078913" y="5808663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如何实现左侧阴影？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7" grpId="0" bldLvl="0" animBg="1" autoUpdateAnimBg="0"/>
      <p:bldP spid="16408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7411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12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13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4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7415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7416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7417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7418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9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20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7421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7422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423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7424" name="矩形 3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7425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2.5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图片裁剪为个性形状</a:t>
            </a:r>
            <a:endParaRPr lang="zh-CN" altLang="en-US"/>
          </a:p>
        </p:txBody>
      </p:sp>
      <p:sp>
        <p:nvSpPr>
          <p:cNvPr id="17426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如下图，图片可以裁剪为各种个性化的形状，适合多图排版时的灵活运用。</a:t>
            </a:r>
            <a:endParaRPr 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方法：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双击图片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 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裁剪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 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裁剪为形状</a:t>
            </a:r>
            <a:endParaRPr lang="zh-CN" altLang="en-US"/>
          </a:p>
        </p:txBody>
      </p:sp>
      <p:pic>
        <p:nvPicPr>
          <p:cNvPr id="1742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00" y="2276475"/>
            <a:ext cx="444500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8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2332038"/>
            <a:ext cx="5033963" cy="290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9" name="圆角矩形 10"/>
          <p:cNvSpPr>
            <a:spLocks noChangeArrowheads="1"/>
          </p:cNvSpPr>
          <p:nvPr/>
        </p:nvSpPr>
        <p:spPr bwMode="auto">
          <a:xfrm>
            <a:off x="769938" y="5805488"/>
            <a:ext cx="1169987" cy="407987"/>
          </a:xfrm>
          <a:prstGeom prst="roundRect">
            <a:avLst>
              <a:gd name="adj" fmla="val 430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小技巧</a:t>
            </a:r>
            <a:endParaRPr lang="zh-CN" altLang="en-US"/>
          </a:p>
        </p:txBody>
      </p:sp>
      <p:sp>
        <p:nvSpPr>
          <p:cNvPr id="17430" name="文本框 11"/>
          <p:cNvSpPr>
            <a:spLocks noChangeArrowheads="1"/>
          </p:cNvSpPr>
          <p:nvPr/>
        </p:nvSpPr>
        <p:spPr bwMode="auto">
          <a:xfrm>
            <a:off x="1995488" y="5808663"/>
            <a:ext cx="4543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正方形的图片可以裁剪为正圆形图片哦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9" grpId="0" bldLvl="0" animBg="1" autoUpdateAnimBg="0"/>
      <p:bldP spid="17430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8435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36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37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8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8439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8440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8441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8442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3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44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8445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8446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447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8448" name="矩形 3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8449" name="任意多边形 9"/>
          <p:cNvSpPr>
            <a:spLocks noChangeArrowheads="1"/>
          </p:cNvSpPr>
          <p:nvPr/>
        </p:nvSpPr>
        <p:spPr bwMode="auto">
          <a:xfrm>
            <a:off x="1058863" y="1844675"/>
            <a:ext cx="3168650" cy="1584325"/>
          </a:xfrm>
          <a:custGeom>
            <a:avLst/>
            <a:gdLst>
              <a:gd name="T0" fmla="*/ 0 w 2160240"/>
              <a:gd name="T1" fmla="*/ 0 h 1080120"/>
              <a:gd name="T2" fmla="*/ 2160240 w 2160240"/>
              <a:gd name="T3" fmla="*/ 0 h 1080120"/>
              <a:gd name="T4" fmla="*/ 1080120 w 2160240"/>
              <a:gd name="T5" fmla="*/ 1080120 h 1080120"/>
              <a:gd name="T6" fmla="*/ 0 w 2160240"/>
              <a:gd name="T7" fmla="*/ 0 h 1080120"/>
              <a:gd name="T8" fmla="*/ 0 60000 65536"/>
              <a:gd name="T9" fmla="*/ 0 60000 65536"/>
              <a:gd name="T10" fmla="*/ 0 60000 65536"/>
              <a:gd name="T11" fmla="*/ 0 60000 65536"/>
              <a:gd name="T12" fmla="*/ 0 w 2160240"/>
              <a:gd name="T13" fmla="*/ 0 h 1080120"/>
              <a:gd name="T14" fmla="*/ 2160240 w 2160240"/>
              <a:gd name="T15" fmla="*/ 1080120 h 1080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240" h="1080120">
                <a:moveTo>
                  <a:pt x="0" y="0"/>
                </a:moveTo>
                <a:lnTo>
                  <a:pt x="2160240" y="0"/>
                </a:lnTo>
                <a:cubicBezTo>
                  <a:pt x="2160240" y="596534"/>
                  <a:pt x="1676654" y="1080120"/>
                  <a:pt x="1080120" y="1080120"/>
                </a:cubicBezTo>
                <a:cubicBezTo>
                  <a:pt x="483586" y="1080120"/>
                  <a:pt x="0" y="596534"/>
                  <a:pt x="0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0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2.6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图框填充图片</a:t>
            </a:r>
            <a:endParaRPr lang="zh-CN" altLang="en-US"/>
          </a:p>
        </p:txBody>
      </p:sp>
      <p:sp>
        <p:nvSpPr>
          <p:cNvPr id="18451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当我们想要的图片裁剪形状没有怎么办？可以采用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绘制图形→填充图片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的方式来实现。</a:t>
            </a:r>
          </a:p>
        </p:txBody>
      </p:sp>
      <p:sp>
        <p:nvSpPr>
          <p:cNvPr id="18452" name="圆角矩形 10"/>
          <p:cNvSpPr>
            <a:spLocks noChangeArrowheads="1"/>
          </p:cNvSpPr>
          <p:nvPr/>
        </p:nvSpPr>
        <p:spPr bwMode="auto">
          <a:xfrm>
            <a:off x="769938" y="5805488"/>
            <a:ext cx="1169987" cy="407987"/>
          </a:xfrm>
          <a:prstGeom prst="roundRect">
            <a:avLst>
              <a:gd name="adj" fmla="val 4301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请注意</a:t>
            </a:r>
            <a:endParaRPr lang="zh-CN" altLang="en-US"/>
          </a:p>
        </p:txBody>
      </p:sp>
      <p:sp>
        <p:nvSpPr>
          <p:cNvPr id="18453" name="文本框 11"/>
          <p:cNvSpPr>
            <a:spLocks noChangeArrowheads="1"/>
          </p:cNvSpPr>
          <p:nvPr/>
        </p:nvSpPr>
        <p:spPr bwMode="auto">
          <a:xfrm>
            <a:off x="1995488" y="5808663"/>
            <a:ext cx="5903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绘制图形和将填充图形的长宽比务必保持一致！</a:t>
            </a:r>
          </a:p>
        </p:txBody>
      </p:sp>
      <p:pic>
        <p:nvPicPr>
          <p:cNvPr id="18454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3644900"/>
            <a:ext cx="31670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5" name="任意多边形 13"/>
          <p:cNvSpPr>
            <a:spLocks noChangeArrowheads="1"/>
          </p:cNvSpPr>
          <p:nvPr/>
        </p:nvSpPr>
        <p:spPr bwMode="auto">
          <a:xfrm>
            <a:off x="4946650" y="1844675"/>
            <a:ext cx="6769100" cy="3384550"/>
          </a:xfrm>
          <a:custGeom>
            <a:avLst/>
            <a:gdLst>
              <a:gd name="T0" fmla="*/ 0 w 2160240"/>
              <a:gd name="T1" fmla="*/ 0 h 1080120"/>
              <a:gd name="T2" fmla="*/ 2160240 w 2160240"/>
              <a:gd name="T3" fmla="*/ 0 h 1080120"/>
              <a:gd name="T4" fmla="*/ 1080120 w 2160240"/>
              <a:gd name="T5" fmla="*/ 1080120 h 1080120"/>
              <a:gd name="T6" fmla="*/ 0 w 2160240"/>
              <a:gd name="T7" fmla="*/ 0 h 1080120"/>
              <a:gd name="T8" fmla="*/ 0 60000 65536"/>
              <a:gd name="T9" fmla="*/ 0 60000 65536"/>
              <a:gd name="T10" fmla="*/ 0 60000 65536"/>
              <a:gd name="T11" fmla="*/ 0 60000 65536"/>
              <a:gd name="T12" fmla="*/ 0 w 2160240"/>
              <a:gd name="T13" fmla="*/ 0 h 1080120"/>
              <a:gd name="T14" fmla="*/ 2160240 w 2160240"/>
              <a:gd name="T15" fmla="*/ 1080120 h 10801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240" h="1080120">
                <a:moveTo>
                  <a:pt x="0" y="0"/>
                </a:moveTo>
                <a:lnTo>
                  <a:pt x="2160240" y="0"/>
                </a:lnTo>
                <a:cubicBezTo>
                  <a:pt x="2160240" y="596534"/>
                  <a:pt x="1676654" y="1080120"/>
                  <a:pt x="1080120" y="1080120"/>
                </a:cubicBezTo>
                <a:cubicBezTo>
                  <a:pt x="483586" y="1080120"/>
                  <a:pt x="0" y="596534"/>
                  <a:pt x="0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56" name="右大括号 16"/>
          <p:cNvSpPr>
            <a:spLocks/>
          </p:cNvSpPr>
          <p:nvPr/>
        </p:nvSpPr>
        <p:spPr bwMode="auto">
          <a:xfrm>
            <a:off x="4370388" y="2349500"/>
            <a:ext cx="576262" cy="2447925"/>
          </a:xfrm>
          <a:prstGeom prst="rightBrace">
            <a:avLst>
              <a:gd name="adj1" fmla="val 7985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2" grpId="0" bldLvl="0" animBg="1" autoUpdateAnimBg="0"/>
      <p:bldP spid="18453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9459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60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9461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2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9463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9464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9465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9466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7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68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9469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9470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9471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9472" name="矩形 3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9473" name="椭圆 16"/>
          <p:cNvSpPr>
            <a:spLocks noChangeArrowheads="1"/>
          </p:cNvSpPr>
          <p:nvPr/>
        </p:nvSpPr>
        <p:spPr bwMode="auto">
          <a:xfrm>
            <a:off x="2089150" y="2311400"/>
            <a:ext cx="3203575" cy="3205163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4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2.7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放大镜效果</a:t>
            </a:r>
            <a:endParaRPr lang="zh-CN" altLang="en-US"/>
          </a:p>
        </p:txBody>
      </p:sp>
      <p:sp>
        <p:nvSpPr>
          <p:cNvPr id="19475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放大镜效果现在也非常流行，是怎么实现的呢？（请进一步思考，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同心圆框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透明蒙版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如何实现？）</a:t>
            </a:r>
          </a:p>
        </p:txBody>
      </p:sp>
      <p:pic>
        <p:nvPicPr>
          <p:cNvPr id="19476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975" y="1790700"/>
            <a:ext cx="4319588" cy="2430463"/>
          </a:xfrm>
          <a:prstGeom prst="rect">
            <a:avLst/>
          </a:prstGeom>
          <a:noFill/>
          <a:ln w="190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477" name="组合 4"/>
          <p:cNvGrpSpPr>
            <a:grpSpLocks/>
          </p:cNvGrpSpPr>
          <p:nvPr/>
        </p:nvGrpSpPr>
        <p:grpSpPr bwMode="auto">
          <a:xfrm>
            <a:off x="8691563" y="2852738"/>
            <a:ext cx="3240087" cy="3240087"/>
            <a:chOff x="0" y="0"/>
            <a:chExt cx="3240000" cy="3240000"/>
          </a:xfrm>
        </p:grpSpPr>
        <p:grpSp>
          <p:nvGrpSpPr>
            <p:cNvPr id="19478" name="组合 5"/>
            <p:cNvGrpSpPr>
              <a:grpSpLocks/>
            </p:cNvGrpSpPr>
            <p:nvPr/>
          </p:nvGrpSpPr>
          <p:grpSpPr bwMode="auto">
            <a:xfrm>
              <a:off x="0" y="0"/>
              <a:ext cx="3240000" cy="3240000"/>
              <a:chOff x="0" y="0"/>
              <a:chExt cx="3240000" cy="3240000"/>
            </a:xfrm>
          </p:grpSpPr>
          <p:sp>
            <p:nvSpPr>
              <p:cNvPr id="19479" name="椭圆 7"/>
              <p:cNvSpPr>
                <a:spLocks noChangeArrowheads="1"/>
              </p:cNvSpPr>
              <p:nvPr/>
            </p:nvSpPr>
            <p:spPr bwMode="auto">
              <a:xfrm>
                <a:off x="17462" y="17462"/>
                <a:ext cx="3205077" cy="3205077"/>
              </a:xfrm>
              <a:prstGeom prst="ellipse">
                <a:avLst/>
              </a:prstGeom>
              <a:blipFill dpi="0" rotWithShape="1">
                <a:blip r:embed="rId2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0" name="椭圆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40000" cy="3240000"/>
              </a:xfrm>
              <a:custGeom>
                <a:avLst/>
                <a:gdLst>
                  <a:gd name="T0" fmla="*/ 0 w 4464000"/>
                  <a:gd name="T1" fmla="*/ 0 h 4464000"/>
                  <a:gd name="T2" fmla="*/ 4464000 w 4464000"/>
                  <a:gd name="T3" fmla="*/ 4464000 h 4464000"/>
                </a:gdLst>
                <a:ahLst/>
                <a:cxnLst/>
                <a:rect l="T0" t="T1" r="T2" b="T3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 w="12700" cap="flat" cmpd="sng">
                <a:solidFill>
                  <a:schemeClr val="bg1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9481" name="椭圆 6"/>
            <p:cNvSpPr>
              <a:spLocks noChangeArrowheads="1"/>
            </p:cNvSpPr>
            <p:nvPr/>
          </p:nvSpPr>
          <p:spPr bwMode="auto">
            <a:xfrm>
              <a:off x="18000" y="18000"/>
              <a:ext cx="3204000" cy="320400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FFFF"/>
                </a:gs>
                <a:gs pos="100000">
                  <a:srgbClr val="FFFF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9482" name="椭圆 9"/>
          <p:cNvSpPr>
            <a:spLocks noChangeArrowheads="1"/>
          </p:cNvSpPr>
          <p:nvPr/>
        </p:nvSpPr>
        <p:spPr bwMode="auto">
          <a:xfrm>
            <a:off x="411163" y="1484313"/>
            <a:ext cx="3240087" cy="3240087"/>
          </a:xfrm>
          <a:custGeom>
            <a:avLst/>
            <a:gdLst>
              <a:gd name="T0" fmla="*/ 0 w 4464000"/>
              <a:gd name="T1" fmla="*/ 0 h 4464000"/>
              <a:gd name="T2" fmla="*/ 4464000 w 4464000"/>
              <a:gd name="T3" fmla="*/ 4464000 h 4464000"/>
            </a:gdLst>
            <a:ahLst/>
            <a:cxnLst/>
            <a:rect l="T0" t="T1" r="T2" b="T3"/>
            <a:pathLst>
              <a:path w="4464000" h="4464000">
                <a:moveTo>
                  <a:pt x="2232000" y="72000"/>
                </a:moveTo>
                <a:cubicBezTo>
                  <a:pt x="1039065" y="72000"/>
                  <a:pt x="72000" y="1039065"/>
                  <a:pt x="72000" y="2232000"/>
                </a:cubicBezTo>
                <a:cubicBezTo>
                  <a:pt x="72000" y="3424935"/>
                  <a:pt x="1039065" y="4392000"/>
                  <a:pt x="2232000" y="4392000"/>
                </a:cubicBezTo>
                <a:cubicBezTo>
                  <a:pt x="3424935" y="4392000"/>
                  <a:pt x="4392000" y="3424935"/>
                  <a:pt x="4392000" y="2232000"/>
                </a:cubicBezTo>
                <a:cubicBezTo>
                  <a:pt x="4392000" y="1039065"/>
                  <a:pt x="3424935" y="72000"/>
                  <a:pt x="2232000" y="72000"/>
                </a:cubicBezTo>
                <a:close/>
                <a:moveTo>
                  <a:pt x="2232000" y="0"/>
                </a:moveTo>
                <a:cubicBezTo>
                  <a:pt x="3464700" y="0"/>
                  <a:pt x="4464000" y="999300"/>
                  <a:pt x="4464000" y="2232000"/>
                </a:cubicBezTo>
                <a:cubicBezTo>
                  <a:pt x="4464000" y="3464700"/>
                  <a:pt x="3464700" y="4464000"/>
                  <a:pt x="2232000" y="4464000"/>
                </a:cubicBezTo>
                <a:cubicBezTo>
                  <a:pt x="999300" y="4464000"/>
                  <a:pt x="0" y="3464700"/>
                  <a:pt x="0" y="2232000"/>
                </a:cubicBezTo>
                <a:cubicBezTo>
                  <a:pt x="0" y="999300"/>
                  <a:pt x="999300" y="0"/>
                  <a:pt x="2232000" y="0"/>
                </a:cubicBezTo>
                <a:close/>
              </a:path>
            </a:pathLst>
          </a:custGeom>
          <a:solidFill>
            <a:srgbClr val="FF9300"/>
          </a:solidFill>
          <a:ln w="127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83" name="椭圆 15"/>
          <p:cNvSpPr>
            <a:spLocks noChangeArrowheads="1"/>
          </p:cNvSpPr>
          <p:nvPr/>
        </p:nvSpPr>
        <p:spPr bwMode="auto">
          <a:xfrm>
            <a:off x="3732213" y="3101975"/>
            <a:ext cx="3203575" cy="320516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FFFFFF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</a:gradFill>
          <a:ln w="3175" cap="flat" cmpd="sng">
            <a:solidFill>
              <a:srgbClr val="D8D8D8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84" name="文本框 17"/>
          <p:cNvSpPr>
            <a:spLocks noChangeArrowheads="1"/>
          </p:cNvSpPr>
          <p:nvPr/>
        </p:nvSpPr>
        <p:spPr bwMode="auto">
          <a:xfrm>
            <a:off x="1270000" y="4757738"/>
            <a:ext cx="1223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同心圆框</a:t>
            </a:r>
          </a:p>
        </p:txBody>
      </p:sp>
      <p:sp>
        <p:nvSpPr>
          <p:cNvPr id="19485" name="文本框 18"/>
          <p:cNvSpPr>
            <a:spLocks noChangeArrowheads="1"/>
          </p:cNvSpPr>
          <p:nvPr/>
        </p:nvSpPr>
        <p:spPr bwMode="auto">
          <a:xfrm>
            <a:off x="2716213" y="5513388"/>
            <a:ext cx="12239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展示图片</a:t>
            </a:r>
          </a:p>
        </p:txBody>
      </p:sp>
      <p:sp>
        <p:nvSpPr>
          <p:cNvPr id="19486" name="直接箭头连接符 21"/>
          <p:cNvSpPr>
            <a:spLocks noChangeShapeType="1"/>
          </p:cNvSpPr>
          <p:nvPr/>
        </p:nvSpPr>
        <p:spPr bwMode="auto">
          <a:xfrm>
            <a:off x="7107238" y="4875213"/>
            <a:ext cx="1439862" cy="1587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7" name="文本框 22"/>
          <p:cNvSpPr>
            <a:spLocks noChangeArrowheads="1"/>
          </p:cNvSpPr>
          <p:nvPr/>
        </p:nvSpPr>
        <p:spPr bwMode="auto">
          <a:xfrm>
            <a:off x="4721225" y="6340475"/>
            <a:ext cx="12239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透明蒙版</a:t>
            </a: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0483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484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85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6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0487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0488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0489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0490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1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92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0493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0494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495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0496" name="矩形 3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pic>
        <p:nvPicPr>
          <p:cNvPr id="20497" name="图片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8" y="1916113"/>
            <a:ext cx="3600450" cy="2022475"/>
          </a:xfrm>
          <a:prstGeom prst="rect">
            <a:avLst/>
          </a:prstGeom>
          <a:noFill/>
          <a:ln w="63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8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2.8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各种快捷效果</a:t>
            </a:r>
            <a:endParaRPr lang="zh-CN" altLang="en-US"/>
          </a:p>
        </p:txBody>
      </p:sp>
      <p:sp>
        <p:nvSpPr>
          <p:cNvPr id="20499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这些效果或者只会在特定的场合才可以用的到，但也可以了解下。（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双击图片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 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颜色</a:t>
            </a:r>
            <a:r>
              <a:rPr 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&amp;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艺术效果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</a:p>
        </p:txBody>
      </p:sp>
      <p:pic>
        <p:nvPicPr>
          <p:cNvPr id="20500" name="图片 26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1916113"/>
            <a:ext cx="3598862" cy="2022475"/>
          </a:xfrm>
          <a:prstGeom prst="rect">
            <a:avLst/>
          </a:prstGeom>
          <a:noFill/>
          <a:ln w="63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1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00" y="1917700"/>
            <a:ext cx="3600450" cy="2020888"/>
          </a:xfrm>
          <a:prstGeom prst="rect">
            <a:avLst/>
          </a:prstGeom>
          <a:noFill/>
          <a:ln w="9525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2" name="图片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8" y="4076700"/>
            <a:ext cx="3600450" cy="2022475"/>
          </a:xfrm>
          <a:prstGeom prst="rect">
            <a:avLst/>
          </a:prstGeom>
          <a:noFill/>
          <a:ln w="63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3" name="图片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363" y="4076700"/>
            <a:ext cx="3598862" cy="2022475"/>
          </a:xfrm>
          <a:prstGeom prst="rect">
            <a:avLst/>
          </a:prstGeom>
          <a:noFill/>
          <a:ln w="63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4" name="图片 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00" y="4076700"/>
            <a:ext cx="3600450" cy="2022475"/>
          </a:xfrm>
          <a:prstGeom prst="rect">
            <a:avLst/>
          </a:prstGeom>
          <a:noFill/>
          <a:ln w="635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1507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08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0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1511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1512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1513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1514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5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16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1517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1518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19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20" name="矩形 6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1" name="矩形 12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1522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8" y="4479925"/>
            <a:ext cx="480377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3" name="TextBox 15"/>
          <p:cNvSpPr>
            <a:spLocks noChangeArrowheads="1"/>
          </p:cNvSpPr>
          <p:nvPr/>
        </p:nvSpPr>
        <p:spPr bwMode="auto">
          <a:xfrm>
            <a:off x="5249863" y="5957888"/>
            <a:ext cx="1655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Agency FB" pitchFamily="34" charset="0"/>
                <a:ea typeface="Adobe 宋体 Std L" pitchFamily="2" charset="-122"/>
                <a:sym typeface="Agency FB" pitchFamily="34" charset="0"/>
              </a:rPr>
              <a:t>Transition Page</a:t>
            </a:r>
            <a:endParaRPr lang="zh-CN" altLang="zh-CN"/>
          </a:p>
        </p:txBody>
      </p:sp>
      <p:sp>
        <p:nvSpPr>
          <p:cNvPr id="21524" name="文本框 13"/>
          <p:cNvSpPr>
            <a:spLocks noChangeArrowheads="1"/>
          </p:cNvSpPr>
          <p:nvPr/>
        </p:nvSpPr>
        <p:spPr bwMode="auto">
          <a:xfrm>
            <a:off x="5249863" y="5516563"/>
            <a:ext cx="1655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过渡页</a:t>
            </a:r>
            <a:endParaRPr lang="zh-CN"/>
          </a:p>
        </p:txBody>
      </p:sp>
      <p:sp>
        <p:nvSpPr>
          <p:cNvPr id="21525" name="椭圆 1"/>
          <p:cNvSpPr>
            <a:spLocks noChangeArrowheads="1"/>
          </p:cNvSpPr>
          <p:nvPr/>
        </p:nvSpPr>
        <p:spPr bwMode="auto">
          <a:xfrm>
            <a:off x="5703888" y="6453188"/>
            <a:ext cx="790575" cy="404812"/>
          </a:xfrm>
          <a:custGeom>
            <a:avLst/>
            <a:gdLst>
              <a:gd name="T0" fmla="*/ 0 w 792088"/>
              <a:gd name="T1" fmla="*/ 0 h 404664"/>
              <a:gd name="T2" fmla="*/ 792088 w 792088"/>
              <a:gd name="T3" fmla="*/ 404664 h 404664"/>
            </a:gdLst>
            <a:ahLst/>
            <a:cxnLst/>
            <a:rect l="T0" t="T1" r="T2" b="T3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6" name="TextBox 15"/>
          <p:cNvSpPr>
            <a:spLocks noChangeArrowheads="1"/>
          </p:cNvSpPr>
          <p:nvPr/>
        </p:nvSpPr>
        <p:spPr bwMode="auto">
          <a:xfrm>
            <a:off x="5773738" y="6519863"/>
            <a:ext cx="650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sp>
        <p:nvSpPr>
          <p:cNvPr id="21527" name="椭圆 39"/>
          <p:cNvSpPr>
            <a:spLocks noChangeArrowheads="1"/>
          </p:cNvSpPr>
          <p:nvPr/>
        </p:nvSpPr>
        <p:spPr bwMode="auto">
          <a:xfrm>
            <a:off x="2174875" y="1844675"/>
            <a:ext cx="1655763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  <a:endParaRPr lang="zh-CN" altLang="en-US"/>
          </a:p>
        </p:txBody>
      </p:sp>
      <p:sp>
        <p:nvSpPr>
          <p:cNvPr id="21528" name="椭圆 40"/>
          <p:cNvSpPr>
            <a:spLocks noChangeArrowheads="1"/>
          </p:cNvSpPr>
          <p:nvPr/>
        </p:nvSpPr>
        <p:spPr bwMode="auto">
          <a:xfrm>
            <a:off x="8259763" y="1844675"/>
            <a:ext cx="1655762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grpSp>
        <p:nvGrpSpPr>
          <p:cNvPr id="21529" name="组合 41"/>
          <p:cNvGrpSpPr>
            <a:grpSpLocks/>
          </p:cNvGrpSpPr>
          <p:nvPr/>
        </p:nvGrpSpPr>
        <p:grpSpPr bwMode="auto">
          <a:xfrm>
            <a:off x="3562350" y="5719763"/>
            <a:ext cx="692150" cy="692150"/>
            <a:chOff x="0" y="0"/>
            <a:chExt cx="692150" cy="692150"/>
          </a:xfrm>
        </p:grpSpPr>
        <p:sp>
          <p:nvSpPr>
            <p:cNvPr id="21530" name="椭圆 42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21531" name="椭圆 43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1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grpSp>
        <p:nvGrpSpPr>
          <p:cNvPr id="21532" name="组合 44"/>
          <p:cNvGrpSpPr>
            <a:grpSpLocks/>
          </p:cNvGrpSpPr>
          <p:nvPr/>
        </p:nvGrpSpPr>
        <p:grpSpPr bwMode="auto">
          <a:xfrm>
            <a:off x="7853363" y="5719763"/>
            <a:ext cx="693737" cy="692150"/>
            <a:chOff x="0" y="0"/>
            <a:chExt cx="693737" cy="692150"/>
          </a:xfrm>
        </p:grpSpPr>
        <p:sp>
          <p:nvSpPr>
            <p:cNvPr id="21533" name="椭圆 45"/>
            <p:cNvSpPr>
              <a:spLocks noChangeArrowheads="1"/>
            </p:cNvSpPr>
            <p:nvPr/>
          </p:nvSpPr>
          <p:spPr bwMode="auto">
            <a:xfrm>
              <a:off x="0" y="0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21534" name="椭圆 46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4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21535" name="任意多边形 47"/>
          <p:cNvSpPr>
            <a:spLocks noChangeArrowheads="1"/>
          </p:cNvSpPr>
          <p:nvPr/>
        </p:nvSpPr>
        <p:spPr bwMode="auto">
          <a:xfrm rot="5400000">
            <a:off x="7693819" y="4499769"/>
            <a:ext cx="2376487" cy="523875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36" name="任意多边形 48"/>
          <p:cNvSpPr>
            <a:spLocks noChangeArrowheads="1"/>
          </p:cNvSpPr>
          <p:nvPr/>
        </p:nvSpPr>
        <p:spPr bwMode="auto">
          <a:xfrm rot="5400000" flipV="1">
            <a:off x="2011362" y="4475163"/>
            <a:ext cx="2384425" cy="565150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37" name="椭圆 49"/>
          <p:cNvSpPr>
            <a:spLocks noChangeArrowheads="1"/>
          </p:cNvSpPr>
          <p:nvPr/>
        </p:nvSpPr>
        <p:spPr bwMode="auto">
          <a:xfrm>
            <a:off x="4203700" y="1844675"/>
            <a:ext cx="1655763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grpSp>
        <p:nvGrpSpPr>
          <p:cNvPr id="21538" name="组合 50"/>
          <p:cNvGrpSpPr>
            <a:grpSpLocks/>
          </p:cNvGrpSpPr>
          <p:nvPr/>
        </p:nvGrpSpPr>
        <p:grpSpPr bwMode="auto">
          <a:xfrm>
            <a:off x="4903788" y="4391025"/>
            <a:ext cx="692150" cy="692150"/>
            <a:chOff x="0" y="0"/>
            <a:chExt cx="692150" cy="692150"/>
          </a:xfrm>
        </p:grpSpPr>
        <p:sp>
          <p:nvSpPr>
            <p:cNvPr id="21539" name="椭圆 51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21540" name="椭圆 52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2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21541" name="任意多边形 53"/>
          <p:cNvSpPr>
            <a:spLocks noChangeArrowheads="1"/>
          </p:cNvSpPr>
          <p:nvPr/>
        </p:nvSpPr>
        <p:spPr bwMode="auto">
          <a:xfrm rot="5400000">
            <a:off x="4661694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42" name="椭圆 54"/>
          <p:cNvSpPr>
            <a:spLocks noChangeArrowheads="1"/>
          </p:cNvSpPr>
          <p:nvPr/>
        </p:nvSpPr>
        <p:spPr bwMode="auto">
          <a:xfrm>
            <a:off x="6230938" y="1844675"/>
            <a:ext cx="1655762" cy="1655763"/>
          </a:xfrm>
          <a:prstGeom prst="ellipse">
            <a:avLst/>
          </a:prstGeom>
          <a:solidFill>
            <a:srgbClr val="FF8C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grpSp>
        <p:nvGrpSpPr>
          <p:cNvPr id="21543" name="组合 55"/>
          <p:cNvGrpSpPr>
            <a:grpSpLocks/>
          </p:cNvGrpSpPr>
          <p:nvPr/>
        </p:nvGrpSpPr>
        <p:grpSpPr bwMode="auto">
          <a:xfrm>
            <a:off x="6519863" y="4391025"/>
            <a:ext cx="692150" cy="692150"/>
            <a:chOff x="0" y="0"/>
            <a:chExt cx="692150" cy="692150"/>
          </a:xfrm>
        </p:grpSpPr>
        <p:sp>
          <p:nvSpPr>
            <p:cNvPr id="21544" name="椭圆 56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FF8C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21545" name="椭圆 57"/>
            <p:cNvSpPr>
              <a:spLocks noChangeArrowheads="1"/>
            </p:cNvSpPr>
            <p:nvPr/>
          </p:nvSpPr>
          <p:spPr bwMode="auto">
            <a:xfrm>
              <a:off x="73025" y="76200"/>
              <a:ext cx="539750" cy="539750"/>
            </a:xfrm>
            <a:prstGeom prst="ellipse">
              <a:avLst/>
            </a:prstGeom>
            <a:solidFill>
              <a:srgbClr val="FF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3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21546" name="任意多边形 58"/>
          <p:cNvSpPr>
            <a:spLocks noChangeArrowheads="1"/>
          </p:cNvSpPr>
          <p:nvPr/>
        </p:nvSpPr>
        <p:spPr bwMode="auto">
          <a:xfrm rot="5400000" flipV="1">
            <a:off x="6690519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FF95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4099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00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2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4103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4104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4105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4106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7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08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4109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4110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4111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4112" name="矩形 6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113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8" y="4479925"/>
            <a:ext cx="480377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4" name="椭圆 8"/>
          <p:cNvSpPr>
            <a:spLocks noChangeArrowheads="1"/>
          </p:cNvSpPr>
          <p:nvPr/>
        </p:nvSpPr>
        <p:spPr bwMode="auto">
          <a:xfrm>
            <a:off x="2174875" y="1844675"/>
            <a:ext cx="1655763" cy="1655763"/>
          </a:xfrm>
          <a:prstGeom prst="ellipse">
            <a:avLst/>
          </a:prstGeom>
          <a:solidFill>
            <a:srgbClr val="FF8C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4115" name="椭圆 9"/>
          <p:cNvSpPr>
            <a:spLocks noChangeArrowheads="1"/>
          </p:cNvSpPr>
          <p:nvPr/>
        </p:nvSpPr>
        <p:spPr bwMode="auto">
          <a:xfrm>
            <a:off x="4203700" y="1844675"/>
            <a:ext cx="1655763" cy="1655763"/>
          </a:xfrm>
          <a:prstGeom prst="ellipse">
            <a:avLst/>
          </a:prstGeom>
          <a:solidFill>
            <a:srgbClr val="FF8C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4116" name="椭圆 10"/>
          <p:cNvSpPr>
            <a:spLocks noChangeArrowheads="1"/>
          </p:cNvSpPr>
          <p:nvPr/>
        </p:nvSpPr>
        <p:spPr bwMode="auto">
          <a:xfrm>
            <a:off x="6230938" y="1844675"/>
            <a:ext cx="1655762" cy="1655763"/>
          </a:xfrm>
          <a:prstGeom prst="ellipse">
            <a:avLst/>
          </a:prstGeom>
          <a:solidFill>
            <a:srgbClr val="FF8C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4117" name="椭圆 11"/>
          <p:cNvSpPr>
            <a:spLocks noChangeArrowheads="1"/>
          </p:cNvSpPr>
          <p:nvPr/>
        </p:nvSpPr>
        <p:spPr bwMode="auto">
          <a:xfrm>
            <a:off x="8259763" y="1844675"/>
            <a:ext cx="1655762" cy="1655763"/>
          </a:xfrm>
          <a:prstGeom prst="ellipse">
            <a:avLst/>
          </a:prstGeom>
          <a:solidFill>
            <a:srgbClr val="FF8C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grpSp>
        <p:nvGrpSpPr>
          <p:cNvPr id="4118" name="组合 12"/>
          <p:cNvGrpSpPr>
            <a:grpSpLocks/>
          </p:cNvGrpSpPr>
          <p:nvPr/>
        </p:nvGrpSpPr>
        <p:grpSpPr bwMode="auto">
          <a:xfrm>
            <a:off x="3562350" y="5719763"/>
            <a:ext cx="692150" cy="692150"/>
            <a:chOff x="0" y="0"/>
            <a:chExt cx="692150" cy="692150"/>
          </a:xfrm>
        </p:grpSpPr>
        <p:sp>
          <p:nvSpPr>
            <p:cNvPr id="4119" name="椭圆 13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FF8C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4120" name="椭圆 14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FF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1</a:t>
              </a:r>
            </a:p>
          </p:txBody>
        </p:sp>
      </p:grpSp>
      <p:grpSp>
        <p:nvGrpSpPr>
          <p:cNvPr id="4121" name="组合 15"/>
          <p:cNvGrpSpPr>
            <a:grpSpLocks/>
          </p:cNvGrpSpPr>
          <p:nvPr/>
        </p:nvGrpSpPr>
        <p:grpSpPr bwMode="auto">
          <a:xfrm>
            <a:off x="4903788" y="4391025"/>
            <a:ext cx="692150" cy="692150"/>
            <a:chOff x="0" y="0"/>
            <a:chExt cx="692150" cy="692150"/>
          </a:xfrm>
        </p:grpSpPr>
        <p:sp>
          <p:nvSpPr>
            <p:cNvPr id="4122" name="椭圆 16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FF8C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4123" name="椭圆 17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FF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2</a:t>
              </a:r>
            </a:p>
          </p:txBody>
        </p:sp>
      </p:grpSp>
      <p:grpSp>
        <p:nvGrpSpPr>
          <p:cNvPr id="4124" name="组合 18"/>
          <p:cNvGrpSpPr>
            <a:grpSpLocks/>
          </p:cNvGrpSpPr>
          <p:nvPr/>
        </p:nvGrpSpPr>
        <p:grpSpPr bwMode="auto">
          <a:xfrm>
            <a:off x="6519863" y="4391025"/>
            <a:ext cx="692150" cy="692150"/>
            <a:chOff x="0" y="0"/>
            <a:chExt cx="692150" cy="692150"/>
          </a:xfrm>
        </p:grpSpPr>
        <p:sp>
          <p:nvSpPr>
            <p:cNvPr id="4125" name="椭圆 19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FF8C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4126" name="椭圆 20"/>
            <p:cNvSpPr>
              <a:spLocks noChangeArrowheads="1"/>
            </p:cNvSpPr>
            <p:nvPr/>
          </p:nvSpPr>
          <p:spPr bwMode="auto">
            <a:xfrm>
              <a:off x="73025" y="76200"/>
              <a:ext cx="539750" cy="539750"/>
            </a:xfrm>
            <a:prstGeom prst="ellipse">
              <a:avLst/>
            </a:prstGeom>
            <a:solidFill>
              <a:srgbClr val="FF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3</a:t>
              </a:r>
            </a:p>
          </p:txBody>
        </p:sp>
      </p:grpSp>
      <p:grpSp>
        <p:nvGrpSpPr>
          <p:cNvPr id="4127" name="组合 21"/>
          <p:cNvGrpSpPr>
            <a:grpSpLocks/>
          </p:cNvGrpSpPr>
          <p:nvPr/>
        </p:nvGrpSpPr>
        <p:grpSpPr bwMode="auto">
          <a:xfrm>
            <a:off x="7853363" y="5719763"/>
            <a:ext cx="693737" cy="692150"/>
            <a:chOff x="0" y="0"/>
            <a:chExt cx="693737" cy="692150"/>
          </a:xfrm>
        </p:grpSpPr>
        <p:sp>
          <p:nvSpPr>
            <p:cNvPr id="4128" name="椭圆 22"/>
            <p:cNvSpPr>
              <a:spLocks noChangeArrowheads="1"/>
            </p:cNvSpPr>
            <p:nvPr/>
          </p:nvSpPr>
          <p:spPr bwMode="auto">
            <a:xfrm>
              <a:off x="0" y="0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FF8C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4129" name="椭圆 23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FF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4</a:t>
              </a:r>
            </a:p>
          </p:txBody>
        </p:sp>
      </p:grpSp>
      <p:sp>
        <p:nvSpPr>
          <p:cNvPr id="4130" name="任意多边形 24"/>
          <p:cNvSpPr>
            <a:spLocks noChangeArrowheads="1"/>
          </p:cNvSpPr>
          <p:nvPr/>
        </p:nvSpPr>
        <p:spPr bwMode="auto">
          <a:xfrm rot="5400000">
            <a:off x="7693819" y="4499769"/>
            <a:ext cx="2376487" cy="523875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FF95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31" name="任意多边形 25"/>
          <p:cNvSpPr>
            <a:spLocks noChangeArrowheads="1"/>
          </p:cNvSpPr>
          <p:nvPr/>
        </p:nvSpPr>
        <p:spPr bwMode="auto">
          <a:xfrm rot="5400000">
            <a:off x="4661694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FF95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32" name="任意多边形 27"/>
          <p:cNvSpPr>
            <a:spLocks noChangeArrowheads="1"/>
          </p:cNvSpPr>
          <p:nvPr/>
        </p:nvSpPr>
        <p:spPr bwMode="auto">
          <a:xfrm rot="5400000" flipV="1">
            <a:off x="2011362" y="4475163"/>
            <a:ext cx="2384425" cy="565150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FF95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33" name="TextBox 15"/>
          <p:cNvSpPr>
            <a:spLocks noChangeArrowheads="1"/>
          </p:cNvSpPr>
          <p:nvPr/>
        </p:nvSpPr>
        <p:spPr bwMode="auto">
          <a:xfrm>
            <a:off x="5249863" y="5957888"/>
            <a:ext cx="1655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Agency FB" pitchFamily="34" charset="0"/>
                <a:ea typeface="Adobe 宋体 Std L" pitchFamily="2" charset="-122"/>
                <a:sym typeface="Agency FB" pitchFamily="34" charset="0"/>
              </a:rPr>
              <a:t>Contents Page</a:t>
            </a:r>
          </a:p>
        </p:txBody>
      </p:sp>
      <p:sp>
        <p:nvSpPr>
          <p:cNvPr id="4134" name="文本框 13"/>
          <p:cNvSpPr>
            <a:spLocks noChangeArrowheads="1"/>
          </p:cNvSpPr>
          <p:nvPr/>
        </p:nvSpPr>
        <p:spPr bwMode="auto">
          <a:xfrm>
            <a:off x="5249863" y="5516563"/>
            <a:ext cx="1655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目录页</a:t>
            </a:r>
          </a:p>
        </p:txBody>
      </p:sp>
      <p:sp>
        <p:nvSpPr>
          <p:cNvPr id="4135" name="任意多边形 32"/>
          <p:cNvSpPr>
            <a:spLocks noChangeArrowheads="1"/>
          </p:cNvSpPr>
          <p:nvPr/>
        </p:nvSpPr>
        <p:spPr bwMode="auto">
          <a:xfrm rot="5400000" flipV="1">
            <a:off x="6690519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FF95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36" name="椭圆 1"/>
          <p:cNvSpPr>
            <a:spLocks noChangeArrowheads="1"/>
          </p:cNvSpPr>
          <p:nvPr/>
        </p:nvSpPr>
        <p:spPr bwMode="auto">
          <a:xfrm>
            <a:off x="5703888" y="6453188"/>
            <a:ext cx="790575" cy="404812"/>
          </a:xfrm>
          <a:custGeom>
            <a:avLst/>
            <a:gdLst>
              <a:gd name="T0" fmla="*/ 0 w 792088"/>
              <a:gd name="T1" fmla="*/ 0 h 404664"/>
              <a:gd name="T2" fmla="*/ 792088 w 792088"/>
              <a:gd name="T3" fmla="*/ 404664 h 404664"/>
            </a:gdLst>
            <a:ahLst/>
            <a:cxnLst/>
            <a:rect l="T0" t="T1" r="T2" b="T3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37" name="TextBox 15"/>
          <p:cNvSpPr>
            <a:spLocks noChangeArrowheads="1"/>
          </p:cNvSpPr>
          <p:nvPr/>
        </p:nvSpPr>
        <p:spPr bwMode="auto">
          <a:xfrm>
            <a:off x="5773738" y="6519863"/>
            <a:ext cx="650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</p:spTree>
  </p:cSld>
  <p:clrMapOvr>
    <a:masterClrMapping/>
  </p:clrMapOvr>
  <p:transition spd="slow">
    <p:pull dir="l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2531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32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33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4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2535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2536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2537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2538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9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40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2541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2542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3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2544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2545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3.1 SmartArt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图表的优化设计</a:t>
            </a:r>
            <a:endParaRPr lang="zh-CN" altLang="en-US"/>
          </a:p>
        </p:txBody>
      </p:sp>
      <p:sp>
        <p:nvSpPr>
          <p:cNvPr id="22546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下图是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SmartArt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中的图表，我们可以对其设置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个性化颜色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，并添加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连接线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下划线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，效果就大不相同了！</a:t>
            </a:r>
          </a:p>
        </p:txBody>
      </p:sp>
      <p:sp>
        <p:nvSpPr>
          <p:cNvPr id="22548" name="矩形 11"/>
          <p:cNvSpPr>
            <a:spLocks noChangeArrowheads="1"/>
          </p:cNvSpPr>
          <p:nvPr/>
        </p:nvSpPr>
        <p:spPr bwMode="auto">
          <a:xfrm>
            <a:off x="7539038" y="5529263"/>
            <a:ext cx="4176712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“名牌”，简单的说，就是知名品牌，或在市场竞争中的强势品牌。</a:t>
            </a:r>
            <a:endParaRPr lang="zh-CN" altLang="en-US"/>
          </a:p>
        </p:txBody>
      </p:sp>
      <p:sp>
        <p:nvSpPr>
          <p:cNvPr id="22549" name="矩形 12"/>
          <p:cNvSpPr>
            <a:spLocks noChangeArrowheads="1"/>
          </p:cNvSpPr>
          <p:nvPr/>
        </p:nvSpPr>
        <p:spPr bwMode="auto">
          <a:xfrm>
            <a:off x="627063" y="3452813"/>
            <a:ext cx="37750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做营销的目的是销量的提升，做品牌的目的主要是让销售可持续增长。</a:t>
            </a:r>
            <a:endParaRPr lang="zh-CN" altLang="en-US"/>
          </a:p>
        </p:txBody>
      </p:sp>
      <p:sp>
        <p:nvSpPr>
          <p:cNvPr id="22550" name="矩形 13"/>
          <p:cNvSpPr>
            <a:spLocks noChangeArrowheads="1"/>
          </p:cNvSpPr>
          <p:nvPr/>
        </p:nvSpPr>
        <p:spPr bwMode="auto">
          <a:xfrm>
            <a:off x="7891463" y="3165475"/>
            <a:ext cx="3824287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商标是在工商局注册的，是法律概念；品牌是在消费者心中“注册的”，品牌只有转化为商标，才能受到保护。</a:t>
            </a:r>
            <a:endParaRPr lang="zh-CN" altLang="en-US"/>
          </a:p>
        </p:txBody>
      </p:sp>
      <p:sp>
        <p:nvSpPr>
          <p:cNvPr id="22551" name="矩形 14"/>
          <p:cNvSpPr>
            <a:spLocks noChangeArrowheads="1"/>
          </p:cNvSpPr>
          <p:nvPr/>
        </p:nvSpPr>
        <p:spPr bwMode="auto">
          <a:xfrm>
            <a:off x="985838" y="5487988"/>
            <a:ext cx="37766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品牌是一种文化现象，品牌的内涵来源于文化。</a:t>
            </a:r>
            <a:endParaRPr lang="zh-CN" altLang="en-US"/>
          </a:p>
        </p:txBody>
      </p:sp>
      <p:sp>
        <p:nvSpPr>
          <p:cNvPr id="22552" name="矩形 15"/>
          <p:cNvSpPr>
            <a:spLocks noChangeArrowheads="1"/>
          </p:cNvSpPr>
          <p:nvPr/>
        </p:nvSpPr>
        <p:spPr bwMode="auto">
          <a:xfrm>
            <a:off x="3506788" y="1939925"/>
            <a:ext cx="5472112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产品是工厂制造出来的，用以满足消费者功能需求；品牌是根植消费者的头脑中的，是消费者愿意付出购买的情感依托。</a:t>
            </a:r>
            <a:endParaRPr lang="zh-CN" altLang="en-US"/>
          </a:p>
        </p:txBody>
      </p:sp>
      <p:grpSp>
        <p:nvGrpSpPr>
          <p:cNvPr id="22553" name="组合 16"/>
          <p:cNvGrpSpPr>
            <a:grpSpLocks/>
          </p:cNvGrpSpPr>
          <p:nvPr/>
        </p:nvGrpSpPr>
        <p:grpSpPr bwMode="auto">
          <a:xfrm>
            <a:off x="985838" y="6045200"/>
            <a:ext cx="4465637" cy="287338"/>
            <a:chOff x="0" y="0"/>
            <a:chExt cx="4464496" cy="288032"/>
          </a:xfrm>
        </p:grpSpPr>
        <p:sp>
          <p:nvSpPr>
            <p:cNvPr id="22554" name="直接连接符 17"/>
            <p:cNvSpPr>
              <a:spLocks noChangeShapeType="1"/>
            </p:cNvSpPr>
            <p:nvPr/>
          </p:nvSpPr>
          <p:spPr bwMode="auto">
            <a:xfrm flipH="1">
              <a:off x="4032806" y="0"/>
              <a:ext cx="431690" cy="288032"/>
            </a:xfrm>
            <a:prstGeom prst="line">
              <a:avLst/>
            </a:prstGeom>
            <a:noFill/>
            <a:ln w="19050" cap="flat" cmpd="sng">
              <a:solidFill>
                <a:srgbClr val="8BAB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直接连接符 18"/>
            <p:cNvSpPr>
              <a:spLocks noChangeShapeType="1"/>
            </p:cNvSpPr>
            <p:nvPr/>
          </p:nvSpPr>
          <p:spPr bwMode="auto">
            <a:xfrm flipH="1">
              <a:off x="0" y="288032"/>
              <a:ext cx="4032806" cy="1"/>
            </a:xfrm>
            <a:prstGeom prst="line">
              <a:avLst/>
            </a:prstGeom>
            <a:noFill/>
            <a:ln w="19050" cap="flat" cmpd="sng">
              <a:solidFill>
                <a:srgbClr val="8BAB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组合 19"/>
          <p:cNvGrpSpPr>
            <a:grpSpLocks/>
          </p:cNvGrpSpPr>
          <p:nvPr/>
        </p:nvGrpSpPr>
        <p:grpSpPr bwMode="auto">
          <a:xfrm flipV="1">
            <a:off x="627063" y="4257675"/>
            <a:ext cx="4135437" cy="252413"/>
            <a:chOff x="0" y="0"/>
            <a:chExt cx="4464496" cy="288032"/>
          </a:xfrm>
        </p:grpSpPr>
        <p:sp>
          <p:nvSpPr>
            <p:cNvPr id="22557" name="直接连接符 20"/>
            <p:cNvSpPr>
              <a:spLocks noChangeShapeType="1"/>
            </p:cNvSpPr>
            <p:nvPr/>
          </p:nvSpPr>
          <p:spPr bwMode="auto">
            <a:xfrm flipH="1">
              <a:off x="4032614" y="0"/>
              <a:ext cx="431882" cy="288032"/>
            </a:xfrm>
            <a:prstGeom prst="line">
              <a:avLst/>
            </a:prstGeom>
            <a:noFill/>
            <a:ln w="19050" cap="flat" cmpd="sng">
              <a:solidFill>
                <a:srgbClr val="FF85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直接连接符 21"/>
            <p:cNvSpPr>
              <a:spLocks noChangeShapeType="1"/>
            </p:cNvSpPr>
            <p:nvPr/>
          </p:nvSpPr>
          <p:spPr bwMode="auto">
            <a:xfrm flipH="1">
              <a:off x="0" y="288032"/>
              <a:ext cx="4032614" cy="1"/>
            </a:xfrm>
            <a:prstGeom prst="line">
              <a:avLst/>
            </a:prstGeom>
            <a:noFill/>
            <a:ln w="19050" cap="flat" cmpd="sng">
              <a:solidFill>
                <a:srgbClr val="FF85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9" name="直接连接符 22"/>
          <p:cNvSpPr>
            <a:spLocks noChangeShapeType="1"/>
          </p:cNvSpPr>
          <p:nvPr/>
        </p:nvSpPr>
        <p:spPr bwMode="auto">
          <a:xfrm>
            <a:off x="3506788" y="2732088"/>
            <a:ext cx="5472112" cy="1587"/>
          </a:xfrm>
          <a:prstGeom prst="line">
            <a:avLst/>
          </a:prstGeom>
          <a:noFill/>
          <a:ln w="19050" cap="flat" cmpd="sng">
            <a:solidFill>
              <a:srgbClr val="7030A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0" name="直接连接符 23"/>
          <p:cNvSpPr>
            <a:spLocks noChangeShapeType="1"/>
          </p:cNvSpPr>
          <p:nvPr/>
        </p:nvSpPr>
        <p:spPr bwMode="auto">
          <a:xfrm flipV="1">
            <a:off x="6170613" y="2736850"/>
            <a:ext cx="1587" cy="428625"/>
          </a:xfrm>
          <a:prstGeom prst="line">
            <a:avLst/>
          </a:prstGeom>
          <a:noFill/>
          <a:ln w="19050" cap="flat" cmpd="sng">
            <a:solidFill>
              <a:srgbClr val="7030A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61" name="组合 24"/>
          <p:cNvGrpSpPr>
            <a:grpSpLocks/>
          </p:cNvGrpSpPr>
          <p:nvPr/>
        </p:nvGrpSpPr>
        <p:grpSpPr bwMode="auto">
          <a:xfrm flipH="1" flipV="1">
            <a:off x="7612063" y="4256088"/>
            <a:ext cx="3959225" cy="395287"/>
            <a:chOff x="0" y="0"/>
            <a:chExt cx="4464496" cy="288032"/>
          </a:xfrm>
        </p:grpSpPr>
        <p:sp>
          <p:nvSpPr>
            <p:cNvPr id="22562" name="直接连接符 25"/>
            <p:cNvSpPr>
              <a:spLocks noChangeShapeType="1"/>
            </p:cNvSpPr>
            <p:nvPr/>
          </p:nvSpPr>
          <p:spPr bwMode="auto">
            <a:xfrm flipH="1">
              <a:off x="4033084" y="0"/>
              <a:ext cx="431412" cy="288032"/>
            </a:xfrm>
            <a:prstGeom prst="line">
              <a:avLst/>
            </a:prstGeom>
            <a:noFill/>
            <a:ln w="19050" cap="flat" cmpd="sng">
              <a:solidFill>
                <a:srgbClr val="3C78C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直接连接符 26"/>
            <p:cNvSpPr>
              <a:spLocks noChangeShapeType="1"/>
            </p:cNvSpPr>
            <p:nvPr/>
          </p:nvSpPr>
          <p:spPr bwMode="auto">
            <a:xfrm flipH="1">
              <a:off x="0" y="288032"/>
              <a:ext cx="4033084" cy="1"/>
            </a:xfrm>
            <a:prstGeom prst="line">
              <a:avLst/>
            </a:prstGeom>
            <a:noFill/>
            <a:ln w="19050" cap="flat" cmpd="sng">
              <a:solidFill>
                <a:srgbClr val="3C78C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4" name="组合 27"/>
          <p:cNvGrpSpPr>
            <a:grpSpLocks/>
          </p:cNvGrpSpPr>
          <p:nvPr/>
        </p:nvGrpSpPr>
        <p:grpSpPr bwMode="auto">
          <a:xfrm flipH="1">
            <a:off x="7118350" y="5988050"/>
            <a:ext cx="4452938" cy="311150"/>
            <a:chOff x="0" y="0"/>
            <a:chExt cx="4464496" cy="288032"/>
          </a:xfrm>
        </p:grpSpPr>
        <p:sp>
          <p:nvSpPr>
            <p:cNvPr id="22565" name="直接连接符 28"/>
            <p:cNvSpPr>
              <a:spLocks noChangeShapeType="1"/>
            </p:cNvSpPr>
            <p:nvPr/>
          </p:nvSpPr>
          <p:spPr bwMode="auto">
            <a:xfrm flipH="1">
              <a:off x="4033166" y="0"/>
              <a:ext cx="431330" cy="288032"/>
            </a:xfrm>
            <a:prstGeom prst="line">
              <a:avLst/>
            </a:prstGeom>
            <a:noFill/>
            <a:ln w="19050" cap="flat" cmpd="sng">
              <a:solidFill>
                <a:srgbClr val="00B0F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直接连接符 29"/>
            <p:cNvSpPr>
              <a:spLocks noChangeShapeType="1"/>
            </p:cNvSpPr>
            <p:nvPr/>
          </p:nvSpPr>
          <p:spPr bwMode="auto">
            <a:xfrm flipH="1">
              <a:off x="0" y="288032"/>
              <a:ext cx="4033166" cy="1"/>
            </a:xfrm>
            <a:prstGeom prst="line">
              <a:avLst/>
            </a:prstGeom>
            <a:noFill/>
            <a:ln w="19050" cap="flat" cmpd="sng">
              <a:solidFill>
                <a:srgbClr val="00B0F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8" grpId="0" bldLvl="0" autoUpdateAnimBg="0"/>
      <p:bldP spid="22549" grpId="0" bldLvl="0" autoUpdateAnimBg="0"/>
      <p:bldP spid="22550" grpId="0" bldLvl="0" autoUpdateAnimBg="0"/>
      <p:bldP spid="22551" grpId="0" bldLvl="0" autoUpdateAnimBg="0"/>
      <p:bldP spid="2255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3555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56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57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3559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3560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3561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3562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3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64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3565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3566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67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3568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3569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3.2 SmartArt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图表的创新设计</a:t>
            </a:r>
            <a:endParaRPr lang="zh-CN" altLang="en-US"/>
          </a:p>
        </p:txBody>
      </p:sp>
      <p:sp>
        <p:nvSpPr>
          <p:cNvPr id="23570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下图是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SmartArt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中的循环图表，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取消组合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后，设计成并列关系的图表，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并重新着色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、分别添加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动画效果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</a:p>
        </p:txBody>
      </p:sp>
      <p:grpSp>
        <p:nvGrpSpPr>
          <p:cNvPr id="23572" name="组合 38"/>
          <p:cNvGrpSpPr>
            <a:grpSpLocks/>
          </p:cNvGrpSpPr>
          <p:nvPr/>
        </p:nvGrpSpPr>
        <p:grpSpPr bwMode="auto">
          <a:xfrm>
            <a:off x="8116888" y="1700213"/>
            <a:ext cx="1808162" cy="1490662"/>
            <a:chOff x="0" y="0"/>
            <a:chExt cx="1807651" cy="1489821"/>
          </a:xfrm>
        </p:grpSpPr>
        <p:sp>
          <p:nvSpPr>
            <p:cNvPr id="23573" name="六边形 39"/>
            <p:cNvSpPr>
              <a:spLocks noChangeArrowheads="1"/>
            </p:cNvSpPr>
            <p:nvPr/>
          </p:nvSpPr>
          <p:spPr bwMode="auto">
            <a:xfrm>
              <a:off x="39676" y="0"/>
              <a:ext cx="1728299" cy="1489821"/>
            </a:xfrm>
            <a:prstGeom prst="hexagon">
              <a:avLst>
                <a:gd name="adj" fmla="val 24995"/>
                <a:gd name="vf" fmla="val 115470"/>
              </a:avLst>
            </a:prstGeom>
            <a:solidFill>
              <a:srgbClr val="3B7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4" name="矩形 40"/>
            <p:cNvSpPr>
              <a:spLocks noChangeArrowheads="1"/>
            </p:cNvSpPr>
            <p:nvPr/>
          </p:nvSpPr>
          <p:spPr bwMode="auto">
            <a:xfrm>
              <a:off x="0" y="327404"/>
              <a:ext cx="18076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亮剑之旅</a:t>
              </a:r>
              <a:endPara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拓展训练课程</a:t>
              </a:r>
              <a:endParaRPr lang="zh-CN" altLang="en-US"/>
            </a:p>
          </p:txBody>
        </p:sp>
      </p:grpSp>
      <p:grpSp>
        <p:nvGrpSpPr>
          <p:cNvPr id="23575" name="组合 41"/>
          <p:cNvGrpSpPr>
            <a:grpSpLocks/>
          </p:cNvGrpSpPr>
          <p:nvPr/>
        </p:nvGrpSpPr>
        <p:grpSpPr bwMode="auto">
          <a:xfrm>
            <a:off x="6686550" y="2482850"/>
            <a:ext cx="1806575" cy="1489075"/>
            <a:chOff x="0" y="0"/>
            <a:chExt cx="1807651" cy="1489821"/>
          </a:xfrm>
        </p:grpSpPr>
        <p:sp>
          <p:nvSpPr>
            <p:cNvPr id="23576" name="六边形 42"/>
            <p:cNvSpPr>
              <a:spLocks noChangeArrowheads="1"/>
            </p:cNvSpPr>
            <p:nvPr/>
          </p:nvSpPr>
          <p:spPr bwMode="auto">
            <a:xfrm>
              <a:off x="39712" y="0"/>
              <a:ext cx="1728229" cy="1489821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7BC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7" name="矩形 43"/>
            <p:cNvSpPr>
              <a:spLocks noChangeArrowheads="1"/>
            </p:cNvSpPr>
            <p:nvPr/>
          </p:nvSpPr>
          <p:spPr bwMode="auto">
            <a:xfrm>
              <a:off x="0" y="327404"/>
              <a:ext cx="18076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融入之行</a:t>
              </a:r>
              <a:endPara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新人入职课程</a:t>
              </a:r>
              <a:endParaRPr lang="zh-CN" altLang="en-US"/>
            </a:p>
          </p:txBody>
        </p:sp>
      </p:grpSp>
      <p:grpSp>
        <p:nvGrpSpPr>
          <p:cNvPr id="23578" name="组合 44"/>
          <p:cNvGrpSpPr>
            <a:grpSpLocks/>
          </p:cNvGrpSpPr>
          <p:nvPr/>
        </p:nvGrpSpPr>
        <p:grpSpPr bwMode="auto">
          <a:xfrm>
            <a:off x="9548813" y="2482850"/>
            <a:ext cx="1806575" cy="1489075"/>
            <a:chOff x="0" y="0"/>
            <a:chExt cx="1807651" cy="1489821"/>
          </a:xfrm>
        </p:grpSpPr>
        <p:sp>
          <p:nvSpPr>
            <p:cNvPr id="23579" name="六边形 45"/>
            <p:cNvSpPr>
              <a:spLocks noChangeArrowheads="1"/>
            </p:cNvSpPr>
            <p:nvPr/>
          </p:nvSpPr>
          <p:spPr bwMode="auto">
            <a:xfrm>
              <a:off x="39711" y="0"/>
              <a:ext cx="1728229" cy="1489821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8A3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0" name="矩形 46"/>
            <p:cNvSpPr>
              <a:spLocks noChangeArrowheads="1"/>
            </p:cNvSpPr>
            <p:nvPr/>
          </p:nvSpPr>
          <p:spPr bwMode="auto">
            <a:xfrm>
              <a:off x="0" y="327404"/>
              <a:ext cx="18076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精英之路</a:t>
              </a:r>
              <a:endPara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业务进阶课程</a:t>
              </a:r>
              <a:endParaRPr lang="zh-CN" altLang="en-US"/>
            </a:p>
          </p:txBody>
        </p:sp>
      </p:grpSp>
      <p:grpSp>
        <p:nvGrpSpPr>
          <p:cNvPr id="23581" name="组合 47"/>
          <p:cNvGrpSpPr>
            <a:grpSpLocks/>
          </p:cNvGrpSpPr>
          <p:nvPr/>
        </p:nvGrpSpPr>
        <p:grpSpPr bwMode="auto">
          <a:xfrm>
            <a:off x="9548813" y="4040188"/>
            <a:ext cx="1806575" cy="1489075"/>
            <a:chOff x="0" y="0"/>
            <a:chExt cx="1807651" cy="1489821"/>
          </a:xfrm>
        </p:grpSpPr>
        <p:sp>
          <p:nvSpPr>
            <p:cNvPr id="23582" name="六边形 48"/>
            <p:cNvSpPr>
              <a:spLocks noChangeArrowheads="1"/>
            </p:cNvSpPr>
            <p:nvPr/>
          </p:nvSpPr>
          <p:spPr bwMode="auto">
            <a:xfrm>
              <a:off x="39711" y="0"/>
              <a:ext cx="1728229" cy="1489821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3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3" name="矩形 49"/>
            <p:cNvSpPr>
              <a:spLocks noChangeArrowheads="1"/>
            </p:cNvSpPr>
            <p:nvPr/>
          </p:nvSpPr>
          <p:spPr bwMode="auto">
            <a:xfrm>
              <a:off x="0" y="327404"/>
              <a:ext cx="18076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跨越之阶</a:t>
              </a: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管理进阶课程</a:t>
              </a:r>
              <a:endParaRPr lang="zh-CN" altLang="en-US"/>
            </a:p>
          </p:txBody>
        </p:sp>
      </p:grpSp>
      <p:grpSp>
        <p:nvGrpSpPr>
          <p:cNvPr id="23584" name="组合 50"/>
          <p:cNvGrpSpPr>
            <a:grpSpLocks/>
          </p:cNvGrpSpPr>
          <p:nvPr/>
        </p:nvGrpSpPr>
        <p:grpSpPr bwMode="auto">
          <a:xfrm>
            <a:off x="8116888" y="3260725"/>
            <a:ext cx="1808162" cy="1489075"/>
            <a:chOff x="0" y="0"/>
            <a:chExt cx="1807651" cy="1489821"/>
          </a:xfrm>
        </p:grpSpPr>
        <p:sp>
          <p:nvSpPr>
            <p:cNvPr id="23585" name="六边形 51"/>
            <p:cNvSpPr>
              <a:spLocks noChangeArrowheads="1"/>
            </p:cNvSpPr>
            <p:nvPr/>
          </p:nvSpPr>
          <p:spPr bwMode="auto">
            <a:xfrm>
              <a:off x="39676" y="0"/>
              <a:ext cx="1728299" cy="1489821"/>
            </a:xfrm>
            <a:prstGeom prst="hexagon">
              <a:avLst>
                <a:gd name="adj" fmla="val 24995"/>
                <a:gd name="vf" fmla="val 11547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6" name="矩形 52"/>
            <p:cNvSpPr>
              <a:spLocks noChangeArrowheads="1"/>
            </p:cNvSpPr>
            <p:nvPr/>
          </p:nvSpPr>
          <p:spPr bwMode="auto">
            <a:xfrm>
              <a:off x="0" y="327404"/>
              <a:ext cx="18076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京东之魂</a:t>
              </a: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核心价值观课程</a:t>
              </a:r>
              <a:endParaRPr lang="zh-CN" altLang="en-US"/>
            </a:p>
          </p:txBody>
        </p:sp>
      </p:grpSp>
      <p:grpSp>
        <p:nvGrpSpPr>
          <p:cNvPr id="23587" name="组合 53"/>
          <p:cNvGrpSpPr>
            <a:grpSpLocks/>
          </p:cNvGrpSpPr>
          <p:nvPr/>
        </p:nvGrpSpPr>
        <p:grpSpPr bwMode="auto">
          <a:xfrm>
            <a:off x="6686550" y="4040188"/>
            <a:ext cx="1806575" cy="1489075"/>
            <a:chOff x="0" y="0"/>
            <a:chExt cx="1807651" cy="1489821"/>
          </a:xfrm>
        </p:grpSpPr>
        <p:sp>
          <p:nvSpPr>
            <p:cNvPr id="23588" name="六边形 54"/>
            <p:cNvSpPr>
              <a:spLocks noChangeArrowheads="1"/>
            </p:cNvSpPr>
            <p:nvPr/>
          </p:nvSpPr>
          <p:spPr bwMode="auto">
            <a:xfrm>
              <a:off x="39712" y="0"/>
              <a:ext cx="1728229" cy="1489821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9" name="矩形 55"/>
            <p:cNvSpPr>
              <a:spLocks noChangeArrowheads="1"/>
            </p:cNvSpPr>
            <p:nvPr/>
          </p:nvSpPr>
          <p:spPr bwMode="auto">
            <a:xfrm>
              <a:off x="0" y="327404"/>
              <a:ext cx="18076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明日之翼</a:t>
              </a: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职业化课程</a:t>
              </a:r>
              <a:endParaRPr lang="zh-CN" altLang="en-US"/>
            </a:p>
          </p:txBody>
        </p:sp>
      </p:grpSp>
      <p:grpSp>
        <p:nvGrpSpPr>
          <p:cNvPr id="23590" name="组合 56"/>
          <p:cNvGrpSpPr>
            <a:grpSpLocks/>
          </p:cNvGrpSpPr>
          <p:nvPr/>
        </p:nvGrpSpPr>
        <p:grpSpPr bwMode="auto">
          <a:xfrm>
            <a:off x="8116888" y="4819650"/>
            <a:ext cx="1808162" cy="1489075"/>
            <a:chOff x="0" y="0"/>
            <a:chExt cx="1807651" cy="1489821"/>
          </a:xfrm>
        </p:grpSpPr>
        <p:sp>
          <p:nvSpPr>
            <p:cNvPr id="23591" name="六边形 57"/>
            <p:cNvSpPr>
              <a:spLocks noChangeArrowheads="1"/>
            </p:cNvSpPr>
            <p:nvPr/>
          </p:nvSpPr>
          <p:spPr bwMode="auto">
            <a:xfrm>
              <a:off x="39676" y="0"/>
              <a:ext cx="1728299" cy="1489821"/>
            </a:xfrm>
            <a:prstGeom prst="hexagon">
              <a:avLst>
                <a:gd name="adj" fmla="val 24995"/>
                <a:gd name="vf" fmla="val 115470"/>
              </a:avLst>
            </a:prstGeom>
            <a:solidFill>
              <a:srgbClr val="FD7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2" name="矩形 58"/>
            <p:cNvSpPr>
              <a:spLocks noChangeArrowheads="1"/>
            </p:cNvSpPr>
            <p:nvPr/>
          </p:nvSpPr>
          <p:spPr bwMode="auto">
            <a:xfrm>
              <a:off x="0" y="327404"/>
              <a:ext cx="1807651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制胜之道</a:t>
              </a: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领导力课程</a:t>
              </a:r>
              <a:endParaRPr lang="zh-CN" altLang="en-US"/>
            </a:p>
          </p:txBody>
        </p:sp>
      </p:grpSp>
      <p:sp>
        <p:nvSpPr>
          <p:cNvPr id="23593" name="直接箭头连接符 59"/>
          <p:cNvSpPr>
            <a:spLocks noChangeShapeType="1"/>
          </p:cNvSpPr>
          <p:nvPr/>
        </p:nvSpPr>
        <p:spPr bwMode="auto">
          <a:xfrm>
            <a:off x="4875213" y="3971925"/>
            <a:ext cx="1851025" cy="0"/>
          </a:xfrm>
          <a:prstGeom prst="straightConnector1">
            <a:avLst/>
          </a:prstGeom>
          <a:noFill/>
          <a:ln w="9525" cap="flat" cmpd="sng">
            <a:solidFill>
              <a:srgbClr val="F79646"/>
            </a:solidFill>
            <a:prstDash val="dash"/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4579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580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81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2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4583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4584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4585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4586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7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8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4589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4590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591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92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4593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3.3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信息图表的仿制</a:t>
            </a:r>
            <a:endParaRPr lang="zh-CN" altLang="en-US"/>
          </a:p>
        </p:txBody>
      </p:sp>
      <p:sp>
        <p:nvSpPr>
          <p:cNvPr id="24594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现在各种信息图表非常流行，比如腾讯的新闻百科中有各种漂亮的信息图表。我们在百度或者谷歌输入信息图表也可以找到许多时髦的图表。</a:t>
            </a:r>
            <a:endParaRPr 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下图的图表是怎么模仿的呢？实际上就是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两个弧形拼起来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就好了，大家可以拆开右边的图琢磨一下。</a:t>
            </a:r>
          </a:p>
        </p:txBody>
      </p:sp>
      <p:pic>
        <p:nvPicPr>
          <p:cNvPr id="24595" name="图片 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713038"/>
            <a:ext cx="4143375" cy="3524250"/>
          </a:xfrm>
          <a:prstGeom prst="rect">
            <a:avLst/>
          </a:prstGeom>
          <a:noFill/>
          <a:ln w="6350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98" name="椭圆 1027"/>
          <p:cNvSpPr>
            <a:spLocks noChangeArrowheads="1"/>
          </p:cNvSpPr>
          <p:nvPr/>
        </p:nvSpPr>
        <p:spPr bwMode="auto">
          <a:xfrm>
            <a:off x="8186738" y="3287713"/>
            <a:ext cx="2376487" cy="23749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99" name="直接连接符 1031"/>
          <p:cNvSpPr>
            <a:spLocks noChangeShapeType="1"/>
          </p:cNvSpPr>
          <p:nvPr/>
        </p:nvSpPr>
        <p:spPr bwMode="auto">
          <a:xfrm flipH="1" flipV="1">
            <a:off x="7754938" y="3683000"/>
            <a:ext cx="720725" cy="420688"/>
          </a:xfrm>
          <a:prstGeom prst="line">
            <a:avLst/>
          </a:prstGeom>
          <a:noFill/>
          <a:ln w="9525" cap="flat" cmpd="sng">
            <a:solidFill>
              <a:srgbClr val="FF9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直接连接符 1034"/>
          <p:cNvSpPr>
            <a:spLocks noChangeShapeType="1"/>
          </p:cNvSpPr>
          <p:nvPr/>
        </p:nvSpPr>
        <p:spPr bwMode="auto">
          <a:xfrm flipH="1">
            <a:off x="7542213" y="3683000"/>
            <a:ext cx="215900" cy="0"/>
          </a:xfrm>
          <a:prstGeom prst="line">
            <a:avLst/>
          </a:prstGeom>
          <a:noFill/>
          <a:ln w="9525" cap="flat" cmpd="sng">
            <a:solidFill>
              <a:srgbClr val="FF9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1" name="直接连接符 84"/>
          <p:cNvSpPr>
            <a:spLocks noChangeShapeType="1"/>
          </p:cNvSpPr>
          <p:nvPr/>
        </p:nvSpPr>
        <p:spPr bwMode="auto">
          <a:xfrm flipH="1" flipV="1">
            <a:off x="10198100" y="4921250"/>
            <a:ext cx="720725" cy="419100"/>
          </a:xfrm>
          <a:prstGeom prst="line">
            <a:avLst/>
          </a:prstGeom>
          <a:noFill/>
          <a:ln w="9525" cap="flat" cmpd="sng">
            <a:solidFill>
              <a:srgbClr val="8BAB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直接连接符 85"/>
          <p:cNvSpPr>
            <a:spLocks noChangeShapeType="1"/>
          </p:cNvSpPr>
          <p:nvPr/>
        </p:nvSpPr>
        <p:spPr bwMode="auto">
          <a:xfrm flipH="1">
            <a:off x="10915650" y="5340350"/>
            <a:ext cx="215900" cy="0"/>
          </a:xfrm>
          <a:prstGeom prst="line">
            <a:avLst/>
          </a:prstGeom>
          <a:noFill/>
          <a:ln w="9525" cap="flat" cmpd="sng">
            <a:solidFill>
              <a:srgbClr val="8BAB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3" name="文本框 1043"/>
          <p:cNvSpPr>
            <a:spLocks noChangeArrowheads="1"/>
          </p:cNvSpPr>
          <p:nvPr/>
        </p:nvSpPr>
        <p:spPr bwMode="auto">
          <a:xfrm>
            <a:off x="6800850" y="3535363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份子钱</a:t>
            </a:r>
            <a:endParaRPr lang="zh-CN" altLang="en-US"/>
          </a:p>
        </p:txBody>
      </p:sp>
      <p:sp>
        <p:nvSpPr>
          <p:cNvPr id="24604" name="文本框 88"/>
          <p:cNvSpPr>
            <a:spLocks noChangeArrowheads="1"/>
          </p:cNvSpPr>
          <p:nvPr/>
        </p:nvSpPr>
        <p:spPr bwMode="auto">
          <a:xfrm>
            <a:off x="11122025" y="5172075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8BAB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油钱等</a:t>
            </a:r>
            <a:endParaRPr lang="zh-CN" altLang="en-US"/>
          </a:p>
        </p:txBody>
      </p:sp>
      <p:sp>
        <p:nvSpPr>
          <p:cNvPr id="24605" name="文本框 1044"/>
          <p:cNvSpPr>
            <a:spLocks noChangeArrowheads="1"/>
          </p:cNvSpPr>
          <p:nvPr/>
        </p:nvSpPr>
        <p:spPr bwMode="auto">
          <a:xfrm>
            <a:off x="7431088" y="3683000"/>
            <a:ext cx="539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i="1">
                <a:solidFill>
                  <a:srgbClr val="7F7F7F"/>
                </a:solidFill>
                <a:latin typeface="Calibri" pitchFamily="34" charset="0"/>
                <a:sym typeface="Calibri" pitchFamily="34" charset="0"/>
              </a:rPr>
              <a:t>57%</a:t>
            </a:r>
            <a:endParaRPr lang="zh-CN" altLang="en-US" sz="1600" i="1">
              <a:solidFill>
                <a:srgbClr val="7F7F7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4606" name="文本框 90"/>
          <p:cNvSpPr>
            <a:spLocks noChangeArrowheads="1"/>
          </p:cNvSpPr>
          <p:nvPr/>
        </p:nvSpPr>
        <p:spPr bwMode="auto">
          <a:xfrm>
            <a:off x="10791825" y="5380038"/>
            <a:ext cx="5397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i="1">
                <a:solidFill>
                  <a:srgbClr val="7F7F7F"/>
                </a:solidFill>
                <a:latin typeface="Calibri" pitchFamily="34" charset="0"/>
                <a:sym typeface="Calibri" pitchFamily="34" charset="0"/>
              </a:rPr>
              <a:t>43%</a:t>
            </a:r>
            <a:endParaRPr lang="zh-CN" altLang="en-US" sz="1600" i="1">
              <a:solidFill>
                <a:srgbClr val="7F7F7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4607" name="文本框 1045"/>
          <p:cNvSpPr>
            <a:spLocks noChangeArrowheads="1"/>
          </p:cNvSpPr>
          <p:nvPr/>
        </p:nvSpPr>
        <p:spPr bwMode="auto">
          <a:xfrm>
            <a:off x="8740775" y="4013200"/>
            <a:ext cx="1423988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i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每月固定支出约</a:t>
            </a:r>
            <a:r>
              <a:rPr lang="en-US" sz="1400" i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9000</a:t>
            </a:r>
            <a:r>
              <a:rPr lang="zh-CN" altLang="en-US" sz="1400" i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元</a:t>
            </a:r>
            <a:endParaRPr lang="en-US" sz="1400" i="1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i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</a:t>
            </a:r>
            <a:r>
              <a:rPr lang="en-US" sz="1400" i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400" i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天</a:t>
            </a:r>
            <a:r>
              <a:rPr lang="en-US" sz="1400" i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300</a:t>
            </a:r>
            <a:r>
              <a:rPr lang="zh-CN" altLang="en-US" sz="1400" i="1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</a:p>
        </p:txBody>
      </p:sp>
      <p:cxnSp>
        <p:nvCxnSpPr>
          <p:cNvPr id="24608" name="直接箭头连接符 1050"/>
          <p:cNvCxnSpPr>
            <a:cxnSpLocks noChangeShapeType="1"/>
            <a:endCxn id="24598" idx="2"/>
          </p:cNvCxnSpPr>
          <p:nvPr/>
        </p:nvCxnSpPr>
        <p:spPr bwMode="auto">
          <a:xfrm>
            <a:off x="5019675" y="4475163"/>
            <a:ext cx="3167063" cy="1587"/>
          </a:xfrm>
          <a:prstGeom prst="straightConnector1">
            <a:avLst/>
          </a:prstGeom>
          <a:noFill/>
          <a:ln w="6350" cap="flat" cmpd="sng">
            <a:solidFill>
              <a:srgbClr val="FF0000"/>
            </a:solidFill>
            <a:prstDash val="dash"/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5603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5604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5605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6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5607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5608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5609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5610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1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612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5613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5614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5615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5616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5617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3.3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信息图表的仿制</a:t>
            </a:r>
            <a:endParaRPr lang="zh-CN" altLang="en-US"/>
          </a:p>
        </p:txBody>
      </p:sp>
      <p:sp>
        <p:nvSpPr>
          <p:cNvPr id="25618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同样，下面的信息图表，也是利用两个圆弧实现，大家可以尝试一下：）</a:t>
            </a:r>
          </a:p>
        </p:txBody>
      </p:sp>
      <p:sp>
        <p:nvSpPr>
          <p:cNvPr id="25625" name="文本框 1053"/>
          <p:cNvSpPr>
            <a:spLocks noChangeArrowheads="1"/>
          </p:cNvSpPr>
          <p:nvPr/>
        </p:nvSpPr>
        <p:spPr bwMode="auto">
          <a:xfrm>
            <a:off x="2028825" y="3678238"/>
            <a:ext cx="22367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9300"/>
                </a:solidFill>
                <a:latin typeface="Arial Black" pitchFamily="34" charset="0"/>
                <a:sym typeface="Arial Black" pitchFamily="34" charset="0"/>
              </a:rPr>
              <a:t>40.9%</a:t>
            </a:r>
            <a:endParaRPr lang="zh-CN" altLang="en-US" sz="4800" b="1">
              <a:solidFill>
                <a:srgbClr val="FF9300"/>
              </a:solidFill>
              <a:latin typeface="Arial Black" pitchFamily="34" charset="0"/>
              <a:sym typeface="Arial Black" pitchFamily="34" charset="0"/>
            </a:endParaRPr>
          </a:p>
        </p:txBody>
      </p:sp>
      <p:sp>
        <p:nvSpPr>
          <p:cNvPr id="25626" name="文本框 107"/>
          <p:cNvSpPr>
            <a:spLocks noChangeArrowheads="1"/>
          </p:cNvSpPr>
          <p:nvPr/>
        </p:nvSpPr>
        <p:spPr bwMode="auto">
          <a:xfrm>
            <a:off x="5484813" y="3678238"/>
            <a:ext cx="2236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9300"/>
                </a:solidFill>
                <a:latin typeface="Arial Black" pitchFamily="34" charset="0"/>
                <a:sym typeface="Arial Black" pitchFamily="34" charset="0"/>
              </a:rPr>
              <a:t>37.7%</a:t>
            </a:r>
            <a:endParaRPr lang="zh-CN" altLang="en-US" sz="4800" b="1">
              <a:solidFill>
                <a:srgbClr val="FF9300"/>
              </a:solidFill>
              <a:latin typeface="Arial Black" pitchFamily="34" charset="0"/>
              <a:sym typeface="Arial Black" pitchFamily="34" charset="0"/>
            </a:endParaRPr>
          </a:p>
        </p:txBody>
      </p:sp>
      <p:sp>
        <p:nvSpPr>
          <p:cNvPr id="25627" name="文本框 108"/>
          <p:cNvSpPr>
            <a:spLocks noChangeArrowheads="1"/>
          </p:cNvSpPr>
          <p:nvPr/>
        </p:nvSpPr>
        <p:spPr bwMode="auto">
          <a:xfrm>
            <a:off x="8986838" y="3878263"/>
            <a:ext cx="16208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 b="1">
                <a:solidFill>
                  <a:srgbClr val="FF9300"/>
                </a:solidFill>
                <a:latin typeface="Arial Black" pitchFamily="34" charset="0"/>
                <a:sym typeface="Arial Black" pitchFamily="34" charset="0"/>
              </a:rPr>
              <a:t>50%</a:t>
            </a:r>
            <a:endParaRPr lang="zh-CN" altLang="en-US" sz="4800" b="1">
              <a:solidFill>
                <a:srgbClr val="FF9300"/>
              </a:solidFill>
              <a:latin typeface="Arial Black" pitchFamily="34" charset="0"/>
              <a:sym typeface="Arial Black" pitchFamily="34" charset="0"/>
            </a:endParaRPr>
          </a:p>
        </p:txBody>
      </p:sp>
      <p:sp>
        <p:nvSpPr>
          <p:cNvPr id="25628" name="文本框 1054"/>
          <p:cNvSpPr>
            <a:spLocks noChangeArrowheads="1"/>
          </p:cNvSpPr>
          <p:nvPr/>
        </p:nvSpPr>
        <p:spPr bwMode="auto">
          <a:xfrm>
            <a:off x="1611313" y="5827713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模块一</a:t>
            </a:r>
          </a:p>
        </p:txBody>
      </p:sp>
      <p:sp>
        <p:nvSpPr>
          <p:cNvPr id="25629" name="文本框 110"/>
          <p:cNvSpPr>
            <a:spLocks noChangeArrowheads="1"/>
          </p:cNvSpPr>
          <p:nvPr/>
        </p:nvSpPr>
        <p:spPr bwMode="auto">
          <a:xfrm>
            <a:off x="4957763" y="5827713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模块二</a:t>
            </a:r>
          </a:p>
        </p:txBody>
      </p:sp>
      <p:sp>
        <p:nvSpPr>
          <p:cNvPr id="25630" name="文本框 111"/>
          <p:cNvSpPr>
            <a:spLocks noChangeArrowheads="1"/>
          </p:cNvSpPr>
          <p:nvPr/>
        </p:nvSpPr>
        <p:spPr bwMode="auto">
          <a:xfrm>
            <a:off x="8304213" y="5827713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模块三</a:t>
            </a: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6627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628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6629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0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6631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6632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6633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6634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5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36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6637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6638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6639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6640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6641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3.4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个性图表的仿制</a:t>
            </a:r>
            <a:endParaRPr lang="zh-CN" altLang="en-US"/>
          </a:p>
        </p:txBody>
      </p:sp>
      <p:sp>
        <p:nvSpPr>
          <p:cNvPr id="26642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当我们看到比较漂亮的个性图表时，随时保存下来，然后当需要时，可以仿制出来，如下：</a:t>
            </a:r>
          </a:p>
        </p:txBody>
      </p:sp>
      <p:pic>
        <p:nvPicPr>
          <p:cNvPr id="26643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2060575"/>
            <a:ext cx="4319588" cy="4248150"/>
          </a:xfrm>
          <a:prstGeom prst="rect">
            <a:avLst/>
          </a:prstGeom>
          <a:noFill/>
          <a:ln w="6350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644" name="组合 7"/>
          <p:cNvGrpSpPr>
            <a:grpSpLocks/>
          </p:cNvGrpSpPr>
          <p:nvPr/>
        </p:nvGrpSpPr>
        <p:grpSpPr bwMode="auto">
          <a:xfrm>
            <a:off x="6386513" y="2386013"/>
            <a:ext cx="4968875" cy="3597275"/>
            <a:chOff x="0" y="0"/>
            <a:chExt cx="4968552" cy="3596673"/>
          </a:xfrm>
        </p:grpSpPr>
        <p:grpSp>
          <p:nvGrpSpPr>
            <p:cNvPr id="26645" name="组合 8"/>
            <p:cNvGrpSpPr>
              <a:grpSpLocks/>
            </p:cNvGrpSpPr>
            <p:nvPr/>
          </p:nvGrpSpPr>
          <p:grpSpPr bwMode="auto">
            <a:xfrm>
              <a:off x="0" y="0"/>
              <a:ext cx="4968552" cy="3596673"/>
              <a:chOff x="0" y="0"/>
              <a:chExt cx="4968552" cy="3596673"/>
            </a:xfrm>
          </p:grpSpPr>
          <p:graphicFrame>
            <p:nvGraphicFramePr>
              <p:cNvPr id="26646" name="图表 10"/>
              <p:cNvGraphicFramePr>
                <a:graphicFrameLocks/>
              </p:cNvGraphicFramePr>
              <p:nvPr/>
            </p:nvGraphicFramePr>
            <p:xfrm>
              <a:off x="-50800" y="-50800"/>
              <a:ext cx="5070152" cy="369827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662" name="图表" r:id="rId4" imgW="5072312" imgH="3700593" progId="Excel.Chart.8">
                      <p:embed/>
                    </p:oleObj>
                  </mc:Choice>
                  <mc:Fallback>
                    <p:oleObj name="图表" r:id="rId4" imgW="5072312" imgH="3700593" progId="Excel.Chart.8">
                      <p:embed/>
                      <p:pic>
                        <p:nvPicPr>
                          <p:cNvPr id="0" name="图表 10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50800" y="-50800"/>
                            <a:ext cx="5070152" cy="369827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6647" name="椭圆 11"/>
              <p:cNvSpPr>
                <a:spLocks noChangeArrowheads="1"/>
              </p:cNvSpPr>
              <p:nvPr/>
            </p:nvSpPr>
            <p:spPr bwMode="auto">
              <a:xfrm>
                <a:off x="792111" y="215864"/>
                <a:ext cx="179376" cy="179357"/>
              </a:xfrm>
              <a:prstGeom prst="ellipse">
                <a:avLst/>
              </a:prstGeom>
              <a:solidFill>
                <a:srgbClr val="EF3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6648" name="椭圆 12"/>
              <p:cNvSpPr>
                <a:spLocks noChangeArrowheads="1"/>
              </p:cNvSpPr>
              <p:nvPr/>
            </p:nvSpPr>
            <p:spPr bwMode="auto">
              <a:xfrm>
                <a:off x="4303432" y="215864"/>
                <a:ext cx="179376" cy="179357"/>
              </a:xfrm>
              <a:prstGeom prst="ellipse">
                <a:avLst/>
              </a:prstGeom>
              <a:solidFill>
                <a:srgbClr val="FD7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6649" name="椭圆 13"/>
              <p:cNvSpPr>
                <a:spLocks noChangeArrowheads="1"/>
              </p:cNvSpPr>
              <p:nvPr/>
            </p:nvSpPr>
            <p:spPr bwMode="auto">
              <a:xfrm>
                <a:off x="795285" y="2952256"/>
                <a:ext cx="179376" cy="179357"/>
              </a:xfrm>
              <a:prstGeom prst="ellipse">
                <a:avLst/>
              </a:prstGeom>
              <a:solidFill>
                <a:srgbClr val="AAD5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6650" name="椭圆 14"/>
              <p:cNvSpPr>
                <a:spLocks noChangeArrowheads="1"/>
              </p:cNvSpPr>
              <p:nvPr/>
            </p:nvSpPr>
            <p:spPr bwMode="auto">
              <a:xfrm>
                <a:off x="4303432" y="2952256"/>
                <a:ext cx="179376" cy="179357"/>
              </a:xfrm>
              <a:prstGeom prst="ellipse">
                <a:avLst/>
              </a:prstGeom>
              <a:solidFill>
                <a:srgbClr val="3B79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6651" name="直接连接符 15"/>
              <p:cNvSpPr>
                <a:spLocks noChangeShapeType="1"/>
              </p:cNvSpPr>
              <p:nvPr/>
            </p:nvSpPr>
            <p:spPr bwMode="auto">
              <a:xfrm>
                <a:off x="946088" y="369825"/>
                <a:ext cx="422248" cy="350779"/>
              </a:xfrm>
              <a:prstGeom prst="line">
                <a:avLst/>
              </a:prstGeom>
              <a:noFill/>
              <a:ln w="9525" cap="flat" cmpd="sng">
                <a:solidFill>
                  <a:srgbClr val="EF38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2" name="直接连接符 16"/>
              <p:cNvSpPr>
                <a:spLocks noChangeShapeType="1"/>
              </p:cNvSpPr>
              <p:nvPr/>
            </p:nvSpPr>
            <p:spPr bwMode="auto">
              <a:xfrm flipH="1">
                <a:off x="3960555" y="369825"/>
                <a:ext cx="368276" cy="350779"/>
              </a:xfrm>
              <a:prstGeom prst="line">
                <a:avLst/>
              </a:prstGeom>
              <a:noFill/>
              <a:ln w="9525" cap="flat" cmpd="sng">
                <a:solidFill>
                  <a:srgbClr val="FD7A2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3" name="直接连接符 17"/>
              <p:cNvSpPr>
                <a:spLocks noChangeShapeType="1"/>
              </p:cNvSpPr>
              <p:nvPr/>
            </p:nvSpPr>
            <p:spPr bwMode="auto">
              <a:xfrm flipV="1">
                <a:off x="949263" y="2591953"/>
                <a:ext cx="490505" cy="385698"/>
              </a:xfrm>
              <a:prstGeom prst="line">
                <a:avLst/>
              </a:prstGeom>
              <a:noFill/>
              <a:ln w="9525" cap="flat" cmpd="sng">
                <a:solidFill>
                  <a:srgbClr val="AAD523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4" name="直接连接符 18"/>
              <p:cNvSpPr>
                <a:spLocks noChangeShapeType="1"/>
              </p:cNvSpPr>
              <p:nvPr/>
            </p:nvSpPr>
            <p:spPr bwMode="auto">
              <a:xfrm flipH="1" flipV="1">
                <a:off x="3889122" y="2663379"/>
                <a:ext cx="439708" cy="314272"/>
              </a:xfrm>
              <a:prstGeom prst="line">
                <a:avLst/>
              </a:prstGeom>
              <a:noFill/>
              <a:ln w="9525" cap="flat" cmpd="sng">
                <a:solidFill>
                  <a:srgbClr val="3B79CE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55" name="文本框 9"/>
            <p:cNvSpPr>
              <a:spLocks noChangeArrowheads="1"/>
            </p:cNvSpPr>
            <p:nvPr/>
          </p:nvSpPr>
          <p:spPr bwMode="auto">
            <a:xfrm rot="20331793">
              <a:off x="1830750" y="1183249"/>
              <a:ext cx="167887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5400">
                  <a:solidFill>
                    <a:srgbClr val="FF8500"/>
                  </a:solidFill>
                  <a:latin typeface="华康俪金黑W8(P)" pitchFamily="2" charset="-122"/>
                  <a:ea typeface="华康俪金黑W8(P)" pitchFamily="2" charset="-122"/>
                  <a:sym typeface="华康俪金黑W8(P)" pitchFamily="2" charset="-122"/>
                </a:rPr>
                <a:t>标题</a:t>
              </a:r>
              <a:endParaRPr lang="zh-CN" altLang="en-US"/>
            </a:p>
          </p:txBody>
        </p:sp>
      </p:grpSp>
      <p:sp>
        <p:nvSpPr>
          <p:cNvPr id="26656" name="TextBox 6"/>
          <p:cNvSpPr>
            <a:spLocks noChangeArrowheads="1"/>
          </p:cNvSpPr>
          <p:nvPr/>
        </p:nvSpPr>
        <p:spPr bwMode="auto">
          <a:xfrm>
            <a:off x="6530975" y="2000250"/>
            <a:ext cx="12969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>
                <a:solidFill>
                  <a:srgbClr val="5F5E5C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内容一</a:t>
            </a:r>
            <a:endParaRPr lang="zh-CN" altLang="en-US"/>
          </a:p>
        </p:txBody>
      </p:sp>
      <p:sp>
        <p:nvSpPr>
          <p:cNvPr id="26657" name="TextBox 6"/>
          <p:cNvSpPr>
            <a:spLocks noChangeArrowheads="1"/>
          </p:cNvSpPr>
          <p:nvPr/>
        </p:nvSpPr>
        <p:spPr bwMode="auto">
          <a:xfrm>
            <a:off x="10491788" y="2000250"/>
            <a:ext cx="12874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5F5E5C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内容二</a:t>
            </a:r>
            <a:endParaRPr lang="zh-CN" altLang="en-US"/>
          </a:p>
        </p:txBody>
      </p:sp>
      <p:sp>
        <p:nvSpPr>
          <p:cNvPr id="26658" name="TextBox 6"/>
          <p:cNvSpPr>
            <a:spLocks noChangeArrowheads="1"/>
          </p:cNvSpPr>
          <p:nvPr/>
        </p:nvSpPr>
        <p:spPr bwMode="auto">
          <a:xfrm>
            <a:off x="6530975" y="5667375"/>
            <a:ext cx="13684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>
                <a:solidFill>
                  <a:srgbClr val="5F5E5C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内容三</a:t>
            </a:r>
            <a:endParaRPr lang="zh-CN" altLang="en-US"/>
          </a:p>
        </p:txBody>
      </p:sp>
      <p:sp>
        <p:nvSpPr>
          <p:cNvPr id="26659" name="TextBox 6"/>
          <p:cNvSpPr>
            <a:spLocks noChangeArrowheads="1"/>
          </p:cNvSpPr>
          <p:nvPr/>
        </p:nvSpPr>
        <p:spPr bwMode="auto">
          <a:xfrm>
            <a:off x="10491788" y="5661025"/>
            <a:ext cx="128746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rgbClr val="5F5E5C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内容四</a:t>
            </a:r>
            <a:endParaRPr lang="zh-CN" altLang="en-US"/>
          </a:p>
        </p:txBody>
      </p:sp>
      <p:sp>
        <p:nvSpPr>
          <p:cNvPr id="26660" name="直接箭头连接符 26"/>
          <p:cNvSpPr>
            <a:spLocks noChangeShapeType="1"/>
          </p:cNvSpPr>
          <p:nvPr/>
        </p:nvSpPr>
        <p:spPr bwMode="auto">
          <a:xfrm>
            <a:off x="5019675" y="4076700"/>
            <a:ext cx="2312988" cy="0"/>
          </a:xfrm>
          <a:prstGeom prst="straightConnector1">
            <a:avLst/>
          </a:prstGeom>
          <a:noFill/>
          <a:ln w="6350" cap="flat" cmpd="sng">
            <a:solidFill>
              <a:srgbClr val="FF0000"/>
            </a:solidFill>
            <a:prstDash val="dash"/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7651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7652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7653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4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7655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7656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7657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7658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9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60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7661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7662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7663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7664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7665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3.5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个性图表的创新</a:t>
            </a:r>
            <a:endParaRPr lang="zh-CN" altLang="en-US"/>
          </a:p>
        </p:txBody>
      </p:sp>
      <p:sp>
        <p:nvSpPr>
          <p:cNvPr id="27666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右边的图表和左边的图表很相似但差异较大，它是我根据左图所激发的灵感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创新设计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的，而左图是从百度中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偶然发现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的。（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右图源文件在</a:t>
            </a:r>
            <a:r>
              <a:rPr 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《32-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人才选用育留（布衣公子作品）</a:t>
            </a:r>
            <a:r>
              <a:rPr 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2013.01.30</a:t>
            </a:r>
            <a:r>
              <a:rPr lang="zh-CN" alt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版</a:t>
            </a:r>
            <a:r>
              <a:rPr lang="en-US" sz="14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@teliss》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</a:t>
            </a:r>
          </a:p>
        </p:txBody>
      </p:sp>
      <p:pic>
        <p:nvPicPr>
          <p:cNvPr id="2766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2270125"/>
            <a:ext cx="4246562" cy="3600450"/>
          </a:xfrm>
          <a:prstGeom prst="rect">
            <a:avLst/>
          </a:prstGeom>
          <a:noFill/>
          <a:ln w="6350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8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213"/>
          <a:stretch>
            <a:fillRect/>
          </a:stretch>
        </p:blipFill>
        <p:spPr bwMode="auto">
          <a:xfrm>
            <a:off x="6891338" y="2270125"/>
            <a:ext cx="4964112" cy="3600450"/>
          </a:xfrm>
          <a:prstGeom prst="rect">
            <a:avLst/>
          </a:prstGeom>
          <a:noFill/>
          <a:ln w="6350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69" name="燕尾形 40"/>
          <p:cNvSpPr>
            <a:spLocks noChangeArrowheads="1"/>
          </p:cNvSpPr>
          <p:nvPr/>
        </p:nvSpPr>
        <p:spPr bwMode="auto">
          <a:xfrm>
            <a:off x="5775325" y="3494088"/>
            <a:ext cx="431800" cy="1152525"/>
          </a:xfrm>
          <a:prstGeom prst="chevron">
            <a:avLst>
              <a:gd name="adj" fmla="val 50000"/>
            </a:avLst>
          </a:prstGeom>
          <a:solidFill>
            <a:srgbClr val="FF93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8675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8676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8677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8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8679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8680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8681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8682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3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684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8685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8686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8687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8688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8689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3.6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根据灵感，大胆尝试</a:t>
            </a:r>
            <a:endParaRPr lang="zh-CN" altLang="en-US"/>
          </a:p>
        </p:txBody>
      </p:sp>
      <p:sp>
        <p:nvSpPr>
          <p:cNvPr id="28690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下图完全是根据我大脑中突然蹦出的灵感所设计的图表，简洁清爽。</a:t>
            </a:r>
          </a:p>
        </p:txBody>
      </p:sp>
      <p:sp>
        <p:nvSpPr>
          <p:cNvPr id="28691" name="Freeform 274"/>
          <p:cNvSpPr>
            <a:spLocks noChangeArrowheads="1"/>
          </p:cNvSpPr>
          <p:nvPr/>
        </p:nvSpPr>
        <p:spPr bwMode="auto">
          <a:xfrm>
            <a:off x="3506788" y="2925763"/>
            <a:ext cx="2016125" cy="2016125"/>
          </a:xfrm>
          <a:prstGeom prst="flowChartConnector">
            <a:avLst/>
          </a:prstGeom>
          <a:solidFill>
            <a:srgbClr val="FF9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8692" name="Freeform 369"/>
          <p:cNvSpPr>
            <a:spLocks noChangeArrowheads="1"/>
          </p:cNvSpPr>
          <p:nvPr/>
        </p:nvSpPr>
        <p:spPr bwMode="auto">
          <a:xfrm>
            <a:off x="6129338" y="2925763"/>
            <a:ext cx="2016125" cy="2016125"/>
          </a:xfrm>
          <a:prstGeom prst="flowChartConnector">
            <a:avLst/>
          </a:prstGeom>
          <a:solidFill>
            <a:srgbClr val="8B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8693" name="TextBox 33"/>
          <p:cNvSpPr>
            <a:spLocks noChangeArrowheads="1"/>
          </p:cNvSpPr>
          <p:nvPr/>
        </p:nvSpPr>
        <p:spPr bwMode="auto">
          <a:xfrm>
            <a:off x="3878263" y="3286125"/>
            <a:ext cx="1262062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观念</a:t>
            </a:r>
            <a:endParaRPr 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类课程</a:t>
            </a:r>
            <a:endParaRPr lang="zh-CN" altLang="en-US"/>
          </a:p>
        </p:txBody>
      </p:sp>
      <p:sp>
        <p:nvSpPr>
          <p:cNvPr id="28694" name="TextBox 35"/>
          <p:cNvSpPr>
            <a:spLocks noChangeArrowheads="1"/>
          </p:cNvSpPr>
          <p:nvPr/>
        </p:nvSpPr>
        <p:spPr bwMode="auto">
          <a:xfrm>
            <a:off x="6505575" y="3286125"/>
            <a:ext cx="1262063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技术</a:t>
            </a:r>
            <a:endParaRPr 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类课程</a:t>
            </a:r>
            <a:endParaRPr lang="zh-CN" altLang="en-US"/>
          </a:p>
        </p:txBody>
      </p:sp>
      <p:sp>
        <p:nvSpPr>
          <p:cNvPr id="28695" name="直接箭头连接符 48"/>
          <p:cNvSpPr>
            <a:spLocks noChangeShapeType="1"/>
          </p:cNvSpPr>
          <p:nvPr/>
        </p:nvSpPr>
        <p:spPr bwMode="auto">
          <a:xfrm flipH="1">
            <a:off x="1344613" y="2924175"/>
            <a:ext cx="1728787" cy="0"/>
          </a:xfrm>
          <a:prstGeom prst="straightConnector1">
            <a:avLst/>
          </a:prstGeom>
          <a:noFill/>
          <a:ln w="9525" cap="flat" cmpd="sng">
            <a:solidFill>
              <a:srgbClr val="FF9300"/>
            </a:solidFill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直接连接符 49"/>
          <p:cNvSpPr>
            <a:spLocks noChangeShapeType="1"/>
          </p:cNvSpPr>
          <p:nvPr/>
        </p:nvSpPr>
        <p:spPr bwMode="auto">
          <a:xfrm>
            <a:off x="3073400" y="2924175"/>
            <a:ext cx="728663" cy="296863"/>
          </a:xfrm>
          <a:prstGeom prst="line">
            <a:avLst/>
          </a:prstGeom>
          <a:noFill/>
          <a:ln w="9525" cap="flat" cmpd="sng">
            <a:solidFill>
              <a:srgbClr val="FF9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直接连接符 50"/>
          <p:cNvSpPr>
            <a:spLocks noChangeShapeType="1"/>
          </p:cNvSpPr>
          <p:nvPr/>
        </p:nvSpPr>
        <p:spPr bwMode="auto">
          <a:xfrm>
            <a:off x="8547100" y="2924175"/>
            <a:ext cx="1728788" cy="0"/>
          </a:xfrm>
          <a:prstGeom prst="line">
            <a:avLst/>
          </a:prstGeom>
          <a:noFill/>
          <a:ln w="9525" cap="flat" cmpd="sng">
            <a:solidFill>
              <a:srgbClr val="FF9300"/>
            </a:solidFill>
            <a:bevel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直接连接符 51"/>
          <p:cNvSpPr>
            <a:spLocks noChangeShapeType="1"/>
          </p:cNvSpPr>
          <p:nvPr/>
        </p:nvSpPr>
        <p:spPr bwMode="auto">
          <a:xfrm flipH="1">
            <a:off x="7850188" y="2924175"/>
            <a:ext cx="719137" cy="296863"/>
          </a:xfrm>
          <a:prstGeom prst="line">
            <a:avLst/>
          </a:prstGeom>
          <a:noFill/>
          <a:ln w="9525" cap="flat" cmpd="sng">
            <a:solidFill>
              <a:srgbClr val="FF9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9" name="Text Box 44"/>
          <p:cNvSpPr>
            <a:spLocks noChangeArrowheads="1"/>
          </p:cNvSpPr>
          <p:nvPr/>
        </p:nvSpPr>
        <p:spPr bwMode="auto">
          <a:xfrm>
            <a:off x="1344613" y="3284538"/>
            <a:ext cx="187325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观念态度类课程要有很强的理论性与思想性，有清晰的逻辑主线；</a:t>
            </a:r>
            <a:endParaRPr lang="en-US" sz="1600" b="1">
              <a:solidFill>
                <a:srgbClr val="F0542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700" name="Text Box 44"/>
          <p:cNvSpPr>
            <a:spLocks noChangeArrowheads="1"/>
          </p:cNvSpPr>
          <p:nvPr/>
        </p:nvSpPr>
        <p:spPr bwMode="auto">
          <a:xfrm>
            <a:off x="8402638" y="3284538"/>
            <a:ext cx="201771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突出课程的核心原理，解析要到位，并通过一系列的引导方法与训练手段，实现课程目标的要求。</a:t>
            </a:r>
            <a:endParaRPr lang="en-US" sz="1600" b="1">
              <a:solidFill>
                <a:srgbClr val="F0542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9" dur="10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5" dur="10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9" grpId="0" bldLvl="0" autoUpdateAnimBg="0"/>
      <p:bldP spid="28700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29699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00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9701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29703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29704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9705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29706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7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08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29709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29710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1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9712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29713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3.7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模块灵活摆放形成图表</a:t>
            </a:r>
            <a:endParaRPr lang="zh-CN" altLang="en-US"/>
          </a:p>
        </p:txBody>
      </p:sp>
      <p:sp>
        <p:nvSpPr>
          <p:cNvPr id="29714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同样的图形模块，可以灵活摆放，或适度改变大小，就可以形成非常美观的图表。</a:t>
            </a:r>
          </a:p>
        </p:txBody>
      </p:sp>
      <p:grpSp>
        <p:nvGrpSpPr>
          <p:cNvPr id="29715" name="组合 7"/>
          <p:cNvGrpSpPr>
            <a:grpSpLocks/>
          </p:cNvGrpSpPr>
          <p:nvPr/>
        </p:nvGrpSpPr>
        <p:grpSpPr bwMode="auto">
          <a:xfrm>
            <a:off x="8186738" y="2771775"/>
            <a:ext cx="3352800" cy="2905125"/>
            <a:chOff x="0" y="0"/>
            <a:chExt cx="3352448" cy="2905377"/>
          </a:xfrm>
        </p:grpSpPr>
        <p:sp>
          <p:nvSpPr>
            <p:cNvPr id="29716" name="Oval 274"/>
            <p:cNvSpPr>
              <a:spLocks noChangeArrowheads="1"/>
            </p:cNvSpPr>
            <p:nvPr/>
          </p:nvSpPr>
          <p:spPr bwMode="auto">
            <a:xfrm>
              <a:off x="88129" y="95883"/>
              <a:ext cx="1653905" cy="1654300"/>
            </a:xfrm>
            <a:prstGeom prst="ellipse">
              <a:avLst/>
            </a:prstGeom>
            <a:solidFill>
              <a:srgbClr val="F05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9717" name="Oval 276"/>
            <p:cNvSpPr>
              <a:spLocks noChangeArrowheads="1"/>
            </p:cNvSpPr>
            <p:nvPr/>
          </p:nvSpPr>
          <p:spPr bwMode="auto">
            <a:xfrm>
              <a:off x="1335900" y="0"/>
              <a:ext cx="2016548" cy="2016000"/>
            </a:xfrm>
            <a:prstGeom prst="ellipse">
              <a:avLst/>
            </a:prstGeom>
            <a:solidFill>
              <a:srgbClr val="36B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9718" name="Oval 277"/>
            <p:cNvSpPr>
              <a:spLocks noChangeArrowheads="1"/>
            </p:cNvSpPr>
            <p:nvPr/>
          </p:nvSpPr>
          <p:spPr bwMode="auto">
            <a:xfrm>
              <a:off x="638764" y="1211962"/>
              <a:ext cx="1694223" cy="1693415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9719" name="矩形 11"/>
            <p:cNvSpPr>
              <a:spLocks noChangeArrowheads="1"/>
            </p:cNvSpPr>
            <p:nvPr/>
          </p:nvSpPr>
          <p:spPr bwMode="auto">
            <a:xfrm>
              <a:off x="638765" y="1824239"/>
              <a:ext cx="1648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② 调动资源</a:t>
              </a:r>
              <a:endParaRPr lang="zh-CN" altLang="en-US"/>
            </a:p>
          </p:txBody>
        </p:sp>
        <p:sp>
          <p:nvSpPr>
            <p:cNvPr id="29720" name="矩形 12"/>
            <p:cNvSpPr>
              <a:spLocks noChangeArrowheads="1"/>
            </p:cNvSpPr>
            <p:nvPr/>
          </p:nvSpPr>
          <p:spPr bwMode="auto">
            <a:xfrm>
              <a:off x="0" y="679355"/>
              <a:ext cx="149588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③ 管理变革</a:t>
              </a:r>
              <a:endParaRPr lang="zh-CN" altLang="en-US"/>
            </a:p>
          </p:txBody>
        </p:sp>
        <p:sp>
          <p:nvSpPr>
            <p:cNvPr id="29721" name="矩形 13"/>
            <p:cNvSpPr>
              <a:spLocks noChangeArrowheads="1"/>
            </p:cNvSpPr>
            <p:nvPr/>
          </p:nvSpPr>
          <p:spPr bwMode="auto">
            <a:xfrm>
              <a:off x="1296144" y="753411"/>
              <a:ext cx="20165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① 组织调整</a:t>
              </a:r>
              <a:endParaRPr lang="zh-CN" altLang="en-US" sz="24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9722" name="组合 1"/>
          <p:cNvGrpSpPr>
            <a:grpSpLocks/>
          </p:cNvGrpSpPr>
          <p:nvPr/>
        </p:nvGrpSpPr>
        <p:grpSpPr bwMode="auto">
          <a:xfrm>
            <a:off x="627063" y="2930525"/>
            <a:ext cx="6745287" cy="2586038"/>
            <a:chOff x="0" y="0"/>
            <a:chExt cx="6745536" cy="2586093"/>
          </a:xfrm>
        </p:grpSpPr>
        <p:sp>
          <p:nvSpPr>
            <p:cNvPr id="29723" name="直接连接符 62"/>
            <p:cNvSpPr>
              <a:spLocks noChangeShapeType="1"/>
            </p:cNvSpPr>
            <p:nvPr/>
          </p:nvSpPr>
          <p:spPr bwMode="auto">
            <a:xfrm flipV="1">
              <a:off x="2998898" y="1500220"/>
              <a:ext cx="236547" cy="180979"/>
            </a:xfrm>
            <a:prstGeom prst="line">
              <a:avLst/>
            </a:prstGeom>
            <a:noFill/>
            <a:ln w="9525" cap="flat" cmpd="sng">
              <a:solidFill>
                <a:srgbClr val="FF9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直接连接符 52"/>
            <p:cNvSpPr>
              <a:spLocks noChangeShapeType="1"/>
            </p:cNvSpPr>
            <p:nvPr/>
          </p:nvSpPr>
          <p:spPr bwMode="auto">
            <a:xfrm>
              <a:off x="2998898" y="912832"/>
              <a:ext cx="249247" cy="144465"/>
            </a:xfrm>
            <a:prstGeom prst="line">
              <a:avLst/>
            </a:prstGeom>
            <a:noFill/>
            <a:ln w="9525" cap="flat" cmpd="sng">
              <a:solidFill>
                <a:srgbClr val="8BAB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9725" name="组合 36"/>
            <p:cNvGrpSpPr>
              <a:grpSpLocks/>
            </p:cNvGrpSpPr>
            <p:nvPr/>
          </p:nvGrpSpPr>
          <p:grpSpPr bwMode="auto">
            <a:xfrm>
              <a:off x="3199122" y="573046"/>
              <a:ext cx="1440000" cy="1440000"/>
              <a:chOff x="0" y="0"/>
              <a:chExt cx="1440000" cy="1440000"/>
            </a:xfrm>
          </p:grpSpPr>
          <p:sp>
            <p:nvSpPr>
              <p:cNvPr id="29726" name="Freeform 18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40000" cy="1440000"/>
              </a:xfrm>
              <a:custGeom>
                <a:avLst/>
                <a:gdLst>
                  <a:gd name="T0" fmla="*/ 720000 w 172"/>
                  <a:gd name="T1" fmla="*/ 1440000 h 172"/>
                  <a:gd name="T2" fmla="*/ 0 w 172"/>
                  <a:gd name="T3" fmla="*/ 720000 h 172"/>
                  <a:gd name="T4" fmla="*/ 720000 w 172"/>
                  <a:gd name="T5" fmla="*/ 0 h 172"/>
                  <a:gd name="T6" fmla="*/ 1440000 w 172"/>
                  <a:gd name="T7" fmla="*/ 720000 h 172"/>
                  <a:gd name="T8" fmla="*/ 720000 w 172"/>
                  <a:gd name="T9" fmla="*/ 1440000 h 172"/>
                  <a:gd name="T10" fmla="*/ 720000 w 172"/>
                  <a:gd name="T11" fmla="*/ 16744 h 172"/>
                  <a:gd name="T12" fmla="*/ 16744 w 172"/>
                  <a:gd name="T13" fmla="*/ 720000 h 172"/>
                  <a:gd name="T14" fmla="*/ 720000 w 172"/>
                  <a:gd name="T15" fmla="*/ 1414884 h 172"/>
                  <a:gd name="T16" fmla="*/ 1414884 w 172"/>
                  <a:gd name="T17" fmla="*/ 720000 h 172"/>
                  <a:gd name="T18" fmla="*/ 720000 w 172"/>
                  <a:gd name="T19" fmla="*/ 16744 h 1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2"/>
                  <a:gd name="T31" fmla="*/ 0 h 172"/>
                  <a:gd name="T32" fmla="*/ 172 w 172"/>
                  <a:gd name="T33" fmla="*/ 172 h 1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2" h="172">
                    <a:moveTo>
                      <a:pt x="86" y="172"/>
                    </a:moveTo>
                    <a:cubicBezTo>
                      <a:pt x="39" y="172"/>
                      <a:pt x="0" y="133"/>
                      <a:pt x="0" y="86"/>
                    </a:cubicBezTo>
                    <a:cubicBezTo>
                      <a:pt x="0" y="38"/>
                      <a:pt x="39" y="0"/>
                      <a:pt x="86" y="0"/>
                    </a:cubicBezTo>
                    <a:cubicBezTo>
                      <a:pt x="133" y="0"/>
                      <a:pt x="172" y="38"/>
                      <a:pt x="172" y="86"/>
                    </a:cubicBezTo>
                    <a:cubicBezTo>
                      <a:pt x="172" y="133"/>
                      <a:pt x="133" y="172"/>
                      <a:pt x="86" y="172"/>
                    </a:cubicBezTo>
                    <a:close/>
                    <a:moveTo>
                      <a:pt x="86" y="2"/>
                    </a:moveTo>
                    <a:cubicBezTo>
                      <a:pt x="40" y="2"/>
                      <a:pt x="2" y="40"/>
                      <a:pt x="2" y="86"/>
                    </a:cubicBezTo>
                    <a:cubicBezTo>
                      <a:pt x="2" y="132"/>
                      <a:pt x="40" y="169"/>
                      <a:pt x="86" y="169"/>
                    </a:cubicBezTo>
                    <a:cubicBezTo>
                      <a:pt x="132" y="169"/>
                      <a:pt x="169" y="132"/>
                      <a:pt x="169" y="86"/>
                    </a:cubicBezTo>
                    <a:cubicBezTo>
                      <a:pt x="169" y="40"/>
                      <a:pt x="132" y="2"/>
                      <a:pt x="86" y="2"/>
                    </a:cubicBezTo>
                    <a:close/>
                  </a:path>
                </a:pathLst>
              </a:custGeom>
              <a:solidFill>
                <a:srgbClr val="CD1F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9727" name="Oval 189"/>
              <p:cNvSpPr>
                <a:spLocks noChangeArrowheads="1"/>
              </p:cNvSpPr>
              <p:nvPr/>
            </p:nvSpPr>
            <p:spPr bwMode="auto">
              <a:xfrm>
                <a:off x="72000" y="72000"/>
                <a:ext cx="1296000" cy="1296000"/>
              </a:xfrm>
              <a:prstGeom prst="ellipse">
                <a:avLst/>
              </a:prstGeom>
              <a:solidFill>
                <a:srgbClr val="CD1F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9728" name="矩形 22"/>
              <p:cNvSpPr>
                <a:spLocks noChangeArrowheads="1"/>
              </p:cNvSpPr>
              <p:nvPr/>
            </p:nvSpPr>
            <p:spPr bwMode="auto">
              <a:xfrm>
                <a:off x="166002" y="396835"/>
                <a:ext cx="110799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3600">
                    <a:solidFill>
                      <a:schemeClr val="bg1"/>
                    </a:solidFill>
                    <a:latin typeface="华康俪金黑W8(P)" pitchFamily="2" charset="-122"/>
                    <a:ea typeface="华康俪金黑W8(P)" pitchFamily="2" charset="-122"/>
                    <a:sym typeface="华康俪金黑W8(P)" pitchFamily="2" charset="-122"/>
                  </a:rPr>
                  <a:t>信誉</a:t>
                </a:r>
                <a:endParaRPr lang="zh-CN" altLang="en-US"/>
              </a:p>
            </p:txBody>
          </p:sp>
        </p:grpSp>
        <p:grpSp>
          <p:nvGrpSpPr>
            <p:cNvPr id="29729" name="组合 35"/>
            <p:cNvGrpSpPr>
              <a:grpSpLocks/>
            </p:cNvGrpSpPr>
            <p:nvPr/>
          </p:nvGrpSpPr>
          <p:grpSpPr bwMode="auto">
            <a:xfrm>
              <a:off x="1954689" y="1426066"/>
              <a:ext cx="1155233" cy="1160027"/>
              <a:chOff x="0" y="0"/>
              <a:chExt cx="1155233" cy="1160027"/>
            </a:xfrm>
          </p:grpSpPr>
          <p:sp>
            <p:nvSpPr>
              <p:cNvPr id="29730" name="Freeform 190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155233" cy="1160027"/>
              </a:xfrm>
              <a:custGeom>
                <a:avLst/>
                <a:gdLst>
                  <a:gd name="T0" fmla="*/ 577617 w 204"/>
                  <a:gd name="T1" fmla="*/ 1160027 h 205"/>
                  <a:gd name="T2" fmla="*/ 0 w 204"/>
                  <a:gd name="T3" fmla="*/ 582843 h 205"/>
                  <a:gd name="T4" fmla="*/ 577617 w 204"/>
                  <a:gd name="T5" fmla="*/ 0 h 205"/>
                  <a:gd name="T6" fmla="*/ 1155233 w 204"/>
                  <a:gd name="T7" fmla="*/ 582843 h 205"/>
                  <a:gd name="T8" fmla="*/ 577617 w 204"/>
                  <a:gd name="T9" fmla="*/ 1160027 h 205"/>
                  <a:gd name="T10" fmla="*/ 577617 w 204"/>
                  <a:gd name="T11" fmla="*/ 16976 h 205"/>
                  <a:gd name="T12" fmla="*/ 16989 w 204"/>
                  <a:gd name="T13" fmla="*/ 582843 h 205"/>
                  <a:gd name="T14" fmla="*/ 577617 w 204"/>
                  <a:gd name="T15" fmla="*/ 1143051 h 205"/>
                  <a:gd name="T16" fmla="*/ 1143907 w 204"/>
                  <a:gd name="T17" fmla="*/ 582843 h 205"/>
                  <a:gd name="T18" fmla="*/ 577617 w 204"/>
                  <a:gd name="T19" fmla="*/ 16976 h 2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205"/>
                  <a:gd name="T32" fmla="*/ 204 w 204"/>
                  <a:gd name="T33" fmla="*/ 205 h 20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205">
                    <a:moveTo>
                      <a:pt x="102" y="205"/>
                    </a:moveTo>
                    <a:cubicBezTo>
                      <a:pt x="46" y="205"/>
                      <a:pt x="0" y="159"/>
                      <a:pt x="0" y="103"/>
                    </a:cubicBezTo>
                    <a:cubicBezTo>
                      <a:pt x="0" y="46"/>
                      <a:pt x="46" y="0"/>
                      <a:pt x="102" y="0"/>
                    </a:cubicBezTo>
                    <a:cubicBezTo>
                      <a:pt x="159" y="0"/>
                      <a:pt x="204" y="46"/>
                      <a:pt x="204" y="103"/>
                    </a:cubicBezTo>
                    <a:cubicBezTo>
                      <a:pt x="204" y="159"/>
                      <a:pt x="159" y="205"/>
                      <a:pt x="102" y="205"/>
                    </a:cubicBezTo>
                    <a:close/>
                    <a:moveTo>
                      <a:pt x="102" y="3"/>
                    </a:moveTo>
                    <a:cubicBezTo>
                      <a:pt x="47" y="3"/>
                      <a:pt x="3" y="48"/>
                      <a:pt x="3" y="103"/>
                    </a:cubicBezTo>
                    <a:cubicBezTo>
                      <a:pt x="3" y="158"/>
                      <a:pt x="47" y="202"/>
                      <a:pt x="102" y="202"/>
                    </a:cubicBezTo>
                    <a:cubicBezTo>
                      <a:pt x="157" y="202"/>
                      <a:pt x="202" y="158"/>
                      <a:pt x="202" y="103"/>
                    </a:cubicBezTo>
                    <a:cubicBezTo>
                      <a:pt x="202" y="48"/>
                      <a:pt x="157" y="3"/>
                      <a:pt x="102" y="3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9731" name="Oval 191"/>
              <p:cNvSpPr>
                <a:spLocks noChangeArrowheads="1"/>
              </p:cNvSpPr>
              <p:nvPr/>
            </p:nvSpPr>
            <p:spPr bwMode="auto">
              <a:xfrm>
                <a:off x="74299" y="75497"/>
                <a:ext cx="1006635" cy="1009032"/>
              </a:xfrm>
              <a:prstGeom prst="ellipse">
                <a:avLst/>
              </a:prstGeom>
              <a:solidFill>
                <a:srgbClr val="FF8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9732" name="矩形 30"/>
              <p:cNvSpPr>
                <a:spLocks noChangeArrowheads="1"/>
              </p:cNvSpPr>
              <p:nvPr/>
            </p:nvSpPr>
            <p:spPr bwMode="auto">
              <a:xfrm>
                <a:off x="74299" y="226070"/>
                <a:ext cx="1006635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誉</a:t>
                </a:r>
                <a:endParaRPr lang="zh-CN" altLang="en-US"/>
              </a:p>
            </p:txBody>
          </p:sp>
        </p:grpSp>
        <p:grpSp>
          <p:nvGrpSpPr>
            <p:cNvPr id="29733" name="组合 34"/>
            <p:cNvGrpSpPr>
              <a:grpSpLocks/>
            </p:cNvGrpSpPr>
            <p:nvPr/>
          </p:nvGrpSpPr>
          <p:grpSpPr bwMode="auto">
            <a:xfrm>
              <a:off x="1954689" y="0"/>
              <a:ext cx="1155233" cy="1160027"/>
              <a:chOff x="0" y="0"/>
              <a:chExt cx="1155233" cy="1160027"/>
            </a:xfrm>
          </p:grpSpPr>
          <p:sp>
            <p:nvSpPr>
              <p:cNvPr id="29734" name="Freeform 19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155233" cy="1160027"/>
              </a:xfrm>
              <a:custGeom>
                <a:avLst/>
                <a:gdLst>
                  <a:gd name="T0" fmla="*/ 577617 w 204"/>
                  <a:gd name="T1" fmla="*/ 1160027 h 205"/>
                  <a:gd name="T2" fmla="*/ 0 w 204"/>
                  <a:gd name="T3" fmla="*/ 582843 h 205"/>
                  <a:gd name="T4" fmla="*/ 577617 w 204"/>
                  <a:gd name="T5" fmla="*/ 0 h 205"/>
                  <a:gd name="T6" fmla="*/ 1155233 w 204"/>
                  <a:gd name="T7" fmla="*/ 582843 h 205"/>
                  <a:gd name="T8" fmla="*/ 577617 w 204"/>
                  <a:gd name="T9" fmla="*/ 1160027 h 205"/>
                  <a:gd name="T10" fmla="*/ 577617 w 204"/>
                  <a:gd name="T11" fmla="*/ 16976 h 205"/>
                  <a:gd name="T12" fmla="*/ 16989 w 204"/>
                  <a:gd name="T13" fmla="*/ 582843 h 205"/>
                  <a:gd name="T14" fmla="*/ 577617 w 204"/>
                  <a:gd name="T15" fmla="*/ 1143051 h 205"/>
                  <a:gd name="T16" fmla="*/ 1143907 w 204"/>
                  <a:gd name="T17" fmla="*/ 582843 h 205"/>
                  <a:gd name="T18" fmla="*/ 577617 w 204"/>
                  <a:gd name="T19" fmla="*/ 16976 h 20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205"/>
                  <a:gd name="T32" fmla="*/ 204 w 204"/>
                  <a:gd name="T33" fmla="*/ 205 h 20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205">
                    <a:moveTo>
                      <a:pt x="102" y="205"/>
                    </a:moveTo>
                    <a:cubicBezTo>
                      <a:pt x="46" y="205"/>
                      <a:pt x="0" y="159"/>
                      <a:pt x="0" y="103"/>
                    </a:cubicBezTo>
                    <a:cubicBezTo>
                      <a:pt x="0" y="46"/>
                      <a:pt x="46" y="0"/>
                      <a:pt x="102" y="0"/>
                    </a:cubicBezTo>
                    <a:cubicBezTo>
                      <a:pt x="159" y="0"/>
                      <a:pt x="204" y="46"/>
                      <a:pt x="204" y="103"/>
                    </a:cubicBezTo>
                    <a:cubicBezTo>
                      <a:pt x="204" y="159"/>
                      <a:pt x="159" y="205"/>
                      <a:pt x="102" y="205"/>
                    </a:cubicBezTo>
                    <a:close/>
                    <a:moveTo>
                      <a:pt x="102" y="3"/>
                    </a:moveTo>
                    <a:cubicBezTo>
                      <a:pt x="47" y="3"/>
                      <a:pt x="3" y="48"/>
                      <a:pt x="3" y="103"/>
                    </a:cubicBezTo>
                    <a:cubicBezTo>
                      <a:pt x="3" y="158"/>
                      <a:pt x="47" y="202"/>
                      <a:pt x="102" y="202"/>
                    </a:cubicBezTo>
                    <a:cubicBezTo>
                      <a:pt x="157" y="202"/>
                      <a:pt x="202" y="158"/>
                      <a:pt x="202" y="103"/>
                    </a:cubicBezTo>
                    <a:cubicBezTo>
                      <a:pt x="202" y="48"/>
                      <a:pt x="157" y="3"/>
                      <a:pt x="102" y="3"/>
                    </a:cubicBezTo>
                    <a:close/>
                  </a:path>
                </a:pathLst>
              </a:custGeom>
              <a:solidFill>
                <a:srgbClr val="8BA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sym typeface="宋体" pitchFamily="2" charset="-122"/>
                </a:endParaRPr>
              </a:p>
            </p:txBody>
          </p:sp>
          <p:sp>
            <p:nvSpPr>
              <p:cNvPr id="29735" name="Oval 193"/>
              <p:cNvSpPr>
                <a:spLocks noChangeArrowheads="1"/>
              </p:cNvSpPr>
              <p:nvPr/>
            </p:nvSpPr>
            <p:spPr bwMode="auto">
              <a:xfrm>
                <a:off x="74299" y="79093"/>
                <a:ext cx="1006635" cy="1009032"/>
              </a:xfrm>
              <a:prstGeom prst="ellipse">
                <a:avLst/>
              </a:prstGeom>
              <a:solidFill>
                <a:srgbClr val="8BA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29736" name="矩形 27"/>
              <p:cNvSpPr>
                <a:spLocks noChangeArrowheads="1"/>
              </p:cNvSpPr>
              <p:nvPr/>
            </p:nvSpPr>
            <p:spPr bwMode="auto">
              <a:xfrm>
                <a:off x="74299" y="226070"/>
                <a:ext cx="1006635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40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信</a:t>
                </a:r>
                <a:endParaRPr lang="zh-CN" altLang="en-US"/>
              </a:p>
            </p:txBody>
          </p:sp>
        </p:grpSp>
        <p:sp>
          <p:nvSpPr>
            <p:cNvPr id="29737" name="TextBox 6"/>
            <p:cNvSpPr>
              <a:spLocks noChangeArrowheads="1"/>
            </p:cNvSpPr>
            <p:nvPr/>
          </p:nvSpPr>
          <p:spPr bwMode="auto">
            <a:xfrm>
              <a:off x="0" y="293781"/>
              <a:ext cx="1865436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诚实、守信</a:t>
              </a:r>
              <a:endParaRPr lang="zh-CN" altLang="en-US"/>
            </a:p>
          </p:txBody>
        </p:sp>
        <p:sp>
          <p:nvSpPr>
            <p:cNvPr id="29738" name="TextBox 6"/>
            <p:cNvSpPr>
              <a:spLocks noChangeArrowheads="1"/>
            </p:cNvSpPr>
            <p:nvPr/>
          </p:nvSpPr>
          <p:spPr bwMode="auto">
            <a:xfrm>
              <a:off x="0" y="1680415"/>
              <a:ext cx="1865436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名誉、声誉</a:t>
              </a:r>
              <a:endParaRPr lang="zh-CN" altLang="en-US"/>
            </a:p>
          </p:txBody>
        </p:sp>
        <p:sp>
          <p:nvSpPr>
            <p:cNvPr id="29739" name="TextBox 6"/>
            <p:cNvSpPr>
              <a:spLocks noChangeArrowheads="1"/>
            </p:cNvSpPr>
            <p:nvPr/>
          </p:nvSpPr>
          <p:spPr bwMode="auto">
            <a:xfrm>
              <a:off x="4700143" y="1047694"/>
              <a:ext cx="204539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讲信用的好声誉</a:t>
              </a:r>
              <a:endParaRPr lang="zh-CN" altLang="en-US"/>
            </a:p>
          </p:txBody>
        </p:sp>
        <p:sp>
          <p:nvSpPr>
            <p:cNvPr id="29740" name="直接连接符 45"/>
            <p:cNvSpPr>
              <a:spLocks noChangeShapeType="1"/>
            </p:cNvSpPr>
            <p:nvPr/>
          </p:nvSpPr>
          <p:spPr bwMode="auto">
            <a:xfrm flipH="1">
              <a:off x="215908" y="866793"/>
              <a:ext cx="1812992" cy="1"/>
            </a:xfrm>
            <a:prstGeom prst="line">
              <a:avLst/>
            </a:prstGeom>
            <a:noFill/>
            <a:ln w="9525" cap="flat" cmpd="sng">
              <a:solidFill>
                <a:srgbClr val="8BAB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直接连接符 46"/>
            <p:cNvSpPr>
              <a:spLocks noChangeShapeType="1"/>
            </p:cNvSpPr>
            <p:nvPr/>
          </p:nvSpPr>
          <p:spPr bwMode="auto">
            <a:xfrm flipH="1">
              <a:off x="215908" y="2251123"/>
              <a:ext cx="1812992" cy="1"/>
            </a:xfrm>
            <a:prstGeom prst="line">
              <a:avLst/>
            </a:prstGeom>
            <a:noFill/>
            <a:ln w="9525" cap="flat" cmpd="sng">
              <a:solidFill>
                <a:srgbClr val="FF9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2" name="直接连接符 47"/>
            <p:cNvSpPr>
              <a:spLocks noChangeShapeType="1"/>
            </p:cNvSpPr>
            <p:nvPr/>
          </p:nvSpPr>
          <p:spPr bwMode="auto">
            <a:xfrm flipH="1">
              <a:off x="4576931" y="1527207"/>
              <a:ext cx="1946347" cy="1"/>
            </a:xfrm>
            <a:prstGeom prst="line">
              <a:avLst/>
            </a:prstGeom>
            <a:noFill/>
            <a:ln w="9525" cap="flat" cmpd="sng">
              <a:solidFill>
                <a:srgbClr val="CD1F0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0723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724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0725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6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0727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0728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0729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0730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31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32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0733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0734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735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0736" name="矩形 3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0737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3.8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引入图片的图表设计</a:t>
            </a:r>
            <a:endParaRPr lang="zh-CN" altLang="en-US"/>
          </a:p>
        </p:txBody>
      </p:sp>
      <p:sp>
        <p:nvSpPr>
          <p:cNvPr id="30738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我们在设计图表的过程中，可以根据版面的需求，灵活地引入图片，让表达更直观！</a:t>
            </a:r>
          </a:p>
        </p:txBody>
      </p:sp>
      <p:sp>
        <p:nvSpPr>
          <p:cNvPr id="30739" name="椭圆 44"/>
          <p:cNvSpPr>
            <a:spLocks noChangeArrowheads="1"/>
          </p:cNvSpPr>
          <p:nvPr/>
        </p:nvSpPr>
        <p:spPr bwMode="auto">
          <a:xfrm>
            <a:off x="2643188" y="2852738"/>
            <a:ext cx="2951162" cy="29527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0740" name="椭圆 45"/>
          <p:cNvSpPr>
            <a:spLocks noChangeArrowheads="1"/>
          </p:cNvSpPr>
          <p:nvPr/>
        </p:nvSpPr>
        <p:spPr bwMode="auto">
          <a:xfrm>
            <a:off x="6530975" y="2852738"/>
            <a:ext cx="2952750" cy="29527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0741" name="椭圆 46"/>
          <p:cNvSpPr>
            <a:spLocks noChangeArrowheads="1"/>
          </p:cNvSpPr>
          <p:nvPr/>
        </p:nvSpPr>
        <p:spPr bwMode="auto">
          <a:xfrm>
            <a:off x="5307013" y="3573463"/>
            <a:ext cx="1512887" cy="1511300"/>
          </a:xfrm>
          <a:prstGeom prst="ellipse">
            <a:avLst/>
          </a:prstGeom>
          <a:solidFill>
            <a:srgbClr val="FF93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内部压力</a:t>
            </a:r>
            <a:endParaRPr lang="zh-CN" altLang="en-US"/>
          </a:p>
        </p:txBody>
      </p:sp>
      <p:sp>
        <p:nvSpPr>
          <p:cNvPr id="30742" name="直接连接符 47"/>
          <p:cNvSpPr>
            <a:spLocks noChangeShapeType="1"/>
          </p:cNvSpPr>
          <p:nvPr/>
        </p:nvSpPr>
        <p:spPr bwMode="auto">
          <a:xfrm>
            <a:off x="350838" y="5589588"/>
            <a:ext cx="2663825" cy="1587"/>
          </a:xfrm>
          <a:prstGeom prst="line">
            <a:avLst/>
          </a:prstGeom>
          <a:noFill/>
          <a:ln w="12700" cap="flat" cmpd="sng">
            <a:solidFill>
              <a:srgbClr val="FF9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3" name="直接连接符 48"/>
          <p:cNvSpPr>
            <a:spLocks noChangeShapeType="1"/>
          </p:cNvSpPr>
          <p:nvPr/>
        </p:nvSpPr>
        <p:spPr bwMode="auto">
          <a:xfrm>
            <a:off x="9123363" y="5589588"/>
            <a:ext cx="2663825" cy="1587"/>
          </a:xfrm>
          <a:prstGeom prst="line">
            <a:avLst/>
          </a:prstGeom>
          <a:noFill/>
          <a:ln w="12700" cap="flat" cmpd="sng">
            <a:solidFill>
              <a:srgbClr val="FF9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4" name="矩形 4"/>
          <p:cNvSpPr>
            <a:spLocks noChangeArrowheads="1"/>
          </p:cNvSpPr>
          <p:nvPr/>
        </p:nvSpPr>
        <p:spPr bwMode="auto">
          <a:xfrm>
            <a:off x="350838" y="3032125"/>
            <a:ext cx="235902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sz="1600" b="1" u="sng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r>
              <a:rPr lang="zh-CN" altLang="en-US" sz="1600" b="1" u="sng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）不能自我肯定：</a:t>
            </a:r>
            <a:endParaRPr lang="en-US" sz="1600" b="1" u="sng">
              <a:solidFill>
                <a:srgbClr val="FF93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3"/>
              </a:spcAft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自我价值感较低、非常在意别人的看法、敏感于别人的评语、常不喜欢自己、常认为自己被伤害、常怨天尤人、怨恨自己不如人。</a:t>
            </a:r>
            <a:endParaRPr lang="zh-CN" altLang="en-US"/>
          </a:p>
        </p:txBody>
      </p:sp>
      <p:sp>
        <p:nvSpPr>
          <p:cNvPr id="30745" name="矩形 4"/>
          <p:cNvSpPr>
            <a:spLocks noChangeArrowheads="1"/>
          </p:cNvSpPr>
          <p:nvPr/>
        </p:nvSpPr>
        <p:spPr bwMode="auto">
          <a:xfrm>
            <a:off x="9555163" y="3032125"/>
            <a:ext cx="2414587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sz="1600" b="1" u="sng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r>
              <a:rPr lang="zh-CN" altLang="en-US" sz="1600" b="1" u="sng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）追求完美：</a:t>
            </a:r>
            <a:endParaRPr lang="en-US" sz="1600" b="1" u="sng">
              <a:solidFill>
                <a:srgbClr val="FF93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3"/>
              </a:spcAft>
            </a:pPr>
            <a:r>
              <a:rPr lang="zh-CN" altLang="en-US" sz="16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标准定得很高、常觉时间不够用、选择牺牲休息、休闲的时间，导致长期失眠、缺乏与家人相处的时间、终年处于紧张状态。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1747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748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1749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50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1751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1752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1753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1754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55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756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1757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1758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1759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1760" name="矩形 6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61" name="矩形 12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1762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8" y="4479925"/>
            <a:ext cx="480377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3" name="TextBox 15"/>
          <p:cNvSpPr>
            <a:spLocks noChangeArrowheads="1"/>
          </p:cNvSpPr>
          <p:nvPr/>
        </p:nvSpPr>
        <p:spPr bwMode="auto">
          <a:xfrm>
            <a:off x="5249863" y="5957888"/>
            <a:ext cx="1655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Agency FB" pitchFamily="34" charset="0"/>
                <a:ea typeface="Adobe 宋体 Std L" pitchFamily="2" charset="-122"/>
                <a:sym typeface="Agency FB" pitchFamily="34" charset="0"/>
              </a:rPr>
              <a:t>Transition Page</a:t>
            </a:r>
            <a:endParaRPr lang="zh-CN" altLang="zh-CN"/>
          </a:p>
        </p:txBody>
      </p:sp>
      <p:sp>
        <p:nvSpPr>
          <p:cNvPr id="31764" name="文本框 13"/>
          <p:cNvSpPr>
            <a:spLocks noChangeArrowheads="1"/>
          </p:cNvSpPr>
          <p:nvPr/>
        </p:nvSpPr>
        <p:spPr bwMode="auto">
          <a:xfrm>
            <a:off x="5249863" y="5516563"/>
            <a:ext cx="1655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过渡页</a:t>
            </a:r>
            <a:endParaRPr lang="zh-CN"/>
          </a:p>
        </p:txBody>
      </p:sp>
      <p:sp>
        <p:nvSpPr>
          <p:cNvPr id="31765" name="椭圆 1"/>
          <p:cNvSpPr>
            <a:spLocks noChangeArrowheads="1"/>
          </p:cNvSpPr>
          <p:nvPr/>
        </p:nvSpPr>
        <p:spPr bwMode="auto">
          <a:xfrm>
            <a:off x="5703888" y="6453188"/>
            <a:ext cx="790575" cy="404812"/>
          </a:xfrm>
          <a:custGeom>
            <a:avLst/>
            <a:gdLst>
              <a:gd name="T0" fmla="*/ 0 w 792088"/>
              <a:gd name="T1" fmla="*/ 0 h 404664"/>
              <a:gd name="T2" fmla="*/ 792088 w 792088"/>
              <a:gd name="T3" fmla="*/ 404664 h 404664"/>
            </a:gdLst>
            <a:ahLst/>
            <a:cxnLst/>
            <a:rect l="T0" t="T1" r="T2" b="T3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66" name="TextBox 15"/>
          <p:cNvSpPr>
            <a:spLocks noChangeArrowheads="1"/>
          </p:cNvSpPr>
          <p:nvPr/>
        </p:nvSpPr>
        <p:spPr bwMode="auto">
          <a:xfrm>
            <a:off x="5773738" y="6519863"/>
            <a:ext cx="650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sp>
        <p:nvSpPr>
          <p:cNvPr id="31767" name="椭圆 44"/>
          <p:cNvSpPr>
            <a:spLocks noChangeArrowheads="1"/>
          </p:cNvSpPr>
          <p:nvPr/>
        </p:nvSpPr>
        <p:spPr bwMode="auto">
          <a:xfrm>
            <a:off x="8259763" y="1844675"/>
            <a:ext cx="1655762" cy="1655763"/>
          </a:xfrm>
          <a:prstGeom prst="ellipse">
            <a:avLst/>
          </a:prstGeom>
          <a:solidFill>
            <a:srgbClr val="FF8C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grpSp>
        <p:nvGrpSpPr>
          <p:cNvPr id="31768" name="组合 45"/>
          <p:cNvGrpSpPr>
            <a:grpSpLocks/>
          </p:cNvGrpSpPr>
          <p:nvPr/>
        </p:nvGrpSpPr>
        <p:grpSpPr bwMode="auto">
          <a:xfrm>
            <a:off x="7853363" y="5719763"/>
            <a:ext cx="693737" cy="692150"/>
            <a:chOff x="0" y="0"/>
            <a:chExt cx="693737" cy="692150"/>
          </a:xfrm>
        </p:grpSpPr>
        <p:sp>
          <p:nvSpPr>
            <p:cNvPr id="31769" name="椭圆 46"/>
            <p:cNvSpPr>
              <a:spLocks noChangeArrowheads="1"/>
            </p:cNvSpPr>
            <p:nvPr/>
          </p:nvSpPr>
          <p:spPr bwMode="auto">
            <a:xfrm>
              <a:off x="0" y="0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FF8C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31770" name="椭圆 47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FF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4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31771" name="任意多边形 48"/>
          <p:cNvSpPr>
            <a:spLocks noChangeArrowheads="1"/>
          </p:cNvSpPr>
          <p:nvPr/>
        </p:nvSpPr>
        <p:spPr bwMode="auto">
          <a:xfrm rot="5400000">
            <a:off x="7693819" y="4499769"/>
            <a:ext cx="2376487" cy="523875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FF95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72" name="椭圆 49"/>
          <p:cNvSpPr>
            <a:spLocks noChangeArrowheads="1"/>
          </p:cNvSpPr>
          <p:nvPr/>
        </p:nvSpPr>
        <p:spPr bwMode="auto">
          <a:xfrm>
            <a:off x="2174875" y="1844675"/>
            <a:ext cx="1655763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  <a:endParaRPr lang="zh-CN" altLang="en-US"/>
          </a:p>
        </p:txBody>
      </p:sp>
      <p:grpSp>
        <p:nvGrpSpPr>
          <p:cNvPr id="31773" name="组合 50"/>
          <p:cNvGrpSpPr>
            <a:grpSpLocks/>
          </p:cNvGrpSpPr>
          <p:nvPr/>
        </p:nvGrpSpPr>
        <p:grpSpPr bwMode="auto">
          <a:xfrm>
            <a:off x="3562350" y="5719763"/>
            <a:ext cx="692150" cy="692150"/>
            <a:chOff x="0" y="0"/>
            <a:chExt cx="692150" cy="692150"/>
          </a:xfrm>
        </p:grpSpPr>
        <p:sp>
          <p:nvSpPr>
            <p:cNvPr id="31774" name="椭圆 51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31775" name="椭圆 52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1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31776" name="任意多边形 53"/>
          <p:cNvSpPr>
            <a:spLocks noChangeArrowheads="1"/>
          </p:cNvSpPr>
          <p:nvPr/>
        </p:nvSpPr>
        <p:spPr bwMode="auto">
          <a:xfrm rot="5400000" flipV="1">
            <a:off x="2011362" y="4475163"/>
            <a:ext cx="2384425" cy="565150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77" name="椭圆 54"/>
          <p:cNvSpPr>
            <a:spLocks noChangeArrowheads="1"/>
          </p:cNvSpPr>
          <p:nvPr/>
        </p:nvSpPr>
        <p:spPr bwMode="auto">
          <a:xfrm>
            <a:off x="4203700" y="1844675"/>
            <a:ext cx="1655763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grpSp>
        <p:nvGrpSpPr>
          <p:cNvPr id="31778" name="组合 55"/>
          <p:cNvGrpSpPr>
            <a:grpSpLocks/>
          </p:cNvGrpSpPr>
          <p:nvPr/>
        </p:nvGrpSpPr>
        <p:grpSpPr bwMode="auto">
          <a:xfrm>
            <a:off x="4903788" y="4391025"/>
            <a:ext cx="692150" cy="692150"/>
            <a:chOff x="0" y="0"/>
            <a:chExt cx="692150" cy="692150"/>
          </a:xfrm>
        </p:grpSpPr>
        <p:sp>
          <p:nvSpPr>
            <p:cNvPr id="31779" name="椭圆 56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31780" name="椭圆 57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2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31781" name="任意多边形 58"/>
          <p:cNvSpPr>
            <a:spLocks noChangeArrowheads="1"/>
          </p:cNvSpPr>
          <p:nvPr/>
        </p:nvSpPr>
        <p:spPr bwMode="auto">
          <a:xfrm rot="5400000">
            <a:off x="4661694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782" name="椭圆 59"/>
          <p:cNvSpPr>
            <a:spLocks noChangeArrowheads="1"/>
          </p:cNvSpPr>
          <p:nvPr/>
        </p:nvSpPr>
        <p:spPr bwMode="auto">
          <a:xfrm>
            <a:off x="6230938" y="1844675"/>
            <a:ext cx="1655762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grpSp>
        <p:nvGrpSpPr>
          <p:cNvPr id="31783" name="组合 60"/>
          <p:cNvGrpSpPr>
            <a:grpSpLocks/>
          </p:cNvGrpSpPr>
          <p:nvPr/>
        </p:nvGrpSpPr>
        <p:grpSpPr bwMode="auto">
          <a:xfrm>
            <a:off x="6519863" y="4391025"/>
            <a:ext cx="692150" cy="692150"/>
            <a:chOff x="0" y="0"/>
            <a:chExt cx="692150" cy="692150"/>
          </a:xfrm>
        </p:grpSpPr>
        <p:sp>
          <p:nvSpPr>
            <p:cNvPr id="31784" name="椭圆 61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31785" name="椭圆 62"/>
            <p:cNvSpPr>
              <a:spLocks noChangeArrowheads="1"/>
            </p:cNvSpPr>
            <p:nvPr/>
          </p:nvSpPr>
          <p:spPr bwMode="auto">
            <a:xfrm>
              <a:off x="73025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3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31786" name="任意多边形 63"/>
          <p:cNvSpPr>
            <a:spLocks noChangeArrowheads="1"/>
          </p:cNvSpPr>
          <p:nvPr/>
        </p:nvSpPr>
        <p:spPr bwMode="auto">
          <a:xfrm rot="5400000" flipV="1">
            <a:off x="6690519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5123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24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25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6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5127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5128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5129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5130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1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2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5133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5134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35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36" name="矩形 6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37" name="矩形 12"/>
          <p:cNvSpPr>
            <a:spLocks noChangeArrowheads="1"/>
          </p:cNvSpPr>
          <p:nvPr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5138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8" y="4479925"/>
            <a:ext cx="4803775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9" name="TextBox 15"/>
          <p:cNvSpPr>
            <a:spLocks noChangeArrowheads="1"/>
          </p:cNvSpPr>
          <p:nvPr/>
        </p:nvSpPr>
        <p:spPr bwMode="auto">
          <a:xfrm>
            <a:off x="5249863" y="5957888"/>
            <a:ext cx="1655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Agency FB" pitchFamily="34" charset="0"/>
                <a:ea typeface="Adobe 宋体 Std L" pitchFamily="2" charset="-122"/>
                <a:sym typeface="Agency FB" pitchFamily="34" charset="0"/>
              </a:rPr>
              <a:t>Transition Page</a:t>
            </a:r>
            <a:endParaRPr lang="zh-CN" altLang="zh-CN"/>
          </a:p>
        </p:txBody>
      </p:sp>
      <p:sp>
        <p:nvSpPr>
          <p:cNvPr id="5140" name="文本框 13"/>
          <p:cNvSpPr>
            <a:spLocks noChangeArrowheads="1"/>
          </p:cNvSpPr>
          <p:nvPr/>
        </p:nvSpPr>
        <p:spPr bwMode="auto">
          <a:xfrm>
            <a:off x="5249863" y="5516563"/>
            <a:ext cx="1655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过渡页</a:t>
            </a:r>
            <a:endParaRPr lang="zh-CN"/>
          </a:p>
        </p:txBody>
      </p:sp>
      <p:sp>
        <p:nvSpPr>
          <p:cNvPr id="5141" name="椭圆 1"/>
          <p:cNvSpPr>
            <a:spLocks noChangeArrowheads="1"/>
          </p:cNvSpPr>
          <p:nvPr/>
        </p:nvSpPr>
        <p:spPr bwMode="auto">
          <a:xfrm>
            <a:off x="5703888" y="6453188"/>
            <a:ext cx="790575" cy="404812"/>
          </a:xfrm>
          <a:custGeom>
            <a:avLst/>
            <a:gdLst>
              <a:gd name="T0" fmla="*/ 0 w 792088"/>
              <a:gd name="T1" fmla="*/ 0 h 404664"/>
              <a:gd name="T2" fmla="*/ 792088 w 792088"/>
              <a:gd name="T3" fmla="*/ 404664 h 404664"/>
            </a:gdLst>
            <a:ahLst/>
            <a:cxnLst/>
            <a:rect l="T0" t="T1" r="T2" b="T3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42" name="TextBox 15"/>
          <p:cNvSpPr>
            <a:spLocks noChangeArrowheads="1"/>
          </p:cNvSpPr>
          <p:nvPr/>
        </p:nvSpPr>
        <p:spPr bwMode="auto">
          <a:xfrm>
            <a:off x="5773738" y="6519863"/>
            <a:ext cx="650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sp>
        <p:nvSpPr>
          <p:cNvPr id="5143" name="椭圆 16"/>
          <p:cNvSpPr>
            <a:spLocks noChangeArrowheads="1"/>
          </p:cNvSpPr>
          <p:nvPr/>
        </p:nvSpPr>
        <p:spPr bwMode="auto">
          <a:xfrm>
            <a:off x="2174875" y="1844675"/>
            <a:ext cx="1655763" cy="1655763"/>
          </a:xfrm>
          <a:prstGeom prst="ellipse">
            <a:avLst/>
          </a:prstGeom>
          <a:solidFill>
            <a:srgbClr val="FF8C00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5144" name="椭圆 17"/>
          <p:cNvSpPr>
            <a:spLocks noChangeArrowheads="1"/>
          </p:cNvSpPr>
          <p:nvPr/>
        </p:nvSpPr>
        <p:spPr bwMode="auto">
          <a:xfrm>
            <a:off x="4203700" y="1844675"/>
            <a:ext cx="1655763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5145" name="椭圆 18"/>
          <p:cNvSpPr>
            <a:spLocks noChangeArrowheads="1"/>
          </p:cNvSpPr>
          <p:nvPr/>
        </p:nvSpPr>
        <p:spPr bwMode="auto">
          <a:xfrm>
            <a:off x="6230938" y="1844675"/>
            <a:ext cx="1655762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5146" name="椭圆 19"/>
          <p:cNvSpPr>
            <a:spLocks noChangeArrowheads="1"/>
          </p:cNvSpPr>
          <p:nvPr/>
        </p:nvSpPr>
        <p:spPr bwMode="auto">
          <a:xfrm>
            <a:off x="8259763" y="1844675"/>
            <a:ext cx="1655762" cy="1655763"/>
          </a:xfrm>
          <a:prstGeom prst="ellipse">
            <a:avLst/>
          </a:prstGeom>
          <a:solidFill>
            <a:srgbClr val="7F7F7F"/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grpSp>
        <p:nvGrpSpPr>
          <p:cNvPr id="5147" name="组合 20"/>
          <p:cNvGrpSpPr>
            <a:grpSpLocks/>
          </p:cNvGrpSpPr>
          <p:nvPr/>
        </p:nvGrpSpPr>
        <p:grpSpPr bwMode="auto">
          <a:xfrm>
            <a:off x="3562350" y="5719763"/>
            <a:ext cx="692150" cy="692150"/>
            <a:chOff x="0" y="0"/>
            <a:chExt cx="692150" cy="692150"/>
          </a:xfrm>
        </p:grpSpPr>
        <p:sp>
          <p:nvSpPr>
            <p:cNvPr id="5148" name="椭圆 21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FF8C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5149" name="椭圆 22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FF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1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grpSp>
        <p:nvGrpSpPr>
          <p:cNvPr id="5150" name="组合 23"/>
          <p:cNvGrpSpPr>
            <a:grpSpLocks/>
          </p:cNvGrpSpPr>
          <p:nvPr/>
        </p:nvGrpSpPr>
        <p:grpSpPr bwMode="auto">
          <a:xfrm>
            <a:off x="4903788" y="4391025"/>
            <a:ext cx="692150" cy="692150"/>
            <a:chOff x="0" y="0"/>
            <a:chExt cx="692150" cy="692150"/>
          </a:xfrm>
        </p:grpSpPr>
        <p:sp>
          <p:nvSpPr>
            <p:cNvPr id="5151" name="椭圆 24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5152" name="椭圆 25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2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grpSp>
        <p:nvGrpSpPr>
          <p:cNvPr id="5153" name="组合 26"/>
          <p:cNvGrpSpPr>
            <a:grpSpLocks/>
          </p:cNvGrpSpPr>
          <p:nvPr/>
        </p:nvGrpSpPr>
        <p:grpSpPr bwMode="auto">
          <a:xfrm>
            <a:off x="6519863" y="4391025"/>
            <a:ext cx="692150" cy="692150"/>
            <a:chOff x="0" y="0"/>
            <a:chExt cx="692150" cy="692150"/>
          </a:xfrm>
        </p:grpSpPr>
        <p:sp>
          <p:nvSpPr>
            <p:cNvPr id="5154" name="椭圆 27"/>
            <p:cNvSpPr>
              <a:spLocks noChangeArrowheads="1"/>
            </p:cNvSpPr>
            <p:nvPr/>
          </p:nvSpPr>
          <p:spPr bwMode="auto">
            <a:xfrm>
              <a:off x="0" y="0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5155" name="椭圆 28"/>
            <p:cNvSpPr>
              <a:spLocks noChangeArrowheads="1"/>
            </p:cNvSpPr>
            <p:nvPr/>
          </p:nvSpPr>
          <p:spPr bwMode="auto">
            <a:xfrm>
              <a:off x="73025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3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grpSp>
        <p:nvGrpSpPr>
          <p:cNvPr id="5156" name="组合 29"/>
          <p:cNvGrpSpPr>
            <a:grpSpLocks/>
          </p:cNvGrpSpPr>
          <p:nvPr/>
        </p:nvGrpSpPr>
        <p:grpSpPr bwMode="auto">
          <a:xfrm>
            <a:off x="7853363" y="5719763"/>
            <a:ext cx="693737" cy="692150"/>
            <a:chOff x="0" y="0"/>
            <a:chExt cx="693737" cy="692150"/>
          </a:xfrm>
        </p:grpSpPr>
        <p:sp>
          <p:nvSpPr>
            <p:cNvPr id="5157" name="椭圆 30"/>
            <p:cNvSpPr>
              <a:spLocks noChangeArrowheads="1"/>
            </p:cNvSpPr>
            <p:nvPr/>
          </p:nvSpPr>
          <p:spPr bwMode="auto">
            <a:xfrm>
              <a:off x="0" y="0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 cap="flat" cmpd="sng">
              <a:solidFill>
                <a:srgbClr val="595959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  <p:sp>
          <p:nvSpPr>
            <p:cNvPr id="5158" name="椭圆 31"/>
            <p:cNvSpPr>
              <a:spLocks noChangeArrowheads="1"/>
            </p:cNvSpPr>
            <p:nvPr/>
          </p:nvSpPr>
          <p:spPr bwMode="auto">
            <a:xfrm>
              <a:off x="76200" y="76200"/>
              <a:ext cx="539750" cy="53975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>
                  <a:solidFill>
                    <a:srgbClr val="FFFFFF"/>
                  </a:solidFill>
                  <a:latin typeface="Impact" pitchFamily="34" charset="0"/>
                  <a:sym typeface="Impact" pitchFamily="34" charset="0"/>
                </a:rPr>
                <a:t>4</a:t>
              </a:r>
              <a:endParaRPr lang="zh-CN" altLang="en-US">
                <a:solidFill>
                  <a:srgbClr val="FFFFFF"/>
                </a:solidFill>
                <a:latin typeface="Impact" pitchFamily="34" charset="0"/>
                <a:sym typeface="Impact" pitchFamily="34" charset="0"/>
              </a:endParaRPr>
            </a:p>
          </p:txBody>
        </p:sp>
      </p:grpSp>
      <p:sp>
        <p:nvSpPr>
          <p:cNvPr id="5159" name="任意多边形 32"/>
          <p:cNvSpPr>
            <a:spLocks noChangeArrowheads="1"/>
          </p:cNvSpPr>
          <p:nvPr/>
        </p:nvSpPr>
        <p:spPr bwMode="auto">
          <a:xfrm rot="5400000">
            <a:off x="7693819" y="4499769"/>
            <a:ext cx="2376487" cy="523875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60" name="任意多边形 33"/>
          <p:cNvSpPr>
            <a:spLocks noChangeArrowheads="1"/>
          </p:cNvSpPr>
          <p:nvPr/>
        </p:nvSpPr>
        <p:spPr bwMode="auto">
          <a:xfrm rot="5400000">
            <a:off x="4661694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61" name="任意多边形 34"/>
          <p:cNvSpPr>
            <a:spLocks noChangeArrowheads="1"/>
          </p:cNvSpPr>
          <p:nvPr/>
        </p:nvSpPr>
        <p:spPr bwMode="auto">
          <a:xfrm rot="5400000" flipV="1">
            <a:off x="2011362" y="4475163"/>
            <a:ext cx="2384425" cy="565150"/>
          </a:xfrm>
          <a:custGeom>
            <a:avLst/>
            <a:gdLst>
              <a:gd name="T0" fmla="*/ 1799772 w 1799772"/>
              <a:gd name="T1" fmla="*/ 232228 h 232228"/>
              <a:gd name="T2" fmla="*/ 1524000 w 1799772"/>
              <a:gd name="T3" fmla="*/ 0 h 232228"/>
              <a:gd name="T4" fmla="*/ 0 w 1799772"/>
              <a:gd name="T5" fmla="*/ 0 h 232228"/>
              <a:gd name="T6" fmla="*/ 0 60000 65536"/>
              <a:gd name="T7" fmla="*/ 0 60000 65536"/>
              <a:gd name="T8" fmla="*/ 0 60000 65536"/>
              <a:gd name="T9" fmla="*/ 0 w 1799772"/>
              <a:gd name="T10" fmla="*/ 0 h 232228"/>
              <a:gd name="T11" fmla="*/ 1799772 w 1799772"/>
              <a:gd name="T12" fmla="*/ 232228 h 2322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rgbClr val="FF95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62" name="任意多边形 35"/>
          <p:cNvSpPr>
            <a:spLocks noChangeArrowheads="1"/>
          </p:cNvSpPr>
          <p:nvPr/>
        </p:nvSpPr>
        <p:spPr bwMode="auto">
          <a:xfrm rot="5400000" flipV="1">
            <a:off x="6690519" y="3910807"/>
            <a:ext cx="738187" cy="107950"/>
          </a:xfrm>
          <a:custGeom>
            <a:avLst/>
            <a:gdLst>
              <a:gd name="T0" fmla="*/ 740229 w 740229"/>
              <a:gd name="T1" fmla="*/ 0 h 406400"/>
              <a:gd name="T2" fmla="*/ 580572 w 740229"/>
              <a:gd name="T3" fmla="*/ 406400 h 406400"/>
              <a:gd name="T4" fmla="*/ 0 w 740229"/>
              <a:gd name="T5" fmla="*/ 406400 h 406400"/>
              <a:gd name="T6" fmla="*/ 0 60000 65536"/>
              <a:gd name="T7" fmla="*/ 0 60000 65536"/>
              <a:gd name="T8" fmla="*/ 0 60000 65536"/>
              <a:gd name="T9" fmla="*/ 0 w 740229"/>
              <a:gd name="T10" fmla="*/ 0 h 406400"/>
              <a:gd name="T11" fmla="*/ 740229 w 740229"/>
              <a:gd name="T12" fmla="*/ 406400 h 4064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2771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772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2773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2774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2775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2776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2777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2778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2779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780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2781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2782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783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2784" name="矩形 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2785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4.1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并列关系图表</a:t>
            </a:r>
            <a:endParaRPr lang="zh-CN" altLang="en-US"/>
          </a:p>
        </p:txBody>
      </p:sp>
      <p:grpSp>
        <p:nvGrpSpPr>
          <p:cNvPr id="32787" name="组合 11"/>
          <p:cNvGrpSpPr>
            <a:grpSpLocks/>
          </p:cNvGrpSpPr>
          <p:nvPr/>
        </p:nvGrpSpPr>
        <p:grpSpPr bwMode="auto">
          <a:xfrm>
            <a:off x="769938" y="1484313"/>
            <a:ext cx="4721225" cy="4598987"/>
            <a:chOff x="0" y="0"/>
            <a:chExt cx="4720835" cy="4597915"/>
          </a:xfrm>
        </p:grpSpPr>
        <p:grpSp>
          <p:nvGrpSpPr>
            <p:cNvPr id="32788" name="组合 12"/>
            <p:cNvGrpSpPr>
              <a:grpSpLocks/>
            </p:cNvGrpSpPr>
            <p:nvPr/>
          </p:nvGrpSpPr>
          <p:grpSpPr bwMode="auto">
            <a:xfrm>
              <a:off x="43590" y="0"/>
              <a:ext cx="4677245" cy="4597915"/>
              <a:chOff x="0" y="0"/>
              <a:chExt cx="4677245" cy="4597915"/>
            </a:xfrm>
          </p:grpSpPr>
          <p:sp>
            <p:nvSpPr>
              <p:cNvPr id="32789" name="Ellipse 11"/>
              <p:cNvSpPr>
                <a:spLocks noChangeArrowheads="1"/>
              </p:cNvSpPr>
              <p:nvPr/>
            </p:nvSpPr>
            <p:spPr bwMode="auto">
              <a:xfrm>
                <a:off x="1315197" y="1412546"/>
                <a:ext cx="2015959" cy="2015655"/>
              </a:xfrm>
              <a:prstGeom prst="ellipse">
                <a:avLst/>
              </a:prstGeom>
              <a:gradFill rotWithShape="1">
                <a:gsLst>
                  <a:gs pos="0">
                    <a:srgbClr val="516780"/>
                  </a:gs>
                  <a:gs pos="50000">
                    <a:srgbClr val="7594B7"/>
                  </a:gs>
                  <a:gs pos="100000">
                    <a:srgbClr val="8DB2DC"/>
                  </a:gs>
                </a:gsLst>
                <a:lin ang="16200000" scaled="1"/>
              </a:gradFill>
              <a:ln w="3175" cap="flat" cmpd="sng">
                <a:solidFill>
                  <a:srgbClr val="366092"/>
                </a:solidFill>
                <a:bevel/>
                <a:headEnd/>
                <a:tailEnd/>
              </a:ln>
            </p:spPr>
            <p:txBody>
              <a:bodyPr lIns="0" rIns="0" anchor="ctr"/>
              <a:lstStyle/>
              <a:p>
                <a:pPr algn="ctr"/>
                <a:r>
                  <a:rPr lang="zh-CN" altLang="en-US" sz="20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决定组织结构的因素</a:t>
                </a:r>
                <a:endParaRPr lang="zh-CN" altLang="en-US"/>
              </a:p>
            </p:txBody>
          </p:sp>
          <p:grpSp>
            <p:nvGrpSpPr>
              <p:cNvPr id="32790" name="Groupe 6"/>
              <p:cNvGrpSpPr>
                <a:grpSpLocks/>
              </p:cNvGrpSpPr>
              <p:nvPr/>
            </p:nvGrpSpPr>
            <p:grpSpPr bwMode="auto">
              <a:xfrm>
                <a:off x="0" y="0"/>
                <a:ext cx="4677245" cy="4597915"/>
                <a:chOff x="0" y="0"/>
                <a:chExt cx="5346684" cy="5256000"/>
              </a:xfrm>
            </p:grpSpPr>
            <p:sp>
              <p:nvSpPr>
                <p:cNvPr id="32791" name="Ellipse 1"/>
                <p:cNvSpPr>
                  <a:spLocks/>
                </p:cNvSpPr>
                <p:nvPr/>
              </p:nvSpPr>
              <p:spPr bwMode="auto">
                <a:xfrm>
                  <a:off x="1557919" y="0"/>
                  <a:ext cx="2203944" cy="1810269"/>
                </a:xfrm>
                <a:custGeom>
                  <a:avLst/>
                  <a:gdLst>
                    <a:gd name="T0" fmla="*/ 1354519 w 2709038"/>
                    <a:gd name="T1" fmla="*/ 0 h 2225141"/>
                    <a:gd name="T2" fmla="*/ 2709038 w 2709038"/>
                    <a:gd name="T3" fmla="*/ 1354519 h 2225141"/>
                    <a:gd name="T4" fmla="*/ 2391532 w 2709038"/>
                    <a:gd name="T5" fmla="*/ 2225141 h 2225141"/>
                    <a:gd name="T6" fmla="*/ 1370947 w 2709038"/>
                    <a:gd name="T7" fmla="*/ 1844825 h 2225141"/>
                    <a:gd name="T8" fmla="*/ 576781 w 2709038"/>
                    <a:gd name="T9" fmla="*/ 2063055 h 2225141"/>
                    <a:gd name="T10" fmla="*/ 16605 w 2709038"/>
                    <a:gd name="T11" fmla="*/ 1555988 h 2225141"/>
                    <a:gd name="T12" fmla="*/ 0 w 2709038"/>
                    <a:gd name="T13" fmla="*/ 1354519 h 2225141"/>
                    <a:gd name="T14" fmla="*/ 1354519 w 2709038"/>
                    <a:gd name="T15" fmla="*/ 0 h 222514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709038"/>
                    <a:gd name="T25" fmla="*/ 0 h 2225141"/>
                    <a:gd name="T26" fmla="*/ 2709038 w 2709038"/>
                    <a:gd name="T27" fmla="*/ 2225141 h 222514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709038" h="2225141">
                      <a:moveTo>
                        <a:pt x="1354519" y="0"/>
                      </a:moveTo>
                      <a:cubicBezTo>
                        <a:pt x="2102599" y="0"/>
                        <a:pt x="2709038" y="606439"/>
                        <a:pt x="2709038" y="1354519"/>
                      </a:cubicBezTo>
                      <a:cubicBezTo>
                        <a:pt x="2709038" y="1686182"/>
                        <a:pt x="2589836" y="1990004"/>
                        <a:pt x="2391532" y="2225141"/>
                      </a:cubicBezTo>
                      <a:cubicBezTo>
                        <a:pt x="2118271" y="1987777"/>
                        <a:pt x="1761303" y="1844825"/>
                        <a:pt x="1370947" y="1844825"/>
                      </a:cubicBezTo>
                      <a:cubicBezTo>
                        <a:pt x="1080693" y="1844825"/>
                        <a:pt x="808899" y="1923861"/>
                        <a:pt x="576781" y="2063055"/>
                      </a:cubicBezTo>
                      <a:cubicBezTo>
                        <a:pt x="446805" y="1848102"/>
                        <a:pt x="254756" y="1670088"/>
                        <a:pt x="16605" y="1555988"/>
                      </a:cubicBezTo>
                      <a:cubicBezTo>
                        <a:pt x="5092" y="1490427"/>
                        <a:pt x="0" y="1423068"/>
                        <a:pt x="0" y="1354519"/>
                      </a:cubicBezTo>
                      <a:cubicBezTo>
                        <a:pt x="0" y="606439"/>
                        <a:pt x="606439" y="0"/>
                        <a:pt x="1354519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537712"/>
                    </a:gs>
                    <a:gs pos="50000">
                      <a:srgbClr val="7AAD1F"/>
                    </a:gs>
                    <a:gs pos="100000">
                      <a:srgbClr val="92CE27"/>
                    </a:gs>
                  </a:gsLst>
                  <a:lin ang="16200000" scaled="1"/>
                </a:gradFill>
                <a:ln w="38100" cap="flat" cmpd="sng">
                  <a:solidFill>
                    <a:schemeClr val="bg1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32792" name="Ellipse 2"/>
                <p:cNvSpPr>
                  <a:spLocks/>
                </p:cNvSpPr>
                <p:nvPr/>
              </p:nvSpPr>
              <p:spPr bwMode="auto">
                <a:xfrm rot="1602816">
                  <a:off x="3353700" y="1181565"/>
                  <a:ext cx="1992984" cy="2198981"/>
                </a:xfrm>
                <a:custGeom>
                  <a:avLst/>
                  <a:gdLst>
                    <a:gd name="T0" fmla="*/ 449568 w 2449731"/>
                    <a:gd name="T1" fmla="*/ 163483 h 2702937"/>
                    <a:gd name="T2" fmla="*/ 1095212 w 2449731"/>
                    <a:gd name="T3" fmla="*/ 0 h 2702937"/>
                    <a:gd name="T4" fmla="*/ 2449731 w 2449731"/>
                    <a:gd name="T5" fmla="*/ 1354519 h 2702937"/>
                    <a:gd name="T6" fmla="*/ 1216034 w 2449731"/>
                    <a:gd name="T7" fmla="*/ 2702937 h 2702937"/>
                    <a:gd name="T8" fmla="*/ 1053489 w 2449731"/>
                    <a:gd name="T9" fmla="*/ 2115701 h 2702937"/>
                    <a:gd name="T10" fmla="*/ 33278 w 2449731"/>
                    <a:gd name="T11" fmla="*/ 1301846 h 2702937"/>
                    <a:gd name="T12" fmla="*/ 0 w 2449731"/>
                    <a:gd name="T13" fmla="*/ 559782 h 2702937"/>
                    <a:gd name="T14" fmla="*/ 449568 w 2449731"/>
                    <a:gd name="T15" fmla="*/ 163483 h 270293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49731"/>
                    <a:gd name="T25" fmla="*/ 0 h 2702937"/>
                    <a:gd name="T26" fmla="*/ 2449731 w 2449731"/>
                    <a:gd name="T27" fmla="*/ 2702937 h 270293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49731" h="2702937">
                      <a:moveTo>
                        <a:pt x="449568" y="163483"/>
                      </a:moveTo>
                      <a:cubicBezTo>
                        <a:pt x="641494" y="59222"/>
                        <a:pt x="861437" y="0"/>
                        <a:pt x="1095212" y="0"/>
                      </a:cubicBezTo>
                      <a:cubicBezTo>
                        <a:pt x="1843292" y="0"/>
                        <a:pt x="2449731" y="606439"/>
                        <a:pt x="2449731" y="1354519"/>
                      </a:cubicBezTo>
                      <a:cubicBezTo>
                        <a:pt x="2449731" y="2061857"/>
                        <a:pt x="1907549" y="2642562"/>
                        <a:pt x="1216034" y="2702937"/>
                      </a:cubicBezTo>
                      <a:cubicBezTo>
                        <a:pt x="1201866" y="2504104"/>
                        <a:pt x="1148670" y="2304837"/>
                        <a:pt x="1053489" y="2115701"/>
                      </a:cubicBezTo>
                      <a:cubicBezTo>
                        <a:pt x="840207" y="1691888"/>
                        <a:pt x="460456" y="1407066"/>
                        <a:pt x="33278" y="1301846"/>
                      </a:cubicBezTo>
                      <a:cubicBezTo>
                        <a:pt x="92387" y="1061969"/>
                        <a:pt x="83747" y="804960"/>
                        <a:pt x="0" y="559782"/>
                      </a:cubicBezTo>
                      <a:cubicBezTo>
                        <a:pt x="117373" y="395872"/>
                        <a:pt x="271398" y="260271"/>
                        <a:pt x="449568" y="16348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B8700"/>
                    </a:gs>
                    <a:gs pos="50000">
                      <a:srgbClr val="E0C300"/>
                    </a:gs>
                    <a:gs pos="100000">
                      <a:srgbClr val="FFE800"/>
                    </a:gs>
                  </a:gsLst>
                  <a:lin ang="18900000" scaled="1"/>
                </a:gradFill>
                <a:ln w="38100" cap="flat" cmpd="sng">
                  <a:solidFill>
                    <a:schemeClr val="bg1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32793" name="Ellipse 4"/>
                <p:cNvSpPr>
                  <a:spLocks/>
                </p:cNvSpPr>
                <p:nvPr/>
              </p:nvSpPr>
              <p:spPr bwMode="auto">
                <a:xfrm rot="558114">
                  <a:off x="2576660" y="3218761"/>
                  <a:ext cx="2200599" cy="2037239"/>
                </a:xfrm>
                <a:custGeom>
                  <a:avLst/>
                  <a:gdLst>
                    <a:gd name="T0" fmla="*/ 1367525 w 2704926"/>
                    <a:gd name="T1" fmla="*/ 32468 h 2504127"/>
                    <a:gd name="T2" fmla="*/ 2064244 w 2704926"/>
                    <a:gd name="T3" fmla="*/ 0 h 2504127"/>
                    <a:gd name="T4" fmla="*/ 2704926 w 2704926"/>
                    <a:gd name="T5" fmla="*/ 1149607 h 2504127"/>
                    <a:gd name="T6" fmla="*/ 1350407 w 2704926"/>
                    <a:gd name="T7" fmla="*/ 2504127 h 2504127"/>
                    <a:gd name="T8" fmla="*/ 0 w 2704926"/>
                    <a:gd name="T9" fmla="*/ 1231039 h 2504127"/>
                    <a:gd name="T10" fmla="*/ 97064 w 2704926"/>
                    <a:gd name="T11" fmla="*/ 1220133 h 2504127"/>
                    <a:gd name="T12" fmla="*/ 1367525 w 2704926"/>
                    <a:gd name="T13" fmla="*/ 32468 h 250412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04926"/>
                    <a:gd name="T22" fmla="*/ 0 h 2504127"/>
                    <a:gd name="T23" fmla="*/ 2704926 w 2704926"/>
                    <a:gd name="T24" fmla="*/ 2504127 h 250412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04926" h="2504127">
                      <a:moveTo>
                        <a:pt x="1367525" y="32468"/>
                      </a:moveTo>
                      <a:cubicBezTo>
                        <a:pt x="1605267" y="85012"/>
                        <a:pt x="1844683" y="70520"/>
                        <a:pt x="2064244" y="0"/>
                      </a:cubicBezTo>
                      <a:cubicBezTo>
                        <a:pt x="2449205" y="237779"/>
                        <a:pt x="2704927" y="663830"/>
                        <a:pt x="2704926" y="1149607"/>
                      </a:cubicBezTo>
                      <a:cubicBezTo>
                        <a:pt x="2704926" y="1897687"/>
                        <a:pt x="2098487" y="2504128"/>
                        <a:pt x="1350407" y="2504127"/>
                      </a:cubicBezTo>
                      <a:cubicBezTo>
                        <a:pt x="629702" y="2504126"/>
                        <a:pt x="40461" y="1941260"/>
                        <a:pt x="0" y="1231039"/>
                      </a:cubicBezTo>
                      <a:lnTo>
                        <a:pt x="97064" y="1220133"/>
                      </a:lnTo>
                      <a:cubicBezTo>
                        <a:pt x="740755" y="1114702"/>
                        <a:pt x="1227934" y="630455"/>
                        <a:pt x="1367525" y="3246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54B00"/>
                    </a:gs>
                    <a:gs pos="50000">
                      <a:srgbClr val="D67000"/>
                    </a:gs>
                    <a:gs pos="100000">
                      <a:srgbClr val="FF8600"/>
                    </a:gs>
                  </a:gsLst>
                  <a:lin ang="18900000" scaled="1"/>
                </a:gradFill>
                <a:ln w="38100" cap="flat" cmpd="sng">
                  <a:solidFill>
                    <a:schemeClr val="bg1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32794" name="Ellipse 3"/>
                <p:cNvSpPr>
                  <a:spLocks/>
                </p:cNvSpPr>
                <p:nvPr/>
              </p:nvSpPr>
              <p:spPr bwMode="auto">
                <a:xfrm rot="2184403">
                  <a:off x="457359" y="3389359"/>
                  <a:ext cx="2203944" cy="1831079"/>
                </a:xfrm>
                <a:custGeom>
                  <a:avLst/>
                  <a:gdLst>
                    <a:gd name="T0" fmla="*/ 340166 w 2709038"/>
                    <a:gd name="T1" fmla="*/ 0 h 2250721"/>
                    <a:gd name="T2" fmla="*/ 2185723 w 2709038"/>
                    <a:gd name="T3" fmla="*/ 111806 h 2250721"/>
                    <a:gd name="T4" fmla="*/ 2674383 w 2709038"/>
                    <a:gd name="T5" fmla="*/ 595470 h 2250721"/>
                    <a:gd name="T6" fmla="*/ 2709038 w 2709038"/>
                    <a:gd name="T7" fmla="*/ 896202 h 2250721"/>
                    <a:gd name="T8" fmla="*/ 1354519 w 2709038"/>
                    <a:gd name="T9" fmla="*/ 2250721 h 2250721"/>
                    <a:gd name="T10" fmla="*/ 0 w 2709038"/>
                    <a:gd name="T11" fmla="*/ 896202 h 2250721"/>
                    <a:gd name="T12" fmla="*/ 340166 w 2709038"/>
                    <a:gd name="T13" fmla="*/ 0 h 22507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09038"/>
                    <a:gd name="T22" fmla="*/ 0 h 2250721"/>
                    <a:gd name="T23" fmla="*/ 2709038 w 2709038"/>
                    <a:gd name="T24" fmla="*/ 2250721 h 22507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09038" h="2250721">
                      <a:moveTo>
                        <a:pt x="340166" y="0"/>
                      </a:moveTo>
                      <a:cubicBezTo>
                        <a:pt x="855174" y="431249"/>
                        <a:pt x="1605143" y="488839"/>
                        <a:pt x="2185723" y="111806"/>
                      </a:cubicBezTo>
                      <a:cubicBezTo>
                        <a:pt x="2307324" y="319312"/>
                        <a:pt x="2477458" y="482976"/>
                        <a:pt x="2674383" y="595470"/>
                      </a:cubicBezTo>
                      <a:cubicBezTo>
                        <a:pt x="2697442" y="692020"/>
                        <a:pt x="2709038" y="792757"/>
                        <a:pt x="2709038" y="896202"/>
                      </a:cubicBezTo>
                      <a:cubicBezTo>
                        <a:pt x="2709038" y="1644282"/>
                        <a:pt x="2102599" y="2250721"/>
                        <a:pt x="1354519" y="2250721"/>
                      </a:cubicBezTo>
                      <a:cubicBezTo>
                        <a:pt x="606439" y="2250721"/>
                        <a:pt x="0" y="1644282"/>
                        <a:pt x="0" y="896202"/>
                      </a:cubicBezTo>
                      <a:cubicBezTo>
                        <a:pt x="0" y="552248"/>
                        <a:pt x="128201" y="238237"/>
                        <a:pt x="340166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880011"/>
                    </a:gs>
                    <a:gs pos="50000">
                      <a:srgbClr val="C4001E"/>
                    </a:gs>
                    <a:gs pos="100000">
                      <a:srgbClr val="EA0026"/>
                    </a:gs>
                  </a:gsLst>
                  <a:lin ang="0" scaled="1"/>
                </a:gradFill>
                <a:ln w="38100" cap="flat" cmpd="sng">
                  <a:solidFill>
                    <a:schemeClr val="bg1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  <p:sp>
              <p:nvSpPr>
                <p:cNvPr id="32795" name="Ellipse 5"/>
                <p:cNvSpPr>
                  <a:spLocks/>
                </p:cNvSpPr>
                <p:nvPr/>
              </p:nvSpPr>
              <p:spPr bwMode="auto">
                <a:xfrm rot="1112104">
                  <a:off x="0" y="1091724"/>
                  <a:ext cx="1806260" cy="2203944"/>
                </a:xfrm>
                <a:custGeom>
                  <a:avLst/>
                  <a:gdLst>
                    <a:gd name="T0" fmla="*/ 951727 w 2220214"/>
                    <a:gd name="T1" fmla="*/ 60896 h 2709038"/>
                    <a:gd name="T2" fmla="*/ 1354519 w 2220214"/>
                    <a:gd name="T3" fmla="*/ 0 h 2709038"/>
                    <a:gd name="T4" fmla="*/ 2220214 w 2220214"/>
                    <a:gd name="T5" fmla="*/ 313028 h 2709038"/>
                    <a:gd name="T6" fmla="*/ 1916237 w 2220214"/>
                    <a:gd name="T7" fmla="*/ 1836252 h 2709038"/>
                    <a:gd name="T8" fmla="*/ 2080225 w 2220214"/>
                    <a:gd name="T9" fmla="*/ 2176965 h 2709038"/>
                    <a:gd name="T10" fmla="*/ 1583502 w 2220214"/>
                    <a:gd name="T11" fmla="*/ 2688234 h 2709038"/>
                    <a:gd name="T12" fmla="*/ 1354519 w 2220214"/>
                    <a:gd name="T13" fmla="*/ 2709038 h 2709038"/>
                    <a:gd name="T14" fmla="*/ 0 w 2220214"/>
                    <a:gd name="T15" fmla="*/ 1354519 h 2709038"/>
                    <a:gd name="T16" fmla="*/ 951727 w 2220214"/>
                    <a:gd name="T17" fmla="*/ 60896 h 27090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220214"/>
                    <a:gd name="T28" fmla="*/ 0 h 2709038"/>
                    <a:gd name="T29" fmla="*/ 2220214 w 2220214"/>
                    <a:gd name="T30" fmla="*/ 2709038 h 27090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220214" h="2709038">
                      <a:moveTo>
                        <a:pt x="951727" y="60896"/>
                      </a:moveTo>
                      <a:cubicBezTo>
                        <a:pt x="1078969" y="21320"/>
                        <a:pt x="1214254" y="0"/>
                        <a:pt x="1354519" y="0"/>
                      </a:cubicBezTo>
                      <a:cubicBezTo>
                        <a:pt x="1683791" y="0"/>
                        <a:pt x="1985621" y="117490"/>
                        <a:pt x="2220214" y="313028"/>
                      </a:cubicBezTo>
                      <a:cubicBezTo>
                        <a:pt x="1867634" y="716622"/>
                        <a:pt x="1733553" y="1291377"/>
                        <a:pt x="1916237" y="1836252"/>
                      </a:cubicBezTo>
                      <a:cubicBezTo>
                        <a:pt x="1957396" y="1959016"/>
                        <a:pt x="2012300" y="2073297"/>
                        <a:pt x="2080225" y="2176965"/>
                      </a:cubicBezTo>
                      <a:cubicBezTo>
                        <a:pt x="1875040" y="2296436"/>
                        <a:pt x="1701884" y="2471390"/>
                        <a:pt x="1583502" y="2688234"/>
                      </a:cubicBezTo>
                      <a:cubicBezTo>
                        <a:pt x="1509242" y="2702423"/>
                        <a:pt x="1432653" y="2709038"/>
                        <a:pt x="1354519" y="2709038"/>
                      </a:cubicBezTo>
                      <a:cubicBezTo>
                        <a:pt x="606439" y="2709038"/>
                        <a:pt x="0" y="2102599"/>
                        <a:pt x="0" y="1354519"/>
                      </a:cubicBezTo>
                      <a:cubicBezTo>
                        <a:pt x="0" y="746704"/>
                        <a:pt x="400344" y="232394"/>
                        <a:pt x="951727" y="6089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5A82"/>
                    </a:gs>
                    <a:gs pos="50000">
                      <a:srgbClr val="0085BC"/>
                    </a:gs>
                    <a:gs pos="100000">
                      <a:srgbClr val="009FE1"/>
                    </a:gs>
                  </a:gsLst>
                  <a:lin ang="10800000" scaled="1"/>
                </a:gradFill>
                <a:ln w="38100" cap="flat" cmpd="sng">
                  <a:solidFill>
                    <a:schemeClr val="bg1"/>
                  </a:solidFill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sym typeface="宋体" pitchFamily="2" charset="-122"/>
                  </a:endParaRPr>
                </a:p>
              </p:txBody>
            </p:sp>
          </p:grpSp>
        </p:grpSp>
        <p:sp>
          <p:nvSpPr>
            <p:cNvPr id="32796" name="Rectangle 8"/>
            <p:cNvSpPr>
              <a:spLocks noChangeArrowheads="1"/>
            </p:cNvSpPr>
            <p:nvPr/>
          </p:nvSpPr>
          <p:spPr bwMode="auto">
            <a:xfrm>
              <a:off x="1722295" y="506294"/>
              <a:ext cx="1230211" cy="39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战略因素</a:t>
              </a:r>
              <a:endPara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2797" name="Rectangle 9"/>
            <p:cNvSpPr>
              <a:spLocks noChangeArrowheads="1"/>
            </p:cNvSpPr>
            <p:nvPr/>
          </p:nvSpPr>
          <p:spPr bwMode="auto">
            <a:xfrm>
              <a:off x="3411255" y="1656964"/>
              <a:ext cx="1230211" cy="401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环境因素</a:t>
              </a:r>
              <a:endPara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2798" name="Rectangle 13"/>
            <p:cNvSpPr>
              <a:spLocks noChangeArrowheads="1"/>
            </p:cNvSpPr>
            <p:nvPr/>
          </p:nvSpPr>
          <p:spPr bwMode="auto">
            <a:xfrm>
              <a:off x="0" y="1656964"/>
              <a:ext cx="1501651" cy="401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权利因素</a:t>
              </a:r>
              <a:endPara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2799" name="Rectangle 14"/>
            <p:cNvSpPr>
              <a:spLocks noChangeArrowheads="1"/>
            </p:cNvSpPr>
            <p:nvPr/>
          </p:nvSpPr>
          <p:spPr bwMode="auto">
            <a:xfrm>
              <a:off x="790510" y="3577391"/>
              <a:ext cx="1231798" cy="39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规模因素</a:t>
              </a:r>
              <a:endPara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2800" name="Rectangle 15"/>
            <p:cNvSpPr>
              <a:spLocks noChangeArrowheads="1"/>
            </p:cNvSpPr>
            <p:nvPr/>
          </p:nvSpPr>
          <p:spPr bwMode="auto">
            <a:xfrm>
              <a:off x="2803293" y="3502795"/>
              <a:ext cx="1230210" cy="399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技术因素</a:t>
              </a:r>
              <a:endPara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32801" name="直接连接符 25"/>
          <p:cNvSpPr>
            <a:spLocks noChangeShapeType="1"/>
          </p:cNvSpPr>
          <p:nvPr/>
        </p:nvSpPr>
        <p:spPr bwMode="auto">
          <a:xfrm>
            <a:off x="6604000" y="1557338"/>
            <a:ext cx="0" cy="4824412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3795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3796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3797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798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3799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3800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3801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3802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3803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04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3805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3806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3807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3808" name="矩形 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3809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4.2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递进关系图表</a:t>
            </a:r>
            <a:endParaRPr lang="zh-CN" altLang="en-US"/>
          </a:p>
        </p:txBody>
      </p:sp>
      <p:sp>
        <p:nvSpPr>
          <p:cNvPr id="33810" name="AutoShape 6"/>
          <p:cNvSpPr>
            <a:spLocks noChangeArrowheads="1"/>
          </p:cNvSpPr>
          <p:nvPr/>
        </p:nvSpPr>
        <p:spPr bwMode="auto">
          <a:xfrm>
            <a:off x="1079500" y="3789363"/>
            <a:ext cx="2071688" cy="527050"/>
          </a:xfrm>
          <a:prstGeom prst="roundRect">
            <a:avLst>
              <a:gd name="adj" fmla="val 5977"/>
            </a:avLst>
          </a:prstGeom>
          <a:solidFill>
            <a:srgbClr val="8B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29" tIns="45715" rIns="91429" bIns="45715" anchor="ctr"/>
          <a:lstStyle/>
          <a:p>
            <a:pPr algn="ctr"/>
            <a:r>
              <a:rPr lang="zh-CN" altLang="en-US" sz="2200">
                <a:solidFill>
                  <a:srgbClr val="FFFFFF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第一步</a:t>
            </a:r>
            <a:endParaRPr lang="en-US" sz="2200">
              <a:solidFill>
                <a:srgbClr val="FFFFFF"/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33811" name="AutoShape 7"/>
          <p:cNvSpPr>
            <a:spLocks noChangeArrowheads="1"/>
          </p:cNvSpPr>
          <p:nvPr/>
        </p:nvSpPr>
        <p:spPr bwMode="auto">
          <a:xfrm>
            <a:off x="3454400" y="3789363"/>
            <a:ext cx="2071688" cy="527050"/>
          </a:xfrm>
          <a:prstGeom prst="roundRect">
            <a:avLst>
              <a:gd name="adj" fmla="val 5977"/>
            </a:avLst>
          </a:prstGeom>
          <a:solidFill>
            <a:srgbClr val="8BAB00"/>
          </a:solidFill>
          <a:ln w="9525" cap="flat" cmpd="sng">
            <a:solidFill>
              <a:srgbClr val="8BAB00"/>
            </a:solidFill>
            <a:bevel/>
            <a:headEnd/>
            <a:tailEnd/>
          </a:ln>
        </p:spPr>
        <p:txBody>
          <a:bodyPr wrap="none" lIns="91429" tIns="45715" rIns="91429" bIns="45715" anchor="ctr"/>
          <a:lstStyle/>
          <a:p>
            <a:pPr algn="ctr"/>
            <a:r>
              <a:rPr lang="zh-CN" altLang="en-US" sz="2200">
                <a:solidFill>
                  <a:srgbClr val="FFFFFF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第二步</a:t>
            </a:r>
            <a:endParaRPr lang="en-US" sz="2200">
              <a:solidFill>
                <a:srgbClr val="FFFFFF"/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33812" name="AutoShape 8"/>
          <p:cNvSpPr>
            <a:spLocks noChangeArrowheads="1"/>
          </p:cNvSpPr>
          <p:nvPr/>
        </p:nvSpPr>
        <p:spPr bwMode="auto">
          <a:xfrm>
            <a:off x="5829300" y="3789363"/>
            <a:ext cx="2071688" cy="527050"/>
          </a:xfrm>
          <a:prstGeom prst="roundRect">
            <a:avLst>
              <a:gd name="adj" fmla="val 5977"/>
            </a:avLst>
          </a:prstGeom>
          <a:solidFill>
            <a:srgbClr val="8B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29" tIns="45715" rIns="91429" bIns="45715" anchor="ctr"/>
          <a:lstStyle/>
          <a:p>
            <a:pPr algn="ctr"/>
            <a:r>
              <a:rPr lang="zh-CN" altLang="en-US" sz="2200">
                <a:solidFill>
                  <a:srgbClr val="FFFFFF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第三步</a:t>
            </a:r>
            <a:endParaRPr lang="en-US" sz="2200">
              <a:solidFill>
                <a:srgbClr val="FFFFFF"/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33813" name="圆角矩形 30"/>
          <p:cNvSpPr>
            <a:spLocks noChangeArrowheads="1"/>
          </p:cNvSpPr>
          <p:nvPr/>
        </p:nvSpPr>
        <p:spPr bwMode="auto">
          <a:xfrm>
            <a:off x="1079500" y="4460875"/>
            <a:ext cx="2073275" cy="1727200"/>
          </a:xfrm>
          <a:prstGeom prst="roundRect">
            <a:avLst>
              <a:gd name="adj" fmla="val 1278"/>
            </a:avLst>
          </a:prstGeom>
          <a:gradFill rotWithShape="1">
            <a:gsLst>
              <a:gs pos="0">
                <a:srgbClr val="BBBBBB"/>
              </a:gs>
              <a:gs pos="34999">
                <a:srgbClr val="CFCFCF"/>
              </a:gs>
              <a:gs pos="100000">
                <a:srgbClr val="EDEDED"/>
              </a:gs>
            </a:gsLst>
            <a:lin ang="16200000" scaled="1"/>
          </a:gradFill>
          <a:ln w="9525" cap="flat" cmpd="sng">
            <a:solidFill>
              <a:srgbClr val="BFBFBF"/>
            </a:solidFill>
            <a:bevel/>
            <a:headEnd/>
            <a:tailEnd/>
          </a:ln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14" name="圆角矩形 31"/>
          <p:cNvSpPr>
            <a:spLocks noChangeArrowheads="1"/>
          </p:cNvSpPr>
          <p:nvPr/>
        </p:nvSpPr>
        <p:spPr bwMode="auto">
          <a:xfrm>
            <a:off x="3449638" y="4460875"/>
            <a:ext cx="2071687" cy="1727200"/>
          </a:xfrm>
          <a:prstGeom prst="roundRect">
            <a:avLst>
              <a:gd name="adj" fmla="val 1935"/>
            </a:avLst>
          </a:prstGeom>
          <a:gradFill rotWithShape="1">
            <a:gsLst>
              <a:gs pos="0">
                <a:srgbClr val="BBBBBB"/>
              </a:gs>
              <a:gs pos="34999">
                <a:srgbClr val="CFCFCF"/>
              </a:gs>
              <a:gs pos="100000">
                <a:srgbClr val="EDEDED"/>
              </a:gs>
            </a:gsLst>
            <a:lin ang="16200000" scaled="1"/>
          </a:gradFill>
          <a:ln w="9525" cap="flat" cmpd="sng">
            <a:solidFill>
              <a:srgbClr val="BFBFBF"/>
            </a:solidFill>
            <a:bevel/>
            <a:headEnd/>
            <a:tailEnd/>
          </a:ln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15" name="圆角矩形 32"/>
          <p:cNvSpPr>
            <a:spLocks noChangeArrowheads="1"/>
          </p:cNvSpPr>
          <p:nvPr/>
        </p:nvSpPr>
        <p:spPr bwMode="auto">
          <a:xfrm>
            <a:off x="5829300" y="4460875"/>
            <a:ext cx="2071688" cy="1727200"/>
          </a:xfrm>
          <a:prstGeom prst="roundRect">
            <a:avLst>
              <a:gd name="adj" fmla="val 1278"/>
            </a:avLst>
          </a:prstGeom>
          <a:gradFill rotWithShape="1">
            <a:gsLst>
              <a:gs pos="0">
                <a:srgbClr val="BBBBBB"/>
              </a:gs>
              <a:gs pos="34999">
                <a:srgbClr val="CFCFCF"/>
              </a:gs>
              <a:gs pos="100000">
                <a:srgbClr val="EDEDED"/>
              </a:gs>
            </a:gsLst>
            <a:lin ang="16200000" scaled="1"/>
          </a:gradFill>
          <a:ln w="9525" cap="flat" cmpd="sng">
            <a:solidFill>
              <a:srgbClr val="BFBFBF"/>
            </a:solidFill>
            <a:bevel/>
            <a:headEnd/>
            <a:tailEnd/>
          </a:ln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16" name="流程图: 摘录 33"/>
          <p:cNvSpPr>
            <a:spLocks noChangeArrowheads="1"/>
          </p:cNvSpPr>
          <p:nvPr/>
        </p:nvSpPr>
        <p:spPr bwMode="auto">
          <a:xfrm rot="5400000">
            <a:off x="3140075" y="5648326"/>
            <a:ext cx="320675" cy="298450"/>
          </a:xfrm>
          <a:prstGeom prst="flowChartExtract">
            <a:avLst/>
          </a:prstGeom>
          <a:solidFill>
            <a:srgbClr val="8B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流程图: 摘录 34"/>
          <p:cNvSpPr>
            <a:spLocks noChangeArrowheads="1"/>
          </p:cNvSpPr>
          <p:nvPr/>
        </p:nvSpPr>
        <p:spPr bwMode="auto">
          <a:xfrm rot="5400000">
            <a:off x="5508625" y="5648326"/>
            <a:ext cx="320675" cy="298450"/>
          </a:xfrm>
          <a:prstGeom prst="flowChartExtract">
            <a:avLst/>
          </a:prstGeom>
          <a:solidFill>
            <a:srgbClr val="8B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8" name="AutoShape 8"/>
          <p:cNvSpPr>
            <a:spLocks noChangeArrowheads="1"/>
          </p:cNvSpPr>
          <p:nvPr/>
        </p:nvSpPr>
        <p:spPr bwMode="auto">
          <a:xfrm>
            <a:off x="8204200" y="3789363"/>
            <a:ext cx="2071688" cy="527050"/>
          </a:xfrm>
          <a:prstGeom prst="roundRect">
            <a:avLst>
              <a:gd name="adj" fmla="val 5977"/>
            </a:avLst>
          </a:prstGeom>
          <a:solidFill>
            <a:srgbClr val="8B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29" tIns="45715" rIns="91429" bIns="45715" anchor="ctr"/>
          <a:lstStyle/>
          <a:p>
            <a:pPr algn="ctr"/>
            <a:r>
              <a:rPr lang="zh-CN" altLang="en-US" sz="2200">
                <a:solidFill>
                  <a:srgbClr val="FFFFFF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第四步</a:t>
            </a:r>
            <a:endParaRPr lang="en-US" sz="2200">
              <a:solidFill>
                <a:srgbClr val="FFFFFF"/>
              </a:solidFill>
              <a:latin typeface="华康俪金黑W8(P)" pitchFamily="2" charset="-122"/>
              <a:ea typeface="华康俪金黑W8(P)" pitchFamily="2" charset="-122"/>
              <a:sym typeface="华康俪金黑W8(P)" pitchFamily="2" charset="-122"/>
            </a:endParaRPr>
          </a:p>
        </p:txBody>
      </p:sp>
      <p:sp>
        <p:nvSpPr>
          <p:cNvPr id="33819" name="圆角矩形 36"/>
          <p:cNvSpPr>
            <a:spLocks noChangeArrowheads="1"/>
          </p:cNvSpPr>
          <p:nvPr/>
        </p:nvSpPr>
        <p:spPr bwMode="auto">
          <a:xfrm>
            <a:off x="8204200" y="4460875"/>
            <a:ext cx="2071688" cy="1727200"/>
          </a:xfrm>
          <a:prstGeom prst="roundRect">
            <a:avLst>
              <a:gd name="adj" fmla="val 1278"/>
            </a:avLst>
          </a:prstGeom>
          <a:gradFill rotWithShape="1">
            <a:gsLst>
              <a:gs pos="0">
                <a:srgbClr val="BBBBBB"/>
              </a:gs>
              <a:gs pos="34999">
                <a:srgbClr val="CFCFCF"/>
              </a:gs>
              <a:gs pos="100000">
                <a:srgbClr val="EDEDED"/>
              </a:gs>
            </a:gsLst>
            <a:lin ang="16200000" scaled="1"/>
          </a:gradFill>
          <a:ln w="9525" cap="flat" cmpd="sng">
            <a:solidFill>
              <a:srgbClr val="BFBFBF"/>
            </a:solidFill>
            <a:bevel/>
            <a:headEnd/>
            <a:tailEnd/>
          </a:ln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</a:pPr>
            <a:endParaRPr lang="zh-CN" altLang="zh-CN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820" name="流程图: 摘录 60"/>
          <p:cNvSpPr>
            <a:spLocks noChangeArrowheads="1"/>
          </p:cNvSpPr>
          <p:nvPr/>
        </p:nvSpPr>
        <p:spPr bwMode="auto">
          <a:xfrm rot="5400000">
            <a:off x="7877175" y="5648326"/>
            <a:ext cx="320675" cy="298450"/>
          </a:xfrm>
          <a:prstGeom prst="flowChartExtract">
            <a:avLst/>
          </a:prstGeom>
          <a:solidFill>
            <a:srgbClr val="8BAB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矩形 61"/>
          <p:cNvSpPr>
            <a:spLocks noChangeArrowheads="1"/>
          </p:cNvSpPr>
          <p:nvPr/>
        </p:nvSpPr>
        <p:spPr bwMode="auto">
          <a:xfrm>
            <a:off x="1092200" y="4875213"/>
            <a:ext cx="2058988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建立奖惩制度，如</a:t>
            </a:r>
            <a:r>
              <a:rPr 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员工奖惩管理办法</a:t>
            </a:r>
            <a:r>
              <a:rPr 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/>
          </a:p>
        </p:txBody>
      </p:sp>
      <p:sp>
        <p:nvSpPr>
          <p:cNvPr id="33822" name="矩形 62"/>
          <p:cNvSpPr>
            <a:spLocks noChangeArrowheads="1"/>
          </p:cNvSpPr>
          <p:nvPr/>
        </p:nvSpPr>
        <p:spPr bwMode="auto">
          <a:xfrm>
            <a:off x="3463925" y="4875213"/>
            <a:ext cx="205898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按照公示等民主程序颁布制度。</a:t>
            </a:r>
            <a:endParaRPr lang="zh-CN" altLang="en-US"/>
          </a:p>
        </p:txBody>
      </p:sp>
      <p:sp>
        <p:nvSpPr>
          <p:cNvPr id="33823" name="矩形 63"/>
          <p:cNvSpPr>
            <a:spLocks noChangeArrowheads="1"/>
          </p:cNvSpPr>
          <p:nvPr/>
        </p:nvSpPr>
        <p:spPr bwMode="auto">
          <a:xfrm>
            <a:off x="5835650" y="4875213"/>
            <a:ext cx="2058988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员工学习</a:t>
            </a:r>
            <a:r>
              <a:rPr 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员工奖惩管理办法</a:t>
            </a:r>
            <a:r>
              <a:rPr 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并签字。</a:t>
            </a:r>
            <a:endParaRPr lang="zh-CN" altLang="en-US"/>
          </a:p>
        </p:txBody>
      </p:sp>
      <p:sp>
        <p:nvSpPr>
          <p:cNvPr id="33824" name="矩形 64"/>
          <p:cNvSpPr>
            <a:spLocks noChangeArrowheads="1"/>
          </p:cNvSpPr>
          <p:nvPr/>
        </p:nvSpPr>
        <p:spPr bwMode="auto">
          <a:xfrm>
            <a:off x="8207375" y="4875213"/>
            <a:ext cx="205898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开始渐进性惩处。</a:t>
            </a:r>
            <a:endParaRPr lang="zh-CN" altLang="en-US"/>
          </a:p>
        </p:txBody>
      </p:sp>
      <p:grpSp>
        <p:nvGrpSpPr>
          <p:cNvPr id="33825" name="组合 80"/>
          <p:cNvGrpSpPr>
            <a:grpSpLocks/>
          </p:cNvGrpSpPr>
          <p:nvPr/>
        </p:nvGrpSpPr>
        <p:grpSpPr bwMode="auto">
          <a:xfrm>
            <a:off x="5946775" y="1603375"/>
            <a:ext cx="1847850" cy="1249363"/>
            <a:chOff x="0" y="0"/>
            <a:chExt cx="1847591" cy="1249040"/>
          </a:xfrm>
        </p:grpSpPr>
        <p:sp>
          <p:nvSpPr>
            <p:cNvPr id="33827" name="矩形 82"/>
            <p:cNvSpPr>
              <a:spLocks noChangeArrowheads="1"/>
            </p:cNvSpPr>
            <p:nvPr/>
          </p:nvSpPr>
          <p:spPr bwMode="auto">
            <a:xfrm>
              <a:off x="205997" y="424465"/>
              <a:ext cx="14400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解决问题</a:t>
              </a:r>
              <a:endParaRPr lang="zh-CN" altLang="en-US"/>
            </a:p>
          </p:txBody>
        </p:sp>
      </p:grpSp>
      <p:grpSp>
        <p:nvGrpSpPr>
          <p:cNvPr id="33828" name="组合 83"/>
          <p:cNvGrpSpPr>
            <a:grpSpLocks/>
          </p:cNvGrpSpPr>
          <p:nvPr/>
        </p:nvGrpSpPr>
        <p:grpSpPr bwMode="auto">
          <a:xfrm>
            <a:off x="3538538" y="1603375"/>
            <a:ext cx="1847850" cy="1249363"/>
            <a:chOff x="0" y="0"/>
            <a:chExt cx="1847591" cy="1249040"/>
          </a:xfrm>
        </p:grpSpPr>
        <p:sp>
          <p:nvSpPr>
            <p:cNvPr id="33830" name="矩形 85"/>
            <p:cNvSpPr>
              <a:spLocks noChangeArrowheads="1"/>
            </p:cNvSpPr>
            <p:nvPr/>
          </p:nvSpPr>
          <p:spPr bwMode="auto">
            <a:xfrm>
              <a:off x="208199" y="424465"/>
              <a:ext cx="14400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查明事实</a:t>
              </a:r>
              <a:endParaRPr lang="zh-CN" altLang="en-US"/>
            </a:p>
          </p:txBody>
        </p:sp>
      </p:grpSp>
      <p:grpSp>
        <p:nvGrpSpPr>
          <p:cNvPr id="33831" name="组合 86"/>
          <p:cNvGrpSpPr>
            <a:grpSpLocks/>
          </p:cNvGrpSpPr>
          <p:nvPr/>
        </p:nvGrpSpPr>
        <p:grpSpPr bwMode="auto">
          <a:xfrm>
            <a:off x="1130300" y="1603375"/>
            <a:ext cx="1847850" cy="1249363"/>
            <a:chOff x="0" y="0"/>
            <a:chExt cx="1847591" cy="1249040"/>
          </a:xfrm>
        </p:grpSpPr>
        <p:sp>
          <p:nvSpPr>
            <p:cNvPr id="33833" name="矩形 88"/>
            <p:cNvSpPr>
              <a:spLocks noChangeArrowheads="1"/>
            </p:cNvSpPr>
            <p:nvPr/>
          </p:nvSpPr>
          <p:spPr bwMode="auto">
            <a:xfrm>
              <a:off x="197188" y="424465"/>
              <a:ext cx="145321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受理申诉</a:t>
              </a:r>
              <a:endParaRPr lang="zh-CN" altLang="en-US"/>
            </a:p>
          </p:txBody>
        </p:sp>
      </p:grpSp>
      <p:grpSp>
        <p:nvGrpSpPr>
          <p:cNvPr id="33834" name="组合 89"/>
          <p:cNvGrpSpPr>
            <a:grpSpLocks/>
          </p:cNvGrpSpPr>
          <p:nvPr/>
        </p:nvGrpSpPr>
        <p:grpSpPr bwMode="auto">
          <a:xfrm>
            <a:off x="8356600" y="1603375"/>
            <a:ext cx="1846263" cy="1249363"/>
            <a:chOff x="0" y="0"/>
            <a:chExt cx="1847591" cy="1249040"/>
          </a:xfrm>
        </p:grpSpPr>
        <p:sp>
          <p:nvSpPr>
            <p:cNvPr id="33836" name="矩形 91"/>
            <p:cNvSpPr>
              <a:spLocks noChangeArrowheads="1"/>
            </p:cNvSpPr>
            <p:nvPr/>
          </p:nvSpPr>
          <p:spPr bwMode="auto">
            <a:xfrm>
              <a:off x="203795" y="424465"/>
              <a:ext cx="14400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申请仲裁</a:t>
              </a:r>
              <a:endParaRPr lang="zh-CN" altLang="en-US"/>
            </a:p>
          </p:txBody>
        </p:sp>
      </p:grpSp>
      <p:sp>
        <p:nvSpPr>
          <p:cNvPr id="33837" name="箭头1"/>
          <p:cNvSpPr>
            <a:spLocks noChangeArrowheads="1"/>
          </p:cNvSpPr>
          <p:nvPr/>
        </p:nvSpPr>
        <p:spPr bwMode="auto">
          <a:xfrm>
            <a:off x="3063875" y="2022475"/>
            <a:ext cx="361950" cy="412750"/>
          </a:xfrm>
          <a:prstGeom prst="chevron">
            <a:avLst>
              <a:gd name="adj" fmla="val 52514"/>
            </a:avLst>
          </a:prstGeom>
          <a:solidFill>
            <a:srgbClr val="A5A5A5"/>
          </a:soli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400">
              <a:solidFill>
                <a:srgbClr val="4D4D4D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3838" name="箭头1"/>
          <p:cNvSpPr>
            <a:spLocks noChangeArrowheads="1"/>
          </p:cNvSpPr>
          <p:nvPr/>
        </p:nvSpPr>
        <p:spPr bwMode="auto">
          <a:xfrm>
            <a:off x="5480050" y="2022475"/>
            <a:ext cx="361950" cy="412750"/>
          </a:xfrm>
          <a:prstGeom prst="chevron">
            <a:avLst>
              <a:gd name="adj" fmla="val 52514"/>
            </a:avLst>
          </a:prstGeom>
          <a:solidFill>
            <a:srgbClr val="A5A5A5"/>
          </a:soli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400">
              <a:solidFill>
                <a:srgbClr val="4D4D4D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3839" name="箭头1"/>
          <p:cNvSpPr>
            <a:spLocks noChangeArrowheads="1"/>
          </p:cNvSpPr>
          <p:nvPr/>
        </p:nvSpPr>
        <p:spPr bwMode="auto">
          <a:xfrm>
            <a:off x="7897813" y="2022475"/>
            <a:ext cx="361950" cy="412750"/>
          </a:xfrm>
          <a:prstGeom prst="chevron">
            <a:avLst>
              <a:gd name="adj" fmla="val 52514"/>
            </a:avLst>
          </a:prstGeom>
          <a:solidFill>
            <a:srgbClr val="A5A5A5"/>
          </a:soli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400">
              <a:solidFill>
                <a:srgbClr val="4D4D4D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4819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4820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4821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2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4823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4824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4825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4826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4827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828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4829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4830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4831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4832" name="矩形 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4833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4.3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循环关系图表</a:t>
            </a:r>
            <a:endParaRPr lang="zh-CN" altLang="en-US"/>
          </a:p>
        </p:txBody>
      </p:sp>
      <p:grpSp>
        <p:nvGrpSpPr>
          <p:cNvPr id="34835" name="组合 1"/>
          <p:cNvGrpSpPr>
            <a:grpSpLocks/>
          </p:cNvGrpSpPr>
          <p:nvPr/>
        </p:nvGrpSpPr>
        <p:grpSpPr bwMode="auto">
          <a:xfrm>
            <a:off x="914400" y="2057400"/>
            <a:ext cx="3910013" cy="3910013"/>
            <a:chOff x="0" y="0"/>
            <a:chExt cx="3910295" cy="3910065"/>
          </a:xfrm>
        </p:grpSpPr>
        <p:grpSp>
          <p:nvGrpSpPr>
            <p:cNvPr id="34836" name="深色箭头3"/>
            <p:cNvGrpSpPr>
              <a:grpSpLocks/>
            </p:cNvGrpSpPr>
            <p:nvPr/>
          </p:nvGrpSpPr>
          <p:grpSpPr bwMode="auto">
            <a:xfrm>
              <a:off x="8098" y="583072"/>
              <a:ext cx="3323059" cy="3326993"/>
              <a:chOff x="0" y="0"/>
              <a:chExt cx="3323059" cy="3326993"/>
            </a:xfrm>
          </p:grpSpPr>
          <p:sp>
            <p:nvSpPr>
              <p:cNvPr id="34837" name="箭头3"/>
              <p:cNvSpPr>
                <a:spLocks noChangeArrowheads="1"/>
              </p:cNvSpPr>
              <p:nvPr/>
            </p:nvSpPr>
            <p:spPr bwMode="auto">
              <a:xfrm>
                <a:off x="-159" y="1179077"/>
                <a:ext cx="1948003" cy="2147916"/>
              </a:xfrm>
              <a:custGeom>
                <a:avLst/>
                <a:gdLst>
                  <a:gd name="T0" fmla="*/ 2976 w 3207"/>
                  <a:gd name="T1" fmla="*/ 1912 h 3537"/>
                  <a:gd name="T2" fmla="*/ 1591 w 3207"/>
                  <a:gd name="T3" fmla="*/ 352 h 3537"/>
                  <a:gd name="T4" fmla="*/ 823 w 3207"/>
                  <a:gd name="T5" fmla="*/ 0 h 3537"/>
                  <a:gd name="T6" fmla="*/ 7 w 3207"/>
                  <a:gd name="T7" fmla="*/ 624 h 3537"/>
                  <a:gd name="T8" fmla="*/ 0 w 3207"/>
                  <a:gd name="T9" fmla="*/ 619 h 3537"/>
                  <a:gd name="T10" fmla="*/ 3207 w 3207"/>
                  <a:gd name="T11" fmla="*/ 3536 h 3537"/>
                  <a:gd name="T12" fmla="*/ 3204 w 3207"/>
                  <a:gd name="T13" fmla="*/ 3537 h 3537"/>
                  <a:gd name="T14" fmla="*/ 3207 w 3207"/>
                  <a:gd name="T15" fmla="*/ 3536 h 3537"/>
                  <a:gd name="T16" fmla="*/ 2599 w 3207"/>
                  <a:gd name="T17" fmla="*/ 2736 h 3537"/>
                  <a:gd name="T18" fmla="*/ 2983 w 3207"/>
                  <a:gd name="T19" fmla="*/ 1904 h 3537"/>
                  <a:gd name="T20" fmla="*/ 2976 w 3207"/>
                  <a:gd name="T21" fmla="*/ 1912 h 35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07"/>
                  <a:gd name="T34" fmla="*/ 0 h 3537"/>
                  <a:gd name="T35" fmla="*/ 3207 w 3207"/>
                  <a:gd name="T36" fmla="*/ 3537 h 353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07" h="3537">
                    <a:moveTo>
                      <a:pt x="2976" y="1912"/>
                    </a:moveTo>
                    <a:cubicBezTo>
                      <a:pt x="2207" y="1803"/>
                      <a:pt x="1613" y="1150"/>
                      <a:pt x="1591" y="352"/>
                    </a:cubicBezTo>
                    <a:lnTo>
                      <a:pt x="823" y="0"/>
                    </a:lnTo>
                    <a:lnTo>
                      <a:pt x="7" y="624"/>
                    </a:lnTo>
                    <a:lnTo>
                      <a:pt x="0" y="619"/>
                    </a:lnTo>
                    <a:cubicBezTo>
                      <a:pt x="152" y="2256"/>
                      <a:pt x="1528" y="3537"/>
                      <a:pt x="3207" y="3536"/>
                    </a:cubicBezTo>
                    <a:lnTo>
                      <a:pt x="3204" y="3537"/>
                    </a:lnTo>
                    <a:cubicBezTo>
                      <a:pt x="3205" y="3537"/>
                      <a:pt x="3206" y="3537"/>
                      <a:pt x="3207" y="3536"/>
                    </a:cubicBezTo>
                    <a:lnTo>
                      <a:pt x="2599" y="2736"/>
                    </a:lnTo>
                    <a:lnTo>
                      <a:pt x="2983" y="1904"/>
                    </a:lnTo>
                    <a:lnTo>
                      <a:pt x="2976" y="191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300"/>
                  </a:gs>
                  <a:gs pos="32999">
                    <a:srgbClr val="FF9300"/>
                  </a:gs>
                  <a:gs pos="100000">
                    <a:srgbClr val="D67A00"/>
                  </a:gs>
                </a:gsLst>
                <a:lin ang="5400000" scaled="1"/>
              </a:gradFill>
              <a:ln w="3175" cap="flat" cmpd="sng">
                <a:solidFill>
                  <a:srgbClr val="D7D7D7"/>
                </a:solidFill>
                <a:bevel/>
                <a:headEnd/>
                <a:tailEnd/>
              </a:ln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zh-CN" sz="2800" b="1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34838" name="文本3"/>
              <p:cNvSpPr>
                <a:spLocks noChangeArrowheads="1"/>
              </p:cNvSpPr>
              <p:nvPr/>
            </p:nvSpPr>
            <p:spPr bwMode="auto">
              <a:xfrm rot="14003511">
                <a:off x="572659" y="-2"/>
                <a:ext cx="2750400" cy="275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89611" tIns="44806" rIns="89611" bIns="44806" anchor="ctr"/>
              <a:lstStyle/>
              <a:p>
                <a:pPr algn="ctr"/>
                <a:r>
                  <a: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个人品牌维护提升</a:t>
                </a:r>
              </a:p>
            </p:txBody>
          </p:sp>
        </p:grpSp>
        <p:grpSp>
          <p:nvGrpSpPr>
            <p:cNvPr id="34839" name="深色箭头2"/>
            <p:cNvGrpSpPr>
              <a:grpSpLocks/>
            </p:cNvGrpSpPr>
            <p:nvPr/>
          </p:nvGrpSpPr>
          <p:grpSpPr bwMode="auto">
            <a:xfrm>
              <a:off x="580757" y="583072"/>
              <a:ext cx="3329538" cy="3318895"/>
              <a:chOff x="0" y="0"/>
              <a:chExt cx="3329538" cy="3318895"/>
            </a:xfrm>
          </p:grpSpPr>
          <p:sp>
            <p:nvSpPr>
              <p:cNvPr id="34840" name="箭头2"/>
              <p:cNvSpPr>
                <a:spLocks noChangeArrowheads="1"/>
              </p:cNvSpPr>
              <p:nvPr/>
            </p:nvSpPr>
            <p:spPr bwMode="auto">
              <a:xfrm>
                <a:off x="1181495" y="1369579"/>
                <a:ext cx="2148043" cy="1949476"/>
              </a:xfrm>
              <a:custGeom>
                <a:avLst/>
                <a:gdLst>
                  <a:gd name="T0" fmla="*/ 1910 w 3536"/>
                  <a:gd name="T1" fmla="*/ 230 h 3207"/>
                  <a:gd name="T2" fmla="*/ 352 w 3536"/>
                  <a:gd name="T3" fmla="*/ 1604 h 3207"/>
                  <a:gd name="T4" fmla="*/ 0 w 3536"/>
                  <a:gd name="T5" fmla="*/ 2388 h 3207"/>
                  <a:gd name="T6" fmla="*/ 624 w 3536"/>
                  <a:gd name="T7" fmla="*/ 3204 h 3207"/>
                  <a:gd name="T8" fmla="*/ 618 w 3536"/>
                  <a:gd name="T9" fmla="*/ 3207 h 3207"/>
                  <a:gd name="T10" fmla="*/ 3536 w 3536"/>
                  <a:gd name="T11" fmla="*/ 4 h 3207"/>
                  <a:gd name="T12" fmla="*/ 3534 w 3536"/>
                  <a:gd name="T13" fmla="*/ 2 h 3207"/>
                  <a:gd name="T14" fmla="*/ 3536 w 3536"/>
                  <a:gd name="T15" fmla="*/ 4 h 3207"/>
                  <a:gd name="T16" fmla="*/ 2736 w 3536"/>
                  <a:gd name="T17" fmla="*/ 596 h 3207"/>
                  <a:gd name="T18" fmla="*/ 1904 w 3536"/>
                  <a:gd name="T19" fmla="*/ 228 h 3207"/>
                  <a:gd name="T20" fmla="*/ 1910 w 3536"/>
                  <a:gd name="T21" fmla="*/ 230 h 320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36"/>
                  <a:gd name="T34" fmla="*/ 0 h 3207"/>
                  <a:gd name="T35" fmla="*/ 3536 w 3536"/>
                  <a:gd name="T36" fmla="*/ 3207 h 320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36" h="3207">
                    <a:moveTo>
                      <a:pt x="1910" y="230"/>
                    </a:moveTo>
                    <a:cubicBezTo>
                      <a:pt x="1801" y="1000"/>
                      <a:pt x="1147" y="1595"/>
                      <a:pt x="352" y="1604"/>
                    </a:cubicBezTo>
                    <a:lnTo>
                      <a:pt x="0" y="2388"/>
                    </a:lnTo>
                    <a:lnTo>
                      <a:pt x="624" y="3204"/>
                    </a:lnTo>
                    <a:lnTo>
                      <a:pt x="618" y="3207"/>
                    </a:lnTo>
                    <a:cubicBezTo>
                      <a:pt x="2254" y="3055"/>
                      <a:pt x="3534" y="1678"/>
                      <a:pt x="3536" y="4"/>
                    </a:cubicBezTo>
                    <a:lnTo>
                      <a:pt x="3534" y="2"/>
                    </a:lnTo>
                    <a:cubicBezTo>
                      <a:pt x="3534" y="1"/>
                      <a:pt x="3534" y="0"/>
                      <a:pt x="3536" y="4"/>
                    </a:cubicBezTo>
                    <a:lnTo>
                      <a:pt x="2736" y="596"/>
                    </a:lnTo>
                    <a:lnTo>
                      <a:pt x="1904" y="228"/>
                    </a:lnTo>
                    <a:lnTo>
                      <a:pt x="1910" y="23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300"/>
                  </a:gs>
                  <a:gs pos="32999">
                    <a:srgbClr val="FF9300"/>
                  </a:gs>
                  <a:gs pos="100000">
                    <a:srgbClr val="D67A00"/>
                  </a:gs>
                </a:gsLst>
                <a:lin ang="5400000" scaled="1"/>
              </a:gradFill>
              <a:ln w="3175" cap="flat" cmpd="sng">
                <a:solidFill>
                  <a:srgbClr val="D7D7D7"/>
                </a:solidFill>
                <a:bevel/>
                <a:headEnd/>
                <a:tailEnd/>
              </a:ln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zh-CN" sz="2800" b="1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34841" name="文本2"/>
              <p:cNvSpPr>
                <a:spLocks noChangeArrowheads="1"/>
              </p:cNvSpPr>
              <p:nvPr/>
            </p:nvSpPr>
            <p:spPr bwMode="auto">
              <a:xfrm rot="8603511">
                <a:off x="0" y="0"/>
                <a:ext cx="2750400" cy="275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89611" tIns="44806" rIns="89611" bIns="44806" anchor="ctr"/>
              <a:lstStyle/>
              <a:p>
                <a:pPr algn="ctr"/>
                <a:r>
                  <a: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个人品牌传播推广</a:t>
                </a:r>
              </a:p>
            </p:txBody>
          </p:sp>
        </p:grpSp>
        <p:grpSp>
          <p:nvGrpSpPr>
            <p:cNvPr id="34842" name="深色箭头1"/>
            <p:cNvGrpSpPr>
              <a:grpSpLocks/>
            </p:cNvGrpSpPr>
            <p:nvPr/>
          </p:nvGrpSpPr>
          <p:grpSpPr bwMode="auto">
            <a:xfrm>
              <a:off x="580758" y="0"/>
              <a:ext cx="3319818" cy="3333471"/>
              <a:chOff x="0" y="0"/>
              <a:chExt cx="3319818" cy="3333471"/>
            </a:xfrm>
          </p:grpSpPr>
          <p:sp>
            <p:nvSpPr>
              <p:cNvPr id="34843" name="箭头1"/>
              <p:cNvSpPr>
                <a:spLocks noChangeArrowheads="1"/>
              </p:cNvSpPr>
              <p:nvPr/>
            </p:nvSpPr>
            <p:spPr bwMode="auto">
              <a:xfrm>
                <a:off x="1373596" y="0"/>
                <a:ext cx="1946415" cy="2151091"/>
              </a:xfrm>
              <a:custGeom>
                <a:avLst/>
                <a:gdLst>
                  <a:gd name="T0" fmla="*/ 1606 w 3207"/>
                  <a:gd name="T1" fmla="*/ 3189 h 3541"/>
                  <a:gd name="T2" fmla="*/ 2390 w 3207"/>
                  <a:gd name="T3" fmla="*/ 3541 h 3541"/>
                  <a:gd name="T4" fmla="*/ 3206 w 3207"/>
                  <a:gd name="T5" fmla="*/ 2917 h 3541"/>
                  <a:gd name="T6" fmla="*/ 3207 w 3207"/>
                  <a:gd name="T7" fmla="*/ 2918 h 3541"/>
                  <a:gd name="T8" fmla="*/ 6 w 3207"/>
                  <a:gd name="T9" fmla="*/ 5 h 3541"/>
                  <a:gd name="T10" fmla="*/ 3 w 3207"/>
                  <a:gd name="T11" fmla="*/ 0 h 3541"/>
                  <a:gd name="T12" fmla="*/ 6 w 3207"/>
                  <a:gd name="T13" fmla="*/ 5 h 3541"/>
                  <a:gd name="T14" fmla="*/ 598 w 3207"/>
                  <a:gd name="T15" fmla="*/ 805 h 3541"/>
                  <a:gd name="T16" fmla="*/ 230 w 3207"/>
                  <a:gd name="T17" fmla="*/ 1621 h 3541"/>
                  <a:gd name="T18" fmla="*/ 231 w 3207"/>
                  <a:gd name="T19" fmla="*/ 1625 h 3541"/>
                  <a:gd name="T20" fmla="*/ 1606 w 3207"/>
                  <a:gd name="T21" fmla="*/ 3189 h 35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07"/>
                  <a:gd name="T34" fmla="*/ 0 h 3541"/>
                  <a:gd name="T35" fmla="*/ 3207 w 3207"/>
                  <a:gd name="T36" fmla="*/ 3541 h 354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07" h="3541">
                    <a:moveTo>
                      <a:pt x="1606" y="3189"/>
                    </a:moveTo>
                    <a:lnTo>
                      <a:pt x="2390" y="3541"/>
                    </a:lnTo>
                    <a:lnTo>
                      <a:pt x="3206" y="2917"/>
                    </a:lnTo>
                    <a:lnTo>
                      <a:pt x="3207" y="2918"/>
                    </a:lnTo>
                    <a:cubicBezTo>
                      <a:pt x="3055" y="1282"/>
                      <a:pt x="1679" y="0"/>
                      <a:pt x="6" y="5"/>
                    </a:cubicBezTo>
                    <a:lnTo>
                      <a:pt x="3" y="0"/>
                    </a:lnTo>
                    <a:cubicBezTo>
                      <a:pt x="2" y="0"/>
                      <a:pt x="0" y="0"/>
                      <a:pt x="6" y="5"/>
                    </a:cubicBezTo>
                    <a:lnTo>
                      <a:pt x="598" y="805"/>
                    </a:lnTo>
                    <a:lnTo>
                      <a:pt x="230" y="1621"/>
                    </a:lnTo>
                    <a:lnTo>
                      <a:pt x="231" y="1625"/>
                    </a:lnTo>
                    <a:cubicBezTo>
                      <a:pt x="1000" y="1734"/>
                      <a:pt x="1594" y="2388"/>
                      <a:pt x="1606" y="31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300"/>
                  </a:gs>
                  <a:gs pos="32999">
                    <a:srgbClr val="FF9300"/>
                  </a:gs>
                  <a:gs pos="100000">
                    <a:srgbClr val="D67A00"/>
                  </a:gs>
                </a:gsLst>
                <a:lin ang="5400000" scaled="1"/>
              </a:gradFill>
              <a:ln w="3175" cap="flat" cmpd="sng">
                <a:solidFill>
                  <a:srgbClr val="D7D7D7"/>
                </a:solidFill>
                <a:bevel/>
                <a:headEnd/>
                <a:tailEnd/>
              </a:ln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zh-CN" sz="2800" b="1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34844" name="文本1"/>
              <p:cNvSpPr>
                <a:spLocks noChangeArrowheads="1"/>
              </p:cNvSpPr>
              <p:nvPr/>
            </p:nvSpPr>
            <p:spPr bwMode="auto">
              <a:xfrm rot="3203510">
                <a:off x="-2" y="583071"/>
                <a:ext cx="2750401" cy="2750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89611" tIns="44806" rIns="89611" bIns="44806" anchor="ctr"/>
              <a:lstStyle/>
              <a:p>
                <a:pPr algn="ctr"/>
                <a:r>
                  <a:rPr lang="zh-CN" altLang="en-US">
                    <a:solidFill>
                      <a:srgbClr val="F9F9F9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个人品牌识别设计</a:t>
                </a:r>
              </a:p>
            </p:txBody>
          </p:sp>
        </p:grpSp>
        <p:grpSp>
          <p:nvGrpSpPr>
            <p:cNvPr id="34845" name="深色箭头4"/>
            <p:cNvGrpSpPr>
              <a:grpSpLocks/>
            </p:cNvGrpSpPr>
            <p:nvPr/>
          </p:nvGrpSpPr>
          <p:grpSpPr bwMode="auto">
            <a:xfrm>
              <a:off x="0" y="8100"/>
              <a:ext cx="3331157" cy="3325373"/>
              <a:chOff x="0" y="0"/>
              <a:chExt cx="3331157" cy="3325373"/>
            </a:xfrm>
          </p:grpSpPr>
          <p:sp>
            <p:nvSpPr>
              <p:cNvPr id="34846" name="箭头4"/>
              <p:cNvSpPr>
                <a:spLocks noChangeArrowheads="1"/>
              </p:cNvSpPr>
              <p:nvPr/>
            </p:nvSpPr>
            <p:spPr bwMode="auto">
              <a:xfrm>
                <a:off x="0" y="-162"/>
                <a:ext cx="2151218" cy="1949476"/>
              </a:xfrm>
              <a:custGeom>
                <a:avLst/>
                <a:gdLst>
                  <a:gd name="T0" fmla="*/ 1625 w 3541"/>
                  <a:gd name="T1" fmla="*/ 2978 h 3207"/>
                  <a:gd name="T2" fmla="*/ 3189 w 3541"/>
                  <a:gd name="T3" fmla="*/ 1591 h 3207"/>
                  <a:gd name="T4" fmla="*/ 3541 w 3541"/>
                  <a:gd name="T5" fmla="*/ 823 h 3207"/>
                  <a:gd name="T6" fmla="*/ 2917 w 3541"/>
                  <a:gd name="T7" fmla="*/ 7 h 3207"/>
                  <a:gd name="T8" fmla="*/ 2916 w 3541"/>
                  <a:gd name="T9" fmla="*/ 0 h 3207"/>
                  <a:gd name="T10" fmla="*/ 5 w 3541"/>
                  <a:gd name="T11" fmla="*/ 3207 h 3207"/>
                  <a:gd name="T12" fmla="*/ 0 w 3541"/>
                  <a:gd name="T13" fmla="*/ 3205 h 3207"/>
                  <a:gd name="T14" fmla="*/ 5 w 3541"/>
                  <a:gd name="T15" fmla="*/ 3207 h 3207"/>
                  <a:gd name="T16" fmla="*/ 805 w 3541"/>
                  <a:gd name="T17" fmla="*/ 2599 h 3207"/>
                  <a:gd name="T18" fmla="*/ 1621 w 3541"/>
                  <a:gd name="T19" fmla="*/ 2983 h 3207"/>
                  <a:gd name="T20" fmla="*/ 1625 w 3541"/>
                  <a:gd name="T21" fmla="*/ 2978 h 320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41"/>
                  <a:gd name="T34" fmla="*/ 0 h 3207"/>
                  <a:gd name="T35" fmla="*/ 3541 w 3541"/>
                  <a:gd name="T36" fmla="*/ 3207 h 320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41" h="3207">
                    <a:moveTo>
                      <a:pt x="1625" y="2978"/>
                    </a:moveTo>
                    <a:cubicBezTo>
                      <a:pt x="1734" y="2207"/>
                      <a:pt x="2388" y="1612"/>
                      <a:pt x="3189" y="1591"/>
                    </a:cubicBezTo>
                    <a:lnTo>
                      <a:pt x="3541" y="823"/>
                    </a:lnTo>
                    <a:lnTo>
                      <a:pt x="2917" y="7"/>
                    </a:lnTo>
                    <a:lnTo>
                      <a:pt x="2916" y="0"/>
                    </a:lnTo>
                    <a:cubicBezTo>
                      <a:pt x="1281" y="152"/>
                      <a:pt x="0" y="1529"/>
                      <a:pt x="5" y="3207"/>
                    </a:cubicBezTo>
                    <a:lnTo>
                      <a:pt x="0" y="3205"/>
                    </a:lnTo>
                    <a:cubicBezTo>
                      <a:pt x="0" y="3206"/>
                      <a:pt x="0" y="3207"/>
                      <a:pt x="5" y="3207"/>
                    </a:cubicBezTo>
                    <a:lnTo>
                      <a:pt x="805" y="2599"/>
                    </a:lnTo>
                    <a:lnTo>
                      <a:pt x="1621" y="2983"/>
                    </a:lnTo>
                    <a:lnTo>
                      <a:pt x="1625" y="297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300"/>
                  </a:gs>
                  <a:gs pos="32999">
                    <a:srgbClr val="FF9300"/>
                  </a:gs>
                  <a:gs pos="100000">
                    <a:srgbClr val="D67A00"/>
                  </a:gs>
                </a:gsLst>
                <a:lin ang="5400000" scaled="1"/>
              </a:gradFill>
              <a:ln w="3175" cap="flat" cmpd="sng">
                <a:solidFill>
                  <a:srgbClr val="D7D7D7"/>
                </a:solidFill>
                <a:bevel/>
                <a:headEnd/>
                <a:tailEnd/>
              </a:ln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zh-CN" sz="2800" b="1">
                  <a:solidFill>
                    <a:srgbClr val="FFFFFF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34847" name="文本4"/>
              <p:cNvSpPr>
                <a:spLocks noChangeArrowheads="1"/>
              </p:cNvSpPr>
              <p:nvPr/>
            </p:nvSpPr>
            <p:spPr bwMode="auto">
              <a:xfrm rot="19403511">
                <a:off x="580757" y="574972"/>
                <a:ext cx="2750400" cy="2750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89611" tIns="44806" rIns="89611" bIns="44806" anchor="ctr"/>
              <a:lstStyle/>
              <a:p>
                <a:pPr algn="ctr"/>
                <a:r>
                  <a: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个人品牌定位</a:t>
                </a:r>
              </a:p>
            </p:txBody>
          </p:sp>
        </p:grpSp>
      </p:grpSp>
      <p:sp>
        <p:nvSpPr>
          <p:cNvPr id="34848" name="直接连接符 16"/>
          <p:cNvSpPr>
            <a:spLocks noChangeShapeType="1"/>
          </p:cNvSpPr>
          <p:nvPr/>
        </p:nvSpPr>
        <p:spPr bwMode="auto">
          <a:xfrm>
            <a:off x="6027738" y="1557338"/>
            <a:ext cx="1587" cy="4824412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5843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5844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5845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46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5847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5848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5849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5850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5851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852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5853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5854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5855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5856" name="矩形 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5857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4.4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因果关系图表</a:t>
            </a:r>
            <a:endParaRPr lang="zh-CN" altLang="en-US"/>
          </a:p>
        </p:txBody>
      </p:sp>
      <p:sp>
        <p:nvSpPr>
          <p:cNvPr id="35858" name="箭头7"/>
          <p:cNvSpPr>
            <a:spLocks noChangeArrowheads="1"/>
          </p:cNvSpPr>
          <p:nvPr/>
        </p:nvSpPr>
        <p:spPr bwMode="auto">
          <a:xfrm>
            <a:off x="7943850" y="2824163"/>
            <a:ext cx="4057650" cy="2262187"/>
          </a:xfrm>
          <a:custGeom>
            <a:avLst/>
            <a:gdLst>
              <a:gd name="T0" fmla="*/ 0 w 936"/>
              <a:gd name="T1" fmla="*/ 231 h 1151"/>
              <a:gd name="T2" fmla="*/ 599 w 936"/>
              <a:gd name="T3" fmla="*/ 231 h 1151"/>
              <a:gd name="T4" fmla="*/ 599 w 936"/>
              <a:gd name="T5" fmla="*/ 0 h 1151"/>
              <a:gd name="T6" fmla="*/ 935 w 936"/>
              <a:gd name="T7" fmla="*/ 575 h 1151"/>
              <a:gd name="T8" fmla="*/ 599 w 936"/>
              <a:gd name="T9" fmla="*/ 1150 h 1151"/>
              <a:gd name="T10" fmla="*/ 599 w 936"/>
              <a:gd name="T11" fmla="*/ 919 h 1151"/>
              <a:gd name="T12" fmla="*/ 0 w 936"/>
              <a:gd name="T13" fmla="*/ 919 h 1151"/>
              <a:gd name="T14" fmla="*/ 0 w 936"/>
              <a:gd name="T15" fmla="*/ 575 h 1151"/>
              <a:gd name="T16" fmla="*/ 0 w 936"/>
              <a:gd name="T17" fmla="*/ 231 h 11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36"/>
              <a:gd name="T28" fmla="*/ 0 h 1151"/>
              <a:gd name="T29" fmla="*/ 936 w 936"/>
              <a:gd name="T30" fmla="*/ 1151 h 115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36" h="1151">
                <a:moveTo>
                  <a:pt x="0" y="231"/>
                </a:moveTo>
                <a:lnTo>
                  <a:pt x="599" y="231"/>
                </a:lnTo>
                <a:lnTo>
                  <a:pt x="599" y="0"/>
                </a:lnTo>
                <a:lnTo>
                  <a:pt x="935" y="575"/>
                </a:lnTo>
                <a:lnTo>
                  <a:pt x="599" y="1150"/>
                </a:lnTo>
                <a:lnTo>
                  <a:pt x="599" y="919"/>
                </a:lnTo>
                <a:lnTo>
                  <a:pt x="0" y="919"/>
                </a:lnTo>
                <a:lnTo>
                  <a:pt x="0" y="575"/>
                </a:lnTo>
                <a:lnTo>
                  <a:pt x="0" y="231"/>
                </a:lnTo>
              </a:path>
            </a:pathLst>
          </a:custGeom>
          <a:gradFill rotWithShape="1">
            <a:gsLst>
              <a:gs pos="0">
                <a:srgbClr val="FFB553"/>
              </a:gs>
              <a:gs pos="100000">
                <a:srgbClr val="EA8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endParaRPr lang="zh-CN" altLang="zh-CN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859" name="矩形1"/>
          <p:cNvSpPr>
            <a:spLocks noChangeArrowheads="1"/>
          </p:cNvSpPr>
          <p:nvPr/>
        </p:nvSpPr>
        <p:spPr bwMode="auto">
          <a:xfrm>
            <a:off x="7369175" y="1919288"/>
            <a:ext cx="384175" cy="4275137"/>
          </a:xfrm>
          <a:prstGeom prst="rect">
            <a:avLst/>
          </a:prstGeom>
          <a:gradFill rotWithShape="1">
            <a:gsLst>
              <a:gs pos="0">
                <a:srgbClr val="FFB553"/>
              </a:gs>
              <a:gs pos="100000">
                <a:srgbClr val="EA86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3296" tIns="46648" rIns="93296" bIns="46648" anchor="ctr"/>
          <a:lstStyle/>
          <a:p>
            <a:pPr algn="ctr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领导者决定了团队的一切！</a:t>
            </a:r>
            <a:endParaRPr lang="zh-CN" altLang="en-US"/>
          </a:p>
        </p:txBody>
      </p:sp>
      <p:sp>
        <p:nvSpPr>
          <p:cNvPr id="35860" name="箭头6"/>
          <p:cNvSpPr>
            <a:spLocks noChangeArrowheads="1"/>
          </p:cNvSpPr>
          <p:nvPr/>
        </p:nvSpPr>
        <p:spPr bwMode="auto">
          <a:xfrm>
            <a:off x="4318000" y="2052638"/>
            <a:ext cx="2859088" cy="1060450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1"/>
              <a:gd name="T28" fmla="*/ 0 h 360"/>
              <a:gd name="T29" fmla="*/ 361 w 361"/>
              <a:gd name="T30" fmla="*/ 360 h 3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 rotWithShape="1">
            <a:gsLst>
              <a:gs pos="0">
                <a:srgbClr val="FFDBAB"/>
              </a:gs>
              <a:gs pos="32999">
                <a:srgbClr val="FFDBAB"/>
              </a:gs>
              <a:gs pos="100000">
                <a:srgbClr val="FF9300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领导者的思维决定团队的思维</a:t>
            </a:r>
            <a:endParaRPr lang="zh-CN" altLang="en-US"/>
          </a:p>
        </p:txBody>
      </p:sp>
      <p:sp>
        <p:nvSpPr>
          <p:cNvPr id="35861" name="箭头5"/>
          <p:cNvSpPr>
            <a:spLocks noChangeArrowheads="1"/>
          </p:cNvSpPr>
          <p:nvPr/>
        </p:nvSpPr>
        <p:spPr bwMode="auto">
          <a:xfrm>
            <a:off x="3719513" y="2997200"/>
            <a:ext cx="2854325" cy="1060450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1"/>
              <a:gd name="T28" fmla="*/ 0 h 360"/>
              <a:gd name="T29" fmla="*/ 361 w 361"/>
              <a:gd name="T30" fmla="*/ 360 h 3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D7D7D7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领头人的速度决定队伍的速度</a:t>
            </a:r>
            <a:endParaRPr lang="zh-CN" altLang="en-US"/>
          </a:p>
        </p:txBody>
      </p:sp>
      <p:sp>
        <p:nvSpPr>
          <p:cNvPr id="35862" name="箭头4"/>
          <p:cNvSpPr>
            <a:spLocks noChangeArrowheads="1"/>
          </p:cNvSpPr>
          <p:nvPr/>
        </p:nvSpPr>
        <p:spPr bwMode="auto">
          <a:xfrm>
            <a:off x="3990975" y="3940175"/>
            <a:ext cx="2855913" cy="105886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1"/>
              <a:gd name="T28" fmla="*/ 0 h 360"/>
              <a:gd name="T29" fmla="*/ 361 w 361"/>
              <a:gd name="T30" fmla="*/ 360 h 3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 rotWithShape="1">
            <a:gsLst>
              <a:gs pos="0">
                <a:srgbClr val="FFDBAB"/>
              </a:gs>
              <a:gs pos="32999">
                <a:srgbClr val="FFDBAB"/>
              </a:gs>
              <a:gs pos="100000">
                <a:srgbClr val="FF9300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（火车跑的快，全靠车头带）</a:t>
            </a:r>
            <a:endParaRPr lang="zh-CN" altLang="en-US"/>
          </a:p>
        </p:txBody>
      </p:sp>
      <p:sp>
        <p:nvSpPr>
          <p:cNvPr id="35863" name="箭头3"/>
          <p:cNvSpPr>
            <a:spLocks noChangeArrowheads="1"/>
          </p:cNvSpPr>
          <p:nvPr/>
        </p:nvSpPr>
        <p:spPr bwMode="auto">
          <a:xfrm>
            <a:off x="4318000" y="4884738"/>
            <a:ext cx="2859088" cy="1058862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1"/>
              <a:gd name="T28" fmla="*/ 0 h 360"/>
              <a:gd name="T29" fmla="*/ 361 w 361"/>
              <a:gd name="T30" fmla="*/ 360 h 3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D7D7D7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领导改变则团队改变</a:t>
            </a:r>
            <a:endParaRPr lang="zh-CN" altLang="en-US"/>
          </a:p>
        </p:txBody>
      </p:sp>
      <p:sp>
        <p:nvSpPr>
          <p:cNvPr id="35864" name="箭头2"/>
          <p:cNvSpPr>
            <a:spLocks noChangeArrowheads="1"/>
          </p:cNvSpPr>
          <p:nvPr/>
        </p:nvSpPr>
        <p:spPr bwMode="auto">
          <a:xfrm>
            <a:off x="409575" y="2924175"/>
            <a:ext cx="2854325" cy="1060450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1"/>
              <a:gd name="T28" fmla="*/ 0 h 360"/>
              <a:gd name="T29" fmla="*/ 361 w 361"/>
              <a:gd name="T30" fmla="*/ 360 h 3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 rotWithShape="1">
            <a:gsLst>
              <a:gs pos="0">
                <a:srgbClr val="FFDBAB"/>
              </a:gs>
              <a:gs pos="32999">
                <a:srgbClr val="FFDBAB"/>
              </a:gs>
              <a:gs pos="100000">
                <a:srgbClr val="FF9300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领导者的风格决定团队的风格</a:t>
            </a:r>
            <a:endParaRPr lang="zh-CN" altLang="en-US"/>
          </a:p>
        </p:txBody>
      </p:sp>
      <p:sp>
        <p:nvSpPr>
          <p:cNvPr id="35865" name="箭头1"/>
          <p:cNvSpPr>
            <a:spLocks noChangeArrowheads="1"/>
          </p:cNvSpPr>
          <p:nvPr/>
        </p:nvSpPr>
        <p:spPr bwMode="auto">
          <a:xfrm>
            <a:off x="900113" y="3940175"/>
            <a:ext cx="2859087" cy="105886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1"/>
              <a:gd name="T28" fmla="*/ 0 h 360"/>
              <a:gd name="T29" fmla="*/ 361 w 361"/>
              <a:gd name="T30" fmla="*/ 360 h 3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 rotWithShape="1">
            <a:gsLst>
              <a:gs pos="0">
                <a:srgbClr val="F9F9F9"/>
              </a:gs>
              <a:gs pos="32999">
                <a:srgbClr val="F9F9F9"/>
              </a:gs>
              <a:gs pos="100000">
                <a:srgbClr val="D7D7D7"/>
              </a:gs>
            </a:gsLst>
            <a:lin ang="5400000" scaled="1"/>
          </a:gradFill>
          <a:ln w="3175" cap="flat" cmpd="sng">
            <a:solidFill>
              <a:srgbClr val="D7D7D7"/>
            </a:solidFill>
            <a:bevel/>
            <a:headEnd/>
            <a:tailEnd/>
          </a:ln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领导进步则团队进步</a:t>
            </a:r>
            <a:endParaRPr lang="zh-CN" altLang="en-US"/>
          </a:p>
        </p:txBody>
      </p:sp>
      <p:sp>
        <p:nvSpPr>
          <p:cNvPr id="35866" name="矩形 17"/>
          <p:cNvSpPr>
            <a:spLocks noChangeArrowheads="1"/>
          </p:cNvSpPr>
          <p:nvPr/>
        </p:nvSpPr>
        <p:spPr bwMode="auto">
          <a:xfrm>
            <a:off x="1412875" y="1484313"/>
            <a:ext cx="5956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一个团队的领导者对于这个团队来说到底意味着什么呢？</a:t>
            </a:r>
            <a:endParaRPr lang="zh-CN" alt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867" name="矩形 18"/>
          <p:cNvSpPr>
            <a:spLocks noChangeArrowheads="1"/>
          </p:cNvSpPr>
          <p:nvPr/>
        </p:nvSpPr>
        <p:spPr bwMode="auto">
          <a:xfrm>
            <a:off x="8113713" y="3605213"/>
            <a:ext cx="3240087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一头狮子领导的一群绵羊可以打败一头绵羊领导的一群狮子</a:t>
            </a:r>
            <a:endParaRPr lang="zh-CN" altLang="en-US"/>
          </a:p>
        </p:txBody>
      </p:sp>
      <p:sp>
        <p:nvSpPr>
          <p:cNvPr id="35868" name="矩形 19"/>
          <p:cNvSpPr>
            <a:spLocks noChangeArrowheads="1"/>
          </p:cNvSpPr>
          <p:nvPr/>
        </p:nvSpPr>
        <p:spPr bwMode="auto">
          <a:xfrm>
            <a:off x="7891463" y="2740025"/>
            <a:ext cx="203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故而，拿破仑说：</a:t>
            </a:r>
          </a:p>
        </p:txBody>
      </p:sp>
    </p:spTree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6867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6868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6869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6870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6871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6872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6873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6874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6875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876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6877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6878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6879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6880" name="矩形 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6881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4.5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数字信息图表</a:t>
            </a:r>
            <a:endParaRPr lang="zh-CN" altLang="en-US"/>
          </a:p>
        </p:txBody>
      </p:sp>
      <p:grpSp>
        <p:nvGrpSpPr>
          <p:cNvPr id="36882" name="组合 69"/>
          <p:cNvGrpSpPr>
            <a:grpSpLocks/>
          </p:cNvGrpSpPr>
          <p:nvPr/>
        </p:nvGrpSpPr>
        <p:grpSpPr bwMode="auto">
          <a:xfrm>
            <a:off x="842963" y="1341438"/>
            <a:ext cx="5270500" cy="4679950"/>
            <a:chOff x="0" y="0"/>
            <a:chExt cx="5271447" cy="4680000"/>
          </a:xfrm>
        </p:grpSpPr>
        <p:grpSp>
          <p:nvGrpSpPr>
            <p:cNvPr id="36884" name="组合 21"/>
            <p:cNvGrpSpPr>
              <a:grpSpLocks/>
            </p:cNvGrpSpPr>
            <p:nvPr/>
          </p:nvGrpSpPr>
          <p:grpSpPr bwMode="auto">
            <a:xfrm>
              <a:off x="2611327" y="1107242"/>
              <a:ext cx="864000" cy="2825421"/>
              <a:chOff x="0" y="0"/>
              <a:chExt cx="864000" cy="2825421"/>
            </a:xfrm>
          </p:grpSpPr>
          <p:grpSp>
            <p:nvGrpSpPr>
              <p:cNvPr id="36885" name="组合 12"/>
              <p:cNvGrpSpPr>
                <a:grpSpLocks/>
              </p:cNvGrpSpPr>
              <p:nvPr/>
            </p:nvGrpSpPr>
            <p:grpSpPr bwMode="auto">
              <a:xfrm>
                <a:off x="0" y="0"/>
                <a:ext cx="864000" cy="2825421"/>
                <a:chOff x="0" y="0"/>
                <a:chExt cx="864000" cy="2825421"/>
              </a:xfrm>
            </p:grpSpPr>
            <p:sp>
              <p:nvSpPr>
                <p:cNvPr id="36886" name="椭圆 3"/>
                <p:cNvSpPr>
                  <a:spLocks noChangeArrowheads="1"/>
                </p:cNvSpPr>
                <p:nvPr/>
              </p:nvSpPr>
              <p:spPr bwMode="auto">
                <a:xfrm>
                  <a:off x="361007" y="2682160"/>
                  <a:ext cx="142901" cy="142877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8BAB00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36887" name="直接连接符 5"/>
                <p:cNvSpPr>
                  <a:spLocks noChangeShapeType="1"/>
                </p:cNvSpPr>
                <p:nvPr/>
              </p:nvSpPr>
              <p:spPr bwMode="auto">
                <a:xfrm flipV="1">
                  <a:off x="432457" y="881916"/>
                  <a:ext cx="1" cy="1800244"/>
                </a:xfrm>
                <a:prstGeom prst="line">
                  <a:avLst/>
                </a:prstGeom>
                <a:noFill/>
                <a:ln w="38100" cap="flat" cmpd="sng">
                  <a:solidFill>
                    <a:srgbClr val="8BAB00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889" name="椭圆 8"/>
                <p:cNvSpPr>
                  <a:spLocks noChangeArrowheads="1"/>
                </p:cNvSpPr>
                <p:nvPr/>
              </p:nvSpPr>
              <p:spPr bwMode="auto">
                <a:xfrm>
                  <a:off x="54564" y="53233"/>
                  <a:ext cx="755786" cy="755658"/>
                </a:xfrm>
                <a:prstGeom prst="ellipse">
                  <a:avLst/>
                </a:prstGeom>
                <a:solidFill>
                  <a:srgbClr val="8B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36890" name="文本框 20"/>
              <p:cNvSpPr>
                <a:spLocks noChangeArrowheads="1"/>
              </p:cNvSpPr>
              <p:nvPr/>
            </p:nvSpPr>
            <p:spPr bwMode="auto">
              <a:xfrm>
                <a:off x="88077" y="217718"/>
                <a:ext cx="7489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20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  <a:sym typeface="Arial Unicode MS" pitchFamily="34" charset="-122"/>
                  </a:rPr>
                  <a:t>28%</a:t>
                </a:r>
                <a:endParaRPr lang="zh-CN" altLang="en-US" sz="220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endParaRPr>
              </a:p>
            </p:txBody>
          </p:sp>
        </p:grpSp>
        <p:sp>
          <p:nvSpPr>
            <p:cNvPr id="36894" name="文本框 29"/>
            <p:cNvSpPr>
              <a:spLocks noChangeArrowheads="1"/>
            </p:cNvSpPr>
            <p:nvPr/>
          </p:nvSpPr>
          <p:spPr bwMode="auto">
            <a:xfrm>
              <a:off x="0" y="962035"/>
              <a:ext cx="430289" cy="140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点击输入文本</a:t>
              </a:r>
            </a:p>
          </p:txBody>
        </p:sp>
        <p:sp>
          <p:nvSpPr>
            <p:cNvPr id="36895" name="文本框 33"/>
            <p:cNvSpPr>
              <a:spLocks noChangeArrowheads="1"/>
            </p:cNvSpPr>
            <p:nvPr/>
          </p:nvSpPr>
          <p:spPr bwMode="auto">
            <a:xfrm>
              <a:off x="355664" y="962035"/>
              <a:ext cx="430289" cy="140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点击输入文本</a:t>
              </a:r>
            </a:p>
          </p:txBody>
        </p:sp>
        <p:sp>
          <p:nvSpPr>
            <p:cNvPr id="36896" name="文本框 34"/>
            <p:cNvSpPr>
              <a:spLocks noChangeArrowheads="1"/>
            </p:cNvSpPr>
            <p:nvPr/>
          </p:nvSpPr>
          <p:spPr bwMode="auto">
            <a:xfrm>
              <a:off x="709740" y="962035"/>
              <a:ext cx="431878" cy="140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点击输入文本</a:t>
              </a:r>
            </a:p>
          </p:txBody>
        </p:sp>
        <p:sp>
          <p:nvSpPr>
            <p:cNvPr id="36897" name="文本框 35"/>
            <p:cNvSpPr>
              <a:spLocks noChangeArrowheads="1"/>
            </p:cNvSpPr>
            <p:nvPr/>
          </p:nvSpPr>
          <p:spPr bwMode="auto">
            <a:xfrm>
              <a:off x="1065403" y="962035"/>
              <a:ext cx="430290" cy="1408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点击输入文本</a:t>
              </a:r>
            </a:p>
          </p:txBody>
        </p:sp>
        <p:grpSp>
          <p:nvGrpSpPr>
            <p:cNvPr id="36898" name="组合 58"/>
            <p:cNvGrpSpPr>
              <a:grpSpLocks/>
            </p:cNvGrpSpPr>
            <p:nvPr/>
          </p:nvGrpSpPr>
          <p:grpSpPr bwMode="auto">
            <a:xfrm>
              <a:off x="3509387" y="1107242"/>
              <a:ext cx="864000" cy="2669309"/>
              <a:chOff x="0" y="0"/>
              <a:chExt cx="864000" cy="2669309"/>
            </a:xfrm>
          </p:grpSpPr>
          <p:sp>
            <p:nvSpPr>
              <p:cNvPr id="36899" name="椭圆 39"/>
              <p:cNvSpPr>
                <a:spLocks noChangeArrowheads="1"/>
              </p:cNvSpPr>
              <p:nvPr/>
            </p:nvSpPr>
            <p:spPr bwMode="auto">
              <a:xfrm>
                <a:off x="360045" y="2526584"/>
                <a:ext cx="142901" cy="142877"/>
              </a:xfrm>
              <a:prstGeom prst="ellipse">
                <a:avLst/>
              </a:prstGeom>
              <a:noFill/>
              <a:ln w="38100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6900" name="直接连接符 40"/>
              <p:cNvSpPr>
                <a:spLocks noChangeShapeType="1"/>
              </p:cNvSpPr>
              <p:nvPr/>
            </p:nvSpPr>
            <p:spPr bwMode="auto">
              <a:xfrm flipV="1">
                <a:off x="431495" y="862866"/>
                <a:ext cx="1" cy="1663718"/>
              </a:xfrm>
              <a:prstGeom prst="line">
                <a:avLst/>
              </a:prstGeom>
              <a:noFill/>
              <a:ln w="38100" cap="flat" cmpd="sng">
                <a:solidFill>
                  <a:srgbClr val="A5A5A5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2" name="椭圆 42"/>
              <p:cNvSpPr>
                <a:spLocks noChangeArrowheads="1"/>
              </p:cNvSpPr>
              <p:nvPr/>
            </p:nvSpPr>
            <p:spPr bwMode="auto">
              <a:xfrm>
                <a:off x="53603" y="53233"/>
                <a:ext cx="755786" cy="757246"/>
              </a:xfrm>
              <a:prstGeom prst="ellipse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36903" name="文本框 38"/>
              <p:cNvSpPr>
                <a:spLocks noChangeArrowheads="1"/>
              </p:cNvSpPr>
              <p:nvPr/>
            </p:nvSpPr>
            <p:spPr bwMode="auto">
              <a:xfrm>
                <a:off x="88077" y="217718"/>
                <a:ext cx="7489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20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  <a:sym typeface="Arial Unicode MS" pitchFamily="34" charset="-122"/>
                  </a:rPr>
                  <a:t>38%</a:t>
                </a:r>
                <a:endParaRPr lang="zh-CN" altLang="en-US" sz="220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endParaRPr>
              </a:p>
            </p:txBody>
          </p:sp>
        </p:grpSp>
        <p:grpSp>
          <p:nvGrpSpPr>
            <p:cNvPr id="36904" name="组合 43"/>
            <p:cNvGrpSpPr>
              <a:grpSpLocks/>
            </p:cNvGrpSpPr>
            <p:nvPr/>
          </p:nvGrpSpPr>
          <p:grpSpPr bwMode="auto">
            <a:xfrm>
              <a:off x="4407447" y="1107242"/>
              <a:ext cx="864000" cy="1726898"/>
              <a:chOff x="0" y="0"/>
              <a:chExt cx="864000" cy="1726898"/>
            </a:xfrm>
          </p:grpSpPr>
          <p:grpSp>
            <p:nvGrpSpPr>
              <p:cNvPr id="36905" name="组合 44"/>
              <p:cNvGrpSpPr>
                <a:grpSpLocks/>
              </p:cNvGrpSpPr>
              <p:nvPr/>
            </p:nvGrpSpPr>
            <p:grpSpPr bwMode="auto">
              <a:xfrm>
                <a:off x="0" y="0"/>
                <a:ext cx="864000" cy="1726898"/>
                <a:chOff x="0" y="0"/>
                <a:chExt cx="864000" cy="1726898"/>
              </a:xfrm>
            </p:grpSpPr>
            <p:sp>
              <p:nvSpPr>
                <p:cNvPr id="36906" name="椭圆 46"/>
                <p:cNvSpPr>
                  <a:spLocks noChangeArrowheads="1"/>
                </p:cNvSpPr>
                <p:nvPr/>
              </p:nvSpPr>
              <p:spPr bwMode="auto">
                <a:xfrm>
                  <a:off x="360672" y="1583599"/>
                  <a:ext cx="142901" cy="142876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666666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36907" name="直接连接符 47"/>
                <p:cNvSpPr>
                  <a:spLocks noChangeShapeType="1"/>
                </p:cNvSpPr>
                <p:nvPr/>
              </p:nvSpPr>
              <p:spPr bwMode="auto">
                <a:xfrm flipV="1">
                  <a:off x="432123" y="862866"/>
                  <a:ext cx="1" cy="720733"/>
                </a:xfrm>
                <a:prstGeom prst="line">
                  <a:avLst/>
                </a:prstGeom>
                <a:noFill/>
                <a:ln w="38100" cap="flat" cmpd="sng">
                  <a:solidFill>
                    <a:srgbClr val="666666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09" name="椭圆 49"/>
                <p:cNvSpPr>
                  <a:spLocks noChangeArrowheads="1"/>
                </p:cNvSpPr>
                <p:nvPr/>
              </p:nvSpPr>
              <p:spPr bwMode="auto">
                <a:xfrm>
                  <a:off x="54230" y="53233"/>
                  <a:ext cx="755786" cy="757246"/>
                </a:xfrm>
                <a:prstGeom prst="ellipse">
                  <a:avLst/>
                </a:pr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36910" name="文本框 45"/>
              <p:cNvSpPr>
                <a:spLocks noChangeArrowheads="1"/>
              </p:cNvSpPr>
              <p:nvPr/>
            </p:nvSpPr>
            <p:spPr bwMode="auto">
              <a:xfrm>
                <a:off x="88077" y="217718"/>
                <a:ext cx="748923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20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  <a:sym typeface="Arial Unicode MS" pitchFamily="34" charset="-122"/>
                  </a:rPr>
                  <a:t>46%</a:t>
                </a:r>
                <a:endParaRPr lang="zh-CN" altLang="en-US" sz="220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endParaRPr>
              </a:p>
            </p:txBody>
          </p:sp>
        </p:grpSp>
        <p:grpSp>
          <p:nvGrpSpPr>
            <p:cNvPr id="36911" name="组合 50"/>
            <p:cNvGrpSpPr>
              <a:grpSpLocks/>
            </p:cNvGrpSpPr>
            <p:nvPr/>
          </p:nvGrpSpPr>
          <p:grpSpPr bwMode="auto">
            <a:xfrm>
              <a:off x="1713267" y="1107242"/>
              <a:ext cx="864000" cy="2321897"/>
              <a:chOff x="0" y="0"/>
              <a:chExt cx="864000" cy="2321897"/>
            </a:xfrm>
          </p:grpSpPr>
          <p:grpSp>
            <p:nvGrpSpPr>
              <p:cNvPr id="36912" name="组合 51"/>
              <p:cNvGrpSpPr>
                <a:grpSpLocks/>
              </p:cNvGrpSpPr>
              <p:nvPr/>
            </p:nvGrpSpPr>
            <p:grpSpPr bwMode="auto">
              <a:xfrm>
                <a:off x="0" y="0"/>
                <a:ext cx="864000" cy="2321897"/>
                <a:chOff x="0" y="0"/>
                <a:chExt cx="864000" cy="2321897"/>
              </a:xfrm>
            </p:grpSpPr>
            <p:sp>
              <p:nvSpPr>
                <p:cNvPr id="36913" name="椭圆 53"/>
                <p:cNvSpPr>
                  <a:spLocks noChangeArrowheads="1"/>
                </p:cNvSpPr>
                <p:nvPr/>
              </p:nvSpPr>
              <p:spPr bwMode="auto">
                <a:xfrm>
                  <a:off x="53938" y="2178918"/>
                  <a:ext cx="142901" cy="142877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FF9300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36914" name="直接连接符 54"/>
                <p:cNvSpPr>
                  <a:spLocks noChangeShapeType="1"/>
                </p:cNvSpPr>
                <p:nvPr/>
              </p:nvSpPr>
              <p:spPr bwMode="auto">
                <a:xfrm flipV="1">
                  <a:off x="431830" y="862866"/>
                  <a:ext cx="1" cy="1081100"/>
                </a:xfrm>
                <a:prstGeom prst="line">
                  <a:avLst/>
                </a:prstGeom>
                <a:noFill/>
                <a:ln w="38100" cap="flat" cmpd="sng">
                  <a:solidFill>
                    <a:srgbClr val="FF9300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16" name="椭圆 56"/>
                <p:cNvSpPr>
                  <a:spLocks noChangeArrowheads="1"/>
                </p:cNvSpPr>
                <p:nvPr/>
              </p:nvSpPr>
              <p:spPr bwMode="auto">
                <a:xfrm>
                  <a:off x="53938" y="53233"/>
                  <a:ext cx="755786" cy="757246"/>
                </a:xfrm>
                <a:prstGeom prst="ellipse">
                  <a:avLst/>
                </a:prstGeom>
                <a:solidFill>
                  <a:srgbClr val="FF9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36917" name="文本框 52"/>
              <p:cNvSpPr>
                <a:spLocks noChangeArrowheads="1"/>
              </p:cNvSpPr>
              <p:nvPr/>
            </p:nvSpPr>
            <p:spPr bwMode="auto">
              <a:xfrm>
                <a:off x="88077" y="217718"/>
                <a:ext cx="591829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20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  <a:sym typeface="Arial Unicode MS" pitchFamily="34" charset="-122"/>
                  </a:rPr>
                  <a:t>9%</a:t>
                </a:r>
                <a:endParaRPr lang="zh-CN" altLang="en-US" sz="220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endParaRPr>
              </a:p>
            </p:txBody>
          </p:sp>
        </p:grpSp>
        <p:sp>
          <p:nvSpPr>
            <p:cNvPr id="36918" name="直接连接符 63"/>
            <p:cNvSpPr>
              <a:spLocks noChangeShapeType="1"/>
            </p:cNvSpPr>
            <p:nvPr/>
          </p:nvSpPr>
          <p:spPr bwMode="auto">
            <a:xfrm flipH="1">
              <a:off x="1889464" y="3033744"/>
              <a:ext cx="261984" cy="273053"/>
            </a:xfrm>
            <a:prstGeom prst="line">
              <a:avLst/>
            </a:prstGeom>
            <a:noFill/>
            <a:ln w="38100" cap="flat" cmpd="sng">
              <a:solidFill>
                <a:srgbClr val="FF9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919" name="组合 121"/>
          <p:cNvGrpSpPr>
            <a:grpSpLocks/>
          </p:cNvGrpSpPr>
          <p:nvPr/>
        </p:nvGrpSpPr>
        <p:grpSpPr bwMode="auto">
          <a:xfrm>
            <a:off x="9064625" y="2395538"/>
            <a:ext cx="2579688" cy="1443037"/>
            <a:chOff x="0" y="0"/>
            <a:chExt cx="2579242" cy="1442756"/>
          </a:xfrm>
        </p:grpSpPr>
        <p:sp>
          <p:nvSpPr>
            <p:cNvPr id="36920" name="任意多边形 92"/>
            <p:cNvSpPr>
              <a:spLocks noChangeArrowheads="1"/>
            </p:cNvSpPr>
            <p:nvPr/>
          </p:nvSpPr>
          <p:spPr bwMode="auto">
            <a:xfrm>
              <a:off x="2439557" y="7837"/>
              <a:ext cx="139685" cy="680005"/>
            </a:xfrm>
            <a:custGeom>
              <a:avLst/>
              <a:gdLst>
                <a:gd name="T0" fmla="*/ 68388 w 139685"/>
                <a:gd name="T1" fmla="*/ 117634 h 680005"/>
                <a:gd name="T2" fmla="*/ 125060 w 139685"/>
                <a:gd name="T3" fmla="*/ 117634 h 680005"/>
                <a:gd name="T4" fmla="*/ 139685 w 139685"/>
                <a:gd name="T5" fmla="*/ 117634 h 680005"/>
                <a:gd name="T6" fmla="*/ 139685 w 139685"/>
                <a:gd name="T7" fmla="*/ 402472 h 680005"/>
                <a:gd name="T8" fmla="*/ 139523 w 139685"/>
                <a:gd name="T9" fmla="*/ 402472 h 680005"/>
                <a:gd name="T10" fmla="*/ 124564 w 139685"/>
                <a:gd name="T11" fmla="*/ 402472 h 680005"/>
                <a:gd name="T12" fmla="*/ 124564 w 139685"/>
                <a:gd name="T13" fmla="*/ 648357 h 680005"/>
                <a:gd name="T14" fmla="*/ 95254 w 139685"/>
                <a:gd name="T15" fmla="*/ 680005 h 680005"/>
                <a:gd name="T16" fmla="*/ 63503 w 139685"/>
                <a:gd name="T17" fmla="*/ 648357 h 680005"/>
                <a:gd name="T18" fmla="*/ 63503 w 139685"/>
                <a:gd name="T19" fmla="*/ 370823 h 680005"/>
                <a:gd name="T20" fmla="*/ 63503 w 139685"/>
                <a:gd name="T21" fmla="*/ 363519 h 680005"/>
                <a:gd name="T22" fmla="*/ 63503 w 139685"/>
                <a:gd name="T23" fmla="*/ 210145 h 680005"/>
                <a:gd name="T24" fmla="*/ 43963 w 139685"/>
                <a:gd name="T25" fmla="*/ 210145 h 680005"/>
                <a:gd name="T26" fmla="*/ 43963 w 139685"/>
                <a:gd name="T27" fmla="*/ 370823 h 680005"/>
                <a:gd name="T28" fmla="*/ 21982 w 139685"/>
                <a:gd name="T29" fmla="*/ 392733 h 680005"/>
                <a:gd name="T30" fmla="*/ 0 w 139685"/>
                <a:gd name="T31" fmla="*/ 370823 h 680005"/>
                <a:gd name="T32" fmla="*/ 0 w 139685"/>
                <a:gd name="T33" fmla="*/ 183366 h 680005"/>
                <a:gd name="T34" fmla="*/ 0 w 139685"/>
                <a:gd name="T35" fmla="*/ 176062 h 680005"/>
                <a:gd name="T36" fmla="*/ 0 w 139685"/>
                <a:gd name="T37" fmla="*/ 173627 h 680005"/>
                <a:gd name="T38" fmla="*/ 68388 w 139685"/>
                <a:gd name="T39" fmla="*/ 117634 h 680005"/>
                <a:gd name="T40" fmla="*/ 134144 w 139685"/>
                <a:gd name="T41" fmla="*/ 0 h 680005"/>
                <a:gd name="T42" fmla="*/ 139685 w 139685"/>
                <a:gd name="T43" fmla="*/ 2295 h 680005"/>
                <a:gd name="T44" fmla="*/ 139685 w 139685"/>
                <a:gd name="T45" fmla="*/ 105020 h 680005"/>
                <a:gd name="T46" fmla="*/ 134144 w 139685"/>
                <a:gd name="T47" fmla="*/ 107315 h 680005"/>
                <a:gd name="T48" fmla="*/ 80486 w 139685"/>
                <a:gd name="T49" fmla="*/ 53658 h 680005"/>
                <a:gd name="T50" fmla="*/ 134144 w 139685"/>
                <a:gd name="T51" fmla="*/ 0 h 68000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9685"/>
                <a:gd name="T79" fmla="*/ 0 h 680005"/>
                <a:gd name="T80" fmla="*/ 139685 w 139685"/>
                <a:gd name="T81" fmla="*/ 680005 h 68000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9685" h="680005">
                  <a:moveTo>
                    <a:pt x="68388" y="117634"/>
                  </a:moveTo>
                  <a:cubicBezTo>
                    <a:pt x="68388" y="117634"/>
                    <a:pt x="68388" y="117634"/>
                    <a:pt x="125060" y="117634"/>
                  </a:cubicBezTo>
                  <a:lnTo>
                    <a:pt x="139685" y="117634"/>
                  </a:lnTo>
                  <a:lnTo>
                    <a:pt x="139685" y="402472"/>
                  </a:lnTo>
                  <a:lnTo>
                    <a:pt x="139523" y="402472"/>
                  </a:lnTo>
                  <a:cubicBezTo>
                    <a:pt x="137386" y="402472"/>
                    <a:pt x="133112" y="402472"/>
                    <a:pt x="124564" y="402472"/>
                  </a:cubicBezTo>
                  <a:cubicBezTo>
                    <a:pt x="124564" y="402472"/>
                    <a:pt x="124564" y="402472"/>
                    <a:pt x="124564" y="648357"/>
                  </a:cubicBezTo>
                  <a:cubicBezTo>
                    <a:pt x="124564" y="665398"/>
                    <a:pt x="112351" y="680005"/>
                    <a:pt x="95254" y="680005"/>
                  </a:cubicBezTo>
                  <a:cubicBezTo>
                    <a:pt x="78157" y="680005"/>
                    <a:pt x="63503" y="665398"/>
                    <a:pt x="63503" y="648357"/>
                  </a:cubicBezTo>
                  <a:cubicBezTo>
                    <a:pt x="63503" y="648357"/>
                    <a:pt x="63503" y="648357"/>
                    <a:pt x="63503" y="370823"/>
                  </a:cubicBezTo>
                  <a:cubicBezTo>
                    <a:pt x="63503" y="368388"/>
                    <a:pt x="63503" y="365954"/>
                    <a:pt x="63503" y="363519"/>
                  </a:cubicBezTo>
                  <a:cubicBezTo>
                    <a:pt x="63503" y="363519"/>
                    <a:pt x="63503" y="363519"/>
                    <a:pt x="63503" y="210145"/>
                  </a:cubicBezTo>
                  <a:cubicBezTo>
                    <a:pt x="63503" y="210145"/>
                    <a:pt x="63503" y="210145"/>
                    <a:pt x="43963" y="210145"/>
                  </a:cubicBezTo>
                  <a:cubicBezTo>
                    <a:pt x="43963" y="210145"/>
                    <a:pt x="43963" y="210145"/>
                    <a:pt x="43963" y="370823"/>
                  </a:cubicBezTo>
                  <a:cubicBezTo>
                    <a:pt x="43963" y="382996"/>
                    <a:pt x="34194" y="392733"/>
                    <a:pt x="21982" y="392733"/>
                  </a:cubicBezTo>
                  <a:cubicBezTo>
                    <a:pt x="9770" y="392733"/>
                    <a:pt x="0" y="382996"/>
                    <a:pt x="0" y="370823"/>
                  </a:cubicBezTo>
                  <a:cubicBezTo>
                    <a:pt x="0" y="370823"/>
                    <a:pt x="0" y="370823"/>
                    <a:pt x="0" y="183366"/>
                  </a:cubicBezTo>
                  <a:cubicBezTo>
                    <a:pt x="0" y="183366"/>
                    <a:pt x="0" y="183366"/>
                    <a:pt x="0" y="176062"/>
                  </a:cubicBezTo>
                  <a:cubicBezTo>
                    <a:pt x="0" y="176062"/>
                    <a:pt x="0" y="176062"/>
                    <a:pt x="0" y="173627"/>
                  </a:cubicBezTo>
                  <a:cubicBezTo>
                    <a:pt x="0" y="159021"/>
                    <a:pt x="19539" y="120069"/>
                    <a:pt x="68388" y="117634"/>
                  </a:cubicBezTo>
                  <a:close/>
                  <a:moveTo>
                    <a:pt x="134144" y="0"/>
                  </a:moveTo>
                  <a:lnTo>
                    <a:pt x="139685" y="2295"/>
                  </a:lnTo>
                  <a:lnTo>
                    <a:pt x="139685" y="105020"/>
                  </a:lnTo>
                  <a:lnTo>
                    <a:pt x="134144" y="107315"/>
                  </a:lnTo>
                  <a:cubicBezTo>
                    <a:pt x="104510" y="107315"/>
                    <a:pt x="80486" y="83292"/>
                    <a:pt x="80486" y="53658"/>
                  </a:cubicBezTo>
                  <a:cubicBezTo>
                    <a:pt x="80486" y="24023"/>
                    <a:pt x="104510" y="0"/>
                    <a:pt x="134144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1" name="任意多边形 72"/>
            <p:cNvSpPr>
              <a:spLocks noChangeArrowheads="1"/>
            </p:cNvSpPr>
            <p:nvPr/>
          </p:nvSpPr>
          <p:spPr bwMode="auto">
            <a:xfrm>
              <a:off x="2756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2" name="任意多边形 73"/>
            <p:cNvSpPr>
              <a:spLocks noChangeArrowheads="1"/>
            </p:cNvSpPr>
            <p:nvPr/>
          </p:nvSpPr>
          <p:spPr bwMode="auto">
            <a:xfrm>
              <a:off x="0" y="762751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3" name="任意多边形 75"/>
            <p:cNvSpPr>
              <a:spLocks noChangeArrowheads="1"/>
            </p:cNvSpPr>
            <p:nvPr/>
          </p:nvSpPr>
          <p:spPr bwMode="auto">
            <a:xfrm>
              <a:off x="93335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4" name="任意多边形 76"/>
            <p:cNvSpPr>
              <a:spLocks noChangeArrowheads="1"/>
            </p:cNvSpPr>
            <p:nvPr/>
          </p:nvSpPr>
          <p:spPr bwMode="auto">
            <a:xfrm>
              <a:off x="32949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5" name="任意多边形 77"/>
            <p:cNvSpPr>
              <a:spLocks noChangeArrowheads="1"/>
            </p:cNvSpPr>
            <p:nvPr/>
          </p:nvSpPr>
          <p:spPr bwMode="auto">
            <a:xfrm>
              <a:off x="63142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6" name="任意多边形 78"/>
            <p:cNvSpPr>
              <a:spLocks noChangeArrowheads="1"/>
            </p:cNvSpPr>
            <p:nvPr/>
          </p:nvSpPr>
          <p:spPr bwMode="auto">
            <a:xfrm>
              <a:off x="123528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7" name="任意多边形 79"/>
            <p:cNvSpPr>
              <a:spLocks noChangeArrowheads="1"/>
            </p:cNvSpPr>
            <p:nvPr/>
          </p:nvSpPr>
          <p:spPr bwMode="auto">
            <a:xfrm>
              <a:off x="153721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8" name="任意多边形 80"/>
            <p:cNvSpPr>
              <a:spLocks noChangeArrowheads="1"/>
            </p:cNvSpPr>
            <p:nvPr/>
          </p:nvSpPr>
          <p:spPr bwMode="auto">
            <a:xfrm>
              <a:off x="183914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29" name="任意多边形 81"/>
            <p:cNvSpPr>
              <a:spLocks noChangeArrowheads="1"/>
            </p:cNvSpPr>
            <p:nvPr/>
          </p:nvSpPr>
          <p:spPr bwMode="auto">
            <a:xfrm>
              <a:off x="606784" y="762751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30" name="任意多边形 82"/>
            <p:cNvSpPr>
              <a:spLocks noChangeArrowheads="1"/>
            </p:cNvSpPr>
            <p:nvPr/>
          </p:nvSpPr>
          <p:spPr bwMode="auto">
            <a:xfrm>
              <a:off x="303392" y="762751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31" name="任意多边形 83"/>
            <p:cNvSpPr>
              <a:spLocks noChangeArrowheads="1"/>
            </p:cNvSpPr>
            <p:nvPr/>
          </p:nvSpPr>
          <p:spPr bwMode="auto">
            <a:xfrm>
              <a:off x="910177" y="762751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32" name="任意多边形 84"/>
            <p:cNvSpPr>
              <a:spLocks noChangeArrowheads="1"/>
            </p:cNvSpPr>
            <p:nvPr/>
          </p:nvSpPr>
          <p:spPr bwMode="auto">
            <a:xfrm>
              <a:off x="2141076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36933" name="组合 120"/>
          <p:cNvGrpSpPr>
            <a:grpSpLocks/>
          </p:cNvGrpSpPr>
          <p:nvPr/>
        </p:nvGrpSpPr>
        <p:grpSpPr bwMode="auto">
          <a:xfrm>
            <a:off x="9061450" y="4146550"/>
            <a:ext cx="2406650" cy="1443038"/>
            <a:chOff x="0" y="0"/>
            <a:chExt cx="2407300" cy="1442756"/>
          </a:xfrm>
        </p:grpSpPr>
        <p:sp>
          <p:nvSpPr>
            <p:cNvPr id="36934" name="任意多边形 105"/>
            <p:cNvSpPr>
              <a:spLocks noChangeArrowheads="1"/>
            </p:cNvSpPr>
            <p:nvPr/>
          </p:nvSpPr>
          <p:spPr bwMode="auto">
            <a:xfrm>
              <a:off x="2756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35" name="任意多边形 106"/>
            <p:cNvSpPr>
              <a:spLocks noChangeArrowheads="1"/>
            </p:cNvSpPr>
            <p:nvPr/>
          </p:nvSpPr>
          <p:spPr bwMode="auto">
            <a:xfrm>
              <a:off x="0" y="762751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36" name="任意多边形 107"/>
            <p:cNvSpPr>
              <a:spLocks noChangeArrowheads="1"/>
            </p:cNvSpPr>
            <p:nvPr/>
          </p:nvSpPr>
          <p:spPr bwMode="auto">
            <a:xfrm>
              <a:off x="93335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37" name="任意多边形 108"/>
            <p:cNvSpPr>
              <a:spLocks noChangeArrowheads="1"/>
            </p:cNvSpPr>
            <p:nvPr/>
          </p:nvSpPr>
          <p:spPr bwMode="auto">
            <a:xfrm>
              <a:off x="32949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38" name="任意多边形 109"/>
            <p:cNvSpPr>
              <a:spLocks noChangeArrowheads="1"/>
            </p:cNvSpPr>
            <p:nvPr/>
          </p:nvSpPr>
          <p:spPr bwMode="auto">
            <a:xfrm>
              <a:off x="63142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39" name="任意多边形 110"/>
            <p:cNvSpPr>
              <a:spLocks noChangeArrowheads="1"/>
            </p:cNvSpPr>
            <p:nvPr/>
          </p:nvSpPr>
          <p:spPr bwMode="auto">
            <a:xfrm>
              <a:off x="123528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40" name="任意多边形 111"/>
            <p:cNvSpPr>
              <a:spLocks noChangeArrowheads="1"/>
            </p:cNvSpPr>
            <p:nvPr/>
          </p:nvSpPr>
          <p:spPr bwMode="auto">
            <a:xfrm>
              <a:off x="153721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41" name="任意多边形 112"/>
            <p:cNvSpPr>
              <a:spLocks noChangeArrowheads="1"/>
            </p:cNvSpPr>
            <p:nvPr/>
          </p:nvSpPr>
          <p:spPr bwMode="auto">
            <a:xfrm>
              <a:off x="1839144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42" name="任意多边形 113"/>
            <p:cNvSpPr>
              <a:spLocks noChangeArrowheads="1"/>
            </p:cNvSpPr>
            <p:nvPr/>
          </p:nvSpPr>
          <p:spPr bwMode="auto">
            <a:xfrm>
              <a:off x="606784" y="762751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43" name="任意多边形 114"/>
            <p:cNvSpPr>
              <a:spLocks noChangeArrowheads="1"/>
            </p:cNvSpPr>
            <p:nvPr/>
          </p:nvSpPr>
          <p:spPr bwMode="auto">
            <a:xfrm>
              <a:off x="303392" y="762751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44" name="任意多边形 115"/>
            <p:cNvSpPr>
              <a:spLocks noChangeArrowheads="1"/>
            </p:cNvSpPr>
            <p:nvPr/>
          </p:nvSpPr>
          <p:spPr bwMode="auto">
            <a:xfrm>
              <a:off x="910177" y="762751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45" name="任意多边形 116"/>
            <p:cNvSpPr>
              <a:spLocks noChangeArrowheads="1"/>
            </p:cNvSpPr>
            <p:nvPr/>
          </p:nvSpPr>
          <p:spPr bwMode="auto">
            <a:xfrm>
              <a:off x="2141076" y="0"/>
              <a:ext cx="266224" cy="680005"/>
            </a:xfrm>
            <a:custGeom>
              <a:avLst/>
              <a:gdLst>
                <a:gd name="T0" fmla="*/ 68388 w 409575"/>
                <a:gd name="T1" fmla="*/ 117634 h 1046162"/>
                <a:gd name="T2" fmla="*/ 202721 w 409575"/>
                <a:gd name="T3" fmla="*/ 117634 h 1046162"/>
                <a:gd name="T4" fmla="*/ 266224 w 409575"/>
                <a:gd name="T5" fmla="*/ 171193 h 1046162"/>
                <a:gd name="T6" fmla="*/ 266224 w 409575"/>
                <a:gd name="T7" fmla="*/ 176062 h 1046162"/>
                <a:gd name="T8" fmla="*/ 266224 w 409575"/>
                <a:gd name="T9" fmla="*/ 183366 h 1046162"/>
                <a:gd name="T10" fmla="*/ 266224 w 409575"/>
                <a:gd name="T11" fmla="*/ 370823 h 1046162"/>
                <a:gd name="T12" fmla="*/ 244242 w 409575"/>
                <a:gd name="T13" fmla="*/ 392733 h 1046162"/>
                <a:gd name="T14" fmla="*/ 219818 w 409575"/>
                <a:gd name="T15" fmla="*/ 370823 h 1046162"/>
                <a:gd name="T16" fmla="*/ 219818 w 409575"/>
                <a:gd name="T17" fmla="*/ 210145 h 1046162"/>
                <a:gd name="T18" fmla="*/ 202721 w 409575"/>
                <a:gd name="T19" fmla="*/ 210145 h 1046162"/>
                <a:gd name="T20" fmla="*/ 202721 w 409575"/>
                <a:gd name="T21" fmla="*/ 363519 h 1046162"/>
                <a:gd name="T22" fmla="*/ 202721 w 409575"/>
                <a:gd name="T23" fmla="*/ 648357 h 1046162"/>
                <a:gd name="T24" fmla="*/ 170970 w 409575"/>
                <a:gd name="T25" fmla="*/ 680005 h 1046162"/>
                <a:gd name="T26" fmla="*/ 141660 w 409575"/>
                <a:gd name="T27" fmla="*/ 648357 h 1046162"/>
                <a:gd name="T28" fmla="*/ 141660 w 409575"/>
                <a:gd name="T29" fmla="*/ 402471 h 1046162"/>
                <a:gd name="T30" fmla="*/ 124564 w 409575"/>
                <a:gd name="T31" fmla="*/ 402471 h 1046162"/>
                <a:gd name="T32" fmla="*/ 124564 w 409575"/>
                <a:gd name="T33" fmla="*/ 648357 h 1046162"/>
                <a:gd name="T34" fmla="*/ 95254 w 409575"/>
                <a:gd name="T35" fmla="*/ 680005 h 1046162"/>
                <a:gd name="T36" fmla="*/ 63503 w 409575"/>
                <a:gd name="T37" fmla="*/ 648357 h 1046162"/>
                <a:gd name="T38" fmla="*/ 63503 w 409575"/>
                <a:gd name="T39" fmla="*/ 370823 h 1046162"/>
                <a:gd name="T40" fmla="*/ 63503 w 409575"/>
                <a:gd name="T41" fmla="*/ 363519 h 1046162"/>
                <a:gd name="T42" fmla="*/ 63503 w 409575"/>
                <a:gd name="T43" fmla="*/ 210145 h 1046162"/>
                <a:gd name="T44" fmla="*/ 43963 w 409575"/>
                <a:gd name="T45" fmla="*/ 210145 h 1046162"/>
                <a:gd name="T46" fmla="*/ 43963 w 409575"/>
                <a:gd name="T47" fmla="*/ 370823 h 1046162"/>
                <a:gd name="T48" fmla="*/ 21982 w 409575"/>
                <a:gd name="T49" fmla="*/ 392733 h 1046162"/>
                <a:gd name="T50" fmla="*/ 0 w 409575"/>
                <a:gd name="T51" fmla="*/ 370823 h 1046162"/>
                <a:gd name="T52" fmla="*/ 0 w 409575"/>
                <a:gd name="T53" fmla="*/ 183366 h 1046162"/>
                <a:gd name="T54" fmla="*/ 0 w 409575"/>
                <a:gd name="T55" fmla="*/ 176062 h 1046162"/>
                <a:gd name="T56" fmla="*/ 0 w 409575"/>
                <a:gd name="T57" fmla="*/ 173627 h 1046162"/>
                <a:gd name="T58" fmla="*/ 68388 w 409575"/>
                <a:gd name="T59" fmla="*/ 117634 h 1046162"/>
                <a:gd name="T60" fmla="*/ 134144 w 409575"/>
                <a:gd name="T61" fmla="*/ 0 h 1046162"/>
                <a:gd name="T62" fmla="*/ 187801 w 409575"/>
                <a:gd name="T63" fmla="*/ 53657 h 1046162"/>
                <a:gd name="T64" fmla="*/ 134144 w 409575"/>
                <a:gd name="T65" fmla="*/ 107315 h 1046162"/>
                <a:gd name="T66" fmla="*/ 80486 w 409575"/>
                <a:gd name="T67" fmla="*/ 53657 h 1046162"/>
                <a:gd name="T68" fmla="*/ 134144 w 409575"/>
                <a:gd name="T69" fmla="*/ 0 h 104616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9575"/>
                <a:gd name="T106" fmla="*/ 0 h 1046162"/>
                <a:gd name="T107" fmla="*/ 409575 w 409575"/>
                <a:gd name="T108" fmla="*/ 1046162 h 104616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46" name="任意多边形 118"/>
            <p:cNvSpPr>
              <a:spLocks noChangeArrowheads="1"/>
            </p:cNvSpPr>
            <p:nvPr/>
          </p:nvSpPr>
          <p:spPr bwMode="auto">
            <a:xfrm>
              <a:off x="1215640" y="762750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6947" name="任意多边形 119"/>
            <p:cNvSpPr>
              <a:spLocks noChangeArrowheads="1"/>
            </p:cNvSpPr>
            <p:nvPr/>
          </p:nvSpPr>
          <p:spPr bwMode="auto">
            <a:xfrm>
              <a:off x="1516962" y="762749"/>
              <a:ext cx="311611" cy="680005"/>
            </a:xfrm>
            <a:custGeom>
              <a:avLst/>
              <a:gdLst>
                <a:gd name="T0" fmla="*/ 90772 w 479402"/>
                <a:gd name="T1" fmla="*/ 121761 h 1046162"/>
                <a:gd name="T2" fmla="*/ 217486 w 479402"/>
                <a:gd name="T3" fmla="*/ 121761 h 1046162"/>
                <a:gd name="T4" fmla="*/ 254039 w 479402"/>
                <a:gd name="T5" fmla="*/ 155889 h 1046162"/>
                <a:gd name="T6" fmla="*/ 310085 w 479402"/>
                <a:gd name="T7" fmla="*/ 326532 h 1046162"/>
                <a:gd name="T8" fmla="*/ 295464 w 479402"/>
                <a:gd name="T9" fmla="*/ 355785 h 1046162"/>
                <a:gd name="T10" fmla="*/ 268659 w 479402"/>
                <a:gd name="T11" fmla="*/ 341158 h 1046162"/>
                <a:gd name="T12" fmla="*/ 222360 w 479402"/>
                <a:gd name="T13" fmla="*/ 199769 h 1046162"/>
                <a:gd name="T14" fmla="*/ 217486 w 479402"/>
                <a:gd name="T15" fmla="*/ 199769 h 1046162"/>
                <a:gd name="T16" fmla="*/ 212612 w 479402"/>
                <a:gd name="T17" fmla="*/ 199769 h 1046162"/>
                <a:gd name="T18" fmla="*/ 283280 w 479402"/>
                <a:gd name="T19" fmla="*/ 453295 h 1046162"/>
                <a:gd name="T20" fmla="*/ 215049 w 479402"/>
                <a:gd name="T21" fmla="*/ 453295 h 1046162"/>
                <a:gd name="T22" fmla="*/ 215049 w 479402"/>
                <a:gd name="T23" fmla="*/ 653190 h 1046162"/>
                <a:gd name="T24" fmla="*/ 190681 w 479402"/>
                <a:gd name="T25" fmla="*/ 680005 h 1046162"/>
                <a:gd name="T26" fmla="*/ 163877 w 479402"/>
                <a:gd name="T27" fmla="*/ 653190 h 1046162"/>
                <a:gd name="T28" fmla="*/ 163877 w 479402"/>
                <a:gd name="T29" fmla="*/ 453295 h 1046162"/>
                <a:gd name="T30" fmla="*/ 149255 w 479402"/>
                <a:gd name="T31" fmla="*/ 453295 h 1046162"/>
                <a:gd name="T32" fmla="*/ 149255 w 479402"/>
                <a:gd name="T33" fmla="*/ 653190 h 1046162"/>
                <a:gd name="T34" fmla="*/ 122450 w 479402"/>
                <a:gd name="T35" fmla="*/ 680005 h 1046162"/>
                <a:gd name="T36" fmla="*/ 98082 w 479402"/>
                <a:gd name="T37" fmla="*/ 653190 h 1046162"/>
                <a:gd name="T38" fmla="*/ 98082 w 479402"/>
                <a:gd name="T39" fmla="*/ 453295 h 1046162"/>
                <a:gd name="T40" fmla="*/ 29852 w 479402"/>
                <a:gd name="T41" fmla="*/ 453295 h 1046162"/>
                <a:gd name="T42" fmla="*/ 95645 w 479402"/>
                <a:gd name="T43" fmla="*/ 199769 h 1046162"/>
                <a:gd name="T44" fmla="*/ 90772 w 479402"/>
                <a:gd name="T45" fmla="*/ 199769 h 1046162"/>
                <a:gd name="T46" fmla="*/ 88335 w 479402"/>
                <a:gd name="T47" fmla="*/ 199769 h 1046162"/>
                <a:gd name="T48" fmla="*/ 44472 w 479402"/>
                <a:gd name="T49" fmla="*/ 341158 h 1046162"/>
                <a:gd name="T50" fmla="*/ 15231 w 479402"/>
                <a:gd name="T51" fmla="*/ 355785 h 1046162"/>
                <a:gd name="T52" fmla="*/ 610 w 479402"/>
                <a:gd name="T53" fmla="*/ 328969 h 1046162"/>
                <a:gd name="T54" fmla="*/ 56657 w 479402"/>
                <a:gd name="T55" fmla="*/ 151014 h 1046162"/>
                <a:gd name="T56" fmla="*/ 56657 w 479402"/>
                <a:gd name="T57" fmla="*/ 146139 h 1046162"/>
                <a:gd name="T58" fmla="*/ 61530 w 479402"/>
                <a:gd name="T59" fmla="*/ 138826 h 1046162"/>
                <a:gd name="T60" fmla="*/ 90772 w 479402"/>
                <a:gd name="T61" fmla="*/ 121761 h 1046162"/>
                <a:gd name="T62" fmla="*/ 152439 w 479402"/>
                <a:gd name="T63" fmla="*/ 0 h 1046162"/>
                <a:gd name="T64" fmla="*/ 202485 w 479402"/>
                <a:gd name="T65" fmla="*/ 51078 h 1046162"/>
                <a:gd name="T66" fmla="*/ 152439 w 479402"/>
                <a:gd name="T67" fmla="*/ 102155 h 1046162"/>
                <a:gd name="T68" fmla="*/ 102392 w 479402"/>
                <a:gd name="T69" fmla="*/ 51078 h 1046162"/>
                <a:gd name="T70" fmla="*/ 152439 w 479402"/>
                <a:gd name="T71" fmla="*/ 0 h 1046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79402"/>
                <a:gd name="T109" fmla="*/ 0 h 1046162"/>
                <a:gd name="T110" fmla="*/ 479402 w 479402"/>
                <a:gd name="T111" fmla="*/ 1046162 h 1046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sp>
        <p:nvSpPr>
          <p:cNvPr id="36948" name="文本框 122"/>
          <p:cNvSpPr>
            <a:spLocks noChangeArrowheads="1"/>
          </p:cNvSpPr>
          <p:nvPr/>
        </p:nvSpPr>
        <p:spPr bwMode="auto">
          <a:xfrm>
            <a:off x="7246938" y="2644775"/>
            <a:ext cx="164941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70</a:t>
            </a:r>
            <a:r>
              <a:rPr lang="zh-CN" altLang="en-US" sz="1400" i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后非婚人口</a:t>
            </a:r>
            <a:endParaRPr lang="en-US" sz="1400" i="1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400" i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男是女的</a:t>
            </a:r>
            <a:r>
              <a:rPr lang="en-US" sz="1400" i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r>
              <a:rPr lang="zh-CN" altLang="en-US" sz="1400" i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倍以上</a:t>
            </a:r>
          </a:p>
        </p:txBody>
      </p:sp>
      <p:sp>
        <p:nvSpPr>
          <p:cNvPr id="36949" name="文本框 123"/>
          <p:cNvSpPr>
            <a:spLocks noChangeArrowheads="1"/>
          </p:cNvSpPr>
          <p:nvPr/>
        </p:nvSpPr>
        <p:spPr bwMode="auto">
          <a:xfrm>
            <a:off x="7246938" y="4508500"/>
            <a:ext cx="164941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32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80</a:t>
            </a:r>
            <a:r>
              <a:rPr lang="zh-CN" altLang="en-US" sz="1400" i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后非婚人口</a:t>
            </a:r>
            <a:endParaRPr lang="en-US" sz="1400" i="1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1400" i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男女比例约为</a:t>
            </a:r>
            <a:r>
              <a:rPr lang="en-US" sz="1400" i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4:3</a:t>
            </a:r>
            <a:endParaRPr lang="zh-CN" altLang="en-US" sz="1400" i="1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950" name="直接连接符 125"/>
          <p:cNvSpPr>
            <a:spLocks noChangeShapeType="1"/>
          </p:cNvSpPr>
          <p:nvPr/>
        </p:nvSpPr>
        <p:spPr bwMode="auto">
          <a:xfrm>
            <a:off x="6604000" y="1557338"/>
            <a:ext cx="0" cy="4824412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37891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7892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7893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894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37895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37896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37897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7898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899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900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37901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37902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7903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7904" name="矩形 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37905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4.6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时间线</a:t>
            </a:r>
            <a:endParaRPr lang="zh-CN" altLang="en-US"/>
          </a:p>
        </p:txBody>
      </p:sp>
      <p:grpSp>
        <p:nvGrpSpPr>
          <p:cNvPr id="37906" name="组合 3"/>
          <p:cNvGrpSpPr>
            <a:grpSpLocks/>
          </p:cNvGrpSpPr>
          <p:nvPr/>
        </p:nvGrpSpPr>
        <p:grpSpPr bwMode="auto">
          <a:xfrm>
            <a:off x="900113" y="3098800"/>
            <a:ext cx="10742612" cy="1368425"/>
            <a:chOff x="0" y="0"/>
            <a:chExt cx="10742090" cy="1368425"/>
          </a:xfrm>
        </p:grpSpPr>
        <p:pic>
          <p:nvPicPr>
            <p:cNvPr id="37907" name="Pentagon 1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25475"/>
              <a:ext cx="7285706" cy="592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08" name="Pentagon 1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453" y="638175"/>
              <a:ext cx="4084637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9" name="Pentagon 12"/>
            <p:cNvSpPr>
              <a:spLocks noChangeArrowheads="1"/>
            </p:cNvSpPr>
            <p:nvPr/>
          </p:nvSpPr>
          <p:spPr bwMode="auto">
            <a:xfrm>
              <a:off x="0" y="582613"/>
              <a:ext cx="10598074" cy="466725"/>
            </a:xfrm>
            <a:prstGeom prst="homePlate">
              <a:avLst>
                <a:gd name="adj" fmla="val 51617"/>
              </a:avLst>
            </a:prstGeom>
            <a:gradFill rotWithShape="1">
              <a:gsLst>
                <a:gs pos="0">
                  <a:srgbClr val="FF9900"/>
                </a:gs>
                <a:gs pos="100000">
                  <a:srgbClr val="FF66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Calibri" pitchFamily="34" charset="0"/>
                <a:buAutoNum type="arabicPeriod"/>
              </a:pPr>
              <a:endParaRPr lang="zh-CN" altLang="zh-CN">
                <a:solidFill>
                  <a:srgbClr val="FFFFFF"/>
                </a:solidFill>
                <a:latin typeface="Calibri" pitchFamily="34" charset="0"/>
                <a:ea typeface="MS PGothic" pitchFamily="34" charset="-128"/>
                <a:sym typeface="Calibri" pitchFamily="34" charset="0"/>
              </a:endParaRPr>
            </a:p>
          </p:txBody>
        </p:sp>
        <p:sp>
          <p:nvSpPr>
            <p:cNvPr id="37910" name="Text Box 5"/>
            <p:cNvSpPr>
              <a:spLocks noChangeArrowheads="1"/>
            </p:cNvSpPr>
            <p:nvPr/>
          </p:nvSpPr>
          <p:spPr bwMode="auto">
            <a:xfrm>
              <a:off x="2893218" y="639763"/>
              <a:ext cx="9172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20-29 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岁</a:t>
              </a:r>
              <a:endParaRPr 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911" name="Text Box 6"/>
            <p:cNvSpPr>
              <a:spLocks noChangeArrowheads="1"/>
            </p:cNvSpPr>
            <p:nvPr/>
          </p:nvSpPr>
          <p:spPr bwMode="auto">
            <a:xfrm>
              <a:off x="4723709" y="654050"/>
              <a:ext cx="9172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30-39 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岁</a:t>
              </a:r>
              <a:endParaRPr 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912" name="Text Box 7"/>
            <p:cNvSpPr>
              <a:spLocks noChangeArrowheads="1"/>
            </p:cNvSpPr>
            <p:nvPr/>
          </p:nvSpPr>
          <p:spPr bwMode="auto">
            <a:xfrm>
              <a:off x="6554200" y="654050"/>
              <a:ext cx="9172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40-49 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岁</a:t>
              </a:r>
              <a:endParaRPr 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913" name="Text Box 8"/>
            <p:cNvSpPr>
              <a:spLocks noChangeArrowheads="1"/>
            </p:cNvSpPr>
            <p:nvPr/>
          </p:nvSpPr>
          <p:spPr bwMode="auto">
            <a:xfrm>
              <a:off x="8384691" y="654050"/>
              <a:ext cx="9172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50-59 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岁</a:t>
              </a:r>
              <a:endParaRPr 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914" name="Text Box 9"/>
            <p:cNvSpPr>
              <a:spLocks noChangeArrowheads="1"/>
            </p:cNvSpPr>
            <p:nvPr/>
          </p:nvSpPr>
          <p:spPr bwMode="auto">
            <a:xfrm>
              <a:off x="84906" y="639763"/>
              <a:ext cx="264687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职业生涯发展阶段（参考）</a:t>
              </a:r>
              <a:endPara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7915" name="Line 40"/>
            <p:cNvSpPr>
              <a:spLocks noChangeShapeType="1"/>
            </p:cNvSpPr>
            <p:nvPr/>
          </p:nvSpPr>
          <p:spPr bwMode="auto">
            <a:xfrm>
              <a:off x="4910186" y="0"/>
              <a:ext cx="1" cy="430213"/>
            </a:xfrm>
            <a:prstGeom prst="line">
              <a:avLst/>
            </a:prstGeom>
            <a:noFill/>
            <a:ln w="19050" cap="rnd" cmpd="sng">
              <a:solidFill>
                <a:schemeClr val="bg2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7916" name="Line 46"/>
            <p:cNvSpPr>
              <a:spLocks noChangeShapeType="1"/>
            </p:cNvSpPr>
            <p:nvPr/>
          </p:nvSpPr>
          <p:spPr bwMode="auto">
            <a:xfrm>
              <a:off x="5270250" y="1152525"/>
              <a:ext cx="1" cy="215900"/>
            </a:xfrm>
            <a:prstGeom prst="line">
              <a:avLst/>
            </a:prstGeom>
            <a:noFill/>
            <a:ln w="19050" cap="rnd" cmpd="sng">
              <a:solidFill>
                <a:schemeClr val="bg2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7917" name="Line 49"/>
            <p:cNvSpPr>
              <a:spLocks noChangeShapeType="1"/>
            </p:cNvSpPr>
            <p:nvPr/>
          </p:nvSpPr>
          <p:spPr bwMode="auto">
            <a:xfrm>
              <a:off x="8078538" y="1152525"/>
              <a:ext cx="1" cy="215900"/>
            </a:xfrm>
            <a:prstGeom prst="line">
              <a:avLst/>
            </a:prstGeom>
            <a:noFill/>
            <a:ln w="19050" cap="rnd" cmpd="sng">
              <a:solidFill>
                <a:schemeClr val="bg2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</p:grpSp>
      <p:grpSp>
        <p:nvGrpSpPr>
          <p:cNvPr id="37918" name="组合 15"/>
          <p:cNvGrpSpPr>
            <a:grpSpLocks/>
          </p:cNvGrpSpPr>
          <p:nvPr/>
        </p:nvGrpSpPr>
        <p:grpSpPr bwMode="auto">
          <a:xfrm>
            <a:off x="900113" y="1349375"/>
            <a:ext cx="3036887" cy="2179638"/>
            <a:chOff x="0" y="0"/>
            <a:chExt cx="3037234" cy="2180016"/>
          </a:xfrm>
        </p:grpSpPr>
        <p:sp>
          <p:nvSpPr>
            <p:cNvPr id="37919" name="Line 15"/>
            <p:cNvSpPr>
              <a:spLocks noChangeShapeType="1"/>
            </p:cNvSpPr>
            <p:nvPr/>
          </p:nvSpPr>
          <p:spPr bwMode="auto">
            <a:xfrm>
              <a:off x="1008062" y="1749803"/>
              <a:ext cx="1" cy="430213"/>
            </a:xfrm>
            <a:prstGeom prst="line">
              <a:avLst/>
            </a:prstGeom>
            <a:noFill/>
            <a:ln w="19050" cap="rnd" cmpd="sng">
              <a:solidFill>
                <a:schemeClr val="bg2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7920" name="Rectangle 38"/>
            <p:cNvSpPr>
              <a:spLocks noChangeArrowheads="1"/>
            </p:cNvSpPr>
            <p:nvPr/>
          </p:nvSpPr>
          <p:spPr bwMode="auto">
            <a:xfrm>
              <a:off x="0" y="309617"/>
              <a:ext cx="3037234" cy="1702095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7921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① 探索期（</a:t>
              </a:r>
              <a:r>
                <a:rPr 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20-29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）</a:t>
              </a:r>
              <a:endParaRPr lang="zh-CN" altLang="en-US"/>
            </a:p>
          </p:txBody>
        </p:sp>
        <p:sp>
          <p:nvSpPr>
            <p:cNvPr id="37922" name="Text Box 53"/>
            <p:cNvSpPr>
              <a:spLocks noChangeArrowheads="1"/>
            </p:cNvSpPr>
            <p:nvPr/>
          </p:nvSpPr>
          <p:spPr bwMode="auto">
            <a:xfrm>
              <a:off x="38100" y="381378"/>
              <a:ext cx="2999134" cy="1366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开始考虑自身条件与喜爱的职业是否相符，有意识的进行能力培养，并选定工作领域，开始从事某种职业，对职业发展目标的可行性进行实验。</a:t>
              </a:r>
              <a:endParaRPr lang="zh-CN" altLang="en-US"/>
            </a:p>
          </p:txBody>
        </p:sp>
      </p:grpSp>
      <p:sp>
        <p:nvSpPr>
          <p:cNvPr id="37923" name="Line 36"/>
          <p:cNvSpPr>
            <a:spLocks noChangeShapeType="1"/>
          </p:cNvSpPr>
          <p:nvPr/>
        </p:nvSpPr>
        <p:spPr bwMode="auto">
          <a:xfrm>
            <a:off x="6081713" y="4148138"/>
            <a:ext cx="1587" cy="2208212"/>
          </a:xfrm>
          <a:prstGeom prst="line">
            <a:avLst/>
          </a:prstGeom>
          <a:noFill/>
          <a:ln w="19050" cap="rnd" cmpd="sng">
            <a:solidFill>
              <a:srgbClr val="FF6600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grpSp>
        <p:nvGrpSpPr>
          <p:cNvPr id="37924" name="组合 21"/>
          <p:cNvGrpSpPr>
            <a:grpSpLocks/>
          </p:cNvGrpSpPr>
          <p:nvPr/>
        </p:nvGrpSpPr>
        <p:grpSpPr bwMode="auto">
          <a:xfrm>
            <a:off x="2778125" y="4344988"/>
            <a:ext cx="3038475" cy="2179637"/>
            <a:chOff x="0" y="0"/>
            <a:chExt cx="3037234" cy="2180016"/>
          </a:xfrm>
        </p:grpSpPr>
        <p:sp>
          <p:nvSpPr>
            <p:cNvPr id="37925" name="Line 15"/>
            <p:cNvSpPr>
              <a:spLocks noChangeShapeType="1"/>
            </p:cNvSpPr>
            <p:nvPr/>
          </p:nvSpPr>
          <p:spPr bwMode="auto">
            <a:xfrm>
              <a:off x="1008062" y="1749803"/>
              <a:ext cx="1" cy="430213"/>
            </a:xfrm>
            <a:prstGeom prst="line">
              <a:avLst/>
            </a:prstGeom>
            <a:noFill/>
            <a:ln w="19050" cap="rnd" cmpd="sng">
              <a:solidFill>
                <a:schemeClr val="bg2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7926" name="Rectangle 38"/>
            <p:cNvSpPr>
              <a:spLocks noChangeArrowheads="1"/>
            </p:cNvSpPr>
            <p:nvPr/>
          </p:nvSpPr>
          <p:spPr bwMode="auto">
            <a:xfrm>
              <a:off x="0" y="309616"/>
              <a:ext cx="3037234" cy="1702096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7927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② 稳定期（</a:t>
              </a:r>
              <a:r>
                <a:rPr 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30-39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岁）</a:t>
              </a:r>
              <a:endParaRPr lang="zh-CN" altLang="en-US"/>
            </a:p>
          </p:txBody>
        </p:sp>
        <p:sp>
          <p:nvSpPr>
            <p:cNvPr id="37928" name="Text Box 53"/>
            <p:cNvSpPr>
              <a:spLocks noChangeArrowheads="1"/>
            </p:cNvSpPr>
            <p:nvPr/>
          </p:nvSpPr>
          <p:spPr bwMode="auto">
            <a:xfrm>
              <a:off x="38100" y="381378"/>
              <a:ext cx="2999134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基本使命是“成家立业”，是关键阶段，是极富创造性的时期，一般职业方向已定，拥有并保持自己的核心竞争力，在自己选择的专业或管理领域内继续学习，力争成为一名专家或职业能手。</a:t>
              </a:r>
              <a:endParaRPr lang="zh-CN" altLang="en-US"/>
            </a:p>
          </p:txBody>
        </p:sp>
      </p:grpSp>
      <p:sp>
        <p:nvSpPr>
          <p:cNvPr id="37929" name="Line 36"/>
          <p:cNvSpPr>
            <a:spLocks noChangeShapeType="1"/>
          </p:cNvSpPr>
          <p:nvPr/>
        </p:nvSpPr>
        <p:spPr bwMode="auto">
          <a:xfrm>
            <a:off x="4202113" y="1349375"/>
            <a:ext cx="1587" cy="2332038"/>
          </a:xfrm>
          <a:prstGeom prst="line">
            <a:avLst/>
          </a:prstGeom>
          <a:noFill/>
          <a:ln w="19050" cap="rnd" cmpd="sng">
            <a:solidFill>
              <a:srgbClr val="FF6600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37930" name="Line 36"/>
          <p:cNvSpPr>
            <a:spLocks noChangeShapeType="1"/>
          </p:cNvSpPr>
          <p:nvPr/>
        </p:nvSpPr>
        <p:spPr bwMode="auto">
          <a:xfrm>
            <a:off x="7897813" y="1349375"/>
            <a:ext cx="1587" cy="2332038"/>
          </a:xfrm>
          <a:prstGeom prst="line">
            <a:avLst/>
          </a:prstGeom>
          <a:noFill/>
          <a:ln w="19050" cap="rnd" cmpd="sng">
            <a:solidFill>
              <a:srgbClr val="FF6600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37931" name="Line 36"/>
          <p:cNvSpPr>
            <a:spLocks noChangeShapeType="1"/>
          </p:cNvSpPr>
          <p:nvPr/>
        </p:nvSpPr>
        <p:spPr bwMode="auto">
          <a:xfrm>
            <a:off x="9769475" y="4148138"/>
            <a:ext cx="0" cy="2208212"/>
          </a:xfrm>
          <a:prstGeom prst="line">
            <a:avLst/>
          </a:prstGeom>
          <a:noFill/>
          <a:ln w="19050" cap="rnd" cmpd="sng">
            <a:solidFill>
              <a:srgbClr val="FF6600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grpSp>
        <p:nvGrpSpPr>
          <p:cNvPr id="37932" name="组合 29"/>
          <p:cNvGrpSpPr>
            <a:grpSpLocks/>
          </p:cNvGrpSpPr>
          <p:nvPr/>
        </p:nvGrpSpPr>
        <p:grpSpPr bwMode="auto">
          <a:xfrm>
            <a:off x="4657725" y="1350963"/>
            <a:ext cx="3036888" cy="2179637"/>
            <a:chOff x="0" y="0"/>
            <a:chExt cx="3037234" cy="2180016"/>
          </a:xfrm>
        </p:grpSpPr>
        <p:sp>
          <p:nvSpPr>
            <p:cNvPr id="37933" name="Line 15"/>
            <p:cNvSpPr>
              <a:spLocks noChangeShapeType="1"/>
            </p:cNvSpPr>
            <p:nvPr/>
          </p:nvSpPr>
          <p:spPr bwMode="auto">
            <a:xfrm>
              <a:off x="1008062" y="1749803"/>
              <a:ext cx="1" cy="430213"/>
            </a:xfrm>
            <a:prstGeom prst="line">
              <a:avLst/>
            </a:prstGeom>
            <a:noFill/>
            <a:ln w="19050" cap="rnd" cmpd="sng">
              <a:solidFill>
                <a:schemeClr val="bg2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7934" name="Rectangle 38"/>
            <p:cNvSpPr>
              <a:spLocks noChangeArrowheads="1"/>
            </p:cNvSpPr>
            <p:nvPr/>
          </p:nvSpPr>
          <p:spPr bwMode="auto">
            <a:xfrm>
              <a:off x="0" y="309616"/>
              <a:ext cx="3037234" cy="1702096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7935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③ 中年危机期（</a:t>
              </a:r>
              <a:r>
                <a:rPr 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40-49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）</a:t>
              </a:r>
              <a:endParaRPr lang="zh-CN" altLang="en-US"/>
            </a:p>
          </p:txBody>
        </p:sp>
        <p:sp>
          <p:nvSpPr>
            <p:cNvPr id="37936" name="Text Box 53"/>
            <p:cNvSpPr>
              <a:spLocks noChangeArrowheads="1"/>
            </p:cNvSpPr>
            <p:nvPr/>
          </p:nvSpPr>
          <p:spPr bwMode="auto">
            <a:xfrm>
              <a:off x="38100" y="381378"/>
              <a:ext cx="2999134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进入“安身立命”的状态，呈现“中期稳定”态势，同时也遇到一系列“中年危机”，如面对新人挑战，或偏离原来职业目标或发现新的目标，以及出现职业发展瓶颈等，是人生发展的重要分水岭。</a:t>
              </a:r>
              <a:endParaRPr lang="zh-CN" altLang="en-US"/>
            </a:p>
          </p:txBody>
        </p:sp>
      </p:grpSp>
      <p:grpSp>
        <p:nvGrpSpPr>
          <p:cNvPr id="37937" name="组合 34"/>
          <p:cNvGrpSpPr>
            <a:grpSpLocks/>
          </p:cNvGrpSpPr>
          <p:nvPr/>
        </p:nvGrpSpPr>
        <p:grpSpPr bwMode="auto">
          <a:xfrm>
            <a:off x="6445250" y="4344988"/>
            <a:ext cx="3036888" cy="2179637"/>
            <a:chOff x="0" y="0"/>
            <a:chExt cx="3037234" cy="2180016"/>
          </a:xfrm>
        </p:grpSpPr>
        <p:sp>
          <p:nvSpPr>
            <p:cNvPr id="37938" name="Line 15"/>
            <p:cNvSpPr>
              <a:spLocks noChangeShapeType="1"/>
            </p:cNvSpPr>
            <p:nvPr/>
          </p:nvSpPr>
          <p:spPr bwMode="auto">
            <a:xfrm>
              <a:off x="1008062" y="1749803"/>
              <a:ext cx="1" cy="430213"/>
            </a:xfrm>
            <a:prstGeom prst="line">
              <a:avLst/>
            </a:prstGeom>
            <a:noFill/>
            <a:ln w="19050" cap="rnd" cmpd="sng">
              <a:solidFill>
                <a:schemeClr val="bg2"/>
              </a:solidFill>
              <a:prstDash val="sysDot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sym typeface="宋体" pitchFamily="2" charset="-122"/>
              </a:endParaRPr>
            </a:p>
          </p:txBody>
        </p:sp>
        <p:sp>
          <p:nvSpPr>
            <p:cNvPr id="37939" name="Rectangle 38"/>
            <p:cNvSpPr>
              <a:spLocks noChangeArrowheads="1"/>
            </p:cNvSpPr>
            <p:nvPr/>
          </p:nvSpPr>
          <p:spPr bwMode="auto">
            <a:xfrm>
              <a:off x="0" y="309616"/>
              <a:ext cx="3037234" cy="1702096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37940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④ 成熟期（</a:t>
              </a:r>
              <a:r>
                <a:rPr 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50-59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）</a:t>
              </a:r>
              <a:endParaRPr lang="zh-CN" altLang="en-US"/>
            </a:p>
          </p:txBody>
        </p:sp>
        <p:sp>
          <p:nvSpPr>
            <p:cNvPr id="37941" name="Text Box 53"/>
            <p:cNvSpPr>
              <a:spLocks noChangeArrowheads="1"/>
            </p:cNvSpPr>
            <p:nvPr/>
          </p:nvSpPr>
          <p:spPr bwMode="auto">
            <a:xfrm>
              <a:off x="38100" y="381378"/>
              <a:ext cx="2999134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sym typeface="Calibri" pitchFamily="34" charset="0"/>
                </a:rPr>
                <a:t>这一阶段扩大、发展、深化自己的核心技能，维护已获得的成就和社会地位，维持家庭和工作两者间的和谐关系，寻找接替人选。并不断总结自己的职业经验，开始成为一名良师，传授经验给后起之秀。</a:t>
              </a:r>
              <a:endParaRPr lang="zh-CN" altLang="en-US"/>
            </a:p>
          </p:txBody>
        </p:sp>
      </p:grpSp>
      <p:sp>
        <p:nvSpPr>
          <p:cNvPr id="37942" name="TextBox 6"/>
          <p:cNvSpPr>
            <a:spLocks noChangeArrowheads="1"/>
          </p:cNvSpPr>
          <p:nvPr/>
        </p:nvSpPr>
        <p:spPr bwMode="auto">
          <a:xfrm>
            <a:off x="8296275" y="1738313"/>
            <a:ext cx="3094038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六十岁以后，应该能够退休了吧！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6147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48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49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0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6151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6152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6153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6154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5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6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6157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6158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6159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6160" name="矩形 3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6161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1.1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简单的绘图技巧</a:t>
            </a:r>
            <a:endParaRPr lang="zh-CN" altLang="en-US"/>
          </a:p>
        </p:txBody>
      </p:sp>
      <p:pic>
        <p:nvPicPr>
          <p:cNvPr id="6162" name="图片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2781300"/>
            <a:ext cx="2735263" cy="3384550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3" name="TextBox 6"/>
          <p:cNvSpPr>
            <a:spLocks noChangeArrowheads="1"/>
          </p:cNvSpPr>
          <p:nvPr/>
        </p:nvSpPr>
        <p:spPr bwMode="auto">
          <a:xfrm>
            <a:off x="769938" y="1052513"/>
            <a:ext cx="11009312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buFont typeface="Calibri" pitchFamily="34" charset="0"/>
              <a:buAutoNum type="circleNumDbPlain"/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按住</a:t>
            </a:r>
            <a:r>
              <a:rPr 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Shift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，选线时可以画出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笔直的线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，选矩形时可以画出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正方形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，选椭圆时，可以画出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正圆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42900" indent="-342900">
              <a:lnSpc>
                <a:spcPct val="130000"/>
              </a:lnSpc>
              <a:buFont typeface="Calibri" pitchFamily="34" charset="0"/>
              <a:buAutoNum type="circleNumDbPlain"/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选择某图后，单击右键，选择“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锁定绘图模式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”，可以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连续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使用该图。</a:t>
            </a:r>
            <a:endParaRPr 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42900" indent="-342900">
              <a:lnSpc>
                <a:spcPct val="130000"/>
              </a:lnSpc>
              <a:buFont typeface="Calibri" pitchFamily="34" charset="0"/>
              <a:buAutoNum type="circleNumDbPlain"/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可以通过先画弧，再设计圆弧的末端箭头，来绘出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弯曲箭头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42900" indent="-342900">
              <a:lnSpc>
                <a:spcPct val="130000"/>
              </a:lnSpc>
              <a:buFont typeface="Calibri" pitchFamily="34" charset="0"/>
              <a:buAutoNum type="circleNumDbPlain"/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可以通过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形状轮廓→箭头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来灵活设计线的箭头。</a:t>
            </a:r>
            <a:endParaRPr 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4" name="圆角矩形 28"/>
          <p:cNvSpPr>
            <a:spLocks noChangeArrowheads="1"/>
          </p:cNvSpPr>
          <p:nvPr/>
        </p:nvSpPr>
        <p:spPr bwMode="auto">
          <a:xfrm>
            <a:off x="10059988" y="4410075"/>
            <a:ext cx="1439862" cy="287338"/>
          </a:xfrm>
          <a:prstGeom prst="roundRect">
            <a:avLst>
              <a:gd name="adj" fmla="val 7194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6165" name="图片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638" y="2781300"/>
            <a:ext cx="2647950" cy="3384550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6" name="圆角矩形 35"/>
          <p:cNvSpPr>
            <a:spLocks noChangeArrowheads="1"/>
          </p:cNvSpPr>
          <p:nvPr/>
        </p:nvSpPr>
        <p:spPr bwMode="auto">
          <a:xfrm>
            <a:off x="6243638" y="5876925"/>
            <a:ext cx="1439862" cy="288925"/>
          </a:xfrm>
          <a:prstGeom prst="roundRect">
            <a:avLst>
              <a:gd name="adj" fmla="val 7194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7" name="椭圆 36"/>
          <p:cNvSpPr>
            <a:spLocks noChangeArrowheads="1"/>
          </p:cNvSpPr>
          <p:nvPr/>
        </p:nvSpPr>
        <p:spPr bwMode="auto">
          <a:xfrm>
            <a:off x="10995025" y="4186238"/>
            <a:ext cx="288925" cy="287337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2</a:t>
            </a: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8" name="椭圆 37"/>
          <p:cNvSpPr>
            <a:spLocks noChangeArrowheads="1"/>
          </p:cNvSpPr>
          <p:nvPr/>
        </p:nvSpPr>
        <p:spPr bwMode="auto">
          <a:xfrm>
            <a:off x="6985000" y="5699125"/>
            <a:ext cx="288925" cy="287338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4</a:t>
            </a:r>
            <a:endParaRPr lang="zh-CN" altLang="en-US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6169" name="图片 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788" y="4508500"/>
            <a:ext cx="367188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0" name="直接箭头连接符 40"/>
          <p:cNvSpPr>
            <a:spLocks noChangeShapeType="1"/>
          </p:cNvSpPr>
          <p:nvPr/>
        </p:nvSpPr>
        <p:spPr bwMode="auto">
          <a:xfrm>
            <a:off x="2427288" y="5337175"/>
            <a:ext cx="900112" cy="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dash"/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7171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72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4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7175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7176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7177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7178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9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0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7181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7182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7183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7184" name="矩形 3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7185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1.2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神奇的</a:t>
            </a:r>
            <a:r>
              <a:rPr lang="zh-CN" altLang="en-US" sz="2000">
                <a:solidFill>
                  <a:schemeClr val="bg1"/>
                </a:solidFill>
                <a:latin typeface="Arial"/>
                <a:ea typeface="华康俪金黑W8(P)" pitchFamily="2" charset="-122"/>
                <a:sym typeface="华康俪金黑W8(P)" pitchFamily="2" charset="-122"/>
              </a:rPr>
              <a:t>“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合并形状</a:t>
            </a:r>
            <a:r>
              <a:rPr lang="zh-CN" altLang="en-US" sz="2000">
                <a:solidFill>
                  <a:schemeClr val="bg1"/>
                </a:solidFill>
                <a:latin typeface="Arial"/>
                <a:ea typeface="华康俪金黑W8(P)" pitchFamily="2" charset="-122"/>
                <a:sym typeface="华康俪金黑W8(P)" pitchFamily="2" charset="-122"/>
              </a:rPr>
              <a:t>”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功能</a:t>
            </a:r>
            <a:endParaRPr lang="zh-CN" altLang="en-US"/>
          </a:p>
        </p:txBody>
      </p:sp>
      <p:sp>
        <p:nvSpPr>
          <p:cNvPr id="7186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2013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版：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格式→合并形状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；</a:t>
            </a:r>
            <a:endParaRPr 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2010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版：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文件→ 选项→ 自定义功能区→不在功能区的命令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（需要添加）</a:t>
            </a:r>
          </a:p>
        </p:txBody>
      </p:sp>
      <p:grpSp>
        <p:nvGrpSpPr>
          <p:cNvPr id="7187" name="组合 10"/>
          <p:cNvGrpSpPr>
            <a:grpSpLocks/>
          </p:cNvGrpSpPr>
          <p:nvPr/>
        </p:nvGrpSpPr>
        <p:grpSpPr bwMode="auto">
          <a:xfrm>
            <a:off x="769938" y="1268413"/>
            <a:ext cx="11009312" cy="4824412"/>
            <a:chOff x="0" y="0"/>
            <a:chExt cx="11009060" cy="4824535"/>
          </a:xfrm>
        </p:grpSpPr>
        <p:pic>
          <p:nvPicPr>
            <p:cNvPr id="7188" name="图片 3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13060" y="0"/>
              <a:ext cx="3096000" cy="2424578"/>
            </a:xfrm>
            <a:prstGeom prst="rect">
              <a:avLst/>
            </a:prstGeom>
            <a:noFill/>
            <a:ln w="9525" cmpd="sng">
              <a:solidFill>
                <a:srgbClr val="FF9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9" name="圆角矩形 16"/>
            <p:cNvSpPr>
              <a:spLocks noChangeArrowheads="1"/>
            </p:cNvSpPr>
            <p:nvPr/>
          </p:nvSpPr>
          <p:spPr bwMode="auto">
            <a:xfrm>
              <a:off x="9505732" y="431811"/>
              <a:ext cx="1366806" cy="1973312"/>
            </a:xfrm>
            <a:prstGeom prst="roundRect">
              <a:avLst>
                <a:gd name="adj" fmla="val 7194"/>
              </a:avLst>
            </a:prstGeom>
            <a:noFill/>
            <a:ln w="38100" cap="flat" cmpd="sng">
              <a:solidFill>
                <a:srgbClr val="FF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cxnSp>
          <p:nvCxnSpPr>
            <p:cNvPr id="7190" name="肘形连接符 17"/>
            <p:cNvCxnSpPr>
              <a:cxnSpLocks noChangeShapeType="1"/>
              <a:stCxn id="7189" idx="1"/>
              <a:endCxn id="7192" idx="0"/>
            </p:cNvCxnSpPr>
            <p:nvPr/>
          </p:nvCxnSpPr>
          <p:spPr bwMode="auto">
            <a:xfrm rot="10800000" flipV="1">
              <a:off x="5505324" y="1417673"/>
              <a:ext cx="4000408" cy="1103341"/>
            </a:xfrm>
            <a:prstGeom prst="bentConnector2">
              <a:avLst/>
            </a:prstGeom>
            <a:noFill/>
            <a:ln w="38100" cap="flat" cmpd="sng">
              <a:solidFill>
                <a:srgbClr val="FF0000"/>
              </a:solidFill>
              <a:bevel/>
              <a:headEnd type="oval" w="med" len="med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7191" name="组合 9"/>
            <p:cNvGrpSpPr>
              <a:grpSpLocks/>
            </p:cNvGrpSpPr>
            <p:nvPr/>
          </p:nvGrpSpPr>
          <p:grpSpPr bwMode="auto">
            <a:xfrm>
              <a:off x="0" y="2520279"/>
              <a:ext cx="11009060" cy="2304256"/>
              <a:chOff x="0" y="0"/>
              <a:chExt cx="11009060" cy="2304256"/>
            </a:xfrm>
          </p:grpSpPr>
          <p:sp>
            <p:nvSpPr>
              <p:cNvPr id="7192" name="矩形 39"/>
              <p:cNvSpPr>
                <a:spLocks noChangeArrowheads="1"/>
              </p:cNvSpPr>
              <p:nvPr/>
            </p:nvSpPr>
            <p:spPr bwMode="auto">
              <a:xfrm>
                <a:off x="0" y="735"/>
                <a:ext cx="11009060" cy="2303521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rgbClr val="FF9300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7193" name="组合 3"/>
              <p:cNvGrpSpPr>
                <a:grpSpLocks/>
              </p:cNvGrpSpPr>
              <p:nvPr/>
            </p:nvGrpSpPr>
            <p:grpSpPr bwMode="auto">
              <a:xfrm>
                <a:off x="344079" y="278704"/>
                <a:ext cx="1620180" cy="1080120"/>
                <a:chOff x="0" y="0"/>
                <a:chExt cx="1620180" cy="1080120"/>
              </a:xfrm>
            </p:grpSpPr>
            <p:sp>
              <p:nvSpPr>
                <p:cNvPr id="7194" name="椭圆 18"/>
                <p:cNvSpPr>
                  <a:spLocks noChangeArrowheads="1"/>
                </p:cNvSpPr>
                <p:nvPr/>
              </p:nvSpPr>
              <p:spPr bwMode="auto">
                <a:xfrm>
                  <a:off x="400" y="1438"/>
                  <a:ext cx="1079475" cy="1079528"/>
                </a:xfrm>
                <a:prstGeom prst="ellipse">
                  <a:avLst/>
                </a:prstGeom>
                <a:solidFill>
                  <a:srgbClr val="FF930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7195" name="椭圆 19"/>
                <p:cNvSpPr>
                  <a:spLocks noChangeArrowheads="1"/>
                </p:cNvSpPr>
                <p:nvPr/>
              </p:nvSpPr>
              <p:spPr bwMode="auto">
                <a:xfrm>
                  <a:off x="540138" y="1438"/>
                  <a:ext cx="1079475" cy="1079528"/>
                </a:xfrm>
                <a:prstGeom prst="ellipse">
                  <a:avLst/>
                </a:prstGeom>
                <a:solidFill>
                  <a:srgbClr val="92D05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7196" name="任意多边形 23"/>
              <p:cNvSpPr>
                <a:spLocks noChangeArrowheads="1"/>
              </p:cNvSpPr>
              <p:nvPr/>
            </p:nvSpPr>
            <p:spPr bwMode="auto">
              <a:xfrm>
                <a:off x="2066878" y="280142"/>
                <a:ext cx="1620800" cy="1079528"/>
              </a:xfrm>
              <a:custGeom>
                <a:avLst/>
                <a:gdLst>
                  <a:gd name="T0" fmla="*/ 540060 w 1620180"/>
                  <a:gd name="T1" fmla="*/ 0 h 1080120"/>
                  <a:gd name="T2" fmla="*/ 750276 w 1620180"/>
                  <a:gd name="T3" fmla="*/ 42441 h 1080120"/>
                  <a:gd name="T4" fmla="*/ 810090 w 1620180"/>
                  <a:gd name="T5" fmla="*/ 74907 h 1080120"/>
                  <a:gd name="T6" fmla="*/ 869904 w 1620180"/>
                  <a:gd name="T7" fmla="*/ 42441 h 1080120"/>
                  <a:gd name="T8" fmla="*/ 1080120 w 1620180"/>
                  <a:gd name="T9" fmla="*/ 0 h 1080120"/>
                  <a:gd name="T10" fmla="*/ 1620180 w 1620180"/>
                  <a:gd name="T11" fmla="*/ 540060 h 1080120"/>
                  <a:gd name="T12" fmla="*/ 1080120 w 1620180"/>
                  <a:gd name="T13" fmla="*/ 1080120 h 1080120"/>
                  <a:gd name="T14" fmla="*/ 869904 w 1620180"/>
                  <a:gd name="T15" fmla="*/ 1037680 h 1080120"/>
                  <a:gd name="T16" fmla="*/ 810090 w 1620180"/>
                  <a:gd name="T17" fmla="*/ 1005214 h 1080120"/>
                  <a:gd name="T18" fmla="*/ 750276 w 1620180"/>
                  <a:gd name="T19" fmla="*/ 1037680 h 1080120"/>
                  <a:gd name="T20" fmla="*/ 540060 w 1620180"/>
                  <a:gd name="T21" fmla="*/ 1080120 h 1080120"/>
                  <a:gd name="T22" fmla="*/ 0 w 1620180"/>
                  <a:gd name="T23" fmla="*/ 540060 h 1080120"/>
                  <a:gd name="T24" fmla="*/ 540060 w 1620180"/>
                  <a:gd name="T25" fmla="*/ 0 h 10801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20180"/>
                  <a:gd name="T40" fmla="*/ 0 h 1080120"/>
                  <a:gd name="T41" fmla="*/ 1620180 w 1620180"/>
                  <a:gd name="T42" fmla="*/ 1080120 h 10801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20180" h="1080120"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869904" y="42441"/>
                    </a:lnTo>
                    <a:cubicBezTo>
                      <a:pt x="934516" y="15112"/>
                      <a:pt x="1005553" y="0"/>
                      <a:pt x="1080120" y="0"/>
                    </a:cubicBezTo>
                    <a:cubicBezTo>
                      <a:pt x="1378387" y="0"/>
                      <a:pt x="1620180" y="241793"/>
                      <a:pt x="1620180" y="540060"/>
                    </a:cubicBezTo>
                    <a:cubicBezTo>
                      <a:pt x="1620180" y="838327"/>
                      <a:pt x="1378387" y="1080120"/>
                      <a:pt x="1080120" y="1080120"/>
                    </a:cubicBezTo>
                    <a:cubicBezTo>
                      <a:pt x="1005553" y="1080120"/>
                      <a:pt x="934516" y="1065008"/>
                      <a:pt x="869904" y="1037680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92D05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7197" name="组合 25"/>
              <p:cNvGrpSpPr>
                <a:grpSpLocks/>
              </p:cNvGrpSpPr>
              <p:nvPr/>
            </p:nvGrpSpPr>
            <p:grpSpPr bwMode="auto">
              <a:xfrm>
                <a:off x="5704463" y="278704"/>
                <a:ext cx="1657014" cy="1080120"/>
                <a:chOff x="0" y="0"/>
                <a:chExt cx="1657014" cy="1080120"/>
              </a:xfrm>
            </p:grpSpPr>
            <p:sp>
              <p:nvSpPr>
                <p:cNvPr id="7198" name="任意多边形 31"/>
                <p:cNvSpPr>
                  <a:spLocks noChangeArrowheads="1"/>
                </p:cNvSpPr>
                <p:nvPr/>
              </p:nvSpPr>
              <p:spPr bwMode="auto">
                <a:xfrm>
                  <a:off x="558080" y="76052"/>
                  <a:ext cx="539738" cy="930299"/>
                </a:xfrm>
                <a:custGeom>
                  <a:avLst/>
                  <a:gdLst>
                    <a:gd name="T0" fmla="*/ 270030 w 540060"/>
                    <a:gd name="T1" fmla="*/ 0 h 930306"/>
                    <a:gd name="T2" fmla="*/ 301953 w 540060"/>
                    <a:gd name="T3" fmla="*/ 17327 h 930306"/>
                    <a:gd name="T4" fmla="*/ 540060 w 540060"/>
                    <a:gd name="T5" fmla="*/ 465153 h 930306"/>
                    <a:gd name="T6" fmla="*/ 301953 w 540060"/>
                    <a:gd name="T7" fmla="*/ 912979 h 930306"/>
                    <a:gd name="T8" fmla="*/ 270030 w 540060"/>
                    <a:gd name="T9" fmla="*/ 930306 h 930306"/>
                    <a:gd name="T10" fmla="*/ 238107 w 540060"/>
                    <a:gd name="T11" fmla="*/ 912979 h 930306"/>
                    <a:gd name="T12" fmla="*/ 0 w 540060"/>
                    <a:gd name="T13" fmla="*/ 465153 h 930306"/>
                    <a:gd name="T14" fmla="*/ 238107 w 540060"/>
                    <a:gd name="T15" fmla="*/ 17327 h 930306"/>
                    <a:gd name="T16" fmla="*/ 270030 w 540060"/>
                    <a:gd name="T17" fmla="*/ 0 h 93030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40060"/>
                    <a:gd name="T28" fmla="*/ 0 h 930306"/>
                    <a:gd name="T29" fmla="*/ 540060 w 540060"/>
                    <a:gd name="T30" fmla="*/ 930306 h 93030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40060" h="930306">
                      <a:moveTo>
                        <a:pt x="270030" y="0"/>
                      </a:moveTo>
                      <a:lnTo>
                        <a:pt x="301953" y="17327"/>
                      </a:lnTo>
                      <a:cubicBezTo>
                        <a:pt x="445610" y="114380"/>
                        <a:pt x="540060" y="278736"/>
                        <a:pt x="540060" y="465153"/>
                      </a:cubicBezTo>
                      <a:cubicBezTo>
                        <a:pt x="540060" y="651570"/>
                        <a:pt x="445610" y="815927"/>
                        <a:pt x="301953" y="912979"/>
                      </a:cubicBezTo>
                      <a:lnTo>
                        <a:pt x="270030" y="930306"/>
                      </a:lnTo>
                      <a:lnTo>
                        <a:pt x="238107" y="912979"/>
                      </a:lnTo>
                      <a:cubicBezTo>
                        <a:pt x="94451" y="815927"/>
                        <a:pt x="0" y="651570"/>
                        <a:pt x="0" y="465153"/>
                      </a:cubicBezTo>
                      <a:cubicBezTo>
                        <a:pt x="0" y="278736"/>
                        <a:pt x="94451" y="114380"/>
                        <a:pt x="238107" y="17327"/>
                      </a:cubicBezTo>
                      <a:lnTo>
                        <a:pt x="270030" y="0"/>
                      </a:lnTo>
                      <a:close/>
                    </a:path>
                  </a:pathLst>
                </a:custGeom>
                <a:solidFill>
                  <a:srgbClr val="92D05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7199" name="任意多边形 32"/>
                <p:cNvSpPr>
                  <a:spLocks noChangeArrowheads="1"/>
                </p:cNvSpPr>
                <p:nvPr/>
              </p:nvSpPr>
              <p:spPr bwMode="auto">
                <a:xfrm>
                  <a:off x="-707" y="1438"/>
                  <a:ext cx="809606" cy="1079528"/>
                </a:xfrm>
                <a:custGeom>
                  <a:avLst/>
                  <a:gdLst>
                    <a:gd name="T0" fmla="*/ 540060 w 810090"/>
                    <a:gd name="T1" fmla="*/ 0 h 1080120"/>
                    <a:gd name="T2" fmla="*/ 750276 w 810090"/>
                    <a:gd name="T3" fmla="*/ 42441 h 1080120"/>
                    <a:gd name="T4" fmla="*/ 810090 w 810090"/>
                    <a:gd name="T5" fmla="*/ 74907 h 1080120"/>
                    <a:gd name="T6" fmla="*/ 778167 w 810090"/>
                    <a:gd name="T7" fmla="*/ 92234 h 1080120"/>
                    <a:gd name="T8" fmla="*/ 540060 w 810090"/>
                    <a:gd name="T9" fmla="*/ 540060 h 1080120"/>
                    <a:gd name="T10" fmla="*/ 778167 w 810090"/>
                    <a:gd name="T11" fmla="*/ 987886 h 1080120"/>
                    <a:gd name="T12" fmla="*/ 810090 w 810090"/>
                    <a:gd name="T13" fmla="*/ 1005213 h 1080120"/>
                    <a:gd name="T14" fmla="*/ 750276 w 810090"/>
                    <a:gd name="T15" fmla="*/ 1037679 h 1080120"/>
                    <a:gd name="T16" fmla="*/ 540060 w 810090"/>
                    <a:gd name="T17" fmla="*/ 1080120 h 1080120"/>
                    <a:gd name="T18" fmla="*/ 0 w 810090"/>
                    <a:gd name="T19" fmla="*/ 540060 h 1080120"/>
                    <a:gd name="T20" fmla="*/ 540060 w 810090"/>
                    <a:gd name="T21" fmla="*/ 0 h 108012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10090"/>
                    <a:gd name="T34" fmla="*/ 0 h 1080120"/>
                    <a:gd name="T35" fmla="*/ 810090 w 810090"/>
                    <a:gd name="T36" fmla="*/ 1080120 h 108012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10090" h="1080120">
                      <a:moveTo>
                        <a:pt x="540060" y="0"/>
                      </a:moveTo>
                      <a:cubicBezTo>
                        <a:pt x="614627" y="0"/>
                        <a:pt x="685664" y="15112"/>
                        <a:pt x="750276" y="42441"/>
                      </a:cubicBezTo>
                      <a:lnTo>
                        <a:pt x="810090" y="74907"/>
                      </a:lnTo>
                      <a:lnTo>
                        <a:pt x="778167" y="92234"/>
                      </a:lnTo>
                      <a:cubicBezTo>
                        <a:pt x="634511" y="189287"/>
                        <a:pt x="540060" y="353643"/>
                        <a:pt x="540060" y="540060"/>
                      </a:cubicBezTo>
                      <a:cubicBezTo>
                        <a:pt x="540060" y="726477"/>
                        <a:pt x="634511" y="890834"/>
                        <a:pt x="778167" y="987886"/>
                      </a:cubicBezTo>
                      <a:lnTo>
                        <a:pt x="810090" y="1005213"/>
                      </a:lnTo>
                      <a:lnTo>
                        <a:pt x="750276" y="1037679"/>
                      </a:lnTo>
                      <a:cubicBezTo>
                        <a:pt x="685664" y="1065008"/>
                        <a:pt x="614627" y="1080120"/>
                        <a:pt x="540060" y="1080120"/>
                      </a:cubicBezTo>
                      <a:cubicBezTo>
                        <a:pt x="241793" y="1080120"/>
                        <a:pt x="0" y="838327"/>
                        <a:pt x="0" y="540060"/>
                      </a:cubicBezTo>
                      <a:cubicBezTo>
                        <a:pt x="0" y="241793"/>
                        <a:pt x="241793" y="0"/>
                        <a:pt x="540060" y="0"/>
                      </a:cubicBezTo>
                      <a:close/>
                    </a:path>
                  </a:pathLst>
                </a:custGeom>
                <a:solidFill>
                  <a:srgbClr val="92D05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  <p:sp>
              <p:nvSpPr>
                <p:cNvPr id="7200" name="任意多边形 33"/>
                <p:cNvSpPr>
                  <a:spLocks noChangeArrowheads="1"/>
                </p:cNvSpPr>
                <p:nvPr/>
              </p:nvSpPr>
              <p:spPr bwMode="auto">
                <a:xfrm>
                  <a:off x="846999" y="1438"/>
                  <a:ext cx="809606" cy="1079528"/>
                </a:xfrm>
                <a:custGeom>
                  <a:avLst/>
                  <a:gdLst>
                    <a:gd name="T0" fmla="*/ 270030 w 810090"/>
                    <a:gd name="T1" fmla="*/ 0 h 1080120"/>
                    <a:gd name="T2" fmla="*/ 810090 w 810090"/>
                    <a:gd name="T3" fmla="*/ 540060 h 1080120"/>
                    <a:gd name="T4" fmla="*/ 270030 w 810090"/>
                    <a:gd name="T5" fmla="*/ 1080120 h 1080120"/>
                    <a:gd name="T6" fmla="*/ 59814 w 810090"/>
                    <a:gd name="T7" fmla="*/ 1037679 h 1080120"/>
                    <a:gd name="T8" fmla="*/ 0 w 810090"/>
                    <a:gd name="T9" fmla="*/ 1005213 h 1080120"/>
                    <a:gd name="T10" fmla="*/ 31923 w 810090"/>
                    <a:gd name="T11" fmla="*/ 987886 h 1080120"/>
                    <a:gd name="T12" fmla="*/ 270030 w 810090"/>
                    <a:gd name="T13" fmla="*/ 540060 h 1080120"/>
                    <a:gd name="T14" fmla="*/ 31923 w 810090"/>
                    <a:gd name="T15" fmla="*/ 92234 h 1080120"/>
                    <a:gd name="T16" fmla="*/ 0 w 810090"/>
                    <a:gd name="T17" fmla="*/ 74907 h 1080120"/>
                    <a:gd name="T18" fmla="*/ 59814 w 810090"/>
                    <a:gd name="T19" fmla="*/ 42441 h 1080120"/>
                    <a:gd name="T20" fmla="*/ 270030 w 810090"/>
                    <a:gd name="T21" fmla="*/ 0 h 108012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810090"/>
                    <a:gd name="T34" fmla="*/ 0 h 1080120"/>
                    <a:gd name="T35" fmla="*/ 810090 w 810090"/>
                    <a:gd name="T36" fmla="*/ 1080120 h 108012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810090" h="1080120">
                      <a:moveTo>
                        <a:pt x="270030" y="0"/>
                      </a:moveTo>
                      <a:cubicBezTo>
                        <a:pt x="568297" y="0"/>
                        <a:pt x="810090" y="241793"/>
                        <a:pt x="810090" y="540060"/>
                      </a:cubicBezTo>
                      <a:cubicBezTo>
                        <a:pt x="810090" y="838327"/>
                        <a:pt x="568297" y="1080120"/>
                        <a:pt x="270030" y="1080120"/>
                      </a:cubicBezTo>
                      <a:cubicBezTo>
                        <a:pt x="195463" y="1080120"/>
                        <a:pt x="124426" y="1065008"/>
                        <a:pt x="59814" y="1037679"/>
                      </a:cubicBezTo>
                      <a:lnTo>
                        <a:pt x="0" y="1005213"/>
                      </a:lnTo>
                      <a:lnTo>
                        <a:pt x="31923" y="987886"/>
                      </a:lnTo>
                      <a:cubicBezTo>
                        <a:pt x="175580" y="890834"/>
                        <a:pt x="270030" y="726477"/>
                        <a:pt x="270030" y="540060"/>
                      </a:cubicBezTo>
                      <a:cubicBezTo>
                        <a:pt x="270030" y="353643"/>
                        <a:pt x="175580" y="189287"/>
                        <a:pt x="31923" y="92234"/>
                      </a:cubicBezTo>
                      <a:lnTo>
                        <a:pt x="0" y="74907"/>
                      </a:lnTo>
                      <a:lnTo>
                        <a:pt x="59814" y="42441"/>
                      </a:lnTo>
                      <a:cubicBezTo>
                        <a:pt x="124426" y="15112"/>
                        <a:pt x="195463" y="0"/>
                        <a:pt x="270030" y="0"/>
                      </a:cubicBezTo>
                      <a:close/>
                    </a:path>
                  </a:pathLst>
                </a:custGeom>
                <a:solidFill>
                  <a:srgbClr val="92D050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宋体" pitchFamily="2" charset="-122"/>
                    <a:sym typeface="宋体" pitchFamily="2" charset="-122"/>
                  </a:endParaRPr>
                </a:p>
              </p:txBody>
            </p:sp>
          </p:grpSp>
          <p:sp>
            <p:nvSpPr>
              <p:cNvPr id="7201" name="任意多边形 34"/>
              <p:cNvSpPr>
                <a:spLocks noChangeArrowheads="1"/>
              </p:cNvSpPr>
              <p:nvPr/>
            </p:nvSpPr>
            <p:spPr bwMode="auto">
              <a:xfrm>
                <a:off x="8091302" y="354756"/>
                <a:ext cx="539738" cy="928712"/>
              </a:xfrm>
              <a:custGeom>
                <a:avLst/>
                <a:gdLst>
                  <a:gd name="T0" fmla="*/ 270030 w 540060"/>
                  <a:gd name="T1" fmla="*/ 0 h 930307"/>
                  <a:gd name="T2" fmla="*/ 301953 w 540060"/>
                  <a:gd name="T3" fmla="*/ 17327 h 930307"/>
                  <a:gd name="T4" fmla="*/ 540060 w 540060"/>
                  <a:gd name="T5" fmla="*/ 465153 h 930307"/>
                  <a:gd name="T6" fmla="*/ 301953 w 540060"/>
                  <a:gd name="T7" fmla="*/ 912980 h 930307"/>
                  <a:gd name="T8" fmla="*/ 270030 w 540060"/>
                  <a:gd name="T9" fmla="*/ 930307 h 930307"/>
                  <a:gd name="T10" fmla="*/ 238108 w 540060"/>
                  <a:gd name="T11" fmla="*/ 912980 h 930307"/>
                  <a:gd name="T12" fmla="*/ 0 w 540060"/>
                  <a:gd name="T13" fmla="*/ 465153 h 930307"/>
                  <a:gd name="T14" fmla="*/ 238108 w 540060"/>
                  <a:gd name="T15" fmla="*/ 17327 h 93030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40060"/>
                  <a:gd name="T25" fmla="*/ 0 h 930307"/>
                  <a:gd name="T26" fmla="*/ 540060 w 540060"/>
                  <a:gd name="T27" fmla="*/ 930307 h 93030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40060" h="930307">
                    <a:moveTo>
                      <a:pt x="270030" y="0"/>
                    </a:moveTo>
                    <a:lnTo>
                      <a:pt x="301953" y="17327"/>
                    </a:lnTo>
                    <a:cubicBezTo>
                      <a:pt x="445610" y="114380"/>
                      <a:pt x="540060" y="278736"/>
                      <a:pt x="540060" y="465153"/>
                    </a:cubicBezTo>
                    <a:cubicBezTo>
                      <a:pt x="540060" y="651570"/>
                      <a:pt x="445610" y="815927"/>
                      <a:pt x="301953" y="912980"/>
                    </a:cubicBezTo>
                    <a:lnTo>
                      <a:pt x="270030" y="930307"/>
                    </a:lnTo>
                    <a:lnTo>
                      <a:pt x="238108" y="912980"/>
                    </a:lnTo>
                    <a:cubicBezTo>
                      <a:pt x="94451" y="815927"/>
                      <a:pt x="0" y="651570"/>
                      <a:pt x="0" y="465153"/>
                    </a:cubicBezTo>
                    <a:cubicBezTo>
                      <a:pt x="0" y="278736"/>
                      <a:pt x="94451" y="114380"/>
                      <a:pt x="238108" y="17327"/>
                    </a:cubicBezTo>
                    <a:close/>
                  </a:path>
                </a:pathLst>
              </a:custGeom>
              <a:solidFill>
                <a:srgbClr val="FF93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202" name="任意多边形 35"/>
              <p:cNvSpPr>
                <a:spLocks noChangeArrowheads="1"/>
              </p:cNvSpPr>
              <p:nvPr/>
            </p:nvSpPr>
            <p:spPr bwMode="auto">
              <a:xfrm>
                <a:off x="9777188" y="280142"/>
                <a:ext cx="809606" cy="1079528"/>
              </a:xfrm>
              <a:custGeom>
                <a:avLst/>
                <a:gdLst>
                  <a:gd name="T0" fmla="*/ 540060 w 810090"/>
                  <a:gd name="T1" fmla="*/ 0 h 1080120"/>
                  <a:gd name="T2" fmla="*/ 750276 w 810090"/>
                  <a:gd name="T3" fmla="*/ 42441 h 1080120"/>
                  <a:gd name="T4" fmla="*/ 810090 w 810090"/>
                  <a:gd name="T5" fmla="*/ 74907 h 1080120"/>
                  <a:gd name="T6" fmla="*/ 778167 w 810090"/>
                  <a:gd name="T7" fmla="*/ 92234 h 1080120"/>
                  <a:gd name="T8" fmla="*/ 540060 w 810090"/>
                  <a:gd name="T9" fmla="*/ 540060 h 1080120"/>
                  <a:gd name="T10" fmla="*/ 778167 w 810090"/>
                  <a:gd name="T11" fmla="*/ 987887 h 1080120"/>
                  <a:gd name="T12" fmla="*/ 810090 w 810090"/>
                  <a:gd name="T13" fmla="*/ 1005214 h 1080120"/>
                  <a:gd name="T14" fmla="*/ 750276 w 810090"/>
                  <a:gd name="T15" fmla="*/ 1037680 h 1080120"/>
                  <a:gd name="T16" fmla="*/ 540060 w 810090"/>
                  <a:gd name="T17" fmla="*/ 1080120 h 1080120"/>
                  <a:gd name="T18" fmla="*/ 0 w 810090"/>
                  <a:gd name="T19" fmla="*/ 540060 h 1080120"/>
                  <a:gd name="T20" fmla="*/ 540060 w 810090"/>
                  <a:gd name="T21" fmla="*/ 0 h 10801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10090"/>
                  <a:gd name="T34" fmla="*/ 0 h 1080120"/>
                  <a:gd name="T35" fmla="*/ 810090 w 810090"/>
                  <a:gd name="T36" fmla="*/ 1080120 h 108012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10090" h="1080120"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778167" y="92234"/>
                    </a:lnTo>
                    <a:cubicBezTo>
                      <a:pt x="634510" y="189287"/>
                      <a:pt x="540060" y="353643"/>
                      <a:pt x="540060" y="540060"/>
                    </a:cubicBezTo>
                    <a:cubicBezTo>
                      <a:pt x="540060" y="726477"/>
                      <a:pt x="634510" y="890834"/>
                      <a:pt x="778167" y="987887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FF93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203" name="任意多边形 36"/>
              <p:cNvSpPr>
                <a:spLocks noChangeArrowheads="1"/>
              </p:cNvSpPr>
              <p:nvPr/>
            </p:nvSpPr>
            <p:spPr bwMode="auto">
              <a:xfrm>
                <a:off x="3894048" y="280142"/>
                <a:ext cx="1620801" cy="1079528"/>
              </a:xfrm>
              <a:custGeom>
                <a:avLst/>
                <a:gdLst>
                  <a:gd name="T0" fmla="*/ 1080120 w 1620180"/>
                  <a:gd name="T1" fmla="*/ 0 h 1080120"/>
                  <a:gd name="T2" fmla="*/ 1620180 w 1620180"/>
                  <a:gd name="T3" fmla="*/ 540060 h 1080120"/>
                  <a:gd name="T4" fmla="*/ 1080120 w 1620180"/>
                  <a:gd name="T5" fmla="*/ 1080120 h 1080120"/>
                  <a:gd name="T6" fmla="*/ 869904 w 1620180"/>
                  <a:gd name="T7" fmla="*/ 1037680 h 1080120"/>
                  <a:gd name="T8" fmla="*/ 810090 w 1620180"/>
                  <a:gd name="T9" fmla="*/ 1005214 h 1080120"/>
                  <a:gd name="T10" fmla="*/ 842013 w 1620180"/>
                  <a:gd name="T11" fmla="*/ 987887 h 1080120"/>
                  <a:gd name="T12" fmla="*/ 1080120 w 1620180"/>
                  <a:gd name="T13" fmla="*/ 540060 h 1080120"/>
                  <a:gd name="T14" fmla="*/ 842013 w 1620180"/>
                  <a:gd name="T15" fmla="*/ 92234 h 1080120"/>
                  <a:gd name="T16" fmla="*/ 810090 w 1620180"/>
                  <a:gd name="T17" fmla="*/ 74907 h 1080120"/>
                  <a:gd name="T18" fmla="*/ 869904 w 1620180"/>
                  <a:gd name="T19" fmla="*/ 42441 h 1080120"/>
                  <a:gd name="T20" fmla="*/ 1080120 w 1620180"/>
                  <a:gd name="T21" fmla="*/ 0 h 1080120"/>
                  <a:gd name="T22" fmla="*/ 540060 w 1620180"/>
                  <a:gd name="T23" fmla="*/ 0 h 1080120"/>
                  <a:gd name="T24" fmla="*/ 750276 w 1620180"/>
                  <a:gd name="T25" fmla="*/ 42441 h 1080120"/>
                  <a:gd name="T26" fmla="*/ 810090 w 1620180"/>
                  <a:gd name="T27" fmla="*/ 74907 h 1080120"/>
                  <a:gd name="T28" fmla="*/ 778167 w 1620180"/>
                  <a:gd name="T29" fmla="*/ 92234 h 1080120"/>
                  <a:gd name="T30" fmla="*/ 540060 w 1620180"/>
                  <a:gd name="T31" fmla="*/ 540060 h 1080120"/>
                  <a:gd name="T32" fmla="*/ 778167 w 1620180"/>
                  <a:gd name="T33" fmla="*/ 987887 h 1080120"/>
                  <a:gd name="T34" fmla="*/ 810090 w 1620180"/>
                  <a:gd name="T35" fmla="*/ 1005214 h 1080120"/>
                  <a:gd name="T36" fmla="*/ 750276 w 1620180"/>
                  <a:gd name="T37" fmla="*/ 1037680 h 1080120"/>
                  <a:gd name="T38" fmla="*/ 540060 w 1620180"/>
                  <a:gd name="T39" fmla="*/ 1080120 h 1080120"/>
                  <a:gd name="T40" fmla="*/ 0 w 1620180"/>
                  <a:gd name="T41" fmla="*/ 540060 h 1080120"/>
                  <a:gd name="T42" fmla="*/ 540060 w 1620180"/>
                  <a:gd name="T43" fmla="*/ 0 h 108012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20180"/>
                  <a:gd name="T67" fmla="*/ 0 h 1080120"/>
                  <a:gd name="T68" fmla="*/ 1620180 w 1620180"/>
                  <a:gd name="T69" fmla="*/ 1080120 h 108012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20180" h="1080120">
                    <a:moveTo>
                      <a:pt x="1080120" y="0"/>
                    </a:moveTo>
                    <a:cubicBezTo>
                      <a:pt x="1378387" y="0"/>
                      <a:pt x="1620180" y="241793"/>
                      <a:pt x="1620180" y="540060"/>
                    </a:cubicBezTo>
                    <a:cubicBezTo>
                      <a:pt x="1620180" y="838327"/>
                      <a:pt x="1378387" y="1080120"/>
                      <a:pt x="1080120" y="1080120"/>
                    </a:cubicBezTo>
                    <a:cubicBezTo>
                      <a:pt x="1005553" y="1080120"/>
                      <a:pt x="934516" y="1065008"/>
                      <a:pt x="869904" y="1037680"/>
                    </a:cubicBezTo>
                    <a:lnTo>
                      <a:pt x="810090" y="1005214"/>
                    </a:lnTo>
                    <a:lnTo>
                      <a:pt x="842013" y="987887"/>
                    </a:lnTo>
                    <a:cubicBezTo>
                      <a:pt x="985670" y="890834"/>
                      <a:pt x="1080120" y="726477"/>
                      <a:pt x="1080120" y="540060"/>
                    </a:cubicBezTo>
                    <a:cubicBezTo>
                      <a:pt x="1080120" y="353643"/>
                      <a:pt x="985670" y="189287"/>
                      <a:pt x="842013" y="92234"/>
                    </a:cubicBezTo>
                    <a:lnTo>
                      <a:pt x="810090" y="74907"/>
                    </a:lnTo>
                    <a:lnTo>
                      <a:pt x="869904" y="42441"/>
                    </a:lnTo>
                    <a:cubicBezTo>
                      <a:pt x="934516" y="15112"/>
                      <a:pt x="1005553" y="0"/>
                      <a:pt x="1080120" y="0"/>
                    </a:cubicBezTo>
                    <a:close/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778167" y="92234"/>
                    </a:lnTo>
                    <a:cubicBezTo>
                      <a:pt x="634510" y="189287"/>
                      <a:pt x="540060" y="353643"/>
                      <a:pt x="540060" y="540060"/>
                    </a:cubicBezTo>
                    <a:cubicBezTo>
                      <a:pt x="540060" y="726477"/>
                      <a:pt x="634510" y="890834"/>
                      <a:pt x="778167" y="987887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FF9300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7204" name="TextBox 6"/>
              <p:cNvSpPr>
                <a:spLocks noChangeArrowheads="1"/>
              </p:cNvSpPr>
              <p:nvPr/>
            </p:nvSpPr>
            <p:spPr bwMode="auto">
              <a:xfrm>
                <a:off x="649272" y="1639077"/>
                <a:ext cx="800082" cy="461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原图</a:t>
                </a:r>
              </a:p>
            </p:txBody>
          </p:sp>
          <p:sp>
            <p:nvSpPr>
              <p:cNvPr id="7205" name="TextBox 40"/>
              <p:cNvSpPr>
                <a:spLocks noChangeArrowheads="1"/>
              </p:cNvSpPr>
              <p:nvPr/>
            </p:nvSpPr>
            <p:spPr bwMode="auto">
              <a:xfrm>
                <a:off x="2476443" y="1639077"/>
                <a:ext cx="800082" cy="461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联合</a:t>
                </a:r>
              </a:p>
            </p:txBody>
          </p:sp>
          <p:sp>
            <p:nvSpPr>
              <p:cNvPr id="7206" name="TextBox 41"/>
              <p:cNvSpPr>
                <a:spLocks noChangeArrowheads="1"/>
              </p:cNvSpPr>
              <p:nvPr/>
            </p:nvSpPr>
            <p:spPr bwMode="auto">
              <a:xfrm>
                <a:off x="4305201" y="1639077"/>
                <a:ext cx="800082" cy="461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组合</a:t>
                </a:r>
              </a:p>
            </p:txBody>
          </p:sp>
          <p:sp>
            <p:nvSpPr>
              <p:cNvPr id="7207" name="TextBox 42"/>
              <p:cNvSpPr>
                <a:spLocks noChangeArrowheads="1"/>
              </p:cNvSpPr>
              <p:nvPr/>
            </p:nvSpPr>
            <p:spPr bwMode="auto">
              <a:xfrm>
                <a:off x="6132372" y="1639077"/>
                <a:ext cx="800082" cy="461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拆分</a:t>
                </a:r>
              </a:p>
            </p:txBody>
          </p:sp>
          <p:sp>
            <p:nvSpPr>
              <p:cNvPr id="7208" name="TextBox 43"/>
              <p:cNvSpPr>
                <a:spLocks noChangeArrowheads="1"/>
              </p:cNvSpPr>
              <p:nvPr/>
            </p:nvSpPr>
            <p:spPr bwMode="auto">
              <a:xfrm>
                <a:off x="7961130" y="1639077"/>
                <a:ext cx="800082" cy="461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相交</a:t>
                </a:r>
              </a:p>
            </p:txBody>
          </p:sp>
          <p:sp>
            <p:nvSpPr>
              <p:cNvPr id="7209" name="TextBox 44"/>
              <p:cNvSpPr>
                <a:spLocks noChangeArrowheads="1"/>
              </p:cNvSpPr>
              <p:nvPr/>
            </p:nvSpPr>
            <p:spPr bwMode="auto">
              <a:xfrm>
                <a:off x="9781951" y="1639077"/>
                <a:ext cx="800082" cy="4619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剪除</a:t>
                </a: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8195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196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8199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8200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8201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8202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3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04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8205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8206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7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208" name="矩形 3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8209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1.3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面的设计</a:t>
            </a:r>
            <a:endParaRPr lang="zh-CN" altLang="en-US"/>
          </a:p>
        </p:txBody>
      </p:sp>
      <p:sp>
        <p:nvSpPr>
          <p:cNvPr id="8210" name="TextBox 6"/>
          <p:cNvSpPr>
            <a:spLocks noChangeArrowheads="1"/>
          </p:cNvSpPr>
          <p:nvPr/>
        </p:nvSpPr>
        <p:spPr bwMode="auto">
          <a:xfrm>
            <a:off x="1203325" y="981075"/>
            <a:ext cx="105759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透明设计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：左下图是从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SmartArt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调出的、具有透明效果的图表，很漂亮。那么，如何设计出透明效果呢？选中模块后：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格式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形状填充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其他填充颜色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设置透明度</a:t>
            </a:r>
            <a:endParaRPr lang="en-US" b="1">
              <a:solidFill>
                <a:srgbClr val="FF93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212" name="Freeform 7">
            <a:hlinkClick r:id="rId3" tooltip="Learn More"/>
          </p:cNvPr>
          <p:cNvSpPr>
            <a:spLocks noChangeArrowheads="1"/>
          </p:cNvSpPr>
          <p:nvPr/>
        </p:nvSpPr>
        <p:spPr bwMode="auto">
          <a:xfrm>
            <a:off x="842963" y="1082675"/>
            <a:ext cx="360362" cy="360363"/>
          </a:xfrm>
          <a:custGeom>
            <a:avLst/>
            <a:gdLst>
              <a:gd name="T0" fmla="*/ 283692 w 643468"/>
              <a:gd name="T1" fmla="*/ 156886 h 643468"/>
              <a:gd name="T2" fmla="*/ 315574 w 643468"/>
              <a:gd name="T3" fmla="*/ 156886 h 643468"/>
              <a:gd name="T4" fmla="*/ 486582 w 643468"/>
              <a:gd name="T5" fmla="*/ 321734 h 643468"/>
              <a:gd name="T6" fmla="*/ 315574 w 643468"/>
              <a:gd name="T7" fmla="*/ 486582 h 643468"/>
              <a:gd name="T8" fmla="*/ 283692 w 643468"/>
              <a:gd name="T9" fmla="*/ 486582 h 643468"/>
              <a:gd name="T10" fmla="*/ 441545 w 643468"/>
              <a:gd name="T11" fmla="*/ 334415 h 643468"/>
              <a:gd name="T12" fmla="*/ 156887 w 643468"/>
              <a:gd name="T13" fmla="*/ 334415 h 643468"/>
              <a:gd name="T14" fmla="*/ 156887 w 643468"/>
              <a:gd name="T15" fmla="*/ 309054 h 643468"/>
              <a:gd name="T16" fmla="*/ 441545 w 643468"/>
              <a:gd name="T17" fmla="*/ 309054 h 643468"/>
              <a:gd name="T18" fmla="*/ 321733 w 643468"/>
              <a:gd name="T19" fmla="*/ 16937 h 643468"/>
              <a:gd name="T20" fmla="*/ 16936 w 643468"/>
              <a:gd name="T21" fmla="*/ 321734 h 643468"/>
              <a:gd name="T22" fmla="*/ 321733 w 643468"/>
              <a:gd name="T23" fmla="*/ 626531 h 643468"/>
              <a:gd name="T24" fmla="*/ 626530 w 643468"/>
              <a:gd name="T25" fmla="*/ 321734 h 643468"/>
              <a:gd name="T26" fmla="*/ 321733 w 643468"/>
              <a:gd name="T27" fmla="*/ 16937 h 643468"/>
              <a:gd name="T28" fmla="*/ 321734 w 643468"/>
              <a:gd name="T29" fmla="*/ 0 h 643468"/>
              <a:gd name="T30" fmla="*/ 643468 w 643468"/>
              <a:gd name="T31" fmla="*/ 321734 h 643468"/>
              <a:gd name="T32" fmla="*/ 321734 w 643468"/>
              <a:gd name="T33" fmla="*/ 643468 h 643468"/>
              <a:gd name="T34" fmla="*/ 0 w 643468"/>
              <a:gd name="T35" fmla="*/ 321734 h 643468"/>
              <a:gd name="T36" fmla="*/ 321734 w 643468"/>
              <a:gd name="T37" fmla="*/ 0 h 6434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43468"/>
              <a:gd name="T58" fmla="*/ 0 h 643468"/>
              <a:gd name="T59" fmla="*/ 643468 w 643468"/>
              <a:gd name="T60" fmla="*/ 643468 h 64346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43468" h="643468">
                <a:moveTo>
                  <a:pt x="283692" y="156886"/>
                </a:moveTo>
                <a:lnTo>
                  <a:pt x="315574" y="156886"/>
                </a:lnTo>
                <a:lnTo>
                  <a:pt x="486582" y="321734"/>
                </a:lnTo>
                <a:lnTo>
                  <a:pt x="315574" y="486582"/>
                </a:lnTo>
                <a:lnTo>
                  <a:pt x="283692" y="486582"/>
                </a:lnTo>
                <a:lnTo>
                  <a:pt x="441545" y="334415"/>
                </a:lnTo>
                <a:lnTo>
                  <a:pt x="156887" y="334415"/>
                </a:lnTo>
                <a:lnTo>
                  <a:pt x="156887" y="309054"/>
                </a:lnTo>
                <a:lnTo>
                  <a:pt x="441545" y="309054"/>
                </a:lnTo>
                <a:close/>
                <a:moveTo>
                  <a:pt x="321733" y="16937"/>
                </a:moveTo>
                <a:cubicBezTo>
                  <a:pt x="153398" y="16937"/>
                  <a:pt x="16936" y="153399"/>
                  <a:pt x="16936" y="321734"/>
                </a:cubicBezTo>
                <a:cubicBezTo>
                  <a:pt x="16936" y="490069"/>
                  <a:pt x="153398" y="626531"/>
                  <a:pt x="321733" y="626531"/>
                </a:cubicBezTo>
                <a:cubicBezTo>
                  <a:pt x="490068" y="626531"/>
                  <a:pt x="626530" y="490069"/>
                  <a:pt x="626530" y="321734"/>
                </a:cubicBezTo>
                <a:cubicBezTo>
                  <a:pt x="626530" y="153399"/>
                  <a:pt x="490068" y="16937"/>
                  <a:pt x="321733" y="16937"/>
                </a:cubicBezTo>
                <a:close/>
                <a:moveTo>
                  <a:pt x="321734" y="0"/>
                </a:moveTo>
                <a:cubicBezTo>
                  <a:pt x="499423" y="0"/>
                  <a:pt x="643468" y="144045"/>
                  <a:pt x="643468" y="321734"/>
                </a:cubicBezTo>
                <a:cubicBezTo>
                  <a:pt x="643468" y="499423"/>
                  <a:pt x="499423" y="643468"/>
                  <a:pt x="321734" y="643468"/>
                </a:cubicBezTo>
                <a:cubicBezTo>
                  <a:pt x="144045" y="643468"/>
                  <a:pt x="0" y="499423"/>
                  <a:pt x="0" y="321734"/>
                </a:cubicBezTo>
                <a:cubicBezTo>
                  <a:pt x="0" y="144045"/>
                  <a:pt x="144045" y="0"/>
                  <a:pt x="321734" y="0"/>
                </a:cubicBezTo>
                <a:close/>
              </a:path>
            </a:pathLst>
          </a:custGeom>
          <a:solidFill>
            <a:srgbClr val="DD462F"/>
          </a:solidFill>
          <a:ln w="25400" cap="flat" cmpd="sng">
            <a:solidFill>
              <a:srgbClr val="FF9300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pic>
        <p:nvPicPr>
          <p:cNvPr id="82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900" y="2378075"/>
            <a:ext cx="3160713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4" name="圆角矩形 7"/>
          <p:cNvSpPr>
            <a:spLocks noChangeArrowheads="1"/>
          </p:cNvSpPr>
          <p:nvPr/>
        </p:nvSpPr>
        <p:spPr bwMode="auto">
          <a:xfrm flipV="1">
            <a:off x="8475663" y="5467350"/>
            <a:ext cx="2447925" cy="769938"/>
          </a:xfrm>
          <a:prstGeom prst="roundRect">
            <a:avLst>
              <a:gd name="adj" fmla="val 7194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15" name="肘形连接符 3"/>
          <p:cNvSpPr>
            <a:spLocks noChangeShapeType="1"/>
          </p:cNvSpPr>
          <p:nvPr/>
        </p:nvSpPr>
        <p:spPr bwMode="auto">
          <a:xfrm rot="10800000">
            <a:off x="5019675" y="4221163"/>
            <a:ext cx="3455988" cy="163195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9219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20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2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9223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9224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9225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9226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7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28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9229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9230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9231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9232" name="矩形 3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9233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1.3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面的设计</a:t>
            </a:r>
            <a:endParaRPr lang="zh-CN" altLang="en-US"/>
          </a:p>
        </p:txBody>
      </p:sp>
      <p:sp>
        <p:nvSpPr>
          <p:cNvPr id="9234" name="TextBox 6"/>
          <p:cNvSpPr>
            <a:spLocks noChangeArrowheads="1"/>
          </p:cNvSpPr>
          <p:nvPr/>
        </p:nvSpPr>
        <p:spPr bwMode="auto">
          <a:xfrm>
            <a:off x="1203325" y="981075"/>
            <a:ext cx="10575925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渐变设计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执行力提升训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的封面是一个颜色渐变的效果，这个效果是怎样设置出来的呢？</a:t>
            </a:r>
            <a:endParaRPr 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选中模块后：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格式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形状填充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渐变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→</a:t>
            </a:r>
            <a:r>
              <a:rPr lang="zh-CN" altLang="en-US" b="1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设置渐变效果</a:t>
            </a:r>
            <a:endParaRPr lang="en-US" b="1">
              <a:solidFill>
                <a:srgbClr val="FF93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35" name="Freeform 7">
            <a:hlinkClick r:id="rId2" tooltip="Learn More"/>
          </p:cNvPr>
          <p:cNvSpPr>
            <a:spLocks noChangeArrowheads="1"/>
          </p:cNvSpPr>
          <p:nvPr/>
        </p:nvSpPr>
        <p:spPr bwMode="auto">
          <a:xfrm>
            <a:off x="842963" y="1082675"/>
            <a:ext cx="360362" cy="360363"/>
          </a:xfrm>
          <a:custGeom>
            <a:avLst/>
            <a:gdLst>
              <a:gd name="T0" fmla="*/ 283692 w 643468"/>
              <a:gd name="T1" fmla="*/ 156886 h 643468"/>
              <a:gd name="T2" fmla="*/ 315574 w 643468"/>
              <a:gd name="T3" fmla="*/ 156886 h 643468"/>
              <a:gd name="T4" fmla="*/ 486582 w 643468"/>
              <a:gd name="T5" fmla="*/ 321734 h 643468"/>
              <a:gd name="T6" fmla="*/ 315574 w 643468"/>
              <a:gd name="T7" fmla="*/ 486582 h 643468"/>
              <a:gd name="T8" fmla="*/ 283692 w 643468"/>
              <a:gd name="T9" fmla="*/ 486582 h 643468"/>
              <a:gd name="T10" fmla="*/ 441545 w 643468"/>
              <a:gd name="T11" fmla="*/ 334415 h 643468"/>
              <a:gd name="T12" fmla="*/ 156887 w 643468"/>
              <a:gd name="T13" fmla="*/ 334415 h 643468"/>
              <a:gd name="T14" fmla="*/ 156887 w 643468"/>
              <a:gd name="T15" fmla="*/ 309054 h 643468"/>
              <a:gd name="T16" fmla="*/ 441545 w 643468"/>
              <a:gd name="T17" fmla="*/ 309054 h 643468"/>
              <a:gd name="T18" fmla="*/ 321733 w 643468"/>
              <a:gd name="T19" fmla="*/ 16937 h 643468"/>
              <a:gd name="T20" fmla="*/ 16936 w 643468"/>
              <a:gd name="T21" fmla="*/ 321734 h 643468"/>
              <a:gd name="T22" fmla="*/ 321733 w 643468"/>
              <a:gd name="T23" fmla="*/ 626531 h 643468"/>
              <a:gd name="T24" fmla="*/ 626530 w 643468"/>
              <a:gd name="T25" fmla="*/ 321734 h 643468"/>
              <a:gd name="T26" fmla="*/ 321733 w 643468"/>
              <a:gd name="T27" fmla="*/ 16937 h 643468"/>
              <a:gd name="T28" fmla="*/ 321734 w 643468"/>
              <a:gd name="T29" fmla="*/ 0 h 643468"/>
              <a:gd name="T30" fmla="*/ 643468 w 643468"/>
              <a:gd name="T31" fmla="*/ 321734 h 643468"/>
              <a:gd name="T32" fmla="*/ 321734 w 643468"/>
              <a:gd name="T33" fmla="*/ 643468 h 643468"/>
              <a:gd name="T34" fmla="*/ 0 w 643468"/>
              <a:gd name="T35" fmla="*/ 321734 h 643468"/>
              <a:gd name="T36" fmla="*/ 321734 w 643468"/>
              <a:gd name="T37" fmla="*/ 0 h 64346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43468"/>
              <a:gd name="T58" fmla="*/ 0 h 643468"/>
              <a:gd name="T59" fmla="*/ 643468 w 643468"/>
              <a:gd name="T60" fmla="*/ 643468 h 64346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43468" h="643468">
                <a:moveTo>
                  <a:pt x="283692" y="156886"/>
                </a:moveTo>
                <a:lnTo>
                  <a:pt x="315574" y="156886"/>
                </a:lnTo>
                <a:lnTo>
                  <a:pt x="486582" y="321734"/>
                </a:lnTo>
                <a:lnTo>
                  <a:pt x="315574" y="486582"/>
                </a:lnTo>
                <a:lnTo>
                  <a:pt x="283692" y="486582"/>
                </a:lnTo>
                <a:lnTo>
                  <a:pt x="441545" y="334415"/>
                </a:lnTo>
                <a:lnTo>
                  <a:pt x="156887" y="334415"/>
                </a:lnTo>
                <a:lnTo>
                  <a:pt x="156887" y="309054"/>
                </a:lnTo>
                <a:lnTo>
                  <a:pt x="441545" y="309054"/>
                </a:lnTo>
                <a:close/>
                <a:moveTo>
                  <a:pt x="321733" y="16937"/>
                </a:moveTo>
                <a:cubicBezTo>
                  <a:pt x="153398" y="16937"/>
                  <a:pt x="16936" y="153399"/>
                  <a:pt x="16936" y="321734"/>
                </a:cubicBezTo>
                <a:cubicBezTo>
                  <a:pt x="16936" y="490069"/>
                  <a:pt x="153398" y="626531"/>
                  <a:pt x="321733" y="626531"/>
                </a:cubicBezTo>
                <a:cubicBezTo>
                  <a:pt x="490068" y="626531"/>
                  <a:pt x="626530" y="490069"/>
                  <a:pt x="626530" y="321734"/>
                </a:cubicBezTo>
                <a:cubicBezTo>
                  <a:pt x="626530" y="153399"/>
                  <a:pt x="490068" y="16937"/>
                  <a:pt x="321733" y="16937"/>
                </a:cubicBezTo>
                <a:close/>
                <a:moveTo>
                  <a:pt x="321734" y="0"/>
                </a:moveTo>
                <a:cubicBezTo>
                  <a:pt x="499423" y="0"/>
                  <a:pt x="643468" y="144045"/>
                  <a:pt x="643468" y="321734"/>
                </a:cubicBezTo>
                <a:cubicBezTo>
                  <a:pt x="643468" y="499423"/>
                  <a:pt x="499423" y="643468"/>
                  <a:pt x="321734" y="643468"/>
                </a:cubicBezTo>
                <a:cubicBezTo>
                  <a:pt x="144045" y="643468"/>
                  <a:pt x="0" y="499423"/>
                  <a:pt x="0" y="321734"/>
                </a:cubicBezTo>
                <a:cubicBezTo>
                  <a:pt x="0" y="144045"/>
                  <a:pt x="144045" y="0"/>
                  <a:pt x="321734" y="0"/>
                </a:cubicBezTo>
                <a:close/>
              </a:path>
            </a:pathLst>
          </a:custGeom>
          <a:solidFill>
            <a:srgbClr val="DD462F"/>
          </a:solidFill>
          <a:ln w="25400" cap="flat" cmpd="sng">
            <a:solidFill>
              <a:srgbClr val="FF9300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pic>
        <p:nvPicPr>
          <p:cNvPr id="9236" name="Picture 3" descr="C:\Documents and Settings\t11318\桌面\24-执行力提升训（布衣公子作品）2012.11.24版@teli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08275"/>
            <a:ext cx="6045200" cy="3400425"/>
          </a:xfrm>
          <a:prstGeom prst="rect">
            <a:avLst/>
          </a:prstGeom>
          <a:noFill/>
          <a:ln w="9525" cmpd="sng">
            <a:solidFill>
              <a:srgbClr val="FF9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1584325"/>
            <a:ext cx="461486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0243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44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6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0247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0248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0249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0250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1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52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0253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0254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55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56" name="矩形 3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0257" name="椭圆 14"/>
          <p:cNvSpPr>
            <a:spLocks noChangeAspect="1" noChangeArrowheads="1"/>
          </p:cNvSpPr>
          <p:nvPr/>
        </p:nvSpPr>
        <p:spPr bwMode="auto">
          <a:xfrm>
            <a:off x="7072313" y="3730625"/>
            <a:ext cx="2232025" cy="2854325"/>
          </a:xfrm>
          <a:custGeom>
            <a:avLst/>
            <a:gdLst>
              <a:gd name="T0" fmla="*/ 0 w 2232248"/>
              <a:gd name="T1" fmla="*/ 0 h 2853888"/>
              <a:gd name="T2" fmla="*/ 2232248 w 2232248"/>
              <a:gd name="T3" fmla="*/ 2853888 h 2853888"/>
            </a:gdLst>
            <a:ahLst/>
            <a:cxnLst/>
            <a:rect l="T0" t="T1" r="T2" b="T3"/>
            <a:pathLst>
              <a:path w="2232248" h="2853888">
                <a:moveTo>
                  <a:pt x="1116124" y="218579"/>
                </a:moveTo>
                <a:cubicBezTo>
                  <a:pt x="661639" y="218579"/>
                  <a:pt x="293207" y="587011"/>
                  <a:pt x="293207" y="1041496"/>
                </a:cubicBezTo>
                <a:cubicBezTo>
                  <a:pt x="293207" y="1495981"/>
                  <a:pt x="661639" y="1864413"/>
                  <a:pt x="1116124" y="1864413"/>
                </a:cubicBezTo>
                <a:cubicBezTo>
                  <a:pt x="1570609" y="1864413"/>
                  <a:pt x="1939041" y="1495981"/>
                  <a:pt x="1939041" y="1041496"/>
                </a:cubicBezTo>
                <a:cubicBezTo>
                  <a:pt x="1939041" y="587011"/>
                  <a:pt x="1570609" y="218579"/>
                  <a:pt x="1116124" y="218579"/>
                </a:cubicBezTo>
                <a:close/>
                <a:moveTo>
                  <a:pt x="1116124" y="0"/>
                </a:moveTo>
                <a:cubicBezTo>
                  <a:pt x="1732542" y="0"/>
                  <a:pt x="2232248" y="505394"/>
                  <a:pt x="2232248" y="1128828"/>
                </a:cubicBezTo>
                <a:cubicBezTo>
                  <a:pt x="2232248" y="1450189"/>
                  <a:pt x="2099473" y="1740187"/>
                  <a:pt x="1884839" y="1944139"/>
                </a:cubicBezTo>
                <a:lnTo>
                  <a:pt x="1115514" y="2853888"/>
                </a:lnTo>
                <a:lnTo>
                  <a:pt x="343249" y="1940667"/>
                </a:lnTo>
                <a:cubicBezTo>
                  <a:pt x="287293" y="1888725"/>
                  <a:pt x="237960" y="1829860"/>
                  <a:pt x="195468" y="1765912"/>
                </a:cubicBezTo>
                <a:lnTo>
                  <a:pt x="193669" y="1763785"/>
                </a:lnTo>
                <a:lnTo>
                  <a:pt x="193731" y="1763785"/>
                </a:lnTo>
                <a:cubicBezTo>
                  <a:pt x="71337" y="1583088"/>
                  <a:pt x="0" y="1364383"/>
                  <a:pt x="0" y="1128828"/>
                </a:cubicBezTo>
                <a:cubicBezTo>
                  <a:pt x="0" y="505394"/>
                  <a:pt x="499706" y="0"/>
                  <a:pt x="1116124" y="0"/>
                </a:cubicBezTo>
                <a:close/>
              </a:path>
            </a:pathLst>
          </a:custGeom>
          <a:solidFill>
            <a:srgbClr val="FF9300"/>
          </a:solidFill>
          <a:ln w="3175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8" name="椭圆 14"/>
          <p:cNvSpPr>
            <a:spLocks noChangeAspect="1" noChangeArrowheads="1"/>
          </p:cNvSpPr>
          <p:nvPr/>
        </p:nvSpPr>
        <p:spPr bwMode="auto">
          <a:xfrm>
            <a:off x="9550400" y="1481138"/>
            <a:ext cx="2232025" cy="2854325"/>
          </a:xfrm>
          <a:custGeom>
            <a:avLst/>
            <a:gdLst>
              <a:gd name="T0" fmla="*/ 341784 w 683568"/>
              <a:gd name="T1" fmla="*/ 0 h 864094"/>
              <a:gd name="T2" fmla="*/ 683568 w 683568"/>
              <a:gd name="T3" fmla="*/ 341784 h 864094"/>
              <a:gd name="T4" fmla="*/ 577183 w 683568"/>
              <a:gd name="T5" fmla="*/ 588642 h 864094"/>
              <a:gd name="T6" fmla="*/ 341597 w 683568"/>
              <a:gd name="T7" fmla="*/ 864094 h 864094"/>
              <a:gd name="T8" fmla="*/ 105111 w 683568"/>
              <a:gd name="T9" fmla="*/ 587591 h 864094"/>
              <a:gd name="T10" fmla="*/ 59857 w 683568"/>
              <a:gd name="T11" fmla="*/ 534679 h 864094"/>
              <a:gd name="T12" fmla="*/ 59306 w 683568"/>
              <a:gd name="T13" fmla="*/ 534035 h 864094"/>
              <a:gd name="T14" fmla="*/ 59325 w 683568"/>
              <a:gd name="T15" fmla="*/ 534035 h 864094"/>
              <a:gd name="T16" fmla="*/ 0 w 683568"/>
              <a:gd name="T17" fmla="*/ 341784 h 864094"/>
              <a:gd name="T18" fmla="*/ 341784 w 683568"/>
              <a:gd name="T19" fmla="*/ 0 h 864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83568"/>
              <a:gd name="T31" fmla="*/ 0 h 864094"/>
              <a:gd name="T32" fmla="*/ 683568 w 683568"/>
              <a:gd name="T33" fmla="*/ 864094 h 8640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9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1.4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图形创新</a:t>
            </a:r>
            <a:endParaRPr lang="zh-CN" altLang="en-US"/>
          </a:p>
        </p:txBody>
      </p:sp>
      <p:sp>
        <p:nvSpPr>
          <p:cNvPr id="10260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下图是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实用沟通技能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中的</a:t>
            </a:r>
            <a:r>
              <a:rPr 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P54</a:t>
            </a: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页的段落内容，左边的小便签很漂亮，是怎么实现的呢？</a:t>
            </a:r>
          </a:p>
        </p:txBody>
      </p:sp>
      <p:sp>
        <p:nvSpPr>
          <p:cNvPr id="10261" name="矩形 3"/>
          <p:cNvSpPr>
            <a:spLocks noChangeArrowheads="1"/>
          </p:cNvSpPr>
          <p:nvPr/>
        </p:nvSpPr>
        <p:spPr bwMode="auto">
          <a:xfrm>
            <a:off x="769938" y="4149725"/>
            <a:ext cx="461327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>
              <a:lnSpc>
                <a:spcPct val="129000"/>
              </a:lnSpc>
              <a:spcAft>
                <a:spcPts val="3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与男人沟通，不要忘了他的面子；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与女人沟通，不要忘了他的情绪；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与领导沟通，不要忘了他的尊严；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与下属沟通，不要忘了他的自尊；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与年轻人沟通，不要忘了他的直接；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</a:pPr>
            <a:r>
              <a:rPr lang="zh-CN" altLang="en-US" sz="16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与儿童沟通，不要忘了他的天真。</a:t>
            </a:r>
            <a:endParaRPr lang="zh-CN" altLang="en-US"/>
          </a:p>
        </p:txBody>
      </p:sp>
      <p:grpSp>
        <p:nvGrpSpPr>
          <p:cNvPr id="10262" name="组合 28"/>
          <p:cNvGrpSpPr>
            <a:grpSpLocks/>
          </p:cNvGrpSpPr>
          <p:nvPr/>
        </p:nvGrpSpPr>
        <p:grpSpPr bwMode="auto">
          <a:xfrm>
            <a:off x="889000" y="4189413"/>
            <a:ext cx="246063" cy="2016125"/>
            <a:chOff x="0" y="0"/>
            <a:chExt cx="245812" cy="2016224"/>
          </a:xfrm>
        </p:grpSpPr>
        <p:sp>
          <p:nvSpPr>
            <p:cNvPr id="10263" name="椭圆 14"/>
            <p:cNvSpPr>
              <a:spLocks noChangeArrowheads="1"/>
            </p:cNvSpPr>
            <p:nvPr/>
          </p:nvSpPr>
          <p:spPr bwMode="auto">
            <a:xfrm>
              <a:off x="0" y="0"/>
              <a:ext cx="245812" cy="314340"/>
            </a:xfrm>
            <a:custGeom>
              <a:avLst/>
              <a:gdLst>
                <a:gd name="T0" fmla="*/ 0 w 683568"/>
                <a:gd name="T1" fmla="*/ 0 h 864094"/>
                <a:gd name="T2" fmla="*/ 683568 w 683568"/>
                <a:gd name="T3" fmla="*/ 864094 h 864094"/>
              </a:gdLst>
              <a:ahLst/>
              <a:cxnLst/>
              <a:rect l="T0" t="T1" r="T2" b="T3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64" name="椭圆 14"/>
            <p:cNvSpPr>
              <a:spLocks noChangeArrowheads="1"/>
            </p:cNvSpPr>
            <p:nvPr/>
          </p:nvSpPr>
          <p:spPr bwMode="auto">
            <a:xfrm>
              <a:off x="0" y="425471"/>
              <a:ext cx="245812" cy="314340"/>
            </a:xfrm>
            <a:custGeom>
              <a:avLst/>
              <a:gdLst>
                <a:gd name="T0" fmla="*/ 0 w 683568"/>
                <a:gd name="T1" fmla="*/ 0 h 864094"/>
                <a:gd name="T2" fmla="*/ 683568 w 683568"/>
                <a:gd name="T3" fmla="*/ 864094 h 864094"/>
              </a:gdLst>
              <a:ahLst/>
              <a:cxnLst/>
              <a:rect l="T0" t="T1" r="T2" b="T3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65" name="椭圆 14"/>
            <p:cNvSpPr>
              <a:spLocks noChangeArrowheads="1"/>
            </p:cNvSpPr>
            <p:nvPr/>
          </p:nvSpPr>
          <p:spPr bwMode="auto">
            <a:xfrm>
              <a:off x="0" y="850942"/>
              <a:ext cx="245812" cy="314340"/>
            </a:xfrm>
            <a:custGeom>
              <a:avLst/>
              <a:gdLst>
                <a:gd name="T0" fmla="*/ 0 w 683568"/>
                <a:gd name="T1" fmla="*/ 0 h 864094"/>
                <a:gd name="T2" fmla="*/ 683568 w 683568"/>
                <a:gd name="T3" fmla="*/ 864094 h 864094"/>
              </a:gdLst>
              <a:ahLst/>
              <a:cxnLst/>
              <a:rect l="T0" t="T1" r="T2" b="T3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66" name="椭圆 14"/>
            <p:cNvSpPr>
              <a:spLocks noChangeArrowheads="1"/>
            </p:cNvSpPr>
            <p:nvPr/>
          </p:nvSpPr>
          <p:spPr bwMode="auto">
            <a:xfrm>
              <a:off x="0" y="1276413"/>
              <a:ext cx="245812" cy="314340"/>
            </a:xfrm>
            <a:custGeom>
              <a:avLst/>
              <a:gdLst>
                <a:gd name="T0" fmla="*/ 0 w 683568"/>
                <a:gd name="T1" fmla="*/ 0 h 864094"/>
                <a:gd name="T2" fmla="*/ 683568 w 683568"/>
                <a:gd name="T3" fmla="*/ 864094 h 864094"/>
              </a:gdLst>
              <a:ahLst/>
              <a:cxnLst/>
              <a:rect l="T0" t="T1" r="T2" b="T3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0267" name="椭圆 14"/>
            <p:cNvSpPr>
              <a:spLocks noChangeArrowheads="1"/>
            </p:cNvSpPr>
            <p:nvPr/>
          </p:nvSpPr>
          <p:spPr bwMode="auto">
            <a:xfrm>
              <a:off x="0" y="1701884"/>
              <a:ext cx="245812" cy="314340"/>
            </a:xfrm>
            <a:custGeom>
              <a:avLst/>
              <a:gdLst>
                <a:gd name="T0" fmla="*/ 0 w 683568"/>
                <a:gd name="T1" fmla="*/ 0 h 864094"/>
                <a:gd name="T2" fmla="*/ 683568 w 683568"/>
                <a:gd name="T3" fmla="*/ 864094 h 864094"/>
              </a:gdLst>
              <a:ahLst/>
              <a:cxnLst/>
              <a:rect l="T0" t="T1" r="T2" b="T3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0268" name="椭圆 1"/>
          <p:cNvSpPr>
            <a:spLocks noChangeArrowheads="1"/>
          </p:cNvSpPr>
          <p:nvPr/>
        </p:nvSpPr>
        <p:spPr bwMode="auto">
          <a:xfrm>
            <a:off x="9844088" y="1700213"/>
            <a:ext cx="1644650" cy="1646237"/>
          </a:xfrm>
          <a:prstGeom prst="ellipse">
            <a:avLst/>
          </a:prstGeom>
          <a:solidFill>
            <a:srgbClr val="8BAB00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69" name="椭圆 14"/>
          <p:cNvSpPr>
            <a:spLocks noChangeAspect="1" noChangeArrowheads="1"/>
          </p:cNvSpPr>
          <p:nvPr/>
        </p:nvSpPr>
        <p:spPr bwMode="auto">
          <a:xfrm>
            <a:off x="4514850" y="1481138"/>
            <a:ext cx="2232025" cy="2854325"/>
          </a:xfrm>
          <a:custGeom>
            <a:avLst/>
            <a:gdLst>
              <a:gd name="T0" fmla="*/ 341784 w 683568"/>
              <a:gd name="T1" fmla="*/ 0 h 864094"/>
              <a:gd name="T2" fmla="*/ 683568 w 683568"/>
              <a:gd name="T3" fmla="*/ 341784 h 864094"/>
              <a:gd name="T4" fmla="*/ 577183 w 683568"/>
              <a:gd name="T5" fmla="*/ 588642 h 864094"/>
              <a:gd name="T6" fmla="*/ 341597 w 683568"/>
              <a:gd name="T7" fmla="*/ 864094 h 864094"/>
              <a:gd name="T8" fmla="*/ 105111 w 683568"/>
              <a:gd name="T9" fmla="*/ 587591 h 864094"/>
              <a:gd name="T10" fmla="*/ 59857 w 683568"/>
              <a:gd name="T11" fmla="*/ 534679 h 864094"/>
              <a:gd name="T12" fmla="*/ 59306 w 683568"/>
              <a:gd name="T13" fmla="*/ 534035 h 864094"/>
              <a:gd name="T14" fmla="*/ 59325 w 683568"/>
              <a:gd name="T15" fmla="*/ 534035 h 864094"/>
              <a:gd name="T16" fmla="*/ 0 w 683568"/>
              <a:gd name="T17" fmla="*/ 341784 h 864094"/>
              <a:gd name="T18" fmla="*/ 341784 w 683568"/>
              <a:gd name="T19" fmla="*/ 0 h 864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83568"/>
              <a:gd name="T31" fmla="*/ 0 h 864094"/>
              <a:gd name="T32" fmla="*/ 683568 w 683568"/>
              <a:gd name="T33" fmla="*/ 864094 h 8640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70" name="椭圆 49"/>
          <p:cNvSpPr>
            <a:spLocks noChangeArrowheads="1"/>
          </p:cNvSpPr>
          <p:nvPr/>
        </p:nvSpPr>
        <p:spPr bwMode="auto">
          <a:xfrm>
            <a:off x="7334250" y="1700213"/>
            <a:ext cx="1644650" cy="1646237"/>
          </a:xfrm>
          <a:prstGeom prst="ellipse">
            <a:avLst/>
          </a:prstGeom>
          <a:solidFill>
            <a:srgbClr val="8BAB00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cxnSp>
        <p:nvCxnSpPr>
          <p:cNvPr id="10273" name="肘形连接符 7"/>
          <p:cNvCxnSpPr>
            <a:cxnSpLocks noChangeShapeType="1"/>
            <a:stCxn id="10258" idx="3"/>
            <a:endCxn id="10257" idx="1"/>
          </p:cNvCxnSpPr>
          <p:nvPr/>
        </p:nvCxnSpPr>
        <p:spPr bwMode="auto">
          <a:xfrm flipH="1">
            <a:off x="9304338" y="4335463"/>
            <a:ext cx="1362075" cy="523875"/>
          </a:xfrm>
          <a:prstGeom prst="bentConnector3">
            <a:avLst>
              <a:gd name="adj1" fmla="val -384"/>
            </a:avLst>
          </a:prstGeom>
          <a:noFill/>
          <a:ln w="38100" cap="flat" cmpd="sng">
            <a:solidFill>
              <a:srgbClr val="FF0000"/>
            </a:solidFill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74" name="TextBox 55"/>
          <p:cNvSpPr>
            <a:spLocks noChangeArrowheads="1"/>
          </p:cNvSpPr>
          <p:nvPr/>
        </p:nvSpPr>
        <p:spPr bwMode="auto">
          <a:xfrm>
            <a:off x="9609138" y="49768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边框阴影</a:t>
            </a:r>
          </a:p>
        </p:txBody>
      </p:sp>
      <p:sp>
        <p:nvSpPr>
          <p:cNvPr id="10275" name="TextBox 57"/>
          <p:cNvSpPr>
            <a:spLocks noChangeArrowheads="1"/>
          </p:cNvSpPr>
          <p:nvPr/>
        </p:nvSpPr>
        <p:spPr bwMode="auto">
          <a:xfrm>
            <a:off x="9609138" y="4430713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形状剪除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0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8" grpId="0" bldLvl="0" animBg="1" autoUpdateAnimBg="0"/>
      <p:bldP spid="10270" grpId="0" bldLvl="0" animBg="1" autoUpdateAnimBg="0"/>
      <p:bldP spid="10274" grpId="0" bldLvl="0" autoUpdateAnimBg="0"/>
      <p:bldP spid="1027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5"/>
          <p:cNvGrpSpPr>
            <a:grpSpLocks/>
          </p:cNvGrpSpPr>
          <p:nvPr/>
        </p:nvGrpSpPr>
        <p:grpSpPr bwMode="auto">
          <a:xfrm>
            <a:off x="11210925" y="6365875"/>
            <a:ext cx="360363" cy="360363"/>
            <a:chOff x="0" y="0"/>
            <a:chExt cx="360000" cy="360000"/>
          </a:xfrm>
        </p:grpSpPr>
        <p:sp>
          <p:nvSpPr>
            <p:cNvPr id="11267" name="椭圆 15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68" name="燕尾形 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flipH="1"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0" y="333375"/>
            <a:ext cx="12198350" cy="431800"/>
          </a:xfrm>
          <a:prstGeom prst="rect">
            <a:avLst/>
          </a:prstGeom>
          <a:solidFill>
            <a:srgbClr val="5C3F4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0" name="矩形 8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1271" name="矩形 11"/>
          <p:cNvSpPr>
            <a:spLocks noChangeArrowheads="1"/>
          </p:cNvSpPr>
          <p:nvPr/>
        </p:nvSpPr>
        <p:spPr bwMode="auto">
          <a:xfrm>
            <a:off x="749141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图片处理</a:t>
            </a:r>
          </a:p>
        </p:txBody>
      </p:sp>
      <p:sp>
        <p:nvSpPr>
          <p:cNvPr id="11272" name="矩形 12"/>
          <p:cNvSpPr>
            <a:spLocks noChangeArrowheads="1"/>
          </p:cNvSpPr>
          <p:nvPr/>
        </p:nvSpPr>
        <p:spPr bwMode="auto">
          <a:xfrm>
            <a:off x="8739188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图表设计</a:t>
            </a:r>
          </a:p>
        </p:txBody>
      </p:sp>
      <p:sp>
        <p:nvSpPr>
          <p:cNvPr id="11273" name="矩形 13"/>
          <p:cNvSpPr>
            <a:spLocks noChangeArrowheads="1"/>
          </p:cNvSpPr>
          <p:nvPr/>
        </p:nvSpPr>
        <p:spPr bwMode="auto">
          <a:xfrm>
            <a:off x="9986963" y="333375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典型案例</a:t>
            </a:r>
          </a:p>
        </p:txBody>
      </p:sp>
      <p:sp>
        <p:nvSpPr>
          <p:cNvPr id="11274" name="矩形 1"/>
          <p:cNvSpPr>
            <a:spLocks noChangeArrowheads="1"/>
          </p:cNvSpPr>
          <p:nvPr/>
        </p:nvSpPr>
        <p:spPr bwMode="auto">
          <a:xfrm>
            <a:off x="0" y="765175"/>
            <a:ext cx="12198350" cy="71438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5" name="椭圆 19"/>
          <p:cNvSpPr>
            <a:spLocks noChangeArrowheads="1"/>
          </p:cNvSpPr>
          <p:nvPr/>
        </p:nvSpPr>
        <p:spPr bwMode="auto">
          <a:xfrm>
            <a:off x="268288" y="373063"/>
            <a:ext cx="358775" cy="358775"/>
          </a:xfrm>
          <a:prstGeom prst="ellipse">
            <a:avLst/>
          </a:prstGeom>
          <a:solidFill>
            <a:srgbClr val="FFFFFF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6" name="TextBox 15"/>
          <p:cNvSpPr>
            <a:spLocks noChangeArrowheads="1"/>
          </p:cNvSpPr>
          <p:nvPr/>
        </p:nvSpPr>
        <p:spPr bwMode="auto">
          <a:xfrm>
            <a:off x="122238" y="382588"/>
            <a:ext cx="6508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rPr>
              <a:t>* </a:t>
            </a:r>
          </a:p>
        </p:txBody>
      </p:sp>
      <p:grpSp>
        <p:nvGrpSpPr>
          <p:cNvPr id="11277" name="组合 4"/>
          <p:cNvGrpSpPr>
            <a:grpSpLocks/>
          </p:cNvGrpSpPr>
          <p:nvPr/>
        </p:nvGrpSpPr>
        <p:grpSpPr bwMode="auto">
          <a:xfrm>
            <a:off x="11715750" y="6365875"/>
            <a:ext cx="360363" cy="360363"/>
            <a:chOff x="0" y="0"/>
            <a:chExt cx="360000" cy="360000"/>
          </a:xfrm>
        </p:grpSpPr>
        <p:sp>
          <p:nvSpPr>
            <p:cNvPr id="11278" name="椭圆 2"/>
            <p:cNvSpPr>
              <a:spLocks noChangeArrowheads="1"/>
            </p:cNvSpPr>
            <p:nvPr/>
          </p:nvSpPr>
          <p:spPr bwMode="auto">
            <a:xfrm>
              <a:off x="0" y="0"/>
              <a:ext cx="360000" cy="360000"/>
            </a:xfrm>
            <a:prstGeom prst="ellipse">
              <a:avLst/>
            </a:prstGeom>
            <a:solidFill>
              <a:srgbClr val="FF9500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79" name="燕尾形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93569" y="93569"/>
              <a:ext cx="172863" cy="172863"/>
            </a:xfrm>
            <a:prstGeom prst="chevron">
              <a:avLst>
                <a:gd name="adj" fmla="val 50000"/>
              </a:avLst>
            </a:prstGeom>
            <a:solidFill>
              <a:srgbClr val="FFFFFF">
                <a:alpha val="68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1280" name="矩形 3"/>
          <p:cNvSpPr>
            <a:spLocks noChangeArrowheads="1"/>
          </p:cNvSpPr>
          <p:nvPr/>
        </p:nvSpPr>
        <p:spPr bwMode="auto">
          <a:xfrm>
            <a:off x="6243638" y="333375"/>
            <a:ext cx="1223962" cy="431800"/>
          </a:xfrm>
          <a:prstGeom prst="rect">
            <a:avLst/>
          </a:prstGeom>
          <a:solidFill>
            <a:srgbClr val="FF95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图形绘制</a:t>
            </a:r>
          </a:p>
        </p:txBody>
      </p:sp>
      <p:sp>
        <p:nvSpPr>
          <p:cNvPr id="11281" name="TextBox 8"/>
          <p:cNvSpPr>
            <a:spLocks noChangeArrowheads="1"/>
          </p:cNvSpPr>
          <p:nvPr/>
        </p:nvSpPr>
        <p:spPr bwMode="auto">
          <a:xfrm>
            <a:off x="769938" y="352425"/>
            <a:ext cx="5114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1.5 </a:t>
            </a:r>
            <a:r>
              <a:rPr lang="zh-CN" altLang="en-US" sz="20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rPr>
              <a:t>立体图形</a:t>
            </a:r>
            <a:endParaRPr lang="zh-CN" altLang="en-US"/>
          </a:p>
        </p:txBody>
      </p:sp>
      <p:sp>
        <p:nvSpPr>
          <p:cNvPr id="11282" name="TextBox 6"/>
          <p:cNvSpPr>
            <a:spLocks noChangeArrowheads="1"/>
          </p:cNvSpPr>
          <p:nvPr/>
        </p:nvSpPr>
        <p:spPr bwMode="auto">
          <a:xfrm>
            <a:off x="769938" y="981075"/>
            <a:ext cx="110093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下图的立体图形很酷哦，请问是怎么实现的呢？</a:t>
            </a:r>
          </a:p>
        </p:txBody>
      </p:sp>
      <p:grpSp>
        <p:nvGrpSpPr>
          <p:cNvPr id="11283" name="组合 21"/>
          <p:cNvGrpSpPr>
            <a:grpSpLocks/>
          </p:cNvGrpSpPr>
          <p:nvPr/>
        </p:nvGrpSpPr>
        <p:grpSpPr bwMode="auto">
          <a:xfrm>
            <a:off x="7634288" y="4491038"/>
            <a:ext cx="1800225" cy="1530350"/>
            <a:chOff x="0" y="0"/>
            <a:chExt cx="1800558" cy="1530894"/>
          </a:xfrm>
        </p:grpSpPr>
        <p:sp>
          <p:nvSpPr>
            <p:cNvPr id="11284" name="立方体 22"/>
            <p:cNvSpPr>
              <a:spLocks noChangeArrowheads="1"/>
            </p:cNvSpPr>
            <p:nvPr/>
          </p:nvSpPr>
          <p:spPr bwMode="auto">
            <a:xfrm>
              <a:off x="0" y="0"/>
              <a:ext cx="1800558" cy="1530894"/>
            </a:xfrm>
            <a:prstGeom prst="cube">
              <a:avLst>
                <a:gd name="adj" fmla="val 2500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1285" name="矩形 23"/>
            <p:cNvSpPr>
              <a:spLocks noChangeArrowheads="1"/>
            </p:cNvSpPr>
            <p:nvPr/>
          </p:nvSpPr>
          <p:spPr bwMode="auto">
            <a:xfrm>
              <a:off x="144016" y="473652"/>
              <a:ext cx="111438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华康俪金黑W8(P)" pitchFamily="2" charset="-122"/>
                  <a:ea typeface="华康俪金黑W8(P)" pitchFamily="2" charset="-122"/>
                  <a:sym typeface="华康俪金黑W8(P)" pitchFamily="2" charset="-122"/>
                </a:rPr>
                <a:t>模块内容</a:t>
              </a:r>
              <a:endParaRPr lang="en-US" sz="28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endParaRPr>
            </a:p>
          </p:txBody>
        </p:sp>
      </p:grpSp>
      <p:grpSp>
        <p:nvGrpSpPr>
          <p:cNvPr id="11286" name="组合 24"/>
          <p:cNvGrpSpPr>
            <a:grpSpLocks/>
          </p:cNvGrpSpPr>
          <p:nvPr/>
        </p:nvGrpSpPr>
        <p:grpSpPr bwMode="auto">
          <a:xfrm>
            <a:off x="633413" y="4491038"/>
            <a:ext cx="1798637" cy="1530350"/>
            <a:chOff x="0" y="0"/>
            <a:chExt cx="1799082" cy="1529639"/>
          </a:xfrm>
        </p:grpSpPr>
        <p:sp>
          <p:nvSpPr>
            <p:cNvPr id="11287" name="立方体 25"/>
            <p:cNvSpPr>
              <a:spLocks noChangeArrowheads="1"/>
            </p:cNvSpPr>
            <p:nvPr/>
          </p:nvSpPr>
          <p:spPr bwMode="auto">
            <a:xfrm>
              <a:off x="0" y="0"/>
              <a:ext cx="1799082" cy="1529639"/>
            </a:xfrm>
            <a:prstGeom prst="cube">
              <a:avLst>
                <a:gd name="adj" fmla="val 25000"/>
              </a:avLst>
            </a:prstGeom>
            <a:solidFill>
              <a:srgbClr val="F05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88" name="矩形 26"/>
            <p:cNvSpPr>
              <a:spLocks noChangeArrowheads="1"/>
            </p:cNvSpPr>
            <p:nvPr/>
          </p:nvSpPr>
          <p:spPr bwMode="auto">
            <a:xfrm>
              <a:off x="168820" y="473023"/>
              <a:ext cx="111438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华康俪金黑W8(P)" pitchFamily="2" charset="-122"/>
                  <a:ea typeface="华康俪金黑W8(P)" pitchFamily="2" charset="-122"/>
                  <a:sym typeface="华康俪金黑W8(P)" pitchFamily="2" charset="-122"/>
                </a:rPr>
                <a:t>模块内容</a:t>
              </a:r>
              <a:endParaRPr lang="en-US" sz="28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endParaRPr>
            </a:p>
          </p:txBody>
        </p:sp>
      </p:grpSp>
      <p:grpSp>
        <p:nvGrpSpPr>
          <p:cNvPr id="11289" name="组合 31"/>
          <p:cNvGrpSpPr>
            <a:grpSpLocks/>
          </p:cNvGrpSpPr>
          <p:nvPr/>
        </p:nvGrpSpPr>
        <p:grpSpPr bwMode="auto">
          <a:xfrm>
            <a:off x="5300663" y="4491038"/>
            <a:ext cx="1800225" cy="1530350"/>
            <a:chOff x="0" y="0"/>
            <a:chExt cx="1800557" cy="1530894"/>
          </a:xfrm>
        </p:grpSpPr>
        <p:sp>
          <p:nvSpPr>
            <p:cNvPr id="11290" name="立方体 32"/>
            <p:cNvSpPr>
              <a:spLocks noChangeArrowheads="1"/>
            </p:cNvSpPr>
            <p:nvPr/>
          </p:nvSpPr>
          <p:spPr bwMode="auto">
            <a:xfrm>
              <a:off x="0" y="0"/>
              <a:ext cx="1800557" cy="1530894"/>
            </a:xfrm>
            <a:prstGeom prst="cube">
              <a:avLst>
                <a:gd name="adj" fmla="val 25000"/>
              </a:avLst>
            </a:prstGeom>
            <a:solidFill>
              <a:srgbClr val="7BC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1291" name="矩形 33"/>
            <p:cNvSpPr>
              <a:spLocks noChangeArrowheads="1"/>
            </p:cNvSpPr>
            <p:nvPr/>
          </p:nvSpPr>
          <p:spPr bwMode="auto">
            <a:xfrm>
              <a:off x="156418" y="473652"/>
              <a:ext cx="111438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华康俪金黑W8(P)" pitchFamily="2" charset="-122"/>
                  <a:ea typeface="华康俪金黑W8(P)" pitchFamily="2" charset="-122"/>
                  <a:sym typeface="华康俪金黑W8(P)" pitchFamily="2" charset="-122"/>
                </a:rPr>
                <a:t>模块内容</a:t>
              </a:r>
              <a:endParaRPr lang="en-US" sz="28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endParaRPr>
            </a:p>
          </p:txBody>
        </p:sp>
      </p:grpSp>
      <p:grpSp>
        <p:nvGrpSpPr>
          <p:cNvPr id="11292" name="组合 34"/>
          <p:cNvGrpSpPr>
            <a:grpSpLocks/>
          </p:cNvGrpSpPr>
          <p:nvPr/>
        </p:nvGrpSpPr>
        <p:grpSpPr bwMode="auto">
          <a:xfrm>
            <a:off x="2967038" y="4491038"/>
            <a:ext cx="1798637" cy="1530350"/>
            <a:chOff x="0" y="0"/>
            <a:chExt cx="1799082" cy="1529639"/>
          </a:xfrm>
        </p:grpSpPr>
        <p:sp>
          <p:nvSpPr>
            <p:cNvPr id="11293" name="立方体 35"/>
            <p:cNvSpPr>
              <a:spLocks noChangeArrowheads="1"/>
            </p:cNvSpPr>
            <p:nvPr/>
          </p:nvSpPr>
          <p:spPr bwMode="auto">
            <a:xfrm>
              <a:off x="0" y="0"/>
              <a:ext cx="1799082" cy="1529639"/>
            </a:xfrm>
            <a:prstGeom prst="cube">
              <a:avLst>
                <a:gd name="adj" fmla="val 25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94" name="矩形 36"/>
            <p:cNvSpPr>
              <a:spLocks noChangeArrowheads="1"/>
            </p:cNvSpPr>
            <p:nvPr/>
          </p:nvSpPr>
          <p:spPr bwMode="auto">
            <a:xfrm>
              <a:off x="168820" y="473023"/>
              <a:ext cx="1114387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华康俪金黑W8(P)" pitchFamily="2" charset="-122"/>
                  <a:ea typeface="华康俪金黑W8(P)" pitchFamily="2" charset="-122"/>
                  <a:sym typeface="华康俪金黑W8(P)" pitchFamily="2" charset="-122"/>
                </a:rPr>
                <a:t>模块内容</a:t>
              </a:r>
              <a:endParaRPr lang="en-US" sz="2800">
                <a:solidFill>
                  <a:schemeClr val="bg1"/>
                </a:solidFill>
                <a:latin typeface="华康俪金黑W8(P)" pitchFamily="2" charset="-122"/>
                <a:ea typeface="华康俪金黑W8(P)" pitchFamily="2" charset="-122"/>
                <a:sym typeface="华康俪金黑W8(P)" pitchFamily="2" charset="-122"/>
              </a:endParaRPr>
            </a:p>
          </p:txBody>
        </p:sp>
      </p:grpSp>
      <p:grpSp>
        <p:nvGrpSpPr>
          <p:cNvPr id="11295" name="组合 14"/>
          <p:cNvGrpSpPr>
            <a:grpSpLocks/>
          </p:cNvGrpSpPr>
          <p:nvPr/>
        </p:nvGrpSpPr>
        <p:grpSpPr bwMode="auto">
          <a:xfrm>
            <a:off x="4249738" y="2030413"/>
            <a:ext cx="5197475" cy="3033712"/>
            <a:chOff x="0" y="0"/>
            <a:chExt cx="5197799" cy="3034109"/>
          </a:xfrm>
        </p:grpSpPr>
        <p:pic>
          <p:nvPicPr>
            <p:cNvPr id="1129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0524" y="0"/>
              <a:ext cx="2314575" cy="1120829"/>
            </a:xfrm>
            <a:prstGeom prst="rect">
              <a:avLst/>
            </a:prstGeom>
            <a:noFill/>
            <a:ln w="9525" cmpd="sng">
              <a:solidFill>
                <a:srgbClr val="FF9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9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95" y="190610"/>
              <a:ext cx="2230439" cy="751349"/>
            </a:xfrm>
            <a:prstGeom prst="rect">
              <a:avLst/>
            </a:prstGeom>
            <a:noFill/>
            <a:ln w="9525" cmpd="sng">
              <a:solidFill>
                <a:srgbClr val="FF9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8" name="圆角矩形 40"/>
            <p:cNvSpPr>
              <a:spLocks noChangeArrowheads="1"/>
            </p:cNvSpPr>
            <p:nvPr/>
          </p:nvSpPr>
          <p:spPr bwMode="auto">
            <a:xfrm>
              <a:off x="0" y="103201"/>
              <a:ext cx="515969" cy="935160"/>
            </a:xfrm>
            <a:prstGeom prst="roundRect">
              <a:avLst>
                <a:gd name="adj" fmla="val 7194"/>
              </a:avLst>
            </a:prstGeom>
            <a:noFill/>
            <a:ln w="38100" cap="flat" cmpd="sng">
              <a:solidFill>
                <a:srgbClr val="FF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1299" name="直接箭头连接符 10"/>
            <p:cNvSpPr>
              <a:spLocks noChangeShapeType="1"/>
            </p:cNvSpPr>
            <p:nvPr/>
          </p:nvSpPr>
          <p:spPr bwMode="auto">
            <a:xfrm>
              <a:off x="2279792" y="566811"/>
              <a:ext cx="590587" cy="3175"/>
            </a:xfrm>
            <a:prstGeom prst="straightConnector1">
              <a:avLst/>
            </a:prstGeom>
            <a:noFill/>
            <a:ln w="38100" cap="flat" cmpd="sng">
              <a:solidFill>
                <a:srgbClr val="FF0000"/>
              </a:solidFill>
              <a:bevel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300" name="肘形连接符 12"/>
            <p:cNvCxnSpPr>
              <a:cxnSpLocks noChangeShapeType="1"/>
              <a:endCxn id="11284" idx="5"/>
            </p:cNvCxnSpPr>
            <p:nvPr/>
          </p:nvCxnSpPr>
          <p:spPr bwMode="auto">
            <a:xfrm>
              <a:off x="5185098" y="560460"/>
              <a:ext cx="12701" cy="2473649"/>
            </a:xfrm>
            <a:prstGeom prst="bentConnector3">
              <a:avLst>
                <a:gd name="adj1" fmla="val 6502037"/>
              </a:avLst>
            </a:prstGeom>
            <a:noFill/>
            <a:ln w="38100" cap="flat" cmpd="sng">
              <a:solidFill>
                <a:srgbClr val="FF0000"/>
              </a:solidFill>
              <a:bevel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301" name="圆角矩形 50"/>
            <p:cNvSpPr>
              <a:spLocks noChangeArrowheads="1"/>
            </p:cNvSpPr>
            <p:nvPr/>
          </p:nvSpPr>
          <p:spPr bwMode="auto">
            <a:xfrm>
              <a:off x="2870379" y="606504"/>
              <a:ext cx="658853" cy="536645"/>
            </a:xfrm>
            <a:prstGeom prst="roundRect">
              <a:avLst>
                <a:gd name="adj" fmla="val 7194"/>
              </a:avLst>
            </a:prstGeom>
            <a:noFill/>
            <a:ln w="38100" cap="flat" cmpd="sng">
              <a:solidFill>
                <a:srgbClr val="FF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2340</Words>
  <Characters>0</Characters>
  <Application>Microsoft Office PowerPoint</Application>
  <DocSecurity>0</DocSecurity>
  <PresentationFormat>自定义</PresentationFormat>
  <Lines>0</Lines>
  <Paragraphs>465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4" baseType="lpstr">
      <vt:lpstr>Arial</vt:lpstr>
      <vt:lpstr>宋体</vt:lpstr>
      <vt:lpstr>Wingdings</vt:lpstr>
      <vt:lpstr>Calibri</vt:lpstr>
      <vt:lpstr>微软雅黑</vt:lpstr>
      <vt:lpstr>Arial Unicode MS</vt:lpstr>
      <vt:lpstr>华康俪金黑W8(P)</vt:lpstr>
      <vt:lpstr>经典繁仿黑</vt:lpstr>
      <vt:lpstr>Microsoft YaHei UI</vt:lpstr>
      <vt:lpstr>Impact</vt:lpstr>
      <vt:lpstr>Agency FB</vt:lpstr>
      <vt:lpstr>Adobe 宋体 Std L</vt:lpstr>
      <vt:lpstr>Arial Black</vt:lpstr>
      <vt:lpstr>Times New Roman</vt:lpstr>
      <vt:lpstr>MS PGothic</vt:lpstr>
      <vt:lpstr>黑体</vt:lpstr>
      <vt:lpstr>魂心</vt:lpstr>
      <vt:lpstr>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许敏斌</cp:lastModifiedBy>
  <cp:revision>812</cp:revision>
  <dcterms:created xsi:type="dcterms:W3CDTF">2014-09-06T15:03:10Z</dcterms:created>
  <dcterms:modified xsi:type="dcterms:W3CDTF">2016-03-26T04:23:49Z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2052-9.1.0.4843</vt:lpwstr>
  </property>
</Properties>
</file>