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358" r:id="rId4"/>
    <p:sldId id="257" r:id="rId5"/>
    <p:sldId id="350" r:id="rId6"/>
    <p:sldId id="354" r:id="rId7"/>
    <p:sldId id="359" r:id="rId8"/>
    <p:sldId id="351" r:id="rId9"/>
    <p:sldId id="352" r:id="rId10"/>
    <p:sldId id="356" r:id="rId11"/>
    <p:sldId id="360" r:id="rId12"/>
    <p:sldId id="362" r:id="rId13"/>
    <p:sldId id="346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64C448"/>
    <a:srgbClr val="FFC000"/>
    <a:srgbClr val="103154"/>
    <a:srgbClr val="3E5CCC"/>
    <a:srgbClr val="1B88EA"/>
    <a:srgbClr val="3A4187"/>
    <a:srgbClr val="3F3F3F"/>
    <a:srgbClr val="3E4D90"/>
    <a:srgbClr val="3B49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53" d="100"/>
          <a:sy n="153" d="100"/>
        </p:scale>
        <p:origin x="42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12" b="14776"/>
          <a:stretch/>
        </p:blipFill>
        <p:spPr>
          <a:xfrm>
            <a:off x="0" y="-95250"/>
            <a:ext cx="9144000" cy="52578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95250"/>
            <a:ext cx="9144000" cy="5238750"/>
          </a:xfrm>
          <a:prstGeom prst="rect">
            <a:avLst/>
          </a:pr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862322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691385" y="2000757"/>
            <a:ext cx="5762371" cy="18796"/>
          </a:xfrm>
          <a:custGeom>
            <a:avLst/>
            <a:gdLst>
              <a:gd name="connsiteX0" fmla="*/ 6350 w 5762371"/>
              <a:gd name="connsiteY0" fmla="*/ 6350 h 18796"/>
              <a:gd name="connsiteX1" fmla="*/ 5756020 w 5762371"/>
              <a:gd name="connsiteY1" fmla="*/ 6350 h 187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62371" h="18796">
                <a:moveTo>
                  <a:pt x="6350" y="6350"/>
                </a:moveTo>
                <a:lnTo>
                  <a:pt x="5756020" y="6350"/>
                </a:lnTo>
              </a:path>
            </a:pathLst>
          </a:custGeom>
          <a:ln w="12700">
            <a:solidFill>
              <a:srgbClr val="6EB3E7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691385" y="3181350"/>
            <a:ext cx="5762371" cy="18796"/>
          </a:xfrm>
          <a:custGeom>
            <a:avLst/>
            <a:gdLst>
              <a:gd name="connsiteX0" fmla="*/ 6350 w 5762371"/>
              <a:gd name="connsiteY0" fmla="*/ 6350 h 18796"/>
              <a:gd name="connsiteX1" fmla="*/ 5756020 w 5762371"/>
              <a:gd name="connsiteY1" fmla="*/ 6350 h 1879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5762371" h="18796">
                <a:moveTo>
                  <a:pt x="6350" y="6350"/>
                </a:moveTo>
                <a:lnTo>
                  <a:pt x="5756020" y="6350"/>
                </a:lnTo>
              </a:path>
            </a:pathLst>
          </a:custGeom>
          <a:ln w="12700">
            <a:solidFill>
              <a:srgbClr val="6EB3E7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202024" y="2817359"/>
            <a:ext cx="4739952" cy="287707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2000"/>
              </a:lnSpc>
              <a:tabLst/>
            </a:pPr>
            <a:r>
              <a:rPr lang="en-US" altLang="zh-CN" sz="1596" dirty="0">
                <a:solidFill>
                  <a:srgbClr val="FFC000"/>
                </a:solidFill>
                <a:latin typeface="Microsoft YaHei UI" pitchFamily="18" charset="0"/>
                <a:cs typeface="Microsoft YaHei UI" pitchFamily="18" charset="0"/>
              </a:rPr>
              <a:t>Shenzhen Hotel CAMC Engineering Services Ltd.</a:t>
            </a:r>
            <a:endParaRPr lang="en-US" altLang="zh-CN" sz="1596" dirty="0" smtClean="0">
              <a:solidFill>
                <a:srgbClr val="FFC000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878681" y="2262099"/>
            <a:ext cx="7386638" cy="50783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>
              <a:lnSpc>
                <a:spcPts val="3600"/>
              </a:lnSpc>
              <a:tabLst>
                <a:tab pos="1079500" algn="l"/>
              </a:tabLst>
            </a:pPr>
            <a:r>
              <a:rPr lang="zh-CN" altLang="en-US" sz="3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  <a:endParaRPr lang="en-US" altLang="zh-CN" sz="28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02449" y="135112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  <a:r>
              <a:rPr lang="en-US" altLang="zh-CN" sz="28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endParaRPr lang="en-US" altLang="zh-CN" sz="2800" b="0" i="0" dirty="0">
              <a:solidFill>
                <a:srgbClr val="00B0F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Bandari-Caribbean Blu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586740" y="74152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014-09-29_SingaporeNight_EN-CA6421925784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A4187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"/>
          <p:cNvSpPr txBox="1"/>
          <p:nvPr/>
        </p:nvSpPr>
        <p:spPr>
          <a:xfrm>
            <a:off x="2505621" y="971550"/>
            <a:ext cx="4308872" cy="46564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600"/>
              </a:lnSpc>
              <a:tabLst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深圳中工国际酒店工程服务公司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0600" y="1775515"/>
            <a:ext cx="7010400" cy="2208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精于品质、专业奉献”</a:t>
            </a:r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们承诺并履行着对客户专业的服务与指导，有一支服务国内的专业技术队伍，关注对客户的工程流程解答，个性化方案解决，做好对备品备件的匹配、网络沟通及上门检修排难等综合性专业而精深的服务工作。本着</a:t>
            </a:r>
            <a:r>
              <a:rPr lang="zh-CN" altLang="en-US" sz="20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“诚信、专业、客户至上”</a:t>
            </a:r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的经营理念，我们的未来，请您见证！</a:t>
            </a:r>
            <a:endParaRPr lang="zh-CN" altLang="en-US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55478" y="1104851"/>
            <a:ext cx="228600" cy="228600"/>
          </a:xfrm>
          <a:prstGeom prst="ellipse">
            <a:avLst/>
          </a:prstGeom>
          <a:solidFill>
            <a:srgbClr val="64C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983135" y="1576577"/>
            <a:ext cx="483135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289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chemeClr val="bg1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经营范围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271530"/>
              </p:ext>
            </p:extLst>
          </p:nvPr>
        </p:nvGraphicFramePr>
        <p:xfrm>
          <a:off x="286907" y="1238250"/>
          <a:ext cx="2209800" cy="3009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6542">
                  <a:extLst>
                    <a:ext uri="{9D8B030D-6E8A-4147-A177-3AD203B41FA5}">
                      <a16:colId xmlns:a16="http://schemas.microsoft.com/office/drawing/2014/main" xmlns="" val="386563709"/>
                    </a:ext>
                  </a:extLst>
                </a:gridCol>
                <a:gridCol w="1653258">
                  <a:extLst>
                    <a:ext uri="{9D8B030D-6E8A-4147-A177-3AD203B41FA5}">
                      <a16:colId xmlns:a16="http://schemas.microsoft.com/office/drawing/2014/main" xmlns="" val="3366858128"/>
                    </a:ext>
                  </a:extLst>
                </a:gridCol>
              </a:tblGrid>
              <a:tr h="316865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14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工程项目咨询及系统定位设计篇</a:t>
                      </a:r>
                      <a:endParaRPr lang="zh-CN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vert="eaVert" anchor="ctr">
                    <a:solidFill>
                      <a:srgbClr val="64C44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中央空调的设计优化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8767191"/>
                  </a:ext>
                </a:extLst>
              </a:tr>
              <a:tr h="3168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冷热水系统的优化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1787805"/>
                  </a:ext>
                </a:extLst>
              </a:tr>
              <a:tr h="3168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供配电方案的优化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5580869"/>
                  </a:ext>
                </a:extLst>
              </a:tr>
              <a:tr h="3695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建筑节能</a:t>
                      </a:r>
                      <a:r>
                        <a:rPr lang="zh-CN" altLang="en-US" sz="105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的整体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方案优化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6690972"/>
                  </a:ext>
                </a:extLst>
              </a:tr>
              <a:tr h="3695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无线</a:t>
                      </a:r>
                      <a:r>
                        <a:rPr lang="zh-CN" altLang="en-US" sz="105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网络的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组建和优化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49734770"/>
                  </a:ext>
                </a:extLst>
              </a:tr>
              <a:tr h="3168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视频会议系统的改造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5724289"/>
                  </a:ext>
                </a:extLst>
              </a:tr>
              <a:tr h="3168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客房智能化方案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2669982"/>
                  </a:ext>
                </a:extLst>
              </a:tr>
              <a:tr h="36957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洗衣房，布</a:t>
                      </a:r>
                      <a:r>
                        <a:rPr lang="zh-CN" altLang="en-US" sz="105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草房的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设计规划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7112935"/>
                  </a:ext>
                </a:extLst>
              </a:tr>
              <a:tr h="3168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会议中控系统的应用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1608874"/>
                  </a:ext>
                </a:extLst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076928"/>
              </p:ext>
            </p:extLst>
          </p:nvPr>
        </p:nvGraphicFramePr>
        <p:xfrm>
          <a:off x="2714637" y="1221682"/>
          <a:ext cx="2261278" cy="30007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24224">
                  <a:extLst>
                    <a:ext uri="{9D8B030D-6E8A-4147-A177-3AD203B41FA5}">
                      <a16:colId xmlns:a16="http://schemas.microsoft.com/office/drawing/2014/main" xmlns="" val="2123643101"/>
                    </a:ext>
                  </a:extLst>
                </a:gridCol>
                <a:gridCol w="1837054">
                  <a:extLst>
                    <a:ext uri="{9D8B030D-6E8A-4147-A177-3AD203B41FA5}">
                      <a16:colId xmlns:a16="http://schemas.microsoft.com/office/drawing/2014/main" xmlns="" val="1004613461"/>
                    </a:ext>
                  </a:extLst>
                </a:gridCol>
              </a:tblGrid>
              <a:tr h="411792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节能环保应用控制篇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vert="eaVert" anchor="ctr">
                    <a:solidFill>
                      <a:srgbClr val="64C44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中央空调整体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节能方案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4458053"/>
                  </a:ext>
                </a:extLst>
              </a:tr>
              <a:tr h="3530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酒店废水的综合利用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0093344"/>
                  </a:ext>
                </a:extLst>
              </a:tr>
              <a:tr h="411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洗衣房</a:t>
                      </a:r>
                      <a:r>
                        <a:rPr lang="zh-CN" altLang="en-US" sz="105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蒸汽预热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的回收利用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8626430"/>
                  </a:ext>
                </a:extLst>
              </a:tr>
              <a:tr h="3530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厨具的节能改造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7169544"/>
                  </a:ext>
                </a:extLst>
              </a:tr>
              <a:tr h="411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变频</a:t>
                      </a:r>
                      <a:r>
                        <a:rPr lang="zh-CN" altLang="en-US" sz="105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控制系统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智能化应用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2210423"/>
                  </a:ext>
                </a:extLst>
              </a:tr>
              <a:tr h="3530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酒店供水恒压系统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28786063"/>
                  </a:ext>
                </a:extLst>
              </a:tr>
              <a:tr h="3530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照明工程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7334757"/>
                  </a:ext>
                </a:extLst>
              </a:tr>
              <a:tr h="35306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热泵及热回收工程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685052"/>
                  </a:ext>
                </a:extLst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288043"/>
              </p:ext>
            </p:extLst>
          </p:nvPr>
        </p:nvGraphicFramePr>
        <p:xfrm>
          <a:off x="5185607" y="1227060"/>
          <a:ext cx="1545954" cy="29568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0048">
                  <a:extLst>
                    <a:ext uri="{9D8B030D-6E8A-4147-A177-3AD203B41FA5}">
                      <a16:colId xmlns:a16="http://schemas.microsoft.com/office/drawing/2014/main" xmlns="" val="3823232728"/>
                    </a:ext>
                  </a:extLst>
                </a:gridCol>
                <a:gridCol w="1045906">
                  <a:extLst>
                    <a:ext uri="{9D8B030D-6E8A-4147-A177-3AD203B41FA5}">
                      <a16:colId xmlns:a16="http://schemas.microsoft.com/office/drawing/2014/main" xmlns="" val="1828540620"/>
                    </a:ext>
                  </a:extLst>
                </a:gridCol>
              </a:tblGrid>
              <a:tr h="627141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节能照明应用设计篇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vert="eaVert" anchor="ctr">
                    <a:solidFill>
                      <a:srgbClr val="64C44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室内</a:t>
                      </a:r>
                      <a:b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光源的设计应用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67325785"/>
                  </a:ext>
                </a:extLst>
              </a:tr>
              <a:tr h="627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室外</a:t>
                      </a:r>
                      <a:b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光源的设计应用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117864"/>
                  </a:ext>
                </a:extLst>
              </a:tr>
              <a:tr h="62714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光伏太阳能</a:t>
                      </a:r>
                      <a:b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照明的应用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9912601"/>
                  </a:ext>
                </a:extLst>
              </a:tr>
              <a:tr h="5377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屏幕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1485112"/>
                  </a:ext>
                </a:extLst>
              </a:tr>
              <a:tr h="5377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招牌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43002393"/>
                  </a:ext>
                </a:extLst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098360"/>
              </p:ext>
            </p:extLst>
          </p:nvPr>
        </p:nvGraphicFramePr>
        <p:xfrm>
          <a:off x="6896100" y="1221682"/>
          <a:ext cx="1943100" cy="2961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9945">
                  <a:extLst>
                    <a:ext uri="{9D8B030D-6E8A-4147-A177-3AD203B41FA5}">
                      <a16:colId xmlns:a16="http://schemas.microsoft.com/office/drawing/2014/main" xmlns="" val="3585439099"/>
                    </a:ext>
                  </a:extLst>
                </a:gridCol>
                <a:gridCol w="1283155">
                  <a:extLst>
                    <a:ext uri="{9D8B030D-6E8A-4147-A177-3AD203B41FA5}">
                      <a16:colId xmlns:a16="http://schemas.microsoft.com/office/drawing/2014/main" xmlns="" val="1296263472"/>
                    </a:ext>
                  </a:extLst>
                </a:gridCol>
              </a:tblGrid>
              <a:tr h="329032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弱电智能控制篇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vert="eaVert" anchor="ctr">
                    <a:solidFill>
                      <a:srgbClr val="64C44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吊杆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56068519"/>
                  </a:ext>
                </a:extLst>
              </a:tr>
              <a:tr h="329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舞台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3670077"/>
                  </a:ext>
                </a:extLst>
              </a:tr>
              <a:tr h="329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灯光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6168798"/>
                  </a:ext>
                </a:extLst>
              </a:tr>
              <a:tr h="329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音响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8943231"/>
                  </a:ext>
                </a:extLst>
              </a:tr>
              <a:tr h="329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会议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6535924"/>
                  </a:ext>
                </a:extLst>
              </a:tr>
              <a:tr h="329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663786"/>
                  </a:ext>
                </a:extLst>
              </a:tr>
              <a:tr h="329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酒店网络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4800841"/>
                  </a:ext>
                </a:extLst>
              </a:tr>
              <a:tr h="329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客控网络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6211534"/>
                  </a:ext>
                </a:extLst>
              </a:tr>
              <a:tr h="32903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多媒体展播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240936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38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chemeClr val="bg1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经营范围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118644"/>
              </p:ext>
            </p:extLst>
          </p:nvPr>
        </p:nvGraphicFramePr>
        <p:xfrm>
          <a:off x="828675" y="1076322"/>
          <a:ext cx="2143125" cy="32480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66903">
                  <a:extLst>
                    <a:ext uri="{9D8B030D-6E8A-4147-A177-3AD203B41FA5}">
                      <a16:colId xmlns:a16="http://schemas.microsoft.com/office/drawing/2014/main" xmlns="" val="4222444059"/>
                    </a:ext>
                  </a:extLst>
                </a:gridCol>
                <a:gridCol w="1376222">
                  <a:extLst>
                    <a:ext uri="{9D8B030D-6E8A-4147-A177-3AD203B41FA5}">
                      <a16:colId xmlns:a16="http://schemas.microsoft.com/office/drawing/2014/main" xmlns="" val="1843722655"/>
                    </a:ext>
                  </a:extLst>
                </a:gridCol>
              </a:tblGrid>
              <a:tr h="649605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影视设备租凭篇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vert="eaVert" anchor="ctr">
                    <a:solidFill>
                      <a:srgbClr val="64C44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会议前期 </a:t>
                      </a:r>
                      <a:b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策划配套工作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7164059"/>
                  </a:ext>
                </a:extLst>
              </a:tr>
              <a:tr h="6496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舞台、</a:t>
                      </a:r>
                      <a:r>
                        <a:rPr lang="zh-CN" altLang="en-US" sz="10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舞美</a:t>
                      </a:r>
                      <a:endParaRPr lang="en-US" altLang="zh-CN" sz="1000" u="none" strike="noStrike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0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灯光</a:t>
                      </a: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音响设备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2634214"/>
                  </a:ext>
                </a:extLst>
              </a:tr>
              <a:tr h="6496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声译仪系统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6227882"/>
                  </a:ext>
                </a:extLst>
              </a:tr>
              <a:tr h="6496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医疗会议</a:t>
                      </a:r>
                      <a:b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摄像及</a:t>
                      </a:r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</a:t>
                      </a: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大屏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20958659"/>
                  </a:ext>
                </a:extLst>
              </a:tr>
              <a:tr h="64960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会议后期 </a:t>
                      </a:r>
                      <a:endParaRPr lang="en-US" altLang="zh-CN" sz="1000" u="none" strike="noStrike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r>
                        <a:rPr lang="zh-CN" altLang="en-US" sz="10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影视影音工作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095083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850841"/>
              </p:ext>
            </p:extLst>
          </p:nvPr>
        </p:nvGraphicFramePr>
        <p:xfrm>
          <a:off x="3218216" y="1076322"/>
          <a:ext cx="2419350" cy="3248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xmlns="" val="2031477712"/>
                    </a:ext>
                  </a:extLst>
                </a:gridCol>
                <a:gridCol w="1733550">
                  <a:extLst>
                    <a:ext uri="{9D8B030D-6E8A-4147-A177-3AD203B41FA5}">
                      <a16:colId xmlns:a16="http://schemas.microsoft.com/office/drawing/2014/main" xmlns="" val="959515711"/>
                    </a:ext>
                  </a:extLst>
                </a:gridCol>
              </a:tblGrid>
              <a:tr h="406003">
                <a:tc rowSpan="8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管理软件应用篇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vert="eaVert" anchor="ctr">
                    <a:solidFill>
                      <a:srgbClr val="64C44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客房管理软件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4543733"/>
                  </a:ext>
                </a:extLst>
              </a:tr>
              <a:tr h="4060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KTV</a:t>
                      </a: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点歌管理软件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0306120"/>
                  </a:ext>
                </a:extLst>
              </a:tr>
              <a:tr h="4060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休闲中心管理软件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44136429"/>
                  </a:ext>
                </a:extLst>
              </a:tr>
              <a:tr h="4060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客户营销管理软件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3906457"/>
                  </a:ext>
                </a:extLst>
              </a:tr>
              <a:tr h="4060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酒店资产管理系统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32856078"/>
                  </a:ext>
                </a:extLst>
              </a:tr>
              <a:tr h="4060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维修公众平台营销</a:t>
                      </a:r>
                      <a:b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客户管理系统软件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5195304"/>
                  </a:ext>
                </a:extLst>
              </a:tr>
              <a:tr h="4060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城市消费增值会员卡</a:t>
                      </a:r>
                      <a:b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营销管理系统软件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53413596"/>
                  </a:ext>
                </a:extLst>
              </a:tr>
              <a:tr h="4060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酒店工程</a:t>
                      </a:r>
                      <a:b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</a:br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维修跟踪软件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3330910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912530"/>
              </p:ext>
            </p:extLst>
          </p:nvPr>
        </p:nvGraphicFramePr>
        <p:xfrm>
          <a:off x="5905755" y="1076322"/>
          <a:ext cx="2552445" cy="32480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7446">
                  <a:extLst>
                    <a:ext uri="{9D8B030D-6E8A-4147-A177-3AD203B41FA5}">
                      <a16:colId xmlns:a16="http://schemas.microsoft.com/office/drawing/2014/main" xmlns="" val="465334115"/>
                    </a:ext>
                  </a:extLst>
                </a:gridCol>
                <a:gridCol w="1904999">
                  <a:extLst>
                    <a:ext uri="{9D8B030D-6E8A-4147-A177-3AD203B41FA5}">
                      <a16:colId xmlns:a16="http://schemas.microsoft.com/office/drawing/2014/main" xmlns="" val="1013430837"/>
                    </a:ext>
                  </a:extLst>
                </a:gridCol>
              </a:tblGrid>
              <a:tr h="360892">
                <a:tc rowSpan="9">
                  <a:txBody>
                    <a:bodyPr/>
                    <a:lstStyle/>
                    <a:p>
                      <a:pPr algn="ctr" fontAlgn="ctr"/>
                      <a:r>
                        <a:rPr lang="zh-CN" altLang="en-US" sz="12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工程项目五金耗材维修配送篇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vert="eaVert" anchor="ctr">
                    <a:solidFill>
                      <a:srgbClr val="64C44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会议系统耗材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67979914"/>
                  </a:ext>
                </a:extLst>
              </a:tr>
              <a:tr h="360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音频系统耗材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15349119"/>
                  </a:ext>
                </a:extLst>
              </a:tr>
              <a:tr h="360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投影机维修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0540234"/>
                  </a:ext>
                </a:extLst>
              </a:tr>
              <a:tr h="360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影视频设备维修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69952828"/>
                  </a:ext>
                </a:extLst>
              </a:tr>
              <a:tr h="360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酒店视频系统耗材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7277545"/>
                  </a:ext>
                </a:extLst>
              </a:tr>
              <a:tr h="360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酒店空调系统耗材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78648006"/>
                  </a:ext>
                </a:extLst>
              </a:tr>
              <a:tr h="360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酒店能源系统耗材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8425548"/>
                  </a:ext>
                </a:extLst>
              </a:tr>
              <a:tr h="360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酒店照明系统耗材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03325735"/>
                  </a:ext>
                </a:extLst>
              </a:tr>
              <a:tr h="3608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u="none" strike="noStrike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酒店工程五金耗材</a:t>
                      </a:r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5733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291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tumblr_ndyg3pYbKW1tubinno1_128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17"/>
          <a:stretch/>
        </p:blipFill>
        <p:spPr>
          <a:xfrm>
            <a:off x="0" y="0"/>
            <a:ext cx="9144000" cy="51966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19050" y="0"/>
            <a:ext cx="9163050" cy="5181279"/>
          </a:xfrm>
          <a:prstGeom prst="rect">
            <a:avLst/>
          </a:prstGeom>
          <a:solidFill>
            <a:srgbClr val="091A2D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676400" y="1809750"/>
            <a:ext cx="5458890" cy="1672510"/>
            <a:chOff x="1676400" y="1809750"/>
            <a:chExt cx="5458890" cy="1672510"/>
          </a:xfrm>
        </p:grpSpPr>
        <p:sp>
          <p:nvSpPr>
            <p:cNvPr id="5" name="Freeform 3"/>
            <p:cNvSpPr/>
            <p:nvPr/>
          </p:nvSpPr>
          <p:spPr>
            <a:xfrm flipV="1">
              <a:off x="1695450" y="3112691"/>
              <a:ext cx="5420790" cy="45719"/>
            </a:xfrm>
            <a:custGeom>
              <a:avLst/>
              <a:gdLst>
                <a:gd name="connsiteX0" fmla="*/ 0 w 2014727"/>
                <a:gd name="connsiteY0" fmla="*/ 0 h 15240"/>
                <a:gd name="connsiteX1" fmla="*/ 503682 w 2014727"/>
                <a:gd name="connsiteY1" fmla="*/ 0 h 15240"/>
                <a:gd name="connsiteX2" fmla="*/ 1007363 w 2014727"/>
                <a:gd name="connsiteY2" fmla="*/ 0 h 15240"/>
                <a:gd name="connsiteX3" fmla="*/ 1511045 w 2014727"/>
                <a:gd name="connsiteY3" fmla="*/ 0 h 15240"/>
                <a:gd name="connsiteX4" fmla="*/ 2014727 w 2014727"/>
                <a:gd name="connsiteY4" fmla="*/ 0 h 15240"/>
                <a:gd name="connsiteX5" fmla="*/ 2014727 w 2014727"/>
                <a:gd name="connsiteY5" fmla="*/ 15240 h 15240"/>
                <a:gd name="connsiteX6" fmla="*/ 1511045 w 2014727"/>
                <a:gd name="connsiteY6" fmla="*/ 15240 h 15240"/>
                <a:gd name="connsiteX7" fmla="*/ 1007363 w 2014727"/>
                <a:gd name="connsiteY7" fmla="*/ 15240 h 15240"/>
                <a:gd name="connsiteX8" fmla="*/ 503682 w 2014727"/>
                <a:gd name="connsiteY8" fmla="*/ 15240 h 15240"/>
                <a:gd name="connsiteX9" fmla="*/ 0 w 2014727"/>
                <a:gd name="connsiteY9" fmla="*/ 15240 h 15240"/>
                <a:gd name="connsiteX10" fmla="*/ 0 w 2014727"/>
                <a:gd name="connsiteY10" fmla="*/ 0 h 15240"/>
              </a:gdLst>
              <a:ahLst/>
              <a:cxnLst>
                <a:cxn ang="0">
                  <a:pos x="connsiteX0" y="connsiteY0"/>
                </a:cxn>
                <a:cxn ang="1">
                  <a:pos x="connsiteX1" y="connsiteY1"/>
                </a:cxn>
                <a:cxn ang="2">
                  <a:pos x="connsiteX2" y="connsiteY2"/>
                </a:cxn>
                <a:cxn ang="3">
                  <a:pos x="connsiteX3" y="connsiteY3"/>
                </a:cxn>
                <a:cxn ang="4">
                  <a:pos x="connsiteX4" y="connsiteY4"/>
                </a:cxn>
                <a:cxn ang="5">
                  <a:pos x="connsiteX5" y="connsiteY5"/>
                </a:cxn>
                <a:cxn ang="6">
                  <a:pos x="connsiteX6" y="connsiteY6"/>
                </a:cxn>
                <a:cxn ang="7">
                  <a:pos x="connsiteX7" y="connsiteY7"/>
                </a:cxn>
                <a:cxn ang="8">
                  <a:pos x="connsiteX8" y="connsiteY8"/>
                </a:cxn>
                <a:cxn ang="9">
                  <a:pos x="connsiteX9" y="connsiteY9"/>
                </a:cxn>
                <a:cxn ang="10">
                  <a:pos x="connsiteX10" y="connsiteY10"/>
                </a:cxn>
              </a:cxnLst>
              <a:rect l="l" t="t" r="r" b="b"/>
              <a:pathLst>
                <a:path w="2014727" h="15240">
                  <a:moveTo>
                    <a:pt x="0" y="0"/>
                  </a:moveTo>
                  <a:lnTo>
                    <a:pt x="503682" y="0"/>
                  </a:lnTo>
                  <a:lnTo>
                    <a:pt x="1007363" y="0"/>
                  </a:lnTo>
                  <a:lnTo>
                    <a:pt x="1511045" y="0"/>
                  </a:lnTo>
                  <a:lnTo>
                    <a:pt x="2014727" y="0"/>
                  </a:lnTo>
                  <a:lnTo>
                    <a:pt x="2014727" y="15240"/>
                  </a:lnTo>
                  <a:lnTo>
                    <a:pt x="1511045" y="15240"/>
                  </a:lnTo>
                  <a:lnTo>
                    <a:pt x="1007363" y="15240"/>
                  </a:lnTo>
                  <a:lnTo>
                    <a:pt x="503682" y="15240"/>
                  </a:lnTo>
                  <a:lnTo>
                    <a:pt x="0" y="15240"/>
                  </a:lnTo>
                  <a:lnTo>
                    <a:pt x="0" y="0"/>
                  </a:lnTo>
                </a:path>
              </a:pathLst>
            </a:custGeom>
            <a:solidFill>
              <a:srgbClr val="2C89D6">
                <a:alpha val="100000"/>
              </a:srgbClr>
            </a:solidFill>
            <a:ln w="12700">
              <a:solidFill>
                <a:srgbClr val="000000">
                  <a:alpha val="0"/>
                </a:srgb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676400" y="1809750"/>
              <a:ext cx="5439840" cy="1319924"/>
            </a:xfrm>
            <a:prstGeom prst="rect">
              <a:avLst/>
            </a:prstGeom>
            <a:solidFill>
              <a:srgbClr val="103154">
                <a:alpha val="83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TextBox 1"/>
            <p:cNvSpPr txBox="1"/>
            <p:nvPr/>
          </p:nvSpPr>
          <p:spPr>
            <a:xfrm>
              <a:off x="2087996" y="2214895"/>
              <a:ext cx="4616648" cy="751488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5500"/>
                </a:lnSpc>
                <a:tabLst/>
              </a:pPr>
              <a:r>
                <a:rPr lang="zh-CN" altLang="en-US" sz="6002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感谢您的聆听</a:t>
              </a:r>
              <a:endParaRPr lang="en-US" altLang="zh-CN" sz="6002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95450" y="3177604"/>
              <a:ext cx="5439840" cy="304656"/>
            </a:xfrm>
            <a:prstGeom prst="rect">
              <a:avLst/>
            </a:prstGeom>
            <a:solidFill>
              <a:srgbClr val="FFC000">
                <a:alpha val="66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TextBox 1"/>
            <p:cNvSpPr txBox="1"/>
            <p:nvPr/>
          </p:nvSpPr>
          <p:spPr>
            <a:xfrm>
              <a:off x="3196170" y="3237656"/>
              <a:ext cx="2462213" cy="212879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1300"/>
                </a:lnSpc>
                <a:tabLst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深圳中工国际酒店工程服务有限公司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-1"/>
            <a:ext cx="9187704" cy="4931693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1612134" y="3664162"/>
            <a:ext cx="1205483" cy="103632"/>
          </a:xfrm>
          <a:custGeom>
            <a:avLst/>
            <a:gdLst>
              <a:gd name="connsiteX0" fmla="*/ 0 w 1205483"/>
              <a:gd name="connsiteY0" fmla="*/ 0 h 103632"/>
              <a:gd name="connsiteX1" fmla="*/ 1205483 w 1205483"/>
              <a:gd name="connsiteY1" fmla="*/ 0 h 103632"/>
              <a:gd name="connsiteX2" fmla="*/ 1205483 w 1205483"/>
              <a:gd name="connsiteY2" fmla="*/ 103632 h 103632"/>
              <a:gd name="connsiteX3" fmla="*/ 0 w 1205483"/>
              <a:gd name="connsiteY3" fmla="*/ 103632 h 103632"/>
              <a:gd name="connsiteX4" fmla="*/ 0 w 1205483"/>
              <a:gd name="connsiteY4" fmla="*/ 0 h 1036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5483" h="103632">
                <a:moveTo>
                  <a:pt x="0" y="0"/>
                </a:moveTo>
                <a:lnTo>
                  <a:pt x="1205483" y="0"/>
                </a:lnTo>
                <a:lnTo>
                  <a:pt x="1205483" y="103632"/>
                </a:lnTo>
                <a:lnTo>
                  <a:pt x="0" y="103632"/>
                </a:lnTo>
                <a:lnTo>
                  <a:pt x="0" y="0"/>
                </a:ln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3660390" y="3307547"/>
            <a:ext cx="1205483" cy="460247"/>
          </a:xfrm>
          <a:custGeom>
            <a:avLst/>
            <a:gdLst>
              <a:gd name="connsiteX0" fmla="*/ 0 w 1205483"/>
              <a:gd name="connsiteY0" fmla="*/ 0 h 460247"/>
              <a:gd name="connsiteX1" fmla="*/ 1205483 w 1205483"/>
              <a:gd name="connsiteY1" fmla="*/ 0 h 460247"/>
              <a:gd name="connsiteX2" fmla="*/ 1205483 w 1205483"/>
              <a:gd name="connsiteY2" fmla="*/ 460247 h 460247"/>
              <a:gd name="connsiteX3" fmla="*/ 0 w 1205483"/>
              <a:gd name="connsiteY3" fmla="*/ 460247 h 460247"/>
              <a:gd name="connsiteX4" fmla="*/ 0 w 1205483"/>
              <a:gd name="connsiteY4" fmla="*/ 0 h 4602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5483" h="460247">
                <a:moveTo>
                  <a:pt x="0" y="0"/>
                </a:moveTo>
                <a:lnTo>
                  <a:pt x="1205483" y="0"/>
                </a:lnTo>
                <a:lnTo>
                  <a:pt x="1205483" y="460247"/>
                </a:lnTo>
                <a:lnTo>
                  <a:pt x="0" y="460247"/>
                </a:lnTo>
                <a:lnTo>
                  <a:pt x="0" y="0"/>
                </a:ln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5708646" y="2243794"/>
            <a:ext cx="1205484" cy="1524000"/>
          </a:xfrm>
          <a:custGeom>
            <a:avLst/>
            <a:gdLst>
              <a:gd name="connsiteX0" fmla="*/ 0 w 1205484"/>
              <a:gd name="connsiteY0" fmla="*/ 0 h 1524000"/>
              <a:gd name="connsiteX1" fmla="*/ 1205484 w 1205484"/>
              <a:gd name="connsiteY1" fmla="*/ 0 h 1524000"/>
              <a:gd name="connsiteX2" fmla="*/ 1205484 w 1205484"/>
              <a:gd name="connsiteY2" fmla="*/ 1524000 h 1524000"/>
              <a:gd name="connsiteX3" fmla="*/ 0 w 1205484"/>
              <a:gd name="connsiteY3" fmla="*/ 1524000 h 1524000"/>
              <a:gd name="connsiteX4" fmla="*/ 0 w 1205484"/>
              <a:gd name="connsiteY4" fmla="*/ 0 h 152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5484" h="1524000">
                <a:moveTo>
                  <a:pt x="0" y="0"/>
                </a:moveTo>
                <a:lnTo>
                  <a:pt x="1205484" y="0"/>
                </a:lnTo>
                <a:lnTo>
                  <a:pt x="1205484" y="1524000"/>
                </a:lnTo>
                <a:lnTo>
                  <a:pt x="0" y="1524000"/>
                </a:lnTo>
                <a:lnTo>
                  <a:pt x="0" y="0"/>
                </a:ln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4492494" y="2871683"/>
            <a:ext cx="294132" cy="379476"/>
          </a:xfrm>
          <a:custGeom>
            <a:avLst/>
            <a:gdLst>
              <a:gd name="connsiteX0" fmla="*/ 0 w 294132"/>
              <a:gd name="connsiteY0" fmla="*/ 147066 h 379476"/>
              <a:gd name="connsiteX1" fmla="*/ 147065 w 294132"/>
              <a:gd name="connsiteY1" fmla="*/ 0 h 379476"/>
              <a:gd name="connsiteX2" fmla="*/ 294132 w 294132"/>
              <a:gd name="connsiteY2" fmla="*/ 147066 h 379476"/>
              <a:gd name="connsiteX3" fmla="*/ 220598 w 294132"/>
              <a:gd name="connsiteY3" fmla="*/ 147066 h 379476"/>
              <a:gd name="connsiteX4" fmla="*/ 220598 w 294132"/>
              <a:gd name="connsiteY4" fmla="*/ 379476 h 379476"/>
              <a:gd name="connsiteX5" fmla="*/ 73533 w 294132"/>
              <a:gd name="connsiteY5" fmla="*/ 379476 h 379476"/>
              <a:gd name="connsiteX6" fmla="*/ 73533 w 294132"/>
              <a:gd name="connsiteY6" fmla="*/ 147066 h 379476"/>
              <a:gd name="connsiteX7" fmla="*/ 0 w 294132"/>
              <a:gd name="connsiteY7" fmla="*/ 147066 h 3794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94132" h="379476">
                <a:moveTo>
                  <a:pt x="0" y="147066"/>
                </a:moveTo>
                <a:lnTo>
                  <a:pt x="147065" y="0"/>
                </a:lnTo>
                <a:lnTo>
                  <a:pt x="294132" y="147066"/>
                </a:lnTo>
                <a:lnTo>
                  <a:pt x="220598" y="147066"/>
                </a:lnTo>
                <a:lnTo>
                  <a:pt x="220598" y="379476"/>
                </a:lnTo>
                <a:lnTo>
                  <a:pt x="73533" y="379476"/>
                </a:lnTo>
                <a:lnTo>
                  <a:pt x="73533" y="147066"/>
                </a:lnTo>
                <a:lnTo>
                  <a:pt x="0" y="147066"/>
                </a:lnTo>
              </a:path>
            </a:pathLst>
          </a:custGeom>
          <a:solidFill>
            <a:srgbClr val="FF66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6574278" y="1765259"/>
            <a:ext cx="294131" cy="379475"/>
          </a:xfrm>
          <a:custGeom>
            <a:avLst/>
            <a:gdLst>
              <a:gd name="connsiteX0" fmla="*/ 0 w 294131"/>
              <a:gd name="connsiteY0" fmla="*/ 147065 h 379475"/>
              <a:gd name="connsiteX1" fmla="*/ 147065 w 294131"/>
              <a:gd name="connsiteY1" fmla="*/ 0 h 379475"/>
              <a:gd name="connsiteX2" fmla="*/ 294131 w 294131"/>
              <a:gd name="connsiteY2" fmla="*/ 147065 h 379475"/>
              <a:gd name="connsiteX3" fmla="*/ 220598 w 294131"/>
              <a:gd name="connsiteY3" fmla="*/ 147065 h 379475"/>
              <a:gd name="connsiteX4" fmla="*/ 220598 w 294131"/>
              <a:gd name="connsiteY4" fmla="*/ 379475 h 379475"/>
              <a:gd name="connsiteX5" fmla="*/ 73532 w 294131"/>
              <a:gd name="connsiteY5" fmla="*/ 379475 h 379475"/>
              <a:gd name="connsiteX6" fmla="*/ 73532 w 294131"/>
              <a:gd name="connsiteY6" fmla="*/ 147065 h 379475"/>
              <a:gd name="connsiteX7" fmla="*/ 0 w 294131"/>
              <a:gd name="connsiteY7" fmla="*/ 147065 h 3794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94131" h="379475">
                <a:moveTo>
                  <a:pt x="0" y="147065"/>
                </a:moveTo>
                <a:lnTo>
                  <a:pt x="147065" y="0"/>
                </a:lnTo>
                <a:lnTo>
                  <a:pt x="294131" y="147065"/>
                </a:lnTo>
                <a:lnTo>
                  <a:pt x="220598" y="147065"/>
                </a:lnTo>
                <a:lnTo>
                  <a:pt x="220598" y="379475"/>
                </a:lnTo>
                <a:lnTo>
                  <a:pt x="73532" y="379475"/>
                </a:lnTo>
                <a:lnTo>
                  <a:pt x="73532" y="147065"/>
                </a:lnTo>
                <a:lnTo>
                  <a:pt x="0" y="147065"/>
                </a:lnTo>
              </a:path>
            </a:pathLst>
          </a:custGeom>
          <a:solidFill>
            <a:srgbClr val="FF66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12090162" y="3472139"/>
            <a:ext cx="2413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403" b="1" dirty="0" smtClean="0">
                <a:solidFill>
                  <a:srgbClr val="617486"/>
                </a:solidFill>
                <a:latin typeface="Times New Roman" pitchFamily="18" charset="0"/>
                <a:cs typeface="Times New Roman" pitchFamily="18" charset="0"/>
              </a:rPr>
              <a:t>0.7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14134862" y="3472139"/>
            <a:ext cx="2413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403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3.2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6128762" y="2938739"/>
            <a:ext cx="3429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406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10.6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2064762" y="3865839"/>
            <a:ext cx="279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96" dirty="0" smtClean="0">
                <a:solidFill>
                  <a:srgbClr val="617486"/>
                </a:solidFill>
                <a:latin typeface="Times New Roman" pitchFamily="18" charset="0"/>
                <a:cs typeface="Times New Roman" pitchFamily="18" charset="0"/>
              </a:rPr>
              <a:t>2012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4122162" y="3865839"/>
            <a:ext cx="279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96" dirty="0" smtClean="0">
                <a:solidFill>
                  <a:srgbClr val="617486"/>
                </a:solidFill>
                <a:latin typeface="Times New Roman" pitchFamily="18" charset="0"/>
                <a:cs typeface="Times New Roman" pitchFamily="18" charset="0"/>
              </a:rPr>
              <a:t>2013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6166862" y="3865839"/>
            <a:ext cx="279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96" dirty="0" smtClean="0">
                <a:solidFill>
                  <a:srgbClr val="617486"/>
                </a:solidFill>
                <a:latin typeface="Times New Roman" pitchFamily="18" charset="0"/>
                <a:cs typeface="Times New Roman" pitchFamily="18" charset="0"/>
              </a:rPr>
              <a:t>2014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3842762" y="3103839"/>
            <a:ext cx="5969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403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342.9%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0769362" y="1509989"/>
            <a:ext cx="6362700" cy="285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dirty="0" smtClean="0"/>
              <a:t>	</a:t>
            </a:r>
            <a:r>
              <a:rPr lang="en-US" altLang="zh-CN" sz="1103" dirty="0" err="1" smtClean="0">
                <a:solidFill>
                  <a:srgbClr val="6D7393"/>
                </a:solidFill>
                <a:latin typeface="Microsoft YaHei UI" pitchFamily="18" charset="0"/>
                <a:cs typeface="Microsoft YaHei UI" pitchFamily="18" charset="0"/>
              </a:rPr>
              <a:t>移动互联网行业概况</a:t>
            </a:r>
            <a:endParaRPr lang="en-US" altLang="zh-CN" sz="1103" dirty="0" smtClean="0">
              <a:solidFill>
                <a:srgbClr val="6D7393"/>
              </a:solidFill>
              <a:latin typeface="Microsoft YaHei UI" pitchFamily="18" charset="0"/>
              <a:cs typeface="Microsoft YaHei UI" pitchFamily="18" charset="0"/>
            </a:endParaRPr>
          </a:p>
          <a:p>
            <a:pPr>
              <a:lnSpc>
                <a:spcPts val="24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sz="1403" dirty="0" smtClean="0">
                <a:solidFill>
                  <a:srgbClr val="6EB3E7"/>
                </a:solidFill>
                <a:latin typeface="Wingdings" pitchFamily="18" charset="0"/>
                <a:cs typeface="Wingdings" pitchFamily="18" charset="0"/>
              </a:rPr>
              <a:t>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b="1" dirty="0" smtClean="0">
                <a:solidFill>
                  <a:srgbClr val="1B88EA"/>
                </a:solidFill>
                <a:latin typeface="Tahoma" pitchFamily="18" charset="0"/>
                <a:cs typeface="Tahoma" pitchFamily="18" charset="0"/>
              </a:rPr>
              <a:t>2014</a:t>
            </a:r>
            <a:r>
              <a:rPr lang="en-US" altLang="zh-CN" sz="1403" b="1" dirty="0" smtClean="0">
                <a:solidFill>
                  <a:srgbClr val="1B88EA"/>
                </a:solidFill>
                <a:latin typeface="Microsoft YaHei UI" pitchFamily="18" charset="0"/>
                <a:cs typeface="Microsoft YaHei UI" pitchFamily="18" charset="0"/>
              </a:rPr>
              <a:t>年，我国移动智能终端用户规模达</a:t>
            </a:r>
            <a:r>
              <a:rPr lang="en-US" altLang="zh-CN" sz="1403" b="1" dirty="0" smtClean="0">
                <a:solidFill>
                  <a:srgbClr val="1B88EA"/>
                </a:solidFill>
                <a:latin typeface="Tahoma" pitchFamily="18" charset="0"/>
                <a:cs typeface="Tahoma" pitchFamily="18" charset="0"/>
              </a:rPr>
              <a:t>10.6</a:t>
            </a:r>
            <a:r>
              <a:rPr lang="en-US" altLang="zh-CN" sz="1403" b="1" dirty="0" smtClean="0">
                <a:solidFill>
                  <a:srgbClr val="1B88EA"/>
                </a:solidFill>
                <a:latin typeface="Microsoft YaHei UI" pitchFamily="18" charset="0"/>
                <a:cs typeface="Microsoft YaHei UI" pitchFamily="18" charset="0"/>
              </a:rPr>
              <a:t>亿，较</a:t>
            </a:r>
            <a:r>
              <a:rPr lang="en-US" altLang="zh-CN" sz="1403" b="1" dirty="0" smtClean="0">
                <a:solidFill>
                  <a:srgbClr val="1B88EA"/>
                </a:solidFill>
                <a:latin typeface="Tahoma" pitchFamily="18" charset="0"/>
                <a:cs typeface="Tahoma" pitchFamily="18" charset="0"/>
              </a:rPr>
              <a:t>2013</a:t>
            </a:r>
            <a:r>
              <a:rPr lang="en-US" altLang="zh-CN" sz="1403" b="1" dirty="0" smtClean="0">
                <a:solidFill>
                  <a:srgbClr val="1B88EA"/>
                </a:solidFill>
                <a:latin typeface="Microsoft YaHei UI" pitchFamily="18" charset="0"/>
                <a:cs typeface="Microsoft YaHei UI" pitchFamily="18" charset="0"/>
              </a:rPr>
              <a:t>年增长</a:t>
            </a:r>
            <a:r>
              <a:rPr lang="en-US" altLang="zh-CN" sz="1403" b="1" dirty="0" smtClean="0">
                <a:solidFill>
                  <a:srgbClr val="1B88EA"/>
                </a:solidFill>
                <a:latin typeface="Tahoma" pitchFamily="18" charset="0"/>
                <a:cs typeface="Tahoma" pitchFamily="18" charset="0"/>
              </a:rPr>
              <a:t>231.7%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dirty="0" smtClean="0"/>
              <a:t>			</a:t>
            </a:r>
            <a:r>
              <a:rPr lang="en-US" altLang="zh-CN" sz="1200" b="1" dirty="0" smtClean="0">
                <a:solidFill>
                  <a:srgbClr val="585E79"/>
                </a:solidFill>
                <a:latin typeface="Microsoft YaHei UI" pitchFamily="18" charset="0"/>
                <a:cs typeface="Microsoft YaHei UI" pitchFamily="18" charset="0"/>
              </a:rPr>
              <a:t>2012-2014年中国移动智能终端用户规模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dirty="0" smtClean="0"/>
              <a:t>				</a:t>
            </a:r>
            <a:r>
              <a:rPr lang="en-US" altLang="zh-CN" sz="1403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231.7%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dirty="0" smtClean="0"/>
              <a:t>		</a:t>
            </a:r>
            <a:r>
              <a:rPr lang="en-US" altLang="zh-CN" sz="996" dirty="0" err="1" smtClean="0">
                <a:solidFill>
                  <a:srgbClr val="617486"/>
                </a:solidFill>
                <a:latin typeface="Microsoft YaHei UI" pitchFamily="18" charset="0"/>
                <a:cs typeface="Microsoft YaHei UI" pitchFamily="18" charset="0"/>
              </a:rPr>
              <a:t>单位：亿台</a:t>
            </a:r>
            <a:endParaRPr lang="en-US" altLang="zh-CN" sz="996" dirty="0" smtClean="0">
              <a:solidFill>
                <a:srgbClr val="617486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深圳中工国际酒店工程服务有限公司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8154" y="752593"/>
            <a:ext cx="72180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1B88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高新科技产品应用技术型企业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995703" y="1876124"/>
            <a:ext cx="1028955" cy="941650"/>
            <a:chOff x="1078526" y="2206960"/>
            <a:chExt cx="1028955" cy="941650"/>
          </a:xfrm>
        </p:grpSpPr>
        <p:sp>
          <p:nvSpPr>
            <p:cNvPr id="23" name="任意多边形 22"/>
            <p:cNvSpPr/>
            <p:nvPr/>
          </p:nvSpPr>
          <p:spPr>
            <a:xfrm rot="13721046" flipH="1">
              <a:off x="1122179" y="2163307"/>
              <a:ext cx="941650" cy="10289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64C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 4"/>
            <p:cNvGrpSpPr/>
            <p:nvPr/>
          </p:nvGrpSpPr>
          <p:grpSpPr>
            <a:xfrm>
              <a:off x="1345477" y="2328867"/>
              <a:ext cx="508874" cy="609872"/>
              <a:chOff x="1536700" y="911225"/>
              <a:chExt cx="831850" cy="996950"/>
            </a:xfrm>
            <a:solidFill>
              <a:srgbClr val="3E5CCC"/>
            </a:solidFill>
          </p:grpSpPr>
          <p:sp>
            <p:nvSpPr>
              <p:cNvPr id="37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38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39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0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1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2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3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4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5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6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</p:grpSp>
      </p:grpSp>
      <p:sp>
        <p:nvSpPr>
          <p:cNvPr id="48" name="矩形 47"/>
          <p:cNvSpPr/>
          <p:nvPr/>
        </p:nvSpPr>
        <p:spPr>
          <a:xfrm>
            <a:off x="824657" y="3023553"/>
            <a:ext cx="2565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室内外节能环保</a:t>
            </a:r>
          </a:p>
        </p:txBody>
      </p:sp>
      <p:sp>
        <p:nvSpPr>
          <p:cNvPr id="52" name="矩形 51"/>
          <p:cNvSpPr/>
          <p:nvPr/>
        </p:nvSpPr>
        <p:spPr>
          <a:xfrm>
            <a:off x="2756503" y="3025000"/>
            <a:ext cx="26860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机电设备安装</a:t>
            </a:r>
            <a:r>
              <a:rPr lang="zh-CN" altLang="en-US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endParaRPr lang="en-US" altLang="zh-CN" sz="16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</a:t>
            </a:r>
            <a:r>
              <a:rPr lang="zh-CN" altLang="en-US" sz="16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en-US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等弱电智</a:t>
            </a:r>
            <a:endParaRPr lang="en-US" altLang="zh-CN" sz="16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16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系统设计执行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998478" y="1876124"/>
            <a:ext cx="1028955" cy="941650"/>
            <a:chOff x="2508250" y="3392780"/>
            <a:chExt cx="1028955" cy="941650"/>
          </a:xfrm>
        </p:grpSpPr>
        <p:sp>
          <p:nvSpPr>
            <p:cNvPr id="22" name="任意多边形 21"/>
            <p:cNvSpPr/>
            <p:nvPr/>
          </p:nvSpPr>
          <p:spPr>
            <a:xfrm rot="8063456">
              <a:off x="2551903" y="3349127"/>
              <a:ext cx="941650" cy="10289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64C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216"/>
            <p:cNvSpPr>
              <a:spLocks noEditPoints="1"/>
            </p:cNvSpPr>
            <p:nvPr/>
          </p:nvSpPr>
          <p:spPr bwMode="auto">
            <a:xfrm>
              <a:off x="2768684" y="3602093"/>
              <a:ext cx="473749" cy="471369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22" y="16"/>
                </a:cxn>
                <a:cxn ang="0">
                  <a:pos x="72" y="46"/>
                </a:cxn>
                <a:cxn ang="0">
                  <a:pos x="34" y="88"/>
                </a:cxn>
                <a:cxn ang="0">
                  <a:pos x="10" y="140"/>
                </a:cxn>
                <a:cxn ang="0">
                  <a:pos x="0" y="198"/>
                </a:cxn>
                <a:cxn ang="0">
                  <a:pos x="4" y="238"/>
                </a:cxn>
                <a:cxn ang="0">
                  <a:pos x="24" y="292"/>
                </a:cxn>
                <a:cxn ang="0">
                  <a:pos x="58" y="338"/>
                </a:cxn>
                <a:cxn ang="0">
                  <a:pos x="104" y="372"/>
                </a:cxn>
                <a:cxn ang="0">
                  <a:pos x="158" y="392"/>
                </a:cxn>
                <a:cxn ang="0">
                  <a:pos x="198" y="396"/>
                </a:cxn>
                <a:cxn ang="0">
                  <a:pos x="258" y="388"/>
                </a:cxn>
                <a:cxn ang="0">
                  <a:pos x="310" y="362"/>
                </a:cxn>
                <a:cxn ang="0">
                  <a:pos x="352" y="324"/>
                </a:cxn>
                <a:cxn ang="0">
                  <a:pos x="382" y="276"/>
                </a:cxn>
                <a:cxn ang="0">
                  <a:pos x="396" y="218"/>
                </a:cxn>
                <a:cxn ang="0">
                  <a:pos x="396" y="178"/>
                </a:cxn>
                <a:cxn ang="0">
                  <a:pos x="382" y="122"/>
                </a:cxn>
                <a:cxn ang="0">
                  <a:pos x="352" y="72"/>
                </a:cxn>
                <a:cxn ang="0">
                  <a:pos x="310" y="34"/>
                </a:cxn>
                <a:cxn ang="0">
                  <a:pos x="258" y="8"/>
                </a:cxn>
                <a:cxn ang="0">
                  <a:pos x="198" y="0"/>
                </a:cxn>
                <a:cxn ang="0">
                  <a:pos x="146" y="198"/>
                </a:cxn>
                <a:cxn ang="0">
                  <a:pos x="230" y="244"/>
                </a:cxn>
                <a:cxn ang="0">
                  <a:pos x="250" y="234"/>
                </a:cxn>
                <a:cxn ang="0">
                  <a:pos x="266" y="234"/>
                </a:cxn>
                <a:cxn ang="0">
                  <a:pos x="286" y="244"/>
                </a:cxn>
                <a:cxn ang="0">
                  <a:pos x="296" y="264"/>
                </a:cxn>
                <a:cxn ang="0">
                  <a:pos x="296" y="280"/>
                </a:cxn>
                <a:cxn ang="0">
                  <a:pos x="286" y="300"/>
                </a:cxn>
                <a:cxn ang="0">
                  <a:pos x="266" y="310"/>
                </a:cxn>
                <a:cxn ang="0">
                  <a:pos x="250" y="310"/>
                </a:cxn>
                <a:cxn ang="0">
                  <a:pos x="230" y="300"/>
                </a:cxn>
                <a:cxn ang="0">
                  <a:pos x="220" y="280"/>
                </a:cxn>
                <a:cxn ang="0">
                  <a:pos x="220" y="266"/>
                </a:cxn>
                <a:cxn ang="0">
                  <a:pos x="130" y="230"/>
                </a:cxn>
                <a:cxn ang="0">
                  <a:pos x="108" y="238"/>
                </a:cxn>
                <a:cxn ang="0">
                  <a:pos x="92" y="234"/>
                </a:cxn>
                <a:cxn ang="0">
                  <a:pos x="74" y="220"/>
                </a:cxn>
                <a:cxn ang="0">
                  <a:pos x="68" y="198"/>
                </a:cxn>
                <a:cxn ang="0">
                  <a:pos x="72" y="182"/>
                </a:cxn>
                <a:cxn ang="0">
                  <a:pos x="86" y="166"/>
                </a:cxn>
                <a:cxn ang="0">
                  <a:pos x="108" y="158"/>
                </a:cxn>
                <a:cxn ang="0">
                  <a:pos x="124" y="162"/>
                </a:cxn>
                <a:cxn ang="0">
                  <a:pos x="220" y="130"/>
                </a:cxn>
                <a:cxn ang="0">
                  <a:pos x="218" y="124"/>
                </a:cxn>
                <a:cxn ang="0">
                  <a:pos x="226" y="102"/>
                </a:cxn>
                <a:cxn ang="0">
                  <a:pos x="242" y="88"/>
                </a:cxn>
                <a:cxn ang="0">
                  <a:pos x="258" y="86"/>
                </a:cxn>
                <a:cxn ang="0">
                  <a:pos x="280" y="92"/>
                </a:cxn>
                <a:cxn ang="0">
                  <a:pos x="294" y="110"/>
                </a:cxn>
                <a:cxn ang="0">
                  <a:pos x="298" y="124"/>
                </a:cxn>
                <a:cxn ang="0">
                  <a:pos x="290" y="146"/>
                </a:cxn>
                <a:cxn ang="0">
                  <a:pos x="274" y="162"/>
                </a:cxn>
                <a:cxn ang="0">
                  <a:pos x="258" y="164"/>
                </a:cxn>
                <a:cxn ang="0">
                  <a:pos x="236" y="156"/>
                </a:cxn>
                <a:cxn ang="0">
                  <a:pos x="146" y="192"/>
                </a:cxn>
              </a:cxnLst>
              <a:rect l="0" t="0" r="r" b="b"/>
              <a:pathLst>
                <a:path w="398" h="396">
                  <a:moveTo>
                    <a:pt x="198" y="0"/>
                  </a:moveTo>
                  <a:lnTo>
                    <a:pt x="198" y="0"/>
                  </a:lnTo>
                  <a:lnTo>
                    <a:pt x="178" y="0"/>
                  </a:lnTo>
                  <a:lnTo>
                    <a:pt x="158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58"/>
                  </a:lnTo>
                  <a:lnTo>
                    <a:pt x="2" y="17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218"/>
                  </a:lnTo>
                  <a:lnTo>
                    <a:pt x="4" y="238"/>
                  </a:lnTo>
                  <a:lnTo>
                    <a:pt x="10" y="258"/>
                  </a:lnTo>
                  <a:lnTo>
                    <a:pt x="16" y="276"/>
                  </a:lnTo>
                  <a:lnTo>
                    <a:pt x="24" y="292"/>
                  </a:lnTo>
                  <a:lnTo>
                    <a:pt x="34" y="310"/>
                  </a:lnTo>
                  <a:lnTo>
                    <a:pt x="46" y="324"/>
                  </a:lnTo>
                  <a:lnTo>
                    <a:pt x="58" y="338"/>
                  </a:lnTo>
                  <a:lnTo>
                    <a:pt x="72" y="352"/>
                  </a:lnTo>
                  <a:lnTo>
                    <a:pt x="88" y="362"/>
                  </a:lnTo>
                  <a:lnTo>
                    <a:pt x="104" y="372"/>
                  </a:lnTo>
                  <a:lnTo>
                    <a:pt x="122" y="382"/>
                  </a:lnTo>
                  <a:lnTo>
                    <a:pt x="140" y="388"/>
                  </a:lnTo>
                  <a:lnTo>
                    <a:pt x="158" y="392"/>
                  </a:lnTo>
                  <a:lnTo>
                    <a:pt x="178" y="396"/>
                  </a:lnTo>
                  <a:lnTo>
                    <a:pt x="198" y="396"/>
                  </a:lnTo>
                  <a:lnTo>
                    <a:pt x="198" y="396"/>
                  </a:lnTo>
                  <a:lnTo>
                    <a:pt x="220" y="396"/>
                  </a:lnTo>
                  <a:lnTo>
                    <a:pt x="238" y="392"/>
                  </a:lnTo>
                  <a:lnTo>
                    <a:pt x="258" y="388"/>
                  </a:lnTo>
                  <a:lnTo>
                    <a:pt x="276" y="382"/>
                  </a:lnTo>
                  <a:lnTo>
                    <a:pt x="294" y="372"/>
                  </a:lnTo>
                  <a:lnTo>
                    <a:pt x="310" y="362"/>
                  </a:lnTo>
                  <a:lnTo>
                    <a:pt x="326" y="352"/>
                  </a:lnTo>
                  <a:lnTo>
                    <a:pt x="340" y="338"/>
                  </a:lnTo>
                  <a:lnTo>
                    <a:pt x="352" y="324"/>
                  </a:lnTo>
                  <a:lnTo>
                    <a:pt x="364" y="310"/>
                  </a:lnTo>
                  <a:lnTo>
                    <a:pt x="374" y="292"/>
                  </a:lnTo>
                  <a:lnTo>
                    <a:pt x="382" y="276"/>
                  </a:lnTo>
                  <a:lnTo>
                    <a:pt x="388" y="258"/>
                  </a:lnTo>
                  <a:lnTo>
                    <a:pt x="394" y="238"/>
                  </a:lnTo>
                  <a:lnTo>
                    <a:pt x="396" y="218"/>
                  </a:lnTo>
                  <a:lnTo>
                    <a:pt x="398" y="198"/>
                  </a:lnTo>
                  <a:lnTo>
                    <a:pt x="398" y="198"/>
                  </a:lnTo>
                  <a:lnTo>
                    <a:pt x="396" y="178"/>
                  </a:lnTo>
                  <a:lnTo>
                    <a:pt x="394" y="158"/>
                  </a:lnTo>
                  <a:lnTo>
                    <a:pt x="388" y="140"/>
                  </a:lnTo>
                  <a:lnTo>
                    <a:pt x="382" y="122"/>
                  </a:lnTo>
                  <a:lnTo>
                    <a:pt x="374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40" y="58"/>
                  </a:lnTo>
                  <a:lnTo>
                    <a:pt x="326" y="46"/>
                  </a:lnTo>
                  <a:lnTo>
                    <a:pt x="310" y="34"/>
                  </a:lnTo>
                  <a:lnTo>
                    <a:pt x="294" y="24"/>
                  </a:lnTo>
                  <a:lnTo>
                    <a:pt x="276" y="16"/>
                  </a:lnTo>
                  <a:lnTo>
                    <a:pt x="258" y="8"/>
                  </a:lnTo>
                  <a:lnTo>
                    <a:pt x="238" y="4"/>
                  </a:lnTo>
                  <a:lnTo>
                    <a:pt x="220" y="0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146" y="198"/>
                  </a:moveTo>
                  <a:lnTo>
                    <a:pt x="146" y="198"/>
                  </a:lnTo>
                  <a:lnTo>
                    <a:pt x="146" y="204"/>
                  </a:lnTo>
                  <a:lnTo>
                    <a:pt x="230" y="244"/>
                  </a:lnTo>
                  <a:lnTo>
                    <a:pt x="230" y="244"/>
                  </a:lnTo>
                  <a:lnTo>
                    <a:pt x="236" y="240"/>
                  </a:lnTo>
                  <a:lnTo>
                    <a:pt x="242" y="236"/>
                  </a:lnTo>
                  <a:lnTo>
                    <a:pt x="250" y="234"/>
                  </a:lnTo>
                  <a:lnTo>
                    <a:pt x="258" y="232"/>
                  </a:lnTo>
                  <a:lnTo>
                    <a:pt x="258" y="232"/>
                  </a:lnTo>
                  <a:lnTo>
                    <a:pt x="266" y="234"/>
                  </a:lnTo>
                  <a:lnTo>
                    <a:pt x="274" y="236"/>
                  </a:lnTo>
                  <a:lnTo>
                    <a:pt x="280" y="240"/>
                  </a:lnTo>
                  <a:lnTo>
                    <a:pt x="286" y="244"/>
                  </a:lnTo>
                  <a:lnTo>
                    <a:pt x="290" y="250"/>
                  </a:lnTo>
                  <a:lnTo>
                    <a:pt x="294" y="256"/>
                  </a:lnTo>
                  <a:lnTo>
                    <a:pt x="296" y="264"/>
                  </a:lnTo>
                  <a:lnTo>
                    <a:pt x="298" y="272"/>
                  </a:lnTo>
                  <a:lnTo>
                    <a:pt x="298" y="272"/>
                  </a:lnTo>
                  <a:lnTo>
                    <a:pt x="296" y="280"/>
                  </a:lnTo>
                  <a:lnTo>
                    <a:pt x="294" y="288"/>
                  </a:lnTo>
                  <a:lnTo>
                    <a:pt x="290" y="294"/>
                  </a:lnTo>
                  <a:lnTo>
                    <a:pt x="286" y="300"/>
                  </a:lnTo>
                  <a:lnTo>
                    <a:pt x="280" y="304"/>
                  </a:lnTo>
                  <a:lnTo>
                    <a:pt x="274" y="308"/>
                  </a:lnTo>
                  <a:lnTo>
                    <a:pt x="266" y="310"/>
                  </a:lnTo>
                  <a:lnTo>
                    <a:pt x="258" y="312"/>
                  </a:lnTo>
                  <a:lnTo>
                    <a:pt x="258" y="312"/>
                  </a:lnTo>
                  <a:lnTo>
                    <a:pt x="250" y="310"/>
                  </a:lnTo>
                  <a:lnTo>
                    <a:pt x="242" y="308"/>
                  </a:lnTo>
                  <a:lnTo>
                    <a:pt x="236" y="304"/>
                  </a:lnTo>
                  <a:lnTo>
                    <a:pt x="230" y="300"/>
                  </a:lnTo>
                  <a:lnTo>
                    <a:pt x="226" y="294"/>
                  </a:lnTo>
                  <a:lnTo>
                    <a:pt x="222" y="288"/>
                  </a:lnTo>
                  <a:lnTo>
                    <a:pt x="220" y="280"/>
                  </a:lnTo>
                  <a:lnTo>
                    <a:pt x="218" y="272"/>
                  </a:lnTo>
                  <a:lnTo>
                    <a:pt x="218" y="272"/>
                  </a:lnTo>
                  <a:lnTo>
                    <a:pt x="220" y="266"/>
                  </a:lnTo>
                  <a:lnTo>
                    <a:pt x="136" y="226"/>
                  </a:lnTo>
                  <a:lnTo>
                    <a:pt x="136" y="226"/>
                  </a:lnTo>
                  <a:lnTo>
                    <a:pt x="130" y="230"/>
                  </a:lnTo>
                  <a:lnTo>
                    <a:pt x="124" y="234"/>
                  </a:lnTo>
                  <a:lnTo>
                    <a:pt x="116" y="236"/>
                  </a:lnTo>
                  <a:lnTo>
                    <a:pt x="108" y="238"/>
                  </a:lnTo>
                  <a:lnTo>
                    <a:pt x="108" y="238"/>
                  </a:lnTo>
                  <a:lnTo>
                    <a:pt x="100" y="236"/>
                  </a:lnTo>
                  <a:lnTo>
                    <a:pt x="92" y="234"/>
                  </a:lnTo>
                  <a:lnTo>
                    <a:pt x="86" y="230"/>
                  </a:lnTo>
                  <a:lnTo>
                    <a:pt x="80" y="226"/>
                  </a:lnTo>
                  <a:lnTo>
                    <a:pt x="74" y="220"/>
                  </a:lnTo>
                  <a:lnTo>
                    <a:pt x="72" y="214"/>
                  </a:lnTo>
                  <a:lnTo>
                    <a:pt x="68" y="206"/>
                  </a:lnTo>
                  <a:lnTo>
                    <a:pt x="68" y="198"/>
                  </a:lnTo>
                  <a:lnTo>
                    <a:pt x="68" y="198"/>
                  </a:lnTo>
                  <a:lnTo>
                    <a:pt x="68" y="190"/>
                  </a:lnTo>
                  <a:lnTo>
                    <a:pt x="72" y="182"/>
                  </a:lnTo>
                  <a:lnTo>
                    <a:pt x="74" y="176"/>
                  </a:lnTo>
                  <a:lnTo>
                    <a:pt x="80" y="170"/>
                  </a:lnTo>
                  <a:lnTo>
                    <a:pt x="86" y="166"/>
                  </a:lnTo>
                  <a:lnTo>
                    <a:pt x="92" y="162"/>
                  </a:lnTo>
                  <a:lnTo>
                    <a:pt x="100" y="160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16" y="160"/>
                  </a:lnTo>
                  <a:lnTo>
                    <a:pt x="124" y="162"/>
                  </a:lnTo>
                  <a:lnTo>
                    <a:pt x="130" y="166"/>
                  </a:lnTo>
                  <a:lnTo>
                    <a:pt x="136" y="172"/>
                  </a:lnTo>
                  <a:lnTo>
                    <a:pt x="220" y="130"/>
                  </a:lnTo>
                  <a:lnTo>
                    <a:pt x="220" y="130"/>
                  </a:lnTo>
                  <a:lnTo>
                    <a:pt x="218" y="124"/>
                  </a:lnTo>
                  <a:lnTo>
                    <a:pt x="218" y="124"/>
                  </a:lnTo>
                  <a:lnTo>
                    <a:pt x="220" y="116"/>
                  </a:lnTo>
                  <a:lnTo>
                    <a:pt x="222" y="110"/>
                  </a:lnTo>
                  <a:lnTo>
                    <a:pt x="226" y="102"/>
                  </a:lnTo>
                  <a:lnTo>
                    <a:pt x="230" y="98"/>
                  </a:lnTo>
                  <a:lnTo>
                    <a:pt x="236" y="92"/>
                  </a:lnTo>
                  <a:lnTo>
                    <a:pt x="242" y="88"/>
                  </a:lnTo>
                  <a:lnTo>
                    <a:pt x="250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66" y="86"/>
                  </a:lnTo>
                  <a:lnTo>
                    <a:pt x="274" y="88"/>
                  </a:lnTo>
                  <a:lnTo>
                    <a:pt x="280" y="92"/>
                  </a:lnTo>
                  <a:lnTo>
                    <a:pt x="286" y="98"/>
                  </a:lnTo>
                  <a:lnTo>
                    <a:pt x="290" y="102"/>
                  </a:lnTo>
                  <a:lnTo>
                    <a:pt x="294" y="110"/>
                  </a:lnTo>
                  <a:lnTo>
                    <a:pt x="296" y="116"/>
                  </a:lnTo>
                  <a:lnTo>
                    <a:pt x="298" y="124"/>
                  </a:lnTo>
                  <a:lnTo>
                    <a:pt x="298" y="124"/>
                  </a:lnTo>
                  <a:lnTo>
                    <a:pt x="296" y="132"/>
                  </a:lnTo>
                  <a:lnTo>
                    <a:pt x="294" y="140"/>
                  </a:lnTo>
                  <a:lnTo>
                    <a:pt x="290" y="146"/>
                  </a:lnTo>
                  <a:lnTo>
                    <a:pt x="286" y="152"/>
                  </a:lnTo>
                  <a:lnTo>
                    <a:pt x="280" y="158"/>
                  </a:lnTo>
                  <a:lnTo>
                    <a:pt x="274" y="162"/>
                  </a:lnTo>
                  <a:lnTo>
                    <a:pt x="266" y="164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50" y="164"/>
                  </a:lnTo>
                  <a:lnTo>
                    <a:pt x="242" y="160"/>
                  </a:lnTo>
                  <a:lnTo>
                    <a:pt x="236" y="156"/>
                  </a:lnTo>
                  <a:lnTo>
                    <a:pt x="230" y="152"/>
                  </a:lnTo>
                  <a:lnTo>
                    <a:pt x="146" y="192"/>
                  </a:lnTo>
                  <a:lnTo>
                    <a:pt x="146" y="192"/>
                  </a:lnTo>
                  <a:lnTo>
                    <a:pt x="146" y="198"/>
                  </a:lnTo>
                  <a:lnTo>
                    <a:pt x="146" y="198"/>
                  </a:lnTo>
                  <a:close/>
                </a:path>
              </a:pathLst>
            </a:custGeom>
            <a:solidFill>
              <a:srgbClr val="3E5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6861665" y="3023553"/>
            <a:ext cx="22579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互联网信息服务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001708" y="1876124"/>
            <a:ext cx="941650" cy="1028955"/>
            <a:chOff x="3084531" y="2196501"/>
            <a:chExt cx="941650" cy="1028955"/>
          </a:xfrm>
        </p:grpSpPr>
        <p:sp>
          <p:nvSpPr>
            <p:cNvPr id="24" name="任意多边形 23"/>
            <p:cNvSpPr/>
            <p:nvPr/>
          </p:nvSpPr>
          <p:spPr>
            <a:xfrm rot="8278261">
              <a:off x="3084531" y="2196501"/>
              <a:ext cx="941650" cy="10289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64C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111"/>
            <p:cNvSpPr>
              <a:spLocks noChangeArrowheads="1"/>
            </p:cNvSpPr>
            <p:nvPr/>
          </p:nvSpPr>
          <p:spPr bwMode="auto">
            <a:xfrm>
              <a:off x="3305421" y="2397698"/>
              <a:ext cx="416526" cy="509084"/>
            </a:xfrm>
            <a:custGeom>
              <a:avLst/>
              <a:gdLst>
                <a:gd name="T0" fmla="*/ 346 w 355"/>
                <a:gd name="T1" fmla="*/ 283 h 435"/>
                <a:gd name="T2" fmla="*/ 346 w 355"/>
                <a:gd name="T3" fmla="*/ 283 h 435"/>
                <a:gd name="T4" fmla="*/ 178 w 355"/>
                <a:gd name="T5" fmla="*/ 345 h 435"/>
                <a:gd name="T6" fmla="*/ 9 w 355"/>
                <a:gd name="T7" fmla="*/ 283 h 435"/>
                <a:gd name="T8" fmla="*/ 0 w 355"/>
                <a:gd name="T9" fmla="*/ 283 h 435"/>
                <a:gd name="T10" fmla="*/ 0 w 355"/>
                <a:gd name="T11" fmla="*/ 336 h 435"/>
                <a:gd name="T12" fmla="*/ 178 w 355"/>
                <a:gd name="T13" fmla="*/ 434 h 435"/>
                <a:gd name="T14" fmla="*/ 354 w 355"/>
                <a:gd name="T15" fmla="*/ 336 h 435"/>
                <a:gd name="T16" fmla="*/ 354 w 355"/>
                <a:gd name="T17" fmla="*/ 283 h 435"/>
                <a:gd name="T18" fmla="*/ 346 w 355"/>
                <a:gd name="T19" fmla="*/ 283 h 435"/>
                <a:gd name="T20" fmla="*/ 346 w 355"/>
                <a:gd name="T21" fmla="*/ 160 h 435"/>
                <a:gd name="T22" fmla="*/ 346 w 355"/>
                <a:gd name="T23" fmla="*/ 160 h 435"/>
                <a:gd name="T24" fmla="*/ 178 w 355"/>
                <a:gd name="T25" fmla="*/ 213 h 435"/>
                <a:gd name="T26" fmla="*/ 9 w 355"/>
                <a:gd name="T27" fmla="*/ 160 h 435"/>
                <a:gd name="T28" fmla="*/ 0 w 355"/>
                <a:gd name="T29" fmla="*/ 160 h 435"/>
                <a:gd name="T30" fmla="*/ 0 w 355"/>
                <a:gd name="T31" fmla="*/ 222 h 435"/>
                <a:gd name="T32" fmla="*/ 178 w 355"/>
                <a:gd name="T33" fmla="*/ 292 h 435"/>
                <a:gd name="T34" fmla="*/ 354 w 355"/>
                <a:gd name="T35" fmla="*/ 222 h 435"/>
                <a:gd name="T36" fmla="*/ 354 w 355"/>
                <a:gd name="T37" fmla="*/ 160 h 435"/>
                <a:gd name="T38" fmla="*/ 346 w 355"/>
                <a:gd name="T39" fmla="*/ 160 h 435"/>
                <a:gd name="T40" fmla="*/ 178 w 355"/>
                <a:gd name="T41" fmla="*/ 0 h 435"/>
                <a:gd name="T42" fmla="*/ 178 w 355"/>
                <a:gd name="T43" fmla="*/ 0 h 435"/>
                <a:gd name="T44" fmla="*/ 0 w 355"/>
                <a:gd name="T45" fmla="*/ 62 h 435"/>
                <a:gd name="T46" fmla="*/ 0 w 355"/>
                <a:gd name="T47" fmla="*/ 97 h 435"/>
                <a:gd name="T48" fmla="*/ 178 w 355"/>
                <a:gd name="T49" fmla="*/ 160 h 435"/>
                <a:gd name="T50" fmla="*/ 354 w 355"/>
                <a:gd name="T51" fmla="*/ 97 h 435"/>
                <a:gd name="T52" fmla="*/ 354 w 355"/>
                <a:gd name="T53" fmla="*/ 62 h 435"/>
                <a:gd name="T54" fmla="*/ 178 w 355"/>
                <a:gd name="T5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rgbClr val="3E5C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900">
                <a:solidFill>
                  <a:srgbClr val="000000"/>
                </a:solidFill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4807870" y="3023553"/>
            <a:ext cx="22579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弱电智能工程施工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030041" y="1876124"/>
            <a:ext cx="1028955" cy="941650"/>
            <a:chOff x="5112864" y="2219927"/>
            <a:chExt cx="1028955" cy="941650"/>
          </a:xfrm>
        </p:grpSpPr>
        <p:sp>
          <p:nvSpPr>
            <p:cNvPr id="56" name="任意多边形 55"/>
            <p:cNvSpPr/>
            <p:nvPr/>
          </p:nvSpPr>
          <p:spPr>
            <a:xfrm rot="13721046" flipH="1">
              <a:off x="5156517" y="2176274"/>
              <a:ext cx="941650" cy="10289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64C44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闪电形 20"/>
            <p:cNvSpPr/>
            <p:nvPr/>
          </p:nvSpPr>
          <p:spPr>
            <a:xfrm>
              <a:off x="5371610" y="2486505"/>
              <a:ext cx="507020" cy="428390"/>
            </a:xfrm>
            <a:prstGeom prst="lightningBolt">
              <a:avLst/>
            </a:prstGeom>
            <a:solidFill>
              <a:srgbClr val="3E5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-1"/>
            <a:ext cx="9187704" cy="4931693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深圳中工国际酒店工程服务有限公司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3828" y="1502080"/>
            <a:ext cx="5001937" cy="2188965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6332273" y="1578338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坐落于深圳市前海深</a:t>
            </a:r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港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合作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区前湾一路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3"/>
          <p:cNvSpPr/>
          <p:nvPr/>
        </p:nvSpPr>
        <p:spPr>
          <a:xfrm>
            <a:off x="2088755" y="1123699"/>
            <a:ext cx="21844" cy="879855"/>
          </a:xfrm>
          <a:custGeom>
            <a:avLst/>
            <a:gdLst>
              <a:gd name="connsiteX0" fmla="*/ 6350 w 21844"/>
              <a:gd name="connsiteY0" fmla="*/ 6350 h 879855"/>
              <a:gd name="connsiteX1" fmla="*/ 6350 w 21844"/>
              <a:gd name="connsiteY1" fmla="*/ 873506 h 8798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879855">
                <a:moveTo>
                  <a:pt x="6350" y="6350"/>
                </a:moveTo>
                <a:lnTo>
                  <a:pt x="6350" y="873506"/>
                </a:lnTo>
              </a:path>
            </a:pathLst>
          </a:custGeom>
          <a:ln w="12700">
            <a:solidFill>
              <a:srgbClr val="BBC6E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2041765" y="2064261"/>
            <a:ext cx="106680" cy="10667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2041765" y="2622045"/>
            <a:ext cx="106680" cy="106679"/>
          </a:xfrm>
          <a:custGeom>
            <a:avLst/>
            <a:gdLst>
              <a:gd name="connsiteX0" fmla="*/ 0 w 106680"/>
              <a:gd name="connsiteY0" fmla="*/ 53339 h 106679"/>
              <a:gd name="connsiteX1" fmla="*/ 53340 w 106680"/>
              <a:gd name="connsiteY1" fmla="*/ 0 h 106679"/>
              <a:gd name="connsiteX2" fmla="*/ 106679 w 106680"/>
              <a:gd name="connsiteY2" fmla="*/ 53339 h 106679"/>
              <a:gd name="connsiteX3" fmla="*/ 53340 w 106680"/>
              <a:gd name="connsiteY3" fmla="*/ 106679 h 106679"/>
              <a:gd name="connsiteX4" fmla="*/ 0 w 106680"/>
              <a:gd name="connsiteY4" fmla="*/ 53339 h 10667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6679">
                <a:moveTo>
                  <a:pt x="0" y="53339"/>
                </a:moveTo>
                <a:cubicBezTo>
                  <a:pt x="0" y="23876"/>
                  <a:pt x="23876" y="0"/>
                  <a:pt x="53340" y="0"/>
                </a:cubicBezTo>
                <a:cubicBezTo>
                  <a:pt x="82803" y="0"/>
                  <a:pt x="106679" y="23876"/>
                  <a:pt x="106679" y="53339"/>
                </a:cubicBezTo>
                <a:cubicBezTo>
                  <a:pt x="106679" y="82804"/>
                  <a:pt x="82803" y="106679"/>
                  <a:pt x="53340" y="106679"/>
                </a:cubicBezTo>
                <a:cubicBezTo>
                  <a:pt x="23876" y="106679"/>
                  <a:pt x="0" y="82804"/>
                  <a:pt x="0" y="53339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3"/>
          <p:cNvSpPr/>
          <p:nvPr/>
        </p:nvSpPr>
        <p:spPr>
          <a:xfrm>
            <a:off x="2041765" y="3179828"/>
            <a:ext cx="106680" cy="105155"/>
          </a:xfrm>
          <a:custGeom>
            <a:avLst/>
            <a:gdLst>
              <a:gd name="connsiteX0" fmla="*/ 0 w 106680"/>
              <a:gd name="connsiteY0" fmla="*/ 52577 h 105155"/>
              <a:gd name="connsiteX1" fmla="*/ 53340 w 106680"/>
              <a:gd name="connsiteY1" fmla="*/ 0 h 105155"/>
              <a:gd name="connsiteX2" fmla="*/ 106679 w 106680"/>
              <a:gd name="connsiteY2" fmla="*/ 52577 h 105155"/>
              <a:gd name="connsiteX3" fmla="*/ 53340 w 106680"/>
              <a:gd name="connsiteY3" fmla="*/ 105155 h 105155"/>
              <a:gd name="connsiteX4" fmla="*/ 0 w 106680"/>
              <a:gd name="connsiteY4" fmla="*/ 52577 h 10515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06680" h="105155">
                <a:moveTo>
                  <a:pt x="0" y="52577"/>
                </a:moveTo>
                <a:cubicBezTo>
                  <a:pt x="0" y="23495"/>
                  <a:pt x="23876" y="0"/>
                  <a:pt x="53340" y="0"/>
                </a:cubicBezTo>
                <a:cubicBezTo>
                  <a:pt x="82803" y="0"/>
                  <a:pt x="106679" y="23495"/>
                  <a:pt x="106679" y="52577"/>
                </a:cubicBezTo>
                <a:cubicBezTo>
                  <a:pt x="106679" y="81661"/>
                  <a:pt x="82803" y="105155"/>
                  <a:pt x="53340" y="105155"/>
                </a:cubicBezTo>
                <a:cubicBezTo>
                  <a:pt x="23876" y="105155"/>
                  <a:pt x="0" y="81661"/>
                  <a:pt x="0" y="52577"/>
                </a:cubicBez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3"/>
          <p:cNvSpPr/>
          <p:nvPr/>
        </p:nvSpPr>
        <p:spPr>
          <a:xfrm>
            <a:off x="2088755" y="2252983"/>
            <a:ext cx="21844" cy="264668"/>
          </a:xfrm>
          <a:custGeom>
            <a:avLst/>
            <a:gdLst>
              <a:gd name="connsiteX0" fmla="*/ 6350 w 21844"/>
              <a:gd name="connsiteY0" fmla="*/ 6350 h 264668"/>
              <a:gd name="connsiteX1" fmla="*/ 6350 w 21844"/>
              <a:gd name="connsiteY1" fmla="*/ 258317 h 2646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264668">
                <a:moveTo>
                  <a:pt x="6350" y="6350"/>
                </a:moveTo>
                <a:lnTo>
                  <a:pt x="6350" y="258317"/>
                </a:lnTo>
              </a:path>
            </a:pathLst>
          </a:custGeom>
          <a:ln w="12700">
            <a:solidFill>
              <a:srgbClr val="BBC6E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3"/>
          <p:cNvSpPr/>
          <p:nvPr/>
        </p:nvSpPr>
        <p:spPr>
          <a:xfrm>
            <a:off x="2088755" y="2804671"/>
            <a:ext cx="21844" cy="264668"/>
          </a:xfrm>
          <a:custGeom>
            <a:avLst/>
            <a:gdLst>
              <a:gd name="connsiteX0" fmla="*/ 6350 w 21844"/>
              <a:gd name="connsiteY0" fmla="*/ 6350 h 264668"/>
              <a:gd name="connsiteX1" fmla="*/ 6350 w 21844"/>
              <a:gd name="connsiteY1" fmla="*/ 258317 h 2646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264668">
                <a:moveTo>
                  <a:pt x="6350" y="6350"/>
                </a:moveTo>
                <a:lnTo>
                  <a:pt x="6350" y="258317"/>
                </a:lnTo>
              </a:path>
            </a:pathLst>
          </a:custGeom>
          <a:ln w="12700">
            <a:solidFill>
              <a:srgbClr val="BBC6E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Freeform 3"/>
          <p:cNvSpPr/>
          <p:nvPr/>
        </p:nvSpPr>
        <p:spPr>
          <a:xfrm flipH="1">
            <a:off x="1990714" y="3379217"/>
            <a:ext cx="120026" cy="1454273"/>
          </a:xfrm>
          <a:custGeom>
            <a:avLst/>
            <a:gdLst>
              <a:gd name="connsiteX0" fmla="*/ 6350 w 21844"/>
              <a:gd name="connsiteY0" fmla="*/ 6350 h 264668"/>
              <a:gd name="connsiteX1" fmla="*/ 6350 w 21844"/>
              <a:gd name="connsiteY1" fmla="*/ 258318 h 2646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1844" h="264668">
                <a:moveTo>
                  <a:pt x="6350" y="6350"/>
                </a:moveTo>
                <a:lnTo>
                  <a:pt x="6350" y="258318"/>
                </a:lnTo>
              </a:path>
            </a:pathLst>
          </a:custGeom>
          <a:ln w="12700">
            <a:solidFill>
              <a:srgbClr val="BBC6E2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1"/>
          <p:cNvSpPr txBox="1"/>
          <p:nvPr/>
        </p:nvSpPr>
        <p:spPr>
          <a:xfrm>
            <a:off x="2413621" y="2528573"/>
            <a:ext cx="1436291" cy="26205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zh-CN" altLang="en-US" sz="1403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酒店工程超级论坛</a:t>
            </a:r>
          </a:p>
        </p:txBody>
      </p:sp>
      <p:sp>
        <p:nvSpPr>
          <p:cNvPr id="67" name="TextBox 1"/>
          <p:cNvSpPr txBox="1"/>
          <p:nvPr/>
        </p:nvSpPr>
        <p:spPr>
          <a:xfrm>
            <a:off x="2413621" y="1969773"/>
            <a:ext cx="1436291" cy="26205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</a:pPr>
            <a:r>
              <a:rPr lang="zh-CN" altLang="en-US" sz="1403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中国酒店工程协会</a:t>
            </a:r>
          </a:p>
        </p:txBody>
      </p:sp>
      <p:sp>
        <p:nvSpPr>
          <p:cNvPr id="68" name="TextBox 1"/>
          <p:cNvSpPr txBox="1"/>
          <p:nvPr/>
        </p:nvSpPr>
        <p:spPr>
          <a:xfrm>
            <a:off x="2413621" y="3087373"/>
            <a:ext cx="1615827" cy="49289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00"/>
              </a:lnSpc>
              <a:tabLst/>
            </a:pPr>
            <a:r>
              <a:rPr lang="zh-CN" altLang="en-US" sz="1403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深圳环球翼能高</a:t>
            </a:r>
            <a:r>
              <a:rPr lang="zh-CN" altLang="en-US" sz="1403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新科</a:t>
            </a:r>
            <a:endParaRPr lang="en-US" altLang="zh-CN" sz="1403" b="1" dirty="0" smtClean="0">
              <a:solidFill>
                <a:srgbClr val="8087A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itchFamily="18" charset="0"/>
            </a:endParaRPr>
          </a:p>
          <a:p>
            <a:pPr>
              <a:lnSpc>
                <a:spcPts val="1800"/>
              </a:lnSpc>
              <a:tabLst/>
            </a:pPr>
            <a:r>
              <a:rPr lang="zh-CN" altLang="en-US" sz="1403" b="1" dirty="0" smtClean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技</a:t>
            </a:r>
            <a:r>
              <a:rPr lang="zh-CN" altLang="en-US" sz="1403" b="1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应用科技有限公司</a:t>
            </a:r>
          </a:p>
        </p:txBody>
      </p:sp>
      <p:sp>
        <p:nvSpPr>
          <p:cNvPr id="70" name="TextBox 1"/>
          <p:cNvSpPr txBox="1"/>
          <p:nvPr/>
        </p:nvSpPr>
        <p:spPr>
          <a:xfrm>
            <a:off x="661021" y="979173"/>
            <a:ext cx="1266372" cy="604524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5200"/>
              </a:lnSpc>
              <a:tabLst/>
            </a:pPr>
            <a:r>
              <a:rPr lang="en-US" altLang="zh-CN" sz="2000" dirty="0">
                <a:solidFill>
                  <a:srgbClr val="419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2015</a:t>
            </a:r>
            <a:r>
              <a:rPr lang="zh-CN" altLang="en-US" sz="2000" dirty="0">
                <a:solidFill>
                  <a:srgbClr val="419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年</a:t>
            </a:r>
            <a:r>
              <a:rPr lang="en-US" altLang="zh-CN" sz="2000" dirty="0">
                <a:solidFill>
                  <a:srgbClr val="419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8</a:t>
            </a:r>
            <a:r>
              <a:rPr lang="zh-CN" altLang="en-US" sz="2000" dirty="0">
                <a:solidFill>
                  <a:srgbClr val="4197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月</a:t>
            </a:r>
            <a:endParaRPr lang="en-US" altLang="zh-CN" sz="2000" dirty="0" smtClean="0">
              <a:solidFill>
                <a:srgbClr val="4197D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UI" pitchFamily="18" charset="0"/>
            </a:endParaRPr>
          </a:p>
        </p:txBody>
      </p:sp>
      <p:sp>
        <p:nvSpPr>
          <p:cNvPr id="72" name="TextBox 1"/>
          <p:cNvSpPr txBox="1"/>
          <p:nvPr/>
        </p:nvSpPr>
        <p:spPr>
          <a:xfrm>
            <a:off x="838200" y="1603474"/>
            <a:ext cx="718145" cy="204351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zh-CN" altLang="en-US" sz="1403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联合成立</a:t>
            </a:r>
            <a:endParaRPr lang="en-US" altLang="zh-CN" sz="1403" dirty="0" smtClean="0">
              <a:solidFill>
                <a:schemeClr val="accent6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73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</p:spTree>
    <p:extLst>
      <p:ext uri="{BB962C8B-B14F-4D97-AF65-F5344CB8AC3E}">
        <p14:creationId xmlns:p14="http://schemas.microsoft.com/office/powerpoint/2010/main" val="71434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30"/>
          <a:stretch/>
        </p:blipFill>
        <p:spPr>
          <a:xfrm>
            <a:off x="0" y="-19050"/>
            <a:ext cx="9144000" cy="3105150"/>
          </a:xfrm>
          <a:prstGeom prst="rect">
            <a:avLst/>
          </a:prstGeom>
        </p:spPr>
      </p:pic>
      <p:sp>
        <p:nvSpPr>
          <p:cNvPr id="25" name="Freeform 3"/>
          <p:cNvSpPr/>
          <p:nvPr/>
        </p:nvSpPr>
        <p:spPr>
          <a:xfrm>
            <a:off x="342900" y="3227579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7200" y="3426559"/>
            <a:ext cx="81407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81000" algn="just">
              <a:lnSpc>
                <a:spcPts val="2200"/>
              </a:lnSpc>
              <a:spcAft>
                <a:spcPts val="0"/>
              </a:spcAft>
            </a:pPr>
            <a:r>
              <a:rPr lang="zh-CN" altLang="zh-CN" sz="1600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股东及董事会成员都有着多年高星级酒店总工程师的从业经历，对酒店的工程有着深刻的认识和独到的见解，</a:t>
            </a:r>
            <a:r>
              <a:rPr lang="zh-CN" altLang="zh-CN" sz="1600" kern="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可为客户专业设计符合自身发展的采购计划及施工方案，为客户在节能减排、开源节流方面提供专业的处理意见及方案。</a:t>
            </a:r>
            <a:endParaRPr lang="zh-CN" altLang="zh-CN" sz="1200" kern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深圳中工国际酒店工程服务有限公司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07458" y="3098229"/>
            <a:ext cx="2070522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上海雍阳科技有限公司</a:t>
            </a:r>
          </a:p>
        </p:txBody>
      </p:sp>
      <p:sp>
        <p:nvSpPr>
          <p:cNvPr id="58" name="矩形 57"/>
          <p:cNvSpPr/>
          <p:nvPr/>
        </p:nvSpPr>
        <p:spPr>
          <a:xfrm>
            <a:off x="740809" y="2664522"/>
            <a:ext cx="1107996" cy="369332"/>
          </a:xfrm>
          <a:prstGeom prst="rect">
            <a:avLst/>
          </a:prstGeom>
          <a:solidFill>
            <a:srgbClr val="3E5CCC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公司前身</a:t>
            </a: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887597" y="1973818"/>
            <a:ext cx="5032147" cy="369332"/>
          </a:xfrm>
          <a:prstGeom prst="rect">
            <a:avLst/>
          </a:prstGeom>
          <a:solidFill>
            <a:srgbClr val="3E5CCC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上海世博会重要批发渠道供应商并负责施工运营</a:t>
            </a: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887597" y="3595661"/>
            <a:ext cx="5493812" cy="369332"/>
          </a:xfrm>
          <a:prstGeom prst="rect">
            <a:avLst/>
          </a:prstGeom>
          <a:solidFill>
            <a:srgbClr val="3E5CCC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联合国馆和非洲馆等二十三个场馆多媒体应用工程商</a:t>
            </a:r>
            <a:endParaRPr lang="zh-CN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99814" y="2136610"/>
            <a:ext cx="1830518" cy="0"/>
          </a:xfrm>
          <a:prstGeom prst="line">
            <a:avLst/>
          </a:prstGeom>
          <a:ln>
            <a:solidFill>
              <a:srgbClr val="4C4C4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椭圆 65"/>
          <p:cNvSpPr/>
          <p:nvPr/>
        </p:nvSpPr>
        <p:spPr>
          <a:xfrm>
            <a:off x="2887597" y="1074829"/>
            <a:ext cx="788707" cy="788707"/>
          </a:xfrm>
          <a:prstGeom prst="ellipse">
            <a:avLst/>
          </a:prstGeom>
          <a:solidFill>
            <a:schemeClr val="bg1"/>
          </a:solidFill>
          <a:ln w="57150">
            <a:solidFill>
              <a:srgbClr val="64C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945093" y="2671890"/>
            <a:ext cx="788707" cy="788707"/>
          </a:xfrm>
          <a:prstGeom prst="ellipse">
            <a:avLst/>
          </a:prstGeom>
          <a:solidFill>
            <a:schemeClr val="bg1"/>
          </a:solidFill>
          <a:ln w="57150">
            <a:solidFill>
              <a:srgbClr val="64C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900453" y="1742257"/>
            <a:ext cx="788707" cy="788707"/>
          </a:xfrm>
          <a:prstGeom prst="ellipse">
            <a:avLst/>
          </a:prstGeom>
          <a:solidFill>
            <a:schemeClr val="bg1"/>
          </a:solidFill>
          <a:ln w="57150">
            <a:solidFill>
              <a:srgbClr val="64C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Freeform 216"/>
          <p:cNvSpPr>
            <a:spLocks noEditPoints="1"/>
          </p:cNvSpPr>
          <p:nvPr/>
        </p:nvSpPr>
        <p:spPr bwMode="auto">
          <a:xfrm>
            <a:off x="1038738" y="1875586"/>
            <a:ext cx="524685" cy="522049"/>
          </a:xfrm>
          <a:custGeom>
            <a:avLst/>
            <a:gdLst/>
            <a:ahLst/>
            <a:cxnLst>
              <a:cxn ang="0">
                <a:pos x="178" y="0"/>
              </a:cxn>
              <a:cxn ang="0">
                <a:pos x="122" y="16"/>
              </a:cxn>
              <a:cxn ang="0">
                <a:pos x="72" y="46"/>
              </a:cxn>
              <a:cxn ang="0">
                <a:pos x="34" y="88"/>
              </a:cxn>
              <a:cxn ang="0">
                <a:pos x="10" y="140"/>
              </a:cxn>
              <a:cxn ang="0">
                <a:pos x="0" y="198"/>
              </a:cxn>
              <a:cxn ang="0">
                <a:pos x="4" y="238"/>
              </a:cxn>
              <a:cxn ang="0">
                <a:pos x="24" y="292"/>
              </a:cxn>
              <a:cxn ang="0">
                <a:pos x="58" y="338"/>
              </a:cxn>
              <a:cxn ang="0">
                <a:pos x="104" y="372"/>
              </a:cxn>
              <a:cxn ang="0">
                <a:pos x="158" y="392"/>
              </a:cxn>
              <a:cxn ang="0">
                <a:pos x="198" y="396"/>
              </a:cxn>
              <a:cxn ang="0">
                <a:pos x="258" y="388"/>
              </a:cxn>
              <a:cxn ang="0">
                <a:pos x="310" y="362"/>
              </a:cxn>
              <a:cxn ang="0">
                <a:pos x="352" y="324"/>
              </a:cxn>
              <a:cxn ang="0">
                <a:pos x="382" y="276"/>
              </a:cxn>
              <a:cxn ang="0">
                <a:pos x="396" y="218"/>
              </a:cxn>
              <a:cxn ang="0">
                <a:pos x="396" y="178"/>
              </a:cxn>
              <a:cxn ang="0">
                <a:pos x="382" y="122"/>
              </a:cxn>
              <a:cxn ang="0">
                <a:pos x="352" y="72"/>
              </a:cxn>
              <a:cxn ang="0">
                <a:pos x="310" y="34"/>
              </a:cxn>
              <a:cxn ang="0">
                <a:pos x="258" y="8"/>
              </a:cxn>
              <a:cxn ang="0">
                <a:pos x="198" y="0"/>
              </a:cxn>
              <a:cxn ang="0">
                <a:pos x="146" y="198"/>
              </a:cxn>
              <a:cxn ang="0">
                <a:pos x="230" y="244"/>
              </a:cxn>
              <a:cxn ang="0">
                <a:pos x="250" y="234"/>
              </a:cxn>
              <a:cxn ang="0">
                <a:pos x="266" y="234"/>
              </a:cxn>
              <a:cxn ang="0">
                <a:pos x="286" y="244"/>
              </a:cxn>
              <a:cxn ang="0">
                <a:pos x="296" y="264"/>
              </a:cxn>
              <a:cxn ang="0">
                <a:pos x="296" y="280"/>
              </a:cxn>
              <a:cxn ang="0">
                <a:pos x="286" y="300"/>
              </a:cxn>
              <a:cxn ang="0">
                <a:pos x="266" y="310"/>
              </a:cxn>
              <a:cxn ang="0">
                <a:pos x="250" y="310"/>
              </a:cxn>
              <a:cxn ang="0">
                <a:pos x="230" y="300"/>
              </a:cxn>
              <a:cxn ang="0">
                <a:pos x="220" y="280"/>
              </a:cxn>
              <a:cxn ang="0">
                <a:pos x="220" y="266"/>
              </a:cxn>
              <a:cxn ang="0">
                <a:pos x="130" y="230"/>
              </a:cxn>
              <a:cxn ang="0">
                <a:pos x="108" y="238"/>
              </a:cxn>
              <a:cxn ang="0">
                <a:pos x="92" y="234"/>
              </a:cxn>
              <a:cxn ang="0">
                <a:pos x="74" y="220"/>
              </a:cxn>
              <a:cxn ang="0">
                <a:pos x="68" y="198"/>
              </a:cxn>
              <a:cxn ang="0">
                <a:pos x="72" y="182"/>
              </a:cxn>
              <a:cxn ang="0">
                <a:pos x="86" y="166"/>
              </a:cxn>
              <a:cxn ang="0">
                <a:pos x="108" y="158"/>
              </a:cxn>
              <a:cxn ang="0">
                <a:pos x="124" y="162"/>
              </a:cxn>
              <a:cxn ang="0">
                <a:pos x="220" y="130"/>
              </a:cxn>
              <a:cxn ang="0">
                <a:pos x="218" y="124"/>
              </a:cxn>
              <a:cxn ang="0">
                <a:pos x="226" y="102"/>
              </a:cxn>
              <a:cxn ang="0">
                <a:pos x="242" y="88"/>
              </a:cxn>
              <a:cxn ang="0">
                <a:pos x="258" y="86"/>
              </a:cxn>
              <a:cxn ang="0">
                <a:pos x="280" y="92"/>
              </a:cxn>
              <a:cxn ang="0">
                <a:pos x="294" y="110"/>
              </a:cxn>
              <a:cxn ang="0">
                <a:pos x="298" y="124"/>
              </a:cxn>
              <a:cxn ang="0">
                <a:pos x="290" y="146"/>
              </a:cxn>
              <a:cxn ang="0">
                <a:pos x="274" y="162"/>
              </a:cxn>
              <a:cxn ang="0">
                <a:pos x="258" y="164"/>
              </a:cxn>
              <a:cxn ang="0">
                <a:pos x="236" y="156"/>
              </a:cxn>
              <a:cxn ang="0">
                <a:pos x="146" y="192"/>
              </a:cxn>
            </a:cxnLst>
            <a:rect l="0" t="0" r="r" b="b"/>
            <a:pathLst>
              <a:path w="398" h="396">
                <a:moveTo>
                  <a:pt x="198" y="0"/>
                </a:moveTo>
                <a:lnTo>
                  <a:pt x="198" y="0"/>
                </a:lnTo>
                <a:lnTo>
                  <a:pt x="178" y="0"/>
                </a:lnTo>
                <a:lnTo>
                  <a:pt x="158" y="4"/>
                </a:lnTo>
                <a:lnTo>
                  <a:pt x="140" y="8"/>
                </a:lnTo>
                <a:lnTo>
                  <a:pt x="122" y="16"/>
                </a:lnTo>
                <a:lnTo>
                  <a:pt x="104" y="24"/>
                </a:lnTo>
                <a:lnTo>
                  <a:pt x="88" y="34"/>
                </a:lnTo>
                <a:lnTo>
                  <a:pt x="72" y="46"/>
                </a:lnTo>
                <a:lnTo>
                  <a:pt x="58" y="58"/>
                </a:lnTo>
                <a:lnTo>
                  <a:pt x="46" y="72"/>
                </a:lnTo>
                <a:lnTo>
                  <a:pt x="34" y="88"/>
                </a:lnTo>
                <a:lnTo>
                  <a:pt x="24" y="104"/>
                </a:lnTo>
                <a:lnTo>
                  <a:pt x="16" y="122"/>
                </a:lnTo>
                <a:lnTo>
                  <a:pt x="10" y="140"/>
                </a:lnTo>
                <a:lnTo>
                  <a:pt x="4" y="158"/>
                </a:lnTo>
                <a:lnTo>
                  <a:pt x="2" y="178"/>
                </a:lnTo>
                <a:lnTo>
                  <a:pt x="0" y="198"/>
                </a:lnTo>
                <a:lnTo>
                  <a:pt x="0" y="198"/>
                </a:lnTo>
                <a:lnTo>
                  <a:pt x="2" y="218"/>
                </a:lnTo>
                <a:lnTo>
                  <a:pt x="4" y="238"/>
                </a:lnTo>
                <a:lnTo>
                  <a:pt x="10" y="258"/>
                </a:lnTo>
                <a:lnTo>
                  <a:pt x="16" y="276"/>
                </a:lnTo>
                <a:lnTo>
                  <a:pt x="24" y="292"/>
                </a:lnTo>
                <a:lnTo>
                  <a:pt x="34" y="310"/>
                </a:lnTo>
                <a:lnTo>
                  <a:pt x="46" y="324"/>
                </a:lnTo>
                <a:lnTo>
                  <a:pt x="58" y="338"/>
                </a:lnTo>
                <a:lnTo>
                  <a:pt x="72" y="352"/>
                </a:lnTo>
                <a:lnTo>
                  <a:pt x="88" y="362"/>
                </a:lnTo>
                <a:lnTo>
                  <a:pt x="104" y="372"/>
                </a:lnTo>
                <a:lnTo>
                  <a:pt x="122" y="382"/>
                </a:lnTo>
                <a:lnTo>
                  <a:pt x="140" y="388"/>
                </a:lnTo>
                <a:lnTo>
                  <a:pt x="158" y="392"/>
                </a:lnTo>
                <a:lnTo>
                  <a:pt x="178" y="396"/>
                </a:lnTo>
                <a:lnTo>
                  <a:pt x="198" y="396"/>
                </a:lnTo>
                <a:lnTo>
                  <a:pt x="198" y="396"/>
                </a:lnTo>
                <a:lnTo>
                  <a:pt x="220" y="396"/>
                </a:lnTo>
                <a:lnTo>
                  <a:pt x="238" y="392"/>
                </a:lnTo>
                <a:lnTo>
                  <a:pt x="258" y="388"/>
                </a:lnTo>
                <a:lnTo>
                  <a:pt x="276" y="382"/>
                </a:lnTo>
                <a:lnTo>
                  <a:pt x="294" y="372"/>
                </a:lnTo>
                <a:lnTo>
                  <a:pt x="310" y="362"/>
                </a:lnTo>
                <a:lnTo>
                  <a:pt x="326" y="352"/>
                </a:lnTo>
                <a:lnTo>
                  <a:pt x="340" y="338"/>
                </a:lnTo>
                <a:lnTo>
                  <a:pt x="352" y="324"/>
                </a:lnTo>
                <a:lnTo>
                  <a:pt x="364" y="310"/>
                </a:lnTo>
                <a:lnTo>
                  <a:pt x="374" y="292"/>
                </a:lnTo>
                <a:lnTo>
                  <a:pt x="382" y="276"/>
                </a:lnTo>
                <a:lnTo>
                  <a:pt x="388" y="258"/>
                </a:lnTo>
                <a:lnTo>
                  <a:pt x="394" y="238"/>
                </a:lnTo>
                <a:lnTo>
                  <a:pt x="396" y="218"/>
                </a:lnTo>
                <a:lnTo>
                  <a:pt x="398" y="198"/>
                </a:lnTo>
                <a:lnTo>
                  <a:pt x="398" y="198"/>
                </a:lnTo>
                <a:lnTo>
                  <a:pt x="396" y="178"/>
                </a:lnTo>
                <a:lnTo>
                  <a:pt x="394" y="158"/>
                </a:lnTo>
                <a:lnTo>
                  <a:pt x="388" y="140"/>
                </a:lnTo>
                <a:lnTo>
                  <a:pt x="382" y="122"/>
                </a:lnTo>
                <a:lnTo>
                  <a:pt x="374" y="104"/>
                </a:lnTo>
                <a:lnTo>
                  <a:pt x="364" y="88"/>
                </a:lnTo>
                <a:lnTo>
                  <a:pt x="352" y="72"/>
                </a:lnTo>
                <a:lnTo>
                  <a:pt x="340" y="58"/>
                </a:lnTo>
                <a:lnTo>
                  <a:pt x="326" y="46"/>
                </a:lnTo>
                <a:lnTo>
                  <a:pt x="310" y="34"/>
                </a:lnTo>
                <a:lnTo>
                  <a:pt x="294" y="24"/>
                </a:lnTo>
                <a:lnTo>
                  <a:pt x="276" y="16"/>
                </a:lnTo>
                <a:lnTo>
                  <a:pt x="258" y="8"/>
                </a:lnTo>
                <a:lnTo>
                  <a:pt x="238" y="4"/>
                </a:lnTo>
                <a:lnTo>
                  <a:pt x="220" y="0"/>
                </a:lnTo>
                <a:lnTo>
                  <a:pt x="198" y="0"/>
                </a:lnTo>
                <a:lnTo>
                  <a:pt x="198" y="0"/>
                </a:lnTo>
                <a:close/>
                <a:moveTo>
                  <a:pt x="146" y="198"/>
                </a:moveTo>
                <a:lnTo>
                  <a:pt x="146" y="198"/>
                </a:lnTo>
                <a:lnTo>
                  <a:pt x="146" y="204"/>
                </a:lnTo>
                <a:lnTo>
                  <a:pt x="230" y="244"/>
                </a:lnTo>
                <a:lnTo>
                  <a:pt x="230" y="244"/>
                </a:lnTo>
                <a:lnTo>
                  <a:pt x="236" y="240"/>
                </a:lnTo>
                <a:lnTo>
                  <a:pt x="242" y="236"/>
                </a:lnTo>
                <a:lnTo>
                  <a:pt x="250" y="234"/>
                </a:lnTo>
                <a:lnTo>
                  <a:pt x="258" y="232"/>
                </a:lnTo>
                <a:lnTo>
                  <a:pt x="258" y="232"/>
                </a:lnTo>
                <a:lnTo>
                  <a:pt x="266" y="234"/>
                </a:lnTo>
                <a:lnTo>
                  <a:pt x="274" y="236"/>
                </a:lnTo>
                <a:lnTo>
                  <a:pt x="280" y="240"/>
                </a:lnTo>
                <a:lnTo>
                  <a:pt x="286" y="244"/>
                </a:lnTo>
                <a:lnTo>
                  <a:pt x="290" y="250"/>
                </a:lnTo>
                <a:lnTo>
                  <a:pt x="294" y="256"/>
                </a:lnTo>
                <a:lnTo>
                  <a:pt x="296" y="264"/>
                </a:lnTo>
                <a:lnTo>
                  <a:pt x="298" y="272"/>
                </a:lnTo>
                <a:lnTo>
                  <a:pt x="298" y="272"/>
                </a:lnTo>
                <a:lnTo>
                  <a:pt x="296" y="280"/>
                </a:lnTo>
                <a:lnTo>
                  <a:pt x="294" y="288"/>
                </a:lnTo>
                <a:lnTo>
                  <a:pt x="290" y="294"/>
                </a:lnTo>
                <a:lnTo>
                  <a:pt x="286" y="300"/>
                </a:lnTo>
                <a:lnTo>
                  <a:pt x="280" y="304"/>
                </a:lnTo>
                <a:lnTo>
                  <a:pt x="274" y="308"/>
                </a:lnTo>
                <a:lnTo>
                  <a:pt x="266" y="310"/>
                </a:lnTo>
                <a:lnTo>
                  <a:pt x="258" y="312"/>
                </a:lnTo>
                <a:lnTo>
                  <a:pt x="258" y="312"/>
                </a:lnTo>
                <a:lnTo>
                  <a:pt x="250" y="310"/>
                </a:lnTo>
                <a:lnTo>
                  <a:pt x="242" y="308"/>
                </a:lnTo>
                <a:lnTo>
                  <a:pt x="236" y="304"/>
                </a:lnTo>
                <a:lnTo>
                  <a:pt x="230" y="300"/>
                </a:lnTo>
                <a:lnTo>
                  <a:pt x="226" y="294"/>
                </a:lnTo>
                <a:lnTo>
                  <a:pt x="222" y="288"/>
                </a:lnTo>
                <a:lnTo>
                  <a:pt x="220" y="280"/>
                </a:lnTo>
                <a:lnTo>
                  <a:pt x="218" y="272"/>
                </a:lnTo>
                <a:lnTo>
                  <a:pt x="218" y="272"/>
                </a:lnTo>
                <a:lnTo>
                  <a:pt x="220" y="266"/>
                </a:lnTo>
                <a:lnTo>
                  <a:pt x="136" y="226"/>
                </a:lnTo>
                <a:lnTo>
                  <a:pt x="136" y="226"/>
                </a:lnTo>
                <a:lnTo>
                  <a:pt x="130" y="230"/>
                </a:lnTo>
                <a:lnTo>
                  <a:pt x="124" y="234"/>
                </a:lnTo>
                <a:lnTo>
                  <a:pt x="116" y="236"/>
                </a:lnTo>
                <a:lnTo>
                  <a:pt x="108" y="238"/>
                </a:lnTo>
                <a:lnTo>
                  <a:pt x="108" y="238"/>
                </a:lnTo>
                <a:lnTo>
                  <a:pt x="100" y="236"/>
                </a:lnTo>
                <a:lnTo>
                  <a:pt x="92" y="234"/>
                </a:lnTo>
                <a:lnTo>
                  <a:pt x="86" y="230"/>
                </a:lnTo>
                <a:lnTo>
                  <a:pt x="80" y="226"/>
                </a:lnTo>
                <a:lnTo>
                  <a:pt x="74" y="220"/>
                </a:lnTo>
                <a:lnTo>
                  <a:pt x="72" y="214"/>
                </a:lnTo>
                <a:lnTo>
                  <a:pt x="68" y="206"/>
                </a:lnTo>
                <a:lnTo>
                  <a:pt x="68" y="198"/>
                </a:lnTo>
                <a:lnTo>
                  <a:pt x="68" y="198"/>
                </a:lnTo>
                <a:lnTo>
                  <a:pt x="68" y="190"/>
                </a:lnTo>
                <a:lnTo>
                  <a:pt x="72" y="182"/>
                </a:lnTo>
                <a:lnTo>
                  <a:pt x="74" y="176"/>
                </a:lnTo>
                <a:lnTo>
                  <a:pt x="80" y="170"/>
                </a:lnTo>
                <a:lnTo>
                  <a:pt x="86" y="166"/>
                </a:lnTo>
                <a:lnTo>
                  <a:pt x="92" y="162"/>
                </a:lnTo>
                <a:lnTo>
                  <a:pt x="100" y="160"/>
                </a:lnTo>
                <a:lnTo>
                  <a:pt x="108" y="158"/>
                </a:lnTo>
                <a:lnTo>
                  <a:pt x="108" y="158"/>
                </a:lnTo>
                <a:lnTo>
                  <a:pt x="116" y="160"/>
                </a:lnTo>
                <a:lnTo>
                  <a:pt x="124" y="162"/>
                </a:lnTo>
                <a:lnTo>
                  <a:pt x="130" y="166"/>
                </a:lnTo>
                <a:lnTo>
                  <a:pt x="136" y="172"/>
                </a:lnTo>
                <a:lnTo>
                  <a:pt x="220" y="130"/>
                </a:lnTo>
                <a:lnTo>
                  <a:pt x="220" y="130"/>
                </a:lnTo>
                <a:lnTo>
                  <a:pt x="218" y="124"/>
                </a:lnTo>
                <a:lnTo>
                  <a:pt x="218" y="124"/>
                </a:lnTo>
                <a:lnTo>
                  <a:pt x="220" y="116"/>
                </a:lnTo>
                <a:lnTo>
                  <a:pt x="222" y="110"/>
                </a:lnTo>
                <a:lnTo>
                  <a:pt x="226" y="102"/>
                </a:lnTo>
                <a:lnTo>
                  <a:pt x="230" y="98"/>
                </a:lnTo>
                <a:lnTo>
                  <a:pt x="236" y="92"/>
                </a:lnTo>
                <a:lnTo>
                  <a:pt x="242" y="88"/>
                </a:lnTo>
                <a:lnTo>
                  <a:pt x="250" y="86"/>
                </a:lnTo>
                <a:lnTo>
                  <a:pt x="258" y="86"/>
                </a:lnTo>
                <a:lnTo>
                  <a:pt x="258" y="86"/>
                </a:lnTo>
                <a:lnTo>
                  <a:pt x="266" y="86"/>
                </a:lnTo>
                <a:lnTo>
                  <a:pt x="274" y="88"/>
                </a:lnTo>
                <a:lnTo>
                  <a:pt x="280" y="92"/>
                </a:lnTo>
                <a:lnTo>
                  <a:pt x="286" y="98"/>
                </a:lnTo>
                <a:lnTo>
                  <a:pt x="290" y="102"/>
                </a:lnTo>
                <a:lnTo>
                  <a:pt x="294" y="110"/>
                </a:lnTo>
                <a:lnTo>
                  <a:pt x="296" y="116"/>
                </a:lnTo>
                <a:lnTo>
                  <a:pt x="298" y="124"/>
                </a:lnTo>
                <a:lnTo>
                  <a:pt x="298" y="124"/>
                </a:lnTo>
                <a:lnTo>
                  <a:pt x="296" y="132"/>
                </a:lnTo>
                <a:lnTo>
                  <a:pt x="294" y="140"/>
                </a:lnTo>
                <a:lnTo>
                  <a:pt x="290" y="146"/>
                </a:lnTo>
                <a:lnTo>
                  <a:pt x="286" y="152"/>
                </a:lnTo>
                <a:lnTo>
                  <a:pt x="280" y="158"/>
                </a:lnTo>
                <a:lnTo>
                  <a:pt x="274" y="162"/>
                </a:lnTo>
                <a:lnTo>
                  <a:pt x="266" y="164"/>
                </a:lnTo>
                <a:lnTo>
                  <a:pt x="258" y="164"/>
                </a:lnTo>
                <a:lnTo>
                  <a:pt x="258" y="164"/>
                </a:lnTo>
                <a:lnTo>
                  <a:pt x="250" y="164"/>
                </a:lnTo>
                <a:lnTo>
                  <a:pt x="242" y="160"/>
                </a:lnTo>
                <a:lnTo>
                  <a:pt x="236" y="156"/>
                </a:lnTo>
                <a:lnTo>
                  <a:pt x="230" y="152"/>
                </a:lnTo>
                <a:lnTo>
                  <a:pt x="146" y="192"/>
                </a:lnTo>
                <a:lnTo>
                  <a:pt x="146" y="192"/>
                </a:lnTo>
                <a:lnTo>
                  <a:pt x="146" y="198"/>
                </a:lnTo>
                <a:lnTo>
                  <a:pt x="146" y="198"/>
                </a:lnTo>
                <a:close/>
              </a:path>
            </a:pathLst>
          </a:custGeom>
          <a:solidFill>
            <a:srgbClr val="10315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10"/>
          <p:cNvSpPr>
            <a:spLocks noChangeArrowheads="1"/>
          </p:cNvSpPr>
          <p:nvPr/>
        </p:nvSpPr>
        <p:spPr bwMode="auto">
          <a:xfrm>
            <a:off x="3048000" y="2876957"/>
            <a:ext cx="484011" cy="391821"/>
          </a:xfrm>
          <a:custGeom>
            <a:avLst/>
            <a:gdLst>
              <a:gd name="T0" fmla="*/ 444 w 462"/>
              <a:gd name="T1" fmla="*/ 9 h 373"/>
              <a:gd name="T2" fmla="*/ 444 w 462"/>
              <a:gd name="T3" fmla="*/ 9 h 373"/>
              <a:gd name="T4" fmla="*/ 9 w 462"/>
              <a:gd name="T5" fmla="*/ 160 h 373"/>
              <a:gd name="T6" fmla="*/ 9 w 462"/>
              <a:gd name="T7" fmla="*/ 169 h 373"/>
              <a:gd name="T8" fmla="*/ 98 w 462"/>
              <a:gd name="T9" fmla="*/ 213 h 373"/>
              <a:gd name="T10" fmla="*/ 98 w 462"/>
              <a:gd name="T11" fmla="*/ 213 h 373"/>
              <a:gd name="T12" fmla="*/ 160 w 462"/>
              <a:gd name="T13" fmla="*/ 230 h 373"/>
              <a:gd name="T14" fmla="*/ 434 w 462"/>
              <a:gd name="T15" fmla="*/ 35 h 373"/>
              <a:gd name="T16" fmla="*/ 434 w 462"/>
              <a:gd name="T17" fmla="*/ 35 h 373"/>
              <a:gd name="T18" fmla="*/ 240 w 462"/>
              <a:gd name="T19" fmla="*/ 248 h 373"/>
              <a:gd name="T20" fmla="*/ 240 w 462"/>
              <a:gd name="T21" fmla="*/ 248 h 373"/>
              <a:gd name="T22" fmla="*/ 231 w 462"/>
              <a:gd name="T23" fmla="*/ 257 h 373"/>
              <a:gd name="T24" fmla="*/ 240 w 462"/>
              <a:gd name="T25" fmla="*/ 266 h 373"/>
              <a:gd name="T26" fmla="*/ 240 w 462"/>
              <a:gd name="T27" fmla="*/ 266 h 373"/>
              <a:gd name="T28" fmla="*/ 363 w 462"/>
              <a:gd name="T29" fmla="*/ 337 h 373"/>
              <a:gd name="T30" fmla="*/ 390 w 462"/>
              <a:gd name="T31" fmla="*/ 328 h 373"/>
              <a:gd name="T32" fmla="*/ 461 w 462"/>
              <a:gd name="T33" fmla="*/ 18 h 373"/>
              <a:gd name="T34" fmla="*/ 444 w 462"/>
              <a:gd name="T35" fmla="*/ 9 h 373"/>
              <a:gd name="T36" fmla="*/ 160 w 462"/>
              <a:gd name="T37" fmla="*/ 363 h 373"/>
              <a:gd name="T38" fmla="*/ 160 w 462"/>
              <a:gd name="T39" fmla="*/ 363 h 373"/>
              <a:gd name="T40" fmla="*/ 169 w 462"/>
              <a:gd name="T41" fmla="*/ 372 h 373"/>
              <a:gd name="T42" fmla="*/ 240 w 462"/>
              <a:gd name="T43" fmla="*/ 310 h 373"/>
              <a:gd name="T44" fmla="*/ 160 w 462"/>
              <a:gd name="T45" fmla="*/ 266 h 373"/>
              <a:gd name="T46" fmla="*/ 160 w 462"/>
              <a:gd name="T47" fmla="*/ 363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lnTo>
                  <a:pt x="98" y="213"/>
                </a:ln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lnTo>
                  <a:pt x="240" y="266"/>
                </a:ln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rgbClr val="10315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/>
          </a:p>
        </p:txBody>
      </p:sp>
      <p:sp>
        <p:nvSpPr>
          <p:cNvPr id="83" name="Freeform 116"/>
          <p:cNvSpPr>
            <a:spLocks noChangeArrowheads="1"/>
          </p:cNvSpPr>
          <p:nvPr/>
        </p:nvSpPr>
        <p:spPr bwMode="auto">
          <a:xfrm>
            <a:off x="3032263" y="1192696"/>
            <a:ext cx="478611" cy="497562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10315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900">
              <a:solidFill>
                <a:srgbClr val="000000"/>
              </a:solidFill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1689160" y="2142960"/>
            <a:ext cx="741172" cy="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438400" y="1471083"/>
            <a:ext cx="0" cy="1409052"/>
          </a:xfrm>
          <a:prstGeom prst="line">
            <a:avLst/>
          </a:prstGeom>
          <a:ln>
            <a:solidFill>
              <a:srgbClr val="4C4C4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2439868" y="1471083"/>
            <a:ext cx="480770" cy="0"/>
          </a:xfrm>
          <a:prstGeom prst="straightConnector1">
            <a:avLst/>
          </a:prstGeom>
          <a:ln>
            <a:solidFill>
              <a:srgbClr val="4C4C4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/>
          <p:nvPr/>
        </p:nvCxnSpPr>
        <p:spPr>
          <a:xfrm>
            <a:off x="2442282" y="2877380"/>
            <a:ext cx="480770" cy="0"/>
          </a:xfrm>
          <a:prstGeom prst="straightConnector1">
            <a:avLst/>
          </a:prstGeom>
          <a:ln>
            <a:solidFill>
              <a:srgbClr val="4C4C4C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</p:spTree>
    <p:extLst>
      <p:ext uri="{BB962C8B-B14F-4D97-AF65-F5344CB8AC3E}">
        <p14:creationId xmlns:p14="http://schemas.microsoft.com/office/powerpoint/2010/main" val="80263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chemeClr val="bg1"/>
          </a:solidFill>
          <a:ln w="12700">
            <a:solidFill>
              <a:schemeClr val="bg1">
                <a:alpha val="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深圳中工国际酒店工程服务有限公司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2"/>
          <a:stretch/>
        </p:blipFill>
        <p:spPr>
          <a:xfrm>
            <a:off x="4413143" y="1829467"/>
            <a:ext cx="2990957" cy="2867078"/>
          </a:xfrm>
          <a:prstGeom prst="rect">
            <a:avLst/>
          </a:prstGeom>
        </p:spPr>
      </p:pic>
      <p:pic>
        <p:nvPicPr>
          <p:cNvPr id="146" name="图片 1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7" t="4142"/>
          <a:stretch/>
        </p:blipFill>
        <p:spPr>
          <a:xfrm>
            <a:off x="6927743" y="1845343"/>
            <a:ext cx="2228957" cy="28670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" r="9808"/>
          <a:stretch/>
        </p:blipFill>
        <p:spPr>
          <a:xfrm>
            <a:off x="539750" y="894853"/>
            <a:ext cx="3505201" cy="2679869"/>
          </a:xfrm>
          <a:prstGeom prst="rect">
            <a:avLst/>
          </a:prstGeom>
        </p:spPr>
      </p:pic>
      <p:sp>
        <p:nvSpPr>
          <p:cNvPr id="147" name="矩形 146"/>
          <p:cNvSpPr/>
          <p:nvPr/>
        </p:nvSpPr>
        <p:spPr>
          <a:xfrm>
            <a:off x="304799" y="3653461"/>
            <a:ext cx="4570482" cy="646331"/>
          </a:xfrm>
          <a:prstGeom prst="rect">
            <a:avLst/>
          </a:prstGeom>
          <a:solidFill>
            <a:srgbClr val="3E5CCC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我们能成为如此高端国际化展馆的供应商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ws Gothic MT" charset="0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见证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了我们的专业及实力。</a:t>
            </a:r>
          </a:p>
        </p:txBody>
      </p:sp>
      <p:sp>
        <p:nvSpPr>
          <p:cNvPr id="148" name="矩形 147"/>
          <p:cNvSpPr/>
          <p:nvPr/>
        </p:nvSpPr>
        <p:spPr>
          <a:xfrm>
            <a:off x="4875281" y="1039022"/>
            <a:ext cx="3647152" cy="646331"/>
          </a:xfrm>
          <a:prstGeom prst="rect">
            <a:avLst/>
          </a:prstGeom>
          <a:solidFill>
            <a:srgbClr val="64C448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我公司两名员工在展会期间出色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的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News Gothic MT" charset="0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保障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服务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赢得表彰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News Gothic MT" charset="0"/>
              </a:rPr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5368985" y="2780136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上海世博会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事务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协调局表彰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7183510" y="2772622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上海世博会</a:t>
            </a:r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事务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协调局表彰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</p:spTree>
    <p:extLst>
      <p:ext uri="{BB962C8B-B14F-4D97-AF65-F5344CB8AC3E}">
        <p14:creationId xmlns:p14="http://schemas.microsoft.com/office/powerpoint/2010/main" val="49792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深圳中工国际酒店工程服务有限公司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2"/>
          <p:cNvSpPr/>
          <p:nvPr/>
        </p:nvSpPr>
        <p:spPr>
          <a:xfrm>
            <a:off x="1423125" y="1044461"/>
            <a:ext cx="1617841" cy="1064026"/>
          </a:xfrm>
          <a:custGeom>
            <a:avLst/>
            <a:gdLst>
              <a:gd name="connsiteX0" fmla="*/ 0 w 2781300"/>
              <a:gd name="connsiteY0" fmla="*/ 981075 h 1962150"/>
              <a:gd name="connsiteX1" fmla="*/ 1390650 w 2781300"/>
              <a:gd name="connsiteY1" fmla="*/ 0 h 1962150"/>
              <a:gd name="connsiteX2" fmla="*/ 2781300 w 2781300"/>
              <a:gd name="connsiteY2" fmla="*/ 981075 h 1962150"/>
              <a:gd name="connsiteX3" fmla="*/ 1390650 w 2781300"/>
              <a:gd name="connsiteY3" fmla="*/ 1962150 h 1962150"/>
              <a:gd name="connsiteX4" fmla="*/ 0 w 2781300"/>
              <a:gd name="connsiteY4" fmla="*/ 981075 h 1962150"/>
              <a:gd name="connsiteX0" fmla="*/ 499 w 2781799"/>
              <a:gd name="connsiteY0" fmla="*/ 885825 h 1866900"/>
              <a:gd name="connsiteX1" fmla="*/ 1276849 w 2781799"/>
              <a:gd name="connsiteY1" fmla="*/ 0 h 1866900"/>
              <a:gd name="connsiteX2" fmla="*/ 2781799 w 2781799"/>
              <a:gd name="connsiteY2" fmla="*/ 885825 h 1866900"/>
              <a:gd name="connsiteX3" fmla="*/ 1391149 w 2781799"/>
              <a:gd name="connsiteY3" fmla="*/ 1866900 h 1866900"/>
              <a:gd name="connsiteX4" fmla="*/ 499 w 2781799"/>
              <a:gd name="connsiteY4" fmla="*/ 885825 h 1866900"/>
              <a:gd name="connsiteX0" fmla="*/ 335 w 2743535"/>
              <a:gd name="connsiteY0" fmla="*/ 715723 h 1869491"/>
              <a:gd name="connsiteX1" fmla="*/ 1238585 w 2743535"/>
              <a:gd name="connsiteY1" fmla="*/ 1348 h 1869491"/>
              <a:gd name="connsiteX2" fmla="*/ 2743535 w 2743535"/>
              <a:gd name="connsiteY2" fmla="*/ 887173 h 1869491"/>
              <a:gd name="connsiteX3" fmla="*/ 1352885 w 2743535"/>
              <a:gd name="connsiteY3" fmla="*/ 1868248 h 1869491"/>
              <a:gd name="connsiteX4" fmla="*/ 335 w 2743535"/>
              <a:gd name="connsiteY4" fmla="*/ 715723 h 1869491"/>
              <a:gd name="connsiteX0" fmla="*/ 340 w 2838790"/>
              <a:gd name="connsiteY0" fmla="*/ 714448 h 1867024"/>
              <a:gd name="connsiteX1" fmla="*/ 1238590 w 2838790"/>
              <a:gd name="connsiteY1" fmla="*/ 73 h 1867024"/>
              <a:gd name="connsiteX2" fmla="*/ 2838790 w 2838790"/>
              <a:gd name="connsiteY2" fmla="*/ 752548 h 1867024"/>
              <a:gd name="connsiteX3" fmla="*/ 1352890 w 2838790"/>
              <a:gd name="connsiteY3" fmla="*/ 1866973 h 1867024"/>
              <a:gd name="connsiteX4" fmla="*/ 340 w 2838790"/>
              <a:gd name="connsiteY4" fmla="*/ 714448 h 186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8790" h="1867024">
                <a:moveTo>
                  <a:pt x="340" y="714448"/>
                </a:moveTo>
                <a:cubicBezTo>
                  <a:pt x="-18710" y="403298"/>
                  <a:pt x="765515" y="-6277"/>
                  <a:pt x="1238590" y="73"/>
                </a:cubicBezTo>
                <a:cubicBezTo>
                  <a:pt x="1711665" y="6423"/>
                  <a:pt x="2838790" y="210715"/>
                  <a:pt x="2838790" y="752548"/>
                </a:cubicBezTo>
                <a:cubicBezTo>
                  <a:pt x="2838790" y="1294381"/>
                  <a:pt x="1825965" y="1873323"/>
                  <a:pt x="1352890" y="1866973"/>
                </a:cubicBezTo>
                <a:cubicBezTo>
                  <a:pt x="879815" y="1860623"/>
                  <a:pt x="19390" y="1025598"/>
                  <a:pt x="340" y="714448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22"/>
          <p:cNvSpPr/>
          <p:nvPr/>
        </p:nvSpPr>
        <p:spPr>
          <a:xfrm>
            <a:off x="3040965" y="1351761"/>
            <a:ext cx="2627320" cy="509791"/>
          </a:xfrm>
          <a:custGeom>
            <a:avLst/>
            <a:gdLst>
              <a:gd name="connsiteX0" fmla="*/ 0 w 5372100"/>
              <a:gd name="connsiteY0" fmla="*/ 389844 h 1532844"/>
              <a:gd name="connsiteX1" fmla="*/ 4362450 w 5372100"/>
              <a:gd name="connsiteY1" fmla="*/ 65994 h 1532844"/>
              <a:gd name="connsiteX2" fmla="*/ 5372100 w 5372100"/>
              <a:gd name="connsiteY2" fmla="*/ 1532844 h 1532844"/>
              <a:gd name="connsiteX3" fmla="*/ 5372100 w 5372100"/>
              <a:gd name="connsiteY3" fmla="*/ 1532844 h 1532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72100" h="1532844">
                <a:moveTo>
                  <a:pt x="0" y="389844"/>
                </a:moveTo>
                <a:cubicBezTo>
                  <a:pt x="1733550" y="132669"/>
                  <a:pt x="3467100" y="-124506"/>
                  <a:pt x="4362450" y="65994"/>
                </a:cubicBezTo>
                <a:cubicBezTo>
                  <a:pt x="5257800" y="256494"/>
                  <a:pt x="5372100" y="1532844"/>
                  <a:pt x="5372100" y="1532844"/>
                </a:cubicBezTo>
                <a:lnTo>
                  <a:pt x="5372100" y="1532844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2"/>
          <p:cNvSpPr/>
          <p:nvPr/>
        </p:nvSpPr>
        <p:spPr>
          <a:xfrm>
            <a:off x="5264295" y="1795728"/>
            <a:ext cx="1242075" cy="1009748"/>
          </a:xfrm>
          <a:custGeom>
            <a:avLst/>
            <a:gdLst>
              <a:gd name="connsiteX0" fmla="*/ 0 w 2781300"/>
              <a:gd name="connsiteY0" fmla="*/ 981075 h 1962150"/>
              <a:gd name="connsiteX1" fmla="*/ 1390650 w 2781300"/>
              <a:gd name="connsiteY1" fmla="*/ 0 h 1962150"/>
              <a:gd name="connsiteX2" fmla="*/ 2781300 w 2781300"/>
              <a:gd name="connsiteY2" fmla="*/ 981075 h 1962150"/>
              <a:gd name="connsiteX3" fmla="*/ 1390650 w 2781300"/>
              <a:gd name="connsiteY3" fmla="*/ 1962150 h 1962150"/>
              <a:gd name="connsiteX4" fmla="*/ 0 w 2781300"/>
              <a:gd name="connsiteY4" fmla="*/ 981075 h 1962150"/>
              <a:gd name="connsiteX0" fmla="*/ 499 w 2781799"/>
              <a:gd name="connsiteY0" fmla="*/ 885825 h 1866900"/>
              <a:gd name="connsiteX1" fmla="*/ 1276849 w 2781799"/>
              <a:gd name="connsiteY1" fmla="*/ 0 h 1866900"/>
              <a:gd name="connsiteX2" fmla="*/ 2781799 w 2781799"/>
              <a:gd name="connsiteY2" fmla="*/ 885825 h 1866900"/>
              <a:gd name="connsiteX3" fmla="*/ 1391149 w 2781799"/>
              <a:gd name="connsiteY3" fmla="*/ 1866900 h 1866900"/>
              <a:gd name="connsiteX4" fmla="*/ 499 w 2781799"/>
              <a:gd name="connsiteY4" fmla="*/ 885825 h 1866900"/>
              <a:gd name="connsiteX0" fmla="*/ 335 w 2743535"/>
              <a:gd name="connsiteY0" fmla="*/ 715723 h 1869491"/>
              <a:gd name="connsiteX1" fmla="*/ 1238585 w 2743535"/>
              <a:gd name="connsiteY1" fmla="*/ 1348 h 1869491"/>
              <a:gd name="connsiteX2" fmla="*/ 2743535 w 2743535"/>
              <a:gd name="connsiteY2" fmla="*/ 887173 h 1869491"/>
              <a:gd name="connsiteX3" fmla="*/ 1352885 w 2743535"/>
              <a:gd name="connsiteY3" fmla="*/ 1868248 h 1869491"/>
              <a:gd name="connsiteX4" fmla="*/ 335 w 2743535"/>
              <a:gd name="connsiteY4" fmla="*/ 715723 h 1869491"/>
              <a:gd name="connsiteX0" fmla="*/ 340 w 2838790"/>
              <a:gd name="connsiteY0" fmla="*/ 714448 h 1867024"/>
              <a:gd name="connsiteX1" fmla="*/ 1238590 w 2838790"/>
              <a:gd name="connsiteY1" fmla="*/ 73 h 1867024"/>
              <a:gd name="connsiteX2" fmla="*/ 2838790 w 2838790"/>
              <a:gd name="connsiteY2" fmla="*/ 752548 h 1867024"/>
              <a:gd name="connsiteX3" fmla="*/ 1352890 w 2838790"/>
              <a:gd name="connsiteY3" fmla="*/ 1866973 h 1867024"/>
              <a:gd name="connsiteX4" fmla="*/ 340 w 2838790"/>
              <a:gd name="connsiteY4" fmla="*/ 714448 h 1867024"/>
              <a:gd name="connsiteX0" fmla="*/ 340 w 2838790"/>
              <a:gd name="connsiteY0" fmla="*/ 828734 h 1981310"/>
              <a:gd name="connsiteX1" fmla="*/ 1238590 w 2838790"/>
              <a:gd name="connsiteY1" fmla="*/ 59 h 1981310"/>
              <a:gd name="connsiteX2" fmla="*/ 2838790 w 2838790"/>
              <a:gd name="connsiteY2" fmla="*/ 866834 h 1981310"/>
              <a:gd name="connsiteX3" fmla="*/ 1352890 w 2838790"/>
              <a:gd name="connsiteY3" fmla="*/ 1981259 h 1981310"/>
              <a:gd name="connsiteX4" fmla="*/ 340 w 2838790"/>
              <a:gd name="connsiteY4" fmla="*/ 828734 h 1981310"/>
              <a:gd name="connsiteX0" fmla="*/ 472 w 2572222"/>
              <a:gd name="connsiteY0" fmla="*/ 981827 h 1982339"/>
              <a:gd name="connsiteX1" fmla="*/ 972022 w 2572222"/>
              <a:gd name="connsiteY1" fmla="*/ 752 h 1982339"/>
              <a:gd name="connsiteX2" fmla="*/ 2572222 w 2572222"/>
              <a:gd name="connsiteY2" fmla="*/ 867527 h 1982339"/>
              <a:gd name="connsiteX3" fmla="*/ 1086322 w 2572222"/>
              <a:gd name="connsiteY3" fmla="*/ 1981952 h 1982339"/>
              <a:gd name="connsiteX4" fmla="*/ 472 w 2572222"/>
              <a:gd name="connsiteY4" fmla="*/ 981827 h 1982339"/>
              <a:gd name="connsiteX0" fmla="*/ 424 w 2172124"/>
              <a:gd name="connsiteY0" fmla="*/ 981149 h 1981318"/>
              <a:gd name="connsiteX1" fmla="*/ 971974 w 2172124"/>
              <a:gd name="connsiteY1" fmla="*/ 74 h 1981318"/>
              <a:gd name="connsiteX2" fmla="*/ 2172124 w 2172124"/>
              <a:gd name="connsiteY2" fmla="*/ 943049 h 1981318"/>
              <a:gd name="connsiteX3" fmla="*/ 1086274 w 2172124"/>
              <a:gd name="connsiteY3" fmla="*/ 1981274 h 1981318"/>
              <a:gd name="connsiteX4" fmla="*/ 424 w 2172124"/>
              <a:gd name="connsiteY4" fmla="*/ 981149 h 1981318"/>
              <a:gd name="connsiteX0" fmla="*/ 7743 w 2179443"/>
              <a:gd name="connsiteY0" fmla="*/ 981149 h 1771783"/>
              <a:gd name="connsiteX1" fmla="*/ 979293 w 2179443"/>
              <a:gd name="connsiteY1" fmla="*/ 74 h 1771783"/>
              <a:gd name="connsiteX2" fmla="*/ 2179443 w 2179443"/>
              <a:gd name="connsiteY2" fmla="*/ 943049 h 1771783"/>
              <a:gd name="connsiteX3" fmla="*/ 1512693 w 2179443"/>
              <a:gd name="connsiteY3" fmla="*/ 1771724 h 1771783"/>
              <a:gd name="connsiteX4" fmla="*/ 7743 w 2179443"/>
              <a:gd name="connsiteY4" fmla="*/ 981149 h 177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9443" h="1771783">
                <a:moveTo>
                  <a:pt x="7743" y="981149"/>
                </a:moveTo>
                <a:cubicBezTo>
                  <a:pt x="-81157" y="685874"/>
                  <a:pt x="617343" y="6424"/>
                  <a:pt x="979293" y="74"/>
                </a:cubicBezTo>
                <a:cubicBezTo>
                  <a:pt x="1341243" y="-6276"/>
                  <a:pt x="2179443" y="401216"/>
                  <a:pt x="2179443" y="943049"/>
                </a:cubicBezTo>
                <a:cubicBezTo>
                  <a:pt x="2179443" y="1484882"/>
                  <a:pt x="1874643" y="1765374"/>
                  <a:pt x="1512693" y="1771724"/>
                </a:cubicBezTo>
                <a:cubicBezTo>
                  <a:pt x="1150743" y="1778074"/>
                  <a:pt x="96643" y="1276424"/>
                  <a:pt x="7743" y="981149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" name="组合 40"/>
          <p:cNvGrpSpPr/>
          <p:nvPr/>
        </p:nvGrpSpPr>
        <p:grpSpPr>
          <a:xfrm>
            <a:off x="5611025" y="1771467"/>
            <a:ext cx="859911" cy="859911"/>
            <a:chOff x="1437433" y="2129103"/>
            <a:chExt cx="417095" cy="4170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3" name="Freeform 519"/>
            <p:cNvSpPr>
              <a:spLocks/>
            </p:cNvSpPr>
            <p:nvPr/>
          </p:nvSpPr>
          <p:spPr bwMode="auto">
            <a:xfrm>
              <a:off x="1437433" y="2129103"/>
              <a:ext cx="312821" cy="417095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8"/>
                </a:cxn>
                <a:cxn ang="0">
                  <a:pos x="8" y="8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30" y="0"/>
                </a:cxn>
                <a:cxn ang="0">
                  <a:pos x="256" y="0"/>
                </a:cxn>
                <a:cxn ang="0">
                  <a:pos x="384" y="108"/>
                </a:cxn>
                <a:cxn ang="0">
                  <a:pos x="384" y="482"/>
                </a:cxn>
                <a:cxn ang="0">
                  <a:pos x="384" y="482"/>
                </a:cxn>
                <a:cxn ang="0">
                  <a:pos x="384" y="488"/>
                </a:cxn>
                <a:cxn ang="0">
                  <a:pos x="382" y="494"/>
                </a:cxn>
                <a:cxn ang="0">
                  <a:pos x="376" y="504"/>
                </a:cxn>
                <a:cxn ang="0">
                  <a:pos x="366" y="510"/>
                </a:cxn>
                <a:cxn ang="0">
                  <a:pos x="360" y="512"/>
                </a:cxn>
                <a:cxn ang="0">
                  <a:pos x="354" y="512"/>
                </a:cxn>
                <a:cxn ang="0">
                  <a:pos x="30" y="512"/>
                </a:cxn>
                <a:cxn ang="0">
                  <a:pos x="30" y="512"/>
                </a:cxn>
                <a:cxn ang="0">
                  <a:pos x="24" y="512"/>
                </a:cxn>
                <a:cxn ang="0">
                  <a:pos x="18" y="510"/>
                </a:cxn>
                <a:cxn ang="0">
                  <a:pos x="8" y="504"/>
                </a:cxn>
                <a:cxn ang="0">
                  <a:pos x="2" y="494"/>
                </a:cxn>
                <a:cxn ang="0">
                  <a:pos x="0" y="488"/>
                </a:cxn>
                <a:cxn ang="0">
                  <a:pos x="0" y="482"/>
                </a:cxn>
                <a:cxn ang="0">
                  <a:pos x="0" y="30"/>
                </a:cxn>
              </a:cxnLst>
              <a:rect l="0" t="0" r="r" b="b"/>
              <a:pathLst>
                <a:path w="384" h="512">
                  <a:moveTo>
                    <a:pt x="0" y="30"/>
                  </a:move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8" y="8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256" y="0"/>
                  </a:lnTo>
                  <a:lnTo>
                    <a:pt x="384" y="108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84" y="488"/>
                  </a:lnTo>
                  <a:lnTo>
                    <a:pt x="382" y="494"/>
                  </a:lnTo>
                  <a:lnTo>
                    <a:pt x="376" y="504"/>
                  </a:lnTo>
                  <a:lnTo>
                    <a:pt x="366" y="510"/>
                  </a:lnTo>
                  <a:lnTo>
                    <a:pt x="360" y="512"/>
                  </a:lnTo>
                  <a:lnTo>
                    <a:pt x="354" y="512"/>
                  </a:lnTo>
                  <a:lnTo>
                    <a:pt x="30" y="512"/>
                  </a:lnTo>
                  <a:lnTo>
                    <a:pt x="30" y="512"/>
                  </a:lnTo>
                  <a:lnTo>
                    <a:pt x="24" y="512"/>
                  </a:lnTo>
                  <a:lnTo>
                    <a:pt x="18" y="510"/>
                  </a:lnTo>
                  <a:lnTo>
                    <a:pt x="8" y="504"/>
                  </a:lnTo>
                  <a:lnTo>
                    <a:pt x="2" y="494"/>
                  </a:lnTo>
                  <a:lnTo>
                    <a:pt x="0" y="488"/>
                  </a:lnTo>
                  <a:lnTo>
                    <a:pt x="0" y="48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20"/>
            <p:cNvSpPr>
              <a:spLocks/>
            </p:cNvSpPr>
            <p:nvPr/>
          </p:nvSpPr>
          <p:spPr bwMode="auto">
            <a:xfrm>
              <a:off x="1645980" y="2129103"/>
              <a:ext cx="104274" cy="879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82"/>
                </a:cxn>
                <a:cxn ang="0">
                  <a:pos x="2" y="88"/>
                </a:cxn>
                <a:cxn ang="0">
                  <a:pos x="8" y="98"/>
                </a:cxn>
                <a:cxn ang="0">
                  <a:pos x="18" y="106"/>
                </a:cxn>
                <a:cxn ang="0">
                  <a:pos x="24" y="106"/>
                </a:cxn>
                <a:cxn ang="0">
                  <a:pos x="30" y="108"/>
                </a:cxn>
                <a:cxn ang="0">
                  <a:pos x="128" y="108"/>
                </a:cxn>
                <a:cxn ang="0">
                  <a:pos x="0" y="0"/>
                </a:cxn>
              </a:cxnLst>
              <a:rect l="0" t="0" r="r" b="b"/>
              <a:pathLst>
                <a:path w="128" h="108">
                  <a:moveTo>
                    <a:pt x="0" y="0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0" y="82"/>
                  </a:lnTo>
                  <a:lnTo>
                    <a:pt x="2" y="88"/>
                  </a:lnTo>
                  <a:lnTo>
                    <a:pt x="8" y="98"/>
                  </a:lnTo>
                  <a:lnTo>
                    <a:pt x="18" y="106"/>
                  </a:lnTo>
                  <a:lnTo>
                    <a:pt x="24" y="106"/>
                  </a:lnTo>
                  <a:lnTo>
                    <a:pt x="30" y="108"/>
                  </a:lnTo>
                  <a:lnTo>
                    <a:pt x="128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21"/>
            <p:cNvSpPr>
              <a:spLocks/>
            </p:cNvSpPr>
            <p:nvPr/>
          </p:nvSpPr>
          <p:spPr bwMode="auto">
            <a:xfrm>
              <a:off x="1619912" y="2389787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22"/>
            <p:cNvSpPr>
              <a:spLocks noEditPoints="1"/>
            </p:cNvSpPr>
            <p:nvPr/>
          </p:nvSpPr>
          <p:spPr bwMode="auto">
            <a:xfrm>
              <a:off x="1606877" y="2376753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23"/>
            <p:cNvSpPr>
              <a:spLocks/>
            </p:cNvSpPr>
            <p:nvPr/>
          </p:nvSpPr>
          <p:spPr bwMode="auto">
            <a:xfrm>
              <a:off x="1476535" y="2389787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E2E4E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24"/>
            <p:cNvSpPr>
              <a:spLocks noEditPoints="1"/>
            </p:cNvSpPr>
            <p:nvPr/>
          </p:nvSpPr>
          <p:spPr bwMode="auto">
            <a:xfrm>
              <a:off x="1463501" y="2376753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B6BCB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25"/>
            <p:cNvSpPr>
              <a:spLocks/>
            </p:cNvSpPr>
            <p:nvPr/>
          </p:nvSpPr>
          <p:spPr bwMode="auto">
            <a:xfrm>
              <a:off x="1548223" y="2259445"/>
              <a:ext cx="78205" cy="45620"/>
            </a:xfrm>
            <a:custGeom>
              <a:avLst/>
              <a:gdLst/>
              <a:ahLst/>
              <a:cxnLst>
                <a:cxn ang="0">
                  <a:pos x="8" y="56"/>
                </a:cxn>
                <a:cxn ang="0">
                  <a:pos x="88" y="56"/>
                </a:cxn>
                <a:cxn ang="0">
                  <a:pos x="88" y="56"/>
                </a:cxn>
                <a:cxn ang="0">
                  <a:pos x="92" y="56"/>
                </a:cxn>
                <a:cxn ang="0">
                  <a:pos x="94" y="54"/>
                </a:cxn>
                <a:cxn ang="0">
                  <a:pos x="96" y="52"/>
                </a:cxn>
                <a:cxn ang="0">
                  <a:pos x="96" y="48"/>
                </a:cxn>
                <a:cxn ang="0">
                  <a:pos x="96" y="8"/>
                </a:cxn>
                <a:cxn ang="0">
                  <a:pos x="96" y="8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2" y="0"/>
                </a:cxn>
                <a:cxn ang="0">
                  <a:pos x="8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2"/>
                </a:cxn>
                <a:cxn ang="0">
                  <a:pos x="2" y="54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8" y="56"/>
                </a:cxn>
              </a:cxnLst>
              <a:rect l="0" t="0" r="r" b="b"/>
              <a:pathLst>
                <a:path w="96" h="56">
                  <a:moveTo>
                    <a:pt x="8" y="56"/>
                  </a:moveTo>
                  <a:lnTo>
                    <a:pt x="88" y="56"/>
                  </a:lnTo>
                  <a:lnTo>
                    <a:pt x="88" y="56"/>
                  </a:lnTo>
                  <a:lnTo>
                    <a:pt x="92" y="56"/>
                  </a:lnTo>
                  <a:lnTo>
                    <a:pt x="94" y="54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2" y="0"/>
                  </a:lnTo>
                  <a:lnTo>
                    <a:pt x="8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2" y="54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8" y="56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26"/>
            <p:cNvSpPr>
              <a:spLocks/>
            </p:cNvSpPr>
            <p:nvPr/>
          </p:nvSpPr>
          <p:spPr bwMode="auto">
            <a:xfrm>
              <a:off x="1600360" y="2318099"/>
              <a:ext cx="45620" cy="58654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0"/>
                </a:cxn>
                <a:cxn ang="0">
                  <a:pos x="38" y="72"/>
                </a:cxn>
                <a:cxn ang="0">
                  <a:pos x="56" y="72"/>
                </a:cxn>
                <a:cxn ang="0">
                  <a:pos x="18" y="0"/>
                </a:cxn>
              </a:cxnLst>
              <a:rect l="0" t="0" r="r" b="b"/>
              <a:pathLst>
                <a:path w="56" h="72">
                  <a:moveTo>
                    <a:pt x="18" y="0"/>
                  </a:moveTo>
                  <a:lnTo>
                    <a:pt x="0" y="0"/>
                  </a:lnTo>
                  <a:lnTo>
                    <a:pt x="38" y="72"/>
                  </a:lnTo>
                  <a:lnTo>
                    <a:pt x="56" y="7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27"/>
            <p:cNvSpPr>
              <a:spLocks/>
            </p:cNvSpPr>
            <p:nvPr/>
          </p:nvSpPr>
          <p:spPr bwMode="auto">
            <a:xfrm>
              <a:off x="1528672" y="2318099"/>
              <a:ext cx="45620" cy="5865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72"/>
                </a:cxn>
                <a:cxn ang="0">
                  <a:pos x="18" y="72"/>
                </a:cxn>
                <a:cxn ang="0">
                  <a:pos x="56" y="0"/>
                </a:cxn>
                <a:cxn ang="0">
                  <a:pos x="38" y="0"/>
                </a:cxn>
              </a:cxnLst>
              <a:rect l="0" t="0" r="r" b="b"/>
              <a:pathLst>
                <a:path w="56" h="72">
                  <a:moveTo>
                    <a:pt x="38" y="0"/>
                  </a:moveTo>
                  <a:lnTo>
                    <a:pt x="0" y="72"/>
                  </a:lnTo>
                  <a:lnTo>
                    <a:pt x="18" y="72"/>
                  </a:lnTo>
                  <a:lnTo>
                    <a:pt x="56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CFD3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28"/>
            <p:cNvSpPr>
              <a:spLocks noEditPoints="1"/>
            </p:cNvSpPr>
            <p:nvPr/>
          </p:nvSpPr>
          <p:spPr bwMode="auto">
            <a:xfrm>
              <a:off x="1535189" y="2246411"/>
              <a:ext cx="104274" cy="71688"/>
            </a:xfrm>
            <a:custGeom>
              <a:avLst/>
              <a:gdLst/>
              <a:ahLst/>
              <a:cxnLst>
                <a:cxn ang="0">
                  <a:pos x="104" y="88"/>
                </a:cxn>
                <a:cxn ang="0">
                  <a:pos x="24" y="88"/>
                </a:cxn>
                <a:cxn ang="0">
                  <a:pos x="24" y="88"/>
                </a:cxn>
                <a:cxn ang="0">
                  <a:pos x="14" y="86"/>
                </a:cxn>
                <a:cxn ang="0">
                  <a:pos x="8" y="80"/>
                </a:cxn>
                <a:cxn ang="0">
                  <a:pos x="2" y="74"/>
                </a:cxn>
                <a:cxn ang="0">
                  <a:pos x="0" y="64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2" y="14"/>
                </a:cxn>
                <a:cxn ang="0">
                  <a:pos x="8" y="8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104" y="0"/>
                </a:cxn>
                <a:cxn ang="0">
                  <a:pos x="104" y="0"/>
                </a:cxn>
                <a:cxn ang="0">
                  <a:pos x="114" y="2"/>
                </a:cxn>
                <a:cxn ang="0">
                  <a:pos x="120" y="8"/>
                </a:cxn>
                <a:cxn ang="0">
                  <a:pos x="126" y="14"/>
                </a:cxn>
                <a:cxn ang="0">
                  <a:pos x="128" y="24"/>
                </a:cxn>
                <a:cxn ang="0">
                  <a:pos x="128" y="64"/>
                </a:cxn>
                <a:cxn ang="0">
                  <a:pos x="128" y="64"/>
                </a:cxn>
                <a:cxn ang="0">
                  <a:pos x="126" y="74"/>
                </a:cxn>
                <a:cxn ang="0">
                  <a:pos x="120" y="80"/>
                </a:cxn>
                <a:cxn ang="0">
                  <a:pos x="114" y="86"/>
                </a:cxn>
                <a:cxn ang="0">
                  <a:pos x="104" y="88"/>
                </a:cxn>
                <a:cxn ang="0">
                  <a:pos x="104" y="88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20" y="16"/>
                </a:cxn>
                <a:cxn ang="0">
                  <a:pos x="18" y="18"/>
                </a:cxn>
                <a:cxn ang="0">
                  <a:pos x="16" y="20"/>
                </a:cxn>
                <a:cxn ang="0">
                  <a:pos x="16" y="24"/>
                </a:cxn>
                <a:cxn ang="0">
                  <a:pos x="16" y="64"/>
                </a:cxn>
                <a:cxn ang="0">
                  <a:pos x="16" y="64"/>
                </a:cxn>
                <a:cxn ang="0">
                  <a:pos x="16" y="68"/>
                </a:cxn>
                <a:cxn ang="0">
                  <a:pos x="18" y="70"/>
                </a:cxn>
                <a:cxn ang="0">
                  <a:pos x="20" y="72"/>
                </a:cxn>
                <a:cxn ang="0">
                  <a:pos x="24" y="72"/>
                </a:cxn>
                <a:cxn ang="0">
                  <a:pos x="104" y="72"/>
                </a:cxn>
                <a:cxn ang="0">
                  <a:pos x="104" y="72"/>
                </a:cxn>
                <a:cxn ang="0">
                  <a:pos x="108" y="72"/>
                </a:cxn>
                <a:cxn ang="0">
                  <a:pos x="110" y="70"/>
                </a:cxn>
                <a:cxn ang="0">
                  <a:pos x="112" y="68"/>
                </a:cxn>
                <a:cxn ang="0">
                  <a:pos x="112" y="6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8"/>
                </a:cxn>
                <a:cxn ang="0">
                  <a:pos x="108" y="16"/>
                </a:cxn>
                <a:cxn ang="0">
                  <a:pos x="104" y="16"/>
                </a:cxn>
                <a:cxn ang="0">
                  <a:pos x="24" y="16"/>
                </a:cxn>
              </a:cxnLst>
              <a:rect l="0" t="0" r="r" b="b"/>
              <a:pathLst>
                <a:path w="128" h="88">
                  <a:moveTo>
                    <a:pt x="104" y="88"/>
                  </a:moveTo>
                  <a:lnTo>
                    <a:pt x="24" y="88"/>
                  </a:lnTo>
                  <a:lnTo>
                    <a:pt x="24" y="88"/>
                  </a:lnTo>
                  <a:lnTo>
                    <a:pt x="14" y="86"/>
                  </a:lnTo>
                  <a:lnTo>
                    <a:pt x="8" y="80"/>
                  </a:lnTo>
                  <a:lnTo>
                    <a:pt x="2" y="74"/>
                  </a:lnTo>
                  <a:lnTo>
                    <a:pt x="0" y="6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8" y="8"/>
                  </a:lnTo>
                  <a:lnTo>
                    <a:pt x="14" y="2"/>
                  </a:lnTo>
                  <a:lnTo>
                    <a:pt x="24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4" y="2"/>
                  </a:lnTo>
                  <a:lnTo>
                    <a:pt x="120" y="8"/>
                  </a:lnTo>
                  <a:lnTo>
                    <a:pt x="126" y="14"/>
                  </a:lnTo>
                  <a:lnTo>
                    <a:pt x="128" y="24"/>
                  </a:lnTo>
                  <a:lnTo>
                    <a:pt x="128" y="64"/>
                  </a:lnTo>
                  <a:lnTo>
                    <a:pt x="128" y="64"/>
                  </a:lnTo>
                  <a:lnTo>
                    <a:pt x="126" y="74"/>
                  </a:lnTo>
                  <a:lnTo>
                    <a:pt x="120" y="80"/>
                  </a:lnTo>
                  <a:lnTo>
                    <a:pt x="114" y="86"/>
                  </a:lnTo>
                  <a:lnTo>
                    <a:pt x="104" y="88"/>
                  </a:lnTo>
                  <a:lnTo>
                    <a:pt x="104" y="88"/>
                  </a:lnTo>
                  <a:close/>
                  <a:moveTo>
                    <a:pt x="24" y="16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8" y="18"/>
                  </a:lnTo>
                  <a:lnTo>
                    <a:pt x="16" y="20"/>
                  </a:lnTo>
                  <a:lnTo>
                    <a:pt x="16" y="24"/>
                  </a:lnTo>
                  <a:lnTo>
                    <a:pt x="16" y="64"/>
                  </a:lnTo>
                  <a:lnTo>
                    <a:pt x="16" y="64"/>
                  </a:lnTo>
                  <a:lnTo>
                    <a:pt x="16" y="68"/>
                  </a:lnTo>
                  <a:lnTo>
                    <a:pt x="18" y="70"/>
                  </a:lnTo>
                  <a:lnTo>
                    <a:pt x="20" y="72"/>
                  </a:lnTo>
                  <a:lnTo>
                    <a:pt x="24" y="72"/>
                  </a:lnTo>
                  <a:lnTo>
                    <a:pt x="104" y="72"/>
                  </a:lnTo>
                  <a:lnTo>
                    <a:pt x="104" y="72"/>
                  </a:lnTo>
                  <a:lnTo>
                    <a:pt x="108" y="72"/>
                  </a:lnTo>
                  <a:lnTo>
                    <a:pt x="110" y="70"/>
                  </a:lnTo>
                  <a:lnTo>
                    <a:pt x="112" y="68"/>
                  </a:lnTo>
                  <a:lnTo>
                    <a:pt x="112" y="6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8"/>
                  </a:lnTo>
                  <a:lnTo>
                    <a:pt x="108" y="16"/>
                  </a:lnTo>
                  <a:lnTo>
                    <a:pt x="104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40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29"/>
            <p:cNvSpPr>
              <a:spLocks/>
            </p:cNvSpPr>
            <p:nvPr/>
          </p:nvSpPr>
          <p:spPr bwMode="auto">
            <a:xfrm>
              <a:off x="1636204" y="2301806"/>
              <a:ext cx="200401" cy="216694"/>
            </a:xfrm>
            <a:custGeom>
              <a:avLst/>
              <a:gdLst/>
              <a:ahLst/>
              <a:cxnLst>
                <a:cxn ang="0">
                  <a:pos x="246" y="64"/>
                </a:cxn>
                <a:cxn ang="0">
                  <a:pos x="76" y="256"/>
                </a:cxn>
                <a:cxn ang="0">
                  <a:pos x="28" y="266"/>
                </a:cxn>
                <a:cxn ang="0">
                  <a:pos x="28" y="266"/>
                </a:cxn>
                <a:cxn ang="0">
                  <a:pos x="24" y="256"/>
                </a:cxn>
                <a:cxn ang="0">
                  <a:pos x="18" y="248"/>
                </a:cxn>
                <a:cxn ang="0">
                  <a:pos x="18" y="248"/>
                </a:cxn>
                <a:cxn ang="0">
                  <a:pos x="10" y="242"/>
                </a:cxn>
                <a:cxn ang="0">
                  <a:pos x="0" y="240"/>
                </a:cxn>
                <a:cxn ang="0">
                  <a:pos x="4" y="192"/>
                </a:cxn>
                <a:cxn ang="0">
                  <a:pos x="174" y="0"/>
                </a:cxn>
                <a:cxn ang="0">
                  <a:pos x="246" y="64"/>
                </a:cxn>
              </a:cxnLst>
              <a:rect l="0" t="0" r="r" b="b"/>
              <a:pathLst>
                <a:path w="246" h="266">
                  <a:moveTo>
                    <a:pt x="246" y="64"/>
                  </a:moveTo>
                  <a:lnTo>
                    <a:pt x="76" y="256"/>
                  </a:lnTo>
                  <a:lnTo>
                    <a:pt x="28" y="266"/>
                  </a:lnTo>
                  <a:lnTo>
                    <a:pt x="28" y="266"/>
                  </a:lnTo>
                  <a:lnTo>
                    <a:pt x="24" y="256"/>
                  </a:lnTo>
                  <a:lnTo>
                    <a:pt x="18" y="248"/>
                  </a:lnTo>
                  <a:lnTo>
                    <a:pt x="18" y="248"/>
                  </a:lnTo>
                  <a:lnTo>
                    <a:pt x="10" y="242"/>
                  </a:lnTo>
                  <a:lnTo>
                    <a:pt x="0" y="240"/>
                  </a:lnTo>
                  <a:lnTo>
                    <a:pt x="4" y="192"/>
                  </a:lnTo>
                  <a:lnTo>
                    <a:pt x="174" y="0"/>
                  </a:lnTo>
                  <a:lnTo>
                    <a:pt x="246" y="64"/>
                  </a:lnTo>
                  <a:close/>
                </a:path>
              </a:pathLst>
            </a:custGeom>
            <a:solidFill>
              <a:srgbClr val="F4D0A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30"/>
            <p:cNvSpPr>
              <a:spLocks/>
            </p:cNvSpPr>
            <p:nvPr/>
          </p:nvSpPr>
          <p:spPr bwMode="auto">
            <a:xfrm>
              <a:off x="1642721" y="2301806"/>
              <a:ext cx="192255" cy="205289"/>
            </a:xfrm>
            <a:custGeom>
              <a:avLst/>
              <a:gdLst/>
              <a:ahLst/>
              <a:cxnLst>
                <a:cxn ang="0">
                  <a:pos x="236" y="64"/>
                </a:cxn>
                <a:cxn ang="0">
                  <a:pos x="236" y="64"/>
                </a:cxn>
                <a:cxn ang="0">
                  <a:pos x="236" y="64"/>
                </a:cxn>
                <a:cxn ang="0">
                  <a:pos x="72" y="252"/>
                </a:cxn>
                <a:cxn ang="0">
                  <a:pos x="72" y="252"/>
                </a:cxn>
                <a:cxn ang="0">
                  <a:pos x="70" y="252"/>
                </a:cxn>
                <a:cxn ang="0">
                  <a:pos x="70" y="252"/>
                </a:cxn>
                <a:cxn ang="0">
                  <a:pos x="74" y="244"/>
                </a:cxn>
                <a:cxn ang="0">
                  <a:pos x="74" y="236"/>
                </a:cxn>
                <a:cxn ang="0">
                  <a:pos x="70" y="228"/>
                </a:cxn>
                <a:cxn ang="0">
                  <a:pos x="66" y="222"/>
                </a:cxn>
                <a:cxn ang="0">
                  <a:pos x="66" y="222"/>
                </a:cxn>
                <a:cxn ang="0">
                  <a:pos x="58" y="218"/>
                </a:cxn>
                <a:cxn ang="0">
                  <a:pos x="50" y="216"/>
                </a:cxn>
                <a:cxn ang="0">
                  <a:pos x="42" y="218"/>
                </a:cxn>
                <a:cxn ang="0">
                  <a:pos x="34" y="222"/>
                </a:cxn>
                <a:cxn ang="0">
                  <a:pos x="34" y="222"/>
                </a:cxn>
                <a:cxn ang="0">
                  <a:pos x="34" y="220"/>
                </a:cxn>
                <a:cxn ang="0">
                  <a:pos x="34" y="220"/>
                </a:cxn>
                <a:cxn ang="0">
                  <a:pos x="38" y="214"/>
                </a:cxn>
                <a:cxn ang="0">
                  <a:pos x="38" y="204"/>
                </a:cxn>
                <a:cxn ang="0">
                  <a:pos x="34" y="196"/>
                </a:cxn>
                <a:cxn ang="0">
                  <a:pos x="30" y="190"/>
                </a:cxn>
                <a:cxn ang="0">
                  <a:pos x="30" y="190"/>
                </a:cxn>
                <a:cxn ang="0">
                  <a:pos x="22" y="186"/>
                </a:cxn>
                <a:cxn ang="0">
                  <a:pos x="14" y="184"/>
                </a:cxn>
                <a:cxn ang="0">
                  <a:pos x="6" y="186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236" y="64"/>
                </a:cxn>
              </a:cxnLst>
              <a:rect l="0" t="0" r="r" b="b"/>
              <a:pathLst>
                <a:path w="236" h="252">
                  <a:moveTo>
                    <a:pt x="236" y="64"/>
                  </a:moveTo>
                  <a:lnTo>
                    <a:pt x="236" y="64"/>
                  </a:lnTo>
                  <a:lnTo>
                    <a:pt x="236" y="64"/>
                  </a:lnTo>
                  <a:lnTo>
                    <a:pt x="72" y="252"/>
                  </a:lnTo>
                  <a:lnTo>
                    <a:pt x="72" y="252"/>
                  </a:lnTo>
                  <a:lnTo>
                    <a:pt x="70" y="252"/>
                  </a:lnTo>
                  <a:lnTo>
                    <a:pt x="70" y="252"/>
                  </a:lnTo>
                  <a:lnTo>
                    <a:pt x="74" y="244"/>
                  </a:lnTo>
                  <a:lnTo>
                    <a:pt x="74" y="236"/>
                  </a:lnTo>
                  <a:lnTo>
                    <a:pt x="70" y="228"/>
                  </a:lnTo>
                  <a:lnTo>
                    <a:pt x="66" y="222"/>
                  </a:lnTo>
                  <a:lnTo>
                    <a:pt x="66" y="222"/>
                  </a:lnTo>
                  <a:lnTo>
                    <a:pt x="58" y="218"/>
                  </a:lnTo>
                  <a:lnTo>
                    <a:pt x="50" y="216"/>
                  </a:lnTo>
                  <a:lnTo>
                    <a:pt x="42" y="218"/>
                  </a:lnTo>
                  <a:lnTo>
                    <a:pt x="34" y="222"/>
                  </a:lnTo>
                  <a:lnTo>
                    <a:pt x="34" y="222"/>
                  </a:lnTo>
                  <a:lnTo>
                    <a:pt x="34" y="220"/>
                  </a:lnTo>
                  <a:lnTo>
                    <a:pt x="34" y="220"/>
                  </a:lnTo>
                  <a:lnTo>
                    <a:pt x="38" y="214"/>
                  </a:lnTo>
                  <a:lnTo>
                    <a:pt x="38" y="204"/>
                  </a:lnTo>
                  <a:lnTo>
                    <a:pt x="34" y="196"/>
                  </a:lnTo>
                  <a:lnTo>
                    <a:pt x="30" y="190"/>
                  </a:lnTo>
                  <a:lnTo>
                    <a:pt x="30" y="190"/>
                  </a:lnTo>
                  <a:lnTo>
                    <a:pt x="22" y="186"/>
                  </a:lnTo>
                  <a:lnTo>
                    <a:pt x="14" y="184"/>
                  </a:lnTo>
                  <a:lnTo>
                    <a:pt x="6" y="186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236" y="64"/>
                  </a:lnTo>
                  <a:close/>
                </a:path>
              </a:pathLst>
            </a:custGeom>
            <a:solidFill>
              <a:srgbClr val="059B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31"/>
            <p:cNvSpPr>
              <a:spLocks/>
            </p:cNvSpPr>
            <p:nvPr/>
          </p:nvSpPr>
          <p:spPr bwMode="auto">
            <a:xfrm>
              <a:off x="1777951" y="2292030"/>
              <a:ext cx="66800" cy="61912"/>
            </a:xfrm>
            <a:custGeom>
              <a:avLst/>
              <a:gdLst/>
              <a:ahLst/>
              <a:cxnLst>
                <a:cxn ang="0">
                  <a:pos x="72" y="76"/>
                </a:cxn>
                <a:cxn ang="0">
                  <a:pos x="0" y="12"/>
                </a:cxn>
                <a:cxn ang="0">
                  <a:pos x="10" y="0"/>
                </a:cxn>
                <a:cxn ang="0">
                  <a:pos x="82" y="64"/>
                </a:cxn>
                <a:cxn ang="0">
                  <a:pos x="72" y="76"/>
                </a:cxn>
              </a:cxnLst>
              <a:rect l="0" t="0" r="r" b="b"/>
              <a:pathLst>
                <a:path w="82" h="76">
                  <a:moveTo>
                    <a:pt x="72" y="76"/>
                  </a:moveTo>
                  <a:lnTo>
                    <a:pt x="0" y="12"/>
                  </a:lnTo>
                  <a:lnTo>
                    <a:pt x="10" y="0"/>
                  </a:lnTo>
                  <a:lnTo>
                    <a:pt x="82" y="64"/>
                  </a:lnTo>
                  <a:lnTo>
                    <a:pt x="72" y="76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32"/>
            <p:cNvSpPr>
              <a:spLocks/>
            </p:cNvSpPr>
            <p:nvPr/>
          </p:nvSpPr>
          <p:spPr bwMode="auto">
            <a:xfrm>
              <a:off x="1786098" y="2278996"/>
              <a:ext cx="68430" cy="65171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68" y="12"/>
                </a:cxn>
                <a:cxn ang="0">
                  <a:pos x="68" y="12"/>
                </a:cxn>
                <a:cxn ang="0">
                  <a:pos x="60" y="6"/>
                </a:cxn>
                <a:cxn ang="0">
                  <a:pos x="50" y="2"/>
                </a:cxn>
                <a:cxn ang="0">
                  <a:pos x="42" y="0"/>
                </a:cxn>
                <a:cxn ang="0">
                  <a:pos x="32" y="0"/>
                </a:cxn>
                <a:cxn ang="0">
                  <a:pos x="24" y="2"/>
                </a:cxn>
                <a:cxn ang="0">
                  <a:pos x="16" y="4"/>
                </a:cxn>
                <a:cxn ang="0">
                  <a:pos x="8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72" y="80"/>
                </a:cxn>
                <a:cxn ang="0">
                  <a:pos x="72" y="80"/>
                </a:cxn>
                <a:cxn ang="0">
                  <a:pos x="72" y="80"/>
                </a:cxn>
                <a:cxn ang="0">
                  <a:pos x="78" y="72"/>
                </a:cxn>
                <a:cxn ang="0">
                  <a:pos x="82" y="64"/>
                </a:cxn>
                <a:cxn ang="0">
                  <a:pos x="84" y="54"/>
                </a:cxn>
                <a:cxn ang="0">
                  <a:pos x="84" y="46"/>
                </a:cxn>
                <a:cxn ang="0">
                  <a:pos x="82" y="36"/>
                </a:cxn>
                <a:cxn ang="0">
                  <a:pos x="80" y="28"/>
                </a:cxn>
                <a:cxn ang="0">
                  <a:pos x="74" y="20"/>
                </a:cxn>
                <a:cxn ang="0">
                  <a:pos x="68" y="12"/>
                </a:cxn>
                <a:cxn ang="0">
                  <a:pos x="68" y="12"/>
                </a:cxn>
              </a:cxnLst>
              <a:rect l="0" t="0" r="r" b="b"/>
              <a:pathLst>
                <a:path w="84" h="80">
                  <a:moveTo>
                    <a:pt x="68" y="12"/>
                  </a:moveTo>
                  <a:lnTo>
                    <a:pt x="68" y="12"/>
                  </a:lnTo>
                  <a:lnTo>
                    <a:pt x="68" y="12"/>
                  </a:lnTo>
                  <a:lnTo>
                    <a:pt x="60" y="6"/>
                  </a:lnTo>
                  <a:lnTo>
                    <a:pt x="50" y="2"/>
                  </a:lnTo>
                  <a:lnTo>
                    <a:pt x="42" y="0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16" y="4"/>
                  </a:lnTo>
                  <a:lnTo>
                    <a:pt x="8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2" y="80"/>
                  </a:lnTo>
                  <a:lnTo>
                    <a:pt x="78" y="72"/>
                  </a:lnTo>
                  <a:lnTo>
                    <a:pt x="82" y="64"/>
                  </a:lnTo>
                  <a:lnTo>
                    <a:pt x="84" y="54"/>
                  </a:lnTo>
                  <a:lnTo>
                    <a:pt x="84" y="46"/>
                  </a:lnTo>
                  <a:lnTo>
                    <a:pt x="82" y="36"/>
                  </a:lnTo>
                  <a:lnTo>
                    <a:pt x="80" y="28"/>
                  </a:lnTo>
                  <a:lnTo>
                    <a:pt x="74" y="20"/>
                  </a:lnTo>
                  <a:lnTo>
                    <a:pt x="68" y="12"/>
                  </a:lnTo>
                  <a:lnTo>
                    <a:pt x="68" y="12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33"/>
            <p:cNvSpPr>
              <a:spLocks/>
            </p:cNvSpPr>
            <p:nvPr/>
          </p:nvSpPr>
          <p:spPr bwMode="auto">
            <a:xfrm>
              <a:off x="1670419" y="2327874"/>
              <a:ext cx="164557" cy="179220"/>
            </a:xfrm>
            <a:custGeom>
              <a:avLst/>
              <a:gdLst/>
              <a:ahLst/>
              <a:cxnLst>
                <a:cxn ang="0">
                  <a:pos x="202" y="32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36" y="220"/>
                </a:cxn>
                <a:cxn ang="0">
                  <a:pos x="40" y="212"/>
                </a:cxn>
                <a:cxn ang="0">
                  <a:pos x="40" y="204"/>
                </a:cxn>
                <a:cxn ang="0">
                  <a:pos x="36" y="196"/>
                </a:cxn>
                <a:cxn ang="0">
                  <a:pos x="32" y="190"/>
                </a:cxn>
                <a:cxn ang="0">
                  <a:pos x="32" y="190"/>
                </a:cxn>
                <a:cxn ang="0">
                  <a:pos x="24" y="186"/>
                </a:cxn>
                <a:cxn ang="0">
                  <a:pos x="16" y="184"/>
                </a:cxn>
                <a:cxn ang="0">
                  <a:pos x="8" y="186"/>
                </a:cxn>
                <a:cxn ang="0">
                  <a:pos x="0" y="190"/>
                </a:cxn>
                <a:cxn ang="0">
                  <a:pos x="0" y="190"/>
                </a:cxn>
                <a:cxn ang="0">
                  <a:pos x="0" y="19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168" y="0"/>
                </a:cxn>
                <a:cxn ang="0">
                  <a:pos x="202" y="32"/>
                </a:cxn>
                <a:cxn ang="0">
                  <a:pos x="202" y="32"/>
                </a:cxn>
                <a:cxn ang="0">
                  <a:pos x="202" y="32"/>
                </a:cxn>
                <a:cxn ang="0">
                  <a:pos x="202" y="32"/>
                </a:cxn>
              </a:cxnLst>
              <a:rect l="0" t="0" r="r" b="b"/>
              <a:pathLst>
                <a:path w="202" h="220">
                  <a:moveTo>
                    <a:pt x="202" y="32"/>
                  </a:moveTo>
                  <a:lnTo>
                    <a:pt x="36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40" y="212"/>
                  </a:lnTo>
                  <a:lnTo>
                    <a:pt x="40" y="204"/>
                  </a:lnTo>
                  <a:lnTo>
                    <a:pt x="36" y="196"/>
                  </a:lnTo>
                  <a:lnTo>
                    <a:pt x="32" y="190"/>
                  </a:lnTo>
                  <a:lnTo>
                    <a:pt x="32" y="190"/>
                  </a:lnTo>
                  <a:lnTo>
                    <a:pt x="24" y="186"/>
                  </a:lnTo>
                  <a:lnTo>
                    <a:pt x="16" y="184"/>
                  </a:lnTo>
                  <a:lnTo>
                    <a:pt x="8" y="186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0" y="19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202" y="32"/>
                  </a:lnTo>
                  <a:lnTo>
                    <a:pt x="202" y="32"/>
                  </a:lnTo>
                  <a:lnTo>
                    <a:pt x="202" y="32"/>
                  </a:lnTo>
                  <a:lnTo>
                    <a:pt x="202" y="3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34"/>
            <p:cNvSpPr>
              <a:spLocks/>
            </p:cNvSpPr>
            <p:nvPr/>
          </p:nvSpPr>
          <p:spPr bwMode="auto">
            <a:xfrm>
              <a:off x="1634575" y="2497319"/>
              <a:ext cx="24439" cy="26068"/>
            </a:xfrm>
            <a:custGeom>
              <a:avLst/>
              <a:gdLst/>
              <a:ahLst/>
              <a:cxnLst>
                <a:cxn ang="0">
                  <a:pos x="30" y="26"/>
                </a:cxn>
                <a:cxn ang="0">
                  <a:pos x="0" y="3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2" y="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6" y="16"/>
                </a:cxn>
                <a:cxn ang="0">
                  <a:pos x="30" y="26"/>
                </a:cxn>
                <a:cxn ang="0">
                  <a:pos x="30" y="26"/>
                </a:cxn>
              </a:cxnLst>
              <a:rect l="0" t="0" r="r" b="b"/>
              <a:pathLst>
                <a:path w="30" h="32">
                  <a:moveTo>
                    <a:pt x="30" y="26"/>
                  </a:moveTo>
                  <a:lnTo>
                    <a:pt x="0" y="32"/>
                  </a:lnTo>
                  <a:lnTo>
                    <a:pt x="2" y="0"/>
                  </a:lnTo>
                  <a:lnTo>
                    <a:pt x="2" y="0"/>
                  </a:lnTo>
                  <a:lnTo>
                    <a:pt x="12" y="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6" y="16"/>
                  </a:lnTo>
                  <a:lnTo>
                    <a:pt x="30" y="26"/>
                  </a:lnTo>
                  <a:lnTo>
                    <a:pt x="30" y="2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矩形 102"/>
          <p:cNvSpPr/>
          <p:nvPr/>
        </p:nvSpPr>
        <p:spPr>
          <a:xfrm>
            <a:off x="1145840" y="2757677"/>
            <a:ext cx="1983757" cy="38933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将办公场地迁到深圳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2978089" y="991226"/>
            <a:ext cx="1299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686494" y="1626581"/>
            <a:ext cx="1267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更名</a:t>
            </a:r>
          </a:p>
        </p:txBody>
      </p:sp>
      <p:sp>
        <p:nvSpPr>
          <p:cNvPr id="106" name="任意多边形 45"/>
          <p:cNvSpPr/>
          <p:nvPr/>
        </p:nvSpPr>
        <p:spPr>
          <a:xfrm>
            <a:off x="3529514" y="1964365"/>
            <a:ext cx="1726217" cy="1630336"/>
          </a:xfrm>
          <a:custGeom>
            <a:avLst/>
            <a:gdLst>
              <a:gd name="connsiteX0" fmla="*/ 3028956 w 3028956"/>
              <a:gd name="connsiteY0" fmla="*/ 705570 h 1924770"/>
              <a:gd name="connsiteX1" fmla="*/ 1638306 w 3028956"/>
              <a:gd name="connsiteY1" fmla="*/ 720 h 1924770"/>
              <a:gd name="connsiteX2" fmla="*/ 6 w 3028956"/>
              <a:gd name="connsiteY2" fmla="*/ 819870 h 1924770"/>
              <a:gd name="connsiteX3" fmla="*/ 1657356 w 3028956"/>
              <a:gd name="connsiteY3" fmla="*/ 1924770 h 1924770"/>
              <a:gd name="connsiteX0" fmla="*/ 3028956 w 3028956"/>
              <a:gd name="connsiteY0" fmla="*/ 705570 h 2860716"/>
              <a:gd name="connsiteX1" fmla="*/ 1638306 w 3028956"/>
              <a:gd name="connsiteY1" fmla="*/ 720 h 2860716"/>
              <a:gd name="connsiteX2" fmla="*/ 6 w 3028956"/>
              <a:gd name="connsiteY2" fmla="*/ 819870 h 2860716"/>
              <a:gd name="connsiteX3" fmla="*/ 2838429 w 3028956"/>
              <a:gd name="connsiteY3" fmla="*/ 2860716 h 2860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956" h="2860716">
                <a:moveTo>
                  <a:pt x="3028956" y="705570"/>
                </a:moveTo>
                <a:cubicBezTo>
                  <a:pt x="2586043" y="343620"/>
                  <a:pt x="2143131" y="-18330"/>
                  <a:pt x="1638306" y="720"/>
                </a:cubicBezTo>
                <a:cubicBezTo>
                  <a:pt x="1133481" y="19770"/>
                  <a:pt x="-3169" y="499195"/>
                  <a:pt x="6" y="819870"/>
                </a:cubicBezTo>
                <a:cubicBezTo>
                  <a:pt x="3181" y="1140545"/>
                  <a:pt x="2011341" y="2468603"/>
                  <a:pt x="2838429" y="2860716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59"/>
          <p:cNvGrpSpPr/>
          <p:nvPr/>
        </p:nvGrpSpPr>
        <p:grpSpPr>
          <a:xfrm>
            <a:off x="1768210" y="3315631"/>
            <a:ext cx="677910" cy="677910"/>
            <a:chOff x="8086447" y="649045"/>
            <a:chExt cx="417095" cy="4170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9" name="Freeform 864"/>
            <p:cNvSpPr>
              <a:spLocks/>
            </p:cNvSpPr>
            <p:nvPr/>
          </p:nvSpPr>
          <p:spPr bwMode="auto">
            <a:xfrm>
              <a:off x="8086447" y="649045"/>
              <a:ext cx="417095" cy="417095"/>
            </a:xfrm>
            <a:custGeom>
              <a:avLst/>
              <a:gdLst/>
              <a:ahLst/>
              <a:cxnLst>
                <a:cxn ang="0">
                  <a:pos x="32" y="480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8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0" y="2"/>
                </a:cxn>
                <a:cxn ang="0">
                  <a:pos x="4" y="4"/>
                </a:cxn>
                <a:cxn ang="0">
                  <a:pos x="2" y="10"/>
                </a:cxn>
                <a:cxn ang="0">
                  <a:pos x="0" y="16"/>
                </a:cxn>
                <a:cxn ang="0">
                  <a:pos x="0" y="512"/>
                </a:cxn>
                <a:cxn ang="0">
                  <a:pos x="496" y="512"/>
                </a:cxn>
                <a:cxn ang="0">
                  <a:pos x="496" y="512"/>
                </a:cxn>
                <a:cxn ang="0">
                  <a:pos x="502" y="510"/>
                </a:cxn>
                <a:cxn ang="0">
                  <a:pos x="508" y="508"/>
                </a:cxn>
                <a:cxn ang="0">
                  <a:pos x="510" y="502"/>
                </a:cxn>
                <a:cxn ang="0">
                  <a:pos x="512" y="496"/>
                </a:cxn>
                <a:cxn ang="0">
                  <a:pos x="512" y="496"/>
                </a:cxn>
                <a:cxn ang="0">
                  <a:pos x="510" y="490"/>
                </a:cxn>
                <a:cxn ang="0">
                  <a:pos x="508" y="484"/>
                </a:cxn>
                <a:cxn ang="0">
                  <a:pos x="502" y="482"/>
                </a:cxn>
                <a:cxn ang="0">
                  <a:pos x="496" y="480"/>
                </a:cxn>
                <a:cxn ang="0">
                  <a:pos x="32" y="480"/>
                </a:cxn>
              </a:cxnLst>
              <a:rect l="0" t="0" r="r" b="b"/>
              <a:pathLst>
                <a:path w="512" h="512">
                  <a:moveTo>
                    <a:pt x="32" y="480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30" y="10"/>
                  </a:lnTo>
                  <a:lnTo>
                    <a:pt x="28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4" y="4"/>
                  </a:lnTo>
                  <a:lnTo>
                    <a:pt x="2" y="10"/>
                  </a:lnTo>
                  <a:lnTo>
                    <a:pt x="0" y="16"/>
                  </a:lnTo>
                  <a:lnTo>
                    <a:pt x="0" y="512"/>
                  </a:lnTo>
                  <a:lnTo>
                    <a:pt x="496" y="512"/>
                  </a:lnTo>
                  <a:lnTo>
                    <a:pt x="496" y="512"/>
                  </a:lnTo>
                  <a:lnTo>
                    <a:pt x="502" y="510"/>
                  </a:lnTo>
                  <a:lnTo>
                    <a:pt x="508" y="508"/>
                  </a:lnTo>
                  <a:lnTo>
                    <a:pt x="510" y="502"/>
                  </a:lnTo>
                  <a:lnTo>
                    <a:pt x="512" y="496"/>
                  </a:lnTo>
                  <a:lnTo>
                    <a:pt x="512" y="496"/>
                  </a:lnTo>
                  <a:lnTo>
                    <a:pt x="510" y="490"/>
                  </a:lnTo>
                  <a:lnTo>
                    <a:pt x="508" y="484"/>
                  </a:lnTo>
                  <a:lnTo>
                    <a:pt x="502" y="482"/>
                  </a:lnTo>
                  <a:lnTo>
                    <a:pt x="496" y="480"/>
                  </a:lnTo>
                  <a:lnTo>
                    <a:pt x="32" y="480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Rectangle 865"/>
            <p:cNvSpPr>
              <a:spLocks noChangeArrowheads="1"/>
            </p:cNvSpPr>
            <p:nvPr/>
          </p:nvSpPr>
          <p:spPr bwMode="auto">
            <a:xfrm>
              <a:off x="8151618" y="935798"/>
              <a:ext cx="78205" cy="104274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866"/>
            <p:cNvSpPr>
              <a:spLocks noChangeArrowheads="1"/>
            </p:cNvSpPr>
            <p:nvPr/>
          </p:nvSpPr>
          <p:spPr bwMode="auto">
            <a:xfrm>
              <a:off x="8268926" y="864110"/>
              <a:ext cx="78205" cy="175962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867"/>
            <p:cNvSpPr>
              <a:spLocks noChangeArrowheads="1"/>
            </p:cNvSpPr>
            <p:nvPr/>
          </p:nvSpPr>
          <p:spPr bwMode="auto">
            <a:xfrm>
              <a:off x="8386234" y="720734"/>
              <a:ext cx="78205" cy="319338"/>
            </a:xfrm>
            <a:prstGeom prst="rect">
              <a:avLst/>
            </a:prstGeom>
            <a:solidFill>
              <a:srgbClr val="0484A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68"/>
            <p:cNvSpPr>
              <a:spLocks/>
            </p:cNvSpPr>
            <p:nvPr/>
          </p:nvSpPr>
          <p:spPr bwMode="auto">
            <a:xfrm>
              <a:off x="8096223" y="678372"/>
              <a:ext cx="298157" cy="291641"/>
            </a:xfrm>
            <a:custGeom>
              <a:avLst/>
              <a:gdLst/>
              <a:ahLst/>
              <a:cxnLst>
                <a:cxn ang="0">
                  <a:pos x="366" y="138"/>
                </a:cxn>
                <a:cxn ang="0">
                  <a:pos x="364" y="110"/>
                </a:cxn>
                <a:cxn ang="0">
                  <a:pos x="358" y="86"/>
                </a:cxn>
                <a:cxn ang="0">
                  <a:pos x="346" y="62"/>
                </a:cxn>
                <a:cxn ang="0">
                  <a:pos x="332" y="42"/>
                </a:cxn>
                <a:cxn ang="0">
                  <a:pos x="312" y="26"/>
                </a:cxn>
                <a:cxn ang="0">
                  <a:pos x="290" y="12"/>
                </a:cxn>
                <a:cxn ang="0">
                  <a:pos x="266" y="4"/>
                </a:cxn>
                <a:cxn ang="0">
                  <a:pos x="240" y="0"/>
                </a:cxn>
                <a:cxn ang="0">
                  <a:pos x="226" y="0"/>
                </a:cxn>
                <a:cxn ang="0">
                  <a:pos x="200" y="4"/>
                </a:cxn>
                <a:cxn ang="0">
                  <a:pos x="176" y="12"/>
                </a:cxn>
                <a:cxn ang="0">
                  <a:pos x="154" y="26"/>
                </a:cxn>
                <a:cxn ang="0">
                  <a:pos x="136" y="44"/>
                </a:cxn>
                <a:cxn ang="0">
                  <a:pos x="120" y="64"/>
                </a:cxn>
                <a:cxn ang="0">
                  <a:pos x="110" y="86"/>
                </a:cxn>
                <a:cxn ang="0">
                  <a:pos x="104" y="112"/>
                </a:cxn>
                <a:cxn ang="0">
                  <a:pos x="102" y="126"/>
                </a:cxn>
                <a:cxn ang="0">
                  <a:pos x="104" y="158"/>
                </a:cxn>
                <a:cxn ang="0">
                  <a:pos x="116" y="190"/>
                </a:cxn>
                <a:cxn ang="0">
                  <a:pos x="0" y="304"/>
                </a:cxn>
                <a:cxn ang="0">
                  <a:pos x="16" y="330"/>
                </a:cxn>
                <a:cxn ang="0">
                  <a:pos x="28" y="344"/>
                </a:cxn>
                <a:cxn ang="0">
                  <a:pos x="56" y="358"/>
                </a:cxn>
                <a:cxn ang="0">
                  <a:pos x="168" y="246"/>
                </a:cxn>
                <a:cxn ang="0">
                  <a:pos x="196" y="258"/>
                </a:cxn>
                <a:cxn ang="0">
                  <a:pos x="228" y="264"/>
                </a:cxn>
                <a:cxn ang="0">
                  <a:pos x="242" y="264"/>
                </a:cxn>
                <a:cxn ang="0">
                  <a:pos x="268" y="260"/>
                </a:cxn>
                <a:cxn ang="0">
                  <a:pos x="292" y="250"/>
                </a:cxn>
                <a:cxn ang="0">
                  <a:pos x="314" y="238"/>
                </a:cxn>
                <a:cxn ang="0">
                  <a:pos x="332" y="220"/>
                </a:cxn>
                <a:cxn ang="0">
                  <a:pos x="348" y="200"/>
                </a:cxn>
                <a:cxn ang="0">
                  <a:pos x="358" y="176"/>
                </a:cxn>
                <a:cxn ang="0">
                  <a:pos x="364" y="150"/>
                </a:cxn>
                <a:cxn ang="0">
                  <a:pos x="366" y="138"/>
                </a:cxn>
              </a:cxnLst>
              <a:rect l="0" t="0" r="r" b="b"/>
              <a:pathLst>
                <a:path w="366" h="358">
                  <a:moveTo>
                    <a:pt x="366" y="138"/>
                  </a:moveTo>
                  <a:lnTo>
                    <a:pt x="366" y="138"/>
                  </a:lnTo>
                  <a:lnTo>
                    <a:pt x="366" y="124"/>
                  </a:lnTo>
                  <a:lnTo>
                    <a:pt x="364" y="110"/>
                  </a:lnTo>
                  <a:lnTo>
                    <a:pt x="362" y="98"/>
                  </a:lnTo>
                  <a:lnTo>
                    <a:pt x="358" y="86"/>
                  </a:lnTo>
                  <a:lnTo>
                    <a:pt x="354" y="74"/>
                  </a:lnTo>
                  <a:lnTo>
                    <a:pt x="346" y="62"/>
                  </a:lnTo>
                  <a:lnTo>
                    <a:pt x="340" y="52"/>
                  </a:lnTo>
                  <a:lnTo>
                    <a:pt x="332" y="42"/>
                  </a:lnTo>
                  <a:lnTo>
                    <a:pt x="322" y="34"/>
                  </a:lnTo>
                  <a:lnTo>
                    <a:pt x="312" y="26"/>
                  </a:lnTo>
                  <a:lnTo>
                    <a:pt x="302" y="18"/>
                  </a:lnTo>
                  <a:lnTo>
                    <a:pt x="290" y="12"/>
                  </a:lnTo>
                  <a:lnTo>
                    <a:pt x="280" y="8"/>
                  </a:lnTo>
                  <a:lnTo>
                    <a:pt x="266" y="4"/>
                  </a:lnTo>
                  <a:lnTo>
                    <a:pt x="254" y="0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4" y="2"/>
                  </a:lnTo>
                  <a:lnTo>
                    <a:pt x="200" y="4"/>
                  </a:lnTo>
                  <a:lnTo>
                    <a:pt x="188" y="8"/>
                  </a:lnTo>
                  <a:lnTo>
                    <a:pt x="176" y="12"/>
                  </a:lnTo>
                  <a:lnTo>
                    <a:pt x="166" y="18"/>
                  </a:lnTo>
                  <a:lnTo>
                    <a:pt x="154" y="26"/>
                  </a:lnTo>
                  <a:lnTo>
                    <a:pt x="146" y="34"/>
                  </a:lnTo>
                  <a:lnTo>
                    <a:pt x="136" y="44"/>
                  </a:lnTo>
                  <a:lnTo>
                    <a:pt x="128" y="52"/>
                  </a:lnTo>
                  <a:lnTo>
                    <a:pt x="120" y="64"/>
                  </a:lnTo>
                  <a:lnTo>
                    <a:pt x="114" y="74"/>
                  </a:lnTo>
                  <a:lnTo>
                    <a:pt x="110" y="86"/>
                  </a:lnTo>
                  <a:lnTo>
                    <a:pt x="106" y="100"/>
                  </a:lnTo>
                  <a:lnTo>
                    <a:pt x="104" y="112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42"/>
                  </a:lnTo>
                  <a:lnTo>
                    <a:pt x="104" y="158"/>
                  </a:lnTo>
                  <a:lnTo>
                    <a:pt x="110" y="174"/>
                  </a:lnTo>
                  <a:lnTo>
                    <a:pt x="116" y="19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10" y="322"/>
                  </a:lnTo>
                  <a:lnTo>
                    <a:pt x="16" y="330"/>
                  </a:lnTo>
                  <a:lnTo>
                    <a:pt x="22" y="338"/>
                  </a:lnTo>
                  <a:lnTo>
                    <a:pt x="28" y="344"/>
                  </a:lnTo>
                  <a:lnTo>
                    <a:pt x="38" y="350"/>
                  </a:lnTo>
                  <a:lnTo>
                    <a:pt x="56" y="358"/>
                  </a:lnTo>
                  <a:lnTo>
                    <a:pt x="168" y="246"/>
                  </a:lnTo>
                  <a:lnTo>
                    <a:pt x="168" y="246"/>
                  </a:lnTo>
                  <a:lnTo>
                    <a:pt x="182" y="252"/>
                  </a:lnTo>
                  <a:lnTo>
                    <a:pt x="196" y="258"/>
                  </a:lnTo>
                  <a:lnTo>
                    <a:pt x="212" y="262"/>
                  </a:lnTo>
                  <a:lnTo>
                    <a:pt x="228" y="264"/>
                  </a:lnTo>
                  <a:lnTo>
                    <a:pt x="228" y="264"/>
                  </a:lnTo>
                  <a:lnTo>
                    <a:pt x="242" y="264"/>
                  </a:lnTo>
                  <a:lnTo>
                    <a:pt x="256" y="262"/>
                  </a:lnTo>
                  <a:lnTo>
                    <a:pt x="268" y="260"/>
                  </a:lnTo>
                  <a:lnTo>
                    <a:pt x="280" y="256"/>
                  </a:lnTo>
                  <a:lnTo>
                    <a:pt x="292" y="250"/>
                  </a:lnTo>
                  <a:lnTo>
                    <a:pt x="304" y="244"/>
                  </a:lnTo>
                  <a:lnTo>
                    <a:pt x="314" y="238"/>
                  </a:lnTo>
                  <a:lnTo>
                    <a:pt x="324" y="228"/>
                  </a:lnTo>
                  <a:lnTo>
                    <a:pt x="332" y="220"/>
                  </a:lnTo>
                  <a:lnTo>
                    <a:pt x="340" y="210"/>
                  </a:lnTo>
                  <a:lnTo>
                    <a:pt x="348" y="200"/>
                  </a:lnTo>
                  <a:lnTo>
                    <a:pt x="354" y="188"/>
                  </a:lnTo>
                  <a:lnTo>
                    <a:pt x="358" y="176"/>
                  </a:lnTo>
                  <a:lnTo>
                    <a:pt x="362" y="164"/>
                  </a:lnTo>
                  <a:lnTo>
                    <a:pt x="364" y="150"/>
                  </a:lnTo>
                  <a:lnTo>
                    <a:pt x="366" y="138"/>
                  </a:lnTo>
                  <a:lnTo>
                    <a:pt x="366" y="138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69"/>
            <p:cNvSpPr>
              <a:spLocks/>
            </p:cNvSpPr>
            <p:nvPr/>
          </p:nvSpPr>
          <p:spPr bwMode="auto">
            <a:xfrm>
              <a:off x="8096223" y="678372"/>
              <a:ext cx="267201" cy="276977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240" y="0"/>
                </a:cxn>
                <a:cxn ang="0">
                  <a:pos x="226" y="0"/>
                </a:cxn>
                <a:cxn ang="0">
                  <a:pos x="214" y="2"/>
                </a:cxn>
                <a:cxn ang="0">
                  <a:pos x="200" y="4"/>
                </a:cxn>
                <a:cxn ang="0">
                  <a:pos x="188" y="8"/>
                </a:cxn>
                <a:cxn ang="0">
                  <a:pos x="176" y="12"/>
                </a:cxn>
                <a:cxn ang="0">
                  <a:pos x="166" y="18"/>
                </a:cxn>
                <a:cxn ang="0">
                  <a:pos x="154" y="26"/>
                </a:cxn>
                <a:cxn ang="0">
                  <a:pos x="146" y="34"/>
                </a:cxn>
                <a:cxn ang="0">
                  <a:pos x="136" y="44"/>
                </a:cxn>
                <a:cxn ang="0">
                  <a:pos x="128" y="52"/>
                </a:cxn>
                <a:cxn ang="0">
                  <a:pos x="120" y="64"/>
                </a:cxn>
                <a:cxn ang="0">
                  <a:pos x="114" y="74"/>
                </a:cxn>
                <a:cxn ang="0">
                  <a:pos x="110" y="86"/>
                </a:cxn>
                <a:cxn ang="0">
                  <a:pos x="106" y="100"/>
                </a:cxn>
                <a:cxn ang="0">
                  <a:pos x="104" y="112"/>
                </a:cxn>
                <a:cxn ang="0">
                  <a:pos x="102" y="126"/>
                </a:cxn>
                <a:cxn ang="0">
                  <a:pos x="102" y="126"/>
                </a:cxn>
                <a:cxn ang="0">
                  <a:pos x="102" y="142"/>
                </a:cxn>
                <a:cxn ang="0">
                  <a:pos x="104" y="158"/>
                </a:cxn>
                <a:cxn ang="0">
                  <a:pos x="110" y="174"/>
                </a:cxn>
                <a:cxn ang="0">
                  <a:pos x="116" y="190"/>
                </a:cxn>
                <a:cxn ang="0">
                  <a:pos x="0" y="304"/>
                </a:cxn>
                <a:cxn ang="0">
                  <a:pos x="0" y="304"/>
                </a:cxn>
                <a:cxn ang="0">
                  <a:pos x="6" y="314"/>
                </a:cxn>
                <a:cxn ang="0">
                  <a:pos x="10" y="324"/>
                </a:cxn>
                <a:cxn ang="0">
                  <a:pos x="18" y="334"/>
                </a:cxn>
                <a:cxn ang="0">
                  <a:pos x="24" y="340"/>
                </a:cxn>
                <a:cxn ang="0">
                  <a:pos x="328" y="38"/>
                </a:cxn>
                <a:cxn ang="0">
                  <a:pos x="328" y="38"/>
                </a:cxn>
                <a:cxn ang="0">
                  <a:pos x="310" y="22"/>
                </a:cxn>
                <a:cxn ang="0">
                  <a:pos x="288" y="10"/>
                </a:cxn>
                <a:cxn ang="0">
                  <a:pos x="266" y="4"/>
                </a:cxn>
                <a:cxn ang="0">
                  <a:pos x="252" y="0"/>
                </a:cxn>
                <a:cxn ang="0">
                  <a:pos x="240" y="0"/>
                </a:cxn>
                <a:cxn ang="0">
                  <a:pos x="240" y="0"/>
                </a:cxn>
              </a:cxnLst>
              <a:rect l="0" t="0" r="r" b="b"/>
              <a:pathLst>
                <a:path w="328" h="340">
                  <a:moveTo>
                    <a:pt x="240" y="0"/>
                  </a:moveTo>
                  <a:lnTo>
                    <a:pt x="240" y="0"/>
                  </a:lnTo>
                  <a:lnTo>
                    <a:pt x="226" y="0"/>
                  </a:lnTo>
                  <a:lnTo>
                    <a:pt x="214" y="2"/>
                  </a:lnTo>
                  <a:lnTo>
                    <a:pt x="200" y="4"/>
                  </a:lnTo>
                  <a:lnTo>
                    <a:pt x="188" y="8"/>
                  </a:lnTo>
                  <a:lnTo>
                    <a:pt x="176" y="12"/>
                  </a:lnTo>
                  <a:lnTo>
                    <a:pt x="166" y="18"/>
                  </a:lnTo>
                  <a:lnTo>
                    <a:pt x="154" y="26"/>
                  </a:lnTo>
                  <a:lnTo>
                    <a:pt x="146" y="34"/>
                  </a:lnTo>
                  <a:lnTo>
                    <a:pt x="136" y="44"/>
                  </a:lnTo>
                  <a:lnTo>
                    <a:pt x="128" y="52"/>
                  </a:lnTo>
                  <a:lnTo>
                    <a:pt x="120" y="64"/>
                  </a:lnTo>
                  <a:lnTo>
                    <a:pt x="114" y="74"/>
                  </a:lnTo>
                  <a:lnTo>
                    <a:pt x="110" y="86"/>
                  </a:lnTo>
                  <a:lnTo>
                    <a:pt x="106" y="100"/>
                  </a:lnTo>
                  <a:lnTo>
                    <a:pt x="104" y="112"/>
                  </a:lnTo>
                  <a:lnTo>
                    <a:pt x="102" y="126"/>
                  </a:lnTo>
                  <a:lnTo>
                    <a:pt x="102" y="126"/>
                  </a:lnTo>
                  <a:lnTo>
                    <a:pt x="102" y="142"/>
                  </a:lnTo>
                  <a:lnTo>
                    <a:pt x="104" y="158"/>
                  </a:lnTo>
                  <a:lnTo>
                    <a:pt x="110" y="174"/>
                  </a:lnTo>
                  <a:lnTo>
                    <a:pt x="116" y="19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6" y="314"/>
                  </a:lnTo>
                  <a:lnTo>
                    <a:pt x="10" y="324"/>
                  </a:lnTo>
                  <a:lnTo>
                    <a:pt x="18" y="334"/>
                  </a:lnTo>
                  <a:lnTo>
                    <a:pt x="24" y="340"/>
                  </a:lnTo>
                  <a:lnTo>
                    <a:pt x="328" y="38"/>
                  </a:lnTo>
                  <a:lnTo>
                    <a:pt x="328" y="38"/>
                  </a:lnTo>
                  <a:lnTo>
                    <a:pt x="310" y="22"/>
                  </a:lnTo>
                  <a:lnTo>
                    <a:pt x="288" y="10"/>
                  </a:lnTo>
                  <a:lnTo>
                    <a:pt x="266" y="4"/>
                  </a:lnTo>
                  <a:lnTo>
                    <a:pt x="252" y="0"/>
                  </a:lnTo>
                  <a:lnTo>
                    <a:pt x="240" y="0"/>
                  </a:lnTo>
                  <a:lnTo>
                    <a:pt x="240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70"/>
            <p:cNvSpPr>
              <a:spLocks/>
            </p:cNvSpPr>
            <p:nvPr/>
          </p:nvSpPr>
          <p:spPr bwMode="auto">
            <a:xfrm>
              <a:off x="8210272" y="709329"/>
              <a:ext cx="153152" cy="153152"/>
            </a:xfrm>
            <a:custGeom>
              <a:avLst/>
              <a:gdLst/>
              <a:ahLst/>
              <a:cxnLst>
                <a:cxn ang="0">
                  <a:pos x="188" y="98"/>
                </a:cxn>
                <a:cxn ang="0">
                  <a:pos x="188" y="98"/>
                </a:cxn>
                <a:cxn ang="0">
                  <a:pos x="186" y="116"/>
                </a:cxn>
                <a:cxn ang="0">
                  <a:pos x="180" y="134"/>
                </a:cxn>
                <a:cxn ang="0">
                  <a:pos x="170" y="150"/>
                </a:cxn>
                <a:cxn ang="0">
                  <a:pos x="158" y="164"/>
                </a:cxn>
                <a:cxn ang="0">
                  <a:pos x="144" y="174"/>
                </a:cxn>
                <a:cxn ang="0">
                  <a:pos x="128" y="182"/>
                </a:cxn>
                <a:cxn ang="0">
                  <a:pos x="110" y="186"/>
                </a:cxn>
                <a:cxn ang="0">
                  <a:pos x="90" y="188"/>
                </a:cxn>
                <a:cxn ang="0">
                  <a:pos x="90" y="188"/>
                </a:cxn>
                <a:cxn ang="0">
                  <a:pos x="72" y="184"/>
                </a:cxn>
                <a:cxn ang="0">
                  <a:pos x="54" y="178"/>
                </a:cxn>
                <a:cxn ang="0">
                  <a:pos x="38" y="170"/>
                </a:cxn>
                <a:cxn ang="0">
                  <a:pos x="24" y="158"/>
                </a:cxn>
                <a:cxn ang="0">
                  <a:pos x="14" y="142"/>
                </a:cxn>
                <a:cxn ang="0">
                  <a:pos x="6" y="126"/>
                </a:cxn>
                <a:cxn ang="0">
                  <a:pos x="2" y="108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2" y="70"/>
                </a:cxn>
                <a:cxn ang="0">
                  <a:pos x="8" y="52"/>
                </a:cxn>
                <a:cxn ang="0">
                  <a:pos x="18" y="38"/>
                </a:cxn>
                <a:cxn ang="0">
                  <a:pos x="30" y="24"/>
                </a:cxn>
                <a:cxn ang="0">
                  <a:pos x="44" y="12"/>
                </a:cxn>
                <a:cxn ang="0">
                  <a:pos x="62" y="4"/>
                </a:cxn>
                <a:cxn ang="0">
                  <a:pos x="80" y="0"/>
                </a:cxn>
                <a:cxn ang="0">
                  <a:pos x="98" y="0"/>
                </a:cxn>
                <a:cxn ang="0">
                  <a:pos x="98" y="0"/>
                </a:cxn>
                <a:cxn ang="0">
                  <a:pos x="118" y="2"/>
                </a:cxn>
                <a:cxn ang="0">
                  <a:pos x="134" y="8"/>
                </a:cxn>
                <a:cxn ang="0">
                  <a:pos x="150" y="18"/>
                </a:cxn>
                <a:cxn ang="0">
                  <a:pos x="164" y="30"/>
                </a:cxn>
                <a:cxn ang="0">
                  <a:pos x="174" y="44"/>
                </a:cxn>
                <a:cxn ang="0">
                  <a:pos x="182" y="60"/>
                </a:cxn>
                <a:cxn ang="0">
                  <a:pos x="188" y="78"/>
                </a:cxn>
                <a:cxn ang="0">
                  <a:pos x="188" y="98"/>
                </a:cxn>
                <a:cxn ang="0">
                  <a:pos x="188" y="98"/>
                </a:cxn>
              </a:cxnLst>
              <a:rect l="0" t="0" r="r" b="b"/>
              <a:pathLst>
                <a:path w="188" h="188">
                  <a:moveTo>
                    <a:pt x="188" y="98"/>
                  </a:moveTo>
                  <a:lnTo>
                    <a:pt x="188" y="98"/>
                  </a:lnTo>
                  <a:lnTo>
                    <a:pt x="186" y="116"/>
                  </a:lnTo>
                  <a:lnTo>
                    <a:pt x="180" y="134"/>
                  </a:lnTo>
                  <a:lnTo>
                    <a:pt x="170" y="150"/>
                  </a:lnTo>
                  <a:lnTo>
                    <a:pt x="158" y="164"/>
                  </a:lnTo>
                  <a:lnTo>
                    <a:pt x="144" y="174"/>
                  </a:lnTo>
                  <a:lnTo>
                    <a:pt x="128" y="182"/>
                  </a:lnTo>
                  <a:lnTo>
                    <a:pt x="110" y="186"/>
                  </a:lnTo>
                  <a:lnTo>
                    <a:pt x="90" y="188"/>
                  </a:lnTo>
                  <a:lnTo>
                    <a:pt x="90" y="188"/>
                  </a:lnTo>
                  <a:lnTo>
                    <a:pt x="72" y="184"/>
                  </a:lnTo>
                  <a:lnTo>
                    <a:pt x="54" y="178"/>
                  </a:lnTo>
                  <a:lnTo>
                    <a:pt x="38" y="170"/>
                  </a:lnTo>
                  <a:lnTo>
                    <a:pt x="24" y="158"/>
                  </a:lnTo>
                  <a:lnTo>
                    <a:pt x="14" y="142"/>
                  </a:lnTo>
                  <a:lnTo>
                    <a:pt x="6" y="126"/>
                  </a:lnTo>
                  <a:lnTo>
                    <a:pt x="2" y="108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70"/>
                  </a:lnTo>
                  <a:lnTo>
                    <a:pt x="8" y="52"/>
                  </a:lnTo>
                  <a:lnTo>
                    <a:pt x="18" y="38"/>
                  </a:lnTo>
                  <a:lnTo>
                    <a:pt x="30" y="24"/>
                  </a:lnTo>
                  <a:lnTo>
                    <a:pt x="44" y="12"/>
                  </a:lnTo>
                  <a:lnTo>
                    <a:pt x="62" y="4"/>
                  </a:lnTo>
                  <a:lnTo>
                    <a:pt x="80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118" y="2"/>
                  </a:lnTo>
                  <a:lnTo>
                    <a:pt x="134" y="8"/>
                  </a:lnTo>
                  <a:lnTo>
                    <a:pt x="150" y="18"/>
                  </a:lnTo>
                  <a:lnTo>
                    <a:pt x="164" y="30"/>
                  </a:lnTo>
                  <a:lnTo>
                    <a:pt x="174" y="44"/>
                  </a:lnTo>
                  <a:lnTo>
                    <a:pt x="182" y="60"/>
                  </a:lnTo>
                  <a:lnTo>
                    <a:pt x="188" y="78"/>
                  </a:lnTo>
                  <a:lnTo>
                    <a:pt x="188" y="98"/>
                  </a:lnTo>
                  <a:lnTo>
                    <a:pt x="188" y="98"/>
                  </a:lnTo>
                  <a:close/>
                </a:path>
              </a:pathLst>
            </a:custGeom>
            <a:solidFill>
              <a:srgbClr val="40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71"/>
            <p:cNvSpPr>
              <a:spLocks/>
            </p:cNvSpPr>
            <p:nvPr/>
          </p:nvSpPr>
          <p:spPr bwMode="auto">
            <a:xfrm>
              <a:off x="8210272" y="709329"/>
              <a:ext cx="130342" cy="130342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98" y="0"/>
                </a:cxn>
                <a:cxn ang="0">
                  <a:pos x="80" y="0"/>
                </a:cxn>
                <a:cxn ang="0">
                  <a:pos x="62" y="4"/>
                </a:cxn>
                <a:cxn ang="0">
                  <a:pos x="44" y="12"/>
                </a:cxn>
                <a:cxn ang="0">
                  <a:pos x="30" y="24"/>
                </a:cxn>
                <a:cxn ang="0">
                  <a:pos x="18" y="38"/>
                </a:cxn>
                <a:cxn ang="0">
                  <a:pos x="8" y="52"/>
                </a:cxn>
                <a:cxn ang="0">
                  <a:pos x="2" y="70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2" y="110"/>
                </a:cxn>
                <a:cxn ang="0">
                  <a:pos x="6" y="128"/>
                </a:cxn>
                <a:cxn ang="0">
                  <a:pos x="16" y="146"/>
                </a:cxn>
                <a:cxn ang="0">
                  <a:pos x="28" y="160"/>
                </a:cxn>
                <a:cxn ang="0">
                  <a:pos x="160" y="26"/>
                </a:cxn>
                <a:cxn ang="0">
                  <a:pos x="160" y="26"/>
                </a:cxn>
                <a:cxn ang="0">
                  <a:pos x="148" y="16"/>
                </a:cxn>
                <a:cxn ang="0">
                  <a:pos x="132" y="8"/>
                </a:cxn>
                <a:cxn ang="0">
                  <a:pos x="116" y="2"/>
                </a:cxn>
                <a:cxn ang="0">
                  <a:pos x="98" y="0"/>
                </a:cxn>
                <a:cxn ang="0">
                  <a:pos x="98" y="0"/>
                </a:cxn>
              </a:cxnLst>
              <a:rect l="0" t="0" r="r" b="b"/>
              <a:pathLst>
                <a:path w="160" h="160">
                  <a:moveTo>
                    <a:pt x="98" y="0"/>
                  </a:moveTo>
                  <a:lnTo>
                    <a:pt x="98" y="0"/>
                  </a:lnTo>
                  <a:lnTo>
                    <a:pt x="80" y="0"/>
                  </a:lnTo>
                  <a:lnTo>
                    <a:pt x="62" y="4"/>
                  </a:lnTo>
                  <a:lnTo>
                    <a:pt x="44" y="12"/>
                  </a:lnTo>
                  <a:lnTo>
                    <a:pt x="30" y="24"/>
                  </a:lnTo>
                  <a:lnTo>
                    <a:pt x="18" y="38"/>
                  </a:lnTo>
                  <a:lnTo>
                    <a:pt x="8" y="52"/>
                  </a:lnTo>
                  <a:lnTo>
                    <a:pt x="2" y="7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110"/>
                  </a:lnTo>
                  <a:lnTo>
                    <a:pt x="6" y="128"/>
                  </a:lnTo>
                  <a:lnTo>
                    <a:pt x="16" y="146"/>
                  </a:lnTo>
                  <a:lnTo>
                    <a:pt x="28" y="160"/>
                  </a:lnTo>
                  <a:lnTo>
                    <a:pt x="160" y="26"/>
                  </a:lnTo>
                  <a:lnTo>
                    <a:pt x="160" y="26"/>
                  </a:lnTo>
                  <a:lnTo>
                    <a:pt x="148" y="16"/>
                  </a:lnTo>
                  <a:lnTo>
                    <a:pt x="132" y="8"/>
                  </a:lnTo>
                  <a:lnTo>
                    <a:pt x="116" y="2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72"/>
            <p:cNvSpPr>
              <a:spLocks/>
            </p:cNvSpPr>
            <p:nvPr/>
          </p:nvSpPr>
          <p:spPr bwMode="auto">
            <a:xfrm>
              <a:off x="8096223" y="833154"/>
              <a:ext cx="136859" cy="136859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0" y="132"/>
                </a:cxn>
                <a:cxn ang="0">
                  <a:pos x="16" y="140"/>
                </a:cxn>
                <a:cxn ang="0">
                  <a:pos x="22" y="148"/>
                </a:cxn>
                <a:cxn ang="0">
                  <a:pos x="28" y="154"/>
                </a:cxn>
                <a:cxn ang="0">
                  <a:pos x="38" y="160"/>
                </a:cxn>
                <a:cxn ang="0">
                  <a:pos x="56" y="168"/>
                </a:cxn>
                <a:cxn ang="0">
                  <a:pos x="168" y="56"/>
                </a:cxn>
                <a:cxn ang="0">
                  <a:pos x="168" y="56"/>
                </a:cxn>
                <a:cxn ang="0">
                  <a:pos x="152" y="44"/>
                </a:cxn>
                <a:cxn ang="0">
                  <a:pos x="138" y="32"/>
                </a:cxn>
                <a:cxn ang="0">
                  <a:pos x="126" y="16"/>
                </a:cxn>
                <a:cxn ang="0">
                  <a:pos x="116" y="0"/>
                </a:cxn>
                <a:cxn ang="0">
                  <a:pos x="116" y="0"/>
                </a:cxn>
              </a:cxnLst>
              <a:rect l="0" t="0" r="r" b="b"/>
              <a:pathLst>
                <a:path w="168" h="168">
                  <a:moveTo>
                    <a:pt x="116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10" y="132"/>
                  </a:lnTo>
                  <a:lnTo>
                    <a:pt x="16" y="140"/>
                  </a:lnTo>
                  <a:lnTo>
                    <a:pt x="22" y="148"/>
                  </a:lnTo>
                  <a:lnTo>
                    <a:pt x="28" y="154"/>
                  </a:lnTo>
                  <a:lnTo>
                    <a:pt x="38" y="160"/>
                  </a:lnTo>
                  <a:lnTo>
                    <a:pt x="56" y="168"/>
                  </a:lnTo>
                  <a:lnTo>
                    <a:pt x="168" y="56"/>
                  </a:lnTo>
                  <a:lnTo>
                    <a:pt x="168" y="56"/>
                  </a:lnTo>
                  <a:lnTo>
                    <a:pt x="152" y="44"/>
                  </a:lnTo>
                  <a:lnTo>
                    <a:pt x="138" y="32"/>
                  </a:lnTo>
                  <a:lnTo>
                    <a:pt x="126" y="16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873"/>
            <p:cNvSpPr>
              <a:spLocks/>
            </p:cNvSpPr>
            <p:nvPr/>
          </p:nvSpPr>
          <p:spPr bwMode="auto">
            <a:xfrm>
              <a:off x="8096223" y="833154"/>
              <a:ext cx="114049" cy="122196"/>
            </a:xfrm>
            <a:custGeom>
              <a:avLst/>
              <a:gdLst/>
              <a:ahLst/>
              <a:cxnLst>
                <a:cxn ang="0">
                  <a:pos x="116" y="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6" y="124"/>
                </a:cxn>
                <a:cxn ang="0">
                  <a:pos x="10" y="134"/>
                </a:cxn>
                <a:cxn ang="0">
                  <a:pos x="18" y="144"/>
                </a:cxn>
                <a:cxn ang="0">
                  <a:pos x="24" y="150"/>
                </a:cxn>
                <a:cxn ang="0">
                  <a:pos x="140" y="34"/>
                </a:cxn>
                <a:cxn ang="0">
                  <a:pos x="140" y="34"/>
                </a:cxn>
                <a:cxn ang="0">
                  <a:pos x="126" y="18"/>
                </a:cxn>
                <a:cxn ang="0">
                  <a:pos x="116" y="0"/>
                </a:cxn>
                <a:cxn ang="0">
                  <a:pos x="116" y="0"/>
                </a:cxn>
              </a:cxnLst>
              <a:rect l="0" t="0" r="r" b="b"/>
              <a:pathLst>
                <a:path w="140" h="150">
                  <a:moveTo>
                    <a:pt x="116" y="0"/>
                  </a:moveTo>
                  <a:lnTo>
                    <a:pt x="0" y="114"/>
                  </a:lnTo>
                  <a:lnTo>
                    <a:pt x="0" y="114"/>
                  </a:lnTo>
                  <a:lnTo>
                    <a:pt x="6" y="124"/>
                  </a:lnTo>
                  <a:lnTo>
                    <a:pt x="10" y="134"/>
                  </a:lnTo>
                  <a:lnTo>
                    <a:pt x="18" y="144"/>
                  </a:lnTo>
                  <a:lnTo>
                    <a:pt x="24" y="150"/>
                  </a:lnTo>
                  <a:lnTo>
                    <a:pt x="140" y="34"/>
                  </a:lnTo>
                  <a:lnTo>
                    <a:pt x="140" y="34"/>
                  </a:lnTo>
                  <a:lnTo>
                    <a:pt x="126" y="18"/>
                  </a:lnTo>
                  <a:lnTo>
                    <a:pt x="116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C61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74"/>
            <p:cNvSpPr>
              <a:spLocks/>
            </p:cNvSpPr>
            <p:nvPr/>
          </p:nvSpPr>
          <p:spPr bwMode="auto">
            <a:xfrm>
              <a:off x="8169540" y="833154"/>
              <a:ext cx="63542" cy="65171"/>
            </a:xfrm>
            <a:custGeom>
              <a:avLst/>
              <a:gdLst/>
              <a:ahLst/>
              <a:cxnLst>
                <a:cxn ang="0">
                  <a:pos x="54" y="80"/>
                </a:cxn>
                <a:cxn ang="0">
                  <a:pos x="78" y="56"/>
                </a:cxn>
                <a:cxn ang="0">
                  <a:pos x="78" y="56"/>
                </a:cxn>
                <a:cxn ang="0">
                  <a:pos x="62" y="44"/>
                </a:cxn>
                <a:cxn ang="0">
                  <a:pos x="48" y="32"/>
                </a:cxn>
                <a:cxn ang="0">
                  <a:pos x="36" y="16"/>
                </a:cxn>
                <a:cxn ang="0">
                  <a:pos x="26" y="0"/>
                </a:cxn>
                <a:cxn ang="0">
                  <a:pos x="0" y="26"/>
                </a:cxn>
                <a:cxn ang="0">
                  <a:pos x="54" y="80"/>
                </a:cxn>
              </a:cxnLst>
              <a:rect l="0" t="0" r="r" b="b"/>
              <a:pathLst>
                <a:path w="78" h="80">
                  <a:moveTo>
                    <a:pt x="54" y="80"/>
                  </a:moveTo>
                  <a:lnTo>
                    <a:pt x="78" y="56"/>
                  </a:lnTo>
                  <a:lnTo>
                    <a:pt x="78" y="56"/>
                  </a:lnTo>
                  <a:lnTo>
                    <a:pt x="62" y="44"/>
                  </a:lnTo>
                  <a:lnTo>
                    <a:pt x="48" y="32"/>
                  </a:lnTo>
                  <a:lnTo>
                    <a:pt x="36" y="16"/>
                  </a:lnTo>
                  <a:lnTo>
                    <a:pt x="26" y="0"/>
                  </a:lnTo>
                  <a:lnTo>
                    <a:pt x="0" y="26"/>
                  </a:lnTo>
                  <a:lnTo>
                    <a:pt x="54" y="80"/>
                  </a:lnTo>
                  <a:close/>
                </a:path>
              </a:pathLst>
            </a:custGeom>
            <a:solidFill>
              <a:srgbClr val="F3B60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75"/>
            <p:cNvSpPr>
              <a:spLocks/>
            </p:cNvSpPr>
            <p:nvPr/>
          </p:nvSpPr>
          <p:spPr bwMode="auto">
            <a:xfrm>
              <a:off x="8169540" y="833154"/>
              <a:ext cx="40732" cy="45620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26"/>
                </a:cxn>
                <a:cxn ang="0">
                  <a:pos x="30" y="56"/>
                </a:cxn>
                <a:cxn ang="0">
                  <a:pos x="50" y="34"/>
                </a:cxn>
                <a:cxn ang="0">
                  <a:pos x="50" y="34"/>
                </a:cxn>
                <a:cxn ang="0">
                  <a:pos x="36" y="18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50" h="56">
                  <a:moveTo>
                    <a:pt x="26" y="0"/>
                  </a:moveTo>
                  <a:lnTo>
                    <a:pt x="0" y="26"/>
                  </a:lnTo>
                  <a:lnTo>
                    <a:pt x="30" y="56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36" y="18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矩形 121"/>
          <p:cNvSpPr/>
          <p:nvPr/>
        </p:nvSpPr>
        <p:spPr>
          <a:xfrm>
            <a:off x="5562600" y="1435424"/>
            <a:ext cx="3157206" cy="38933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“深圳环球翼能科技有限公司”</a:t>
            </a:r>
          </a:p>
        </p:txBody>
      </p:sp>
      <p:sp>
        <p:nvSpPr>
          <p:cNvPr id="124" name="任意多边形 63"/>
          <p:cNvSpPr/>
          <p:nvPr/>
        </p:nvSpPr>
        <p:spPr>
          <a:xfrm>
            <a:off x="2758692" y="3430429"/>
            <a:ext cx="2749012" cy="746679"/>
          </a:xfrm>
          <a:custGeom>
            <a:avLst/>
            <a:gdLst>
              <a:gd name="connsiteX0" fmla="*/ 4171950 w 4823630"/>
              <a:gd name="connsiteY0" fmla="*/ 304800 h 1310181"/>
              <a:gd name="connsiteX1" fmla="*/ 4800600 w 4823630"/>
              <a:gd name="connsiteY1" fmla="*/ 952500 h 1310181"/>
              <a:gd name="connsiteX2" fmla="*/ 3448050 w 4823630"/>
              <a:gd name="connsiteY2" fmla="*/ 1295400 h 1310181"/>
              <a:gd name="connsiteX3" fmla="*/ 1695450 w 4823630"/>
              <a:gd name="connsiteY3" fmla="*/ 1143000 h 1310181"/>
              <a:gd name="connsiteX4" fmla="*/ 952500 w 4823630"/>
              <a:gd name="connsiteY4" fmla="*/ 228600 h 1310181"/>
              <a:gd name="connsiteX5" fmla="*/ 0 w 4823630"/>
              <a:gd name="connsiteY5" fmla="*/ 0 h 1310181"/>
              <a:gd name="connsiteX6" fmla="*/ 0 w 4823630"/>
              <a:gd name="connsiteY6" fmla="*/ 0 h 131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3630" h="1310181">
                <a:moveTo>
                  <a:pt x="4171950" y="304800"/>
                </a:moveTo>
                <a:cubicBezTo>
                  <a:pt x="4546600" y="546100"/>
                  <a:pt x="4921250" y="787400"/>
                  <a:pt x="4800600" y="952500"/>
                </a:cubicBezTo>
                <a:cubicBezTo>
                  <a:pt x="4679950" y="1117600"/>
                  <a:pt x="3965575" y="1263650"/>
                  <a:pt x="3448050" y="1295400"/>
                </a:cubicBezTo>
                <a:cubicBezTo>
                  <a:pt x="2930525" y="1327150"/>
                  <a:pt x="2111375" y="1320800"/>
                  <a:pt x="1695450" y="1143000"/>
                </a:cubicBezTo>
                <a:cubicBezTo>
                  <a:pt x="1279525" y="965200"/>
                  <a:pt x="1235075" y="419100"/>
                  <a:pt x="952500" y="228600"/>
                </a:cubicBezTo>
                <a:cubicBezTo>
                  <a:pt x="669925" y="38100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64"/>
          <p:cNvSpPr/>
          <p:nvPr/>
        </p:nvSpPr>
        <p:spPr>
          <a:xfrm>
            <a:off x="1385577" y="3182743"/>
            <a:ext cx="1431854" cy="994365"/>
          </a:xfrm>
          <a:custGeom>
            <a:avLst/>
            <a:gdLst>
              <a:gd name="connsiteX0" fmla="*/ 0 w 2800350"/>
              <a:gd name="connsiteY0" fmla="*/ 1400175 h 2800350"/>
              <a:gd name="connsiteX1" fmla="*/ 1400175 w 2800350"/>
              <a:gd name="connsiteY1" fmla="*/ 0 h 2800350"/>
              <a:gd name="connsiteX2" fmla="*/ 2800350 w 2800350"/>
              <a:gd name="connsiteY2" fmla="*/ 1400175 h 2800350"/>
              <a:gd name="connsiteX3" fmla="*/ 1400175 w 2800350"/>
              <a:gd name="connsiteY3" fmla="*/ 2800350 h 2800350"/>
              <a:gd name="connsiteX4" fmla="*/ 0 w 2800350"/>
              <a:gd name="connsiteY4" fmla="*/ 1400175 h 2800350"/>
              <a:gd name="connsiteX0" fmla="*/ 47 w 2800397"/>
              <a:gd name="connsiteY0" fmla="*/ 962025 h 2362200"/>
              <a:gd name="connsiteX1" fmla="*/ 1438322 w 2800397"/>
              <a:gd name="connsiteY1" fmla="*/ 0 h 2362200"/>
              <a:gd name="connsiteX2" fmla="*/ 2800397 w 2800397"/>
              <a:gd name="connsiteY2" fmla="*/ 962025 h 2362200"/>
              <a:gd name="connsiteX3" fmla="*/ 1400222 w 2800397"/>
              <a:gd name="connsiteY3" fmla="*/ 2362200 h 2362200"/>
              <a:gd name="connsiteX4" fmla="*/ 47 w 2800397"/>
              <a:gd name="connsiteY4" fmla="*/ 962025 h 2362200"/>
              <a:gd name="connsiteX0" fmla="*/ 25084 w 2825434"/>
              <a:gd name="connsiteY0" fmla="*/ 962025 h 1962150"/>
              <a:gd name="connsiteX1" fmla="*/ 1463359 w 2825434"/>
              <a:gd name="connsiteY1" fmla="*/ 0 h 1962150"/>
              <a:gd name="connsiteX2" fmla="*/ 2825434 w 2825434"/>
              <a:gd name="connsiteY2" fmla="*/ 962025 h 1962150"/>
              <a:gd name="connsiteX3" fmla="*/ 872809 w 2825434"/>
              <a:gd name="connsiteY3" fmla="*/ 1962150 h 1962150"/>
              <a:gd name="connsiteX4" fmla="*/ 25084 w 2825434"/>
              <a:gd name="connsiteY4" fmla="*/ 962025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25434" h="1962150">
                <a:moveTo>
                  <a:pt x="25084" y="962025"/>
                </a:moveTo>
                <a:cubicBezTo>
                  <a:pt x="123509" y="635000"/>
                  <a:pt x="690064" y="0"/>
                  <a:pt x="1463359" y="0"/>
                </a:cubicBezTo>
                <a:cubicBezTo>
                  <a:pt x="2236654" y="0"/>
                  <a:pt x="2825434" y="188730"/>
                  <a:pt x="2825434" y="962025"/>
                </a:cubicBezTo>
                <a:cubicBezTo>
                  <a:pt x="2825434" y="1735320"/>
                  <a:pt x="1646104" y="1962150"/>
                  <a:pt x="872809" y="1962150"/>
                </a:cubicBezTo>
                <a:cubicBezTo>
                  <a:pt x="99514" y="1962150"/>
                  <a:pt x="-73341" y="1289050"/>
                  <a:pt x="25084" y="962025"/>
                </a:cubicBezTo>
                <a:close/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文本框 144"/>
          <p:cNvSpPr txBox="1"/>
          <p:nvPr/>
        </p:nvSpPr>
        <p:spPr>
          <a:xfrm>
            <a:off x="2374909" y="3991713"/>
            <a:ext cx="136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迁地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91431" y="117435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</a:t>
            </a: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扩大</a:t>
            </a: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</a:t>
            </a:r>
          </a:p>
        </p:txBody>
      </p:sp>
      <p:sp>
        <p:nvSpPr>
          <p:cNvPr id="92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</p:spTree>
    <p:extLst>
      <p:ext uri="{BB962C8B-B14F-4D97-AF65-F5344CB8AC3E}">
        <p14:creationId xmlns:p14="http://schemas.microsoft.com/office/powerpoint/2010/main" val="239034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rgbClr val="ECECF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2371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b="1" dirty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年以来公司承接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2400" y="1273339"/>
            <a:ext cx="1452700" cy="2493991"/>
            <a:chOff x="244008" y="1273339"/>
            <a:chExt cx="1678264" cy="2881239"/>
          </a:xfrm>
        </p:grpSpPr>
        <p:sp>
          <p:nvSpPr>
            <p:cNvPr id="58" name="六边形 57"/>
            <p:cNvSpPr/>
            <p:nvPr/>
          </p:nvSpPr>
          <p:spPr>
            <a:xfrm rot="5400000">
              <a:off x="109746" y="1445475"/>
              <a:ext cx="1946787" cy="1678264"/>
            </a:xfrm>
            <a:prstGeom prst="hexagon">
              <a:avLst/>
            </a:pr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294952" y="1273339"/>
              <a:ext cx="423789" cy="42378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/>
                <a:t>1</a:t>
              </a:r>
              <a:endParaRPr lang="zh-CN" altLang="en-US" sz="2800" b="1" dirty="0"/>
            </a:p>
          </p:txBody>
        </p:sp>
        <p:cxnSp>
          <p:nvCxnSpPr>
            <p:cNvPr id="60" name="直接连接符 87"/>
            <p:cNvCxnSpPr/>
            <p:nvPr/>
          </p:nvCxnSpPr>
          <p:spPr>
            <a:xfrm>
              <a:off x="1065952" y="3392578"/>
              <a:ext cx="0" cy="762000"/>
            </a:xfrm>
            <a:prstGeom prst="line">
              <a:avLst/>
            </a:prstGeom>
            <a:ln>
              <a:solidFill>
                <a:srgbClr val="1031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1976551" y="1290273"/>
            <a:ext cx="1452700" cy="2493991"/>
            <a:chOff x="244008" y="1273339"/>
            <a:chExt cx="1678264" cy="2881239"/>
          </a:xfrm>
        </p:grpSpPr>
        <p:sp>
          <p:nvSpPr>
            <p:cNvPr id="62" name="六边形 61"/>
            <p:cNvSpPr/>
            <p:nvPr/>
          </p:nvSpPr>
          <p:spPr>
            <a:xfrm rot="5400000">
              <a:off x="109746" y="1445475"/>
              <a:ext cx="1946787" cy="1678264"/>
            </a:xfrm>
            <a:prstGeom prst="hexagon">
              <a:avLst/>
            </a:prstGeom>
            <a:blipFill dpi="0" rotWithShape="0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294952" y="1273339"/>
              <a:ext cx="423789" cy="42378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/>
                <a:t>2</a:t>
              </a:r>
              <a:endParaRPr lang="zh-CN" altLang="en-US" sz="2800" b="1" dirty="0"/>
            </a:p>
          </p:txBody>
        </p:sp>
        <p:cxnSp>
          <p:nvCxnSpPr>
            <p:cNvPr id="64" name="直接连接符 87"/>
            <p:cNvCxnSpPr/>
            <p:nvPr/>
          </p:nvCxnSpPr>
          <p:spPr>
            <a:xfrm>
              <a:off x="1065952" y="3392578"/>
              <a:ext cx="0" cy="762000"/>
            </a:xfrm>
            <a:prstGeom prst="line">
              <a:avLst/>
            </a:prstGeom>
            <a:ln>
              <a:solidFill>
                <a:srgbClr val="1031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3800702" y="1286137"/>
            <a:ext cx="1452700" cy="2493991"/>
            <a:chOff x="244008" y="1273339"/>
            <a:chExt cx="1678264" cy="2881239"/>
          </a:xfrm>
        </p:grpSpPr>
        <p:sp>
          <p:nvSpPr>
            <p:cNvPr id="66" name="六边形 65"/>
            <p:cNvSpPr/>
            <p:nvPr/>
          </p:nvSpPr>
          <p:spPr>
            <a:xfrm rot="5400000">
              <a:off x="109746" y="1445475"/>
              <a:ext cx="1946787" cy="1678264"/>
            </a:xfrm>
            <a:prstGeom prst="hexagon">
              <a:avLst/>
            </a:prstGeom>
            <a:blipFill dpi="0" rotWithShape="0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294952" y="1273339"/>
              <a:ext cx="423789" cy="42378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/>
                <a:t>3</a:t>
              </a:r>
              <a:endParaRPr lang="zh-CN" altLang="en-US" sz="2800" b="1" dirty="0"/>
            </a:p>
          </p:txBody>
        </p:sp>
        <p:cxnSp>
          <p:nvCxnSpPr>
            <p:cNvPr id="68" name="直接连接符 87"/>
            <p:cNvCxnSpPr/>
            <p:nvPr/>
          </p:nvCxnSpPr>
          <p:spPr>
            <a:xfrm>
              <a:off x="1065952" y="3392578"/>
              <a:ext cx="0" cy="762000"/>
            </a:xfrm>
            <a:prstGeom prst="line">
              <a:avLst/>
            </a:prstGeom>
            <a:ln>
              <a:solidFill>
                <a:srgbClr val="1031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5624853" y="1248362"/>
            <a:ext cx="1452700" cy="2493991"/>
            <a:chOff x="244008" y="1273339"/>
            <a:chExt cx="1678264" cy="2881239"/>
          </a:xfrm>
        </p:grpSpPr>
        <p:sp>
          <p:nvSpPr>
            <p:cNvPr id="70" name="六边形 69"/>
            <p:cNvSpPr/>
            <p:nvPr/>
          </p:nvSpPr>
          <p:spPr>
            <a:xfrm rot="5400000">
              <a:off x="109746" y="1445475"/>
              <a:ext cx="1946787" cy="1678264"/>
            </a:xfrm>
            <a:prstGeom prst="hexagon">
              <a:avLst/>
            </a:prstGeom>
            <a:blipFill dpi="0" rotWithShape="0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294952" y="1273339"/>
              <a:ext cx="423789" cy="42378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/>
                <a:t>4</a:t>
              </a:r>
              <a:endParaRPr lang="zh-CN" altLang="en-US" sz="2800" b="1" dirty="0"/>
            </a:p>
          </p:txBody>
        </p:sp>
        <p:cxnSp>
          <p:nvCxnSpPr>
            <p:cNvPr id="72" name="直接连接符 87"/>
            <p:cNvCxnSpPr/>
            <p:nvPr/>
          </p:nvCxnSpPr>
          <p:spPr>
            <a:xfrm>
              <a:off x="1065952" y="3392578"/>
              <a:ext cx="0" cy="762000"/>
            </a:xfrm>
            <a:prstGeom prst="line">
              <a:avLst/>
            </a:prstGeom>
            <a:ln>
              <a:solidFill>
                <a:srgbClr val="1031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/>
          <p:cNvGrpSpPr/>
          <p:nvPr/>
        </p:nvGrpSpPr>
        <p:grpSpPr>
          <a:xfrm>
            <a:off x="7449004" y="1286137"/>
            <a:ext cx="1452700" cy="2493991"/>
            <a:chOff x="244008" y="1273339"/>
            <a:chExt cx="1678264" cy="2881239"/>
          </a:xfrm>
        </p:grpSpPr>
        <p:sp>
          <p:nvSpPr>
            <p:cNvPr id="74" name="六边形 73"/>
            <p:cNvSpPr/>
            <p:nvPr/>
          </p:nvSpPr>
          <p:spPr>
            <a:xfrm rot="5400000">
              <a:off x="109746" y="1445475"/>
              <a:ext cx="1946787" cy="1678264"/>
            </a:xfrm>
            <a:prstGeom prst="hexagon">
              <a:avLst/>
            </a:prstGeom>
            <a:blipFill dpi="0" rotWithShape="0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1294952" y="1273339"/>
              <a:ext cx="423789" cy="42378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/>
                <a:t>5</a:t>
              </a:r>
              <a:endParaRPr lang="zh-CN" altLang="en-US" sz="2800" b="1" dirty="0"/>
            </a:p>
          </p:txBody>
        </p:sp>
        <p:cxnSp>
          <p:nvCxnSpPr>
            <p:cNvPr id="76" name="直接连接符 87"/>
            <p:cNvCxnSpPr/>
            <p:nvPr/>
          </p:nvCxnSpPr>
          <p:spPr>
            <a:xfrm>
              <a:off x="1065952" y="3392578"/>
              <a:ext cx="0" cy="762000"/>
            </a:xfrm>
            <a:prstGeom prst="line">
              <a:avLst/>
            </a:prstGeom>
            <a:ln>
              <a:solidFill>
                <a:srgbClr val="1031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1170" y="378868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韩红</a:t>
            </a:r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个人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演唱会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108513" y="3767330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百事可乐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大型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音乐节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796019" y="376733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深圳创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维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集团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文艺演出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413681" y="378012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东莞东城国际酒店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音响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灯光工程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7262282" y="379224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东莞丰泰花园酒店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音响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灯光工程等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</p:spTree>
    <p:extLst>
      <p:ext uri="{BB962C8B-B14F-4D97-AF65-F5344CB8AC3E}">
        <p14:creationId xmlns:p14="http://schemas.microsoft.com/office/powerpoint/2010/main" val="375327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0 w 9144000"/>
              <a:gd name="connsiteY0" fmla="*/ 5143500 h 5143500"/>
              <a:gd name="connsiteX1" fmla="*/ 9144000 w 9144000"/>
              <a:gd name="connsiteY1" fmla="*/ 5143500 h 5143500"/>
              <a:gd name="connsiteX2" fmla="*/ 9144000 w 9144000"/>
              <a:gd name="connsiteY2" fmla="*/ 0 h 5143500"/>
              <a:gd name="connsiteX3" fmla="*/ 0 w 9144000"/>
              <a:gd name="connsiteY3" fmla="*/ 0 h 5143500"/>
              <a:gd name="connsiteX4" fmla="*/ 0 w 9144000"/>
              <a:gd name="connsiteY4" fmla="*/ 5143500 h 51435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5143500">
                <a:moveTo>
                  <a:pt x="0" y="5143500"/>
                </a:moveTo>
                <a:lnTo>
                  <a:pt x="9144000" y="5143500"/>
                </a:lnTo>
                <a:lnTo>
                  <a:pt x="9144000" y="0"/>
                </a:lnTo>
                <a:lnTo>
                  <a:pt x="0" y="0"/>
                </a:lnTo>
                <a:lnTo>
                  <a:pt x="0" y="5143500"/>
                </a:lnTo>
              </a:path>
            </a:pathLst>
          </a:custGeom>
          <a:solidFill>
            <a:schemeClr val="bg1"/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0" y="4767071"/>
            <a:ext cx="9144000" cy="376428"/>
          </a:xfrm>
          <a:custGeom>
            <a:avLst/>
            <a:gdLst>
              <a:gd name="connsiteX0" fmla="*/ 0 w 9144000"/>
              <a:gd name="connsiteY0" fmla="*/ 376428 h 376428"/>
              <a:gd name="connsiteX1" fmla="*/ 9144000 w 9144000"/>
              <a:gd name="connsiteY1" fmla="*/ 376428 h 376428"/>
              <a:gd name="connsiteX2" fmla="*/ 9144000 w 9144000"/>
              <a:gd name="connsiteY2" fmla="*/ 0 h 376428"/>
              <a:gd name="connsiteX3" fmla="*/ 0 w 9144000"/>
              <a:gd name="connsiteY3" fmla="*/ 0 h 376428"/>
              <a:gd name="connsiteX4" fmla="*/ 0 w 9144000"/>
              <a:gd name="connsiteY4" fmla="*/ 376428 h 3764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9144000" h="376428">
                <a:moveTo>
                  <a:pt x="0" y="376428"/>
                </a:moveTo>
                <a:lnTo>
                  <a:pt x="9144000" y="376428"/>
                </a:lnTo>
                <a:lnTo>
                  <a:pt x="9144000" y="0"/>
                </a:lnTo>
                <a:lnTo>
                  <a:pt x="0" y="0"/>
                </a:lnTo>
                <a:lnTo>
                  <a:pt x="0" y="376428"/>
                </a:lnTo>
              </a:path>
            </a:pathLst>
          </a:custGeom>
          <a:solidFill>
            <a:srgbClr val="3B3F6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368300" y="693790"/>
            <a:ext cx="8458200" cy="21844"/>
          </a:xfrm>
          <a:custGeom>
            <a:avLst/>
            <a:gdLst>
              <a:gd name="connsiteX0" fmla="*/ 6350 w 8458200"/>
              <a:gd name="connsiteY0" fmla="*/ 6350 h 21844"/>
              <a:gd name="connsiteX1" fmla="*/ 8451849 w 8458200"/>
              <a:gd name="connsiteY1" fmla="*/ 6350 h 218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8458200" h="21844">
                <a:moveTo>
                  <a:pt x="6350" y="6350"/>
                </a:moveTo>
                <a:lnTo>
                  <a:pt x="8451849" y="6350"/>
                </a:lnTo>
              </a:path>
            </a:pathLst>
          </a:custGeom>
          <a:ln w="12700">
            <a:solidFill>
              <a:srgbClr val="3958CB">
                <a:alpha val="100000"/>
              </a:srgb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909572" y="7773923"/>
            <a:ext cx="1205483" cy="103632"/>
          </a:xfrm>
          <a:custGeom>
            <a:avLst/>
            <a:gdLst>
              <a:gd name="connsiteX0" fmla="*/ 0 w 1205483"/>
              <a:gd name="connsiteY0" fmla="*/ 0 h 103632"/>
              <a:gd name="connsiteX1" fmla="*/ 1205483 w 1205483"/>
              <a:gd name="connsiteY1" fmla="*/ 0 h 103632"/>
              <a:gd name="connsiteX2" fmla="*/ 1205483 w 1205483"/>
              <a:gd name="connsiteY2" fmla="*/ 103632 h 103632"/>
              <a:gd name="connsiteX3" fmla="*/ 0 w 1205483"/>
              <a:gd name="connsiteY3" fmla="*/ 103632 h 103632"/>
              <a:gd name="connsiteX4" fmla="*/ 0 w 1205483"/>
              <a:gd name="connsiteY4" fmla="*/ 0 h 1036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5483" h="103632">
                <a:moveTo>
                  <a:pt x="0" y="0"/>
                </a:moveTo>
                <a:lnTo>
                  <a:pt x="1205483" y="0"/>
                </a:lnTo>
                <a:lnTo>
                  <a:pt x="1205483" y="103632"/>
                </a:lnTo>
                <a:lnTo>
                  <a:pt x="0" y="103632"/>
                </a:lnTo>
                <a:lnTo>
                  <a:pt x="0" y="0"/>
                </a:ln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3957828" y="7417308"/>
            <a:ext cx="1205483" cy="460247"/>
          </a:xfrm>
          <a:custGeom>
            <a:avLst/>
            <a:gdLst>
              <a:gd name="connsiteX0" fmla="*/ 0 w 1205483"/>
              <a:gd name="connsiteY0" fmla="*/ 0 h 460247"/>
              <a:gd name="connsiteX1" fmla="*/ 1205483 w 1205483"/>
              <a:gd name="connsiteY1" fmla="*/ 0 h 460247"/>
              <a:gd name="connsiteX2" fmla="*/ 1205483 w 1205483"/>
              <a:gd name="connsiteY2" fmla="*/ 460247 h 460247"/>
              <a:gd name="connsiteX3" fmla="*/ 0 w 1205483"/>
              <a:gd name="connsiteY3" fmla="*/ 460247 h 460247"/>
              <a:gd name="connsiteX4" fmla="*/ 0 w 1205483"/>
              <a:gd name="connsiteY4" fmla="*/ 0 h 46024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5483" h="460247">
                <a:moveTo>
                  <a:pt x="0" y="0"/>
                </a:moveTo>
                <a:lnTo>
                  <a:pt x="1205483" y="0"/>
                </a:lnTo>
                <a:lnTo>
                  <a:pt x="1205483" y="460247"/>
                </a:lnTo>
                <a:lnTo>
                  <a:pt x="0" y="460247"/>
                </a:lnTo>
                <a:lnTo>
                  <a:pt x="0" y="0"/>
                </a:ln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6006084" y="6353555"/>
            <a:ext cx="1205484" cy="1524000"/>
          </a:xfrm>
          <a:custGeom>
            <a:avLst/>
            <a:gdLst>
              <a:gd name="connsiteX0" fmla="*/ 0 w 1205484"/>
              <a:gd name="connsiteY0" fmla="*/ 0 h 1524000"/>
              <a:gd name="connsiteX1" fmla="*/ 1205484 w 1205484"/>
              <a:gd name="connsiteY1" fmla="*/ 0 h 1524000"/>
              <a:gd name="connsiteX2" fmla="*/ 1205484 w 1205484"/>
              <a:gd name="connsiteY2" fmla="*/ 1524000 h 1524000"/>
              <a:gd name="connsiteX3" fmla="*/ 0 w 1205484"/>
              <a:gd name="connsiteY3" fmla="*/ 1524000 h 1524000"/>
              <a:gd name="connsiteX4" fmla="*/ 0 w 1205484"/>
              <a:gd name="connsiteY4" fmla="*/ 0 h 1524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05484" h="1524000">
                <a:moveTo>
                  <a:pt x="0" y="0"/>
                </a:moveTo>
                <a:lnTo>
                  <a:pt x="1205484" y="0"/>
                </a:lnTo>
                <a:lnTo>
                  <a:pt x="1205484" y="1524000"/>
                </a:lnTo>
                <a:lnTo>
                  <a:pt x="0" y="1524000"/>
                </a:lnTo>
                <a:lnTo>
                  <a:pt x="0" y="0"/>
                </a:lnTo>
              </a:path>
            </a:pathLst>
          </a:custGeom>
          <a:solidFill>
            <a:srgbClr val="64C44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4789932" y="6981444"/>
            <a:ext cx="294132" cy="379476"/>
          </a:xfrm>
          <a:custGeom>
            <a:avLst/>
            <a:gdLst>
              <a:gd name="connsiteX0" fmla="*/ 0 w 294132"/>
              <a:gd name="connsiteY0" fmla="*/ 147066 h 379476"/>
              <a:gd name="connsiteX1" fmla="*/ 147065 w 294132"/>
              <a:gd name="connsiteY1" fmla="*/ 0 h 379476"/>
              <a:gd name="connsiteX2" fmla="*/ 294132 w 294132"/>
              <a:gd name="connsiteY2" fmla="*/ 147066 h 379476"/>
              <a:gd name="connsiteX3" fmla="*/ 220598 w 294132"/>
              <a:gd name="connsiteY3" fmla="*/ 147066 h 379476"/>
              <a:gd name="connsiteX4" fmla="*/ 220598 w 294132"/>
              <a:gd name="connsiteY4" fmla="*/ 379476 h 379476"/>
              <a:gd name="connsiteX5" fmla="*/ 73533 w 294132"/>
              <a:gd name="connsiteY5" fmla="*/ 379476 h 379476"/>
              <a:gd name="connsiteX6" fmla="*/ 73533 w 294132"/>
              <a:gd name="connsiteY6" fmla="*/ 147066 h 379476"/>
              <a:gd name="connsiteX7" fmla="*/ 0 w 294132"/>
              <a:gd name="connsiteY7" fmla="*/ 147066 h 37947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94132" h="379476">
                <a:moveTo>
                  <a:pt x="0" y="147066"/>
                </a:moveTo>
                <a:lnTo>
                  <a:pt x="147065" y="0"/>
                </a:lnTo>
                <a:lnTo>
                  <a:pt x="294132" y="147066"/>
                </a:lnTo>
                <a:lnTo>
                  <a:pt x="220598" y="147066"/>
                </a:lnTo>
                <a:lnTo>
                  <a:pt x="220598" y="379476"/>
                </a:lnTo>
                <a:lnTo>
                  <a:pt x="73533" y="379476"/>
                </a:lnTo>
                <a:lnTo>
                  <a:pt x="73533" y="147066"/>
                </a:lnTo>
                <a:lnTo>
                  <a:pt x="0" y="147066"/>
                </a:lnTo>
              </a:path>
            </a:pathLst>
          </a:custGeom>
          <a:solidFill>
            <a:srgbClr val="FF66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6871716" y="5875020"/>
            <a:ext cx="294131" cy="379475"/>
          </a:xfrm>
          <a:custGeom>
            <a:avLst/>
            <a:gdLst>
              <a:gd name="connsiteX0" fmla="*/ 0 w 294131"/>
              <a:gd name="connsiteY0" fmla="*/ 147065 h 379475"/>
              <a:gd name="connsiteX1" fmla="*/ 147065 w 294131"/>
              <a:gd name="connsiteY1" fmla="*/ 0 h 379475"/>
              <a:gd name="connsiteX2" fmla="*/ 294131 w 294131"/>
              <a:gd name="connsiteY2" fmla="*/ 147065 h 379475"/>
              <a:gd name="connsiteX3" fmla="*/ 220598 w 294131"/>
              <a:gd name="connsiteY3" fmla="*/ 147065 h 379475"/>
              <a:gd name="connsiteX4" fmla="*/ 220598 w 294131"/>
              <a:gd name="connsiteY4" fmla="*/ 379475 h 379475"/>
              <a:gd name="connsiteX5" fmla="*/ 73532 w 294131"/>
              <a:gd name="connsiteY5" fmla="*/ 379475 h 379475"/>
              <a:gd name="connsiteX6" fmla="*/ 73532 w 294131"/>
              <a:gd name="connsiteY6" fmla="*/ 147065 h 379475"/>
              <a:gd name="connsiteX7" fmla="*/ 0 w 294131"/>
              <a:gd name="connsiteY7" fmla="*/ 147065 h 37947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294131" h="379475">
                <a:moveTo>
                  <a:pt x="0" y="147065"/>
                </a:moveTo>
                <a:lnTo>
                  <a:pt x="147065" y="0"/>
                </a:lnTo>
                <a:lnTo>
                  <a:pt x="294131" y="147065"/>
                </a:lnTo>
                <a:lnTo>
                  <a:pt x="220598" y="147065"/>
                </a:lnTo>
                <a:lnTo>
                  <a:pt x="220598" y="379475"/>
                </a:lnTo>
                <a:lnTo>
                  <a:pt x="73532" y="379475"/>
                </a:lnTo>
                <a:lnTo>
                  <a:pt x="73532" y="147065"/>
                </a:lnTo>
                <a:lnTo>
                  <a:pt x="0" y="147065"/>
                </a:lnTo>
              </a:path>
            </a:pathLst>
          </a:custGeom>
          <a:solidFill>
            <a:srgbClr val="FF66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"/>
          <p:cNvSpPr txBox="1"/>
          <p:nvPr/>
        </p:nvSpPr>
        <p:spPr>
          <a:xfrm>
            <a:off x="2387600" y="7581900"/>
            <a:ext cx="2413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403" b="1" dirty="0" smtClean="0">
                <a:solidFill>
                  <a:srgbClr val="617486"/>
                </a:solidFill>
                <a:latin typeface="Times New Roman" pitchFamily="18" charset="0"/>
                <a:cs typeface="Times New Roman" pitchFamily="18" charset="0"/>
              </a:rPr>
              <a:t>0.7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432300" y="7581900"/>
            <a:ext cx="2413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403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3.2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6426200" y="7048500"/>
            <a:ext cx="342900" cy="165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/>
            </a:pPr>
            <a:r>
              <a:rPr lang="en-US" altLang="zh-CN" sz="1406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10.6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2362200" y="7975600"/>
            <a:ext cx="279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96" dirty="0" smtClean="0">
                <a:solidFill>
                  <a:srgbClr val="617486"/>
                </a:solidFill>
                <a:latin typeface="Times New Roman" pitchFamily="18" charset="0"/>
                <a:cs typeface="Times New Roman" pitchFamily="18" charset="0"/>
              </a:rPr>
              <a:t>2012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4419600" y="7975600"/>
            <a:ext cx="279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96" dirty="0" smtClean="0">
                <a:solidFill>
                  <a:srgbClr val="617486"/>
                </a:solidFill>
                <a:latin typeface="Times New Roman" pitchFamily="18" charset="0"/>
                <a:cs typeface="Times New Roman" pitchFamily="18" charset="0"/>
              </a:rPr>
              <a:t>2013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6464300" y="7975600"/>
            <a:ext cx="279400" cy="114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00"/>
              </a:lnSpc>
              <a:tabLst/>
            </a:pPr>
            <a:r>
              <a:rPr lang="en-US" altLang="zh-CN" sz="996" dirty="0" smtClean="0">
                <a:solidFill>
                  <a:srgbClr val="617486"/>
                </a:solidFill>
                <a:latin typeface="Times New Roman" pitchFamily="18" charset="0"/>
                <a:cs typeface="Times New Roman" pitchFamily="18" charset="0"/>
              </a:rPr>
              <a:t>2014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4140200" y="7213600"/>
            <a:ext cx="596900" cy="152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200"/>
              </a:lnSpc>
              <a:tabLst/>
            </a:pPr>
            <a:r>
              <a:rPr lang="en-US" altLang="zh-CN" sz="1403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342.9%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066800" y="5619750"/>
            <a:ext cx="6362700" cy="2857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4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dirty="0" smtClean="0"/>
              <a:t>	</a:t>
            </a:r>
            <a:r>
              <a:rPr lang="en-US" altLang="zh-CN" sz="1103" dirty="0" err="1" smtClean="0">
                <a:solidFill>
                  <a:srgbClr val="6D7393"/>
                </a:solidFill>
                <a:latin typeface="Microsoft YaHei UI" pitchFamily="18" charset="0"/>
                <a:cs typeface="Microsoft YaHei UI" pitchFamily="18" charset="0"/>
              </a:rPr>
              <a:t>移动互联网行业概况</a:t>
            </a:r>
            <a:endParaRPr lang="en-US" altLang="zh-CN" sz="1103" dirty="0" smtClean="0">
              <a:solidFill>
                <a:srgbClr val="6D7393"/>
              </a:solidFill>
              <a:latin typeface="Microsoft YaHei UI" pitchFamily="18" charset="0"/>
              <a:cs typeface="Microsoft YaHei UI" pitchFamily="18" charset="0"/>
            </a:endParaRPr>
          </a:p>
          <a:p>
            <a:pPr>
              <a:lnSpc>
                <a:spcPts val="24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sz="1403" dirty="0" smtClean="0">
                <a:solidFill>
                  <a:srgbClr val="6EB3E7"/>
                </a:solidFill>
                <a:latin typeface="Wingdings" pitchFamily="18" charset="0"/>
                <a:cs typeface="Wingdings" pitchFamily="18" charset="0"/>
              </a:rPr>
              <a:t></a:t>
            </a:r>
            <a:r>
              <a:rPr lang="en-US" altLang="zh-CN" sz="1403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zh-CN" sz="1403" b="1" dirty="0" smtClean="0">
                <a:solidFill>
                  <a:srgbClr val="1B88EA"/>
                </a:solidFill>
                <a:latin typeface="Tahoma" pitchFamily="18" charset="0"/>
                <a:cs typeface="Tahoma" pitchFamily="18" charset="0"/>
              </a:rPr>
              <a:t>2014</a:t>
            </a:r>
            <a:r>
              <a:rPr lang="en-US" altLang="zh-CN" sz="1403" b="1" dirty="0" smtClean="0">
                <a:solidFill>
                  <a:srgbClr val="1B88EA"/>
                </a:solidFill>
                <a:latin typeface="Microsoft YaHei UI" pitchFamily="18" charset="0"/>
                <a:cs typeface="Microsoft YaHei UI" pitchFamily="18" charset="0"/>
              </a:rPr>
              <a:t>年，我国移动智能终端用户规模达</a:t>
            </a:r>
            <a:r>
              <a:rPr lang="en-US" altLang="zh-CN" sz="1403" b="1" dirty="0" smtClean="0">
                <a:solidFill>
                  <a:srgbClr val="1B88EA"/>
                </a:solidFill>
                <a:latin typeface="Tahoma" pitchFamily="18" charset="0"/>
                <a:cs typeface="Tahoma" pitchFamily="18" charset="0"/>
              </a:rPr>
              <a:t>10.6</a:t>
            </a:r>
            <a:r>
              <a:rPr lang="en-US" altLang="zh-CN" sz="1403" b="1" dirty="0" smtClean="0">
                <a:solidFill>
                  <a:srgbClr val="1B88EA"/>
                </a:solidFill>
                <a:latin typeface="Microsoft YaHei UI" pitchFamily="18" charset="0"/>
                <a:cs typeface="Microsoft YaHei UI" pitchFamily="18" charset="0"/>
              </a:rPr>
              <a:t>亿，较</a:t>
            </a:r>
            <a:r>
              <a:rPr lang="en-US" altLang="zh-CN" sz="1403" b="1" dirty="0" smtClean="0">
                <a:solidFill>
                  <a:srgbClr val="1B88EA"/>
                </a:solidFill>
                <a:latin typeface="Tahoma" pitchFamily="18" charset="0"/>
                <a:cs typeface="Tahoma" pitchFamily="18" charset="0"/>
              </a:rPr>
              <a:t>2013</a:t>
            </a:r>
            <a:r>
              <a:rPr lang="en-US" altLang="zh-CN" sz="1403" b="1" dirty="0" smtClean="0">
                <a:solidFill>
                  <a:srgbClr val="1B88EA"/>
                </a:solidFill>
                <a:latin typeface="Microsoft YaHei UI" pitchFamily="18" charset="0"/>
                <a:cs typeface="Microsoft YaHei UI" pitchFamily="18" charset="0"/>
              </a:rPr>
              <a:t>年增长</a:t>
            </a:r>
            <a:r>
              <a:rPr lang="en-US" altLang="zh-CN" sz="1403" b="1" dirty="0" smtClean="0">
                <a:solidFill>
                  <a:srgbClr val="1B88EA"/>
                </a:solidFill>
                <a:latin typeface="Tahoma" pitchFamily="18" charset="0"/>
                <a:cs typeface="Tahoma" pitchFamily="18" charset="0"/>
              </a:rPr>
              <a:t>231.7%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21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dirty="0" smtClean="0"/>
              <a:t>			</a:t>
            </a:r>
            <a:r>
              <a:rPr lang="en-US" altLang="zh-CN" sz="1200" b="1" dirty="0" smtClean="0">
                <a:solidFill>
                  <a:srgbClr val="585E79"/>
                </a:solidFill>
                <a:latin typeface="Microsoft YaHei UI" pitchFamily="18" charset="0"/>
                <a:cs typeface="Microsoft YaHei UI" pitchFamily="18" charset="0"/>
              </a:rPr>
              <a:t>2012-2014年中国移动智能终端用户规模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5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dirty="0" smtClean="0"/>
              <a:t>				</a:t>
            </a:r>
            <a:r>
              <a:rPr lang="en-US" altLang="zh-CN" sz="1403" b="1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231.7%</a:t>
            </a:r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000"/>
              </a:lnSpc>
            </a:pPr>
            <a:endParaRPr lang="en-US" altLang="zh-CN" dirty="0" smtClean="0"/>
          </a:p>
          <a:p>
            <a:pPr>
              <a:lnSpc>
                <a:spcPts val="1900"/>
              </a:lnSpc>
              <a:tabLst>
                <a:tab pos="241300" algn="l"/>
                <a:tab pos="1460500" algn="l"/>
                <a:tab pos="2844800" algn="l"/>
                <a:tab pos="5765800" algn="l"/>
              </a:tabLst>
            </a:pPr>
            <a:r>
              <a:rPr lang="en-US" altLang="zh-CN" dirty="0" smtClean="0"/>
              <a:t>		</a:t>
            </a:r>
            <a:r>
              <a:rPr lang="en-US" altLang="zh-CN" sz="996" dirty="0" err="1" smtClean="0">
                <a:solidFill>
                  <a:srgbClr val="617486"/>
                </a:solidFill>
                <a:latin typeface="Microsoft YaHei UI" pitchFamily="18" charset="0"/>
                <a:cs typeface="Microsoft YaHei UI" pitchFamily="18" charset="0"/>
              </a:rPr>
              <a:t>单位：亿台</a:t>
            </a:r>
            <a:endParaRPr lang="en-US" altLang="zh-CN" sz="996" dirty="0" smtClean="0">
              <a:solidFill>
                <a:srgbClr val="617486"/>
              </a:solidFill>
              <a:latin typeface="Microsoft YaHei UI" pitchFamily="18" charset="0"/>
              <a:cs typeface="Microsoft YaHei UI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2645" y="279882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E4D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微信的元素细化来分析特性和方法</a:t>
            </a:r>
            <a:endParaRPr lang="zh-CN" altLang="en-US" dirty="0">
              <a:solidFill>
                <a:srgbClr val="3E4D9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9512703" y="6366983"/>
            <a:ext cx="941650" cy="1028955"/>
            <a:chOff x="3246936" y="1822964"/>
            <a:chExt cx="941650" cy="1028955"/>
          </a:xfrm>
        </p:grpSpPr>
        <p:sp>
          <p:nvSpPr>
            <p:cNvPr id="24" name="任意多边形 23"/>
            <p:cNvSpPr/>
            <p:nvPr/>
          </p:nvSpPr>
          <p:spPr>
            <a:xfrm rot="8278261">
              <a:off x="3246936" y="1822964"/>
              <a:ext cx="941650" cy="10289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210"/>
            <p:cNvSpPr>
              <a:spLocks noEditPoints="1"/>
            </p:cNvSpPr>
            <p:nvPr/>
          </p:nvSpPr>
          <p:spPr bwMode="auto">
            <a:xfrm>
              <a:off x="3454656" y="2108373"/>
              <a:ext cx="476513" cy="358564"/>
            </a:xfrm>
            <a:custGeom>
              <a:avLst/>
              <a:gdLst/>
              <a:ahLst/>
              <a:cxnLst>
                <a:cxn ang="0">
                  <a:pos x="202" y="202"/>
                </a:cxn>
                <a:cxn ang="0">
                  <a:pos x="202" y="202"/>
                </a:cxn>
                <a:cxn ang="0">
                  <a:pos x="190" y="200"/>
                </a:cxn>
                <a:cxn ang="0">
                  <a:pos x="176" y="194"/>
                </a:cxn>
                <a:cxn ang="0">
                  <a:pos x="0" y="102"/>
                </a:cxn>
                <a:cxn ang="0">
                  <a:pos x="0" y="278"/>
                </a:cxn>
                <a:cxn ang="0">
                  <a:pos x="0" y="278"/>
                </a:cxn>
                <a:cxn ang="0">
                  <a:pos x="2" y="288"/>
                </a:cxn>
                <a:cxn ang="0">
                  <a:pos x="6" y="296"/>
                </a:cxn>
                <a:cxn ang="0">
                  <a:pos x="14" y="302"/>
                </a:cxn>
                <a:cxn ang="0">
                  <a:pos x="24" y="304"/>
                </a:cxn>
                <a:cxn ang="0">
                  <a:pos x="378" y="304"/>
                </a:cxn>
                <a:cxn ang="0">
                  <a:pos x="378" y="304"/>
                </a:cxn>
                <a:cxn ang="0">
                  <a:pos x="388" y="302"/>
                </a:cxn>
                <a:cxn ang="0">
                  <a:pos x="396" y="296"/>
                </a:cxn>
                <a:cxn ang="0">
                  <a:pos x="402" y="288"/>
                </a:cxn>
                <a:cxn ang="0">
                  <a:pos x="404" y="278"/>
                </a:cxn>
                <a:cxn ang="0">
                  <a:pos x="404" y="102"/>
                </a:cxn>
                <a:cxn ang="0">
                  <a:pos x="226" y="194"/>
                </a:cxn>
                <a:cxn ang="0">
                  <a:pos x="226" y="194"/>
                </a:cxn>
                <a:cxn ang="0">
                  <a:pos x="212" y="200"/>
                </a:cxn>
                <a:cxn ang="0">
                  <a:pos x="202" y="202"/>
                </a:cxn>
                <a:cxn ang="0">
                  <a:pos x="202" y="202"/>
                </a:cxn>
                <a:cxn ang="0">
                  <a:pos x="378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4" y="2"/>
                </a:cxn>
                <a:cxn ang="0">
                  <a:pos x="6" y="8"/>
                </a:cxn>
                <a:cxn ang="0">
                  <a:pos x="2" y="16"/>
                </a:cxn>
                <a:cxn ang="0">
                  <a:pos x="0" y="26"/>
                </a:cxn>
                <a:cxn ang="0">
                  <a:pos x="0" y="44"/>
                </a:cxn>
                <a:cxn ang="0">
                  <a:pos x="202" y="152"/>
                </a:cxn>
                <a:cxn ang="0">
                  <a:pos x="404" y="44"/>
                </a:cxn>
                <a:cxn ang="0">
                  <a:pos x="404" y="26"/>
                </a:cxn>
                <a:cxn ang="0">
                  <a:pos x="404" y="26"/>
                </a:cxn>
                <a:cxn ang="0">
                  <a:pos x="402" y="16"/>
                </a:cxn>
                <a:cxn ang="0">
                  <a:pos x="396" y="8"/>
                </a:cxn>
                <a:cxn ang="0">
                  <a:pos x="388" y="2"/>
                </a:cxn>
                <a:cxn ang="0">
                  <a:pos x="378" y="0"/>
                </a:cxn>
                <a:cxn ang="0">
                  <a:pos x="378" y="0"/>
                </a:cxn>
              </a:cxnLst>
              <a:rect l="0" t="0" r="r" b="b"/>
              <a:pathLst>
                <a:path w="404" h="304">
                  <a:moveTo>
                    <a:pt x="202" y="202"/>
                  </a:moveTo>
                  <a:lnTo>
                    <a:pt x="202" y="202"/>
                  </a:lnTo>
                  <a:lnTo>
                    <a:pt x="190" y="200"/>
                  </a:lnTo>
                  <a:lnTo>
                    <a:pt x="176" y="194"/>
                  </a:lnTo>
                  <a:lnTo>
                    <a:pt x="0" y="102"/>
                  </a:lnTo>
                  <a:lnTo>
                    <a:pt x="0" y="278"/>
                  </a:lnTo>
                  <a:lnTo>
                    <a:pt x="0" y="278"/>
                  </a:lnTo>
                  <a:lnTo>
                    <a:pt x="2" y="288"/>
                  </a:lnTo>
                  <a:lnTo>
                    <a:pt x="6" y="296"/>
                  </a:lnTo>
                  <a:lnTo>
                    <a:pt x="14" y="302"/>
                  </a:lnTo>
                  <a:lnTo>
                    <a:pt x="24" y="304"/>
                  </a:lnTo>
                  <a:lnTo>
                    <a:pt x="378" y="304"/>
                  </a:lnTo>
                  <a:lnTo>
                    <a:pt x="378" y="304"/>
                  </a:lnTo>
                  <a:lnTo>
                    <a:pt x="388" y="302"/>
                  </a:lnTo>
                  <a:lnTo>
                    <a:pt x="396" y="296"/>
                  </a:lnTo>
                  <a:lnTo>
                    <a:pt x="402" y="288"/>
                  </a:lnTo>
                  <a:lnTo>
                    <a:pt x="404" y="278"/>
                  </a:lnTo>
                  <a:lnTo>
                    <a:pt x="404" y="102"/>
                  </a:lnTo>
                  <a:lnTo>
                    <a:pt x="226" y="194"/>
                  </a:lnTo>
                  <a:lnTo>
                    <a:pt x="226" y="194"/>
                  </a:lnTo>
                  <a:lnTo>
                    <a:pt x="212" y="200"/>
                  </a:lnTo>
                  <a:lnTo>
                    <a:pt x="202" y="202"/>
                  </a:lnTo>
                  <a:lnTo>
                    <a:pt x="202" y="202"/>
                  </a:lnTo>
                  <a:close/>
                  <a:moveTo>
                    <a:pt x="378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4" y="2"/>
                  </a:lnTo>
                  <a:lnTo>
                    <a:pt x="6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44"/>
                  </a:lnTo>
                  <a:lnTo>
                    <a:pt x="202" y="152"/>
                  </a:lnTo>
                  <a:lnTo>
                    <a:pt x="404" y="44"/>
                  </a:lnTo>
                  <a:lnTo>
                    <a:pt x="404" y="26"/>
                  </a:lnTo>
                  <a:lnTo>
                    <a:pt x="404" y="26"/>
                  </a:lnTo>
                  <a:lnTo>
                    <a:pt x="402" y="16"/>
                  </a:lnTo>
                  <a:lnTo>
                    <a:pt x="396" y="8"/>
                  </a:lnTo>
                  <a:lnTo>
                    <a:pt x="388" y="2"/>
                  </a:lnTo>
                  <a:lnTo>
                    <a:pt x="378" y="0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10315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69885" y="5955768"/>
            <a:ext cx="1114408" cy="1374948"/>
            <a:chOff x="5151000" y="1720844"/>
            <a:chExt cx="1114408" cy="1374948"/>
          </a:xfrm>
        </p:grpSpPr>
        <p:sp>
          <p:nvSpPr>
            <p:cNvPr id="23" name="任意多边形 22"/>
            <p:cNvSpPr/>
            <p:nvPr/>
          </p:nvSpPr>
          <p:spPr>
            <a:xfrm rot="13721046" flipH="1">
              <a:off x="5237379" y="2110489"/>
              <a:ext cx="941650" cy="10289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 4"/>
            <p:cNvGrpSpPr/>
            <p:nvPr/>
          </p:nvGrpSpPr>
          <p:grpSpPr>
            <a:xfrm>
              <a:off x="5460677" y="2276049"/>
              <a:ext cx="508874" cy="609872"/>
              <a:chOff x="1536700" y="911225"/>
              <a:chExt cx="831850" cy="996950"/>
            </a:xfrm>
            <a:solidFill>
              <a:srgbClr val="103154"/>
            </a:solidFill>
          </p:grpSpPr>
          <p:sp>
            <p:nvSpPr>
              <p:cNvPr id="37" name="Freeform 47"/>
              <p:cNvSpPr>
                <a:spLocks/>
              </p:cNvSpPr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38" name="Freeform 48"/>
              <p:cNvSpPr>
                <a:spLocks/>
              </p:cNvSpPr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39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0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1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2" name="Freeform 52"/>
              <p:cNvSpPr>
                <a:spLocks/>
              </p:cNvSpPr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3" name="Freeform 53"/>
              <p:cNvSpPr>
                <a:spLocks/>
              </p:cNvSpPr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4" name="Freeform 54"/>
              <p:cNvSpPr>
                <a:spLocks/>
              </p:cNvSpPr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5" name="Freeform 55"/>
              <p:cNvSpPr>
                <a:spLocks/>
              </p:cNvSpPr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46" name="Freeform 56"/>
              <p:cNvSpPr>
                <a:spLocks/>
              </p:cNvSpPr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5151000" y="1720844"/>
              <a:ext cx="1114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用户定位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6496050" y="7468471"/>
            <a:ext cx="2565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搞清楚目标用户是谁，目标用户的特征是什么，做用户画像</a:t>
            </a:r>
          </a:p>
        </p:txBody>
      </p:sp>
      <p:sp>
        <p:nvSpPr>
          <p:cNvPr id="51" name="矩形 50"/>
          <p:cNvSpPr/>
          <p:nvPr/>
        </p:nvSpPr>
        <p:spPr>
          <a:xfrm>
            <a:off x="9410963" y="5943870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服务定位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481839" y="7454686"/>
            <a:ext cx="2565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提供什么服务</a:t>
            </a:r>
            <a:r>
              <a:rPr lang="zh-CN" altLang="en-US" sz="1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solidFill>
                <a:srgbClr val="FF6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</a:t>
            </a:r>
            <a:r>
              <a:rPr lang="zh-CN" altLang="en-US" sz="1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有差异化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11566672" y="5928359"/>
            <a:ext cx="1114408" cy="1367818"/>
            <a:chOff x="2399381" y="3010264"/>
            <a:chExt cx="1114408" cy="1367818"/>
          </a:xfrm>
        </p:grpSpPr>
        <p:sp>
          <p:nvSpPr>
            <p:cNvPr id="22" name="任意多边形 21"/>
            <p:cNvSpPr/>
            <p:nvPr/>
          </p:nvSpPr>
          <p:spPr>
            <a:xfrm rot="9256787">
              <a:off x="2551903" y="3349127"/>
              <a:ext cx="941650" cy="1028955"/>
            </a:xfrm>
            <a:custGeom>
              <a:avLst/>
              <a:gdLst>
                <a:gd name="connsiteX0" fmla="*/ 0 w 1149799"/>
                <a:gd name="connsiteY0" fmla="*/ 681503 h 1256402"/>
                <a:gd name="connsiteX1" fmla="*/ 459037 w 1149799"/>
                <a:gd name="connsiteY1" fmla="*/ 118283 h 1256402"/>
                <a:gd name="connsiteX2" fmla="*/ 510975 w 1149799"/>
                <a:gd name="connsiteY2" fmla="*/ 113048 h 1256402"/>
                <a:gd name="connsiteX3" fmla="*/ 593014 w 1149799"/>
                <a:gd name="connsiteY3" fmla="*/ 0 h 1256402"/>
                <a:gd name="connsiteX4" fmla="*/ 677913 w 1149799"/>
                <a:gd name="connsiteY4" fmla="*/ 116988 h 1256402"/>
                <a:gd name="connsiteX5" fmla="*/ 690762 w 1149799"/>
                <a:gd name="connsiteY5" fmla="*/ 118283 h 1256402"/>
                <a:gd name="connsiteX6" fmla="*/ 1149799 w 1149799"/>
                <a:gd name="connsiteY6" fmla="*/ 681503 h 1256402"/>
                <a:gd name="connsiteX7" fmla="*/ 574900 w 1149799"/>
                <a:gd name="connsiteY7" fmla="*/ 1256402 h 1256402"/>
                <a:gd name="connsiteX8" fmla="*/ 0 w 1149799"/>
                <a:gd name="connsiteY8" fmla="*/ 681503 h 125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9799" h="1256402">
                  <a:moveTo>
                    <a:pt x="0" y="681503"/>
                  </a:moveTo>
                  <a:cubicBezTo>
                    <a:pt x="0" y="403683"/>
                    <a:pt x="197065" y="171891"/>
                    <a:pt x="459037" y="118283"/>
                  </a:cubicBezTo>
                  <a:lnTo>
                    <a:pt x="510975" y="113048"/>
                  </a:lnTo>
                  <a:lnTo>
                    <a:pt x="593014" y="0"/>
                  </a:lnTo>
                  <a:lnTo>
                    <a:pt x="677913" y="116988"/>
                  </a:lnTo>
                  <a:lnTo>
                    <a:pt x="690762" y="118283"/>
                  </a:lnTo>
                  <a:cubicBezTo>
                    <a:pt x="952734" y="171891"/>
                    <a:pt x="1149799" y="403683"/>
                    <a:pt x="1149799" y="681503"/>
                  </a:cubicBezTo>
                  <a:cubicBezTo>
                    <a:pt x="1149799" y="999011"/>
                    <a:pt x="892408" y="1256402"/>
                    <a:pt x="574900" y="1256402"/>
                  </a:cubicBezTo>
                  <a:cubicBezTo>
                    <a:pt x="257391" y="1256402"/>
                    <a:pt x="0" y="999011"/>
                    <a:pt x="0" y="681503"/>
                  </a:cubicBezTo>
                  <a:close/>
                </a:path>
              </a:pathLst>
            </a:cu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216"/>
            <p:cNvSpPr>
              <a:spLocks noEditPoints="1"/>
            </p:cNvSpPr>
            <p:nvPr/>
          </p:nvSpPr>
          <p:spPr bwMode="auto">
            <a:xfrm>
              <a:off x="2749158" y="3627919"/>
              <a:ext cx="473749" cy="471369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22" y="16"/>
                </a:cxn>
                <a:cxn ang="0">
                  <a:pos x="72" y="46"/>
                </a:cxn>
                <a:cxn ang="0">
                  <a:pos x="34" y="88"/>
                </a:cxn>
                <a:cxn ang="0">
                  <a:pos x="10" y="140"/>
                </a:cxn>
                <a:cxn ang="0">
                  <a:pos x="0" y="198"/>
                </a:cxn>
                <a:cxn ang="0">
                  <a:pos x="4" y="238"/>
                </a:cxn>
                <a:cxn ang="0">
                  <a:pos x="24" y="292"/>
                </a:cxn>
                <a:cxn ang="0">
                  <a:pos x="58" y="338"/>
                </a:cxn>
                <a:cxn ang="0">
                  <a:pos x="104" y="372"/>
                </a:cxn>
                <a:cxn ang="0">
                  <a:pos x="158" y="392"/>
                </a:cxn>
                <a:cxn ang="0">
                  <a:pos x="198" y="396"/>
                </a:cxn>
                <a:cxn ang="0">
                  <a:pos x="258" y="388"/>
                </a:cxn>
                <a:cxn ang="0">
                  <a:pos x="310" y="362"/>
                </a:cxn>
                <a:cxn ang="0">
                  <a:pos x="352" y="324"/>
                </a:cxn>
                <a:cxn ang="0">
                  <a:pos x="382" y="276"/>
                </a:cxn>
                <a:cxn ang="0">
                  <a:pos x="396" y="218"/>
                </a:cxn>
                <a:cxn ang="0">
                  <a:pos x="396" y="178"/>
                </a:cxn>
                <a:cxn ang="0">
                  <a:pos x="382" y="122"/>
                </a:cxn>
                <a:cxn ang="0">
                  <a:pos x="352" y="72"/>
                </a:cxn>
                <a:cxn ang="0">
                  <a:pos x="310" y="34"/>
                </a:cxn>
                <a:cxn ang="0">
                  <a:pos x="258" y="8"/>
                </a:cxn>
                <a:cxn ang="0">
                  <a:pos x="198" y="0"/>
                </a:cxn>
                <a:cxn ang="0">
                  <a:pos x="146" y="198"/>
                </a:cxn>
                <a:cxn ang="0">
                  <a:pos x="230" y="244"/>
                </a:cxn>
                <a:cxn ang="0">
                  <a:pos x="250" y="234"/>
                </a:cxn>
                <a:cxn ang="0">
                  <a:pos x="266" y="234"/>
                </a:cxn>
                <a:cxn ang="0">
                  <a:pos x="286" y="244"/>
                </a:cxn>
                <a:cxn ang="0">
                  <a:pos x="296" y="264"/>
                </a:cxn>
                <a:cxn ang="0">
                  <a:pos x="296" y="280"/>
                </a:cxn>
                <a:cxn ang="0">
                  <a:pos x="286" y="300"/>
                </a:cxn>
                <a:cxn ang="0">
                  <a:pos x="266" y="310"/>
                </a:cxn>
                <a:cxn ang="0">
                  <a:pos x="250" y="310"/>
                </a:cxn>
                <a:cxn ang="0">
                  <a:pos x="230" y="300"/>
                </a:cxn>
                <a:cxn ang="0">
                  <a:pos x="220" y="280"/>
                </a:cxn>
                <a:cxn ang="0">
                  <a:pos x="220" y="266"/>
                </a:cxn>
                <a:cxn ang="0">
                  <a:pos x="130" y="230"/>
                </a:cxn>
                <a:cxn ang="0">
                  <a:pos x="108" y="238"/>
                </a:cxn>
                <a:cxn ang="0">
                  <a:pos x="92" y="234"/>
                </a:cxn>
                <a:cxn ang="0">
                  <a:pos x="74" y="220"/>
                </a:cxn>
                <a:cxn ang="0">
                  <a:pos x="68" y="198"/>
                </a:cxn>
                <a:cxn ang="0">
                  <a:pos x="72" y="182"/>
                </a:cxn>
                <a:cxn ang="0">
                  <a:pos x="86" y="166"/>
                </a:cxn>
                <a:cxn ang="0">
                  <a:pos x="108" y="158"/>
                </a:cxn>
                <a:cxn ang="0">
                  <a:pos x="124" y="162"/>
                </a:cxn>
                <a:cxn ang="0">
                  <a:pos x="220" y="130"/>
                </a:cxn>
                <a:cxn ang="0">
                  <a:pos x="218" y="124"/>
                </a:cxn>
                <a:cxn ang="0">
                  <a:pos x="226" y="102"/>
                </a:cxn>
                <a:cxn ang="0">
                  <a:pos x="242" y="88"/>
                </a:cxn>
                <a:cxn ang="0">
                  <a:pos x="258" y="86"/>
                </a:cxn>
                <a:cxn ang="0">
                  <a:pos x="280" y="92"/>
                </a:cxn>
                <a:cxn ang="0">
                  <a:pos x="294" y="110"/>
                </a:cxn>
                <a:cxn ang="0">
                  <a:pos x="298" y="124"/>
                </a:cxn>
                <a:cxn ang="0">
                  <a:pos x="290" y="146"/>
                </a:cxn>
                <a:cxn ang="0">
                  <a:pos x="274" y="162"/>
                </a:cxn>
                <a:cxn ang="0">
                  <a:pos x="258" y="164"/>
                </a:cxn>
                <a:cxn ang="0">
                  <a:pos x="236" y="156"/>
                </a:cxn>
                <a:cxn ang="0">
                  <a:pos x="146" y="192"/>
                </a:cxn>
              </a:cxnLst>
              <a:rect l="0" t="0" r="r" b="b"/>
              <a:pathLst>
                <a:path w="398" h="396">
                  <a:moveTo>
                    <a:pt x="198" y="0"/>
                  </a:moveTo>
                  <a:lnTo>
                    <a:pt x="198" y="0"/>
                  </a:lnTo>
                  <a:lnTo>
                    <a:pt x="178" y="0"/>
                  </a:lnTo>
                  <a:lnTo>
                    <a:pt x="158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58"/>
                  </a:lnTo>
                  <a:lnTo>
                    <a:pt x="2" y="178"/>
                  </a:lnTo>
                  <a:lnTo>
                    <a:pt x="0" y="198"/>
                  </a:lnTo>
                  <a:lnTo>
                    <a:pt x="0" y="198"/>
                  </a:lnTo>
                  <a:lnTo>
                    <a:pt x="2" y="218"/>
                  </a:lnTo>
                  <a:lnTo>
                    <a:pt x="4" y="238"/>
                  </a:lnTo>
                  <a:lnTo>
                    <a:pt x="10" y="258"/>
                  </a:lnTo>
                  <a:lnTo>
                    <a:pt x="16" y="276"/>
                  </a:lnTo>
                  <a:lnTo>
                    <a:pt x="24" y="292"/>
                  </a:lnTo>
                  <a:lnTo>
                    <a:pt x="34" y="310"/>
                  </a:lnTo>
                  <a:lnTo>
                    <a:pt x="46" y="324"/>
                  </a:lnTo>
                  <a:lnTo>
                    <a:pt x="58" y="338"/>
                  </a:lnTo>
                  <a:lnTo>
                    <a:pt x="72" y="352"/>
                  </a:lnTo>
                  <a:lnTo>
                    <a:pt x="88" y="362"/>
                  </a:lnTo>
                  <a:lnTo>
                    <a:pt x="104" y="372"/>
                  </a:lnTo>
                  <a:lnTo>
                    <a:pt x="122" y="382"/>
                  </a:lnTo>
                  <a:lnTo>
                    <a:pt x="140" y="388"/>
                  </a:lnTo>
                  <a:lnTo>
                    <a:pt x="158" y="392"/>
                  </a:lnTo>
                  <a:lnTo>
                    <a:pt x="178" y="396"/>
                  </a:lnTo>
                  <a:lnTo>
                    <a:pt x="198" y="396"/>
                  </a:lnTo>
                  <a:lnTo>
                    <a:pt x="198" y="396"/>
                  </a:lnTo>
                  <a:lnTo>
                    <a:pt x="220" y="396"/>
                  </a:lnTo>
                  <a:lnTo>
                    <a:pt x="238" y="392"/>
                  </a:lnTo>
                  <a:lnTo>
                    <a:pt x="258" y="388"/>
                  </a:lnTo>
                  <a:lnTo>
                    <a:pt x="276" y="382"/>
                  </a:lnTo>
                  <a:lnTo>
                    <a:pt x="294" y="372"/>
                  </a:lnTo>
                  <a:lnTo>
                    <a:pt x="310" y="362"/>
                  </a:lnTo>
                  <a:lnTo>
                    <a:pt x="326" y="352"/>
                  </a:lnTo>
                  <a:lnTo>
                    <a:pt x="340" y="338"/>
                  </a:lnTo>
                  <a:lnTo>
                    <a:pt x="352" y="324"/>
                  </a:lnTo>
                  <a:lnTo>
                    <a:pt x="364" y="310"/>
                  </a:lnTo>
                  <a:lnTo>
                    <a:pt x="374" y="292"/>
                  </a:lnTo>
                  <a:lnTo>
                    <a:pt x="382" y="276"/>
                  </a:lnTo>
                  <a:lnTo>
                    <a:pt x="388" y="258"/>
                  </a:lnTo>
                  <a:lnTo>
                    <a:pt x="394" y="238"/>
                  </a:lnTo>
                  <a:lnTo>
                    <a:pt x="396" y="218"/>
                  </a:lnTo>
                  <a:lnTo>
                    <a:pt x="398" y="198"/>
                  </a:lnTo>
                  <a:lnTo>
                    <a:pt x="398" y="198"/>
                  </a:lnTo>
                  <a:lnTo>
                    <a:pt x="396" y="178"/>
                  </a:lnTo>
                  <a:lnTo>
                    <a:pt x="394" y="158"/>
                  </a:lnTo>
                  <a:lnTo>
                    <a:pt x="388" y="140"/>
                  </a:lnTo>
                  <a:lnTo>
                    <a:pt x="382" y="122"/>
                  </a:lnTo>
                  <a:lnTo>
                    <a:pt x="374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40" y="58"/>
                  </a:lnTo>
                  <a:lnTo>
                    <a:pt x="326" y="46"/>
                  </a:lnTo>
                  <a:lnTo>
                    <a:pt x="310" y="34"/>
                  </a:lnTo>
                  <a:lnTo>
                    <a:pt x="294" y="24"/>
                  </a:lnTo>
                  <a:lnTo>
                    <a:pt x="276" y="16"/>
                  </a:lnTo>
                  <a:lnTo>
                    <a:pt x="258" y="8"/>
                  </a:lnTo>
                  <a:lnTo>
                    <a:pt x="238" y="4"/>
                  </a:lnTo>
                  <a:lnTo>
                    <a:pt x="220" y="0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146" y="198"/>
                  </a:moveTo>
                  <a:lnTo>
                    <a:pt x="146" y="198"/>
                  </a:lnTo>
                  <a:lnTo>
                    <a:pt x="146" y="204"/>
                  </a:lnTo>
                  <a:lnTo>
                    <a:pt x="230" y="244"/>
                  </a:lnTo>
                  <a:lnTo>
                    <a:pt x="230" y="244"/>
                  </a:lnTo>
                  <a:lnTo>
                    <a:pt x="236" y="240"/>
                  </a:lnTo>
                  <a:lnTo>
                    <a:pt x="242" y="236"/>
                  </a:lnTo>
                  <a:lnTo>
                    <a:pt x="250" y="234"/>
                  </a:lnTo>
                  <a:lnTo>
                    <a:pt x="258" y="232"/>
                  </a:lnTo>
                  <a:lnTo>
                    <a:pt x="258" y="232"/>
                  </a:lnTo>
                  <a:lnTo>
                    <a:pt x="266" y="234"/>
                  </a:lnTo>
                  <a:lnTo>
                    <a:pt x="274" y="236"/>
                  </a:lnTo>
                  <a:lnTo>
                    <a:pt x="280" y="240"/>
                  </a:lnTo>
                  <a:lnTo>
                    <a:pt x="286" y="244"/>
                  </a:lnTo>
                  <a:lnTo>
                    <a:pt x="290" y="250"/>
                  </a:lnTo>
                  <a:lnTo>
                    <a:pt x="294" y="256"/>
                  </a:lnTo>
                  <a:lnTo>
                    <a:pt x="296" y="264"/>
                  </a:lnTo>
                  <a:lnTo>
                    <a:pt x="298" y="272"/>
                  </a:lnTo>
                  <a:lnTo>
                    <a:pt x="298" y="272"/>
                  </a:lnTo>
                  <a:lnTo>
                    <a:pt x="296" y="280"/>
                  </a:lnTo>
                  <a:lnTo>
                    <a:pt x="294" y="288"/>
                  </a:lnTo>
                  <a:lnTo>
                    <a:pt x="290" y="294"/>
                  </a:lnTo>
                  <a:lnTo>
                    <a:pt x="286" y="300"/>
                  </a:lnTo>
                  <a:lnTo>
                    <a:pt x="280" y="304"/>
                  </a:lnTo>
                  <a:lnTo>
                    <a:pt x="274" y="308"/>
                  </a:lnTo>
                  <a:lnTo>
                    <a:pt x="266" y="310"/>
                  </a:lnTo>
                  <a:lnTo>
                    <a:pt x="258" y="312"/>
                  </a:lnTo>
                  <a:lnTo>
                    <a:pt x="258" y="312"/>
                  </a:lnTo>
                  <a:lnTo>
                    <a:pt x="250" y="310"/>
                  </a:lnTo>
                  <a:lnTo>
                    <a:pt x="242" y="308"/>
                  </a:lnTo>
                  <a:lnTo>
                    <a:pt x="236" y="304"/>
                  </a:lnTo>
                  <a:lnTo>
                    <a:pt x="230" y="300"/>
                  </a:lnTo>
                  <a:lnTo>
                    <a:pt x="226" y="294"/>
                  </a:lnTo>
                  <a:lnTo>
                    <a:pt x="222" y="288"/>
                  </a:lnTo>
                  <a:lnTo>
                    <a:pt x="220" y="280"/>
                  </a:lnTo>
                  <a:lnTo>
                    <a:pt x="218" y="272"/>
                  </a:lnTo>
                  <a:lnTo>
                    <a:pt x="218" y="272"/>
                  </a:lnTo>
                  <a:lnTo>
                    <a:pt x="220" y="266"/>
                  </a:lnTo>
                  <a:lnTo>
                    <a:pt x="136" y="226"/>
                  </a:lnTo>
                  <a:lnTo>
                    <a:pt x="136" y="226"/>
                  </a:lnTo>
                  <a:lnTo>
                    <a:pt x="130" y="230"/>
                  </a:lnTo>
                  <a:lnTo>
                    <a:pt x="124" y="234"/>
                  </a:lnTo>
                  <a:lnTo>
                    <a:pt x="116" y="236"/>
                  </a:lnTo>
                  <a:lnTo>
                    <a:pt x="108" y="238"/>
                  </a:lnTo>
                  <a:lnTo>
                    <a:pt x="108" y="238"/>
                  </a:lnTo>
                  <a:lnTo>
                    <a:pt x="100" y="236"/>
                  </a:lnTo>
                  <a:lnTo>
                    <a:pt x="92" y="234"/>
                  </a:lnTo>
                  <a:lnTo>
                    <a:pt x="86" y="230"/>
                  </a:lnTo>
                  <a:lnTo>
                    <a:pt x="80" y="226"/>
                  </a:lnTo>
                  <a:lnTo>
                    <a:pt x="74" y="220"/>
                  </a:lnTo>
                  <a:lnTo>
                    <a:pt x="72" y="214"/>
                  </a:lnTo>
                  <a:lnTo>
                    <a:pt x="68" y="206"/>
                  </a:lnTo>
                  <a:lnTo>
                    <a:pt x="68" y="198"/>
                  </a:lnTo>
                  <a:lnTo>
                    <a:pt x="68" y="198"/>
                  </a:lnTo>
                  <a:lnTo>
                    <a:pt x="68" y="190"/>
                  </a:lnTo>
                  <a:lnTo>
                    <a:pt x="72" y="182"/>
                  </a:lnTo>
                  <a:lnTo>
                    <a:pt x="74" y="176"/>
                  </a:lnTo>
                  <a:lnTo>
                    <a:pt x="80" y="170"/>
                  </a:lnTo>
                  <a:lnTo>
                    <a:pt x="86" y="166"/>
                  </a:lnTo>
                  <a:lnTo>
                    <a:pt x="92" y="162"/>
                  </a:lnTo>
                  <a:lnTo>
                    <a:pt x="100" y="160"/>
                  </a:lnTo>
                  <a:lnTo>
                    <a:pt x="108" y="158"/>
                  </a:lnTo>
                  <a:lnTo>
                    <a:pt x="108" y="158"/>
                  </a:lnTo>
                  <a:lnTo>
                    <a:pt x="116" y="160"/>
                  </a:lnTo>
                  <a:lnTo>
                    <a:pt x="124" y="162"/>
                  </a:lnTo>
                  <a:lnTo>
                    <a:pt x="130" y="166"/>
                  </a:lnTo>
                  <a:lnTo>
                    <a:pt x="136" y="172"/>
                  </a:lnTo>
                  <a:lnTo>
                    <a:pt x="220" y="130"/>
                  </a:lnTo>
                  <a:lnTo>
                    <a:pt x="220" y="130"/>
                  </a:lnTo>
                  <a:lnTo>
                    <a:pt x="218" y="124"/>
                  </a:lnTo>
                  <a:lnTo>
                    <a:pt x="218" y="124"/>
                  </a:lnTo>
                  <a:lnTo>
                    <a:pt x="220" y="116"/>
                  </a:lnTo>
                  <a:lnTo>
                    <a:pt x="222" y="110"/>
                  </a:lnTo>
                  <a:lnTo>
                    <a:pt x="226" y="102"/>
                  </a:lnTo>
                  <a:lnTo>
                    <a:pt x="230" y="98"/>
                  </a:lnTo>
                  <a:lnTo>
                    <a:pt x="236" y="92"/>
                  </a:lnTo>
                  <a:lnTo>
                    <a:pt x="242" y="88"/>
                  </a:lnTo>
                  <a:lnTo>
                    <a:pt x="250" y="86"/>
                  </a:lnTo>
                  <a:lnTo>
                    <a:pt x="258" y="86"/>
                  </a:lnTo>
                  <a:lnTo>
                    <a:pt x="258" y="86"/>
                  </a:lnTo>
                  <a:lnTo>
                    <a:pt x="266" y="86"/>
                  </a:lnTo>
                  <a:lnTo>
                    <a:pt x="274" y="88"/>
                  </a:lnTo>
                  <a:lnTo>
                    <a:pt x="280" y="92"/>
                  </a:lnTo>
                  <a:lnTo>
                    <a:pt x="286" y="98"/>
                  </a:lnTo>
                  <a:lnTo>
                    <a:pt x="290" y="102"/>
                  </a:lnTo>
                  <a:lnTo>
                    <a:pt x="294" y="110"/>
                  </a:lnTo>
                  <a:lnTo>
                    <a:pt x="296" y="116"/>
                  </a:lnTo>
                  <a:lnTo>
                    <a:pt x="298" y="124"/>
                  </a:lnTo>
                  <a:lnTo>
                    <a:pt x="298" y="124"/>
                  </a:lnTo>
                  <a:lnTo>
                    <a:pt x="296" y="132"/>
                  </a:lnTo>
                  <a:lnTo>
                    <a:pt x="294" y="140"/>
                  </a:lnTo>
                  <a:lnTo>
                    <a:pt x="290" y="146"/>
                  </a:lnTo>
                  <a:lnTo>
                    <a:pt x="286" y="152"/>
                  </a:lnTo>
                  <a:lnTo>
                    <a:pt x="280" y="158"/>
                  </a:lnTo>
                  <a:lnTo>
                    <a:pt x="274" y="162"/>
                  </a:lnTo>
                  <a:lnTo>
                    <a:pt x="266" y="164"/>
                  </a:lnTo>
                  <a:lnTo>
                    <a:pt x="258" y="164"/>
                  </a:lnTo>
                  <a:lnTo>
                    <a:pt x="258" y="164"/>
                  </a:lnTo>
                  <a:lnTo>
                    <a:pt x="250" y="164"/>
                  </a:lnTo>
                  <a:lnTo>
                    <a:pt x="242" y="160"/>
                  </a:lnTo>
                  <a:lnTo>
                    <a:pt x="236" y="156"/>
                  </a:lnTo>
                  <a:lnTo>
                    <a:pt x="230" y="152"/>
                  </a:lnTo>
                  <a:lnTo>
                    <a:pt x="146" y="192"/>
                  </a:lnTo>
                  <a:lnTo>
                    <a:pt x="146" y="192"/>
                  </a:lnTo>
                  <a:lnTo>
                    <a:pt x="146" y="198"/>
                  </a:lnTo>
                  <a:lnTo>
                    <a:pt x="146" y="198"/>
                  </a:lnTo>
                  <a:close/>
                </a:path>
              </a:pathLst>
            </a:custGeom>
            <a:solidFill>
              <a:srgbClr val="10315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399381" y="3010264"/>
              <a:ext cx="11144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平台定位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11327862" y="7360761"/>
            <a:ext cx="22579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结合用户定位与服务定位来决定平台的基调，学术型？恶搞型？创意型？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880" y="1538068"/>
            <a:ext cx="6226139" cy="3210151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0" y="965218"/>
            <a:ext cx="9144000" cy="543853"/>
          </a:xfrm>
          <a:prstGeom prst="rect">
            <a:avLst/>
          </a:prstGeom>
          <a:solidFill>
            <a:srgbClr val="64C4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在不断的发展中，我们专业的服务及技术得到了业界的肯定及客户的信赖。</a:t>
            </a:r>
          </a:p>
        </p:txBody>
      </p:sp>
      <p:sp>
        <p:nvSpPr>
          <p:cNvPr id="56" name="TextBox 1"/>
          <p:cNvSpPr txBox="1"/>
          <p:nvPr/>
        </p:nvSpPr>
        <p:spPr>
          <a:xfrm>
            <a:off x="6338887" y="4865341"/>
            <a:ext cx="2462213" cy="212879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00"/>
              </a:lnSpc>
              <a:tabLst>
                <a:tab pos="4546600" algn="l"/>
              </a:tabLst>
            </a:pPr>
            <a:r>
              <a:rPr lang="zh-CN" altLang="en-US" sz="1200" dirty="0">
                <a:solidFill>
                  <a:srgbClr val="8087A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UI" pitchFamily="18" charset="0"/>
              </a:rPr>
              <a:t>深圳中工国际酒店工程服务有限公司</a:t>
            </a:r>
          </a:p>
        </p:txBody>
      </p:sp>
    </p:spTree>
    <p:extLst>
      <p:ext uri="{BB962C8B-B14F-4D97-AF65-F5344CB8AC3E}">
        <p14:creationId xmlns:p14="http://schemas.microsoft.com/office/powerpoint/2010/main" val="8255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693</Words>
  <Application>Microsoft Office PowerPoint</Application>
  <PresentationFormat>全屏显示(16:9)</PresentationFormat>
  <Paragraphs>196</Paragraphs>
  <Slides>13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Microsoft YaHei UI</vt:lpstr>
      <vt:lpstr>News Gothic MT</vt:lpstr>
      <vt:lpstr>宋体</vt:lpstr>
      <vt:lpstr>微软雅黑</vt:lpstr>
      <vt:lpstr>Arial</vt:lpstr>
      <vt:lpstr>Calibri</vt:lpstr>
      <vt:lpstr>Tahoma</vt:lpstr>
      <vt:lpstr>Times New Roman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siri</dc:creator>
  <cp:lastModifiedBy>微软用户</cp:lastModifiedBy>
  <cp:revision>32</cp:revision>
  <dcterms:created xsi:type="dcterms:W3CDTF">2006-08-16T00:00:00Z</dcterms:created>
  <dcterms:modified xsi:type="dcterms:W3CDTF">2015-12-04T02:06:05Z</dcterms:modified>
</cp:coreProperties>
</file>