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259" r:id="rId3"/>
    <p:sldId id="292" r:id="rId4"/>
    <p:sldId id="293" r:id="rId5"/>
    <p:sldId id="291" r:id="rId6"/>
    <p:sldId id="258" r:id="rId7"/>
    <p:sldId id="264" r:id="rId8"/>
    <p:sldId id="294" r:id="rId9"/>
    <p:sldId id="286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3" r:id="rId18"/>
    <p:sldId id="302" r:id="rId19"/>
    <p:sldId id="304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5" r:id="rId39"/>
    <p:sldId id="324" r:id="rId40"/>
    <p:sldId id="285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D235"/>
    <a:srgbClr val="00BBD6"/>
    <a:srgbClr val="F49D15"/>
    <a:srgbClr val="F13B48"/>
    <a:srgbClr val="FEFEFE"/>
    <a:srgbClr val="7C7C7C"/>
    <a:srgbClr val="C55A11"/>
    <a:srgbClr val="2E75B6"/>
    <a:srgbClr val="ED7D31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14" y="150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0A127-7B6C-4CD1-A5FC-25A48B8999B8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E9A9E-7AA8-4D94-B7FD-513C1652B7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7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51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198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3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02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217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13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46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660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825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30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35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197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63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803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30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545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242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589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974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81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256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111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220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6079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9910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8764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718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663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7829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3992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815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1389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33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6394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513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960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24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51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53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BE9A9E-7AA8-4D94-B7FD-513C1652B7B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31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4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84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3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75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8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9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23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4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8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4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7814B-4000-4C8A-89CF-212D95390FD7}" type="datetimeFigureOut">
              <a:rPr lang="zh-CN" altLang="en-US" smtClean="0"/>
              <a:t>2018\4\16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6ACAC-55DE-4F50-909A-CE342D074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20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8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8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773"/>
            <a:ext cx="4759570" cy="301535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1532" y="2236763"/>
            <a:ext cx="6428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FAD412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黑板风</a:t>
            </a:r>
            <a:r>
              <a:rPr lang="zh-CN" altLang="en-US" sz="5400" dirty="0" smtClean="0">
                <a:solidFill>
                  <a:srgbClr val="FAD412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中学</a:t>
            </a:r>
            <a:r>
              <a:rPr lang="zh-CN" altLang="en-US" sz="5400" dirty="0" smtClean="0">
                <a:solidFill>
                  <a:srgbClr val="FAD412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家长会</a:t>
            </a:r>
            <a:endParaRPr lang="zh-CN" altLang="en-US" sz="5400" dirty="0">
              <a:solidFill>
                <a:srgbClr val="FAD412"/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90" y="3357000"/>
            <a:ext cx="6372000" cy="7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91972" y="3625907"/>
            <a:ext cx="7008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X</a:t>
            </a:r>
            <a:r>
              <a:rPr lang="zh-CN" altLang="en-US" sz="4000" dirty="0" smtClean="0">
                <a:solidFill>
                  <a:schemeClr val="bg1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（</a:t>
            </a:r>
            <a:r>
              <a:rPr lang="en-US" altLang="zh-CN" sz="4000" dirty="0" smtClean="0">
                <a:solidFill>
                  <a:schemeClr val="bg1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XX</a:t>
            </a:r>
            <a:r>
              <a:rPr lang="zh-CN" altLang="en-US" sz="4000" dirty="0" smtClean="0">
                <a:solidFill>
                  <a:schemeClr val="bg1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）</a:t>
            </a:r>
            <a:r>
              <a:rPr lang="zh-CN" altLang="en-US" sz="4000" dirty="0">
                <a:solidFill>
                  <a:schemeClr val="bg1"/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班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1102" y="-229774"/>
            <a:ext cx="4759570" cy="3015359"/>
          </a:xfrm>
          <a:prstGeom prst="rect">
            <a:avLst/>
          </a:prstGeom>
        </p:spPr>
      </p:pic>
      <p:pic>
        <p:nvPicPr>
          <p:cNvPr id="8" name="钢琴-伴随着你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52690" y="-20726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1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4" grpId="0"/>
    </p:bldLst>
  </p:timing>
  <p:extLst mod="1">
    <p:ext uri="{E180D4A7-C9FB-4DFB-919C-405C955672EB}">
      <p14:showEvtLst xmlns:p14="http://schemas.microsoft.com/office/powerpoint/2010/main">
        <p14:playEvt time="0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一、学生成绩给我的启示：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4545184" y="2293785"/>
            <a:ext cx="510677" cy="510677"/>
            <a:chOff x="4545184" y="2293785"/>
            <a:chExt cx="510677" cy="510677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 flipH="1">
              <a:off x="4545184" y="2293785"/>
              <a:ext cx="510677" cy="510677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13B48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Text Placeholder 1"/>
            <p:cNvSpPr txBox="1">
              <a:spLocks/>
            </p:cNvSpPr>
            <p:nvPr/>
          </p:nvSpPr>
          <p:spPr>
            <a:xfrm>
              <a:off x="4646216" y="2405430"/>
              <a:ext cx="361908" cy="297518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13B48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01</a:t>
              </a:r>
              <a:endParaRPr lang="en-GB" sz="2000" b="1" dirty="0">
                <a:solidFill>
                  <a:srgbClr val="F13B48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22" name="Group 9"/>
          <p:cNvGrpSpPr/>
          <p:nvPr/>
        </p:nvGrpSpPr>
        <p:grpSpPr>
          <a:xfrm>
            <a:off x="4545184" y="3996107"/>
            <a:ext cx="510677" cy="510677"/>
            <a:chOff x="3122065" y="4738524"/>
            <a:chExt cx="782853" cy="782853"/>
          </a:xfrm>
        </p:grpSpPr>
        <p:sp>
          <p:nvSpPr>
            <p:cNvPr id="23" name="Freeform 16"/>
            <p:cNvSpPr>
              <a:spLocks noEditPoints="1"/>
            </p:cNvSpPr>
            <p:nvPr/>
          </p:nvSpPr>
          <p:spPr bwMode="auto">
            <a:xfrm flipH="1">
              <a:off x="3122065" y="473852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49D1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4" name="Text Placeholder 1"/>
            <p:cNvSpPr txBox="1">
              <a:spLocks/>
            </p:cNvSpPr>
            <p:nvPr/>
          </p:nvSpPr>
          <p:spPr>
            <a:xfrm>
              <a:off x="3276944" y="4901906"/>
              <a:ext cx="554795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F49D15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04</a:t>
              </a:r>
              <a:endParaRPr lang="en-GB" sz="2000" b="1" dirty="0">
                <a:solidFill>
                  <a:srgbClr val="F49D15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25" name="Group 11"/>
          <p:cNvGrpSpPr/>
          <p:nvPr/>
        </p:nvGrpSpPr>
        <p:grpSpPr>
          <a:xfrm>
            <a:off x="7885102" y="3996107"/>
            <a:ext cx="510677" cy="510677"/>
            <a:chOff x="8242065" y="4738524"/>
            <a:chExt cx="782853" cy="782853"/>
          </a:xfrm>
        </p:grpSpPr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8242065" y="473852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7" name="Text Placeholder 1"/>
            <p:cNvSpPr txBox="1">
              <a:spLocks/>
            </p:cNvSpPr>
            <p:nvPr/>
          </p:nvSpPr>
          <p:spPr>
            <a:xfrm>
              <a:off x="8406634" y="4908177"/>
              <a:ext cx="554795" cy="443546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00BBD6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03</a:t>
              </a:r>
              <a:endParaRPr lang="en-GB" sz="2000" b="1" dirty="0">
                <a:solidFill>
                  <a:srgbClr val="00BBD6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28" name="Group 12"/>
          <p:cNvGrpSpPr/>
          <p:nvPr/>
        </p:nvGrpSpPr>
        <p:grpSpPr>
          <a:xfrm>
            <a:off x="7885102" y="2293785"/>
            <a:ext cx="510677" cy="510677"/>
            <a:chOff x="8242065" y="2128912"/>
            <a:chExt cx="782853" cy="782854"/>
          </a:xfrm>
        </p:grpSpPr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8242065" y="2128912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B2D23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30" name="Text Placeholder 1"/>
            <p:cNvSpPr txBox="1">
              <a:spLocks/>
            </p:cNvSpPr>
            <p:nvPr/>
          </p:nvSpPr>
          <p:spPr>
            <a:xfrm>
              <a:off x="8393187" y="2334510"/>
              <a:ext cx="554795" cy="443546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000" b="1" dirty="0" smtClean="0">
                  <a:solidFill>
                    <a:srgbClr val="B2D235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02</a:t>
              </a:r>
              <a:endParaRPr lang="en-GB" sz="2000" b="1" dirty="0">
                <a:solidFill>
                  <a:srgbClr val="B2D235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519500" y="2224615"/>
            <a:ext cx="2750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上课不认真听讲，说话、开小差。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707802" y="2180499"/>
            <a:ext cx="2979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个别学生课后不做作业，贪玩，早晨回校抄作业。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463046" y="3687187"/>
            <a:ext cx="2750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缺乏阅读课外书的习惯。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707801" y="3971818"/>
            <a:ext cx="2979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）希望：家长在家督促孩子安静学习，常与科任老师交流。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03" y="2107733"/>
            <a:ext cx="2822026" cy="254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48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一、学生成绩给我的启示：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97" y="1168962"/>
            <a:ext cx="4546098" cy="459310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36566" y="2530942"/>
            <a:ext cx="51190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试卷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看似简单，但要拿高分甚至满分是很困难的，细节决定成败。</a:t>
            </a:r>
          </a:p>
          <a:p>
            <a:endParaRPr lang="zh-CN" altLang="en-US" sz="28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希望：多与孩子谈心，了解其心理变化</a:t>
            </a:r>
            <a:r>
              <a:rPr lang="zh-CN" altLang="en-US" sz="2800" b="1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286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一、学生成绩给我的启示：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grpSp>
        <p:nvGrpSpPr>
          <p:cNvPr id="8" name="Group 20"/>
          <p:cNvGrpSpPr/>
          <p:nvPr/>
        </p:nvGrpSpPr>
        <p:grpSpPr>
          <a:xfrm>
            <a:off x="3997938" y="1639719"/>
            <a:ext cx="4195796" cy="4196921"/>
            <a:chOff x="3997938" y="1422361"/>
            <a:chExt cx="4195796" cy="4196921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 rot="18900000">
              <a:off x="5224127" y="3873943"/>
              <a:ext cx="1745338" cy="1745339"/>
            </a:xfrm>
            <a:custGeom>
              <a:avLst/>
              <a:gdLst>
                <a:gd name="T0" fmla="*/ 327 w 327"/>
                <a:gd name="T1" fmla="*/ 327 h 327"/>
                <a:gd name="T2" fmla="*/ 327 w 327"/>
                <a:gd name="T3" fmla="*/ 216 h 327"/>
                <a:gd name="T4" fmla="*/ 110 w 327"/>
                <a:gd name="T5" fmla="*/ 0 h 327"/>
                <a:gd name="T6" fmla="*/ 0 w 327"/>
                <a:gd name="T7" fmla="*/ 0 h 327"/>
                <a:gd name="T8" fmla="*/ 327 w 327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327" y="327"/>
                  </a:moveTo>
                  <a:cubicBezTo>
                    <a:pt x="327" y="216"/>
                    <a:pt x="327" y="216"/>
                    <a:pt x="327" y="216"/>
                  </a:cubicBezTo>
                  <a:cubicBezTo>
                    <a:pt x="208" y="216"/>
                    <a:pt x="110" y="119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0"/>
                    <a:pt x="147" y="327"/>
                    <a:pt x="327" y="3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grpSp>
          <p:nvGrpSpPr>
            <p:cNvPr id="10" name="Group 18"/>
            <p:cNvGrpSpPr/>
            <p:nvPr/>
          </p:nvGrpSpPr>
          <p:grpSpPr>
            <a:xfrm>
              <a:off x="6450645" y="2648550"/>
              <a:ext cx="1743089" cy="2656383"/>
              <a:chOff x="6450645" y="2648550"/>
              <a:chExt cx="1743089" cy="2656383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 rot="18900000">
                <a:off x="6626491" y="4115134"/>
                <a:ext cx="645505" cy="1189799"/>
              </a:xfrm>
              <a:custGeom>
                <a:avLst/>
                <a:gdLst>
                  <a:gd name="T0" fmla="*/ 0 w 287"/>
                  <a:gd name="T1" fmla="*/ 266 h 529"/>
                  <a:gd name="T2" fmla="*/ 287 w 287"/>
                  <a:gd name="T3" fmla="*/ 529 h 529"/>
                  <a:gd name="T4" fmla="*/ 287 w 287"/>
                  <a:gd name="T5" fmla="*/ 266 h 529"/>
                  <a:gd name="T6" fmla="*/ 287 w 287"/>
                  <a:gd name="T7" fmla="*/ 0 h 529"/>
                  <a:gd name="T8" fmla="*/ 0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0" y="266"/>
                    </a:moveTo>
                    <a:lnTo>
                      <a:pt x="287" y="529"/>
                    </a:lnTo>
                    <a:lnTo>
                      <a:pt x="287" y="266"/>
                    </a:lnTo>
                    <a:lnTo>
                      <a:pt x="287" y="0"/>
                    </a:lnTo>
                    <a:lnTo>
                      <a:pt x="0" y="26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8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dirty="0" smtClean="0">
                    <a:solidFill>
                      <a:srgbClr val="FFFFFF"/>
                    </a:solidFill>
                    <a:latin typeface="Source Sans Pro" charset="0"/>
                  </a:rPr>
                  <a:t>03</a:t>
                </a:r>
                <a:endParaRPr lang="en-US" sz="2400" dirty="0">
                  <a:solidFill>
                    <a:srgbClr val="FFFFFF"/>
                  </a:solidFill>
                  <a:latin typeface="Source Sans Pro" charset="0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 rot="18900000">
                <a:off x="6450645" y="2648550"/>
                <a:ext cx="1743089" cy="1745339"/>
              </a:xfrm>
              <a:custGeom>
                <a:avLst/>
                <a:gdLst>
                  <a:gd name="T0" fmla="*/ 327 w 327"/>
                  <a:gd name="T1" fmla="*/ 0 h 327"/>
                  <a:gd name="T2" fmla="*/ 217 w 327"/>
                  <a:gd name="T3" fmla="*/ 0 h 327"/>
                  <a:gd name="T4" fmla="*/ 0 w 327"/>
                  <a:gd name="T5" fmla="*/ 216 h 327"/>
                  <a:gd name="T6" fmla="*/ 0 w 327"/>
                  <a:gd name="T7" fmla="*/ 327 h 327"/>
                  <a:gd name="T8" fmla="*/ 327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327" y="0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119"/>
                      <a:pt x="120" y="216"/>
                      <a:pt x="0" y="216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80" y="327"/>
                      <a:pt x="327" y="180"/>
                      <a:pt x="32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Source Sans Pro" charset="0"/>
                </a:endParaRPr>
              </a:p>
            </p:txBody>
          </p:sp>
        </p:grpSp>
        <p:sp>
          <p:nvSpPr>
            <p:cNvPr id="11" name="Freeform 9"/>
            <p:cNvSpPr>
              <a:spLocks/>
            </p:cNvSpPr>
            <p:nvPr/>
          </p:nvSpPr>
          <p:spPr bwMode="auto">
            <a:xfrm rot="18900000">
              <a:off x="5224456" y="1422361"/>
              <a:ext cx="1743089" cy="1745339"/>
            </a:xfrm>
            <a:custGeom>
              <a:avLst/>
              <a:gdLst>
                <a:gd name="T0" fmla="*/ 0 w 327"/>
                <a:gd name="T1" fmla="*/ 0 h 327"/>
                <a:gd name="T2" fmla="*/ 0 w 327"/>
                <a:gd name="T3" fmla="*/ 110 h 327"/>
                <a:gd name="T4" fmla="*/ 217 w 327"/>
                <a:gd name="T5" fmla="*/ 327 h 327"/>
                <a:gd name="T6" fmla="*/ 327 w 327"/>
                <a:gd name="T7" fmla="*/ 327 h 327"/>
                <a:gd name="T8" fmla="*/ 0 w 327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27">
                  <a:moveTo>
                    <a:pt x="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120" y="110"/>
                    <a:pt x="217" y="207"/>
                    <a:pt x="217" y="327"/>
                  </a:cubicBezTo>
                  <a:cubicBezTo>
                    <a:pt x="327" y="327"/>
                    <a:pt x="327" y="327"/>
                    <a:pt x="327" y="327"/>
                  </a:cubicBezTo>
                  <a:cubicBezTo>
                    <a:pt x="327" y="146"/>
                    <a:pt x="180" y="0"/>
                    <a:pt x="0" y="0"/>
                  </a:cubicBezTo>
                </a:path>
              </a:pathLst>
            </a:custGeom>
            <a:solidFill>
              <a:srgbClr val="009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grpSp>
          <p:nvGrpSpPr>
            <p:cNvPr id="12" name="Group 17"/>
            <p:cNvGrpSpPr/>
            <p:nvPr/>
          </p:nvGrpSpPr>
          <p:grpSpPr>
            <a:xfrm>
              <a:off x="5224456" y="1422361"/>
              <a:ext cx="2658110" cy="1745339"/>
              <a:chOff x="5224456" y="1422361"/>
              <a:chExt cx="2658110" cy="1745339"/>
            </a:xfrm>
          </p:grpSpPr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 rot="18900000">
                <a:off x="6695016" y="2342839"/>
                <a:ext cx="1187550" cy="645505"/>
              </a:xfrm>
              <a:custGeom>
                <a:avLst/>
                <a:gdLst>
                  <a:gd name="T0" fmla="*/ 263 w 528"/>
                  <a:gd name="T1" fmla="*/ 287 h 287"/>
                  <a:gd name="T2" fmla="*/ 528 w 528"/>
                  <a:gd name="T3" fmla="*/ 0 h 287"/>
                  <a:gd name="T4" fmla="*/ 263 w 528"/>
                  <a:gd name="T5" fmla="*/ 0 h 287"/>
                  <a:gd name="T6" fmla="*/ 0 w 528"/>
                  <a:gd name="T7" fmla="*/ 0 h 287"/>
                  <a:gd name="T8" fmla="*/ 263 w 528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287">
                    <a:moveTo>
                      <a:pt x="263" y="287"/>
                    </a:moveTo>
                    <a:lnTo>
                      <a:pt x="528" y="0"/>
                    </a:lnTo>
                    <a:lnTo>
                      <a:pt x="263" y="0"/>
                    </a:lnTo>
                    <a:lnTo>
                      <a:pt x="0" y="0"/>
                    </a:lnTo>
                    <a:lnTo>
                      <a:pt x="263" y="28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18288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dirty="0" smtClean="0">
                    <a:solidFill>
                      <a:srgbClr val="FFFFFF"/>
                    </a:solidFill>
                    <a:latin typeface="Source Sans Pro" charset="0"/>
                  </a:rPr>
                  <a:t>02</a:t>
                </a:r>
                <a:endParaRPr lang="en-US" sz="2400" dirty="0">
                  <a:solidFill>
                    <a:srgbClr val="FFFFFF"/>
                  </a:solidFill>
                  <a:latin typeface="Source Sans Pro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 rot="18900000">
                <a:off x="5224456" y="1422361"/>
                <a:ext cx="1743089" cy="1745339"/>
              </a:xfrm>
              <a:custGeom>
                <a:avLst/>
                <a:gdLst>
                  <a:gd name="T0" fmla="*/ 0 w 327"/>
                  <a:gd name="T1" fmla="*/ 0 h 327"/>
                  <a:gd name="T2" fmla="*/ 0 w 327"/>
                  <a:gd name="T3" fmla="*/ 110 h 327"/>
                  <a:gd name="T4" fmla="*/ 217 w 327"/>
                  <a:gd name="T5" fmla="*/ 327 h 327"/>
                  <a:gd name="T6" fmla="*/ 327 w 327"/>
                  <a:gd name="T7" fmla="*/ 327 h 327"/>
                  <a:gd name="T8" fmla="*/ 0 w 327"/>
                  <a:gd name="T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120" y="110"/>
                      <a:pt x="217" y="207"/>
                      <a:pt x="217" y="327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146"/>
                      <a:pt x="18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Source Sans Pro" charset="0"/>
                </a:endParaRPr>
              </a:p>
            </p:txBody>
          </p:sp>
        </p:grpSp>
        <p:grpSp>
          <p:nvGrpSpPr>
            <p:cNvPr id="13" name="Group 16"/>
            <p:cNvGrpSpPr/>
            <p:nvPr/>
          </p:nvGrpSpPr>
          <p:grpSpPr>
            <a:xfrm>
              <a:off x="3997938" y="1734324"/>
              <a:ext cx="1745338" cy="2658769"/>
              <a:chOff x="3997938" y="1734324"/>
              <a:chExt cx="1745338" cy="2658769"/>
            </a:xfrm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 rot="18900000">
                <a:off x="3997938" y="2647754"/>
                <a:ext cx="1745338" cy="1745339"/>
              </a:xfrm>
              <a:custGeom>
                <a:avLst/>
                <a:gdLst>
                  <a:gd name="T0" fmla="*/ 0 w 327"/>
                  <a:gd name="T1" fmla="*/ 327 h 327"/>
                  <a:gd name="T2" fmla="*/ 110 w 327"/>
                  <a:gd name="T3" fmla="*/ 327 h 327"/>
                  <a:gd name="T4" fmla="*/ 327 w 327"/>
                  <a:gd name="T5" fmla="*/ 110 h 327"/>
                  <a:gd name="T6" fmla="*/ 327 w 327"/>
                  <a:gd name="T7" fmla="*/ 0 h 327"/>
                  <a:gd name="T8" fmla="*/ 0 w 327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27">
                    <a:moveTo>
                      <a:pt x="0" y="327"/>
                    </a:moveTo>
                    <a:cubicBezTo>
                      <a:pt x="110" y="327"/>
                      <a:pt x="110" y="327"/>
                      <a:pt x="110" y="327"/>
                    </a:cubicBezTo>
                    <a:cubicBezTo>
                      <a:pt x="110" y="207"/>
                      <a:pt x="208" y="110"/>
                      <a:pt x="327" y="11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147" y="0"/>
                      <a:pt x="0" y="146"/>
                      <a:pt x="0" y="32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Source Sans Pro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 rot="18900000">
                <a:off x="4916824" y="1734324"/>
                <a:ext cx="645505" cy="1189799"/>
              </a:xfrm>
              <a:custGeom>
                <a:avLst/>
                <a:gdLst>
                  <a:gd name="T0" fmla="*/ 287 w 287"/>
                  <a:gd name="T1" fmla="*/ 266 h 529"/>
                  <a:gd name="T2" fmla="*/ 0 w 287"/>
                  <a:gd name="T3" fmla="*/ 0 h 529"/>
                  <a:gd name="T4" fmla="*/ 0 w 287"/>
                  <a:gd name="T5" fmla="*/ 266 h 529"/>
                  <a:gd name="T6" fmla="*/ 0 w 287"/>
                  <a:gd name="T7" fmla="*/ 529 h 529"/>
                  <a:gd name="T8" fmla="*/ 287 w 287"/>
                  <a:gd name="T9" fmla="*/ 266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529">
                    <a:moveTo>
                      <a:pt x="287" y="266"/>
                    </a:moveTo>
                    <a:lnTo>
                      <a:pt x="0" y="0"/>
                    </a:lnTo>
                    <a:lnTo>
                      <a:pt x="0" y="266"/>
                    </a:lnTo>
                    <a:lnTo>
                      <a:pt x="0" y="529"/>
                    </a:lnTo>
                    <a:lnTo>
                      <a:pt x="287" y="2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18288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2400" dirty="0" smtClean="0">
                    <a:solidFill>
                      <a:srgbClr val="FFFFFF"/>
                    </a:solidFill>
                    <a:latin typeface="Source Sans Pro" charset="0"/>
                  </a:rPr>
                  <a:t>01</a:t>
                </a:r>
                <a:endParaRPr lang="en-US" sz="2400" dirty="0">
                  <a:solidFill>
                    <a:srgbClr val="FFFFFF"/>
                  </a:solidFill>
                  <a:latin typeface="Source Sans Pro" charset="0"/>
                </a:endParaRPr>
              </a:p>
            </p:txBody>
          </p:sp>
        </p:grpSp>
        <p:sp>
          <p:nvSpPr>
            <p:cNvPr id="14" name="Freeform 13"/>
            <p:cNvSpPr>
              <a:spLocks/>
            </p:cNvSpPr>
            <p:nvPr/>
          </p:nvSpPr>
          <p:spPr bwMode="auto">
            <a:xfrm rot="18900000">
              <a:off x="4313876" y="4051709"/>
              <a:ext cx="1189799" cy="645505"/>
            </a:xfrm>
            <a:custGeom>
              <a:avLst/>
              <a:gdLst>
                <a:gd name="T0" fmla="*/ 264 w 529"/>
                <a:gd name="T1" fmla="*/ 0 h 287"/>
                <a:gd name="T2" fmla="*/ 0 w 529"/>
                <a:gd name="T3" fmla="*/ 287 h 287"/>
                <a:gd name="T4" fmla="*/ 264 w 529"/>
                <a:gd name="T5" fmla="*/ 287 h 287"/>
                <a:gd name="T6" fmla="*/ 529 w 529"/>
                <a:gd name="T7" fmla="*/ 287 h 287"/>
                <a:gd name="T8" fmla="*/ 264 w 529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287">
                  <a:moveTo>
                    <a:pt x="264" y="0"/>
                  </a:moveTo>
                  <a:lnTo>
                    <a:pt x="0" y="287"/>
                  </a:lnTo>
                  <a:lnTo>
                    <a:pt x="264" y="287"/>
                  </a:lnTo>
                  <a:lnTo>
                    <a:pt x="529" y="287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18288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dirty="0" smtClean="0">
                  <a:solidFill>
                    <a:srgbClr val="FFFFFF"/>
                  </a:solidFill>
                  <a:latin typeface="Source Sans Pro" charset="0"/>
                </a:rPr>
                <a:t>04</a:t>
              </a:r>
              <a:endParaRPr lang="en-US" sz="2400" dirty="0">
                <a:solidFill>
                  <a:srgbClr val="FFFFFF"/>
                </a:solidFill>
                <a:latin typeface="Source Sans Pro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21236" y="1869498"/>
            <a:ext cx="3176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学生人数多，学生参差不齐。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081600" y="2234866"/>
            <a:ext cx="3176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学生年龄小，不懂事。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73648" y="4630910"/>
            <a:ext cx="3176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要养成良好的行为习惯、学习习惯。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163982" y="4142965"/>
            <a:ext cx="3176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要提高成绩，要从各个细节抓起。</a:t>
            </a:r>
          </a:p>
        </p:txBody>
      </p:sp>
      <p:sp>
        <p:nvSpPr>
          <p:cNvPr id="4" name="椭圆 3"/>
          <p:cNvSpPr/>
          <p:nvPr/>
        </p:nvSpPr>
        <p:spPr>
          <a:xfrm>
            <a:off x="5104037" y="2629278"/>
            <a:ext cx="1999598" cy="219792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922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26" grpId="0"/>
      <p:bldP spid="27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测试后显露出的问题：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5" y="773398"/>
            <a:ext cx="5070231" cy="507023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9587" y="1689005"/>
            <a:ext cx="598814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在这次测试后，我们发现很多同学的总分高不了，究其原因，偏科太厉害！尤其要引起重视的是英语、数学</a:t>
            </a: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,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尤其是数学这科拉的分数最多</a:t>
            </a: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. 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但也不能忽视语文</a:t>
            </a: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. 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由于各个方面的原因，很多同学都在这些科目中出现“瘸腿”现象</a:t>
            </a:r>
            <a:r>
              <a:rPr lang="zh-CN" altLang="en-US" sz="2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en-US" altLang="zh-CN" sz="22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</a:t>
            </a: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2.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基础掌握不扎实。基础题失分太多或答不完全，不审题，做题马虎导致失分过多</a:t>
            </a:r>
            <a:r>
              <a:rPr lang="en-US" altLang="zh-CN" sz="2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.</a:t>
            </a:r>
          </a:p>
          <a:p>
            <a:pPr>
              <a:lnSpc>
                <a:spcPct val="130000"/>
              </a:lnSpc>
            </a:pPr>
            <a:endParaRPr lang="en-US" altLang="zh-CN" sz="2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3.</a:t>
            </a:r>
            <a:r>
              <a:rPr lang="zh-CN" altLang="en-US" sz="2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老师反复强调的知识点没落实到位</a:t>
            </a:r>
            <a:r>
              <a:rPr lang="en-US" altLang="zh-CN" sz="22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.</a:t>
            </a:r>
            <a:endParaRPr lang="en-US" altLang="zh-CN" sz="22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57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成绩背后的问题：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8" y="1412778"/>
            <a:ext cx="1800000" cy="252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726" y="2075716"/>
            <a:ext cx="1511105" cy="1511105"/>
          </a:xfrm>
          <a:prstGeom prst="rect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172" y="2075716"/>
            <a:ext cx="1836000" cy="1440000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597" y="1880778"/>
            <a:ext cx="1800000" cy="1584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4911" y="3699803"/>
            <a:ext cx="22911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个别同学上课自以为是，不够专心，甚至出现开小差、想心思，自己做自己的事情，完全不顾老师所讲的内容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1690" y="3699803"/>
            <a:ext cx="275431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有些学生作业马虎，作业差错多，选择题乱猜，计算题只写一个答案；老师讲评过的练习部分学生始终没有养成及时订正的习惯，导致已做过的练习屡做屡错。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63229" y="3699803"/>
            <a:ext cx="23089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竞争意识不强，时间观念较差，迟到现象严重。尤其是中层的学生自我满足，部分学生成绩波动较大，偏科现象较突出。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301702" y="3699803"/>
            <a:ext cx="23322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自习学习的效率不高，无法迅速进入学习的状态。放松学习，临考试才匆忙复习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, 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行为懒散。</a:t>
            </a:r>
          </a:p>
        </p:txBody>
      </p:sp>
    </p:spTree>
    <p:extLst>
      <p:ext uri="{BB962C8B-B14F-4D97-AF65-F5344CB8AC3E}">
        <p14:creationId xmlns:p14="http://schemas.microsoft.com/office/powerpoint/2010/main" val="208065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成绩背后的问题：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grpSp>
        <p:nvGrpSpPr>
          <p:cNvPr id="16" name="组合 15" descr="aQUAAB+LCAAAAAAABADFksFPwjAUxv+XqrdpxqKiuw0NhoNiwqIHw6GuD1aydqTrDIbsf7fd2m2wiXAyXMbr9/X9vte3Refyew3IRzOGhXykeCkwm0hgyEETgnyeJ4mDRpQTypdPIs3XGfI/trWtffJOZfyGkxy0l1NJcVL99Tt6K3umnLKcGZl75aoS3rRKA7cqUkISaMsmXIL4qjsMdK38nkmhGoxTwbBUDbducYHMEfLvlLfQZgIbdZGDwgrL8hg8PYDenPpAxwzIKs8kAy4b0ytWowNF1ZO362vUNY63P4/L+56JeMMqg7l5FuM1vKirNK+ZgC6heR1uB1b1VR87sQvnV94QNicm1I52tr7nOEhftmzgDUEf9rwHvF7EhzRJxd+LaGWd8+liQSMIY2BgNSHlMuBEMRO7hSNBl7HkkGWmMP1cQSRbNv9Gq/IsVneejcfX3vA2CJCN5xZ922gbHruNe/pjnqm0tN9J5c1ABlGkxmzIq0BlvZPT4p+yhxZz5y2r4oEV/Ldw3ilreijbXP1+AKXIIn1pBQAA"/>
          <p:cNvGrpSpPr>
            <a:grpSpLocks noChangeAspect="1"/>
          </p:cNvGrpSpPr>
          <p:nvPr/>
        </p:nvGrpSpPr>
        <p:grpSpPr>
          <a:xfrm>
            <a:off x="2592958" y="1465856"/>
            <a:ext cx="1858878" cy="1800000"/>
            <a:chOff x="4133739" y="1528900"/>
            <a:chExt cx="3924508" cy="3800206"/>
          </a:xfrm>
        </p:grpSpPr>
        <p:grpSp>
          <p:nvGrpSpPr>
            <p:cNvPr id="137" name="组合 136"/>
            <p:cNvGrpSpPr/>
            <p:nvPr/>
          </p:nvGrpSpPr>
          <p:grpSpPr>
            <a:xfrm>
              <a:off x="4133739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151" name="îṥļîḑé-Freeform 5"/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ṥļîḑé-Freeform 6"/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ṥļîḑé-Freeform 7"/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îṥļîḑé-Freeform 8"/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ṥļîḑé-Freeform 9"/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ṥļîḑé-Freeform 10"/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ṥļîḑé-Freeform 11"/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ṥļîḑé-Freeform 12"/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ṥļîḑé-Freeform 13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ṥļîḑé-Freeform 14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ṥļîḑé-Freeform 15"/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ṥļîḑé-Freeform 16"/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ṥļîḑé-Freeform 17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îṥļîḑé-Freeform 18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îṥļîḑé-Freeform 19"/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ṥļîḑé-Freeform 20"/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ṥļîḑé-Freeform 22"/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8" name="组合 167"/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243" name="组合 242"/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246" name="ïšḻïďê-Freeform 21"/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7" name="ïšḻïďê-Freeform 23"/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8" name="ïšḻïďê-Freeform 24"/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9" name="ïšḻïďê-Freeform 25"/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0" name="ïšḻïďê-Freeform 26"/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1" name="ïšḻïďê-Freeform 27"/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2" name="ïšḻïďê-Freeform 28"/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3" name="ïšḻïďê-Freeform 29"/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44" name="ïšḻïďê-Freeform 30"/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ïšḻïďê-Freeform 31"/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9" name="ïšḻïďê-Freeform 32"/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ïšḻïďê-Freeform 33"/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ïšḻïďê-Freeform 34"/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šḻïďê-Freeform 35"/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šḻïďê-Freeform 36"/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šḻïďê-Freeform 37"/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ïšḻïďê-Freeform 38"/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šḻïďê-Freeform 39"/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šḻïďê-Freeform 40"/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šḻïďê-Freeform 41"/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šḻïďê-Freeform 42"/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$liḋe-Freeform 43"/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$liḋe-Freeform 44"/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i$liḋe-Freeform 45"/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$liḋe-Freeform 46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$liḋe-Freeform 47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i$liḋe-Freeform 48"/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i$liḋe-Freeform 49"/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$liḋe-Freeform 50"/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$liḋe-Freeform 51"/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i$liḋe-Freeform 52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$liḋe-Freeform 53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$liḋe-Freeform 54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i$liḋe-Freeform 55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i$liḋe-Freeform 56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i$liḋe-Freeform 57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$liḋe-Freeform 58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$liḋe-Freeform 59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$liḋe-Freeform 60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$liḋe-Freeform 61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$liḋe-Freeform 62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S1ide-Freeform 63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S1ide-Freeform 64"/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iS1ide-Freeform 65"/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S1ide-Freeform 66"/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iS1ide-Freeform 67"/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iS1ide-Freeform 68"/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iS1ide-Freeform 69"/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S1ide-Freeform 70"/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S1ide-Freeform 71"/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iS1ide-Freeform 72"/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iS1ide-Freeform 73"/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S1ide-Freeform 74"/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iS1ide-Freeform 75"/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iS1ide-Freeform 76"/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S1ide-Freeform 77"/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iS1ide-Freeform 78"/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iS1ide-Freeform 79"/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iS1ide-Freeform 80"/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S1ide-Freeform 81"/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iS1ide-Freeform 82"/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S1ide-Freeform 83"/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íṩľíḍè-Freeform 84"/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ṩľíḍè-Freeform 85"/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íṩľíḍè-Freeform 86"/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íṩľíḍè-Freeform 88"/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íṩľíḍè-Freeform 89"/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ṩľíḍè-Freeform 90"/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ṩľíḍè-Freeform 91"/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ṩľíḍè-Freeform 92"/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íṩľíḍè-Freeform 93"/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íṩľíḍè-Freeform 94"/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íṩľíḍè-Freeform 95"/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íṩľíḍè-Freeform 96"/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íṩľíḍè-Freeform 97"/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ṩľíḍè-Freeform 98"/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íṩľíḍè-Freeform 99"/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íṩľíḍè-Freeform 100"/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íṩľíḍè-Freeform 101"/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íṩľíḍè-Freeform 102"/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íṩľíḍè-Freeform 103"/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íṩľíḍè-Freeform 104"/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ślíḋè-Freeform 105"/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íślíḋè-Freeform 106"/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8" name="íślíḋè-BackShape"/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ślíḋè-ValueShape"/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1188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ślíḋè-BackShape"/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ślíḋè-BackShape"/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4142521" y="1549372"/>
              <a:ext cx="1912898" cy="1897542"/>
              <a:chOff x="7120252" y="1618207"/>
              <a:chExt cx="2215160" cy="2197378"/>
            </a:xfrm>
          </p:grpSpPr>
          <p:sp>
            <p:nvSpPr>
              <p:cNvPr id="143" name="íślíḋè-Freeform 114"/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ślíḋè-Freeform 115"/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ślíḋè-Freeform 116"/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ślíḋè-Freeform 117"/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ślíḋè-Freeform 118"/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ślíḋè-Freeform 119"/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ślíḋè-Freeform 120"/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ślíḋè-Freeform 121"/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7" name="组合 16" descr="aQUAAB+LCAAAAAAABADFklFPwjAQx79L1bdJChoIexsaDA+KCUQfDA91PVjJ2pGuMxiy7267tWOwifBk9tJd/3f3+19vh67V9waQj2acSPXIyEoSPlHAkYcmFPkii2MPjZigTKyeZJJtUuR/7Kq0+s07U9EbiTMwuYIpRuLy12/oneyZCcYzbmW4g3WIbGuhLi6DjNIY6rKJUCC/qg5dEyvOMyV1g3EiOVG64Q7nN8heIb8/7ODcJFPY6kIempdYjsfimQG0+jQXxmZA11mqOAi1T3olenSgqVr8NvP26gqndzyP22HLRHoDXHiwlWcR2cCLLmV47QRMCC0qcwewuq8+HNjOvV9557C90KHJqHtre46T9EXLPbwlaMNetIBXi/iQxIn8exGdrHE/XS5ZCPMIODjNnAkVCKqZqdvCkWSrSAlIUxuYfq4hVLU0f2BUWRrpmlfj8T0O+sM75OzhvG0bXcNzt/FIf84zFSn1d9J+U1BBGOoxW/LSUBFv+HT4l+yhwzx4yzJ4YgX/zVzvkjU95W2hvx+9wdA7aQUAAA=="/>
          <p:cNvGrpSpPr>
            <a:grpSpLocks noChangeAspect="1"/>
          </p:cNvGrpSpPr>
          <p:nvPr/>
        </p:nvGrpSpPr>
        <p:grpSpPr>
          <a:xfrm>
            <a:off x="7865744" y="1595912"/>
            <a:ext cx="1858878" cy="1800000"/>
            <a:chOff x="4133739" y="1528900"/>
            <a:chExt cx="3924508" cy="3800206"/>
          </a:xfrm>
        </p:grpSpPr>
        <p:grpSp>
          <p:nvGrpSpPr>
            <p:cNvPr id="20" name="组合 19"/>
            <p:cNvGrpSpPr/>
            <p:nvPr/>
          </p:nvGrpSpPr>
          <p:grpSpPr>
            <a:xfrm>
              <a:off x="4133739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34" name="íślíḋè-Freeform 5"/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líḋè-Freeform 6"/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líḋè-Freeform 7"/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líḋè-Freeform 8"/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ślíḋè-Freeform 9"/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ślíḋè-Freeform 10"/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ṣļîḑé-Freeform 11"/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ļîḑé-Freeform 12"/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ṣļîḑé-Freeform 13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ṣļîḑé-Freeform 14"/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ṣļîḑé-Freeform 15"/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ṣļîḑé-Freeform 16"/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ļîḑé-Freeform 17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ṣļîḑé-Freeform 18"/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ṣļîḑé-Freeform 19"/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ļîḑé-Freeform 20"/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ļîḑé-Freeform 22"/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129" name="îṣļîḑé-Freeform 21"/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0" name="îṣļîḑé-Freeform 23"/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1" name="îṣļîḑé-Freeform 24"/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2" name="îṣļîḑé-Freeform 25"/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3" name="îṣļîḑé-Freeform 26"/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4" name="îṣļîḑé-Freeform 27"/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5" name="îṣļîḑé-Freeform 28"/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6" name="îṣļîḑé-Freeform 29"/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27" name="îṣļîḑé-Freeform 30"/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ṣļîḑé-Freeform 31"/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ïşḻïďê-Freeform 32"/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şḻïďê-Freeform 33"/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şḻïďê-Freeform 34"/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ïďê-Freeform 35"/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şḻïďê-Freeform 36"/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şḻïďê-Freeform 37"/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şḻïďê-Freeform 38"/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şḻïďê-Freeform 39"/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şḻïďê-Freeform 40"/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şḻïďê-Freeform 41"/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şḻïďê-Freeform 42"/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ḻïďê-Freeform 43"/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şḻïďê-Freeform 44"/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ḻïďê-Freeform 45"/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şḻïďê-Freeform 46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ḻïďê-Freeform 47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şḻïďê-Freeform 48"/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şḻïďê-Freeform 49"/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şḻïďê-Freeform 50"/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ḻïďê-Freeform 51"/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ṧḷïḓê-Freeform 52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ṧḷïḓê-Freeform 53"/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ṧḷïḓê-Freeform 54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ṧḷïḓê-Freeform 55"/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ïḓê-Freeform 56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ṧḷïḓê-Freeform 57"/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ṧḷïḓê-Freeform 58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ṧḷïḓê-Freeform 59"/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ṧḷïḓê-Freeform 60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ṧḷïḓê-Freeform 61"/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ṧḷïḓê-Freeform 62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ṧḷïḓê-Freeform 63"/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ṧḷïḓê-Freeform 64"/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ṧḷïḓê-Freeform 65"/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ṧḷïḓê-Freeform 66"/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ṧḷïḓê-Freeform 67"/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ṧḷïḓê-Freeform 68"/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ṧḷïḓê-Freeform 69"/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ṧḷïḓê-Freeform 70"/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ṧḷïḓê-Freeform 71"/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ṧḷïḓê-Freeform 72"/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$liḋe-Freeform 73"/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liḋe-Freeform 74"/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$liḋe-Freeform 75"/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$liḋe-Freeform 76"/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$liḋe-Freeform 77"/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$liḋe-Freeform 78"/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$liḋe-Freeform 79"/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$liḋe-Freeform 80"/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$liḋe-Freeform 81"/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$liḋe-Freeform 82"/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$liḋe-Freeform 83"/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$liḋe-Freeform 84"/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$liḋe-Freeform 85"/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$liḋe-Freeform 86"/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$liḋe-Freeform 88"/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$liḋe-Freeform 89"/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$liḋe-Freeform 90"/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$liḋe-Freeform 91"/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$liḋe-Freeform 92"/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$liḋe-Freeform 93"/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$liḋe-Freeform 94"/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S1ide-Freeform 95"/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S1ide-Freeform 96"/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S1ide-Freeform 97"/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S1ide-Freeform 98"/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S1ide-Freeform 99"/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S1ide-Freeform 100"/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S1ide-Freeform 101"/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S1ide-Freeform 102"/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S1ide-Freeform 103"/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S1ide-Freeform 104"/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S1ide-Freeform 105"/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S1ide-Freeform 106"/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iS1ide-BackShape"/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1ide-ValueShape"/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9504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de-BackShape"/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1ide-BackShape"/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142521" y="1549372"/>
              <a:ext cx="1912898" cy="1897542"/>
              <a:chOff x="7120252" y="1618207"/>
              <a:chExt cx="2215160" cy="2197378"/>
            </a:xfrm>
          </p:grpSpPr>
          <p:sp>
            <p:nvSpPr>
              <p:cNvPr id="26" name="iS1ide-Freeform 114"/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de-Freeform 115"/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1ide-Freeform 116"/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1ide-Freeform 117"/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ľíḍè-Freeform 118"/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ľíḍè-Freeform 119"/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ṡľíḍè-Freeform 120"/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ṡľíḍè-Freeform 121"/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2087671" y="3628834"/>
            <a:ext cx="2496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考试心理状态调整不好</a:t>
            </a:r>
          </a:p>
        </p:txBody>
      </p:sp>
      <p:sp>
        <p:nvSpPr>
          <p:cNvPr id="254" name="文本框 253"/>
          <p:cNvSpPr txBox="1"/>
          <p:nvPr/>
        </p:nvSpPr>
        <p:spPr>
          <a:xfrm>
            <a:off x="7493977" y="3568367"/>
            <a:ext cx="28598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学习不扎实</a:t>
            </a:r>
            <a:r>
              <a:rPr lang="en-US" altLang="zh-CN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不能落实到实处</a:t>
            </a:r>
          </a:p>
        </p:txBody>
      </p:sp>
    </p:spTree>
    <p:extLst>
      <p:ext uri="{BB962C8B-B14F-4D97-AF65-F5344CB8AC3E}">
        <p14:creationId xmlns:p14="http://schemas.microsoft.com/office/powerpoint/2010/main" val="170414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成绩背后的问题：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1266" y="2194559"/>
            <a:ext cx="441725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四个班级中，我们各个分数段都有同学把持着：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1---10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11--20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21--30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31--40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</a:p>
          <a:p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41--50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endParaRPr lang="en-US" altLang="zh-CN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39" y="1041891"/>
            <a:ext cx="5041402" cy="50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1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02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</a:t>
            </a:r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英语</a:t>
            </a:r>
            <a:endParaRPr lang="en-US" altLang="zh-CN" sz="6000" dirty="0" smtClean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的</a:t>
            </a:r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方法</a:t>
            </a:r>
          </a:p>
        </p:txBody>
      </p:sp>
    </p:spTree>
    <p:extLst>
      <p:ext uri="{BB962C8B-B14F-4D97-AF65-F5344CB8AC3E}">
        <p14:creationId xmlns:p14="http://schemas.microsoft.com/office/powerpoint/2010/main" val="391781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做学习的主人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7543" y="1407103"/>
            <a:ext cx="3389184" cy="441175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08295" y="1406275"/>
            <a:ext cx="4276578" cy="4188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班风</a:t>
            </a:r>
            <a:r>
              <a:rPr lang="zh-CN" altLang="en-US" sz="4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endParaRPr lang="en-US" altLang="zh-CN" sz="4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4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学会做人　</a:t>
            </a:r>
          </a:p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学会做事</a:t>
            </a:r>
          </a:p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学会共处　</a:t>
            </a:r>
          </a:p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学会学习</a:t>
            </a:r>
          </a:p>
        </p:txBody>
      </p:sp>
    </p:spTree>
    <p:extLst>
      <p:ext uri="{BB962C8B-B14F-4D97-AF65-F5344CB8AC3E}">
        <p14:creationId xmlns:p14="http://schemas.microsoft.com/office/powerpoint/2010/main" val="2126445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67766" y="300028"/>
            <a:ext cx="1331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班魂</a:t>
            </a: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6" name="Shape 433"/>
          <p:cNvSpPr/>
          <p:nvPr/>
        </p:nvSpPr>
        <p:spPr>
          <a:xfrm rot="10800000">
            <a:off x="8412947" y="3580183"/>
            <a:ext cx="1286174" cy="412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38100">
            <a:solidFill>
              <a:srgbClr val="85888D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9" name="Shape 434"/>
          <p:cNvSpPr/>
          <p:nvPr/>
        </p:nvSpPr>
        <p:spPr>
          <a:xfrm>
            <a:off x="6487515" y="2102333"/>
            <a:ext cx="1286174" cy="412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38100">
            <a:solidFill>
              <a:srgbClr val="85888D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0" name="Shape 435"/>
          <p:cNvSpPr/>
          <p:nvPr/>
        </p:nvSpPr>
        <p:spPr>
          <a:xfrm rot="10800000">
            <a:off x="4582407" y="3681783"/>
            <a:ext cx="1286173" cy="412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38100">
            <a:solidFill>
              <a:srgbClr val="85888D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1" name="Shape 436"/>
          <p:cNvSpPr/>
          <p:nvPr/>
        </p:nvSpPr>
        <p:spPr>
          <a:xfrm>
            <a:off x="2586266" y="2102333"/>
            <a:ext cx="1286173" cy="412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98" extrusionOk="0">
                <a:moveTo>
                  <a:pt x="0" y="19886"/>
                </a:moveTo>
                <a:cubicBezTo>
                  <a:pt x="2048" y="7826"/>
                  <a:pt x="6072" y="195"/>
                  <a:pt x="10484" y="4"/>
                </a:cubicBezTo>
                <a:cubicBezTo>
                  <a:pt x="15228" y="-202"/>
                  <a:pt x="19574" y="8162"/>
                  <a:pt x="21600" y="21398"/>
                </a:cubicBezTo>
              </a:path>
            </a:pathLst>
          </a:custGeom>
          <a:ln w="38100">
            <a:solidFill>
              <a:srgbClr val="85888D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2" name="Shape 440"/>
          <p:cNvSpPr/>
          <p:nvPr/>
        </p:nvSpPr>
        <p:spPr>
          <a:xfrm rot="1551354">
            <a:off x="1510776" y="2374264"/>
            <a:ext cx="1417506" cy="1417506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3" name="Shape 441"/>
          <p:cNvSpPr/>
          <p:nvPr/>
        </p:nvSpPr>
        <p:spPr>
          <a:xfrm rot="19780869">
            <a:off x="3470888" y="2374264"/>
            <a:ext cx="1417506" cy="1417506"/>
          </a:xfrm>
          <a:prstGeom prst="roundRect">
            <a:avLst>
              <a:gd name="adj" fmla="val 15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4" name="Shape 442"/>
          <p:cNvSpPr/>
          <p:nvPr/>
        </p:nvSpPr>
        <p:spPr>
          <a:xfrm rot="747171">
            <a:off x="5433940" y="2374264"/>
            <a:ext cx="1417506" cy="1417506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5" name="Shape 443"/>
          <p:cNvSpPr/>
          <p:nvPr/>
        </p:nvSpPr>
        <p:spPr>
          <a:xfrm rot="20246332">
            <a:off x="7366799" y="2374264"/>
            <a:ext cx="1417506" cy="1417506"/>
          </a:xfrm>
          <a:prstGeom prst="roundRect">
            <a:avLst>
              <a:gd name="adj" fmla="val 15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6" name="Shape 444"/>
          <p:cNvSpPr/>
          <p:nvPr/>
        </p:nvSpPr>
        <p:spPr>
          <a:xfrm rot="961862">
            <a:off x="9308126" y="2374264"/>
            <a:ext cx="1417506" cy="1417506"/>
          </a:xfrm>
          <a:prstGeom prst="roundRect">
            <a:avLst>
              <a:gd name="adj" fmla="val 15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17" name="Shape 445"/>
          <p:cNvSpPr/>
          <p:nvPr/>
        </p:nvSpPr>
        <p:spPr>
          <a:xfrm>
            <a:off x="7836144" y="2782935"/>
            <a:ext cx="50013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7800">
                <a:solidFill>
                  <a:srgbClr val="E9E9E9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900" dirty="0">
                <a:solidFill>
                  <a:schemeClr val="bg1"/>
                </a:solidFill>
                <a:latin typeface="linea-basic-10" panose="02000509000000000000" pitchFamily="49" charset="0"/>
              </a:rPr>
              <a:t>竞</a:t>
            </a:r>
            <a:endParaRPr sz="3900" dirty="0">
              <a:solidFill>
                <a:schemeClr val="bg1"/>
              </a:solidFill>
              <a:latin typeface="linea-basic-10" panose="02000509000000000000" pitchFamily="49" charset="0"/>
            </a:endParaRPr>
          </a:p>
        </p:txBody>
      </p:sp>
      <p:sp>
        <p:nvSpPr>
          <p:cNvPr id="18" name="Shape 446"/>
          <p:cNvSpPr/>
          <p:nvPr/>
        </p:nvSpPr>
        <p:spPr>
          <a:xfrm>
            <a:off x="3929572" y="2782935"/>
            <a:ext cx="500138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7800">
                <a:solidFill>
                  <a:srgbClr val="E9E9E9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900" dirty="0">
                <a:solidFill>
                  <a:schemeClr val="bg1"/>
                </a:solidFill>
                <a:latin typeface="linea-basic-10" panose="02000509000000000000" pitchFamily="49" charset="0"/>
              </a:rPr>
              <a:t>净</a:t>
            </a:r>
            <a:endParaRPr sz="3900" dirty="0">
              <a:solidFill>
                <a:schemeClr val="bg1"/>
              </a:solidFill>
              <a:latin typeface="linea-basic-10" panose="02000509000000000000" pitchFamily="49" charset="0"/>
            </a:endParaRPr>
          </a:p>
        </p:txBody>
      </p:sp>
      <p:sp>
        <p:nvSpPr>
          <p:cNvPr id="19" name="Shape 447"/>
          <p:cNvSpPr/>
          <p:nvPr/>
        </p:nvSpPr>
        <p:spPr>
          <a:xfrm>
            <a:off x="9713110" y="2782935"/>
            <a:ext cx="50013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7800">
                <a:solidFill>
                  <a:srgbClr val="E9E9E9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900" dirty="0" smtClean="0">
                <a:solidFill>
                  <a:schemeClr val="bg1"/>
                </a:solidFill>
                <a:latin typeface="linea-basic-10" panose="02000509000000000000" pitchFamily="49" charset="0"/>
              </a:rPr>
              <a:t>进</a:t>
            </a:r>
            <a:endParaRPr sz="3900" dirty="0">
              <a:solidFill>
                <a:schemeClr val="bg1"/>
              </a:solidFill>
              <a:latin typeface="linea-basic-10" panose="02000509000000000000" pitchFamily="49" charset="0"/>
            </a:endParaRPr>
          </a:p>
        </p:txBody>
      </p:sp>
      <p:sp>
        <p:nvSpPr>
          <p:cNvPr id="20" name="Shape 448"/>
          <p:cNvSpPr/>
          <p:nvPr/>
        </p:nvSpPr>
        <p:spPr>
          <a:xfrm>
            <a:off x="5897347" y="2782935"/>
            <a:ext cx="50013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7800">
                <a:solidFill>
                  <a:srgbClr val="E9E9E9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900" dirty="0">
                <a:solidFill>
                  <a:schemeClr val="bg1"/>
                </a:solidFill>
                <a:latin typeface="linea-basic-10" panose="02000509000000000000" pitchFamily="49" charset="0"/>
              </a:rPr>
              <a:t>敬</a:t>
            </a:r>
            <a:endParaRPr sz="3900" dirty="0">
              <a:solidFill>
                <a:schemeClr val="bg1"/>
              </a:solidFill>
              <a:latin typeface="linea-basic-10" panose="02000509000000000000" pitchFamily="49" charset="0"/>
            </a:endParaRPr>
          </a:p>
        </p:txBody>
      </p:sp>
      <p:sp>
        <p:nvSpPr>
          <p:cNvPr id="21" name="Shape 449"/>
          <p:cNvSpPr/>
          <p:nvPr/>
        </p:nvSpPr>
        <p:spPr>
          <a:xfrm>
            <a:off x="1987094" y="2782935"/>
            <a:ext cx="500137" cy="600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7800">
                <a:solidFill>
                  <a:srgbClr val="E9E9E9"/>
                </a:solidFill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900" dirty="0">
                <a:solidFill>
                  <a:schemeClr val="bg1"/>
                </a:solidFill>
                <a:latin typeface="linea-basic-10" panose="02000509000000000000" pitchFamily="49" charset="0"/>
              </a:rPr>
              <a:t>静</a:t>
            </a:r>
            <a:endParaRPr sz="3900" dirty="0">
              <a:solidFill>
                <a:schemeClr val="bg1"/>
              </a:solidFill>
              <a:latin typeface="linea-basic-10" panose="02000509000000000000" pitchFamily="49" charset="0"/>
            </a:endParaRPr>
          </a:p>
        </p:txBody>
      </p:sp>
      <p:sp>
        <p:nvSpPr>
          <p:cNvPr id="22" name="Shape 450"/>
          <p:cNvSpPr/>
          <p:nvPr/>
        </p:nvSpPr>
        <p:spPr>
          <a:xfrm>
            <a:off x="2219529" y="4102705"/>
            <a:ext cx="1" cy="367121"/>
          </a:xfrm>
          <a:prstGeom prst="line">
            <a:avLst/>
          </a:prstGeom>
          <a:ln w="25400">
            <a:solidFill>
              <a:schemeClr val="accent1"/>
            </a:solidFill>
            <a:miter lim="400000"/>
            <a:tailEnd type="oval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23" name="Shape 451"/>
          <p:cNvSpPr/>
          <p:nvPr/>
        </p:nvSpPr>
        <p:spPr>
          <a:xfrm>
            <a:off x="4179641" y="4100958"/>
            <a:ext cx="1" cy="370621"/>
          </a:xfrm>
          <a:prstGeom prst="line">
            <a:avLst/>
          </a:prstGeom>
          <a:ln w="25400">
            <a:solidFill>
              <a:schemeClr val="accent2"/>
            </a:solidFill>
            <a:miter lim="400000"/>
            <a:tailEnd type="oval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24" name="Shape 452"/>
          <p:cNvSpPr/>
          <p:nvPr/>
        </p:nvSpPr>
        <p:spPr>
          <a:xfrm>
            <a:off x="6139752" y="4100958"/>
            <a:ext cx="1" cy="370621"/>
          </a:xfrm>
          <a:prstGeom prst="line">
            <a:avLst/>
          </a:prstGeom>
          <a:ln w="25400">
            <a:solidFill>
              <a:schemeClr val="accent3"/>
            </a:solidFill>
            <a:miter lim="400000"/>
            <a:tailEnd type="oval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25" name="Shape 453"/>
          <p:cNvSpPr/>
          <p:nvPr/>
        </p:nvSpPr>
        <p:spPr>
          <a:xfrm>
            <a:off x="8099863" y="4100958"/>
            <a:ext cx="1" cy="367121"/>
          </a:xfrm>
          <a:prstGeom prst="line">
            <a:avLst/>
          </a:prstGeom>
          <a:ln w="25400">
            <a:solidFill>
              <a:schemeClr val="accent4"/>
            </a:solidFill>
            <a:miter lim="400000"/>
            <a:tailEnd type="oval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  <p:sp>
        <p:nvSpPr>
          <p:cNvPr id="26" name="Shape 454"/>
          <p:cNvSpPr/>
          <p:nvPr/>
        </p:nvSpPr>
        <p:spPr>
          <a:xfrm>
            <a:off x="10059975" y="4100958"/>
            <a:ext cx="1" cy="367121"/>
          </a:xfrm>
          <a:prstGeom prst="line">
            <a:avLst/>
          </a:prstGeom>
          <a:ln w="25400">
            <a:solidFill>
              <a:schemeClr val="accent5"/>
            </a:solidFill>
            <a:miter lim="400000"/>
            <a:tailEnd type="oval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51553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8000" r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58277" y="1398131"/>
            <a:ext cx="5351929" cy="4204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尊敬的各位家长：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首先感谢您们在百忙之中抽空来参加今天的家长会，协助并参与我们的教育教学工作。教育是双向的，必须家庭和学校积极配合才可能取得成效。在此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我代表初一（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77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）班所有的学生和任课老师对在座的家长表示感谢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!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感谢您们对我们工作的支持与关心！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2" y="858714"/>
            <a:ext cx="5041402" cy="50414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628" y="5160526"/>
            <a:ext cx="2474289" cy="17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965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grpSp>
        <p:nvGrpSpPr>
          <p:cNvPr id="42" name="Group 8"/>
          <p:cNvGrpSpPr/>
          <p:nvPr/>
        </p:nvGrpSpPr>
        <p:grpSpPr>
          <a:xfrm>
            <a:off x="4482258" y="2562518"/>
            <a:ext cx="437723" cy="437723"/>
            <a:chOff x="3122065" y="2128913"/>
            <a:chExt cx="782853" cy="782853"/>
          </a:xfrm>
        </p:grpSpPr>
        <p:sp>
          <p:nvSpPr>
            <p:cNvPr id="43" name="Freeform 13"/>
            <p:cNvSpPr>
              <a:spLocks noEditPoints="1"/>
            </p:cNvSpPr>
            <p:nvPr/>
          </p:nvSpPr>
          <p:spPr bwMode="auto">
            <a:xfrm flipH="1">
              <a:off x="3122065" y="2128913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13B48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44" name="Text Placeholder 1"/>
            <p:cNvSpPr txBox="1">
              <a:spLocks/>
            </p:cNvSpPr>
            <p:nvPr/>
          </p:nvSpPr>
          <p:spPr>
            <a:xfrm>
              <a:off x="3276944" y="2300062"/>
              <a:ext cx="554795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4400" b="1" dirty="0" smtClean="0">
                  <a:solidFill>
                    <a:srgbClr val="F13B48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A</a:t>
              </a:r>
              <a:endParaRPr lang="en-GB" sz="4400" b="1" dirty="0">
                <a:solidFill>
                  <a:srgbClr val="F13B48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45" name="Group 9"/>
          <p:cNvGrpSpPr/>
          <p:nvPr/>
        </p:nvGrpSpPr>
        <p:grpSpPr>
          <a:xfrm>
            <a:off x="4482258" y="4021651"/>
            <a:ext cx="437723" cy="437723"/>
            <a:chOff x="3122065" y="4738524"/>
            <a:chExt cx="782853" cy="782853"/>
          </a:xfrm>
        </p:grpSpPr>
        <p:sp>
          <p:nvSpPr>
            <p:cNvPr id="46" name="Freeform 16"/>
            <p:cNvSpPr>
              <a:spLocks noEditPoints="1"/>
            </p:cNvSpPr>
            <p:nvPr/>
          </p:nvSpPr>
          <p:spPr bwMode="auto">
            <a:xfrm flipH="1">
              <a:off x="3122065" y="473852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49D1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47" name="Text Placeholder 1"/>
            <p:cNvSpPr txBox="1">
              <a:spLocks/>
            </p:cNvSpPr>
            <p:nvPr/>
          </p:nvSpPr>
          <p:spPr>
            <a:xfrm>
              <a:off x="3276944" y="4901906"/>
              <a:ext cx="554795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4400" b="1" dirty="0" smtClean="0">
                  <a:solidFill>
                    <a:srgbClr val="F49D15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D</a:t>
              </a:r>
              <a:endParaRPr lang="en-GB" sz="4400" b="1" dirty="0">
                <a:solidFill>
                  <a:srgbClr val="F49D15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48" name="Group 11"/>
          <p:cNvGrpSpPr/>
          <p:nvPr/>
        </p:nvGrpSpPr>
        <p:grpSpPr>
          <a:xfrm>
            <a:off x="7345045" y="4021651"/>
            <a:ext cx="437723" cy="437723"/>
            <a:chOff x="8242065" y="4738524"/>
            <a:chExt cx="782853" cy="782853"/>
          </a:xfrm>
        </p:grpSpPr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8242065" y="4738524"/>
              <a:ext cx="782853" cy="782853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00BBD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50" name="Text Placeholder 1"/>
            <p:cNvSpPr txBox="1">
              <a:spLocks/>
            </p:cNvSpPr>
            <p:nvPr/>
          </p:nvSpPr>
          <p:spPr>
            <a:xfrm>
              <a:off x="8406634" y="4908177"/>
              <a:ext cx="554795" cy="443546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4400" b="1" dirty="0" smtClean="0">
                  <a:solidFill>
                    <a:srgbClr val="00BBD6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A</a:t>
              </a:r>
              <a:endParaRPr lang="en-GB" sz="4400" b="1" dirty="0">
                <a:solidFill>
                  <a:srgbClr val="00BBD6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51" name="Group 12"/>
          <p:cNvGrpSpPr/>
          <p:nvPr/>
        </p:nvGrpSpPr>
        <p:grpSpPr>
          <a:xfrm>
            <a:off x="7345045" y="2562518"/>
            <a:ext cx="437723" cy="437723"/>
            <a:chOff x="8242065" y="2128912"/>
            <a:chExt cx="782853" cy="782854"/>
          </a:xfrm>
        </p:grpSpPr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8242065" y="2128912"/>
              <a:ext cx="782853" cy="78285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B2D23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53" name="Text Placeholder 1"/>
            <p:cNvSpPr txBox="1">
              <a:spLocks/>
            </p:cNvSpPr>
            <p:nvPr/>
          </p:nvSpPr>
          <p:spPr>
            <a:xfrm>
              <a:off x="8393187" y="2334510"/>
              <a:ext cx="554795" cy="443546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4400" b="1" dirty="0" smtClean="0">
                  <a:solidFill>
                    <a:srgbClr val="B2D235"/>
                  </a:solidFill>
                  <a:latin typeface="Signika" panose="02010003020600000004" pitchFamily="50" charset="0"/>
                  <a:cs typeface="Clear Sans Medium" panose="020B0603030202020304" pitchFamily="34" charset="0"/>
                </a:rPr>
                <a:t>I</a:t>
              </a:r>
              <a:endParaRPr lang="en-GB" sz="4400" b="1" dirty="0">
                <a:solidFill>
                  <a:srgbClr val="B2D235"/>
                </a:solidFill>
                <a:latin typeface="Signika" panose="02010003020600000004" pitchFamily="50" charset="0"/>
                <a:cs typeface="Clear Sans Medium" panose="020B0603030202020304" pitchFamily="34" charset="0"/>
              </a:endParaRPr>
            </a:p>
          </p:txBody>
        </p:sp>
      </p:grpSp>
      <p:grpSp>
        <p:nvGrpSpPr>
          <p:cNvPr id="54" name="Group 2"/>
          <p:cNvGrpSpPr/>
          <p:nvPr/>
        </p:nvGrpSpPr>
        <p:grpSpPr>
          <a:xfrm>
            <a:off x="5070855" y="2420438"/>
            <a:ext cx="2160001" cy="2160000"/>
            <a:chOff x="4174751" y="1874807"/>
            <a:chExt cx="3863090" cy="3863089"/>
          </a:xfrm>
        </p:grpSpPr>
        <p:grpSp>
          <p:nvGrpSpPr>
            <p:cNvPr id="55" name="Group 1"/>
            <p:cNvGrpSpPr/>
            <p:nvPr/>
          </p:nvGrpSpPr>
          <p:grpSpPr>
            <a:xfrm rot="18881845">
              <a:off x="4174751" y="1874807"/>
              <a:ext cx="3863089" cy="3863090"/>
              <a:chOff x="4174751" y="1874807"/>
              <a:chExt cx="3863089" cy="3863090"/>
            </a:xfrm>
          </p:grpSpPr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4862138" y="3806352"/>
                <a:ext cx="2489423" cy="1931545"/>
              </a:xfrm>
              <a:custGeom>
                <a:avLst/>
                <a:gdLst>
                  <a:gd name="T0" fmla="*/ 143 w 950"/>
                  <a:gd name="T1" fmla="*/ 227 h 737"/>
                  <a:gd name="T2" fmla="*/ 193 w 950"/>
                  <a:gd name="T3" fmla="*/ 244 h 737"/>
                  <a:gd name="T4" fmla="*/ 198 w 950"/>
                  <a:gd name="T5" fmla="*/ 277 h 737"/>
                  <a:gd name="T6" fmla="*/ 0 w 950"/>
                  <a:gd name="T7" fmla="*/ 475 h 737"/>
                  <a:gd name="T8" fmla="*/ 950 w 950"/>
                  <a:gd name="T9" fmla="*/ 475 h 737"/>
                  <a:gd name="T10" fmla="*/ 950 w 950"/>
                  <a:gd name="T11" fmla="*/ 475 h 737"/>
                  <a:gd name="T12" fmla="*/ 475 w 950"/>
                  <a:gd name="T13" fmla="*/ 0 h 737"/>
                  <a:gd name="T14" fmla="*/ 277 w 950"/>
                  <a:gd name="T15" fmla="*/ 198 h 737"/>
                  <a:gd name="T16" fmla="*/ 244 w 950"/>
                  <a:gd name="T17" fmla="*/ 192 h 737"/>
                  <a:gd name="T18" fmla="*/ 227 w 950"/>
                  <a:gd name="T19" fmla="*/ 143 h 737"/>
                  <a:gd name="T20" fmla="*/ 143 w 950"/>
                  <a:gd name="T21" fmla="*/ 143 h 737"/>
                  <a:gd name="T22" fmla="*/ 143 w 950"/>
                  <a:gd name="T23" fmla="*/ 22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0" h="737">
                    <a:moveTo>
                      <a:pt x="143" y="227"/>
                    </a:moveTo>
                    <a:cubicBezTo>
                      <a:pt x="157" y="240"/>
                      <a:pt x="175" y="246"/>
                      <a:pt x="193" y="244"/>
                    </a:cubicBezTo>
                    <a:cubicBezTo>
                      <a:pt x="198" y="253"/>
                      <a:pt x="199" y="266"/>
                      <a:pt x="198" y="277"/>
                    </a:cubicBezTo>
                    <a:cubicBezTo>
                      <a:pt x="0" y="475"/>
                      <a:pt x="0" y="475"/>
                      <a:pt x="0" y="475"/>
                    </a:cubicBezTo>
                    <a:cubicBezTo>
                      <a:pt x="262" y="737"/>
                      <a:pt x="688" y="737"/>
                      <a:pt x="950" y="475"/>
                    </a:cubicBezTo>
                    <a:cubicBezTo>
                      <a:pt x="950" y="475"/>
                      <a:pt x="950" y="475"/>
                      <a:pt x="950" y="475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277" y="198"/>
                      <a:pt x="277" y="198"/>
                      <a:pt x="277" y="198"/>
                    </a:cubicBezTo>
                    <a:cubicBezTo>
                      <a:pt x="266" y="199"/>
                      <a:pt x="254" y="198"/>
                      <a:pt x="244" y="192"/>
                    </a:cubicBezTo>
                    <a:cubicBezTo>
                      <a:pt x="246" y="175"/>
                      <a:pt x="241" y="156"/>
                      <a:pt x="227" y="143"/>
                    </a:cubicBezTo>
                    <a:cubicBezTo>
                      <a:pt x="204" y="120"/>
                      <a:pt x="166" y="120"/>
                      <a:pt x="143" y="143"/>
                    </a:cubicBezTo>
                    <a:cubicBezTo>
                      <a:pt x="120" y="166"/>
                      <a:pt x="120" y="204"/>
                      <a:pt x="143" y="227"/>
                    </a:cubicBezTo>
                  </a:path>
                </a:pathLst>
              </a:custGeom>
              <a:solidFill>
                <a:srgbClr val="00BB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0"/>
              <p:cNvSpPr>
                <a:spLocks/>
              </p:cNvSpPr>
              <p:nvPr/>
            </p:nvSpPr>
            <p:spPr bwMode="auto">
              <a:xfrm>
                <a:off x="6106295" y="2561086"/>
                <a:ext cx="1931545" cy="2490530"/>
              </a:xfrm>
              <a:custGeom>
                <a:avLst/>
                <a:gdLst>
                  <a:gd name="T0" fmla="*/ 198 w 737"/>
                  <a:gd name="T1" fmla="*/ 673 h 950"/>
                  <a:gd name="T2" fmla="*/ 193 w 737"/>
                  <a:gd name="T3" fmla="*/ 706 h 950"/>
                  <a:gd name="T4" fmla="*/ 143 w 737"/>
                  <a:gd name="T5" fmla="*/ 723 h 950"/>
                  <a:gd name="T6" fmla="*/ 143 w 737"/>
                  <a:gd name="T7" fmla="*/ 807 h 950"/>
                  <a:gd name="T8" fmla="*/ 227 w 737"/>
                  <a:gd name="T9" fmla="*/ 807 h 950"/>
                  <a:gd name="T10" fmla="*/ 244 w 737"/>
                  <a:gd name="T11" fmla="*/ 757 h 950"/>
                  <a:gd name="T12" fmla="*/ 277 w 737"/>
                  <a:gd name="T13" fmla="*/ 752 h 950"/>
                  <a:gd name="T14" fmla="*/ 475 w 737"/>
                  <a:gd name="T15" fmla="*/ 950 h 950"/>
                  <a:gd name="T16" fmla="*/ 475 w 737"/>
                  <a:gd name="T17" fmla="*/ 0 h 950"/>
                  <a:gd name="T18" fmla="*/ 475 w 737"/>
                  <a:gd name="T19" fmla="*/ 0 h 950"/>
                  <a:gd name="T20" fmla="*/ 0 w 737"/>
                  <a:gd name="T21" fmla="*/ 475 h 950"/>
                  <a:gd name="T22" fmla="*/ 198 w 737"/>
                  <a:gd name="T23" fmla="*/ 673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7" h="950">
                    <a:moveTo>
                      <a:pt x="198" y="673"/>
                    </a:moveTo>
                    <a:cubicBezTo>
                      <a:pt x="199" y="684"/>
                      <a:pt x="198" y="696"/>
                      <a:pt x="193" y="706"/>
                    </a:cubicBezTo>
                    <a:cubicBezTo>
                      <a:pt x="175" y="704"/>
                      <a:pt x="156" y="709"/>
                      <a:pt x="143" y="723"/>
                    </a:cubicBezTo>
                    <a:cubicBezTo>
                      <a:pt x="120" y="746"/>
                      <a:pt x="120" y="784"/>
                      <a:pt x="143" y="807"/>
                    </a:cubicBezTo>
                    <a:cubicBezTo>
                      <a:pt x="166" y="830"/>
                      <a:pt x="204" y="830"/>
                      <a:pt x="227" y="807"/>
                    </a:cubicBezTo>
                    <a:cubicBezTo>
                      <a:pt x="240" y="793"/>
                      <a:pt x="246" y="775"/>
                      <a:pt x="244" y="757"/>
                    </a:cubicBezTo>
                    <a:cubicBezTo>
                      <a:pt x="254" y="752"/>
                      <a:pt x="266" y="751"/>
                      <a:pt x="277" y="752"/>
                    </a:cubicBezTo>
                    <a:cubicBezTo>
                      <a:pt x="475" y="950"/>
                      <a:pt x="475" y="950"/>
                      <a:pt x="475" y="950"/>
                    </a:cubicBezTo>
                    <a:cubicBezTo>
                      <a:pt x="737" y="687"/>
                      <a:pt x="737" y="262"/>
                      <a:pt x="475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0" y="475"/>
                      <a:pt x="0" y="475"/>
                      <a:pt x="0" y="475"/>
                    </a:cubicBezTo>
                    <a:cubicBezTo>
                      <a:pt x="198" y="673"/>
                      <a:pt x="198" y="673"/>
                      <a:pt x="198" y="673"/>
                    </a:cubicBezTo>
                  </a:path>
                </a:pathLst>
              </a:custGeom>
              <a:solidFill>
                <a:srgbClr val="B2D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5"/>
              <p:cNvSpPr>
                <a:spLocks/>
              </p:cNvSpPr>
              <p:nvPr/>
            </p:nvSpPr>
            <p:spPr bwMode="auto">
              <a:xfrm>
                <a:off x="4862138" y="1874807"/>
                <a:ext cx="2489423" cy="1931545"/>
              </a:xfrm>
              <a:custGeom>
                <a:avLst/>
                <a:gdLst>
                  <a:gd name="T0" fmla="*/ 475 w 950"/>
                  <a:gd name="T1" fmla="*/ 737 h 737"/>
                  <a:gd name="T2" fmla="*/ 673 w 950"/>
                  <a:gd name="T3" fmla="*/ 539 h 737"/>
                  <a:gd name="T4" fmla="*/ 706 w 950"/>
                  <a:gd name="T5" fmla="*/ 544 h 737"/>
                  <a:gd name="T6" fmla="*/ 723 w 950"/>
                  <a:gd name="T7" fmla="*/ 594 h 737"/>
                  <a:gd name="T8" fmla="*/ 807 w 950"/>
                  <a:gd name="T9" fmla="*/ 594 h 737"/>
                  <a:gd name="T10" fmla="*/ 807 w 950"/>
                  <a:gd name="T11" fmla="*/ 510 h 737"/>
                  <a:gd name="T12" fmla="*/ 757 w 950"/>
                  <a:gd name="T13" fmla="*/ 493 h 737"/>
                  <a:gd name="T14" fmla="*/ 752 w 950"/>
                  <a:gd name="T15" fmla="*/ 460 h 737"/>
                  <a:gd name="T16" fmla="*/ 950 w 950"/>
                  <a:gd name="T17" fmla="*/ 262 h 737"/>
                  <a:gd name="T18" fmla="*/ 0 w 950"/>
                  <a:gd name="T19" fmla="*/ 262 h 737"/>
                  <a:gd name="T20" fmla="*/ 0 w 950"/>
                  <a:gd name="T21" fmla="*/ 262 h 737"/>
                  <a:gd name="T22" fmla="*/ 475 w 950"/>
                  <a:gd name="T23" fmla="*/ 73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0" h="737">
                    <a:moveTo>
                      <a:pt x="475" y="737"/>
                    </a:moveTo>
                    <a:cubicBezTo>
                      <a:pt x="673" y="539"/>
                      <a:pt x="673" y="539"/>
                      <a:pt x="673" y="539"/>
                    </a:cubicBezTo>
                    <a:cubicBezTo>
                      <a:pt x="684" y="538"/>
                      <a:pt x="696" y="539"/>
                      <a:pt x="706" y="544"/>
                    </a:cubicBezTo>
                    <a:cubicBezTo>
                      <a:pt x="704" y="562"/>
                      <a:pt x="709" y="580"/>
                      <a:pt x="723" y="594"/>
                    </a:cubicBezTo>
                    <a:cubicBezTo>
                      <a:pt x="746" y="617"/>
                      <a:pt x="784" y="617"/>
                      <a:pt x="807" y="594"/>
                    </a:cubicBezTo>
                    <a:cubicBezTo>
                      <a:pt x="830" y="571"/>
                      <a:pt x="830" y="533"/>
                      <a:pt x="807" y="510"/>
                    </a:cubicBezTo>
                    <a:cubicBezTo>
                      <a:pt x="793" y="496"/>
                      <a:pt x="775" y="491"/>
                      <a:pt x="757" y="493"/>
                    </a:cubicBezTo>
                    <a:cubicBezTo>
                      <a:pt x="752" y="483"/>
                      <a:pt x="751" y="471"/>
                      <a:pt x="752" y="460"/>
                    </a:cubicBezTo>
                    <a:cubicBezTo>
                      <a:pt x="950" y="262"/>
                      <a:pt x="950" y="262"/>
                      <a:pt x="950" y="262"/>
                    </a:cubicBezTo>
                    <a:cubicBezTo>
                      <a:pt x="688" y="0"/>
                      <a:pt x="262" y="0"/>
                      <a:pt x="0" y="262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475" y="737"/>
                      <a:pt x="475" y="737"/>
                      <a:pt x="475" y="737"/>
                    </a:cubicBezTo>
                  </a:path>
                </a:pathLst>
              </a:custGeom>
              <a:solidFill>
                <a:srgbClr val="F13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4174751" y="2561086"/>
                <a:ext cx="1931545" cy="2490530"/>
              </a:xfrm>
              <a:custGeom>
                <a:avLst/>
                <a:gdLst>
                  <a:gd name="T0" fmla="*/ 493 w 737"/>
                  <a:gd name="T1" fmla="*/ 192 h 950"/>
                  <a:gd name="T2" fmla="*/ 460 w 737"/>
                  <a:gd name="T3" fmla="*/ 198 h 950"/>
                  <a:gd name="T4" fmla="*/ 262 w 737"/>
                  <a:gd name="T5" fmla="*/ 0 h 950"/>
                  <a:gd name="T6" fmla="*/ 262 w 737"/>
                  <a:gd name="T7" fmla="*/ 950 h 950"/>
                  <a:gd name="T8" fmla="*/ 262 w 737"/>
                  <a:gd name="T9" fmla="*/ 950 h 950"/>
                  <a:gd name="T10" fmla="*/ 460 w 737"/>
                  <a:gd name="T11" fmla="*/ 752 h 950"/>
                  <a:gd name="T12" fmla="*/ 455 w 737"/>
                  <a:gd name="T13" fmla="*/ 719 h 950"/>
                  <a:gd name="T14" fmla="*/ 405 w 737"/>
                  <a:gd name="T15" fmla="*/ 702 h 950"/>
                  <a:gd name="T16" fmla="*/ 405 w 737"/>
                  <a:gd name="T17" fmla="*/ 618 h 950"/>
                  <a:gd name="T18" fmla="*/ 489 w 737"/>
                  <a:gd name="T19" fmla="*/ 618 h 950"/>
                  <a:gd name="T20" fmla="*/ 506 w 737"/>
                  <a:gd name="T21" fmla="*/ 667 h 950"/>
                  <a:gd name="T22" fmla="*/ 539 w 737"/>
                  <a:gd name="T23" fmla="*/ 673 h 950"/>
                  <a:gd name="T24" fmla="*/ 737 w 737"/>
                  <a:gd name="T25" fmla="*/ 475 h 950"/>
                  <a:gd name="T26" fmla="*/ 539 w 737"/>
                  <a:gd name="T27" fmla="*/ 277 h 950"/>
                  <a:gd name="T28" fmla="*/ 544 w 737"/>
                  <a:gd name="T29" fmla="*/ 244 h 950"/>
                  <a:gd name="T30" fmla="*/ 594 w 737"/>
                  <a:gd name="T31" fmla="*/ 227 h 950"/>
                  <a:gd name="T32" fmla="*/ 594 w 737"/>
                  <a:gd name="T33" fmla="*/ 143 h 950"/>
                  <a:gd name="T34" fmla="*/ 510 w 737"/>
                  <a:gd name="T35" fmla="*/ 143 h 950"/>
                  <a:gd name="T36" fmla="*/ 493 w 737"/>
                  <a:gd name="T37" fmla="*/ 192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37" h="950">
                    <a:moveTo>
                      <a:pt x="493" y="192"/>
                    </a:moveTo>
                    <a:cubicBezTo>
                      <a:pt x="484" y="198"/>
                      <a:pt x="471" y="199"/>
                      <a:pt x="460" y="198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0" y="262"/>
                      <a:pt x="0" y="687"/>
                      <a:pt x="262" y="950"/>
                    </a:cubicBezTo>
                    <a:cubicBezTo>
                      <a:pt x="262" y="950"/>
                      <a:pt x="262" y="950"/>
                      <a:pt x="262" y="950"/>
                    </a:cubicBezTo>
                    <a:cubicBezTo>
                      <a:pt x="460" y="752"/>
                      <a:pt x="460" y="752"/>
                      <a:pt x="460" y="752"/>
                    </a:cubicBezTo>
                    <a:cubicBezTo>
                      <a:pt x="461" y="741"/>
                      <a:pt x="460" y="728"/>
                      <a:pt x="455" y="719"/>
                    </a:cubicBezTo>
                    <a:cubicBezTo>
                      <a:pt x="437" y="721"/>
                      <a:pt x="419" y="715"/>
                      <a:pt x="405" y="702"/>
                    </a:cubicBezTo>
                    <a:cubicBezTo>
                      <a:pt x="382" y="679"/>
                      <a:pt x="382" y="641"/>
                      <a:pt x="405" y="618"/>
                    </a:cubicBezTo>
                    <a:cubicBezTo>
                      <a:pt x="428" y="595"/>
                      <a:pt x="466" y="595"/>
                      <a:pt x="489" y="618"/>
                    </a:cubicBezTo>
                    <a:cubicBezTo>
                      <a:pt x="503" y="631"/>
                      <a:pt x="508" y="650"/>
                      <a:pt x="506" y="667"/>
                    </a:cubicBezTo>
                    <a:cubicBezTo>
                      <a:pt x="516" y="673"/>
                      <a:pt x="528" y="674"/>
                      <a:pt x="539" y="673"/>
                    </a:cubicBezTo>
                    <a:cubicBezTo>
                      <a:pt x="737" y="475"/>
                      <a:pt x="737" y="475"/>
                      <a:pt x="737" y="475"/>
                    </a:cubicBezTo>
                    <a:cubicBezTo>
                      <a:pt x="539" y="277"/>
                      <a:pt x="539" y="277"/>
                      <a:pt x="539" y="277"/>
                    </a:cubicBezTo>
                    <a:cubicBezTo>
                      <a:pt x="538" y="266"/>
                      <a:pt x="539" y="253"/>
                      <a:pt x="544" y="244"/>
                    </a:cubicBezTo>
                    <a:cubicBezTo>
                      <a:pt x="562" y="246"/>
                      <a:pt x="581" y="240"/>
                      <a:pt x="594" y="227"/>
                    </a:cubicBezTo>
                    <a:cubicBezTo>
                      <a:pt x="617" y="204"/>
                      <a:pt x="617" y="166"/>
                      <a:pt x="594" y="143"/>
                    </a:cubicBezTo>
                    <a:cubicBezTo>
                      <a:pt x="571" y="120"/>
                      <a:pt x="533" y="120"/>
                      <a:pt x="510" y="143"/>
                    </a:cubicBezTo>
                    <a:cubicBezTo>
                      <a:pt x="497" y="156"/>
                      <a:pt x="491" y="175"/>
                      <a:pt x="493" y="192"/>
                    </a:cubicBezTo>
                    <a:close/>
                  </a:path>
                </a:pathLst>
              </a:custGeom>
              <a:solidFill>
                <a:srgbClr val="F49D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6" name="Group 82"/>
            <p:cNvGrpSpPr/>
            <p:nvPr/>
          </p:nvGrpSpPr>
          <p:grpSpPr>
            <a:xfrm>
              <a:off x="5091635" y="2740191"/>
              <a:ext cx="500153" cy="515082"/>
              <a:chOff x="3681413" y="3632200"/>
              <a:chExt cx="638175" cy="657225"/>
            </a:xfrm>
            <a:solidFill>
              <a:schemeClr val="bg1"/>
            </a:solidFill>
          </p:grpSpPr>
          <p:sp>
            <p:nvSpPr>
              <p:cNvPr id="64" name="Freeform 14"/>
              <p:cNvSpPr>
                <a:spLocks noEditPoints="1"/>
              </p:cNvSpPr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5"/>
              <p:cNvSpPr>
                <a:spLocks noEditPoints="1"/>
              </p:cNvSpPr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6"/>
              <p:cNvSpPr>
                <a:spLocks noEditPoints="1"/>
              </p:cNvSpPr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7"/>
              <p:cNvSpPr>
                <a:spLocks noEditPoints="1"/>
              </p:cNvSpPr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8"/>
              <p:cNvSpPr>
                <a:spLocks noEditPoints="1"/>
              </p:cNvSpPr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9"/>
              <p:cNvSpPr>
                <a:spLocks noEditPoints="1"/>
              </p:cNvSpPr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0"/>
              <p:cNvSpPr>
                <a:spLocks noEditPoints="1"/>
              </p:cNvSpPr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2"/>
              <p:cNvSpPr>
                <a:spLocks noEditPoints="1"/>
              </p:cNvSpPr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7" name="Group 63"/>
            <p:cNvGrpSpPr/>
            <p:nvPr/>
          </p:nvGrpSpPr>
          <p:grpSpPr>
            <a:xfrm>
              <a:off x="6607907" y="4254520"/>
              <a:ext cx="594853" cy="594853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60" name="Freeform 6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6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8" name="Shape 3659"/>
            <p:cNvSpPr/>
            <p:nvPr/>
          </p:nvSpPr>
          <p:spPr>
            <a:xfrm>
              <a:off x="4947221" y="4249609"/>
              <a:ext cx="588709" cy="551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sp>
          <p:nvSpPr>
            <p:cNvPr id="59" name="AutoShape 49"/>
            <p:cNvSpPr>
              <a:spLocks/>
            </p:cNvSpPr>
            <p:nvPr/>
          </p:nvSpPr>
          <p:spPr bwMode="auto">
            <a:xfrm>
              <a:off x="6670335" y="2784525"/>
              <a:ext cx="488709" cy="490672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endParaRPr 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一、班级管理目标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07140" y="1608484"/>
            <a:ext cx="29539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13B4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目标</a:t>
            </a:r>
            <a:endParaRPr lang="en-US" altLang="zh-CN" sz="3600" dirty="0" smtClean="0">
              <a:solidFill>
                <a:srgbClr val="F13B48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个核心、两个重点、四个要求。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545043" y="3647190"/>
            <a:ext cx="2953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49D15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一个</a:t>
            </a:r>
            <a:r>
              <a:rPr lang="zh-CN" altLang="en-US" sz="3600" dirty="0" smtClean="0">
                <a:solidFill>
                  <a:srgbClr val="F49D15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核心</a:t>
            </a:r>
            <a:endParaRPr lang="en-US" altLang="zh-CN" sz="3600" dirty="0" smtClean="0">
              <a:solidFill>
                <a:srgbClr val="F49D15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以学习为核心。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7986535" y="3969254"/>
            <a:ext cx="2953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BBD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两个</a:t>
            </a:r>
            <a:r>
              <a:rPr lang="zh-CN" altLang="en-US" sz="3600" dirty="0" smtClean="0">
                <a:solidFill>
                  <a:srgbClr val="00BBD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重点</a:t>
            </a:r>
            <a:endParaRPr lang="en-US" altLang="zh-CN" sz="3600" dirty="0" smtClean="0">
              <a:solidFill>
                <a:srgbClr val="00BBD6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纪律和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卫生。</a:t>
            </a:r>
            <a:endParaRPr lang="zh-CN" altLang="en-US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140898" y="1727774"/>
            <a:ext cx="29539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B2D235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四个</a:t>
            </a:r>
            <a:r>
              <a:rPr lang="zh-CN" altLang="en-US" sz="3600" dirty="0" smtClean="0">
                <a:solidFill>
                  <a:srgbClr val="B2D235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要求</a:t>
            </a:r>
            <a:endParaRPr lang="en-US" altLang="zh-CN" sz="3600" dirty="0" smtClean="0">
              <a:solidFill>
                <a:srgbClr val="B2D235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会做人、会处事、会共处、会学习。</a:t>
            </a:r>
          </a:p>
        </p:txBody>
      </p:sp>
    </p:spTree>
    <p:extLst>
      <p:ext uri="{BB962C8B-B14F-4D97-AF65-F5344CB8AC3E}">
        <p14:creationId xmlns:p14="http://schemas.microsoft.com/office/powerpoint/2010/main" val="266952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二、英语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技能</a:t>
            </a:r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: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听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grpSp>
        <p:nvGrpSpPr>
          <p:cNvPr id="80" name="Group 19"/>
          <p:cNvGrpSpPr/>
          <p:nvPr/>
        </p:nvGrpSpPr>
        <p:grpSpPr>
          <a:xfrm>
            <a:off x="5657617" y="3320091"/>
            <a:ext cx="2133919" cy="2135663"/>
            <a:chOff x="5678176" y="3395507"/>
            <a:chExt cx="1939926" cy="1941512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6181414" y="3395507"/>
              <a:ext cx="1436688" cy="971550"/>
            </a:xfrm>
            <a:custGeom>
              <a:avLst/>
              <a:gdLst>
                <a:gd name="T0" fmla="*/ 124 w 382"/>
                <a:gd name="T1" fmla="*/ 0 h 258"/>
                <a:gd name="T2" fmla="*/ 0 w 382"/>
                <a:gd name="T3" fmla="*/ 32 h 258"/>
                <a:gd name="T4" fmla="*/ 55 w 382"/>
                <a:gd name="T5" fmla="*/ 127 h 258"/>
                <a:gd name="T6" fmla="*/ 124 w 382"/>
                <a:gd name="T7" fmla="*/ 110 h 258"/>
                <a:gd name="T8" fmla="*/ 272 w 382"/>
                <a:gd name="T9" fmla="*/ 258 h 258"/>
                <a:gd name="T10" fmla="*/ 382 w 382"/>
                <a:gd name="T11" fmla="*/ 258 h 258"/>
                <a:gd name="T12" fmla="*/ 124 w 382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58">
                  <a:moveTo>
                    <a:pt x="124" y="0"/>
                  </a:moveTo>
                  <a:cubicBezTo>
                    <a:pt x="79" y="0"/>
                    <a:pt x="37" y="12"/>
                    <a:pt x="0" y="32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75" y="116"/>
                    <a:pt x="99" y="110"/>
                    <a:pt x="124" y="110"/>
                  </a:cubicBezTo>
                  <a:cubicBezTo>
                    <a:pt x="206" y="110"/>
                    <a:pt x="272" y="176"/>
                    <a:pt x="272" y="258"/>
                  </a:cubicBezTo>
                  <a:cubicBezTo>
                    <a:pt x="382" y="258"/>
                    <a:pt x="382" y="258"/>
                    <a:pt x="382" y="258"/>
                  </a:cubicBezTo>
                  <a:cubicBezTo>
                    <a:pt x="382" y="116"/>
                    <a:pt x="266" y="0"/>
                    <a:pt x="124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78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r>
                <a:rPr lang="en-US" sz="2400" dirty="0" smtClean="0">
                  <a:solidFill>
                    <a:srgbClr val="FFFFFF"/>
                  </a:solidFill>
                  <a:latin typeface="Source Sans Pro" charset="0"/>
                </a:rPr>
                <a:t>02</a:t>
              </a:r>
              <a:endParaRPr lang="en-US" sz="2400" dirty="0">
                <a:solidFill>
                  <a:srgbClr val="FFFFFF"/>
                </a:solidFill>
                <a:latin typeface="Source Sans Pro" charset="0"/>
              </a:endParaRPr>
            </a:p>
          </p:txBody>
        </p:sp>
        <p:sp>
          <p:nvSpPr>
            <p:cNvPr id="83" name="Oval 12"/>
            <p:cNvSpPr/>
            <p:nvPr/>
          </p:nvSpPr>
          <p:spPr>
            <a:xfrm>
              <a:off x="6200231" y="3910336"/>
              <a:ext cx="906905" cy="9069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84" name="Group 20"/>
          <p:cNvGrpSpPr/>
          <p:nvPr/>
        </p:nvGrpSpPr>
        <p:grpSpPr>
          <a:xfrm>
            <a:off x="3977782" y="3312596"/>
            <a:ext cx="2133918" cy="2135663"/>
            <a:chOff x="4154176" y="3395507"/>
            <a:chExt cx="1939925" cy="1941512"/>
          </a:xfrm>
        </p:grpSpPr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4154176" y="3395507"/>
              <a:ext cx="1439863" cy="971550"/>
            </a:xfrm>
            <a:custGeom>
              <a:avLst/>
              <a:gdLst>
                <a:gd name="T0" fmla="*/ 258 w 383"/>
                <a:gd name="T1" fmla="*/ 110 h 258"/>
                <a:gd name="T2" fmla="*/ 328 w 383"/>
                <a:gd name="T3" fmla="*/ 128 h 258"/>
                <a:gd name="T4" fmla="*/ 383 w 383"/>
                <a:gd name="T5" fmla="*/ 33 h 258"/>
                <a:gd name="T6" fmla="*/ 258 w 383"/>
                <a:gd name="T7" fmla="*/ 0 h 258"/>
                <a:gd name="T8" fmla="*/ 0 w 383"/>
                <a:gd name="T9" fmla="*/ 258 h 258"/>
                <a:gd name="T10" fmla="*/ 110 w 383"/>
                <a:gd name="T11" fmla="*/ 258 h 258"/>
                <a:gd name="T12" fmla="*/ 258 w 383"/>
                <a:gd name="T13" fmla="*/ 11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258">
                  <a:moveTo>
                    <a:pt x="258" y="110"/>
                  </a:moveTo>
                  <a:cubicBezTo>
                    <a:pt x="283" y="110"/>
                    <a:pt x="307" y="117"/>
                    <a:pt x="328" y="128"/>
                  </a:cubicBezTo>
                  <a:cubicBezTo>
                    <a:pt x="383" y="33"/>
                    <a:pt x="383" y="33"/>
                    <a:pt x="383" y="33"/>
                  </a:cubicBezTo>
                  <a:cubicBezTo>
                    <a:pt x="346" y="12"/>
                    <a:pt x="303" y="0"/>
                    <a:pt x="258" y="0"/>
                  </a:cubicBezTo>
                  <a:cubicBezTo>
                    <a:pt x="116" y="0"/>
                    <a:pt x="0" y="116"/>
                    <a:pt x="0" y="258"/>
                  </a:cubicBezTo>
                  <a:cubicBezTo>
                    <a:pt x="110" y="258"/>
                    <a:pt x="110" y="258"/>
                    <a:pt x="110" y="258"/>
                  </a:cubicBezTo>
                  <a:cubicBezTo>
                    <a:pt x="110" y="176"/>
                    <a:pt x="176" y="110"/>
                    <a:pt x="258" y="11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latin typeface="Source Sans Pro" charset="0"/>
                </a:rPr>
                <a:t>03</a:t>
              </a:r>
              <a:endParaRPr lang="en-US" sz="2400" dirty="0">
                <a:solidFill>
                  <a:srgbClr val="FFFFFF"/>
                </a:solidFill>
                <a:latin typeface="Source Sans Pro" charset="0"/>
              </a:endParaRPr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4154176" y="4367057"/>
              <a:ext cx="1939925" cy="969962"/>
            </a:xfrm>
            <a:custGeom>
              <a:avLst/>
              <a:gdLst>
                <a:gd name="T0" fmla="*/ 258 w 516"/>
                <a:gd name="T1" fmla="*/ 148 h 258"/>
                <a:gd name="T2" fmla="*/ 110 w 516"/>
                <a:gd name="T3" fmla="*/ 0 h 258"/>
                <a:gd name="T4" fmla="*/ 0 w 516"/>
                <a:gd name="T5" fmla="*/ 0 h 258"/>
                <a:gd name="T6" fmla="*/ 258 w 516"/>
                <a:gd name="T7" fmla="*/ 258 h 258"/>
                <a:gd name="T8" fmla="*/ 516 w 516"/>
                <a:gd name="T9" fmla="*/ 0 h 258"/>
                <a:gd name="T10" fmla="*/ 406 w 516"/>
                <a:gd name="T11" fmla="*/ 0 h 258"/>
                <a:gd name="T12" fmla="*/ 258 w 516"/>
                <a:gd name="T13" fmla="*/ 14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258">
                  <a:moveTo>
                    <a:pt x="258" y="148"/>
                  </a:moveTo>
                  <a:cubicBezTo>
                    <a:pt x="176" y="148"/>
                    <a:pt x="110" y="82"/>
                    <a:pt x="1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116" y="258"/>
                    <a:pt x="258" y="258"/>
                  </a:cubicBezTo>
                  <a:cubicBezTo>
                    <a:pt x="400" y="258"/>
                    <a:pt x="516" y="142"/>
                    <a:pt x="51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82"/>
                    <a:pt x="340" y="148"/>
                    <a:pt x="258" y="14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87" name="Oval 13"/>
            <p:cNvSpPr/>
            <p:nvPr/>
          </p:nvSpPr>
          <p:spPr>
            <a:xfrm>
              <a:off x="4670685" y="3910336"/>
              <a:ext cx="906905" cy="906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Sans Pro" charset="0"/>
              </a:endParaRPr>
            </a:p>
          </p:txBody>
        </p:sp>
      </p:grpSp>
      <p:grpSp>
        <p:nvGrpSpPr>
          <p:cNvPr id="88" name="Group 18"/>
          <p:cNvGrpSpPr/>
          <p:nvPr/>
        </p:nvGrpSpPr>
        <p:grpSpPr>
          <a:xfrm>
            <a:off x="4820767" y="1868427"/>
            <a:ext cx="2133918" cy="1978501"/>
            <a:chOff x="4917764" y="2077882"/>
            <a:chExt cx="1939925" cy="1798637"/>
          </a:xfrm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4917764" y="2077882"/>
              <a:ext cx="969963" cy="1798637"/>
            </a:xfrm>
            <a:custGeom>
              <a:avLst/>
              <a:gdLst>
                <a:gd name="T0" fmla="*/ 1 w 258"/>
                <a:gd name="T1" fmla="*/ 239 h 478"/>
                <a:gd name="T2" fmla="*/ 0 w 258"/>
                <a:gd name="T3" fmla="*/ 257 h 478"/>
                <a:gd name="T4" fmla="*/ 125 w 258"/>
                <a:gd name="T5" fmla="*/ 478 h 478"/>
                <a:gd name="T6" fmla="*/ 180 w 258"/>
                <a:gd name="T7" fmla="*/ 383 h 478"/>
                <a:gd name="T8" fmla="*/ 110 w 258"/>
                <a:gd name="T9" fmla="*/ 257 h 478"/>
                <a:gd name="T10" fmla="*/ 111 w 258"/>
                <a:gd name="T11" fmla="*/ 239 h 478"/>
                <a:gd name="T12" fmla="*/ 258 w 258"/>
                <a:gd name="T13" fmla="*/ 110 h 478"/>
                <a:gd name="T14" fmla="*/ 258 w 258"/>
                <a:gd name="T15" fmla="*/ 0 h 478"/>
                <a:gd name="T16" fmla="*/ 1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1" y="239"/>
                  </a:moveTo>
                  <a:cubicBezTo>
                    <a:pt x="1" y="245"/>
                    <a:pt x="0" y="251"/>
                    <a:pt x="0" y="257"/>
                  </a:cubicBezTo>
                  <a:cubicBezTo>
                    <a:pt x="0" y="351"/>
                    <a:pt x="50" y="433"/>
                    <a:pt x="125" y="478"/>
                  </a:cubicBezTo>
                  <a:cubicBezTo>
                    <a:pt x="180" y="383"/>
                    <a:pt x="180" y="383"/>
                    <a:pt x="180" y="383"/>
                  </a:cubicBezTo>
                  <a:cubicBezTo>
                    <a:pt x="138" y="357"/>
                    <a:pt x="110" y="310"/>
                    <a:pt x="110" y="257"/>
                  </a:cubicBezTo>
                  <a:cubicBezTo>
                    <a:pt x="110" y="251"/>
                    <a:pt x="111" y="245"/>
                    <a:pt x="111" y="239"/>
                  </a:cubicBezTo>
                  <a:cubicBezTo>
                    <a:pt x="120" y="166"/>
                    <a:pt x="183" y="110"/>
                    <a:pt x="258" y="11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22" y="0"/>
                    <a:pt x="11" y="105"/>
                    <a:pt x="1" y="23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90" name="Freeform 10"/>
            <p:cNvSpPr>
              <a:spLocks/>
            </p:cNvSpPr>
            <p:nvPr/>
          </p:nvSpPr>
          <p:spPr bwMode="auto">
            <a:xfrm>
              <a:off x="5887726" y="2077882"/>
              <a:ext cx="969963" cy="1798637"/>
            </a:xfrm>
            <a:custGeom>
              <a:avLst/>
              <a:gdLst>
                <a:gd name="T0" fmla="*/ 257 w 258"/>
                <a:gd name="T1" fmla="*/ 239 h 478"/>
                <a:gd name="T2" fmla="*/ 0 w 258"/>
                <a:gd name="T3" fmla="*/ 0 h 478"/>
                <a:gd name="T4" fmla="*/ 0 w 258"/>
                <a:gd name="T5" fmla="*/ 110 h 478"/>
                <a:gd name="T6" fmla="*/ 147 w 258"/>
                <a:gd name="T7" fmla="*/ 239 h 478"/>
                <a:gd name="T8" fmla="*/ 148 w 258"/>
                <a:gd name="T9" fmla="*/ 257 h 478"/>
                <a:gd name="T10" fmla="*/ 78 w 258"/>
                <a:gd name="T11" fmla="*/ 383 h 478"/>
                <a:gd name="T12" fmla="*/ 133 w 258"/>
                <a:gd name="T13" fmla="*/ 478 h 478"/>
                <a:gd name="T14" fmla="*/ 258 w 258"/>
                <a:gd name="T15" fmla="*/ 257 h 478"/>
                <a:gd name="T16" fmla="*/ 257 w 258"/>
                <a:gd name="T17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478">
                  <a:moveTo>
                    <a:pt x="257" y="239"/>
                  </a:moveTo>
                  <a:cubicBezTo>
                    <a:pt x="248" y="105"/>
                    <a:pt x="136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75" y="110"/>
                    <a:pt x="138" y="166"/>
                    <a:pt x="147" y="239"/>
                  </a:cubicBezTo>
                  <a:cubicBezTo>
                    <a:pt x="147" y="245"/>
                    <a:pt x="148" y="251"/>
                    <a:pt x="148" y="257"/>
                  </a:cubicBezTo>
                  <a:cubicBezTo>
                    <a:pt x="148" y="310"/>
                    <a:pt x="120" y="357"/>
                    <a:pt x="78" y="383"/>
                  </a:cubicBezTo>
                  <a:cubicBezTo>
                    <a:pt x="133" y="478"/>
                    <a:pt x="133" y="478"/>
                    <a:pt x="133" y="478"/>
                  </a:cubicBezTo>
                  <a:cubicBezTo>
                    <a:pt x="208" y="433"/>
                    <a:pt x="258" y="351"/>
                    <a:pt x="258" y="257"/>
                  </a:cubicBezTo>
                  <a:cubicBezTo>
                    <a:pt x="258" y="251"/>
                    <a:pt x="257" y="245"/>
                    <a:pt x="257" y="2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  <a:latin typeface="Source Sans Pro" charset="0"/>
                </a:rPr>
                <a:t>01</a:t>
              </a:r>
              <a:endParaRPr lang="en-US" sz="2400" dirty="0">
                <a:solidFill>
                  <a:srgbClr val="FFFFFF"/>
                </a:solidFill>
                <a:latin typeface="Source Sans Pro" charset="0"/>
              </a:endParaRPr>
            </a:p>
          </p:txBody>
        </p:sp>
        <p:sp>
          <p:nvSpPr>
            <p:cNvPr id="91" name="Oval 14"/>
            <p:cNvSpPr/>
            <p:nvPr/>
          </p:nvSpPr>
          <p:spPr>
            <a:xfrm>
              <a:off x="5434272" y="2596950"/>
              <a:ext cx="906905" cy="9069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Source Sans Pro" charset="0"/>
              </a:endParaRPr>
            </a:p>
          </p:txBody>
        </p:sp>
      </p:grpSp>
      <p:sp>
        <p:nvSpPr>
          <p:cNvPr id="92" name="Rectangle 15"/>
          <p:cNvSpPr/>
          <p:nvPr/>
        </p:nvSpPr>
        <p:spPr>
          <a:xfrm>
            <a:off x="7001356" y="1780123"/>
            <a:ext cx="359161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光靠上课听一点点的磁带，学生的听力根本就不能有什么发展。</a:t>
            </a:r>
            <a:endParaRPr lang="en-US" sz="11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94" name="Rectangle 15"/>
          <p:cNvSpPr/>
          <p:nvPr/>
        </p:nvSpPr>
        <p:spPr>
          <a:xfrm>
            <a:off x="8114987" y="3886403"/>
            <a:ext cx="3591615" cy="2444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学了英语就是要说，听录音机跟读，目的应该是两种，一种同学是上课没有完全消化，听录音是补充学习的过程</a:t>
            </a:r>
            <a:endParaRPr lang="en-US" sz="11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95" name="Rectangle 15"/>
          <p:cNvSpPr/>
          <p:nvPr/>
        </p:nvSpPr>
        <p:spPr>
          <a:xfrm>
            <a:off x="137262" y="3452649"/>
            <a:ext cx="3591615" cy="2924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另外一种是提高自己的听力和口语表达能力，要学生尽力地去模仿录音机里的发音，从而使自己的听力和口语都提高一个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层次</a:t>
            </a:r>
          </a:p>
        </p:txBody>
      </p:sp>
    </p:spTree>
    <p:extLst>
      <p:ext uri="{BB962C8B-B14F-4D97-AF65-F5344CB8AC3E}">
        <p14:creationId xmlns:p14="http://schemas.microsoft.com/office/powerpoint/2010/main" val="384429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/>
          <p:bldP spid="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decel="78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  <p:bldP spid="94" grpId="0"/>
          <p:bldP spid="9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二、英语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技能</a:t>
            </a:r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: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说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32901" y="1700826"/>
            <a:ext cx="3599224" cy="359922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4911" y="1941342"/>
            <a:ext cx="3435679" cy="125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01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英语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是一门语言，学了就是要说，要和别人交流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19292" y="1941342"/>
            <a:ext cx="3435679" cy="205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02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在学校，我鼓励学生把所学的英语对话运用到生活中去，这样有更真实的情景，更能让学生有发挥的余地。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19291" y="4375113"/>
            <a:ext cx="343567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04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有时候你们也可以不懂装懂，或者还可以让学生反过来教你，他们会觉得很自豪，因为自己所学派上了用场。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82934" y="3774973"/>
            <a:ext cx="40796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03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在家里，希望家长也能鼓励学生说英语，也许你会说你自己也听不懂，请不要这样想，其实学生需要是你的鼓励，你听了他们说的只要简单表扬一句，他们就会很满足了。</a:t>
            </a:r>
          </a:p>
        </p:txBody>
      </p:sp>
    </p:spTree>
    <p:extLst>
      <p:ext uri="{BB962C8B-B14F-4D97-AF65-F5344CB8AC3E}">
        <p14:creationId xmlns:p14="http://schemas.microsoft.com/office/powerpoint/2010/main" val="178658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二、英语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技能</a:t>
            </a:r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: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读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702" y="1621971"/>
            <a:ext cx="4174750" cy="37569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9490" y="1166156"/>
            <a:ext cx="76950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、“读书破万卷，下笔如有神。”学英语也是这样，很多家长也明白，学英语要培养语感，也就是语言的感觉，如果有很好的语感，那么不管是说话，做题目，还是写文章，都很轻松，很简单了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   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、让学生养成每天读英语的习惯，这是学英语的最基本的学习习惯了。每天早上一定要读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20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分钟左右的英语，哪怕有时候时间来不及了，即使是迟到也要读，并且每天都坚持，绝不因任何原因间断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、如果你的子女还没有养成这样的学习习惯，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请你一定要督促他，刚开始也许会比较难，时间久了，就会习惯成自然。就像早上起来要刷牙洗脸一样，要让他们把读英语当作每天必做的一件事。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43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二、英语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技能</a:t>
            </a:r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: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写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859" y="1952992"/>
            <a:ext cx="4399774" cy="33575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6602" y="1308297"/>
            <a:ext cx="76950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、主要就是单词短语的默写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听写，这是学英语的必经之路。单词往往背过就容易会忘记，所以要不断的背默写，不断的翻新。背单词的时候要边拼边写，嘴巴和手都要动起来，嘴上十遍不如手上一遍。  </a:t>
            </a:r>
            <a:endParaRPr lang="en-US" altLang="zh-CN" sz="2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、家长在这里要作好检查督促的工作，不要用不懂英语来帮助你的孩子学会偷懒，你可以报出中文，让你的孩子默写，然后对照书本批改订正，每天坚持的话，你一定会有意想不到的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效果</a:t>
            </a:r>
            <a:endParaRPr lang="en-US" altLang="zh-CN" sz="2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、写句子：学生应该在课上领会句型的意思和运用方法。课后还需要通过多读课文，多练习才能巩固所学的句型。所以请各位家长不光要注重孩子背单词短语的情况，还要让他重视句子的重要性。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26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03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学习状况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52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学习英语的兴趣与习惯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201" y="1239128"/>
            <a:ext cx="4057357" cy="405735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9144" y="1798241"/>
            <a:ext cx="4951828" cy="3404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课堂也是围绕听、说、读、写几个方面对所学知识进行操练和运用。通过这一个月教学，我发现我们班大部分学生都自尊心强，上进心强，都能很用心认真的学习英语，这使我对他们充满信心。但是也发现了以下问题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03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40590" y="188623"/>
            <a:ext cx="4831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（一）学生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问题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grpSp>
        <p:nvGrpSpPr>
          <p:cNvPr id="7" name="Group 16"/>
          <p:cNvGrpSpPr>
            <a:grpSpLocks noChangeAspect="1"/>
          </p:cNvGrpSpPr>
          <p:nvPr/>
        </p:nvGrpSpPr>
        <p:grpSpPr bwMode="auto">
          <a:xfrm>
            <a:off x="2476442" y="1250432"/>
            <a:ext cx="2262500" cy="4680000"/>
            <a:chOff x="1892" y="489"/>
            <a:chExt cx="1810" cy="3744"/>
          </a:xfrm>
        </p:grpSpPr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2003" y="489"/>
              <a:ext cx="583" cy="1421"/>
            </a:xfrm>
            <a:custGeom>
              <a:avLst/>
              <a:gdLst>
                <a:gd name="T0" fmla="*/ 0 w 583"/>
                <a:gd name="T1" fmla="*/ 1421 h 1421"/>
                <a:gd name="T2" fmla="*/ 37 w 583"/>
                <a:gd name="T3" fmla="*/ 676 h 1421"/>
                <a:gd name="T4" fmla="*/ 568 w 583"/>
                <a:gd name="T5" fmla="*/ 0 h 1421"/>
                <a:gd name="T6" fmla="*/ 583 w 583"/>
                <a:gd name="T7" fmla="*/ 773 h 1421"/>
                <a:gd name="T8" fmla="*/ 432 w 583"/>
                <a:gd name="T9" fmla="*/ 941 h 1421"/>
                <a:gd name="T10" fmla="*/ 246 w 583"/>
                <a:gd name="T11" fmla="*/ 924 h 1421"/>
                <a:gd name="T12" fmla="*/ 197 w 583"/>
                <a:gd name="T13" fmla="*/ 1201 h 1421"/>
                <a:gd name="T14" fmla="*/ 0 w 583"/>
                <a:gd name="T15" fmla="*/ 1421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3" h="1421">
                  <a:moveTo>
                    <a:pt x="0" y="1421"/>
                  </a:moveTo>
                  <a:lnTo>
                    <a:pt x="37" y="676"/>
                  </a:lnTo>
                  <a:lnTo>
                    <a:pt x="568" y="0"/>
                  </a:lnTo>
                  <a:lnTo>
                    <a:pt x="583" y="773"/>
                  </a:lnTo>
                  <a:lnTo>
                    <a:pt x="432" y="941"/>
                  </a:lnTo>
                  <a:lnTo>
                    <a:pt x="246" y="924"/>
                  </a:lnTo>
                  <a:lnTo>
                    <a:pt x="197" y="1201"/>
                  </a:lnTo>
                  <a:lnTo>
                    <a:pt x="0" y="14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2109" y="1413"/>
              <a:ext cx="140" cy="1249"/>
            </a:xfrm>
            <a:custGeom>
              <a:avLst/>
              <a:gdLst>
                <a:gd name="T0" fmla="*/ 0 w 140"/>
                <a:gd name="T1" fmla="*/ 1249 h 1249"/>
                <a:gd name="T2" fmla="*/ 19 w 140"/>
                <a:gd name="T3" fmla="*/ 696 h 1249"/>
                <a:gd name="T4" fmla="*/ 44 w 140"/>
                <a:gd name="T5" fmla="*/ 550 h 1249"/>
                <a:gd name="T6" fmla="*/ 91 w 140"/>
                <a:gd name="T7" fmla="*/ 277 h 1249"/>
                <a:gd name="T8" fmla="*/ 140 w 140"/>
                <a:gd name="T9" fmla="*/ 0 h 1249"/>
                <a:gd name="T10" fmla="*/ 119 w 140"/>
                <a:gd name="T11" fmla="*/ 951 h 1249"/>
                <a:gd name="T12" fmla="*/ 60 w 140"/>
                <a:gd name="T13" fmla="*/ 1233 h 1249"/>
                <a:gd name="T14" fmla="*/ 0 w 140"/>
                <a:gd name="T15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249">
                  <a:moveTo>
                    <a:pt x="0" y="1249"/>
                  </a:moveTo>
                  <a:lnTo>
                    <a:pt x="19" y="696"/>
                  </a:lnTo>
                  <a:lnTo>
                    <a:pt x="44" y="550"/>
                  </a:lnTo>
                  <a:lnTo>
                    <a:pt x="91" y="277"/>
                  </a:lnTo>
                  <a:lnTo>
                    <a:pt x="140" y="0"/>
                  </a:lnTo>
                  <a:lnTo>
                    <a:pt x="119" y="951"/>
                  </a:lnTo>
                  <a:lnTo>
                    <a:pt x="60" y="1233"/>
                  </a:lnTo>
                  <a:lnTo>
                    <a:pt x="0" y="124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1892" y="2389"/>
              <a:ext cx="1315" cy="1461"/>
            </a:xfrm>
            <a:custGeom>
              <a:avLst/>
              <a:gdLst>
                <a:gd name="T0" fmla="*/ 0 w 1315"/>
                <a:gd name="T1" fmla="*/ 1461 h 1461"/>
                <a:gd name="T2" fmla="*/ 59 w 1315"/>
                <a:gd name="T3" fmla="*/ 316 h 1461"/>
                <a:gd name="T4" fmla="*/ 217 w 1315"/>
                <a:gd name="T5" fmla="*/ 273 h 1461"/>
                <a:gd name="T6" fmla="*/ 277 w 1315"/>
                <a:gd name="T7" fmla="*/ 257 h 1461"/>
                <a:gd name="T8" fmla="*/ 1103 w 1315"/>
                <a:gd name="T9" fmla="*/ 32 h 1461"/>
                <a:gd name="T10" fmla="*/ 1103 w 1315"/>
                <a:gd name="T11" fmla="*/ 32 h 1461"/>
                <a:gd name="T12" fmla="*/ 1222 w 1315"/>
                <a:gd name="T13" fmla="*/ 0 h 1461"/>
                <a:gd name="T14" fmla="*/ 1315 w 1315"/>
                <a:gd name="T15" fmla="*/ 1207 h 1461"/>
                <a:gd name="T16" fmla="*/ 0 w 1315"/>
                <a:gd name="T17" fmla="*/ 1461 h 1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5" h="1461">
                  <a:moveTo>
                    <a:pt x="0" y="1461"/>
                  </a:moveTo>
                  <a:lnTo>
                    <a:pt x="59" y="316"/>
                  </a:lnTo>
                  <a:lnTo>
                    <a:pt x="217" y="273"/>
                  </a:lnTo>
                  <a:lnTo>
                    <a:pt x="277" y="257"/>
                  </a:lnTo>
                  <a:lnTo>
                    <a:pt x="1103" y="32"/>
                  </a:lnTo>
                  <a:lnTo>
                    <a:pt x="1103" y="32"/>
                  </a:lnTo>
                  <a:lnTo>
                    <a:pt x="1222" y="0"/>
                  </a:lnTo>
                  <a:lnTo>
                    <a:pt x="1315" y="1207"/>
                  </a:lnTo>
                  <a:lnTo>
                    <a:pt x="0" y="14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20"/>
            <p:cNvSpPr>
              <a:spLocks noEditPoints="1"/>
            </p:cNvSpPr>
            <p:nvPr/>
          </p:nvSpPr>
          <p:spPr bwMode="auto">
            <a:xfrm>
              <a:off x="2003" y="1262"/>
              <a:ext cx="1567" cy="701"/>
            </a:xfrm>
            <a:custGeom>
              <a:avLst/>
              <a:gdLst>
                <a:gd name="T0" fmla="*/ 1444 w 1567"/>
                <a:gd name="T1" fmla="*/ 355 h 701"/>
                <a:gd name="T2" fmla="*/ 1462 w 1567"/>
                <a:gd name="T3" fmla="*/ 496 h 701"/>
                <a:gd name="T4" fmla="*/ 1567 w 1567"/>
                <a:gd name="T5" fmla="*/ 406 h 701"/>
                <a:gd name="T6" fmla="*/ 1444 w 1567"/>
                <a:gd name="T7" fmla="*/ 355 h 701"/>
                <a:gd name="T8" fmla="*/ 150 w 1567"/>
                <a:gd name="T9" fmla="*/ 701 h 701"/>
                <a:gd name="T10" fmla="*/ 197 w 1567"/>
                <a:gd name="T11" fmla="*/ 428 h 701"/>
                <a:gd name="T12" fmla="*/ 0 w 1567"/>
                <a:gd name="T13" fmla="*/ 648 h 701"/>
                <a:gd name="T14" fmla="*/ 150 w 1567"/>
                <a:gd name="T15" fmla="*/ 701 h 701"/>
                <a:gd name="T16" fmla="*/ 432 w 1567"/>
                <a:gd name="T17" fmla="*/ 168 h 701"/>
                <a:gd name="T18" fmla="*/ 1148 w 1567"/>
                <a:gd name="T19" fmla="*/ 233 h 701"/>
                <a:gd name="T20" fmla="*/ 583 w 1567"/>
                <a:gd name="T21" fmla="*/ 0 h 701"/>
                <a:gd name="T22" fmla="*/ 432 w 1567"/>
                <a:gd name="T23" fmla="*/ 168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7" h="701">
                  <a:moveTo>
                    <a:pt x="1444" y="355"/>
                  </a:moveTo>
                  <a:lnTo>
                    <a:pt x="1462" y="496"/>
                  </a:lnTo>
                  <a:lnTo>
                    <a:pt x="1567" y="406"/>
                  </a:lnTo>
                  <a:lnTo>
                    <a:pt x="1444" y="355"/>
                  </a:lnTo>
                  <a:close/>
                  <a:moveTo>
                    <a:pt x="150" y="701"/>
                  </a:moveTo>
                  <a:lnTo>
                    <a:pt x="197" y="428"/>
                  </a:lnTo>
                  <a:lnTo>
                    <a:pt x="0" y="648"/>
                  </a:lnTo>
                  <a:lnTo>
                    <a:pt x="150" y="701"/>
                  </a:lnTo>
                  <a:close/>
                  <a:moveTo>
                    <a:pt x="432" y="168"/>
                  </a:moveTo>
                  <a:lnTo>
                    <a:pt x="1148" y="233"/>
                  </a:lnTo>
                  <a:lnTo>
                    <a:pt x="583" y="0"/>
                  </a:lnTo>
                  <a:lnTo>
                    <a:pt x="432" y="1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2169" y="2364"/>
              <a:ext cx="1384" cy="383"/>
            </a:xfrm>
            <a:custGeom>
              <a:avLst/>
              <a:gdLst>
                <a:gd name="T0" fmla="*/ 981 w 1384"/>
                <a:gd name="T1" fmla="*/ 69 h 383"/>
                <a:gd name="T2" fmla="*/ 1234 w 1384"/>
                <a:gd name="T3" fmla="*/ 383 h 383"/>
                <a:gd name="T4" fmla="*/ 1384 w 1384"/>
                <a:gd name="T5" fmla="*/ 100 h 383"/>
                <a:gd name="T6" fmla="*/ 981 w 1384"/>
                <a:gd name="T7" fmla="*/ 69 h 383"/>
                <a:gd name="T8" fmla="*/ 0 w 1384"/>
                <a:gd name="T9" fmla="*/ 282 h 383"/>
                <a:gd name="T10" fmla="*/ 826 w 1384"/>
                <a:gd name="T11" fmla="*/ 57 h 383"/>
                <a:gd name="T12" fmla="*/ 59 w 1384"/>
                <a:gd name="T13" fmla="*/ 0 h 383"/>
                <a:gd name="T14" fmla="*/ 0 w 1384"/>
                <a:gd name="T15" fmla="*/ 28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4" h="383">
                  <a:moveTo>
                    <a:pt x="981" y="69"/>
                  </a:moveTo>
                  <a:lnTo>
                    <a:pt x="1234" y="383"/>
                  </a:lnTo>
                  <a:lnTo>
                    <a:pt x="1384" y="100"/>
                  </a:lnTo>
                  <a:lnTo>
                    <a:pt x="981" y="69"/>
                  </a:lnTo>
                  <a:close/>
                  <a:moveTo>
                    <a:pt x="0" y="282"/>
                  </a:moveTo>
                  <a:lnTo>
                    <a:pt x="826" y="57"/>
                  </a:lnTo>
                  <a:lnTo>
                    <a:pt x="59" y="0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auto">
            <a:xfrm>
              <a:off x="1892" y="3596"/>
              <a:ext cx="1810" cy="637"/>
            </a:xfrm>
            <a:custGeom>
              <a:avLst/>
              <a:gdLst>
                <a:gd name="T0" fmla="*/ 0 w 1810"/>
                <a:gd name="T1" fmla="*/ 254 h 637"/>
                <a:gd name="T2" fmla="*/ 1315 w 1810"/>
                <a:gd name="T3" fmla="*/ 0 h 637"/>
                <a:gd name="T4" fmla="*/ 1810 w 1810"/>
                <a:gd name="T5" fmla="*/ 450 h 637"/>
                <a:gd name="T6" fmla="*/ 639 w 1810"/>
                <a:gd name="T7" fmla="*/ 637 h 637"/>
                <a:gd name="T8" fmla="*/ 0 w 1810"/>
                <a:gd name="T9" fmla="*/ 25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637">
                  <a:moveTo>
                    <a:pt x="0" y="254"/>
                  </a:moveTo>
                  <a:lnTo>
                    <a:pt x="1315" y="0"/>
                  </a:lnTo>
                  <a:lnTo>
                    <a:pt x="1810" y="450"/>
                  </a:lnTo>
                  <a:lnTo>
                    <a:pt x="639" y="637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2571" y="489"/>
              <a:ext cx="999" cy="1179"/>
            </a:xfrm>
            <a:custGeom>
              <a:avLst/>
              <a:gdLst>
                <a:gd name="T0" fmla="*/ 15 w 999"/>
                <a:gd name="T1" fmla="*/ 773 h 1179"/>
                <a:gd name="T2" fmla="*/ 0 w 999"/>
                <a:gd name="T3" fmla="*/ 0 h 1179"/>
                <a:gd name="T4" fmla="*/ 894 w 999"/>
                <a:gd name="T5" fmla="*/ 422 h 1179"/>
                <a:gd name="T6" fmla="*/ 999 w 999"/>
                <a:gd name="T7" fmla="*/ 1179 h 1179"/>
                <a:gd name="T8" fmla="*/ 876 w 999"/>
                <a:gd name="T9" fmla="*/ 1128 h 1179"/>
                <a:gd name="T10" fmla="*/ 864 w 999"/>
                <a:gd name="T11" fmla="*/ 1032 h 1179"/>
                <a:gd name="T12" fmla="*/ 580 w 999"/>
                <a:gd name="T13" fmla="*/ 1006 h 1179"/>
                <a:gd name="T14" fmla="*/ 580 w 999"/>
                <a:gd name="T15" fmla="*/ 1006 h 1179"/>
                <a:gd name="T16" fmla="*/ 15 w 999"/>
                <a:gd name="T17" fmla="*/ 773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9" h="1179">
                  <a:moveTo>
                    <a:pt x="15" y="773"/>
                  </a:moveTo>
                  <a:lnTo>
                    <a:pt x="0" y="0"/>
                  </a:lnTo>
                  <a:lnTo>
                    <a:pt x="894" y="422"/>
                  </a:lnTo>
                  <a:lnTo>
                    <a:pt x="999" y="1179"/>
                  </a:lnTo>
                  <a:lnTo>
                    <a:pt x="876" y="1128"/>
                  </a:lnTo>
                  <a:lnTo>
                    <a:pt x="864" y="1032"/>
                  </a:lnTo>
                  <a:lnTo>
                    <a:pt x="580" y="1006"/>
                  </a:lnTo>
                  <a:lnTo>
                    <a:pt x="580" y="1006"/>
                  </a:lnTo>
                  <a:lnTo>
                    <a:pt x="15" y="77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2228" y="1413"/>
              <a:ext cx="1325" cy="1051"/>
            </a:xfrm>
            <a:custGeom>
              <a:avLst/>
              <a:gdLst>
                <a:gd name="T0" fmla="*/ 0 w 1325"/>
                <a:gd name="T1" fmla="*/ 951 h 1051"/>
                <a:gd name="T2" fmla="*/ 21 w 1325"/>
                <a:gd name="T3" fmla="*/ 0 h 1051"/>
                <a:gd name="T4" fmla="*/ 207 w 1325"/>
                <a:gd name="T5" fmla="*/ 17 h 1051"/>
                <a:gd name="T6" fmla="*/ 923 w 1325"/>
                <a:gd name="T7" fmla="*/ 82 h 1051"/>
                <a:gd name="T8" fmla="*/ 923 w 1325"/>
                <a:gd name="T9" fmla="*/ 82 h 1051"/>
                <a:gd name="T10" fmla="*/ 1207 w 1325"/>
                <a:gd name="T11" fmla="*/ 108 h 1051"/>
                <a:gd name="T12" fmla="*/ 1219 w 1325"/>
                <a:gd name="T13" fmla="*/ 204 h 1051"/>
                <a:gd name="T14" fmla="*/ 1237 w 1325"/>
                <a:gd name="T15" fmla="*/ 345 h 1051"/>
                <a:gd name="T16" fmla="*/ 1325 w 1325"/>
                <a:gd name="T17" fmla="*/ 1051 h 1051"/>
                <a:gd name="T18" fmla="*/ 922 w 1325"/>
                <a:gd name="T19" fmla="*/ 1020 h 1051"/>
                <a:gd name="T20" fmla="*/ 886 w 1325"/>
                <a:gd name="T21" fmla="*/ 976 h 1051"/>
                <a:gd name="T22" fmla="*/ 767 w 1325"/>
                <a:gd name="T23" fmla="*/ 1008 h 1051"/>
                <a:gd name="T24" fmla="*/ 767 w 1325"/>
                <a:gd name="T25" fmla="*/ 1008 h 1051"/>
                <a:gd name="T26" fmla="*/ 0 w 1325"/>
                <a:gd name="T27" fmla="*/ 9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5" h="1051">
                  <a:moveTo>
                    <a:pt x="0" y="951"/>
                  </a:moveTo>
                  <a:lnTo>
                    <a:pt x="21" y="0"/>
                  </a:lnTo>
                  <a:lnTo>
                    <a:pt x="207" y="17"/>
                  </a:lnTo>
                  <a:lnTo>
                    <a:pt x="923" y="82"/>
                  </a:lnTo>
                  <a:lnTo>
                    <a:pt x="923" y="82"/>
                  </a:lnTo>
                  <a:lnTo>
                    <a:pt x="1207" y="108"/>
                  </a:lnTo>
                  <a:lnTo>
                    <a:pt x="1219" y="204"/>
                  </a:lnTo>
                  <a:lnTo>
                    <a:pt x="1237" y="345"/>
                  </a:lnTo>
                  <a:lnTo>
                    <a:pt x="1325" y="1051"/>
                  </a:lnTo>
                  <a:lnTo>
                    <a:pt x="922" y="1020"/>
                  </a:lnTo>
                  <a:lnTo>
                    <a:pt x="886" y="976"/>
                  </a:lnTo>
                  <a:lnTo>
                    <a:pt x="767" y="1008"/>
                  </a:lnTo>
                  <a:lnTo>
                    <a:pt x="767" y="1008"/>
                  </a:lnTo>
                  <a:lnTo>
                    <a:pt x="0" y="95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5"/>
            <p:cNvSpPr>
              <a:spLocks/>
            </p:cNvSpPr>
            <p:nvPr/>
          </p:nvSpPr>
          <p:spPr bwMode="auto">
            <a:xfrm>
              <a:off x="3114" y="2389"/>
              <a:ext cx="588" cy="1657"/>
            </a:xfrm>
            <a:custGeom>
              <a:avLst/>
              <a:gdLst>
                <a:gd name="T0" fmla="*/ 93 w 588"/>
                <a:gd name="T1" fmla="*/ 1207 h 1657"/>
                <a:gd name="T2" fmla="*/ 0 w 588"/>
                <a:gd name="T3" fmla="*/ 0 h 1657"/>
                <a:gd name="T4" fmla="*/ 36 w 588"/>
                <a:gd name="T5" fmla="*/ 44 h 1657"/>
                <a:gd name="T6" fmla="*/ 289 w 588"/>
                <a:gd name="T7" fmla="*/ 358 h 1657"/>
                <a:gd name="T8" fmla="*/ 456 w 588"/>
                <a:gd name="T9" fmla="*/ 564 h 1657"/>
                <a:gd name="T10" fmla="*/ 588 w 588"/>
                <a:gd name="T11" fmla="*/ 1657 h 1657"/>
                <a:gd name="T12" fmla="*/ 93 w 588"/>
                <a:gd name="T13" fmla="*/ 1207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1657">
                  <a:moveTo>
                    <a:pt x="93" y="1207"/>
                  </a:moveTo>
                  <a:lnTo>
                    <a:pt x="0" y="0"/>
                  </a:lnTo>
                  <a:lnTo>
                    <a:pt x="36" y="44"/>
                  </a:lnTo>
                  <a:lnTo>
                    <a:pt x="289" y="358"/>
                  </a:lnTo>
                  <a:lnTo>
                    <a:pt x="456" y="564"/>
                  </a:lnTo>
                  <a:lnTo>
                    <a:pt x="588" y="1657"/>
                  </a:lnTo>
                  <a:lnTo>
                    <a:pt x="93" y="120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26861" y="1998634"/>
            <a:ext cx="731520" cy="731520"/>
            <a:chOff x="5426861" y="1998634"/>
            <a:chExt cx="731520" cy="731520"/>
          </a:xfrm>
        </p:grpSpPr>
        <p:sp>
          <p:nvSpPr>
            <p:cNvPr id="19" name="Oval 23"/>
            <p:cNvSpPr/>
            <p:nvPr/>
          </p:nvSpPr>
          <p:spPr>
            <a:xfrm>
              <a:off x="5426861" y="1998634"/>
              <a:ext cx="731520" cy="731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8032" y="2211994"/>
              <a:ext cx="304800" cy="30480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400993" y="3377072"/>
            <a:ext cx="731520" cy="731520"/>
            <a:chOff x="5426861" y="2986691"/>
            <a:chExt cx="731520" cy="731520"/>
          </a:xfrm>
        </p:grpSpPr>
        <p:sp>
          <p:nvSpPr>
            <p:cNvPr id="23" name="Oval 27"/>
            <p:cNvSpPr/>
            <p:nvPr/>
          </p:nvSpPr>
          <p:spPr>
            <a:xfrm>
              <a:off x="5426861" y="2986691"/>
              <a:ext cx="731520" cy="731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8032" y="3200051"/>
              <a:ext cx="304800" cy="30480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5408804" y="5070366"/>
            <a:ext cx="731520" cy="731520"/>
            <a:chOff x="5426861" y="3975267"/>
            <a:chExt cx="731520" cy="731520"/>
          </a:xfrm>
        </p:grpSpPr>
        <p:sp>
          <p:nvSpPr>
            <p:cNvPr id="26" name="Oval 30"/>
            <p:cNvSpPr/>
            <p:nvPr/>
          </p:nvSpPr>
          <p:spPr>
            <a:xfrm>
              <a:off x="5426861" y="3975267"/>
              <a:ext cx="731520" cy="7315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3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0221" y="4188627"/>
              <a:ext cx="304800" cy="30480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6158381" y="1955925"/>
            <a:ext cx="5152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学习态度不够端正。上课听讲不专心，爱开小差；讲了的作业交上来还是错误的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53684" y="2982188"/>
            <a:ext cx="51520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不能按时完成最基本的学习任务。单词，词组和课文不会背不会写不会默，达不到要求也不努力去完成。还有拖欠作业的情况。很多男生自律性较差，很懒惰，今天拖明天明天拖后天。  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296113" y="4931781"/>
            <a:ext cx="51520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学习习惯差。没有做到每天记单词，或者记单词不动笔，上课记笔记要点名提醒，听力不做预测，写完作文从来不检查，英语课文和笔记课后从来不读不看不记。从来不做阅读，导致考试速度慢，效果差。</a:t>
            </a:r>
          </a:p>
        </p:txBody>
      </p:sp>
    </p:spTree>
    <p:extLst>
      <p:ext uri="{BB962C8B-B14F-4D97-AF65-F5344CB8AC3E}">
        <p14:creationId xmlns:p14="http://schemas.microsoft.com/office/powerpoint/2010/main" val="136249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61677" y="229618"/>
            <a:ext cx="715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（二）方法和策略，家长的配合和支持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478" y="2369755"/>
            <a:ext cx="2798070" cy="21915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6775" y="2208628"/>
            <a:ext cx="3769827" cy="244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01</a:t>
            </a: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督促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学生在家听英语磁带，最好能每天坚持听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5——10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分钟，这将对孩子的学习有很大帮助。  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62911" y="2208628"/>
            <a:ext cx="4729089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02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争取消化当天所学的单词，不要积压任务。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每天坚持检查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个单词，一本书的单词也只要一个月就记完了。我每天都会组织一次听写，错误比较多的同学会及时让他们改正。请家长要检查听写本。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833369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61677" y="229618"/>
            <a:ext cx="715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（二）方法和策略，家长的配合和支持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0504" y="1862322"/>
            <a:ext cx="4600136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03</a:t>
            </a: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家长督促孩子在家里完成家庭作业，以免他们来学校在匆忙之中互相抄袭。每天回家要求记本单元的单词，有时会默写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2A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部分课文。这也是为了给学生一点点压力，让他们知道父母会经常检查他们的作业本，一定要认真写才行。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62911" y="1862322"/>
            <a:ext cx="4729089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04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每天要学会预习、复习。如果你的孩子英语基础不是很好，可以督促他们先在家查单词、查词典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  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447" y="1295400"/>
            <a:ext cx="4634132" cy="46341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4257037"/>
            <a:ext cx="3278431" cy="22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8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095" y="824593"/>
            <a:ext cx="3911270" cy="5351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7506" y="1519518"/>
            <a:ext cx="654871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前苏联教育家苏霍姆林斯基说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</a:t>
            </a:r>
            <a:endParaRPr lang="en-US" altLang="zh-CN" sz="36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两个教育者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学校和家庭，不仅要一致行动，要向孩子提出同样的要求，而且要志同道合，抱着一致的信念，始终从同一原则出发，无论在教育的目的上、过程上，还是手段上，都不要发生分歧” 。</a:t>
            </a:r>
          </a:p>
          <a:p>
            <a:pPr indent="-432000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我们的努力＋您的关爱＝孩子的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成功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191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61677" y="229618"/>
            <a:ext cx="715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（二）方法和策略，家长的配合和支持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0504" y="1862322"/>
            <a:ext cx="4600136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05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我和各位家长有着共同的心愿，都想尽自己最大的努力去培养这些孩子，他们个个都聪明、可爱，只是有些孩子的潜能还没有得到充分的掘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62911" y="1862322"/>
            <a:ext cx="4729089" cy="2444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06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七年级我的目标是不让一个学生掉队。今后，我也希望和各位家长保持联系，如果孩子遇到学习问题我们及时沟通。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316" y="1481963"/>
            <a:ext cx="2506394" cy="447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9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04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家庭教育</a:t>
            </a:r>
          </a:p>
        </p:txBody>
      </p:sp>
    </p:spTree>
    <p:extLst>
      <p:ext uri="{BB962C8B-B14F-4D97-AF65-F5344CB8AC3E}">
        <p14:creationId xmlns:p14="http://schemas.microsoft.com/office/powerpoint/2010/main" val="236014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9" y="300028"/>
            <a:ext cx="4741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 一、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问卷调查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32" y="1842869"/>
            <a:ext cx="4917466" cy="4093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3420" y="1469578"/>
            <a:ext cx="5428358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你对你的子女了解有多少？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、你是否经常与孩子沟通谈话？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、你是否经常与孩子的班主任沟通？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、你是否经常督促孩子的学习？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、你是否了解孩子平时在学校的表现？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、你是否知道孩子的梦想、兴趣爱好？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、你是否了解孩子最喜欢的和最不喜欢的科目是什么？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7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、你是否知道孩子与哪些朋友交往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？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67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二、中学生喜欢的父母类型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20615" y="1558226"/>
            <a:ext cx="4959312" cy="38844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11347" y="2013876"/>
            <a:ext cx="4656406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、理解尊重子女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、不摆家长架子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、家庭和睦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、赏识自己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、真正关心子女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、对子女的期望值要合乎</a:t>
            </a:r>
            <a:r>
              <a:rPr lang="zh-CN" altLang="en-US" sz="24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实际</a:t>
            </a: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691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三、对各位家长的几点建议：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544" y="1515261"/>
            <a:ext cx="3745938" cy="37459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6265" y="1871003"/>
            <a:ext cx="3727938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、教育孩子要有责任心。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有的同学虽然成绩不是很突出，但只要有强烈的责任感，今后照样能做出一番事业。责任感教育应该是本着从孩子自己到他人，从家庭到学校，从小事到大事，从少到多的原则。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56917" y="2220350"/>
            <a:ext cx="3727938" cy="3652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日常生活的具体事情当中，让孩子为自己去尝试承担一定的责任；要求孩子为自己的学习负责，认真完成作业，自己检查作业；要求孩子做一些力所能及的家务；洗自己的衣物，洗碗筷，倒垃圾等等，孩子在学校，父母别忘了教导他做值日生、班干部应尽职尽责。 </a:t>
            </a:r>
          </a:p>
        </p:txBody>
      </p:sp>
    </p:spTree>
    <p:extLst>
      <p:ext uri="{BB962C8B-B14F-4D97-AF65-F5344CB8AC3E}">
        <p14:creationId xmlns:p14="http://schemas.microsoft.com/office/powerpoint/2010/main" val="382731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三、对各位家长的几点建议：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6265" y="1871003"/>
            <a:ext cx="3727938" cy="388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、多与孩子沟通。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尽量保证每天与孩子的及时沟通，多了解子女在校的各方面表现，不要只关心学习成绩，而要关心子女的进步、成长。家长也要注重言传身教，给孩子树立良好的榜样。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56917" y="2220350"/>
            <a:ext cx="3727938" cy="2852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、多表扬鼓励学生。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学生做对了、做好了要及时表扬，遇到挫折要多鼓励。学生做错的事情要让他（她）自己承担，千万不能太宠爱孩子。要养成良好的行为习惯。</a:t>
            </a: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425" y="1998365"/>
            <a:ext cx="2913274" cy="329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86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三、对各位家长的几点建议：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6265" y="1871003"/>
            <a:ext cx="3727938" cy="388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、努力帮助孩子尽快适应初中生活。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）安排好作息时间。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）督促孩子按时完成老师布置的任务工作。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）有选择地看课外书。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）引导孩子掌握良好的学习方法。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56917" y="2220350"/>
            <a:ext cx="3727938" cy="2924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、尊重、理解老师。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老师一个人面对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112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个学生，不可能兼顾每一位学生，父母是两个人面对一个孩子。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、理智爱子。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4"/>
          <a:stretch/>
        </p:blipFill>
        <p:spPr>
          <a:xfrm>
            <a:off x="4989992" y="2649550"/>
            <a:ext cx="2568139" cy="2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4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对家长的希望：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64" y="979737"/>
            <a:ext cx="5041402" cy="50414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74394" y="2011679"/>
            <a:ext cx="4206369" cy="339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一、重视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二、了解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三、关心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四、鼓励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五、督促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六、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配合</a:t>
            </a:r>
            <a:endParaRPr lang="zh-CN" altLang="en-US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42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05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家长交流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82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02" y="884803"/>
            <a:ext cx="4284000" cy="4568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9208" y="300028"/>
            <a:ext cx="528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祝全家幸福万事如意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92837" y="2025748"/>
            <a:ext cx="3432517" cy="339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祝愿我们的：</a:t>
            </a:r>
          </a:p>
          <a:p>
            <a:pPr>
              <a:lnSpc>
                <a:spcPct val="130000"/>
              </a:lnSpc>
            </a:pPr>
            <a:endParaRPr lang="zh-CN" altLang="en-US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孩子进步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!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家长开心</a:t>
            </a:r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!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谢谢各位家长的支持与配合！再见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！</a:t>
            </a:r>
            <a:endParaRPr lang="zh-CN" altLang="en-US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875" y="1033427"/>
            <a:ext cx="5535496" cy="538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87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30" y="1116105"/>
            <a:ext cx="5469291" cy="4437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59255" y="1198077"/>
            <a:ext cx="5288356" cy="460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初一（</a:t>
            </a:r>
            <a:r>
              <a:rPr lang="en-US" altLang="zh-CN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77</a:t>
            </a:r>
            <a:r>
              <a:rPr lang="zh-CN" altLang="en-US" sz="3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）班基本</a:t>
            </a:r>
            <a:r>
              <a:rPr lang="zh-CN" altLang="en-US" sz="36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情况：</a:t>
            </a:r>
            <a:endParaRPr lang="zh-CN" altLang="en-US" sz="36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、全班共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112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人，男生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69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人，女生</a:t>
            </a: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51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人。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、大部分学生思维比较活跃，但不能够完全安静下来学习，学习不积极不主动。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、我的教育理念：尊重学生、平等对待学生、严格要求学生，教学生学会做人。</a:t>
            </a:r>
          </a:p>
          <a:p>
            <a:pPr>
              <a:lnSpc>
                <a:spcPct val="130000"/>
              </a:lnSpc>
            </a:pPr>
            <a:endParaRPr lang="zh-CN" altLang="en-US" sz="24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014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773"/>
            <a:ext cx="4759570" cy="30153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039" y="0"/>
            <a:ext cx="915592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1102" y="-229774"/>
            <a:ext cx="4759570" cy="301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1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17963" y="-618979"/>
            <a:ext cx="3756074" cy="3756074"/>
            <a:chOff x="4217963" y="-618979"/>
            <a:chExt cx="3756074" cy="3756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7963" y="-618979"/>
              <a:ext cx="3756074" cy="375607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963551" y="1216854"/>
              <a:ext cx="22648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目录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66662" y="0"/>
            <a:ext cx="3225338" cy="27291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71646"/>
            <a:ext cx="3326078" cy="332607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133364" y="2205415"/>
            <a:ext cx="7925270" cy="4129270"/>
            <a:chOff x="1086433" y="977157"/>
            <a:chExt cx="9313755" cy="52617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8938" y="1050923"/>
              <a:ext cx="8751250" cy="518795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433" y="977157"/>
              <a:ext cx="2779104" cy="1086173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4763633" y="2806192"/>
            <a:ext cx="3385460" cy="321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01/</a:t>
            </a:r>
            <a:r>
              <a:rPr lang="zh-CN" altLang="en-US" sz="2600" dirty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学习英语的</a:t>
            </a:r>
            <a:r>
              <a:rPr lang="zh-CN" altLang="en-US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重要性</a:t>
            </a:r>
          </a:p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02/</a:t>
            </a:r>
            <a:r>
              <a:rPr lang="zh-CN" altLang="en-US" sz="2600" dirty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成绩、问题与</a:t>
            </a:r>
            <a:r>
              <a:rPr lang="zh-CN" altLang="en-US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反思</a:t>
            </a:r>
          </a:p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03/</a:t>
            </a:r>
            <a:r>
              <a:rPr lang="zh-CN" altLang="en-US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学习英语的方法</a:t>
            </a:r>
          </a:p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04/</a:t>
            </a:r>
            <a:r>
              <a:rPr lang="zh-CN" altLang="en-US" sz="2600" dirty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学习状况</a:t>
            </a:r>
          </a:p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05/</a:t>
            </a:r>
            <a:r>
              <a:rPr lang="zh-CN" altLang="en-US" sz="2600" dirty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家庭教育</a:t>
            </a:r>
          </a:p>
          <a:p>
            <a:pPr>
              <a:lnSpc>
                <a:spcPct val="130000"/>
              </a:lnSpc>
            </a:pPr>
            <a:r>
              <a:rPr lang="en-US" altLang="zh-CN" sz="2600" dirty="0" smtClean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06/</a:t>
            </a:r>
            <a:r>
              <a:rPr lang="zh-CN" altLang="en-US" sz="2600" dirty="0">
                <a:solidFill>
                  <a:schemeClr val="tx2">
                    <a:lumMod val="50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家长交流</a:t>
            </a:r>
          </a:p>
        </p:txBody>
      </p:sp>
    </p:spTree>
    <p:extLst>
      <p:ext uri="{BB962C8B-B14F-4D97-AF65-F5344CB8AC3E}">
        <p14:creationId xmlns:p14="http://schemas.microsoft.com/office/powerpoint/2010/main" val="550367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01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学习口语</a:t>
            </a:r>
            <a:endParaRPr lang="en-US" altLang="zh-CN" sz="6000" dirty="0" smtClean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的重要性</a:t>
            </a:r>
          </a:p>
        </p:txBody>
      </p:sp>
    </p:spTree>
    <p:extLst>
      <p:ext uri="{BB962C8B-B14F-4D97-AF65-F5344CB8AC3E}">
        <p14:creationId xmlns:p14="http://schemas.microsoft.com/office/powerpoint/2010/main" val="105386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33070" y="258961"/>
            <a:ext cx="344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为何要学好英语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472" y="-90474"/>
            <a:ext cx="2362675" cy="2362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63" y="898871"/>
            <a:ext cx="3492000" cy="456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45723" y="1290169"/>
            <a:ext cx="6330462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一、告家长：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作为一名家长我们应该知道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英语关系每一个学生的未来的成绩与继续学习的发展。因为初中考高中，高中考大学，大学后考研读博，其中必考的科目便是英语，如果要出国留学，考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TOEFL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、考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GRE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、考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IELTS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，这一切都是英语。因此，英语几乎伴随每一个学生的一生。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二、告学生：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对于孩子来讲，七年级是一个很好的重新建立信心，学好英语的机会，我们是从最基本的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ABC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开始学的，即使以前没有任何基础，从现在开始认真学也是可以把英语学好的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721" y="551348"/>
            <a:ext cx="4967834" cy="584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33070" y="258961"/>
            <a:ext cx="344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为何要学好英语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363" y="898871"/>
            <a:ext cx="3492000" cy="456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4713" y="775416"/>
            <a:ext cx="9074370" cy="561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三、重视英语：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很多孩子在小学都没有重视英语，家长也没有过多关注，我希望我们家长在了解了英语的重要性后能和孩子一起重视英语</a:t>
            </a:r>
            <a:r>
              <a:rPr lang="zh-CN" altLang="en-US" sz="2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四、学好英语：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40%+60%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：要学好英语，课上占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40%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，其余的</a:t>
            </a: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60%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还需要学生在课后不断的巩固，加深记忆。</a:t>
            </a:r>
          </a:p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课上老师更多的是教授新知识，当然课上也会有少量的时间巩固新学的知识。但是这些时间是公共的时间，而不是每个学生私有的时间，所以不可能照顾到每个学生，不可能让所有学生都达到相同的程度。况且每个学生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对新知识得接受能力都是不同的，有的可能当堂就已经有很深的印象，很难忘记，但这肯定是很少的。大部分学生都只能是初步接触了新知识，要真正接受新知识还要学生在课后多下功夫，不然肯定会和别的同学拉下差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602" y="2236763"/>
            <a:ext cx="3561398" cy="356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8000" r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4657"/>
            <a:ext cx="12192000" cy="57133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835" y="1698037"/>
            <a:ext cx="2597882" cy="50405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2"/>
            <a:ext cx="1260000" cy="126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497" y="403758"/>
            <a:ext cx="1294279" cy="12942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9260" y="1050897"/>
            <a:ext cx="2106386" cy="2124222"/>
            <a:chOff x="2489260" y="1050897"/>
            <a:chExt cx="2106386" cy="212422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260" y="1050897"/>
              <a:ext cx="2106386" cy="212422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2707309" y="1698037"/>
              <a:ext cx="16702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accent2">
                      <a:lumMod val="75000"/>
                    </a:schemeClr>
                  </a:solidFill>
                  <a:latin typeface="汉仪综艺体简" panose="02010600000101010101" pitchFamily="2" charset="-122"/>
                  <a:ea typeface="汉仪综艺体简" panose="02010600000101010101" pitchFamily="2" charset="-122"/>
                </a:rPr>
                <a:t>02</a:t>
              </a:r>
              <a:endParaRPr lang="zh-CN" altLang="en-US" sz="72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95646" y="1698037"/>
            <a:ext cx="49377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成绩、</a:t>
            </a:r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问</a:t>
            </a:r>
            <a:endParaRPr lang="en-US" altLang="zh-CN" sz="6000" dirty="0" smtClean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题</a:t>
            </a:r>
            <a:r>
              <a:rPr lang="zh-CN" altLang="en-US" sz="6000" dirty="0">
                <a:solidFill>
                  <a:schemeClr val="accent2">
                    <a:lumMod val="75000"/>
                  </a:schemeClr>
                </a:solidFill>
                <a:latin typeface="汉仪综艺体简" panose="02010600000101010101" pitchFamily="2" charset="-122"/>
                <a:ea typeface="汉仪综艺体简" panose="02010600000101010101" pitchFamily="2" charset="-122"/>
              </a:rPr>
              <a:t>与反思</a:t>
            </a:r>
          </a:p>
          <a:p>
            <a:pPr algn="ctr"/>
            <a:endParaRPr lang="zh-CN" altLang="en-US" sz="6000" dirty="0">
              <a:solidFill>
                <a:schemeClr val="accent2">
                  <a:lumMod val="75000"/>
                </a:schemeClr>
              </a:solidFill>
              <a:latin typeface="汉仪综艺体简" panose="02010600000101010101" pitchFamily="2" charset="-122"/>
              <a:ea typeface="汉仪综艺体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589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板风中学家长会教师通用课件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.3|1.1|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2724</Words>
  <Application>Microsoft Office PowerPoint</Application>
  <PresentationFormat>宽屏</PresentationFormat>
  <Paragraphs>256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Clear Sans Medium</vt:lpstr>
      <vt:lpstr>FontAwesome</vt:lpstr>
      <vt:lpstr>Helvetica Light</vt:lpstr>
      <vt:lpstr>Signika</vt:lpstr>
      <vt:lpstr>Source Sans Pro</vt:lpstr>
      <vt:lpstr>方正卡通简体</vt:lpstr>
      <vt:lpstr>汉仪综艺体简</vt:lpstr>
      <vt:lpstr>宋体</vt:lpstr>
      <vt:lpstr>Arial</vt:lpstr>
      <vt:lpstr>Calibri</vt:lpstr>
      <vt:lpstr>Calibri Light</vt:lpstr>
      <vt:lpstr>linea-basic-10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黑板风中学家长会教师通用课件PPT模板</dc:title>
  <dc:creator>Administrator</dc:creator>
  <cp:lastModifiedBy>Lua0853</cp:lastModifiedBy>
  <cp:revision>180</cp:revision>
  <dcterms:created xsi:type="dcterms:W3CDTF">2017-11-15T21:38:54Z</dcterms:created>
  <dcterms:modified xsi:type="dcterms:W3CDTF">2018-04-16T13:46:44Z</dcterms:modified>
</cp:coreProperties>
</file>