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embeddedFontLst>
    <p:embeddedFont>
      <p:font typeface="Calibri" pitchFamily="34" charset="0"/>
      <p:regular r:id="rId22"/>
      <p:bold r:id="rId23"/>
      <p:italic r:id="rId24"/>
      <p:boldItalic r:id="rId25"/>
    </p:embeddedFont>
    <p:embeddedFont>
      <p:font typeface="Microsoft Yi Baiti" pitchFamily="66" charset="0"/>
      <p:regular r:id="rId26"/>
    </p:embeddedFont>
    <p:embeddedFont>
      <p:font typeface="微软雅黑" pitchFamily="34" charset="-122"/>
      <p:regular r:id="rId27"/>
      <p:bold r:id="rId28"/>
    </p:embeddedFont>
    <p:embeddedFont>
      <p:font typeface="BigNoodleTitling" pitchFamily="2" charset="0"/>
      <p:regular r:id="rId29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9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51C4E5-8602-4ACE-9517-EB420270A33F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BDCD7-ADF7-459A-B1E3-5E4BDC4FFA77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73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51C4E5-8602-4ACE-9517-EB420270A33F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E9B3C-53A5-464E-9289-F6F22785CDAD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809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51C4E5-8602-4ACE-9517-EB420270A33F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12047-3610-4772-9578-41C790AF4718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675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7751C4E5-8602-4ACE-9517-EB420270A33F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7E8EEAF2-45CF-4A41-876B-F2146CD0D6BC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062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51C4E5-8602-4ACE-9517-EB420270A33F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05DAF-FFCA-4990-AA98-580A02D2D735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635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51C4E5-8602-4ACE-9517-EB420270A33F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95F13B-EB85-4341-A2BB-36E45F6E6F01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725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51C4E5-8602-4ACE-9517-EB420270A33F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2F88A-1D23-45E6-AB28-12B31153957F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678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51C4E5-8602-4ACE-9517-EB420270A33F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F267A-F4C4-46D0-A8EA-8AA64DECFE3A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7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51C4E5-8602-4ACE-9517-EB420270A33F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4A34C-840A-4FF0-8CC6-521C384D3406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94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51C4E5-8602-4ACE-9517-EB420270A33F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2F817-3B80-4478-9286-5A3BFBA5DB8B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786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51C4E5-8602-4ACE-9517-EB420270A33F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A3C41-258E-4BDA-91A7-B8579E1FA5F3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88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51C4E5-8602-4ACE-9517-EB420270A33F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7ED39-A4FE-4D26-98B7-F32A9BD5723A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568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Second level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Third level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Fourth level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7751C4E5-8602-4ACE-9517-EB420270A33F}" type="datetime1">
              <a:rPr lang="zh-CN" altLang="en-US"/>
              <a:pPr/>
              <a:t>2016/3/26</a:t>
            </a:fld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E6FCE40-0BE9-4632-916B-5E6B9E99DC0E}" type="slidenum">
              <a:rPr lang="zh-CN" altLang="en-US"/>
              <a:pPr/>
              <a:t>‹#›</a:t>
            </a:fld>
            <a:endParaRPr 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licktotweet.com/2AH30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1"/>
          <p:cNvSpPr>
            <a:spLocks noChangeArrowheads="1"/>
          </p:cNvSpPr>
          <p:nvPr/>
        </p:nvSpPr>
        <p:spPr bwMode="auto">
          <a:xfrm>
            <a:off x="457200" y="1435100"/>
            <a:ext cx="22156738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8600"/>
              </a:lnSpc>
            </a:pPr>
            <a:r>
              <a:rPr lang="en-US" sz="180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SOCIAL CUSTOMER</a:t>
            </a:r>
          </a:p>
        </p:txBody>
      </p:sp>
      <p:sp>
        <p:nvSpPr>
          <p:cNvPr id="3076" name="TextBox 1"/>
          <p:cNvSpPr>
            <a:spLocks noChangeArrowheads="1"/>
          </p:cNvSpPr>
          <p:nvPr/>
        </p:nvSpPr>
        <p:spPr bwMode="auto">
          <a:xfrm>
            <a:off x="457200" y="1052513"/>
            <a:ext cx="4845050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900"/>
              </a:lnSpc>
            </a:pPr>
            <a:r>
              <a:rPr lang="en-US" sz="3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THE</a:t>
            </a:r>
            <a:r>
              <a:rPr lang="en-US" sz="3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 </a:t>
            </a:r>
            <a:r>
              <a:rPr lang="en-US" sz="3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UNDENIABLE </a:t>
            </a:r>
            <a:r>
              <a:rPr lang="en-US" sz="3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AUTHORITY </a:t>
            </a:r>
            <a:r>
              <a:rPr lang="en-US" sz="3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OF </a:t>
            </a:r>
            <a:r>
              <a:rPr lang="en-US" sz="3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THE</a:t>
            </a:r>
            <a:endParaRPr lang="zh-CN" altLang="en-US"/>
          </a:p>
        </p:txBody>
      </p:sp>
      <p:sp>
        <p:nvSpPr>
          <p:cNvPr id="3077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1"/>
          <p:cNvSpPr>
            <a:spLocks noChangeArrowheads="1"/>
          </p:cNvSpPr>
          <p:nvPr/>
        </p:nvSpPr>
        <p:spPr bwMode="auto">
          <a:xfrm>
            <a:off x="5473700" y="1109663"/>
            <a:ext cx="2847975" cy="191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600"/>
              </a:lnSpc>
              <a:tabLst>
                <a:tab pos="1244600" algn="l"/>
              </a:tabLst>
            </a:pP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</a:t>
            </a:r>
            <a:r>
              <a:rPr lang="en-US" sz="4000">
                <a:solidFill>
                  <a:srgbClr val="603A9A"/>
                </a:solidFill>
                <a:latin typeface="BigNoodleTitling" pitchFamily="2" charset="0"/>
                <a:sym typeface="微软雅黑" pitchFamily="34" charset="-122"/>
              </a:rPr>
              <a:t>88%</a:t>
            </a:r>
            <a:endParaRPr lang="en-US" sz="4400">
              <a:solidFill>
                <a:srgbClr val="603A9A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1000"/>
              </a:lnSpc>
              <a:tabLst>
                <a:tab pos="1244600" algn="l"/>
              </a:tabLst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1244600" algn="l"/>
              </a:tabLst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1244600" algn="l"/>
              </a:tabLst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1244600" algn="l"/>
              </a:tabLst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1244600" algn="l"/>
              </a:tabLst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1244600" algn="l"/>
              </a:tabLst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2700"/>
              </a:lnSpc>
              <a:tabLst>
                <a:tab pos="1244600" algn="l"/>
              </a:tabLst>
            </a:pPr>
            <a:r>
              <a:rPr lang="en-US" sz="2400" b="1">
                <a:solidFill>
                  <a:srgbClr val="50C4B3"/>
                </a:solidFill>
                <a:latin typeface="BigNoodleTitling" pitchFamily="2" charset="0"/>
                <a:sym typeface="微软雅黑" pitchFamily="34" charset="-122"/>
              </a:rPr>
              <a:t>88%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 b="1">
                <a:solidFill>
                  <a:srgbClr val="50C4B3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 b="1">
                <a:solidFill>
                  <a:srgbClr val="50C4B3"/>
                </a:solidFill>
                <a:latin typeface="BigNoodleTitling" pitchFamily="2" charset="0"/>
                <a:sym typeface="微软雅黑" pitchFamily="34" charset="-122"/>
              </a:rPr>
              <a:t>CUSTOMERS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are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300"/>
              </a:lnSpc>
              <a:tabLst>
                <a:tab pos="1244600" algn="l"/>
              </a:tabLst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in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uenced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by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reading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reviews.</a:t>
            </a:r>
          </a:p>
        </p:txBody>
      </p:sp>
      <p:sp>
        <p:nvSpPr>
          <p:cNvPr id="12292" name="TextBox 1"/>
          <p:cNvSpPr>
            <a:spLocks noChangeArrowheads="1"/>
          </p:cNvSpPr>
          <p:nvPr/>
        </p:nvSpPr>
        <p:spPr bwMode="auto">
          <a:xfrm>
            <a:off x="469900" y="673100"/>
            <a:ext cx="3589338" cy="457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500"/>
              </a:lnSpc>
              <a:tabLst>
                <a:tab pos="1320800" algn="l"/>
              </a:tabLst>
            </a:pP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SOCIAL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CUSTOMERS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NO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LONGER</a:t>
            </a:r>
            <a:endParaRPr lang="zh-CN" altLang="en-US" sz="3200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3400"/>
              </a:lnSpc>
              <a:tabLst>
                <a:tab pos="1320800" algn="l"/>
              </a:tabLst>
            </a:pP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LISTEN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TO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COMPANY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MESSAGES;</a:t>
            </a:r>
            <a:endParaRPr lang="zh-CN" altLang="en-US" sz="3200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3400"/>
              </a:lnSpc>
              <a:tabLst>
                <a:tab pos="1320800" algn="l"/>
              </a:tabLst>
            </a:pP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THEY’RE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LISTENING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TO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PEERS</a:t>
            </a:r>
            <a:endParaRPr lang="zh-CN" altLang="en-US" sz="3200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3400"/>
              </a:lnSpc>
              <a:tabLst>
                <a:tab pos="1320800" algn="l"/>
              </a:tabLst>
            </a:pP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INSTEAD.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THE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POWER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HAS</a:t>
            </a:r>
            <a:endParaRPr lang="zh-CN" altLang="en-US" sz="3200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3400"/>
              </a:lnSpc>
              <a:tabLst>
                <a:tab pos="1320800" algn="l"/>
              </a:tabLst>
            </a:pP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SHIFTED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FROM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BRANDS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TO</a:t>
            </a:r>
            <a:endParaRPr lang="zh-CN" altLang="en-US" sz="3200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3400"/>
              </a:lnSpc>
              <a:tabLst>
                <a:tab pos="1320800" algn="l"/>
              </a:tabLst>
            </a:pP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THEIR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CUSTOMERS.</a:t>
            </a:r>
            <a:endParaRPr lang="zh-CN" altLang="en-US" sz="3200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1000"/>
              </a:lnSpc>
              <a:tabLst>
                <a:tab pos="1320800" algn="l"/>
              </a:tabLst>
            </a:pPr>
            <a:endParaRPr lang="zh-CN" altLang="en-US">
              <a:solidFill>
                <a:srgbClr val="000000"/>
              </a:solidFill>
              <a:latin typeface="HelveticaNeueLT Std UltLt Ext" charset="0"/>
              <a:sym typeface="HelveticaNeueLT Std UltLt Ext" charset="0"/>
            </a:endParaRPr>
          </a:p>
          <a:p>
            <a:pPr>
              <a:lnSpc>
                <a:spcPts val="1000"/>
              </a:lnSpc>
              <a:tabLst>
                <a:tab pos="1320800" algn="l"/>
              </a:tabLst>
            </a:pPr>
            <a:endParaRPr lang="zh-CN" altLang="en-US">
              <a:solidFill>
                <a:srgbClr val="000000"/>
              </a:solidFill>
              <a:latin typeface="HelveticaNeueLT Std UltLt Ext" charset="0"/>
              <a:sym typeface="HelveticaNeueLT Std UltLt Ext" charset="0"/>
            </a:endParaRPr>
          </a:p>
          <a:p>
            <a:pPr>
              <a:lnSpc>
                <a:spcPts val="1000"/>
              </a:lnSpc>
              <a:tabLst>
                <a:tab pos="1320800" algn="l"/>
              </a:tabLst>
            </a:pPr>
            <a:endParaRPr lang="zh-CN" altLang="en-US">
              <a:solidFill>
                <a:srgbClr val="000000"/>
              </a:solidFill>
              <a:latin typeface="HelveticaNeueLT Std UltLt Ext" charset="0"/>
              <a:sym typeface="HelveticaNeueLT Std UltLt Ext" charset="0"/>
            </a:endParaRPr>
          </a:p>
          <a:p>
            <a:pPr>
              <a:lnSpc>
                <a:spcPts val="1000"/>
              </a:lnSpc>
              <a:tabLst>
                <a:tab pos="1320800" algn="l"/>
              </a:tabLst>
            </a:pPr>
            <a:endParaRPr lang="zh-CN" altLang="en-US">
              <a:solidFill>
                <a:srgbClr val="000000"/>
              </a:solidFill>
              <a:latin typeface="HelveticaNeueLT Std UltLt Ext" charset="0"/>
              <a:sym typeface="HelveticaNeueLT Std UltLt Ext" charset="0"/>
            </a:endParaRPr>
          </a:p>
          <a:p>
            <a:pPr>
              <a:lnSpc>
                <a:spcPts val="1000"/>
              </a:lnSpc>
              <a:tabLst>
                <a:tab pos="1320800" algn="l"/>
              </a:tabLst>
            </a:pPr>
            <a:endParaRPr lang="zh-CN" altLang="en-US">
              <a:solidFill>
                <a:srgbClr val="000000"/>
              </a:solidFill>
              <a:latin typeface="HelveticaNeueLT Std UltLt Ext" charset="0"/>
              <a:sym typeface="HelveticaNeueLT Std UltLt Ext" charset="0"/>
            </a:endParaRPr>
          </a:p>
          <a:p>
            <a:pPr>
              <a:lnSpc>
                <a:spcPts val="3000"/>
              </a:lnSpc>
              <a:tabLst>
                <a:tab pos="1320800" algn="l"/>
              </a:tabLst>
            </a:pPr>
            <a:r>
              <a:rPr lang="en-US">
                <a:solidFill>
                  <a:srgbClr val="000000"/>
                </a:solidFill>
                <a:latin typeface="HelveticaNeueLT Std UltLt Ext" charset="0"/>
                <a:sym typeface="HelveticaNeueLT Std UltLt Ext" charset="0"/>
              </a:rPr>
              <a:t>	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On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average,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1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SOCIAL</a:t>
            </a:r>
            <a:endParaRPr lang="zh-CN" altLang="en-US" sz="2400" b="1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  <a:tabLst>
                <a:tab pos="1320800" algn="l"/>
              </a:tabLst>
            </a:pP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</a:t>
            </a:r>
            <a:r>
              <a:rPr lang="en-US" sz="24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CUSTOMER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will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tell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  <a:tabLst>
                <a:tab pos="1320800" algn="l"/>
              </a:tabLst>
            </a:pP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</a:t>
            </a:r>
            <a:r>
              <a:rPr lang="en-US" sz="24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42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OTHER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PEOPLE</a:t>
            </a:r>
            <a:endParaRPr lang="zh-CN" altLang="en-US" sz="2400" b="1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  <a:tabLst>
                <a:tab pos="1320800" algn="l"/>
              </a:tabLst>
            </a:pP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about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company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  <a:hlinkClick r:id="rId3"/>
              </a:rPr>
              <a:t>.</a:t>
            </a:r>
            <a:endParaRPr lang="zh-CN" altLang="en-US"/>
          </a:p>
        </p:txBody>
      </p:sp>
      <p:sp>
        <p:nvSpPr>
          <p:cNvPr id="12293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1"/>
          <p:cNvSpPr>
            <a:spLocks noChangeArrowheads="1"/>
          </p:cNvSpPr>
          <p:nvPr/>
        </p:nvSpPr>
        <p:spPr bwMode="auto">
          <a:xfrm>
            <a:off x="508000" y="1828800"/>
            <a:ext cx="7332663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5600"/>
              </a:lnSpc>
            </a:pPr>
            <a:r>
              <a:rPr lang="en-US" sz="2400">
                <a:solidFill>
                  <a:srgbClr val="FFFFFF"/>
                </a:solidFill>
                <a:latin typeface="HelveticaNeueLT Std UltLt Ext" charset="0"/>
                <a:sym typeface="微软雅黑" pitchFamily="34" charset="-122"/>
              </a:rPr>
              <a:t>HOW  DOES  THIS  SHIFT  IN  AUTHORITY  AFFECT</a:t>
            </a:r>
          </a:p>
        </p:txBody>
      </p:sp>
      <p:sp>
        <p:nvSpPr>
          <p:cNvPr id="13316" name="TextBox 1"/>
          <p:cNvSpPr>
            <a:spLocks noChangeArrowheads="1"/>
          </p:cNvSpPr>
          <p:nvPr/>
        </p:nvSpPr>
        <p:spPr bwMode="auto">
          <a:xfrm>
            <a:off x="508000" y="2476500"/>
            <a:ext cx="7748588" cy="243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0100"/>
              </a:lnSpc>
            </a:pPr>
            <a:r>
              <a:rPr lang="en-US" sz="4400">
                <a:solidFill>
                  <a:srgbClr val="362A4E"/>
                </a:solidFill>
                <a:latin typeface="HelveticaNeueLT Std UltLt Ext" charset="0"/>
                <a:sym typeface="微软雅黑" pitchFamily="34" charset="-122"/>
              </a:rPr>
              <a:t>CUSTOMER  SUPPORT  FOR</a:t>
            </a:r>
            <a:endParaRPr lang="zh-CN" altLang="en-US" sz="4400">
              <a:solidFill>
                <a:srgbClr val="362A4E"/>
              </a:solidFill>
              <a:latin typeface="HelveticaNeueLT Std UltLt Ext" charset="0"/>
              <a:sym typeface="微软雅黑" pitchFamily="34" charset="-122"/>
            </a:endParaRPr>
          </a:p>
          <a:p>
            <a:pPr>
              <a:lnSpc>
                <a:spcPts val="8700"/>
              </a:lnSpc>
            </a:pPr>
            <a:r>
              <a:rPr lang="en-US" sz="4400">
                <a:solidFill>
                  <a:srgbClr val="362A4E"/>
                </a:solidFill>
                <a:latin typeface="HelveticaNeueLT Std UltLt Ext" charset="0"/>
                <a:sym typeface="微软雅黑" pitchFamily="34" charset="-122"/>
              </a:rPr>
              <a:t>BUSINESSES?</a:t>
            </a:r>
            <a:endParaRPr lang="zh-CN" altLang="en-US" sz="4400">
              <a:latin typeface="HelveticaNeueLT Std UltLt Ext" charset="0"/>
            </a:endParaRPr>
          </a:p>
        </p:txBody>
      </p:sp>
      <p:sp>
        <p:nvSpPr>
          <p:cNvPr id="13317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1"/>
          <p:cNvSpPr>
            <a:spLocks noChangeArrowheads="1"/>
          </p:cNvSpPr>
          <p:nvPr/>
        </p:nvSpPr>
        <p:spPr bwMode="auto">
          <a:xfrm>
            <a:off x="457200" y="1098550"/>
            <a:ext cx="7502525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400"/>
              </a:lnSpc>
            </a:pPr>
            <a:r>
              <a:rPr lang="en-US" sz="20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UNFORTUNATELY,  MANY  ORGANIZATIONS  STILL  DO  NOT</a:t>
            </a:r>
            <a:endParaRPr lang="zh-CN" altLang="en-US" sz="2000">
              <a:solidFill>
                <a:srgbClr val="BA62AF"/>
              </a:solidFill>
              <a:latin typeface="HelveticaNeueLT Std UltLt Ext" charset="0"/>
              <a:sym typeface="微软雅黑" pitchFamily="34" charset="-122"/>
            </a:endParaRPr>
          </a:p>
          <a:p>
            <a:pPr>
              <a:lnSpc>
                <a:spcPts val="4500"/>
              </a:lnSpc>
            </a:pPr>
            <a:r>
              <a:rPr lang="en-US" sz="20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BELIEVE  IN  THE  AUTHORITY  OF  THE  SOCIAL  CUSTOMER.</a:t>
            </a:r>
            <a:endParaRPr lang="zh-CN" altLang="en-US" sz="2000">
              <a:latin typeface="HelveticaNeueLT Std UltLt Ext" charset="0"/>
            </a:endParaRPr>
          </a:p>
        </p:txBody>
      </p:sp>
      <p:sp>
        <p:nvSpPr>
          <p:cNvPr id="14340" name="TextBox 1"/>
          <p:cNvSpPr>
            <a:spLocks noChangeArrowheads="1"/>
          </p:cNvSpPr>
          <p:nvPr/>
        </p:nvSpPr>
        <p:spPr bwMode="auto">
          <a:xfrm>
            <a:off x="3213100" y="2692400"/>
            <a:ext cx="1755775" cy="294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9100"/>
              </a:lnSpc>
            </a:pPr>
            <a:r>
              <a:rPr lang="en-US" sz="9600" b="1">
                <a:solidFill>
                  <a:srgbClr val="50C4B3"/>
                </a:solidFill>
                <a:latin typeface="BigNoodleTitling" pitchFamily="2" charset="0"/>
                <a:sym typeface="微软雅黑" pitchFamily="34" charset="-122"/>
              </a:rPr>
              <a:t>60%</a:t>
            </a:r>
            <a:endParaRPr lang="zh-CN" altLang="en-US" sz="9600" b="1">
              <a:solidFill>
                <a:srgbClr val="50C4B3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15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companies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don't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respond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to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customers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via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social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media,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even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when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asked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direct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questions.</a:t>
            </a:r>
          </a:p>
        </p:txBody>
      </p:sp>
      <p:sp>
        <p:nvSpPr>
          <p:cNvPr id="14341" name="TextBox 1"/>
          <p:cNvSpPr>
            <a:spLocks noChangeArrowheads="1"/>
          </p:cNvSpPr>
          <p:nvPr/>
        </p:nvSpPr>
        <p:spPr bwMode="auto">
          <a:xfrm>
            <a:off x="5930900" y="4267200"/>
            <a:ext cx="1844675" cy="167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900"/>
              </a:lnSpc>
            </a:pPr>
            <a:r>
              <a:rPr lang="en-US" sz="32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7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THE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TOP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20</a:t>
            </a:r>
            <a:endParaRPr lang="zh-CN" altLang="en-US" sz="3200" b="1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retailers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have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even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6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erased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customer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questions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on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their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Facebook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pages.</a:t>
            </a:r>
          </a:p>
        </p:txBody>
      </p:sp>
      <p:sp>
        <p:nvSpPr>
          <p:cNvPr id="14342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1"/>
          <p:cNvSpPr>
            <a:spLocks noChangeArrowheads="1"/>
          </p:cNvSpPr>
          <p:nvPr/>
        </p:nvSpPr>
        <p:spPr bwMode="auto">
          <a:xfrm>
            <a:off x="5080000" y="2374900"/>
            <a:ext cx="3230563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8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88%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consumers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are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less</a:t>
            </a:r>
            <a:endParaRPr lang="zh-CN" altLang="en-US" sz="28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likely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to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buy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from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companies</a:t>
            </a:r>
            <a:endParaRPr lang="zh-CN" altLang="en-US" sz="28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that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ignore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complaints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and</a:t>
            </a:r>
            <a:endParaRPr lang="zh-CN" altLang="en-US" sz="28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questions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on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social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media.</a:t>
            </a:r>
          </a:p>
        </p:txBody>
      </p:sp>
      <p:sp>
        <p:nvSpPr>
          <p:cNvPr id="15364" name="TextBox 1"/>
          <p:cNvSpPr>
            <a:spLocks noChangeArrowheads="1"/>
          </p:cNvSpPr>
          <p:nvPr/>
        </p:nvSpPr>
        <p:spPr bwMode="auto">
          <a:xfrm>
            <a:off x="2895600" y="4648200"/>
            <a:ext cx="330200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400"/>
              </a:lnSpc>
              <a:tabLst>
                <a:tab pos="533400" algn="l"/>
                <a:tab pos="673100" algn="l"/>
                <a:tab pos="698500" algn="l"/>
              </a:tabLst>
            </a:pPr>
            <a:r>
              <a:rPr lang="en-US" sz="2800" b="1">
                <a:solidFill>
                  <a:srgbClr val="50C4B3"/>
                </a:solidFill>
                <a:latin typeface="BigNoodleTitling" pitchFamily="2" charset="0"/>
                <a:sym typeface="微软雅黑" pitchFamily="34" charset="-122"/>
              </a:rPr>
              <a:t>ONLY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 b="1">
                <a:solidFill>
                  <a:srgbClr val="50C4B3"/>
                </a:solidFill>
                <a:latin typeface="BigNoodleTitling" pitchFamily="2" charset="0"/>
                <a:sym typeface="微软雅黑" pitchFamily="34" charset="-122"/>
              </a:rPr>
              <a:t>17%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consumers</a:t>
            </a:r>
            <a:endParaRPr lang="zh-CN" altLang="en-US" sz="28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  <a:tabLst>
                <a:tab pos="533400" algn="l"/>
                <a:tab pos="673100" algn="l"/>
                <a:tab pos="698500" algn="l"/>
              </a:tabLst>
            </a:pP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who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had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negative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service</a:t>
            </a:r>
            <a:endParaRPr lang="zh-CN" altLang="en-US" sz="28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  <a:tabLst>
                <a:tab pos="533400" algn="l"/>
                <a:tab pos="673100" algn="l"/>
                <a:tab pos="698500" algn="l"/>
              </a:tabLst>
            </a:pP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experiences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recommend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those</a:t>
            </a:r>
            <a:endParaRPr lang="zh-CN" altLang="en-US" sz="28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  <a:tabLst>
                <a:tab pos="533400" algn="l"/>
                <a:tab pos="673100" algn="l"/>
                <a:tab pos="698500" algn="l"/>
              </a:tabLst>
            </a:pP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companies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in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the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future.</a:t>
            </a:r>
          </a:p>
        </p:txBody>
      </p:sp>
      <p:sp>
        <p:nvSpPr>
          <p:cNvPr id="15365" name="TextBox 1"/>
          <p:cNvSpPr>
            <a:spLocks noChangeArrowheads="1"/>
          </p:cNvSpPr>
          <p:nvPr/>
        </p:nvSpPr>
        <p:spPr bwMode="auto">
          <a:xfrm>
            <a:off x="3863975" y="2819400"/>
            <a:ext cx="10001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6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88%</a:t>
            </a:r>
          </a:p>
        </p:txBody>
      </p:sp>
      <p:sp>
        <p:nvSpPr>
          <p:cNvPr id="15366" name="TextBox 1"/>
          <p:cNvSpPr>
            <a:spLocks noChangeArrowheads="1"/>
          </p:cNvSpPr>
          <p:nvPr/>
        </p:nvSpPr>
        <p:spPr bwMode="auto">
          <a:xfrm>
            <a:off x="7239000" y="5089525"/>
            <a:ext cx="9683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40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17%</a:t>
            </a:r>
          </a:p>
        </p:txBody>
      </p:sp>
      <p:sp>
        <p:nvSpPr>
          <p:cNvPr id="15367" name="TextBox 1"/>
          <p:cNvSpPr>
            <a:spLocks noChangeArrowheads="1"/>
          </p:cNvSpPr>
          <p:nvPr/>
        </p:nvSpPr>
        <p:spPr bwMode="auto">
          <a:xfrm>
            <a:off x="457200" y="1111250"/>
            <a:ext cx="5978525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6500"/>
              </a:lnSpc>
            </a:pPr>
            <a:r>
              <a:rPr lang="en-US" sz="28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BUT  THEY’RE  PAYING  FOR  IT......</a:t>
            </a:r>
          </a:p>
        </p:txBody>
      </p:sp>
      <p:sp>
        <p:nvSpPr>
          <p:cNvPr id="15368" name="TextBox 1"/>
          <p:cNvSpPr>
            <a:spLocks noChangeArrowheads="1"/>
          </p:cNvSpPr>
          <p:nvPr/>
        </p:nvSpPr>
        <p:spPr bwMode="auto">
          <a:xfrm>
            <a:off x="863600" y="4521200"/>
            <a:ext cx="119380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200">
                <a:solidFill>
                  <a:srgbClr val="3F2C63"/>
                </a:solidFill>
                <a:latin typeface="微软雅黑" pitchFamily="34" charset="-122"/>
                <a:sym typeface="微软雅黑" pitchFamily="34" charset="-122"/>
              </a:rPr>
              <a:t>MONEY</a:t>
            </a:r>
            <a:r>
              <a:rPr lang="en-US" sz="1200">
                <a:solidFill>
                  <a:srgbClr val="000000"/>
                </a:solidFill>
                <a:latin typeface="Times New Roman" pitchFamily="18" charset="0"/>
                <a:sym typeface="Times New Roman" pitchFamily="18" charset="0"/>
              </a:rPr>
              <a:t> </a:t>
            </a:r>
            <a:r>
              <a:rPr lang="en-US" sz="1200">
                <a:solidFill>
                  <a:srgbClr val="3F2C63"/>
                </a:solidFill>
                <a:latin typeface="微软雅黑" pitchFamily="34" charset="-122"/>
                <a:sym typeface="微软雅黑" pitchFamily="34" charset="-122"/>
              </a:rPr>
              <a:t>SHREDDER</a:t>
            </a:r>
            <a:endParaRPr lang="zh-CN" altLang="en-US"/>
          </a:p>
        </p:txBody>
      </p:sp>
      <p:sp>
        <p:nvSpPr>
          <p:cNvPr id="15369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9000"/>
            <a:ext cx="9144000" cy="527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Box 1"/>
          <p:cNvSpPr>
            <a:spLocks noChangeArrowheads="1"/>
          </p:cNvSpPr>
          <p:nvPr/>
        </p:nvSpPr>
        <p:spPr bwMode="auto">
          <a:xfrm>
            <a:off x="457200" y="1065213"/>
            <a:ext cx="8432800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5000"/>
              </a:lnSpc>
              <a:tabLst>
                <a:tab pos="2794000" algn="l"/>
              </a:tabLst>
            </a:pPr>
            <a:r>
              <a:rPr lang="en-US" sz="28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THE  MOST  SOCIALLY  PROACTIVE  COMPANIES</a:t>
            </a:r>
          </a:p>
          <a:p>
            <a:pPr>
              <a:lnSpc>
                <a:spcPts val="4500"/>
              </a:lnSpc>
              <a:tabLst>
                <a:tab pos="2794000" algn="l"/>
              </a:tabLst>
            </a:pPr>
            <a:r>
              <a:rPr lang="en-US" sz="28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SEE  SOLIDRE  SULTS:</a:t>
            </a:r>
          </a:p>
          <a:p>
            <a:pPr>
              <a:lnSpc>
                <a:spcPts val="1000"/>
              </a:lnSpc>
              <a:tabLst>
                <a:tab pos="2794000" algn="l"/>
              </a:tabLst>
            </a:pPr>
            <a:endParaRPr lang="zh-CN" altLang="en-US" sz="2800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27940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1000"/>
              </a:lnSpc>
              <a:tabLst>
                <a:tab pos="2794000" algn="l"/>
              </a:tabLst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2700"/>
              </a:lnSpc>
              <a:tabLst>
                <a:tab pos="2794000" algn="l"/>
              </a:tabLst>
            </a:pPr>
            <a:r>
              <a:rPr lang="en-US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	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Customers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who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engage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with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companies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over</a:t>
            </a:r>
            <a:endParaRPr lang="zh-CN" altLang="en-US" sz="28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  <a:tabLst>
                <a:tab pos="2794000" algn="l"/>
              </a:tabLst>
            </a:pP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social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media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spend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20%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to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40%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more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money</a:t>
            </a:r>
            <a:endParaRPr lang="zh-CN" altLang="en-US" sz="28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  <a:tabLst>
                <a:tab pos="2794000" algn="l"/>
              </a:tabLst>
            </a:pP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with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those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companies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than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other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customers.</a:t>
            </a:r>
          </a:p>
        </p:txBody>
      </p:sp>
      <p:sp>
        <p:nvSpPr>
          <p:cNvPr id="16389" name="TextBox 1"/>
          <p:cNvSpPr>
            <a:spLocks noChangeArrowheads="1"/>
          </p:cNvSpPr>
          <p:nvPr/>
        </p:nvSpPr>
        <p:spPr bwMode="auto">
          <a:xfrm>
            <a:off x="990600" y="4673600"/>
            <a:ext cx="47847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800" b="1">
                <a:solidFill>
                  <a:srgbClr val="50C4B3"/>
                </a:solidFill>
                <a:latin typeface="BigNoodleTitling" pitchFamily="2" charset="0"/>
                <a:sym typeface="微软雅黑" pitchFamily="34" charset="-122"/>
              </a:rPr>
              <a:t>81%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companies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with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strong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capabilities</a:t>
            </a:r>
            <a:endParaRPr lang="zh-CN" altLang="en-US" sz="28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for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delivering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excellent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customer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service</a:t>
            </a:r>
            <a:endParaRPr lang="zh-CN" altLang="en-US" sz="28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are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out-performing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their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competitors.</a:t>
            </a:r>
          </a:p>
        </p:txBody>
      </p:sp>
      <p:sp>
        <p:nvSpPr>
          <p:cNvPr id="16390" name="TextBox 1"/>
          <p:cNvSpPr>
            <a:spLocks noChangeArrowheads="1"/>
          </p:cNvSpPr>
          <p:nvPr/>
        </p:nvSpPr>
        <p:spPr bwMode="auto">
          <a:xfrm>
            <a:off x="6911975" y="4546600"/>
            <a:ext cx="1096963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800"/>
              </a:lnSpc>
            </a:pPr>
            <a:r>
              <a:rPr lang="en-US" sz="44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81%</a:t>
            </a:r>
          </a:p>
        </p:txBody>
      </p:sp>
      <p:sp>
        <p:nvSpPr>
          <p:cNvPr id="16391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Box 1"/>
          <p:cNvSpPr>
            <a:spLocks noChangeArrowheads="1"/>
          </p:cNvSpPr>
          <p:nvPr/>
        </p:nvSpPr>
        <p:spPr bwMode="auto">
          <a:xfrm>
            <a:off x="508000" y="1663700"/>
            <a:ext cx="72898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5900"/>
              </a:lnSpc>
            </a:pPr>
            <a:r>
              <a:rPr lang="en-US" sz="2400">
                <a:solidFill>
                  <a:srgbClr val="FFFFFF"/>
                </a:solidFill>
                <a:latin typeface="HelveticaNeueLT Std UltLt Ext" charset="0"/>
                <a:sym typeface="微软雅黑" pitchFamily="34" charset="-122"/>
              </a:rPr>
              <a:t>HOW  SHOULD  YOU  PREPARE  YOURSELF  FOR</a:t>
            </a:r>
          </a:p>
        </p:txBody>
      </p:sp>
      <p:sp>
        <p:nvSpPr>
          <p:cNvPr id="17412" name="TextBox 1"/>
          <p:cNvSpPr>
            <a:spLocks noChangeArrowheads="1"/>
          </p:cNvSpPr>
          <p:nvPr/>
        </p:nvSpPr>
        <p:spPr bwMode="auto">
          <a:xfrm>
            <a:off x="457200" y="1828800"/>
            <a:ext cx="7158038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0300"/>
              </a:lnSpc>
            </a:pPr>
            <a:r>
              <a:rPr lang="en-US" sz="4000">
                <a:solidFill>
                  <a:srgbClr val="362A4E"/>
                </a:solidFill>
                <a:latin typeface="HelveticaNeueLT Std UltLt Ext" charset="0"/>
                <a:sym typeface="微软雅黑" pitchFamily="34" charset="-122"/>
              </a:rPr>
              <a:t>THE  COMING  AGE  OF  THE</a:t>
            </a:r>
          </a:p>
        </p:txBody>
      </p:sp>
      <p:sp>
        <p:nvSpPr>
          <p:cNvPr id="17413" name="TextBox 1"/>
          <p:cNvSpPr>
            <a:spLocks noChangeArrowheads="1"/>
          </p:cNvSpPr>
          <p:nvPr/>
        </p:nvSpPr>
        <p:spPr bwMode="auto">
          <a:xfrm>
            <a:off x="457200" y="2133600"/>
            <a:ext cx="80994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6500"/>
              </a:lnSpc>
            </a:pPr>
            <a:r>
              <a:rPr lang="en-US" sz="6000">
                <a:solidFill>
                  <a:srgbClr val="362A4E"/>
                </a:solidFill>
                <a:latin typeface="HelveticaNeueLT Std UltLt Ext" charset="0"/>
                <a:sym typeface="微软雅黑" pitchFamily="34" charset="-122"/>
              </a:rPr>
              <a:t>SOCIAL  CUSTOMER?</a:t>
            </a:r>
          </a:p>
        </p:txBody>
      </p:sp>
      <p:sp>
        <p:nvSpPr>
          <p:cNvPr id="17414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1"/>
          <p:cNvSpPr>
            <a:spLocks noChangeArrowheads="1"/>
          </p:cNvSpPr>
          <p:nvPr/>
        </p:nvSpPr>
        <p:spPr bwMode="auto">
          <a:xfrm>
            <a:off x="469900" y="1720850"/>
            <a:ext cx="1820068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4900"/>
              </a:lnSpc>
            </a:pPr>
            <a:r>
              <a:rPr lang="en-US" sz="14600">
                <a:solidFill>
                  <a:srgbClr val="FFFFFF"/>
                </a:solidFill>
                <a:latin typeface="HelveticaNeueLT Std UltLt Ext" charset="0"/>
                <a:sym typeface="微软雅黑" pitchFamily="34" charset="-122"/>
              </a:rPr>
              <a:t>ALWAYS  RESPOND.</a:t>
            </a:r>
          </a:p>
        </p:txBody>
      </p:sp>
      <p:sp>
        <p:nvSpPr>
          <p:cNvPr id="18436" name="TextBox 1"/>
          <p:cNvSpPr>
            <a:spLocks noChangeArrowheads="1"/>
          </p:cNvSpPr>
          <p:nvPr/>
        </p:nvSpPr>
        <p:spPr bwMode="auto">
          <a:xfrm>
            <a:off x="457200" y="863600"/>
            <a:ext cx="7213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NO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MATTER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HOW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EMBARRASSED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OR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FRUSTRATED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YOU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MAY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FEEL</a:t>
            </a:r>
            <a:endParaRPr lang="zh-CN" altLang="en-US" sz="3200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3100"/>
              </a:lnSpc>
            </a:pP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WHEN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A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CUSTOMER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COMPLAINS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ON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SOCIAL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MEDIA,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YOU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SHOULD</a:t>
            </a:r>
            <a:endParaRPr lang="zh-CN" altLang="en-US"/>
          </a:p>
        </p:txBody>
      </p:sp>
      <p:sp>
        <p:nvSpPr>
          <p:cNvPr id="18437" name="TextBox 1"/>
          <p:cNvSpPr>
            <a:spLocks noChangeArrowheads="1"/>
          </p:cNvSpPr>
          <p:nvPr/>
        </p:nvSpPr>
        <p:spPr bwMode="auto">
          <a:xfrm>
            <a:off x="6472238" y="3644900"/>
            <a:ext cx="1323975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9100"/>
              </a:lnSpc>
            </a:pPr>
            <a:r>
              <a:rPr lang="en-US" sz="75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83%</a:t>
            </a:r>
          </a:p>
        </p:txBody>
      </p:sp>
      <p:sp>
        <p:nvSpPr>
          <p:cNvPr id="18438" name="TextBox 1"/>
          <p:cNvSpPr>
            <a:spLocks noChangeArrowheads="1"/>
          </p:cNvSpPr>
          <p:nvPr/>
        </p:nvSpPr>
        <p:spPr bwMode="auto">
          <a:xfrm>
            <a:off x="6527800" y="4699000"/>
            <a:ext cx="14700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customers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who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tweet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complaints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love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it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when</a:t>
            </a:r>
          </a:p>
        </p:txBody>
      </p:sp>
      <p:sp>
        <p:nvSpPr>
          <p:cNvPr id="18439" name="TextBox 1"/>
          <p:cNvSpPr>
            <a:spLocks noChangeArrowheads="1"/>
          </p:cNvSpPr>
          <p:nvPr/>
        </p:nvSpPr>
        <p:spPr bwMode="auto">
          <a:xfrm>
            <a:off x="6527800" y="5613400"/>
            <a:ext cx="1577975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companies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respond.</a:t>
            </a:r>
          </a:p>
        </p:txBody>
      </p:sp>
      <p:sp>
        <p:nvSpPr>
          <p:cNvPr id="18440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Box 1"/>
          <p:cNvSpPr>
            <a:spLocks noChangeArrowheads="1"/>
          </p:cNvSpPr>
          <p:nvPr/>
        </p:nvSpPr>
        <p:spPr bwMode="auto">
          <a:xfrm>
            <a:off x="457200" y="800100"/>
            <a:ext cx="6534150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5300"/>
              </a:lnSpc>
            </a:pPr>
            <a:r>
              <a:rPr lang="en-US" sz="20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WHEN  RESPONDING  TO  THE  SOCIAL  CUSTOMER,</a:t>
            </a:r>
            <a:endParaRPr lang="zh-CN" altLang="en-US" sz="2000">
              <a:solidFill>
                <a:srgbClr val="BA62AF"/>
              </a:solidFill>
              <a:latin typeface="HelveticaNeueLT Std UltLt Ext" charset="0"/>
              <a:sym typeface="微软雅黑" pitchFamily="34" charset="-122"/>
            </a:endParaRPr>
          </a:p>
          <a:p>
            <a:pPr>
              <a:lnSpc>
                <a:spcPts val="4700"/>
              </a:lnSpc>
            </a:pPr>
            <a:r>
              <a:rPr lang="en-US" sz="2000">
                <a:solidFill>
                  <a:srgbClr val="FFFFFF"/>
                </a:solidFill>
                <a:latin typeface="HelveticaNeueLT Std UltLt Ext" charset="0"/>
                <a:sym typeface="微软雅黑" pitchFamily="34" charset="-122"/>
              </a:rPr>
              <a:t>DON’T  FORGET  TO:</a:t>
            </a:r>
            <a:endParaRPr lang="zh-CN" altLang="en-US" sz="2000">
              <a:latin typeface="HelveticaNeueLT Std UltLt Ext" charset="0"/>
            </a:endParaRPr>
          </a:p>
        </p:txBody>
      </p:sp>
      <p:sp>
        <p:nvSpPr>
          <p:cNvPr id="19460" name="TextBox 1"/>
          <p:cNvSpPr>
            <a:spLocks noChangeArrowheads="1"/>
          </p:cNvSpPr>
          <p:nvPr/>
        </p:nvSpPr>
        <p:spPr bwMode="auto">
          <a:xfrm>
            <a:off x="1965325" y="2747963"/>
            <a:ext cx="3887788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900"/>
              </a:lnSpc>
            </a:pPr>
            <a:r>
              <a:rPr lang="en-US" sz="2900">
                <a:solidFill>
                  <a:srgbClr val="FFFFFF"/>
                </a:solidFill>
                <a:latin typeface="BigNoodleTitling" pitchFamily="2" charset="0"/>
                <a:ea typeface="Microsoft Yi Baiti" pitchFamily="66" charset="0"/>
                <a:cs typeface="Microsoft Yi Baiti" pitchFamily="66" charset="0"/>
                <a:sym typeface="微软雅黑" pitchFamily="34" charset="-122"/>
              </a:rPr>
              <a:t>STRIVEFORFASTRESPONSETIMES.</a:t>
            </a:r>
            <a:endParaRPr lang="zh-CN" altLang="en-US" sz="2900">
              <a:solidFill>
                <a:srgbClr val="FFFFFF"/>
              </a:solidFill>
              <a:latin typeface="BigNoodleTitling" pitchFamily="2" charset="0"/>
              <a:ea typeface="Microsoft Yi Baiti" pitchFamily="66" charset="0"/>
              <a:cs typeface="Microsoft Yi Baiti" pitchFamily="66" charset="0"/>
              <a:sym typeface="微软雅黑" pitchFamily="34" charset="-122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ea typeface="Microsoft Yi Baiti" pitchFamily="66" charset="0"/>
              <a:cs typeface="Microsoft Yi Baiti" pitchFamily="66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ea typeface="Microsoft Yi Baiti" pitchFamily="66" charset="0"/>
              <a:cs typeface="Microsoft Yi Baiti" pitchFamily="66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ea typeface="Microsoft Yi Baiti" pitchFamily="66" charset="0"/>
              <a:cs typeface="Microsoft Yi Baiti" pitchFamily="66" charset="0"/>
              <a:sym typeface="BigNoodleTitling" pitchFamily="2" charset="0"/>
            </a:endParaRPr>
          </a:p>
          <a:p>
            <a:pPr>
              <a:lnSpc>
                <a:spcPts val="3000"/>
              </a:lnSpc>
            </a:pPr>
            <a:r>
              <a:rPr lang="en-US" sz="2900">
                <a:solidFill>
                  <a:srgbClr val="FFFFFF"/>
                </a:solidFill>
                <a:latin typeface="BigNoodleTitling" pitchFamily="2" charset="0"/>
                <a:ea typeface="Microsoft Yi Baiti" pitchFamily="66" charset="0"/>
                <a:cs typeface="Microsoft Yi Baiti" pitchFamily="66" charset="0"/>
                <a:sym typeface="微软雅黑" pitchFamily="34" charset="-122"/>
              </a:rPr>
              <a:t>BEHUMANAND,ATTIMES,APPLYHUMOR.</a:t>
            </a:r>
            <a:endParaRPr lang="zh-CN" altLang="en-US" sz="2900">
              <a:solidFill>
                <a:srgbClr val="FFFFFF"/>
              </a:solidFill>
              <a:latin typeface="BigNoodleTitling" pitchFamily="2" charset="0"/>
              <a:ea typeface="Microsoft Yi Baiti" pitchFamily="66" charset="0"/>
              <a:cs typeface="Microsoft Yi Baiti" pitchFamily="66" charset="0"/>
              <a:sym typeface="微软雅黑" pitchFamily="34" charset="-122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ea typeface="Microsoft Yi Baiti" pitchFamily="66" charset="0"/>
              <a:cs typeface="Microsoft Yi Baiti" pitchFamily="66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ea typeface="Microsoft Yi Baiti" pitchFamily="66" charset="0"/>
              <a:cs typeface="Microsoft Yi Baiti" pitchFamily="66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ea typeface="Microsoft Yi Baiti" pitchFamily="66" charset="0"/>
              <a:cs typeface="Microsoft Yi Baiti" pitchFamily="66" charset="0"/>
              <a:sym typeface="BigNoodleTitling" pitchFamily="2" charset="0"/>
            </a:endParaRPr>
          </a:p>
          <a:p>
            <a:pPr>
              <a:lnSpc>
                <a:spcPts val="3000"/>
              </a:lnSpc>
            </a:pPr>
            <a:r>
              <a:rPr lang="en-US" sz="2900">
                <a:solidFill>
                  <a:srgbClr val="FFFFFF"/>
                </a:solidFill>
                <a:latin typeface="BigNoodleTitling" pitchFamily="2" charset="0"/>
                <a:ea typeface="Microsoft Yi Baiti" pitchFamily="66" charset="0"/>
                <a:cs typeface="Microsoft Yi Baiti" pitchFamily="66" charset="0"/>
                <a:sym typeface="微软雅黑" pitchFamily="34" charset="-122"/>
              </a:rPr>
              <a:t>DON’TBEDEFENSIVE.</a:t>
            </a:r>
            <a:endParaRPr lang="zh-CN" altLang="en-US" sz="2900">
              <a:solidFill>
                <a:srgbClr val="FFFFFF"/>
              </a:solidFill>
              <a:latin typeface="BigNoodleTitling" pitchFamily="2" charset="0"/>
              <a:ea typeface="Microsoft Yi Baiti" pitchFamily="66" charset="0"/>
              <a:cs typeface="Microsoft Yi Baiti" pitchFamily="66" charset="0"/>
              <a:sym typeface="微软雅黑" pitchFamily="34" charset="-122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ea typeface="Microsoft Yi Baiti" pitchFamily="66" charset="0"/>
              <a:cs typeface="Microsoft Yi Baiti" pitchFamily="66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ea typeface="Microsoft Yi Baiti" pitchFamily="66" charset="0"/>
              <a:cs typeface="Microsoft Yi Baiti" pitchFamily="66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ea typeface="Microsoft Yi Baiti" pitchFamily="66" charset="0"/>
              <a:cs typeface="Microsoft Yi Baiti" pitchFamily="66" charset="0"/>
              <a:sym typeface="BigNoodleTitling" pitchFamily="2" charset="0"/>
            </a:endParaRPr>
          </a:p>
          <a:p>
            <a:pPr>
              <a:lnSpc>
                <a:spcPts val="3000"/>
              </a:lnSpc>
            </a:pPr>
            <a:r>
              <a:rPr lang="en-US" sz="2900">
                <a:solidFill>
                  <a:srgbClr val="FFFFFF"/>
                </a:solidFill>
                <a:latin typeface="BigNoodleTitling" pitchFamily="2" charset="0"/>
                <a:ea typeface="Microsoft Yi Baiti" pitchFamily="66" charset="0"/>
                <a:cs typeface="Microsoft Yi Baiti" pitchFamily="66" charset="0"/>
                <a:sym typeface="微软雅黑" pitchFamily="34" charset="-122"/>
              </a:rPr>
              <a:t>ALWAYSTHANKTHECUSTOMER.</a:t>
            </a:r>
            <a:endParaRPr lang="zh-CN" altLang="en-US" sz="2900">
              <a:solidFill>
                <a:srgbClr val="FFFFFF"/>
              </a:solidFill>
              <a:latin typeface="BigNoodleTitling" pitchFamily="2" charset="0"/>
              <a:ea typeface="Microsoft Yi Baiti" pitchFamily="66" charset="0"/>
              <a:cs typeface="Microsoft Yi Baiti" pitchFamily="66" charset="0"/>
              <a:sym typeface="微软雅黑" pitchFamily="34" charset="-122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ea typeface="Microsoft Yi Baiti" pitchFamily="66" charset="0"/>
              <a:cs typeface="Microsoft Yi Baiti" pitchFamily="66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ea typeface="Microsoft Yi Baiti" pitchFamily="66" charset="0"/>
              <a:cs typeface="Microsoft Yi Baiti" pitchFamily="66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ea typeface="Microsoft Yi Baiti" pitchFamily="66" charset="0"/>
              <a:cs typeface="Microsoft Yi Baiti" pitchFamily="66" charset="0"/>
              <a:sym typeface="BigNoodleTitling" pitchFamily="2" charset="0"/>
            </a:endParaRPr>
          </a:p>
          <a:p>
            <a:pPr>
              <a:lnSpc>
                <a:spcPts val="3000"/>
              </a:lnSpc>
            </a:pPr>
            <a:r>
              <a:rPr lang="en-US" sz="2900">
                <a:solidFill>
                  <a:srgbClr val="FFFFFF"/>
                </a:solidFill>
                <a:latin typeface="BigNoodleTitling" pitchFamily="2" charset="0"/>
                <a:ea typeface="Microsoft Yi Baiti" pitchFamily="66" charset="0"/>
                <a:cs typeface="Microsoft Yi Baiti" pitchFamily="66" charset="0"/>
                <a:sym typeface="微软雅黑" pitchFamily="34" charset="-122"/>
              </a:rPr>
              <a:t>SUGGESTASOLUTIONTOTHEPROBLEM.</a:t>
            </a:r>
            <a:endParaRPr lang="zh-CN" altLang="en-US"/>
          </a:p>
        </p:txBody>
      </p:sp>
      <p:sp>
        <p:nvSpPr>
          <p:cNvPr id="19461" name="TextBox 1"/>
          <p:cNvSpPr>
            <a:spLocks noChangeArrowheads="1"/>
          </p:cNvSpPr>
          <p:nvPr/>
        </p:nvSpPr>
        <p:spPr bwMode="auto">
          <a:xfrm>
            <a:off x="1422400" y="2689225"/>
            <a:ext cx="190500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300"/>
              </a:lnSpc>
            </a:pPr>
            <a:r>
              <a:rPr lang="en-US" sz="3600" b="1">
                <a:solidFill>
                  <a:srgbClr val="50C4B3"/>
                </a:solidFill>
                <a:latin typeface="微软雅黑" pitchFamily="34" charset="-122"/>
                <a:sym typeface="微软雅黑" pitchFamily="34" charset="-122"/>
              </a:rPr>
              <a:t>1</a:t>
            </a:r>
            <a:endParaRPr lang="zh-CN" altLang="en-US" sz="3600" b="1">
              <a:solidFill>
                <a:srgbClr val="50C4B3"/>
              </a:solidFill>
              <a:latin typeface="微软雅黑" pitchFamily="34" charset="-122"/>
              <a:sym typeface="微软雅黑" pitchFamily="34" charset="-122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5000"/>
              </a:lnSpc>
            </a:pPr>
            <a:r>
              <a:rPr lang="en-US" sz="3600" b="1">
                <a:solidFill>
                  <a:srgbClr val="50C4B3"/>
                </a:solidFill>
                <a:latin typeface="微软雅黑" pitchFamily="34" charset="-122"/>
                <a:sym typeface="微软雅黑" pitchFamily="34" charset="-122"/>
              </a:rPr>
              <a:t>2</a:t>
            </a:r>
            <a:endParaRPr lang="zh-CN" altLang="en-US" sz="3600" b="1">
              <a:solidFill>
                <a:srgbClr val="50C4B3"/>
              </a:solidFill>
              <a:latin typeface="微软雅黑" pitchFamily="34" charset="-122"/>
              <a:sym typeface="微软雅黑" pitchFamily="34" charset="-122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5000"/>
              </a:lnSpc>
            </a:pPr>
            <a:r>
              <a:rPr lang="en-US" sz="3600" b="1">
                <a:solidFill>
                  <a:srgbClr val="50C4B3"/>
                </a:solidFill>
                <a:latin typeface="微软雅黑" pitchFamily="34" charset="-122"/>
                <a:sym typeface="微软雅黑" pitchFamily="34" charset="-122"/>
              </a:rPr>
              <a:t>3</a:t>
            </a:r>
            <a:endParaRPr lang="zh-CN" altLang="en-US" sz="3600" b="1">
              <a:solidFill>
                <a:srgbClr val="50C4B3"/>
              </a:solidFill>
              <a:latin typeface="微软雅黑" pitchFamily="34" charset="-122"/>
              <a:sym typeface="微软雅黑" pitchFamily="34" charset="-122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5000"/>
              </a:lnSpc>
            </a:pPr>
            <a:r>
              <a:rPr lang="en-US" sz="3600" b="1">
                <a:solidFill>
                  <a:srgbClr val="50C4B3"/>
                </a:solidFill>
                <a:latin typeface="微软雅黑" pitchFamily="34" charset="-122"/>
                <a:sym typeface="微软雅黑" pitchFamily="34" charset="-122"/>
              </a:rPr>
              <a:t>4</a:t>
            </a:r>
            <a:endParaRPr lang="zh-CN" altLang="en-US" sz="3600" b="1">
              <a:solidFill>
                <a:srgbClr val="50C4B3"/>
              </a:solidFill>
              <a:latin typeface="微软雅黑" pitchFamily="34" charset="-122"/>
              <a:sym typeface="微软雅黑" pitchFamily="34" charset="-122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Calibri" pitchFamily="34" charset="0"/>
              <a:cs typeface="Calibri" pitchFamily="34" charset="0"/>
              <a:sym typeface="Calibri" pitchFamily="34" charset="0"/>
            </a:endParaRPr>
          </a:p>
          <a:p>
            <a:pPr>
              <a:lnSpc>
                <a:spcPts val="5000"/>
              </a:lnSpc>
            </a:pPr>
            <a:r>
              <a:rPr lang="en-US" sz="3600" b="1">
                <a:solidFill>
                  <a:srgbClr val="50C4B3"/>
                </a:solidFill>
                <a:latin typeface="微软雅黑" pitchFamily="34" charset="-122"/>
                <a:sym typeface="微软雅黑" pitchFamily="34" charset="-122"/>
              </a:rPr>
              <a:t>5</a:t>
            </a:r>
            <a:endParaRPr lang="zh-CN" altLang="en-US"/>
          </a:p>
        </p:txBody>
      </p:sp>
      <p:sp>
        <p:nvSpPr>
          <p:cNvPr id="19462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Box 1"/>
          <p:cNvSpPr>
            <a:spLocks noChangeArrowheads="1"/>
          </p:cNvSpPr>
          <p:nvPr/>
        </p:nvSpPr>
        <p:spPr bwMode="auto">
          <a:xfrm>
            <a:off x="457200" y="958850"/>
            <a:ext cx="7229475" cy="126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900"/>
              </a:lnSpc>
            </a:pPr>
            <a:r>
              <a:rPr lang="en-US" sz="20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TO  IMPROVE  YOUR  COMPANY’S  OVERALL  PLAN  FOR</a:t>
            </a:r>
            <a:endParaRPr lang="zh-CN" altLang="en-US" sz="2000">
              <a:solidFill>
                <a:srgbClr val="BA62AF"/>
              </a:solidFill>
              <a:latin typeface="HelveticaNeueLT Std UltLt Ext" charset="0"/>
              <a:sym typeface="微软雅黑" pitchFamily="34" charset="-122"/>
            </a:endParaRPr>
          </a:p>
          <a:p>
            <a:pPr>
              <a:lnSpc>
                <a:spcPts val="4700"/>
              </a:lnSpc>
            </a:pPr>
            <a:r>
              <a:rPr lang="en-US" sz="20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SOCIAL  CUSTOMER  SERVICE,  CONSIDER  THESE  TIPS:</a:t>
            </a:r>
            <a:endParaRPr lang="zh-CN" altLang="en-US" sz="2000">
              <a:latin typeface="HelveticaNeueLT Std UltLt Ext" charset="0"/>
            </a:endParaRPr>
          </a:p>
        </p:txBody>
      </p:sp>
      <p:sp>
        <p:nvSpPr>
          <p:cNvPr id="20484" name="TextBox 1"/>
          <p:cNvSpPr>
            <a:spLocks noChangeArrowheads="1"/>
          </p:cNvSpPr>
          <p:nvPr/>
        </p:nvSpPr>
        <p:spPr bwMode="auto">
          <a:xfrm>
            <a:off x="2133600" y="2540000"/>
            <a:ext cx="3357563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900"/>
              </a:lnSpc>
            </a:pPr>
            <a:r>
              <a:rPr lang="en-US" sz="29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LISTENTOYOURCUSTOMERSAND</a:t>
            </a:r>
            <a:endParaRPr lang="zh-CN" altLang="en-US" sz="2900">
              <a:solidFill>
                <a:srgbClr val="FFFFF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9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BUILDRELATIONSHIPSWITHTHEM.</a:t>
            </a:r>
            <a:endParaRPr lang="zh-CN" altLang="en-US"/>
          </a:p>
        </p:txBody>
      </p:sp>
      <p:sp>
        <p:nvSpPr>
          <p:cNvPr id="20485" name="TextBox 1"/>
          <p:cNvSpPr>
            <a:spLocks noChangeArrowheads="1"/>
          </p:cNvSpPr>
          <p:nvPr/>
        </p:nvSpPr>
        <p:spPr bwMode="auto">
          <a:xfrm>
            <a:off x="2133600" y="3479800"/>
            <a:ext cx="4389438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900"/>
              </a:lnSpc>
            </a:pPr>
            <a:r>
              <a:rPr lang="en-US" sz="29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HAVEADETAILEDCRISIS-MANAGEMENTPLAN.</a:t>
            </a:r>
            <a:endParaRPr lang="zh-CN" altLang="en-US" sz="2900">
              <a:solidFill>
                <a:srgbClr val="FFFFF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3700"/>
              </a:lnSpc>
            </a:pPr>
            <a:r>
              <a:rPr lang="en-US" sz="29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DESIGNATEATLEASTONEMEMBEROFYOUR</a:t>
            </a:r>
            <a:endParaRPr lang="zh-CN" altLang="en-US"/>
          </a:p>
        </p:txBody>
      </p:sp>
      <p:sp>
        <p:nvSpPr>
          <p:cNvPr id="20486" name="TextBox 1"/>
          <p:cNvSpPr>
            <a:spLocks noChangeArrowheads="1"/>
          </p:cNvSpPr>
          <p:nvPr/>
        </p:nvSpPr>
        <p:spPr bwMode="auto">
          <a:xfrm>
            <a:off x="2133600" y="4413250"/>
            <a:ext cx="53340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900"/>
              </a:lnSpc>
            </a:pPr>
            <a:r>
              <a:rPr lang="en-US" sz="29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COMPANYTOBEAVAILABLE24/7ONSOCIALMEDIA.</a:t>
            </a:r>
            <a:endParaRPr lang="zh-CN" altLang="en-US" sz="2900">
              <a:solidFill>
                <a:srgbClr val="FFFFF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3700"/>
              </a:lnSpc>
            </a:pPr>
            <a:r>
              <a:rPr lang="en-US" sz="29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COMMITRANDOMACTSOFWOWFORYOURCUSTOMERS.</a:t>
            </a:r>
            <a:endParaRPr lang="zh-CN" altLang="en-US" sz="2900">
              <a:solidFill>
                <a:srgbClr val="FFFFF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3800"/>
              </a:lnSpc>
            </a:pPr>
            <a:r>
              <a:rPr lang="en-US" sz="29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STRIVETOALWAYSPROVIDELINKSTOHELPFUL</a:t>
            </a:r>
            <a:endParaRPr lang="zh-CN" altLang="en-US" sz="2900">
              <a:solidFill>
                <a:srgbClr val="FFFFF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9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INFORMATIONATTHEENDOFEACHRESPONSE.</a:t>
            </a:r>
            <a:endParaRPr lang="zh-CN" altLang="en-US"/>
          </a:p>
        </p:txBody>
      </p:sp>
      <p:sp>
        <p:nvSpPr>
          <p:cNvPr id="20487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1"/>
          <p:cNvSpPr>
            <a:spLocks noChangeArrowheads="1"/>
          </p:cNvSpPr>
          <p:nvPr/>
        </p:nvSpPr>
        <p:spPr bwMode="auto">
          <a:xfrm>
            <a:off x="457200" y="1071563"/>
            <a:ext cx="78105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300"/>
              </a:lnSpc>
            </a:pPr>
            <a:r>
              <a:rPr lang="en-US" sz="20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EVEN</a:t>
            </a:r>
            <a:r>
              <a:rPr lang="en-US" sz="2000">
                <a:solidFill>
                  <a:srgbClr val="000000"/>
                </a:solidFill>
                <a:latin typeface="HelveticaNeueLT Std UltLt Ext" charset="0"/>
                <a:sym typeface="Times New Roman" pitchFamily="18" charset="0"/>
              </a:rPr>
              <a:t>   </a:t>
            </a:r>
            <a:r>
              <a:rPr lang="en-US" sz="20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IF</a:t>
            </a:r>
            <a:r>
              <a:rPr lang="en-US" sz="2000">
                <a:solidFill>
                  <a:srgbClr val="000000"/>
                </a:solidFill>
                <a:latin typeface="HelveticaNeueLT Std UltLt Ext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THE </a:t>
            </a:r>
            <a:r>
              <a:rPr lang="en-US" sz="2000">
                <a:solidFill>
                  <a:srgbClr val="000000"/>
                </a:solidFill>
                <a:latin typeface="HelveticaNeueLT Std UltLt Ext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CHANNELS</a:t>
            </a:r>
            <a:r>
              <a:rPr lang="en-US" sz="2000">
                <a:solidFill>
                  <a:srgbClr val="000000"/>
                </a:solidFill>
                <a:latin typeface="HelveticaNeueLT Std UltLt Ext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(FACEBOOK,</a:t>
            </a:r>
            <a:r>
              <a:rPr lang="en-US" sz="2000">
                <a:solidFill>
                  <a:srgbClr val="000000"/>
                </a:solidFill>
                <a:latin typeface="HelveticaNeueLT Std UltLt Ext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TWITTER,</a:t>
            </a:r>
            <a:r>
              <a:rPr lang="en-US" sz="2000">
                <a:solidFill>
                  <a:srgbClr val="000000"/>
                </a:solidFill>
                <a:latin typeface="HelveticaNeueLT Std UltLt Ext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ETC.)</a:t>
            </a:r>
            <a:r>
              <a:rPr lang="en-US" sz="2000">
                <a:solidFill>
                  <a:srgbClr val="000000"/>
                </a:solidFill>
                <a:latin typeface="HelveticaNeueLT Std UltLt Ext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EVOLVE,</a:t>
            </a:r>
            <a:endParaRPr lang="zh-CN" altLang="en-US" sz="2000">
              <a:latin typeface="HelveticaNeueLT Std UltLt Ext" charset="0"/>
            </a:endParaRPr>
          </a:p>
        </p:txBody>
      </p:sp>
      <p:sp>
        <p:nvSpPr>
          <p:cNvPr id="21508" name="TextBox 1"/>
          <p:cNvSpPr>
            <a:spLocks noChangeArrowheads="1"/>
          </p:cNvSpPr>
          <p:nvPr/>
        </p:nvSpPr>
        <p:spPr bwMode="auto">
          <a:xfrm>
            <a:off x="457200" y="1571625"/>
            <a:ext cx="8077200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6400"/>
              </a:lnSpc>
            </a:pPr>
            <a:r>
              <a:rPr lang="en-US" sz="2800">
                <a:solidFill>
                  <a:srgbClr val="FFFFFF"/>
                </a:solidFill>
                <a:latin typeface="HelveticaNeueLT Std UltLt Ext" charset="0"/>
                <a:sym typeface="微软雅黑" pitchFamily="34" charset="-122"/>
              </a:rPr>
              <a:t>THE  SOCIAL  CUSTOMER  IS  HERE  TO  STAY.</a:t>
            </a:r>
          </a:p>
        </p:txBody>
      </p:sp>
      <p:sp>
        <p:nvSpPr>
          <p:cNvPr id="21509" name="TextBox 1"/>
          <p:cNvSpPr>
            <a:spLocks noChangeArrowheads="1"/>
          </p:cNvSpPr>
          <p:nvPr/>
        </p:nvSpPr>
        <p:spPr bwMode="auto">
          <a:xfrm>
            <a:off x="3708400" y="2730500"/>
            <a:ext cx="4567238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300"/>
              </a:lnSpc>
            </a:pP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IN</a:t>
            </a:r>
            <a:r>
              <a:rPr lang="en-US" sz="4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THE</a:t>
            </a:r>
            <a:r>
              <a:rPr lang="en-US" sz="4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NOT-SO-DISTANT</a:t>
            </a:r>
            <a:r>
              <a:rPr lang="en-US" sz="4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FUTURE,</a:t>
            </a:r>
            <a:endParaRPr lang="zh-CN" altLang="en-US" sz="4000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3300"/>
              </a:lnSpc>
            </a:pP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CONSUMERS</a:t>
            </a:r>
            <a:r>
              <a:rPr lang="en-US" sz="4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WILL</a:t>
            </a:r>
            <a:r>
              <a:rPr lang="en-US" sz="4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EXPECT</a:t>
            </a:r>
            <a:r>
              <a:rPr lang="en-US" sz="4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EVEN</a:t>
            </a:r>
            <a:endParaRPr lang="zh-CN" altLang="en-US" sz="4000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3300"/>
              </a:lnSpc>
            </a:pP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FASTER</a:t>
            </a:r>
            <a:r>
              <a:rPr lang="en-US" sz="4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RESPONSES</a:t>
            </a:r>
            <a:r>
              <a:rPr lang="en-US" sz="4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FROM</a:t>
            </a:r>
            <a:endParaRPr lang="zh-CN" altLang="en-US" sz="4000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3300"/>
              </a:lnSpc>
            </a:pP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COMPANIES</a:t>
            </a:r>
            <a:r>
              <a:rPr lang="en-US" sz="4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LIKE</a:t>
            </a:r>
            <a:r>
              <a:rPr lang="en-US" sz="4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YOURS.</a:t>
            </a:r>
            <a:endParaRPr lang="zh-CN" altLang="en-US"/>
          </a:p>
        </p:txBody>
      </p:sp>
      <p:sp>
        <p:nvSpPr>
          <p:cNvPr id="21510" name="TextBox 1"/>
          <p:cNvSpPr>
            <a:spLocks noChangeArrowheads="1"/>
          </p:cNvSpPr>
          <p:nvPr/>
        </p:nvSpPr>
        <p:spPr bwMode="auto">
          <a:xfrm>
            <a:off x="3708400" y="4584700"/>
            <a:ext cx="4106863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900"/>
              </a:lnSpc>
            </a:pPr>
            <a:r>
              <a:rPr lang="en-US" sz="2000">
                <a:solidFill>
                  <a:srgbClr val="FFFFFF"/>
                </a:solidFill>
                <a:latin typeface="HelveticaNeueLT Std UltLt Ext" charset="0"/>
                <a:sym typeface="微软雅黑" pitchFamily="34" charset="-122"/>
              </a:rPr>
              <a:t>DON’T  LET  YOUR  CUSTOMER</a:t>
            </a:r>
          </a:p>
        </p:txBody>
      </p:sp>
      <p:sp>
        <p:nvSpPr>
          <p:cNvPr id="21511" name="TextBox 1"/>
          <p:cNvSpPr>
            <a:spLocks noChangeArrowheads="1"/>
          </p:cNvSpPr>
          <p:nvPr/>
        </p:nvSpPr>
        <p:spPr bwMode="auto">
          <a:xfrm>
            <a:off x="3708400" y="5397500"/>
            <a:ext cx="4252913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900"/>
              </a:lnSpc>
            </a:pPr>
            <a:r>
              <a:rPr lang="en-US" sz="2000">
                <a:solidFill>
                  <a:srgbClr val="FFFFFF"/>
                </a:solidFill>
                <a:latin typeface="HelveticaNeueLT Std UltLt Ext" charset="0"/>
                <a:sym typeface="微软雅黑" pitchFamily="34" charset="-122"/>
              </a:rPr>
              <a:t>SERVICE  EFFORTS  FALL  BEHIND!</a:t>
            </a:r>
          </a:p>
        </p:txBody>
      </p:sp>
      <p:sp>
        <p:nvSpPr>
          <p:cNvPr id="21512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200"/>
            <a:ext cx="9144000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Box 1"/>
          <p:cNvSpPr>
            <a:spLocks noChangeArrowheads="1"/>
          </p:cNvSpPr>
          <p:nvPr/>
        </p:nvSpPr>
        <p:spPr bwMode="auto">
          <a:xfrm>
            <a:off x="685800" y="609600"/>
            <a:ext cx="50927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6700"/>
              </a:lnSpc>
            </a:pPr>
            <a:r>
              <a:rPr lang="en-US" sz="24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THE  DAWN  OF  THEDIGITAL  AGE,</a:t>
            </a:r>
          </a:p>
        </p:txBody>
      </p:sp>
      <p:sp>
        <p:nvSpPr>
          <p:cNvPr id="4101" name="TextBox 1"/>
          <p:cNvSpPr>
            <a:spLocks noChangeArrowheads="1"/>
          </p:cNvSpPr>
          <p:nvPr/>
        </p:nvSpPr>
        <p:spPr bwMode="auto">
          <a:xfrm>
            <a:off x="723900" y="1568450"/>
            <a:ext cx="3671888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along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with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the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explosive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growth</a:t>
            </a:r>
            <a:endParaRPr lang="zh-CN" altLang="en-US" sz="2800">
              <a:solidFill>
                <a:srgbClr val="F6F8F4"/>
              </a:solidFill>
              <a:latin typeface="BigNoodleTitling" pitchFamily="2" charset="0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ts val="2200"/>
              </a:lnSpc>
            </a:pP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of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social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media,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has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forced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the</a:t>
            </a:r>
            <a:endParaRPr lang="zh-CN" altLang="en-US" sz="2800">
              <a:solidFill>
                <a:srgbClr val="F6F8F4"/>
              </a:solidFill>
              <a:latin typeface="BigNoodleTitling" pitchFamily="2" charset="0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ts val="2300"/>
              </a:lnSpc>
            </a:pP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evolution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of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customer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service.</a:t>
            </a:r>
            <a:endParaRPr lang="zh-CN" altLang="en-US" sz="2800">
              <a:solidFill>
                <a:srgbClr val="F6F8F4"/>
              </a:solidFill>
              <a:latin typeface="BigNoodleTitling" pitchFamily="2" charset="0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ts val="2300"/>
              </a:lnSpc>
            </a:pP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With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it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came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the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rise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of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a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new</a:t>
            </a:r>
            <a:endParaRPr lang="zh-CN" altLang="en-US" sz="2800">
              <a:solidFill>
                <a:srgbClr val="F6F8F4"/>
              </a:solidFill>
              <a:latin typeface="BigNoodleTitling" pitchFamily="2" charset="0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ts val="2300"/>
              </a:lnSpc>
            </a:pP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customer—one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who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has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been</a:t>
            </a:r>
            <a:endParaRPr lang="zh-CN" altLang="en-US" sz="2800">
              <a:solidFill>
                <a:srgbClr val="F6F8F4"/>
              </a:solidFill>
              <a:latin typeface="BigNoodleTitling" pitchFamily="2" charset="0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ts val="2300"/>
              </a:lnSpc>
            </a:pP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known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to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topple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even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the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most</a:t>
            </a:r>
            <a:endParaRPr lang="zh-CN" altLang="en-US" sz="2800">
              <a:solidFill>
                <a:srgbClr val="F6F8F4"/>
              </a:solidFill>
              <a:latin typeface="BigNoodleTitling" pitchFamily="2" charset="0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ts val="2300"/>
              </a:lnSpc>
            </a:pP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respected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of</a:t>
            </a:r>
            <a:r>
              <a:rPr lang="en-US" sz="2800">
                <a:solidFill>
                  <a:srgbClr val="000000"/>
                </a:solidFill>
                <a:latin typeface="BigNoodleTitling" pitchFamily="2" charset="0"/>
                <a:ea typeface="微软雅黑" pitchFamily="34" charset="-122"/>
                <a:sym typeface="Times New Roman" pitchFamily="18" charset="0"/>
              </a:rPr>
              <a:t> </a:t>
            </a:r>
            <a:r>
              <a:rPr lang="en-US" sz="2800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brands.</a:t>
            </a:r>
            <a:endParaRPr lang="zh-CN" altLang="en-US"/>
          </a:p>
        </p:txBody>
      </p:sp>
      <p:sp>
        <p:nvSpPr>
          <p:cNvPr id="4102" name="TextBox 1"/>
          <p:cNvSpPr>
            <a:spLocks noChangeArrowheads="1"/>
          </p:cNvSpPr>
          <p:nvPr/>
        </p:nvSpPr>
        <p:spPr bwMode="auto">
          <a:xfrm>
            <a:off x="698500" y="3822700"/>
            <a:ext cx="35972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24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THIS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NEWFOUND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AUTHORITY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IS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KNOWN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AS</a:t>
            </a:r>
            <a:endParaRPr lang="zh-CN" altLang="en-US"/>
          </a:p>
        </p:txBody>
      </p:sp>
      <p:sp>
        <p:nvSpPr>
          <p:cNvPr id="4103" name="TextBox 1"/>
          <p:cNvSpPr>
            <a:spLocks noChangeArrowheads="1"/>
          </p:cNvSpPr>
          <p:nvPr/>
        </p:nvSpPr>
        <p:spPr bwMode="auto">
          <a:xfrm>
            <a:off x="698500" y="4295775"/>
            <a:ext cx="3873500" cy="126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>
            <a:spAutoFit/>
          </a:bodyPr>
          <a:lstStyle/>
          <a:p>
            <a:r>
              <a:rPr lang="en-US" sz="4000">
                <a:solidFill>
                  <a:srgbClr val="FFFFFF"/>
                </a:solidFill>
                <a:latin typeface="HelveticaNeueLT Std UltLt Ext" charset="0"/>
                <a:sym typeface="微软雅黑" pitchFamily="34" charset="-122"/>
              </a:rPr>
              <a:t>THE SOCIAL</a:t>
            </a:r>
            <a:endParaRPr lang="zh-CN" altLang="en-US" sz="4000">
              <a:solidFill>
                <a:srgbClr val="FFFFFF"/>
              </a:solidFill>
              <a:latin typeface="HelveticaNeueLT Std UltLt Ext" charset="0"/>
              <a:sym typeface="微软雅黑" pitchFamily="34" charset="-122"/>
            </a:endParaRPr>
          </a:p>
          <a:p>
            <a:r>
              <a:rPr lang="en-US" sz="4000">
                <a:solidFill>
                  <a:srgbClr val="FFFFFF"/>
                </a:solidFill>
                <a:latin typeface="HelveticaNeueLT Std UltLt Ext" charset="0"/>
                <a:sym typeface="微软雅黑" pitchFamily="34" charset="-122"/>
              </a:rPr>
              <a:t>CUSTOMER.</a:t>
            </a:r>
            <a:endParaRPr lang="zh-CN" altLang="en-US" sz="4000">
              <a:latin typeface="HelveticaNeueLT Std UltLt Ext" charset="0"/>
            </a:endParaRPr>
          </a:p>
        </p:txBody>
      </p:sp>
      <p:sp>
        <p:nvSpPr>
          <p:cNvPr id="4104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1"/>
          <p:cNvSpPr>
            <a:spLocks noChangeArrowheads="1"/>
          </p:cNvSpPr>
          <p:nvPr/>
        </p:nvSpPr>
        <p:spPr bwMode="auto">
          <a:xfrm>
            <a:off x="444500" y="3797300"/>
            <a:ext cx="785812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600" b="1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DESK.COM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IS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THE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ONLY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CUSTOMER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SERVICE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PRODUCT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BUILT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FROM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THE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GROUND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UP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TO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SERVE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THE</a:t>
            </a:r>
            <a:endParaRPr lang="zh-CN" altLang="en-US" sz="1600" b="1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1900"/>
              </a:lnSpc>
            </a:pP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NEW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SOCIAL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CUSTOMER.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VIEW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AND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RESPOND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TO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YOUR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SOCIAL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CUSTOMERS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DIRECTLY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FROM</a:t>
            </a:r>
            <a:endParaRPr lang="zh-CN" altLang="en-US" sz="1600" b="1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1900"/>
              </a:lnSpc>
            </a:pP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WITHIN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DESK.COM.</a:t>
            </a:r>
            <a:endParaRPr lang="zh-CN" altLang="en-US" sz="1600" b="1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1000"/>
              </a:lnSpc>
            </a:pPr>
            <a:endParaRPr lang="zh-CN" altLang="en-US" sz="16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900"/>
              </a:lnSpc>
            </a:pPr>
            <a:r>
              <a:rPr lang="en-US" sz="1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Sources: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pewinternet.org,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forrester.com,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conecomm.com,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oracle.com,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touchagency.com,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zendesk.com,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americanexpress.com,</a:t>
            </a:r>
            <a:endParaRPr lang="zh-CN" altLang="en-US" sz="1600">
              <a:solidFill>
                <a:srgbClr val="FFFFF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1800"/>
              </a:lnSpc>
            </a:pPr>
            <a:r>
              <a:rPr lang="en-US" sz="1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liveops.com,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crmidol.com,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nmincite.com,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inc.com,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peppersandrogersgroup.com,</a:t>
            </a:r>
            <a:r>
              <a:rPr lang="en-US" sz="1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16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maritzresearch.com</a:t>
            </a:r>
            <a:endParaRPr lang="zh-CN" altLang="en-US"/>
          </a:p>
        </p:txBody>
      </p:sp>
      <p:sp>
        <p:nvSpPr>
          <p:cNvPr id="22532" name="TextBox 1"/>
          <p:cNvSpPr>
            <a:spLocks noChangeArrowheads="1"/>
          </p:cNvSpPr>
          <p:nvPr/>
        </p:nvSpPr>
        <p:spPr bwMode="auto">
          <a:xfrm>
            <a:off x="431800" y="1676400"/>
            <a:ext cx="81200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r>
              <a:rPr lang="en-US" sz="3600">
                <a:solidFill>
                  <a:srgbClr val="FFFFFF"/>
                </a:solidFill>
                <a:latin typeface="HelveticaNeueLT Std UltLt Ext" charset="0"/>
                <a:sym typeface="微软雅黑" pitchFamily="34" charset="-122"/>
              </a:rPr>
              <a:t>SIGN  UP  FOR  YOUR  FREE  14-DAY</a:t>
            </a:r>
            <a:endParaRPr lang="zh-CN" altLang="en-US" sz="3600">
              <a:solidFill>
                <a:srgbClr val="FFFFFF"/>
              </a:solidFill>
              <a:latin typeface="HelveticaNeueLT Std UltLt Ext" charset="0"/>
              <a:sym typeface="微软雅黑" pitchFamily="34" charset="-122"/>
            </a:endParaRPr>
          </a:p>
          <a:p>
            <a:r>
              <a:rPr lang="en-US" sz="3600">
                <a:solidFill>
                  <a:srgbClr val="FFFFFF"/>
                </a:solidFill>
                <a:latin typeface="HelveticaNeueLT Std UltLt Ext" charset="0"/>
                <a:sym typeface="微软雅黑" pitchFamily="34" charset="-122"/>
              </a:rPr>
              <a:t>TRIAL  OF  DESK.COM  TODAY!</a:t>
            </a:r>
            <a:endParaRPr lang="zh-CN" altLang="en-US" sz="3600">
              <a:latin typeface="HelveticaNeueLT Std UltLt Ext" charset="0"/>
            </a:endParaRPr>
          </a:p>
        </p:txBody>
      </p:sp>
      <p:sp>
        <p:nvSpPr>
          <p:cNvPr id="22533" name="TextBox 1"/>
          <p:cNvSpPr>
            <a:spLocks noChangeArrowheads="1"/>
          </p:cNvSpPr>
          <p:nvPr/>
        </p:nvSpPr>
        <p:spPr bwMode="auto">
          <a:xfrm>
            <a:off x="5695950" y="2970213"/>
            <a:ext cx="2571750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>
                <a:solidFill>
                  <a:srgbClr val="FFFFFF"/>
                </a:solidFill>
                <a:latin typeface="BigNoodleTitling" pitchFamily="2" charset="0"/>
                <a:sym typeface="微软雅黑" pitchFamily="34" charset="-122"/>
              </a:rPr>
              <a:t>CLICK  HERE  TO  GET  STARTED</a:t>
            </a:r>
          </a:p>
        </p:txBody>
      </p:sp>
      <p:sp>
        <p:nvSpPr>
          <p:cNvPr id="22534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431800" y="1485900"/>
            <a:ext cx="40259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7000"/>
              </a:lnSpc>
            </a:pPr>
            <a:r>
              <a:rPr lang="en-US" sz="5400">
                <a:solidFill>
                  <a:srgbClr val="362A4E"/>
                </a:solidFill>
                <a:latin typeface="HelveticaNeueLT Std UltLt Ext" charset="0"/>
                <a:sym typeface="微软雅黑" pitchFamily="34" charset="-122"/>
              </a:rPr>
              <a:t>WHO IS THE</a:t>
            </a:r>
          </a:p>
        </p:txBody>
      </p:sp>
      <p:sp>
        <p:nvSpPr>
          <p:cNvPr id="5124" name="TextBox 1"/>
          <p:cNvSpPr>
            <a:spLocks noChangeArrowheads="1"/>
          </p:cNvSpPr>
          <p:nvPr/>
        </p:nvSpPr>
        <p:spPr bwMode="auto">
          <a:xfrm>
            <a:off x="457200" y="3429000"/>
            <a:ext cx="7851775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17000"/>
              </a:lnSpc>
            </a:pPr>
            <a:r>
              <a:rPr lang="en-US" sz="6000">
                <a:solidFill>
                  <a:srgbClr val="FFFFFF"/>
                </a:solidFill>
                <a:latin typeface="HelveticaNeueLT Std UltLt Ext" charset="0"/>
                <a:sym typeface="微软雅黑" pitchFamily="34" charset="-122"/>
              </a:rPr>
              <a:t>SOCIAL CUSTOMER?</a:t>
            </a:r>
          </a:p>
        </p:txBody>
      </p:sp>
      <p:sp>
        <p:nvSpPr>
          <p:cNvPr id="5125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Box 1"/>
          <p:cNvSpPr>
            <a:spLocks noChangeArrowheads="1"/>
          </p:cNvSpPr>
          <p:nvPr/>
        </p:nvSpPr>
        <p:spPr bwMode="auto">
          <a:xfrm>
            <a:off x="457200" y="1028700"/>
            <a:ext cx="7654925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6500"/>
              </a:lnSpc>
            </a:pPr>
            <a:r>
              <a:rPr lang="en-US" sz="28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THE  SOCIAL  CUSTOMER  TOUCHES</a:t>
            </a:r>
            <a:endParaRPr lang="zh-CN" altLang="en-US" sz="2800">
              <a:solidFill>
                <a:srgbClr val="BA62AF"/>
              </a:solidFill>
              <a:latin typeface="HelveticaNeueLT Std UltLt Ext" charset="0"/>
              <a:sym typeface="微软雅黑" pitchFamily="34" charset="-122"/>
            </a:endParaRPr>
          </a:p>
          <a:p>
            <a:pPr>
              <a:lnSpc>
                <a:spcPts val="6100"/>
              </a:lnSpc>
            </a:pPr>
            <a:r>
              <a:rPr lang="en-US" sz="28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NEARLY  EVERY  CORNER  OF  THE  GLOBE.</a:t>
            </a:r>
            <a:endParaRPr lang="zh-CN" altLang="en-US" sz="2800">
              <a:latin typeface="HelveticaNeueLT Std UltLt Ext" charset="0"/>
            </a:endParaRPr>
          </a:p>
        </p:txBody>
      </p:sp>
      <p:sp>
        <p:nvSpPr>
          <p:cNvPr id="6148" name="TextBox 1"/>
          <p:cNvSpPr>
            <a:spLocks noChangeArrowheads="1"/>
          </p:cNvSpPr>
          <p:nvPr/>
        </p:nvSpPr>
        <p:spPr bwMode="auto">
          <a:xfrm>
            <a:off x="7493000" y="4203700"/>
            <a:ext cx="633413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 algn="ctr">
              <a:lnSpc>
                <a:spcPts val="4300"/>
              </a:lnSpc>
            </a:pPr>
            <a:r>
              <a:rPr lang="en-US" sz="3600">
                <a:solidFill>
                  <a:srgbClr val="BA62AF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20%</a:t>
            </a:r>
          </a:p>
        </p:txBody>
      </p:sp>
      <p:sp>
        <p:nvSpPr>
          <p:cNvPr id="6149" name="TextBox 1"/>
          <p:cNvSpPr>
            <a:spLocks noChangeArrowheads="1"/>
          </p:cNvSpPr>
          <p:nvPr/>
        </p:nvSpPr>
        <p:spPr bwMode="auto">
          <a:xfrm>
            <a:off x="4038600" y="3082925"/>
            <a:ext cx="29876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r>
              <a:rPr lang="en-US" sz="2800">
                <a:solidFill>
                  <a:srgbClr val="FFFFFF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AT  LEAST  </a:t>
            </a:r>
            <a:r>
              <a:rPr lang="en-US" sz="2800">
                <a:solidFill>
                  <a:srgbClr val="BA62AF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20%  </a:t>
            </a:r>
            <a:r>
              <a:rPr lang="en-US" sz="2800">
                <a:solidFill>
                  <a:srgbClr val="FFFFFF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OF  THE</a:t>
            </a:r>
            <a:endParaRPr lang="zh-CN" altLang="en-US" sz="2800">
              <a:solidFill>
                <a:srgbClr val="FFFFFF"/>
              </a:solidFill>
              <a:latin typeface="BigNoodleTitling" pitchFamily="2" charset="0"/>
              <a:ea typeface="微软雅黑" pitchFamily="34" charset="-122"/>
              <a:sym typeface="微软雅黑" pitchFamily="34" charset="-122"/>
            </a:endParaRPr>
          </a:p>
          <a:p>
            <a:r>
              <a:rPr lang="en-US" sz="2800">
                <a:solidFill>
                  <a:srgbClr val="FFFFFF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WORLD’S  POPULATION</a:t>
            </a:r>
            <a:endParaRPr lang="zh-CN" altLang="en-US" sz="2800">
              <a:solidFill>
                <a:srgbClr val="FFFFFF"/>
              </a:solidFill>
              <a:latin typeface="BigNoodleTitling" pitchFamily="2" charset="0"/>
              <a:ea typeface="微软雅黑" pitchFamily="34" charset="-122"/>
              <a:sym typeface="微软雅黑" pitchFamily="34" charset="-122"/>
            </a:endParaRPr>
          </a:p>
          <a:p>
            <a:r>
              <a:rPr lang="en-US" sz="2800">
                <a:solidFill>
                  <a:srgbClr val="FFFFFF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USE  SSOCIAL  MEDIA.</a:t>
            </a:r>
            <a:endParaRPr lang="en-US" sz="1600">
              <a:solidFill>
                <a:srgbClr val="000000"/>
              </a:solidFill>
              <a:latin typeface="BigNoodleTitling" pitchFamily="2" charset="0"/>
              <a:ea typeface="微软雅黑" pitchFamily="34" charset="-122"/>
              <a:sym typeface="BigNoodleTitling" pitchFamily="2" charset="0"/>
            </a:endParaRPr>
          </a:p>
          <a:p>
            <a:r>
              <a:rPr lang="en-US" sz="2800">
                <a:solidFill>
                  <a:srgbClr val="FFFFFF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THAT’S  MORE  THAN  HALF  OF</a:t>
            </a:r>
            <a:endParaRPr lang="zh-CN" altLang="en-US" sz="2800">
              <a:solidFill>
                <a:srgbClr val="FFFFFF"/>
              </a:solidFill>
              <a:latin typeface="BigNoodleTitling" pitchFamily="2" charset="0"/>
              <a:ea typeface="微软雅黑" pitchFamily="34" charset="-122"/>
              <a:sym typeface="微软雅黑" pitchFamily="34" charset="-122"/>
            </a:endParaRPr>
          </a:p>
          <a:p>
            <a:r>
              <a:rPr lang="en-US" sz="2800">
                <a:solidFill>
                  <a:srgbClr val="FFFFFF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THE  2.4  BILLION  INTERNET</a:t>
            </a:r>
            <a:endParaRPr lang="zh-CN" altLang="en-US" sz="2800">
              <a:solidFill>
                <a:srgbClr val="FFFFFF"/>
              </a:solidFill>
              <a:latin typeface="BigNoodleTitling" pitchFamily="2" charset="0"/>
              <a:ea typeface="微软雅黑" pitchFamily="34" charset="-122"/>
              <a:sym typeface="微软雅黑" pitchFamily="34" charset="-122"/>
            </a:endParaRPr>
          </a:p>
          <a:p>
            <a:r>
              <a:rPr lang="en-US" sz="2800">
                <a:solidFill>
                  <a:srgbClr val="FFFFFF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USERS  ACROSS  THE  WORLD.</a:t>
            </a:r>
          </a:p>
        </p:txBody>
      </p:sp>
      <p:sp>
        <p:nvSpPr>
          <p:cNvPr id="6150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Box 1"/>
          <p:cNvSpPr>
            <a:spLocks noChangeArrowheads="1"/>
          </p:cNvSpPr>
          <p:nvPr/>
        </p:nvSpPr>
        <p:spPr bwMode="auto">
          <a:xfrm>
            <a:off x="457200" y="1009650"/>
            <a:ext cx="6162675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6500"/>
              </a:lnSpc>
            </a:pPr>
            <a:r>
              <a:rPr lang="en-US" sz="28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TODAY’S  SOCIAL  CUSTOMER  IS:</a:t>
            </a:r>
          </a:p>
        </p:txBody>
      </p:sp>
      <p:sp>
        <p:nvSpPr>
          <p:cNvPr id="7172" name="TextBox 1"/>
          <p:cNvSpPr>
            <a:spLocks noChangeArrowheads="1"/>
          </p:cNvSpPr>
          <p:nvPr/>
        </p:nvSpPr>
        <p:spPr bwMode="auto">
          <a:xfrm>
            <a:off x="469900" y="4978400"/>
            <a:ext cx="522605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300"/>
              </a:lnSpc>
            </a:pPr>
            <a:r>
              <a:rPr lang="en-US" sz="36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…WHICH</a:t>
            </a:r>
            <a:r>
              <a:rPr lang="en-US" sz="3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6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HAS</a:t>
            </a:r>
            <a:r>
              <a:rPr lang="en-US" sz="3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6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CHANGED</a:t>
            </a:r>
            <a:r>
              <a:rPr lang="en-US" sz="3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6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EVERYTHING</a:t>
            </a:r>
            <a:endParaRPr lang="zh-CN" altLang="en-US" sz="3600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3800"/>
              </a:lnSpc>
            </a:pPr>
            <a:r>
              <a:rPr lang="en-US" sz="36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BUSINESS</a:t>
            </a:r>
            <a:r>
              <a:rPr lang="en-US" sz="3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6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OWNERS</a:t>
            </a:r>
            <a:r>
              <a:rPr lang="en-US" sz="3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6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THOUGHT</a:t>
            </a:r>
            <a:r>
              <a:rPr lang="en-US" sz="3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6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THEY</a:t>
            </a:r>
            <a:r>
              <a:rPr lang="en-US" sz="3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6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KNEW</a:t>
            </a:r>
            <a:endParaRPr lang="zh-CN" altLang="en-US" sz="3600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3800"/>
              </a:lnSpc>
            </a:pPr>
            <a:r>
              <a:rPr lang="en-US" sz="36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ABOUT</a:t>
            </a:r>
            <a:r>
              <a:rPr lang="en-US" sz="3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6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CUSTOMER</a:t>
            </a:r>
            <a:r>
              <a:rPr lang="en-US" sz="36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6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RELATIONSHIPS.</a:t>
            </a:r>
            <a:endParaRPr lang="zh-CN" altLang="en-US"/>
          </a:p>
        </p:txBody>
      </p:sp>
      <p:sp>
        <p:nvSpPr>
          <p:cNvPr id="7173" name="TextBox 1"/>
          <p:cNvSpPr>
            <a:spLocks noChangeArrowheads="1"/>
          </p:cNvSpPr>
          <p:nvPr/>
        </p:nvSpPr>
        <p:spPr bwMode="auto">
          <a:xfrm>
            <a:off x="1436688" y="3854450"/>
            <a:ext cx="13430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 algn="just"/>
            <a:r>
              <a:rPr lang="en-US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LISTENING  TO  PEERS</a:t>
            </a:r>
          </a:p>
        </p:txBody>
      </p:sp>
      <p:sp>
        <p:nvSpPr>
          <p:cNvPr id="7174" name="TextBox 1"/>
          <p:cNvSpPr>
            <a:spLocks noChangeArrowheads="1"/>
          </p:cNvSpPr>
          <p:nvPr/>
        </p:nvSpPr>
        <p:spPr bwMode="auto">
          <a:xfrm>
            <a:off x="4043363" y="3854450"/>
            <a:ext cx="1031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 algn="just"/>
            <a:r>
              <a:rPr lang="en-US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RESEARCHING</a:t>
            </a:r>
          </a:p>
          <a:p>
            <a:pPr algn="just"/>
            <a:r>
              <a:rPr lang="en-US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HEAVILY  ONLINE</a:t>
            </a:r>
          </a:p>
        </p:txBody>
      </p:sp>
      <p:sp>
        <p:nvSpPr>
          <p:cNvPr id="7175" name="TextBox 1"/>
          <p:cNvSpPr>
            <a:spLocks noChangeArrowheads="1"/>
          </p:cNvSpPr>
          <p:nvPr/>
        </p:nvSpPr>
        <p:spPr bwMode="auto">
          <a:xfrm>
            <a:off x="6278563" y="3854450"/>
            <a:ext cx="14636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 algn="just"/>
            <a:r>
              <a:rPr lang="en-US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POSTING  COMPLAINTS</a:t>
            </a:r>
          </a:p>
          <a:p>
            <a:pPr algn="just"/>
            <a:r>
              <a:rPr lang="en-US">
                <a:solidFill>
                  <a:srgbClr val="F6F8F4"/>
                </a:solidFill>
                <a:latin typeface="BigNoodleTitling" pitchFamily="2" charset="0"/>
                <a:ea typeface="微软雅黑" pitchFamily="34" charset="-122"/>
                <a:sym typeface="微软雅黑" pitchFamily="34" charset="-122"/>
              </a:rPr>
              <a:t>ON  SOCIAL  MEDIA</a:t>
            </a:r>
          </a:p>
        </p:txBody>
      </p:sp>
      <p:sp>
        <p:nvSpPr>
          <p:cNvPr id="7176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1"/>
          <p:cNvSpPr>
            <a:spLocks noChangeArrowheads="1"/>
          </p:cNvSpPr>
          <p:nvPr/>
        </p:nvSpPr>
        <p:spPr bwMode="auto">
          <a:xfrm>
            <a:off x="381000" y="1016000"/>
            <a:ext cx="471170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6500"/>
              </a:lnSpc>
            </a:pPr>
            <a:r>
              <a:rPr lang="en-US" sz="28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EXPECTATIONS  ARE  HIGH.</a:t>
            </a:r>
          </a:p>
        </p:txBody>
      </p:sp>
      <p:sp>
        <p:nvSpPr>
          <p:cNvPr id="8196" name="TextBox 1"/>
          <p:cNvSpPr>
            <a:spLocks noChangeArrowheads="1"/>
          </p:cNvSpPr>
          <p:nvPr/>
        </p:nvSpPr>
        <p:spPr bwMode="auto">
          <a:xfrm>
            <a:off x="5664200" y="533400"/>
            <a:ext cx="248602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In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today's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age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constant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300"/>
              </a:lnSpc>
            </a:pP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connectivity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and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instant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300"/>
              </a:lnSpc>
            </a:pP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solutions,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the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Social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Customer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300"/>
              </a:lnSpc>
            </a:pP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demands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immediate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assistance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300"/>
              </a:lnSpc>
            </a:pP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at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any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hour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the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day.</a:t>
            </a:r>
            <a:endParaRPr lang="zh-CN" altLang="en-US"/>
          </a:p>
        </p:txBody>
      </p:sp>
      <p:sp>
        <p:nvSpPr>
          <p:cNvPr id="8197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1"/>
          <p:cNvSpPr>
            <a:spLocks noChangeArrowheads="1"/>
          </p:cNvSpPr>
          <p:nvPr/>
        </p:nvSpPr>
        <p:spPr bwMode="auto">
          <a:xfrm>
            <a:off x="1739900" y="584200"/>
            <a:ext cx="2271713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6500"/>
              </a:lnSpc>
            </a:pPr>
            <a:r>
              <a:rPr lang="en-US" sz="32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FACEBOOK</a:t>
            </a:r>
          </a:p>
        </p:txBody>
      </p:sp>
      <p:sp>
        <p:nvSpPr>
          <p:cNvPr id="9220" name="TextBox 1"/>
          <p:cNvSpPr>
            <a:spLocks noChangeArrowheads="1"/>
          </p:cNvSpPr>
          <p:nvPr/>
        </p:nvSpPr>
        <p:spPr bwMode="auto">
          <a:xfrm>
            <a:off x="558800" y="2628900"/>
            <a:ext cx="1955800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300"/>
              </a:lnSpc>
              <a:tabLst>
                <a:tab pos="25400" algn="l"/>
                <a:tab pos="50800" algn="l"/>
                <a:tab pos="76200" algn="l"/>
                <a:tab pos="114300" algn="l"/>
                <a:tab pos="139700" algn="l"/>
                <a:tab pos="711200" algn="l"/>
                <a:tab pos="863600" algn="l"/>
              </a:tabLst>
            </a:pPr>
            <a:r>
              <a:rPr lang="en-US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						</a:t>
            </a: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46%</a:t>
            </a:r>
          </a:p>
          <a:p>
            <a:pPr>
              <a:lnSpc>
                <a:spcPts val="1000"/>
              </a:lnSpc>
              <a:tabLst>
                <a:tab pos="25400" algn="l"/>
                <a:tab pos="50800" algn="l"/>
                <a:tab pos="76200" algn="l"/>
                <a:tab pos="114300" algn="l"/>
                <a:tab pos="139700" algn="l"/>
                <a:tab pos="711200" algn="l"/>
                <a:tab pos="8636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  <a:tab pos="50800" algn="l"/>
                <a:tab pos="76200" algn="l"/>
                <a:tab pos="114300" algn="l"/>
                <a:tab pos="139700" algn="l"/>
                <a:tab pos="711200" algn="l"/>
                <a:tab pos="8636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  <a:tab pos="50800" algn="l"/>
                <a:tab pos="76200" algn="l"/>
                <a:tab pos="114300" algn="l"/>
                <a:tab pos="139700" algn="l"/>
                <a:tab pos="711200" algn="l"/>
                <a:tab pos="8636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  <a:tab pos="50800" algn="l"/>
                <a:tab pos="76200" algn="l"/>
                <a:tab pos="114300" algn="l"/>
                <a:tab pos="139700" algn="l"/>
                <a:tab pos="711200" algn="l"/>
                <a:tab pos="8636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  <a:tab pos="50800" algn="l"/>
                <a:tab pos="76200" algn="l"/>
                <a:tab pos="114300" algn="l"/>
                <a:tab pos="139700" algn="l"/>
                <a:tab pos="711200" algn="l"/>
                <a:tab pos="8636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  <a:tab pos="50800" algn="l"/>
                <a:tab pos="76200" algn="l"/>
                <a:tab pos="114300" algn="l"/>
                <a:tab pos="139700" algn="l"/>
                <a:tab pos="711200" algn="l"/>
                <a:tab pos="8636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3400"/>
              </a:lnSpc>
              <a:tabLst>
                <a:tab pos="25400" algn="l"/>
                <a:tab pos="50800" algn="l"/>
                <a:tab pos="76200" algn="l"/>
                <a:tab pos="114300" algn="l"/>
                <a:tab pos="139700" algn="l"/>
                <a:tab pos="711200" algn="l"/>
                <a:tab pos="863600" algn="l"/>
              </a:tabLst>
            </a:pPr>
            <a:r>
              <a:rPr lang="en-US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</a:t>
            </a:r>
            <a:r>
              <a:rPr lang="en-US" sz="20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46%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customers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want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000"/>
              </a:lnSpc>
              <a:tabLst>
                <a:tab pos="25400" algn="l"/>
                <a:tab pos="50800" algn="l"/>
                <a:tab pos="76200" algn="l"/>
                <a:tab pos="114300" algn="l"/>
                <a:tab pos="139700" algn="l"/>
                <a:tab pos="711200" algn="l"/>
                <a:tab pos="863600" algn="l"/>
              </a:tabLst>
            </a:pPr>
            <a:r>
              <a:rPr lang="en-US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		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to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engage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with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brands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100"/>
              </a:lnSpc>
              <a:tabLst>
                <a:tab pos="25400" algn="l"/>
                <a:tab pos="50800" algn="l"/>
                <a:tab pos="76200" algn="l"/>
                <a:tab pos="114300" algn="l"/>
                <a:tab pos="139700" algn="l"/>
                <a:tab pos="711200" algn="l"/>
                <a:tab pos="863600" algn="l"/>
              </a:tabLst>
            </a:pPr>
            <a:r>
              <a:rPr lang="en-US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			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via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Facebook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to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solve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100"/>
              </a:lnSpc>
              <a:tabLst>
                <a:tab pos="25400" algn="l"/>
                <a:tab pos="50800" algn="l"/>
                <a:tab pos="76200" algn="l"/>
                <a:tab pos="114300" algn="l"/>
                <a:tab pos="139700" algn="l"/>
                <a:tab pos="711200" algn="l"/>
                <a:tab pos="863600" algn="l"/>
              </a:tabLst>
            </a:pPr>
            <a:r>
              <a:rPr lang="en-US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					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problems.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3200"/>
              </a:lnSpc>
              <a:tabLst>
                <a:tab pos="25400" algn="l"/>
                <a:tab pos="50800" algn="l"/>
                <a:tab pos="76200" algn="l"/>
                <a:tab pos="114300" algn="l"/>
                <a:tab pos="139700" algn="l"/>
                <a:tab pos="711200" algn="l"/>
                <a:tab pos="863600" algn="l"/>
              </a:tabLst>
            </a:pPr>
            <a:r>
              <a:rPr lang="en-US" sz="20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39%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them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are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looking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000"/>
              </a:lnSpc>
              <a:tabLst>
                <a:tab pos="25400" algn="l"/>
                <a:tab pos="50800" algn="l"/>
                <a:tab pos="76200" algn="l"/>
                <a:tab pos="114300" algn="l"/>
                <a:tab pos="139700" algn="l"/>
                <a:tab pos="711200" algn="l"/>
                <a:tab pos="863600" algn="l"/>
              </a:tabLst>
            </a:pPr>
            <a:r>
              <a:rPr lang="en-US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	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to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give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feedback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about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100"/>
              </a:lnSpc>
              <a:tabLst>
                <a:tab pos="25400" algn="l"/>
                <a:tab pos="50800" algn="l"/>
                <a:tab pos="76200" algn="l"/>
                <a:tab pos="114300" algn="l"/>
                <a:tab pos="139700" algn="l"/>
                <a:tab pos="711200" algn="l"/>
                <a:tab pos="863600" algn="l"/>
              </a:tabLst>
            </a:pPr>
            <a:r>
              <a:rPr lang="en-US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				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products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or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services.</a:t>
            </a:r>
          </a:p>
        </p:txBody>
      </p:sp>
      <p:sp>
        <p:nvSpPr>
          <p:cNvPr id="9221" name="TextBox 1"/>
          <p:cNvSpPr>
            <a:spLocks noChangeArrowheads="1"/>
          </p:cNvSpPr>
          <p:nvPr/>
        </p:nvSpPr>
        <p:spPr bwMode="auto">
          <a:xfrm>
            <a:off x="6464300" y="2628900"/>
            <a:ext cx="1473200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300"/>
              </a:lnSpc>
              <a:tabLst>
                <a:tab pos="165100" algn="l"/>
                <a:tab pos="546100" algn="l"/>
              </a:tabLst>
            </a:pPr>
            <a:r>
              <a:rPr lang="en-US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	</a:t>
            </a: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29%</a:t>
            </a:r>
          </a:p>
          <a:p>
            <a:pPr>
              <a:lnSpc>
                <a:spcPts val="1000"/>
              </a:lnSpc>
              <a:tabLst>
                <a:tab pos="165100" algn="l"/>
                <a:tab pos="5461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165100" algn="l"/>
                <a:tab pos="5461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165100" algn="l"/>
                <a:tab pos="5461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165100" algn="l"/>
                <a:tab pos="5461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165100" algn="l"/>
                <a:tab pos="5461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165100" algn="l"/>
                <a:tab pos="5461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3400"/>
              </a:lnSpc>
              <a:tabLst>
                <a:tab pos="165100" algn="l"/>
                <a:tab pos="546100" algn="l"/>
              </a:tabLst>
            </a:pPr>
            <a:r>
              <a:rPr lang="en-US" sz="20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29%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customers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300"/>
              </a:lnSpc>
              <a:tabLst>
                <a:tab pos="165100" algn="l"/>
                <a:tab pos="546100" algn="l"/>
              </a:tabLst>
            </a:pP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expect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responses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  <a:tabLst>
                <a:tab pos="165100" algn="l"/>
                <a:tab pos="546100" algn="l"/>
              </a:tabLst>
            </a:pPr>
            <a:r>
              <a:rPr lang="en-US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within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2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hours.</a:t>
            </a:r>
          </a:p>
        </p:txBody>
      </p:sp>
      <p:sp>
        <p:nvSpPr>
          <p:cNvPr id="9222" name="TextBox 1"/>
          <p:cNvSpPr>
            <a:spLocks noChangeArrowheads="1"/>
          </p:cNvSpPr>
          <p:nvPr/>
        </p:nvSpPr>
        <p:spPr bwMode="auto">
          <a:xfrm>
            <a:off x="3657600" y="2628900"/>
            <a:ext cx="1470025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4300"/>
              </a:lnSpc>
              <a:tabLst>
                <a:tab pos="25400" algn="l"/>
                <a:tab pos="342900" algn="l"/>
                <a:tab pos="558800" algn="l"/>
              </a:tabLst>
            </a:pPr>
            <a:r>
              <a:rPr lang="en-US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		</a:t>
            </a:r>
            <a:r>
              <a:rPr lang="en-US" sz="40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22%</a:t>
            </a:r>
          </a:p>
          <a:p>
            <a:pPr>
              <a:lnSpc>
                <a:spcPts val="1000"/>
              </a:lnSpc>
              <a:tabLst>
                <a:tab pos="25400" algn="l"/>
                <a:tab pos="342900" algn="l"/>
                <a:tab pos="5588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  <a:tab pos="342900" algn="l"/>
                <a:tab pos="5588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  <a:tab pos="342900" algn="l"/>
                <a:tab pos="5588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  <a:tab pos="342900" algn="l"/>
                <a:tab pos="5588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  <a:tab pos="342900" algn="l"/>
                <a:tab pos="5588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  <a:tab pos="342900" algn="l"/>
                <a:tab pos="558800" algn="l"/>
              </a:tabLst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3400"/>
              </a:lnSpc>
              <a:tabLst>
                <a:tab pos="25400" algn="l"/>
                <a:tab pos="342900" algn="l"/>
                <a:tab pos="558800" algn="l"/>
              </a:tabLst>
            </a:pPr>
            <a:r>
              <a:rPr lang="en-US" sz="2000" b="1">
                <a:solidFill>
                  <a:srgbClr val="50C4B3"/>
                </a:solidFill>
                <a:latin typeface="BigNoodleTitling" pitchFamily="2" charset="0"/>
                <a:sym typeface="微软雅黑" pitchFamily="34" charset="-122"/>
              </a:rPr>
              <a:t>22%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customers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300"/>
              </a:lnSpc>
              <a:tabLst>
                <a:tab pos="25400" algn="l"/>
                <a:tab pos="342900" algn="l"/>
                <a:tab pos="558800" algn="l"/>
              </a:tabLst>
            </a:pPr>
            <a:r>
              <a:rPr lang="en-US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expect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same-day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  <a:tabLst>
                <a:tab pos="25400" algn="l"/>
                <a:tab pos="342900" algn="l"/>
                <a:tab pos="558800" algn="l"/>
              </a:tabLst>
            </a:pPr>
            <a:r>
              <a:rPr lang="en-US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	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responses.</a:t>
            </a:r>
          </a:p>
        </p:txBody>
      </p:sp>
      <p:sp>
        <p:nvSpPr>
          <p:cNvPr id="9223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Box 1"/>
          <p:cNvSpPr>
            <a:spLocks noChangeArrowheads="1"/>
          </p:cNvSpPr>
          <p:nvPr/>
        </p:nvSpPr>
        <p:spPr bwMode="auto">
          <a:xfrm>
            <a:off x="1905000" y="584200"/>
            <a:ext cx="2109788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6500"/>
              </a:lnSpc>
            </a:pPr>
            <a:r>
              <a:rPr lang="en-US" sz="4000">
                <a:solidFill>
                  <a:srgbClr val="BA62AF"/>
                </a:solidFill>
                <a:latin typeface="HelveticaNeueLT Std UltLt Ext" charset="0"/>
                <a:sym typeface="微软雅黑" pitchFamily="34" charset="-122"/>
              </a:rPr>
              <a:t>TWITTER</a:t>
            </a:r>
          </a:p>
        </p:txBody>
      </p:sp>
      <p:sp>
        <p:nvSpPr>
          <p:cNvPr id="10244" name="TextBox 1"/>
          <p:cNvSpPr>
            <a:spLocks noChangeArrowheads="1"/>
          </p:cNvSpPr>
          <p:nvPr/>
        </p:nvSpPr>
        <p:spPr bwMode="auto">
          <a:xfrm>
            <a:off x="6477000" y="1092200"/>
            <a:ext cx="2066925" cy="467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400" b="1">
                <a:solidFill>
                  <a:srgbClr val="50C4B3"/>
                </a:solidFill>
                <a:latin typeface="BigNoodleTitling" pitchFamily="2" charset="0"/>
                <a:sym typeface="微软雅黑" pitchFamily="34" charset="-122"/>
              </a:rPr>
              <a:t>81%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Twitter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users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expect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same-day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customer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service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responses.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1000"/>
              </a:lnSpc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3000"/>
              </a:lnSpc>
            </a:pPr>
            <a:r>
              <a:rPr lang="en-US" sz="24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22%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Twitter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users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3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expect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responses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within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2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hours.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1000"/>
              </a:lnSpc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 sz="20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3000"/>
              </a:lnSpc>
            </a:pPr>
            <a:r>
              <a:rPr lang="en-US" sz="2400" b="1">
                <a:solidFill>
                  <a:srgbClr val="50C4B3"/>
                </a:solidFill>
                <a:latin typeface="BigNoodleTitling" pitchFamily="2" charset="0"/>
                <a:sym typeface="微软雅黑" pitchFamily="34" charset="-122"/>
              </a:rPr>
              <a:t>30%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Twitter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users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expect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responses</a:t>
            </a:r>
            <a:endParaRPr lang="zh-CN" altLang="en-US" sz="24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within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30</a:t>
            </a:r>
            <a:r>
              <a:rPr lang="en-US" sz="24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4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minutes.</a:t>
            </a:r>
          </a:p>
        </p:txBody>
      </p:sp>
      <p:sp>
        <p:nvSpPr>
          <p:cNvPr id="10245" name="TextBox 1"/>
          <p:cNvSpPr>
            <a:spLocks noChangeArrowheads="1"/>
          </p:cNvSpPr>
          <p:nvPr/>
        </p:nvSpPr>
        <p:spPr bwMode="auto">
          <a:xfrm>
            <a:off x="5295900" y="1524000"/>
            <a:ext cx="496888" cy="407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600"/>
              </a:lnSpc>
              <a:tabLst>
                <a:tab pos="25400" algn="l"/>
              </a:tabLst>
            </a:pPr>
            <a:r>
              <a:rPr lang="en-US" sz="1400">
                <a:solidFill>
                  <a:srgbClr val="000000"/>
                </a:solidFill>
                <a:latin typeface="BigNoodleTitling" pitchFamily="2" charset="0"/>
                <a:sym typeface="BigNoodleTitling" pitchFamily="2" charset="0"/>
              </a:rPr>
              <a:t>	</a:t>
            </a:r>
            <a:r>
              <a:rPr lang="en-US" sz="28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81%</a:t>
            </a:r>
            <a:endParaRPr lang="zh-CN" altLang="en-US" sz="2800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3900"/>
              </a:lnSpc>
              <a:tabLst>
                <a:tab pos="25400" algn="l"/>
              </a:tabLst>
            </a:pPr>
            <a:r>
              <a:rPr lang="en-US" sz="28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22%</a:t>
            </a: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  <a:tabLst>
                <a:tab pos="25400" algn="l"/>
              </a:tabLst>
            </a:pPr>
            <a:endParaRPr lang="zh-CN" altLang="en-US" sz="1400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3900"/>
              </a:lnSpc>
              <a:tabLst>
                <a:tab pos="25400" algn="l"/>
              </a:tabLst>
            </a:pPr>
            <a:r>
              <a:rPr lang="en-US" sz="28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30%</a:t>
            </a:r>
          </a:p>
        </p:txBody>
      </p:sp>
      <p:sp>
        <p:nvSpPr>
          <p:cNvPr id="10246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100"/>
            <a:ext cx="9144000" cy="549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Box 1"/>
          <p:cNvSpPr>
            <a:spLocks noChangeArrowheads="1"/>
          </p:cNvSpPr>
          <p:nvPr/>
        </p:nvSpPr>
        <p:spPr bwMode="auto">
          <a:xfrm>
            <a:off x="6502400" y="4000500"/>
            <a:ext cx="1568450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9100"/>
              </a:lnSpc>
            </a:pPr>
            <a:r>
              <a:rPr lang="en-US" sz="88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80%</a:t>
            </a:r>
          </a:p>
        </p:txBody>
      </p:sp>
      <p:sp>
        <p:nvSpPr>
          <p:cNvPr id="11269" name="TextBox 1"/>
          <p:cNvSpPr>
            <a:spLocks noChangeArrowheads="1"/>
          </p:cNvSpPr>
          <p:nvPr/>
        </p:nvSpPr>
        <p:spPr bwMode="auto">
          <a:xfrm>
            <a:off x="3403600" y="4762500"/>
            <a:ext cx="2414588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0" b="1">
                <a:solidFill>
                  <a:srgbClr val="BA62AF"/>
                </a:solidFill>
                <a:latin typeface="微软雅黑" pitchFamily="34" charset="-122"/>
                <a:sym typeface="微软雅黑" pitchFamily="34" charset="-122"/>
              </a:rPr>
              <a:t>MORE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sym typeface="Times New Roman" pitchFamily="18" charset="0"/>
              </a:rPr>
              <a:t> </a:t>
            </a:r>
            <a:r>
              <a:rPr lang="en-US" sz="2000" b="1">
                <a:solidFill>
                  <a:srgbClr val="BA62AF"/>
                </a:solidFill>
                <a:latin typeface="微软雅黑" pitchFamily="34" charset="-122"/>
                <a:sym typeface="微软雅黑" pitchFamily="34" charset="-122"/>
              </a:rPr>
              <a:t>THAN</a:t>
            </a:r>
            <a:endParaRPr lang="zh-CN" altLang="en-US" sz="2000" b="1">
              <a:solidFill>
                <a:srgbClr val="BA62AF"/>
              </a:solidFill>
              <a:latin typeface="微软雅黑" pitchFamily="34" charset="-122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000" b="1">
                <a:solidFill>
                  <a:srgbClr val="BA62AF"/>
                </a:solidFill>
                <a:latin typeface="微软雅黑" pitchFamily="34" charset="-122"/>
                <a:sym typeface="微软雅黑" pitchFamily="34" charset="-122"/>
              </a:rPr>
              <a:t>1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sym typeface="Times New Roman" pitchFamily="18" charset="0"/>
              </a:rPr>
              <a:t> </a:t>
            </a:r>
            <a:r>
              <a:rPr lang="en-US" sz="2000" b="1">
                <a:solidFill>
                  <a:srgbClr val="BA62AF"/>
                </a:solidFill>
                <a:latin typeface="微软雅黑" pitchFamily="34" charset="-122"/>
                <a:sym typeface="微软雅黑" pitchFamily="34" charset="-122"/>
              </a:rPr>
              <a:t>MILLION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sym typeface="Times New Roman" pitchFamily="18" charset="0"/>
              </a:rPr>
              <a:t> </a:t>
            </a:r>
            <a:r>
              <a:rPr lang="en-US" sz="2000" b="1">
                <a:solidFill>
                  <a:srgbClr val="BA62AF"/>
                </a:solidFill>
                <a:latin typeface="微软雅黑" pitchFamily="34" charset="-122"/>
                <a:sym typeface="微软雅黑" pitchFamily="34" charset="-122"/>
              </a:rPr>
              <a:t>PEOPLE</a:t>
            </a:r>
            <a:endParaRPr lang="zh-CN" altLang="en-US" sz="2000" b="1">
              <a:solidFill>
                <a:srgbClr val="BA62AF"/>
              </a:solidFill>
              <a:latin typeface="微软雅黑" pitchFamily="34" charset="-122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view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tweets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about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customer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service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every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week.</a:t>
            </a:r>
          </a:p>
        </p:txBody>
      </p:sp>
      <p:sp>
        <p:nvSpPr>
          <p:cNvPr id="11270" name="TextBox 1"/>
          <p:cNvSpPr>
            <a:spLocks noChangeArrowheads="1"/>
          </p:cNvSpPr>
          <p:nvPr/>
        </p:nvSpPr>
        <p:spPr bwMode="auto">
          <a:xfrm>
            <a:off x="6502400" y="3665538"/>
            <a:ext cx="1689100" cy="231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900"/>
              </a:lnSpc>
            </a:pPr>
            <a:r>
              <a:rPr lang="en-US" sz="3200" b="1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ROUGHLY</a:t>
            </a:r>
            <a:endParaRPr lang="zh-CN" altLang="en-US" sz="3200" b="1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1000"/>
              </a:lnSpc>
            </a:pPr>
            <a:endParaRPr lang="zh-CN" altLang="en-US">
              <a:solidFill>
                <a:srgbClr val="000000"/>
              </a:solidFill>
              <a:latin typeface="BigNoodleTitling" pitchFamily="2" charset="0"/>
              <a:sym typeface="BigNoodleTitling" pitchFamily="2" charset="0"/>
            </a:endParaRPr>
          </a:p>
          <a:p>
            <a:pPr>
              <a:lnSpc>
                <a:spcPts val="3000"/>
              </a:lnSpc>
            </a:pP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of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customer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service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tweets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are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negative</a:t>
            </a:r>
            <a:endParaRPr lang="zh-CN" altLang="en-US" sz="2000">
              <a:solidFill>
                <a:srgbClr val="F6F8F4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2400"/>
              </a:lnSpc>
            </a:pP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or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critical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in</a:t>
            </a:r>
            <a:r>
              <a:rPr lang="en-US" sz="20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2000">
                <a:solidFill>
                  <a:srgbClr val="F6F8F4"/>
                </a:solidFill>
                <a:latin typeface="BigNoodleTitling" pitchFamily="2" charset="0"/>
                <a:sym typeface="微软雅黑" pitchFamily="34" charset="-122"/>
              </a:rPr>
              <a:t>nature.</a:t>
            </a:r>
          </a:p>
        </p:txBody>
      </p:sp>
      <p:sp>
        <p:nvSpPr>
          <p:cNvPr id="11271" name="TextBox 1"/>
          <p:cNvSpPr>
            <a:spLocks noChangeArrowheads="1"/>
          </p:cNvSpPr>
          <p:nvPr/>
        </p:nvSpPr>
        <p:spPr bwMode="auto">
          <a:xfrm>
            <a:off x="304800" y="838200"/>
            <a:ext cx="5570538" cy="210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SOCIAL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MEDIA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HAS</a:t>
            </a:r>
            <a:r>
              <a:rPr lang="en-US" sz="3200">
                <a:solidFill>
                  <a:srgbClr val="000000"/>
                </a:solidFill>
                <a:latin typeface="BigNoodleTitling" pitchFamily="2" charset="0"/>
                <a:sym typeface="Times New Roman" pitchFamily="18" charset="0"/>
              </a:rPr>
              <a:t> </a:t>
            </a:r>
            <a:r>
              <a:rPr lang="en-US" sz="3200">
                <a:solidFill>
                  <a:srgbClr val="BA62AF"/>
                </a:solidFill>
                <a:latin typeface="BigNoodleTitling" pitchFamily="2" charset="0"/>
                <a:sym typeface="微软雅黑" pitchFamily="34" charset="-122"/>
              </a:rPr>
              <a:t>PROVIDED</a:t>
            </a:r>
            <a:endParaRPr lang="zh-CN" altLang="en-US" sz="3200">
              <a:solidFill>
                <a:srgbClr val="BA62AF"/>
              </a:solidFill>
              <a:latin typeface="BigNoodleTitling" pitchFamily="2" charset="0"/>
              <a:sym typeface="微软雅黑" pitchFamily="34" charset="-122"/>
            </a:endParaRPr>
          </a:p>
          <a:p>
            <a:pPr>
              <a:lnSpc>
                <a:spcPts val="6600"/>
              </a:lnSpc>
            </a:pPr>
            <a:r>
              <a:rPr lang="en-US" sz="3200">
                <a:solidFill>
                  <a:srgbClr val="FFFFFF"/>
                </a:solidFill>
                <a:latin typeface="HelveticaNeueLT Std UltLt Ext" charset="0"/>
                <a:sym typeface="微软雅黑" pitchFamily="34" charset="-122"/>
              </a:rPr>
              <a:t>AN  INTIMATE  CONNECTION</a:t>
            </a:r>
          </a:p>
          <a:p>
            <a:pPr>
              <a:lnSpc>
                <a:spcPts val="6100"/>
              </a:lnSpc>
            </a:pPr>
            <a:r>
              <a:rPr lang="en-US" sz="3200">
                <a:solidFill>
                  <a:srgbClr val="FFFFFF"/>
                </a:solidFill>
                <a:latin typeface="HelveticaNeueLT Std UltLt Ext" charset="0"/>
                <a:sym typeface="微软雅黑" pitchFamily="34" charset="-122"/>
              </a:rPr>
              <a:t>AMONG  ALL  CONSUMERS.</a:t>
            </a:r>
          </a:p>
        </p:txBody>
      </p:sp>
      <p:sp>
        <p:nvSpPr>
          <p:cNvPr id="11272" name="文本框 3"/>
          <p:cNvSpPr>
            <a:spLocks noChangeArrowheads="1"/>
          </p:cNvSpPr>
          <p:nvPr/>
        </p:nvSpPr>
        <p:spPr bwMode="auto">
          <a:xfrm>
            <a:off x="3924300" y="6575425"/>
            <a:ext cx="5257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endParaRPr lang="zh-CN" altLang="en-US" sz="120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FFFFFF"/>
      </a:hlink>
      <a:folHlink>
        <a:srgbClr val="FFFFFF"/>
      </a:folHlink>
    </a:clrScheme>
    <a:fontScheme name="Office Theme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624</Words>
  <Characters>0</Characters>
  <Application>Microsoft Office PowerPoint</Application>
  <DocSecurity>0</DocSecurity>
  <PresentationFormat>全屏显示(4:3)</PresentationFormat>
  <Lines>0</Lines>
  <Paragraphs>272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</vt:lpstr>
      <vt:lpstr>Calibri</vt:lpstr>
      <vt:lpstr>宋体</vt:lpstr>
      <vt:lpstr>HelveticaNeueLT Std UltLt Ext</vt:lpstr>
      <vt:lpstr>Microsoft Yi Baiti</vt:lpstr>
      <vt:lpstr>微软雅黑</vt:lpstr>
      <vt:lpstr>Times New Roman</vt:lpstr>
      <vt:lpstr>BigNoodleTitling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chenkui</dc:creator>
  <cp:lastModifiedBy>许敏斌</cp:lastModifiedBy>
  <cp:revision>27</cp:revision>
  <dcterms:created xsi:type="dcterms:W3CDTF">2006-08-16T00:00:00Z</dcterms:created>
  <dcterms:modified xsi:type="dcterms:W3CDTF">2016-03-26T06:58:49Z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2052-9.1.0.4885</vt:lpwstr>
  </property>
</Properties>
</file>