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6" r:id="rId2"/>
    <p:sldId id="307" r:id="rId3"/>
    <p:sldId id="268" r:id="rId4"/>
    <p:sldId id="276" r:id="rId5"/>
    <p:sldId id="261" r:id="rId6"/>
    <p:sldId id="293" r:id="rId7"/>
    <p:sldId id="263" r:id="rId8"/>
    <p:sldId id="258" r:id="rId9"/>
    <p:sldId id="280" r:id="rId10"/>
    <p:sldId id="279" r:id="rId11"/>
    <p:sldId id="275" r:id="rId12"/>
    <p:sldId id="262" r:id="rId13"/>
    <p:sldId id="265" r:id="rId14"/>
    <p:sldId id="277" r:id="rId15"/>
    <p:sldId id="257" r:id="rId16"/>
    <p:sldId id="270" r:id="rId17"/>
    <p:sldId id="289" r:id="rId18"/>
    <p:sldId id="300" r:id="rId19"/>
    <p:sldId id="278" r:id="rId20"/>
    <p:sldId id="290" r:id="rId21"/>
    <p:sldId id="285" r:id="rId22"/>
    <p:sldId id="267" r:id="rId23"/>
    <p:sldId id="287" r:id="rId24"/>
    <p:sldId id="264" r:id="rId25"/>
    <p:sldId id="286" r:id="rId26"/>
    <p:sldId id="283" r:id="rId27"/>
    <p:sldId id="291" r:id="rId28"/>
    <p:sldId id="281" r:id="rId29"/>
    <p:sldId id="306" r:id="rId30"/>
    <p:sldId id="259" r:id="rId31"/>
    <p:sldId id="266" r:id="rId32"/>
    <p:sldId id="272" r:id="rId33"/>
    <p:sldId id="269" r:id="rId34"/>
    <p:sldId id="273" r:id="rId35"/>
    <p:sldId id="288" r:id="rId36"/>
    <p:sldId id="294" r:id="rId37"/>
    <p:sldId id="303" r:id="rId38"/>
    <p:sldId id="292" r:id="rId39"/>
    <p:sldId id="299" r:id="rId40"/>
    <p:sldId id="296" r:id="rId41"/>
    <p:sldId id="271" r:id="rId42"/>
    <p:sldId id="301" r:id="rId43"/>
    <p:sldId id="282" r:id="rId44"/>
    <p:sldId id="284" r:id="rId45"/>
    <p:sldId id="295" r:id="rId46"/>
    <p:sldId id="297" r:id="rId47"/>
    <p:sldId id="305" r:id="rId48"/>
    <p:sldId id="274" r:id="rId49"/>
    <p:sldId id="298" r:id="rId50"/>
    <p:sldId id="260" r:id="rId51"/>
    <p:sldId id="304" r:id="rId52"/>
    <p:sldId id="308" r:id="rId53"/>
  </p:sldIdLst>
  <p:sldSz cx="9906000" cy="6858000" type="A4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364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728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60929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1457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682164" algn="l" defTabSz="1072866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3218597" algn="l" defTabSz="1072866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755029" algn="l" defTabSz="1072866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4291462" algn="l" defTabSz="1072866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D5"/>
    <a:srgbClr val="79CB07"/>
    <a:srgbClr val="F2F2F2"/>
    <a:srgbClr val="EC5368"/>
    <a:srgbClr val="3D3743"/>
    <a:srgbClr val="FFFFFF"/>
    <a:srgbClr val="949494"/>
    <a:srgbClr val="F0D4C2"/>
    <a:srgbClr val="000000"/>
    <a:srgbClr val="FAE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96" autoAdjust="0"/>
    <p:restoredTop sz="72035" autoAdjust="0"/>
  </p:normalViewPr>
  <p:slideViewPr>
    <p:cSldViewPr>
      <p:cViewPr varScale="1">
        <p:scale>
          <a:sx n="74" d="100"/>
          <a:sy n="74" d="100"/>
        </p:scale>
        <p:origin x="-2682" y="-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51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1"/>
              </a:solidFill>
              <a:round/>
            </a:ln>
          </c:spPr>
          <c:marker>
            <c:symbol val="circle"/>
            <c:size val="8"/>
            <c:spPr>
              <a:solidFill>
                <a:srgbClr val="F2F2F2"/>
              </a:solidFill>
              <a:ln cap="flat">
                <a:solidFill>
                  <a:schemeClr val="accent1"/>
                </a:solidFill>
                <a:beve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3546240"/>
        <c:axId val="293704832"/>
      </c:lineChart>
      <c:catAx>
        <c:axId val="2935462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293704832"/>
        <c:crosses val="autoZero"/>
        <c:auto val="1"/>
        <c:lblAlgn val="ctr"/>
        <c:lblOffset val="100"/>
        <c:noMultiLvlLbl val="0"/>
      </c:catAx>
      <c:valAx>
        <c:axId val="29370483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/>
          <a:lstStyle/>
          <a:p>
            <a:pPr>
              <a:defRPr sz="120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293546240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cap="rnd">
              <a:noFill/>
              <a:round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2317184"/>
        <c:axId val="522364800"/>
      </c:barChart>
      <c:catAx>
        <c:axId val="5223171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522364800"/>
        <c:crosses val="autoZero"/>
        <c:auto val="1"/>
        <c:lblAlgn val="ctr"/>
        <c:lblOffset val="100"/>
        <c:noMultiLvlLbl val="0"/>
      </c:catAx>
      <c:valAx>
        <c:axId val="52236480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\ ?/?" sourceLinked="0"/>
        <c:majorTickMark val="in"/>
        <c:minorTickMark val="in"/>
        <c:tickLblPos val="low"/>
        <c:txPr>
          <a:bodyPr/>
          <a:lstStyle/>
          <a:p>
            <a:pPr>
              <a:defRPr sz="120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522317184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cap="rnd">
              <a:noFill/>
              <a:round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rgbClr val="949494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4.3</c:v>
                </c:pt>
                <c:pt idx="1">
                  <c:v>2</c:v>
                </c:pt>
                <c:pt idx="2">
                  <c:v>5</c:v>
                </c:pt>
                <c:pt idx="3">
                  <c:v>1.4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2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122</c:v>
                </c:pt>
              </c:strCache>
            </c:strRef>
          </c:tx>
          <c:spPr>
            <a:solidFill>
              <a:srgbClr val="3D3743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4.3</c:v>
                </c:pt>
                <c:pt idx="1">
                  <c:v>2</c:v>
                </c:pt>
                <c:pt idx="2">
                  <c:v>5</c:v>
                </c:pt>
                <c:pt idx="3">
                  <c:v>1.4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2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53247104"/>
        <c:axId val="553472768"/>
      </c:barChart>
      <c:catAx>
        <c:axId val="55324710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553472768"/>
        <c:crosses val="autoZero"/>
        <c:auto val="1"/>
        <c:lblAlgn val="ctr"/>
        <c:lblOffset val="100"/>
        <c:noMultiLvlLbl val="0"/>
      </c:catAx>
      <c:valAx>
        <c:axId val="55347276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\ ?/?" sourceLinked="0"/>
        <c:majorTickMark val="in"/>
        <c:minorTickMark val="in"/>
        <c:tickLblPos val="low"/>
        <c:txPr>
          <a:bodyPr/>
          <a:lstStyle/>
          <a:p>
            <a:pPr>
              <a:defRPr sz="120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553247104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6382748072171234"/>
          <c:h val="0.69640419748211813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cap="rnd">
              <a:noFill/>
              <a:round/>
            </a:ln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9220608"/>
        <c:axId val="559222144"/>
      </c:areaChart>
      <c:catAx>
        <c:axId val="559220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559222144"/>
        <c:crosses val="autoZero"/>
        <c:auto val="1"/>
        <c:lblAlgn val="ctr"/>
        <c:lblOffset val="100"/>
        <c:noMultiLvlLbl val="0"/>
      </c:catAx>
      <c:valAx>
        <c:axId val="5592221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0"/>
        <c:majorTickMark val="in"/>
        <c:minorTickMark val="in"/>
        <c:tickLblPos val="low"/>
        <c:txPr>
          <a:bodyPr/>
          <a:lstStyle/>
          <a:p>
            <a:pPr>
              <a:defRPr sz="120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559220608"/>
        <c:crosses val="autoZero"/>
        <c:crossBetween val="midCat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circle"/>
            <c:size val="7"/>
            <c:spPr>
              <a:solidFill>
                <a:srgbClr val="F2F2F2"/>
              </a:solidFill>
              <a:ln>
                <a:solidFill>
                  <a:schemeClr val="accent1"/>
                </a:solidFill>
              </a:ln>
            </c:spPr>
          </c:marker>
          <c:xVal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xVal>
          <c:yVal>
            <c:numRef>
              <c:f>Sheet1!$B$2:$B$8</c:f>
              <c:numCache>
                <c:formatCode>General</c:formatCode>
                <c:ptCount val="7"/>
                <c:pt idx="0">
                  <c:v>2.2999999999999998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ln>
              <a:solidFill>
                <a:srgbClr val="949494"/>
              </a:solidFill>
            </a:ln>
          </c:spPr>
          <c:marker>
            <c:symbol val="circle"/>
            <c:size val="7"/>
            <c:spPr>
              <a:solidFill>
                <a:srgbClr val="F2F2F2"/>
              </a:solidFill>
              <a:ln>
                <a:solidFill>
                  <a:srgbClr val="949494"/>
                </a:solidFill>
              </a:ln>
            </c:spPr>
          </c:marker>
          <c:xVal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xVal>
          <c:yVal>
            <c:numRef>
              <c:f>Sheet1!$C$2:$C$8</c:f>
              <c:numCache>
                <c:formatCode>General</c:formatCode>
                <c:ptCount val="7"/>
                <c:pt idx="0">
                  <c:v>1</c:v>
                </c:pt>
                <c:pt idx="1">
                  <c:v>2.5</c:v>
                </c:pt>
                <c:pt idx="2">
                  <c:v>1.1000000000000001</c:v>
                </c:pt>
                <c:pt idx="3">
                  <c:v>4</c:v>
                </c:pt>
                <c:pt idx="4">
                  <c:v>5</c:v>
                </c:pt>
                <c:pt idx="5">
                  <c:v>2.5</c:v>
                </c:pt>
                <c:pt idx="6">
                  <c:v>3.6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122</c:v>
                </c:pt>
              </c:strCache>
            </c:strRef>
          </c:tx>
          <c:spPr>
            <a:ln>
              <a:solidFill>
                <a:srgbClr val="3D3743"/>
              </a:solidFill>
            </a:ln>
          </c:spPr>
          <c:marker>
            <c:symbol val="circle"/>
            <c:size val="7"/>
            <c:spPr>
              <a:solidFill>
                <a:srgbClr val="F2F2F2"/>
              </a:solidFill>
              <a:ln>
                <a:solidFill>
                  <a:srgbClr val="3D3743"/>
                </a:solidFill>
              </a:ln>
            </c:spPr>
          </c:marker>
          <c:xVal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xVal>
          <c:yVal>
            <c:numRef>
              <c:f>Sheet1!$D$2:$D$8</c:f>
              <c:numCache>
                <c:formatCode>General</c:formatCode>
                <c:ptCount val="7"/>
                <c:pt idx="0">
                  <c:v>4.3</c:v>
                </c:pt>
                <c:pt idx="1">
                  <c:v>3.6</c:v>
                </c:pt>
                <c:pt idx="2">
                  <c:v>4.0999999999999996</c:v>
                </c:pt>
                <c:pt idx="3">
                  <c:v>2.4</c:v>
                </c:pt>
                <c:pt idx="4">
                  <c:v>1.1000000000000001</c:v>
                </c:pt>
                <c:pt idx="5">
                  <c:v>5.5</c:v>
                </c:pt>
                <c:pt idx="6">
                  <c:v>1.6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1225600"/>
        <c:axId val="571227520"/>
      </c:scatterChart>
      <c:valAx>
        <c:axId val="5712256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571227520"/>
        <c:crosses val="autoZero"/>
        <c:crossBetween val="midCat"/>
      </c:valAx>
      <c:valAx>
        <c:axId val="57122752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\ ?/?" sourceLinked="0"/>
        <c:majorTickMark val="in"/>
        <c:minorTickMark val="in"/>
        <c:tickLblPos val="low"/>
        <c:txPr>
          <a:bodyPr/>
          <a:lstStyle/>
          <a:p>
            <a:pPr>
              <a:defRPr sz="1200" b="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571225600"/>
        <c:crosses val="autoZero"/>
        <c:crossBetween val="midCat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0DB73-7033-42B0-BD02-C54A0BE77918}" type="datetimeFigureOut">
              <a:rPr lang="bg-BG" smtClean="0"/>
              <a:t>22.8.2016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CDE7E-8737-45F0-AB95-D9118592C7E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90453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46879-6C1C-4702-A461-34B635ED35B4}" type="datetimeFigureOut">
              <a:rPr lang="bg-BG" smtClean="0"/>
              <a:t>22.8.2016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1ECC2-CC4E-4F29-8066-0FD7DD3067D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60560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smtClean="0">
                <a:solidFill>
                  <a:srgbClr val="FF0000"/>
                </a:solidFill>
              </a:rPr>
              <a:t>READ</a:t>
            </a:r>
            <a:r>
              <a:rPr lang="en-US" sz="1200" b="1" baseline="0" smtClean="0">
                <a:solidFill>
                  <a:srgbClr val="FF0000"/>
                </a:solidFill>
              </a:rPr>
              <a:t> PLEASE!</a:t>
            </a:r>
            <a:endParaRPr lang="en-US" sz="1200" b="1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smtClean="0">
                <a:solidFill>
                  <a:srgbClr val="FF0000"/>
                </a:solidFill>
              </a:rPr>
              <a:t>Before you open this template be sure that you have </a:t>
            </a:r>
            <a:r>
              <a:rPr lang="en-US" smtClean="0"/>
              <a:t>installed these fonts: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GeosansLight.ttf 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from: </a:t>
            </a:r>
            <a:r>
              <a:rPr lang="en-US" smtClean="0"/>
              <a:t>http://www.dafont.com/geo-sans-light.font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Cicle Semi.ttf 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from: </a:t>
            </a:r>
            <a:r>
              <a:rPr lang="en-US" smtClean="0"/>
              <a:t>http://www.dafont.com/new-cicle.font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fontawesome-webfont.ttf 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from: </a:t>
            </a:r>
            <a:r>
              <a:rPr lang="en-US" sz="1200" u="non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http://fortawesome.github.io/Font-Awesome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All</a:t>
            </a:r>
            <a:r>
              <a:rPr lang="en-US" baseline="0" smtClean="0"/>
              <a:t> fonts are free for use in commercial projects!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If you have any problems with this presentation, please contact with me from this page: http://graphicriver.net/user/Bandidos 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5856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50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05539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When </a:t>
            </a:r>
            <a:r>
              <a:rPr lang="en-US" baseline="0" smtClean="0"/>
              <a:t>choice your image, you must sent it to back! </a:t>
            </a:r>
            <a:r>
              <a:rPr lang="en-US" b="1" baseline="0" smtClean="0"/>
              <a:t>Right Click on Image </a:t>
            </a:r>
            <a:r>
              <a:rPr lang="en-US" b="0" baseline="0" smtClean="0"/>
              <a:t>-&gt; </a:t>
            </a:r>
            <a:r>
              <a:rPr lang="en-US" b="1" baseline="0" smtClean="0"/>
              <a:t>Send to Back</a:t>
            </a:r>
            <a:r>
              <a:rPr lang="en-US" b="0" baseline="0" smtClean="0"/>
              <a:t> -&gt; </a:t>
            </a:r>
            <a:r>
              <a:rPr lang="en-US" b="1" baseline="0" smtClean="0"/>
              <a:t>Send Back</a:t>
            </a:r>
            <a:endParaRPr lang="bg-BG" b="0" smtClean="0"/>
          </a:p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09663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When </a:t>
            </a:r>
            <a:r>
              <a:rPr lang="en-US" baseline="0" smtClean="0"/>
              <a:t>choice your image, you must sent it to back! ‘</a:t>
            </a:r>
            <a:r>
              <a:rPr lang="en-US" b="1" baseline="0" smtClean="0"/>
              <a:t>Right Click on Image</a:t>
            </a:r>
            <a:r>
              <a:rPr lang="en-US" b="0" baseline="0" smtClean="0"/>
              <a:t>’-&gt;’</a:t>
            </a:r>
            <a:r>
              <a:rPr lang="en-US" b="1" baseline="0" smtClean="0"/>
              <a:t>Send to Back</a:t>
            </a:r>
            <a:r>
              <a:rPr lang="en-US" b="0" baseline="0" smtClean="0"/>
              <a:t>’ -&gt;’</a:t>
            </a:r>
            <a:r>
              <a:rPr lang="en-US" b="1" baseline="0" smtClean="0"/>
              <a:t>Send Backward</a:t>
            </a:r>
            <a:r>
              <a:rPr lang="en-US" b="0" baseline="0" smtClean="0"/>
              <a:t>’</a:t>
            </a:r>
            <a:endParaRPr lang="bg-BG" b="0" smtClean="0"/>
          </a:p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12315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To put image</a:t>
            </a:r>
            <a:r>
              <a:rPr lang="en-US" baseline="0" smtClean="0"/>
              <a:t> in circles you must: </a:t>
            </a:r>
            <a:r>
              <a:rPr lang="en-US" b="1" baseline="0" smtClean="0"/>
              <a:t>Righ Click on Circle </a:t>
            </a:r>
            <a:r>
              <a:rPr lang="en-US" baseline="0" smtClean="0"/>
              <a:t>-&gt; </a:t>
            </a:r>
            <a:r>
              <a:rPr lang="en-US" b="1" baseline="0" smtClean="0"/>
              <a:t>Format Shape</a:t>
            </a:r>
            <a:r>
              <a:rPr lang="en-US" baseline="0" smtClean="0"/>
              <a:t> -&gt; from </a:t>
            </a:r>
            <a:r>
              <a:rPr lang="en-US" b="1" baseline="0" smtClean="0"/>
              <a:t>Fill</a:t>
            </a:r>
            <a:r>
              <a:rPr lang="en-US" baseline="0" smtClean="0"/>
              <a:t> tab choice </a:t>
            </a:r>
            <a:r>
              <a:rPr lang="en-US" b="1" baseline="0" smtClean="0"/>
              <a:t>Picture or Texture Fill </a:t>
            </a:r>
            <a:r>
              <a:rPr lang="en-US" baseline="0" smtClean="0"/>
              <a:t>-&gt; </a:t>
            </a:r>
            <a:r>
              <a:rPr lang="en-US" b="1" baseline="0" smtClean="0"/>
              <a:t>File</a:t>
            </a:r>
            <a:r>
              <a:rPr lang="en-US" baseline="0" smtClean="0"/>
              <a:t> button and browse from PC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09415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When </a:t>
            </a:r>
            <a:r>
              <a:rPr lang="en-US" baseline="0" smtClean="0"/>
              <a:t>choice your image, you must sent it to back! </a:t>
            </a:r>
            <a:r>
              <a:rPr lang="en-US" b="1" baseline="0" smtClean="0"/>
              <a:t>Right Click on Image </a:t>
            </a:r>
            <a:r>
              <a:rPr lang="en-US" b="0" baseline="0" smtClean="0"/>
              <a:t>-&gt; </a:t>
            </a:r>
            <a:r>
              <a:rPr lang="en-US" b="1" baseline="0" smtClean="0"/>
              <a:t>Send to Back</a:t>
            </a:r>
            <a:r>
              <a:rPr lang="en-US" b="0" baseline="0" smtClean="0"/>
              <a:t> -&gt; </a:t>
            </a:r>
            <a:r>
              <a:rPr lang="en-US" b="1" baseline="0" smtClean="0"/>
              <a:t>Send Back</a:t>
            </a:r>
            <a:endParaRPr lang="bg-BG" b="0" smtClean="0"/>
          </a:p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20711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When </a:t>
            </a:r>
            <a:r>
              <a:rPr lang="en-US" baseline="0" smtClean="0"/>
              <a:t>choice your image, you must sent it to back! </a:t>
            </a:r>
            <a:r>
              <a:rPr lang="en-US" b="1" baseline="0" smtClean="0"/>
              <a:t>Right Click on Image </a:t>
            </a:r>
            <a:r>
              <a:rPr lang="en-US" b="0" baseline="0" smtClean="0"/>
              <a:t>-&gt; </a:t>
            </a:r>
            <a:r>
              <a:rPr lang="en-US" b="1" baseline="0" smtClean="0"/>
              <a:t>Send to Back</a:t>
            </a:r>
            <a:r>
              <a:rPr lang="en-US" b="0" baseline="0" smtClean="0"/>
              <a:t> -&gt; </a:t>
            </a:r>
            <a:r>
              <a:rPr lang="en-US" b="1" baseline="0" smtClean="0"/>
              <a:t>Send Back</a:t>
            </a:r>
            <a:endParaRPr lang="bg-BG" b="0" smtClean="0"/>
          </a:p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19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45346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To put image</a:t>
            </a:r>
            <a:r>
              <a:rPr lang="en-US" baseline="0" smtClean="0"/>
              <a:t> in circles you must: </a:t>
            </a:r>
            <a:r>
              <a:rPr lang="en-US" b="1" baseline="0" smtClean="0"/>
              <a:t>Righ Click on Circle </a:t>
            </a:r>
            <a:r>
              <a:rPr lang="en-US" baseline="0" smtClean="0"/>
              <a:t>-&gt; </a:t>
            </a:r>
            <a:r>
              <a:rPr lang="en-US" b="1" baseline="0" smtClean="0"/>
              <a:t>Format Shape</a:t>
            </a:r>
            <a:r>
              <a:rPr lang="en-US" baseline="0" smtClean="0"/>
              <a:t> -&gt; from </a:t>
            </a:r>
            <a:r>
              <a:rPr lang="en-US" b="1" baseline="0" smtClean="0"/>
              <a:t>Fill</a:t>
            </a:r>
            <a:r>
              <a:rPr lang="en-US" baseline="0" smtClean="0"/>
              <a:t> tab choice </a:t>
            </a:r>
            <a:r>
              <a:rPr lang="en-US" b="1" baseline="0" smtClean="0"/>
              <a:t>Picture or Texture Fill </a:t>
            </a:r>
            <a:r>
              <a:rPr lang="en-US" baseline="0" smtClean="0"/>
              <a:t>-&gt; </a:t>
            </a:r>
            <a:r>
              <a:rPr lang="en-US" b="1" baseline="0" smtClean="0"/>
              <a:t>File</a:t>
            </a:r>
            <a:r>
              <a:rPr lang="en-US" baseline="0" smtClean="0"/>
              <a:t> button and browse from PC</a:t>
            </a:r>
            <a:endParaRPr lang="bg-BG" smtClean="0"/>
          </a:p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21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24302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When </a:t>
            </a:r>
            <a:r>
              <a:rPr lang="en-US" baseline="0" smtClean="0"/>
              <a:t>choice your image, you must sent it to back! </a:t>
            </a:r>
            <a:r>
              <a:rPr lang="en-US" b="1" baseline="0" smtClean="0"/>
              <a:t>Right Click on Image </a:t>
            </a:r>
            <a:r>
              <a:rPr lang="en-US" b="0" baseline="0" smtClean="0"/>
              <a:t>-&gt; </a:t>
            </a:r>
            <a:r>
              <a:rPr lang="en-US" b="1" baseline="0" smtClean="0"/>
              <a:t>Send to Back</a:t>
            </a:r>
            <a:r>
              <a:rPr lang="en-US" b="0" baseline="0" smtClean="0"/>
              <a:t> -&gt; </a:t>
            </a:r>
            <a:r>
              <a:rPr lang="en-US" b="1" baseline="0" smtClean="0"/>
              <a:t>Send Back</a:t>
            </a:r>
            <a:endParaRPr lang="bg-BG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27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59354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When </a:t>
            </a:r>
            <a:r>
              <a:rPr lang="en-US" baseline="0" smtClean="0"/>
              <a:t>choice your image, you must sent it to back! </a:t>
            </a:r>
            <a:r>
              <a:rPr lang="en-US" b="1" baseline="0" smtClean="0"/>
              <a:t>Right Click on Image </a:t>
            </a:r>
            <a:r>
              <a:rPr lang="en-US" b="0" baseline="0" smtClean="0"/>
              <a:t>-&gt; </a:t>
            </a:r>
            <a:r>
              <a:rPr lang="en-US" b="1" baseline="0" smtClean="0"/>
              <a:t>Send to Back</a:t>
            </a:r>
            <a:r>
              <a:rPr lang="en-US" b="0" baseline="0" smtClean="0"/>
              <a:t> -&gt; </a:t>
            </a:r>
            <a:r>
              <a:rPr lang="en-US" b="1" baseline="0" smtClean="0"/>
              <a:t>Send Back</a:t>
            </a:r>
            <a:endParaRPr lang="bg-BG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49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94216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witter.com/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witter.com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witter.com/" TargetMode="Externa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witter.com/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, Subtitle,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0619" y="164637"/>
            <a:ext cx="6942771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0619" y="932723"/>
            <a:ext cx="6942771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6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742950" y="2840568"/>
            <a:ext cx="8422518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3346700" y="6437947"/>
            <a:ext cx="931217" cy="307777"/>
            <a:chOff x="1867445" y="3664855"/>
            <a:chExt cx="931217" cy="307777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1867445" y="3664855"/>
              <a:ext cx="9312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37" name="TextBox 36"/>
            <p:cNvSpPr txBox="1"/>
            <p:nvPr userDrawn="1"/>
          </p:nvSpPr>
          <p:spPr>
            <a:xfrm>
              <a:off x="2123728" y="371102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smtClean="0">
                  <a:solidFill>
                    <a:srgbClr val="3D3743"/>
                  </a:solidFill>
                </a:rPr>
                <a:t>•</a:t>
              </a:r>
              <a:endParaRPr lang="bg-BG" sz="700">
                <a:solidFill>
                  <a:srgbClr val="3D3743"/>
                </a:solidFill>
              </a:endParaRPr>
            </a:p>
          </p:txBody>
        </p:sp>
        <p:sp>
          <p:nvSpPr>
            <p:cNvPr id="44" name="TextBox 43"/>
            <p:cNvSpPr txBox="1"/>
            <p:nvPr userDrawn="1"/>
          </p:nvSpPr>
          <p:spPr>
            <a:xfrm>
              <a:off x="2238503" y="371102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smtClean="0">
                  <a:solidFill>
                    <a:srgbClr val="3D3743"/>
                  </a:solidFill>
                </a:rPr>
                <a:t>•</a:t>
              </a:r>
              <a:endParaRPr lang="bg-BG" sz="700">
                <a:solidFill>
                  <a:srgbClr val="3D3743"/>
                </a:solidFill>
              </a:endParaRPr>
            </a:p>
          </p:txBody>
        </p:sp>
      </p:grpSp>
      <p:sp>
        <p:nvSpPr>
          <p:cNvPr id="45" name="TextBox 44"/>
          <p:cNvSpPr txBox="1"/>
          <p:nvPr userDrawn="1"/>
        </p:nvSpPr>
        <p:spPr>
          <a:xfrm>
            <a:off x="3221287" y="646872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6" name="TextBox 45"/>
          <p:cNvSpPr txBox="1"/>
          <p:nvPr userDrawn="1"/>
        </p:nvSpPr>
        <p:spPr>
          <a:xfrm>
            <a:off x="4135115" y="646872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4241361" y="6453336"/>
            <a:ext cx="25346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48" name="TextBox 47"/>
          <p:cNvSpPr txBox="1"/>
          <p:nvPr userDrawn="1"/>
        </p:nvSpPr>
        <p:spPr>
          <a:xfrm>
            <a:off x="6654842" y="6476369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9" name="Oval 48"/>
          <p:cNvSpPr/>
          <p:nvPr userDrawn="1"/>
        </p:nvSpPr>
        <p:spPr>
          <a:xfrm>
            <a:off x="9512666" y="6500664"/>
            <a:ext cx="18002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TextBox 49">
            <a:hlinkClick r:id="" action="ppaction://hlinkshowjump?jump=nextslide"/>
          </p:cNvPr>
          <p:cNvSpPr txBox="1"/>
          <p:nvPr userDrawn="1"/>
        </p:nvSpPr>
        <p:spPr>
          <a:xfrm>
            <a:off x="9494407" y="6498341"/>
            <a:ext cx="2343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51" name="Oval 50"/>
          <p:cNvSpPr/>
          <p:nvPr userDrawn="1"/>
        </p:nvSpPr>
        <p:spPr>
          <a:xfrm>
            <a:off x="9300650" y="6500664"/>
            <a:ext cx="18002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TextBox 51">
            <a:hlinkClick r:id="" action="ppaction://hlinkshowjump?jump=previousslide"/>
          </p:cNvPr>
          <p:cNvSpPr txBox="1"/>
          <p:nvPr userDrawn="1"/>
        </p:nvSpPr>
        <p:spPr>
          <a:xfrm>
            <a:off x="9273480" y="6498341"/>
            <a:ext cx="2343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  <p:grpSp>
        <p:nvGrpSpPr>
          <p:cNvPr id="53" name="Group 52"/>
          <p:cNvGrpSpPr/>
          <p:nvPr userDrawn="1"/>
        </p:nvGrpSpPr>
        <p:grpSpPr>
          <a:xfrm>
            <a:off x="173048" y="6481620"/>
            <a:ext cx="223138" cy="200055"/>
            <a:chOff x="187527" y="4768405"/>
            <a:chExt cx="223138" cy="200055"/>
          </a:xfrm>
        </p:grpSpPr>
        <p:sp>
          <p:nvSpPr>
            <p:cNvPr id="54" name="Oval 53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5" name="Rectangle 54">
              <a:hlinkClick r:id="rId2"/>
            </p:cNvPr>
            <p:cNvSpPr/>
            <p:nvPr userDrawn="1"/>
          </p:nvSpPr>
          <p:spPr>
            <a:xfrm>
              <a:off x="187527" y="4768405"/>
              <a:ext cx="223138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362333" y="6473483"/>
            <a:ext cx="261610" cy="200055"/>
            <a:chOff x="168513" y="4759283"/>
            <a:chExt cx="261610" cy="200055"/>
          </a:xfrm>
        </p:grpSpPr>
        <p:sp>
          <p:nvSpPr>
            <p:cNvPr id="57" name="Oval 56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8" name="Rectangle 57">
              <a:hlinkClick r:id="rId3"/>
            </p:cNvPr>
            <p:cNvSpPr/>
            <p:nvPr userDrawn="1"/>
          </p:nvSpPr>
          <p:spPr>
            <a:xfrm>
              <a:off x="168513" y="4759283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59" name="Group 58"/>
          <p:cNvGrpSpPr/>
          <p:nvPr userDrawn="1"/>
        </p:nvGrpSpPr>
        <p:grpSpPr>
          <a:xfrm>
            <a:off x="580522" y="6481620"/>
            <a:ext cx="268022" cy="200055"/>
            <a:chOff x="172145" y="4767420"/>
            <a:chExt cx="268022" cy="200055"/>
          </a:xfrm>
        </p:grpSpPr>
        <p:sp>
          <p:nvSpPr>
            <p:cNvPr id="60" name="Oval 59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1" name="Rectangle 60">
              <a:hlinkClick r:id="rId4"/>
            </p:cNvPr>
            <p:cNvSpPr/>
            <p:nvPr userDrawn="1"/>
          </p:nvSpPr>
          <p:spPr>
            <a:xfrm>
              <a:off x="172145" y="4767420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50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54209" y="164637"/>
            <a:ext cx="4743408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4208" y="932723"/>
            <a:ext cx="4743409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6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662523" y="2948948"/>
            <a:ext cx="8422518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796983" cy="685800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grpSp>
        <p:nvGrpSpPr>
          <p:cNvPr id="65" name="Group 64"/>
          <p:cNvGrpSpPr/>
          <p:nvPr userDrawn="1"/>
        </p:nvGrpSpPr>
        <p:grpSpPr>
          <a:xfrm>
            <a:off x="7022629" y="6437947"/>
            <a:ext cx="931217" cy="307777"/>
            <a:chOff x="1867445" y="3664855"/>
            <a:chExt cx="931217" cy="307777"/>
          </a:xfrm>
        </p:grpSpPr>
        <p:sp>
          <p:nvSpPr>
            <p:cNvPr id="66" name="TextBox 65"/>
            <p:cNvSpPr txBox="1"/>
            <p:nvPr userDrawn="1"/>
          </p:nvSpPr>
          <p:spPr>
            <a:xfrm>
              <a:off x="1867445" y="3664855"/>
              <a:ext cx="9312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67" name="TextBox 66"/>
            <p:cNvSpPr txBox="1"/>
            <p:nvPr userDrawn="1"/>
          </p:nvSpPr>
          <p:spPr>
            <a:xfrm>
              <a:off x="2123728" y="371102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smtClean="0">
                  <a:solidFill>
                    <a:srgbClr val="3D3743"/>
                  </a:solidFill>
                </a:rPr>
                <a:t>•</a:t>
              </a:r>
              <a:endParaRPr lang="bg-BG" sz="700">
                <a:solidFill>
                  <a:srgbClr val="3D3743"/>
                </a:solidFill>
              </a:endParaRPr>
            </a:p>
          </p:txBody>
        </p:sp>
        <p:sp>
          <p:nvSpPr>
            <p:cNvPr id="68" name="TextBox 67"/>
            <p:cNvSpPr txBox="1"/>
            <p:nvPr userDrawn="1"/>
          </p:nvSpPr>
          <p:spPr>
            <a:xfrm>
              <a:off x="2238503" y="371102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smtClean="0">
                  <a:solidFill>
                    <a:srgbClr val="3D3743"/>
                  </a:solidFill>
                </a:rPr>
                <a:t>•</a:t>
              </a:r>
              <a:endParaRPr lang="bg-BG" sz="700">
                <a:solidFill>
                  <a:srgbClr val="3D3743"/>
                </a:solidFill>
              </a:endParaRPr>
            </a:p>
          </p:txBody>
        </p:sp>
      </p:grpSp>
      <p:sp>
        <p:nvSpPr>
          <p:cNvPr id="69" name="TextBox 68"/>
          <p:cNvSpPr txBox="1"/>
          <p:nvPr userDrawn="1"/>
        </p:nvSpPr>
        <p:spPr>
          <a:xfrm>
            <a:off x="6897216" y="646872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70" name="TextBox 69"/>
          <p:cNvSpPr txBox="1"/>
          <p:nvPr userDrawn="1"/>
        </p:nvSpPr>
        <p:spPr>
          <a:xfrm>
            <a:off x="7811044" y="646872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73" name="Oval 72"/>
          <p:cNvSpPr/>
          <p:nvPr userDrawn="1"/>
        </p:nvSpPr>
        <p:spPr>
          <a:xfrm>
            <a:off x="9512666" y="6500664"/>
            <a:ext cx="18002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4" name="TextBox 73">
            <a:hlinkClick r:id="" action="ppaction://hlinkshowjump?jump=nextslide"/>
          </p:cNvPr>
          <p:cNvSpPr txBox="1"/>
          <p:nvPr userDrawn="1"/>
        </p:nvSpPr>
        <p:spPr>
          <a:xfrm>
            <a:off x="9494407" y="6498341"/>
            <a:ext cx="2343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75" name="Oval 74"/>
          <p:cNvSpPr/>
          <p:nvPr userDrawn="1"/>
        </p:nvSpPr>
        <p:spPr>
          <a:xfrm>
            <a:off x="9300650" y="6500664"/>
            <a:ext cx="18002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6" name="TextBox 75">
            <a:hlinkClick r:id="" action="ppaction://hlinkshowjump?jump=previousslide"/>
          </p:cNvPr>
          <p:cNvSpPr txBox="1"/>
          <p:nvPr userDrawn="1"/>
        </p:nvSpPr>
        <p:spPr>
          <a:xfrm>
            <a:off x="9273480" y="6498341"/>
            <a:ext cx="2343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  <p:grpSp>
        <p:nvGrpSpPr>
          <p:cNvPr id="77" name="Group 76"/>
          <p:cNvGrpSpPr/>
          <p:nvPr userDrawn="1"/>
        </p:nvGrpSpPr>
        <p:grpSpPr>
          <a:xfrm>
            <a:off x="4997584" y="6481620"/>
            <a:ext cx="223138" cy="200055"/>
            <a:chOff x="187527" y="4768405"/>
            <a:chExt cx="223138" cy="200055"/>
          </a:xfrm>
        </p:grpSpPr>
        <p:sp>
          <p:nvSpPr>
            <p:cNvPr id="78" name="Oval 77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9" name="Rectangle 78">
              <a:hlinkClick r:id="rId2"/>
            </p:cNvPr>
            <p:cNvSpPr/>
            <p:nvPr userDrawn="1"/>
          </p:nvSpPr>
          <p:spPr>
            <a:xfrm>
              <a:off x="187527" y="4768405"/>
              <a:ext cx="223138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80" name="Group 79"/>
          <p:cNvGrpSpPr/>
          <p:nvPr userDrawn="1"/>
        </p:nvGrpSpPr>
        <p:grpSpPr>
          <a:xfrm>
            <a:off x="5186869" y="6473483"/>
            <a:ext cx="261610" cy="200055"/>
            <a:chOff x="168513" y="4759283"/>
            <a:chExt cx="261610" cy="200055"/>
          </a:xfrm>
        </p:grpSpPr>
        <p:sp>
          <p:nvSpPr>
            <p:cNvPr id="81" name="Oval 80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2" name="Rectangle 81">
              <a:hlinkClick r:id="rId3"/>
            </p:cNvPr>
            <p:cNvSpPr/>
            <p:nvPr userDrawn="1"/>
          </p:nvSpPr>
          <p:spPr>
            <a:xfrm>
              <a:off x="168513" y="4759283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83" name="Group 82"/>
          <p:cNvGrpSpPr/>
          <p:nvPr userDrawn="1"/>
        </p:nvGrpSpPr>
        <p:grpSpPr>
          <a:xfrm>
            <a:off x="5405058" y="6481620"/>
            <a:ext cx="268022" cy="200055"/>
            <a:chOff x="172145" y="4767420"/>
            <a:chExt cx="268022" cy="200055"/>
          </a:xfrm>
        </p:grpSpPr>
        <p:sp>
          <p:nvSpPr>
            <p:cNvPr id="84" name="Oval 83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5" name="Rectangle 84">
              <a:hlinkClick r:id="rId4"/>
            </p:cNvPr>
            <p:cNvSpPr/>
            <p:nvPr userDrawn="1"/>
          </p:nvSpPr>
          <p:spPr>
            <a:xfrm>
              <a:off x="172145" y="4767420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354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662523" y="2948948"/>
            <a:ext cx="8422518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61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0619" y="164637"/>
            <a:ext cx="6942771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0619" y="932723"/>
            <a:ext cx="6942771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69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742950" y="2840568"/>
            <a:ext cx="8422518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374523" y="1948987"/>
            <a:ext cx="2418269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558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Rectangle 36"/>
          <p:cNvSpPr/>
          <p:nvPr userDrawn="1"/>
        </p:nvSpPr>
        <p:spPr>
          <a:xfrm>
            <a:off x="1374523" y="3705497"/>
            <a:ext cx="2418269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4" name="Rectangle 43"/>
          <p:cNvSpPr/>
          <p:nvPr userDrawn="1"/>
        </p:nvSpPr>
        <p:spPr>
          <a:xfrm>
            <a:off x="3792792" y="1948987"/>
            <a:ext cx="2418269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5" name="Rectangle 44"/>
          <p:cNvSpPr/>
          <p:nvPr userDrawn="1"/>
        </p:nvSpPr>
        <p:spPr>
          <a:xfrm>
            <a:off x="3792792" y="3705497"/>
            <a:ext cx="2418269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6" name="Rectangle 45"/>
          <p:cNvSpPr/>
          <p:nvPr userDrawn="1"/>
        </p:nvSpPr>
        <p:spPr>
          <a:xfrm>
            <a:off x="6193448" y="1948987"/>
            <a:ext cx="2418269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7" name="Rectangle 46"/>
          <p:cNvSpPr/>
          <p:nvPr userDrawn="1"/>
        </p:nvSpPr>
        <p:spPr>
          <a:xfrm>
            <a:off x="6193448" y="3705497"/>
            <a:ext cx="2418269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452711" y="2043223"/>
            <a:ext cx="2261897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452711" y="3799733"/>
            <a:ext cx="2261897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870979" y="2043223"/>
            <a:ext cx="2261897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3870979" y="3799733"/>
            <a:ext cx="2261897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271635" y="2043223"/>
            <a:ext cx="2261897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271635" y="3799733"/>
            <a:ext cx="2261897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grpSp>
        <p:nvGrpSpPr>
          <p:cNvPr id="54" name="Group 53"/>
          <p:cNvGrpSpPr/>
          <p:nvPr userDrawn="1"/>
        </p:nvGrpSpPr>
        <p:grpSpPr>
          <a:xfrm>
            <a:off x="3346700" y="6437947"/>
            <a:ext cx="931217" cy="307777"/>
            <a:chOff x="1867445" y="3664855"/>
            <a:chExt cx="931217" cy="307777"/>
          </a:xfrm>
        </p:grpSpPr>
        <p:sp>
          <p:nvSpPr>
            <p:cNvPr id="55" name="TextBox 54"/>
            <p:cNvSpPr txBox="1"/>
            <p:nvPr userDrawn="1"/>
          </p:nvSpPr>
          <p:spPr>
            <a:xfrm>
              <a:off x="1867445" y="3664855"/>
              <a:ext cx="9312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56" name="TextBox 55"/>
            <p:cNvSpPr txBox="1"/>
            <p:nvPr userDrawn="1"/>
          </p:nvSpPr>
          <p:spPr>
            <a:xfrm>
              <a:off x="2123728" y="371102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smtClean="0">
                  <a:solidFill>
                    <a:srgbClr val="3D3743"/>
                  </a:solidFill>
                </a:rPr>
                <a:t>•</a:t>
              </a:r>
              <a:endParaRPr lang="bg-BG" sz="700">
                <a:solidFill>
                  <a:srgbClr val="3D3743"/>
                </a:solidFill>
              </a:endParaRPr>
            </a:p>
          </p:txBody>
        </p:sp>
        <p:sp>
          <p:nvSpPr>
            <p:cNvPr id="57" name="TextBox 56"/>
            <p:cNvSpPr txBox="1"/>
            <p:nvPr userDrawn="1"/>
          </p:nvSpPr>
          <p:spPr>
            <a:xfrm>
              <a:off x="2238503" y="371102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smtClean="0">
                  <a:solidFill>
                    <a:srgbClr val="3D3743"/>
                  </a:solidFill>
                </a:rPr>
                <a:t>•</a:t>
              </a:r>
              <a:endParaRPr lang="bg-BG" sz="700">
                <a:solidFill>
                  <a:srgbClr val="3D3743"/>
                </a:solidFill>
              </a:endParaRPr>
            </a:p>
          </p:txBody>
        </p:sp>
      </p:grpSp>
      <p:sp>
        <p:nvSpPr>
          <p:cNvPr id="58" name="TextBox 57"/>
          <p:cNvSpPr txBox="1"/>
          <p:nvPr userDrawn="1"/>
        </p:nvSpPr>
        <p:spPr>
          <a:xfrm>
            <a:off x="3221287" y="646872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59" name="TextBox 58"/>
          <p:cNvSpPr txBox="1"/>
          <p:nvPr userDrawn="1"/>
        </p:nvSpPr>
        <p:spPr>
          <a:xfrm>
            <a:off x="4135115" y="646872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60" name="TextBox 59"/>
          <p:cNvSpPr txBox="1"/>
          <p:nvPr userDrawn="1"/>
        </p:nvSpPr>
        <p:spPr>
          <a:xfrm>
            <a:off x="4241361" y="6453336"/>
            <a:ext cx="25346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61" name="TextBox 60"/>
          <p:cNvSpPr txBox="1"/>
          <p:nvPr userDrawn="1"/>
        </p:nvSpPr>
        <p:spPr>
          <a:xfrm>
            <a:off x="6654842" y="6476369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62" name="Oval 61"/>
          <p:cNvSpPr/>
          <p:nvPr userDrawn="1"/>
        </p:nvSpPr>
        <p:spPr>
          <a:xfrm>
            <a:off x="9512666" y="6500664"/>
            <a:ext cx="18002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3" name="TextBox 62">
            <a:hlinkClick r:id="" action="ppaction://hlinkshowjump?jump=nextslide"/>
          </p:cNvPr>
          <p:cNvSpPr txBox="1"/>
          <p:nvPr userDrawn="1"/>
        </p:nvSpPr>
        <p:spPr>
          <a:xfrm>
            <a:off x="9494407" y="6498341"/>
            <a:ext cx="2343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64" name="Oval 63"/>
          <p:cNvSpPr/>
          <p:nvPr userDrawn="1"/>
        </p:nvSpPr>
        <p:spPr>
          <a:xfrm>
            <a:off x="9300650" y="6500664"/>
            <a:ext cx="18002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5" name="TextBox 64">
            <a:hlinkClick r:id="" action="ppaction://hlinkshowjump?jump=previousslide"/>
          </p:cNvPr>
          <p:cNvSpPr txBox="1"/>
          <p:nvPr userDrawn="1"/>
        </p:nvSpPr>
        <p:spPr>
          <a:xfrm>
            <a:off x="9273480" y="6498341"/>
            <a:ext cx="2343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  <p:grpSp>
        <p:nvGrpSpPr>
          <p:cNvPr id="78" name="Group 77"/>
          <p:cNvGrpSpPr/>
          <p:nvPr userDrawn="1"/>
        </p:nvGrpSpPr>
        <p:grpSpPr>
          <a:xfrm>
            <a:off x="173048" y="6481620"/>
            <a:ext cx="223138" cy="200055"/>
            <a:chOff x="187527" y="4768405"/>
            <a:chExt cx="223138" cy="200055"/>
          </a:xfrm>
        </p:grpSpPr>
        <p:sp>
          <p:nvSpPr>
            <p:cNvPr id="79" name="Oval 78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0" name="Rectangle 79">
              <a:hlinkClick r:id="rId2"/>
            </p:cNvPr>
            <p:cNvSpPr/>
            <p:nvPr userDrawn="1"/>
          </p:nvSpPr>
          <p:spPr>
            <a:xfrm>
              <a:off x="187527" y="4768405"/>
              <a:ext cx="223138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81" name="Group 80"/>
          <p:cNvGrpSpPr/>
          <p:nvPr userDrawn="1"/>
        </p:nvGrpSpPr>
        <p:grpSpPr>
          <a:xfrm>
            <a:off x="362333" y="6473483"/>
            <a:ext cx="261610" cy="200055"/>
            <a:chOff x="168513" y="4759283"/>
            <a:chExt cx="261610" cy="200055"/>
          </a:xfrm>
        </p:grpSpPr>
        <p:sp>
          <p:nvSpPr>
            <p:cNvPr id="82" name="Oval 81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3" name="Rectangle 82">
              <a:hlinkClick r:id="rId3"/>
            </p:cNvPr>
            <p:cNvSpPr/>
            <p:nvPr userDrawn="1"/>
          </p:nvSpPr>
          <p:spPr>
            <a:xfrm>
              <a:off x="168513" y="4759283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84" name="Group 83"/>
          <p:cNvGrpSpPr/>
          <p:nvPr userDrawn="1"/>
        </p:nvGrpSpPr>
        <p:grpSpPr>
          <a:xfrm>
            <a:off x="580522" y="6481620"/>
            <a:ext cx="268022" cy="200055"/>
            <a:chOff x="172145" y="4767420"/>
            <a:chExt cx="268022" cy="200055"/>
          </a:xfrm>
        </p:grpSpPr>
        <p:sp>
          <p:nvSpPr>
            <p:cNvPr id="85" name="Oval 84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6" name="Rectangle 85">
              <a:hlinkClick r:id="rId4"/>
            </p:cNvPr>
            <p:cNvSpPr/>
            <p:nvPr userDrawn="1"/>
          </p:nvSpPr>
          <p:spPr>
            <a:xfrm>
              <a:off x="172145" y="4767420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6005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 userDrawn="1"/>
        </p:nvSpPr>
        <p:spPr>
          <a:xfrm>
            <a:off x="742950" y="2840568"/>
            <a:ext cx="8422518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grpSp>
        <p:nvGrpSpPr>
          <p:cNvPr id="86" name="Group 85"/>
          <p:cNvGrpSpPr/>
          <p:nvPr userDrawn="1"/>
        </p:nvGrpSpPr>
        <p:grpSpPr>
          <a:xfrm>
            <a:off x="3346700" y="6437947"/>
            <a:ext cx="931217" cy="307777"/>
            <a:chOff x="1867445" y="3664855"/>
            <a:chExt cx="931217" cy="307777"/>
          </a:xfrm>
        </p:grpSpPr>
        <p:sp>
          <p:nvSpPr>
            <p:cNvPr id="87" name="TextBox 86"/>
            <p:cNvSpPr txBox="1"/>
            <p:nvPr userDrawn="1"/>
          </p:nvSpPr>
          <p:spPr>
            <a:xfrm>
              <a:off x="1867445" y="3664855"/>
              <a:ext cx="9312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88" name="TextBox 87"/>
            <p:cNvSpPr txBox="1"/>
            <p:nvPr userDrawn="1"/>
          </p:nvSpPr>
          <p:spPr>
            <a:xfrm>
              <a:off x="2123728" y="371102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smtClean="0">
                  <a:solidFill>
                    <a:srgbClr val="3D3743"/>
                  </a:solidFill>
                </a:rPr>
                <a:t>•</a:t>
              </a:r>
              <a:endParaRPr lang="bg-BG" sz="700">
                <a:solidFill>
                  <a:srgbClr val="3D3743"/>
                </a:solidFill>
              </a:endParaRPr>
            </a:p>
          </p:txBody>
        </p:sp>
        <p:sp>
          <p:nvSpPr>
            <p:cNvPr id="89" name="TextBox 88"/>
            <p:cNvSpPr txBox="1"/>
            <p:nvPr userDrawn="1"/>
          </p:nvSpPr>
          <p:spPr>
            <a:xfrm>
              <a:off x="2238503" y="3711022"/>
              <a:ext cx="22955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smtClean="0">
                  <a:solidFill>
                    <a:srgbClr val="3D3743"/>
                  </a:solidFill>
                </a:rPr>
                <a:t>•</a:t>
              </a:r>
              <a:endParaRPr lang="bg-BG" sz="700">
                <a:solidFill>
                  <a:srgbClr val="3D3743"/>
                </a:solidFill>
              </a:endParaRPr>
            </a:p>
          </p:txBody>
        </p:sp>
      </p:grpSp>
      <p:sp>
        <p:nvSpPr>
          <p:cNvPr id="90" name="TextBox 89"/>
          <p:cNvSpPr txBox="1"/>
          <p:nvPr userDrawn="1"/>
        </p:nvSpPr>
        <p:spPr>
          <a:xfrm>
            <a:off x="3221287" y="646872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91" name="TextBox 90"/>
          <p:cNvSpPr txBox="1"/>
          <p:nvPr userDrawn="1"/>
        </p:nvSpPr>
        <p:spPr>
          <a:xfrm>
            <a:off x="4135115" y="646872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92" name="TextBox 91"/>
          <p:cNvSpPr txBox="1"/>
          <p:nvPr userDrawn="1"/>
        </p:nvSpPr>
        <p:spPr>
          <a:xfrm>
            <a:off x="4241361" y="6453336"/>
            <a:ext cx="25346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6654842" y="6476369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94" name="Oval 93"/>
          <p:cNvSpPr/>
          <p:nvPr userDrawn="1"/>
        </p:nvSpPr>
        <p:spPr>
          <a:xfrm>
            <a:off x="9512666" y="6500664"/>
            <a:ext cx="18002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5" name="TextBox 94">
            <a:hlinkClick r:id="" action="ppaction://hlinkshowjump?jump=nextslide"/>
          </p:cNvPr>
          <p:cNvSpPr txBox="1"/>
          <p:nvPr userDrawn="1"/>
        </p:nvSpPr>
        <p:spPr>
          <a:xfrm>
            <a:off x="9494407" y="6498341"/>
            <a:ext cx="2343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96" name="Oval 95"/>
          <p:cNvSpPr/>
          <p:nvPr userDrawn="1"/>
        </p:nvSpPr>
        <p:spPr>
          <a:xfrm>
            <a:off x="9300650" y="6500664"/>
            <a:ext cx="18002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7" name="TextBox 96">
            <a:hlinkClick r:id="" action="ppaction://hlinkshowjump?jump=previousslide"/>
          </p:cNvPr>
          <p:cNvSpPr txBox="1"/>
          <p:nvPr userDrawn="1"/>
        </p:nvSpPr>
        <p:spPr>
          <a:xfrm>
            <a:off x="9273480" y="6498341"/>
            <a:ext cx="2343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  <p:grpSp>
        <p:nvGrpSpPr>
          <p:cNvPr id="98" name="Group 97"/>
          <p:cNvGrpSpPr/>
          <p:nvPr userDrawn="1"/>
        </p:nvGrpSpPr>
        <p:grpSpPr>
          <a:xfrm>
            <a:off x="173048" y="6481620"/>
            <a:ext cx="223138" cy="200055"/>
            <a:chOff x="187527" y="4768405"/>
            <a:chExt cx="223138" cy="200055"/>
          </a:xfrm>
        </p:grpSpPr>
        <p:sp>
          <p:nvSpPr>
            <p:cNvPr id="99" name="Oval 98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0" name="Rectangle 99">
              <a:hlinkClick r:id="rId2"/>
            </p:cNvPr>
            <p:cNvSpPr/>
            <p:nvPr userDrawn="1"/>
          </p:nvSpPr>
          <p:spPr>
            <a:xfrm>
              <a:off x="187527" y="4768405"/>
              <a:ext cx="223138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01" name="Group 100"/>
          <p:cNvGrpSpPr/>
          <p:nvPr userDrawn="1"/>
        </p:nvGrpSpPr>
        <p:grpSpPr>
          <a:xfrm>
            <a:off x="362333" y="6473483"/>
            <a:ext cx="261610" cy="200055"/>
            <a:chOff x="168513" y="4759283"/>
            <a:chExt cx="261610" cy="200055"/>
          </a:xfrm>
        </p:grpSpPr>
        <p:sp>
          <p:nvSpPr>
            <p:cNvPr id="102" name="Oval 101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3" name="Rectangle 102">
              <a:hlinkClick r:id="rId3"/>
            </p:cNvPr>
            <p:cNvSpPr/>
            <p:nvPr userDrawn="1"/>
          </p:nvSpPr>
          <p:spPr>
            <a:xfrm>
              <a:off x="168513" y="4759283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104" name="Group 103"/>
          <p:cNvGrpSpPr/>
          <p:nvPr userDrawn="1"/>
        </p:nvGrpSpPr>
        <p:grpSpPr>
          <a:xfrm>
            <a:off x="580522" y="6481620"/>
            <a:ext cx="268022" cy="200055"/>
            <a:chOff x="172145" y="4767420"/>
            <a:chExt cx="268022" cy="200055"/>
          </a:xfrm>
        </p:grpSpPr>
        <p:sp>
          <p:nvSpPr>
            <p:cNvPr id="105" name="Oval 104"/>
            <p:cNvSpPr/>
            <p:nvPr userDrawn="1"/>
          </p:nvSpPr>
          <p:spPr>
            <a:xfrm>
              <a:off x="206682" y="4779318"/>
              <a:ext cx="180020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6" name="Rectangle 105">
              <a:hlinkClick r:id="rId4"/>
            </p:cNvPr>
            <p:cNvSpPr/>
            <p:nvPr userDrawn="1"/>
          </p:nvSpPr>
          <p:spPr>
            <a:xfrm>
              <a:off x="172145" y="4767420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4290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 userDrawn="1"/>
        </p:nvSpPr>
        <p:spPr>
          <a:xfrm>
            <a:off x="742950" y="2840568"/>
            <a:ext cx="8422518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187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lIns="107287" tIns="53643" rIns="107287" bIns="53643"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lIns="107287" tIns="53643" rIns="107287" bIns="53643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lIns="107287" tIns="53643" rIns="107287" bIns="53643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5" r:id="rId3"/>
    <p:sldLayoutId id="2147483656" r:id="rId4"/>
    <p:sldLayoutId id="2147483652" r:id="rId5"/>
    <p:sldLayoutId id="2147483653" r:id="rId6"/>
    <p:sldLayoutId id="2147483657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7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5pPr>
      <a:lvl6pPr marL="495285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6pPr>
      <a:lvl7pPr marL="990570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7pPr>
      <a:lvl8pPr marL="1485854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8pPr>
      <a:lvl9pPr marL="1981139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9pPr>
    </p:titleStyle>
    <p:bodyStyle>
      <a:lvl1pPr marL="371464" indent="-371464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04838" indent="-309553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033" kern="1200">
          <a:solidFill>
            <a:schemeClr val="tx1"/>
          </a:solidFill>
          <a:latin typeface="+mn-lt"/>
          <a:ea typeface="+mn-ea"/>
          <a:cs typeface="+mn-cs"/>
        </a:defRPr>
      </a:lvl2pPr>
      <a:lvl3pPr marL="1238212" indent="-247642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3497" indent="-247642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28781" indent="-247642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4066" indent="-247642" algn="l" defTabSz="990570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19351" indent="-247642" algn="l" defTabSz="990570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4636" indent="-247642" algn="l" defTabSz="990570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09920" indent="-247642" algn="l" defTabSz="990570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95285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90570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485854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1981139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2476424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9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7pPr>
      <a:lvl8pPr marL="3466993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8pPr>
      <a:lvl9pPr marL="3962278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900736" y="2830723"/>
            <a:ext cx="4124591" cy="1292662"/>
            <a:chOff x="2339752" y="2283718"/>
            <a:chExt cx="3807315" cy="1193226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2339752" y="2283718"/>
              <a:ext cx="3807315" cy="1193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800" spc="325" dirty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7800" spc="32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GeosansLight" pitchFamily="2" charset="0"/>
                </a:rPr>
                <a:t>CC</a:t>
              </a:r>
              <a:r>
                <a:rPr lang="en-US" sz="7800" spc="325" dirty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7800" spc="325" dirty="0">
                <a:solidFill>
                  <a:srgbClr val="3D3743"/>
                </a:solidFill>
              </a:endParaRPr>
            </a:p>
          </p:txBody>
        </p:sp>
        <p:sp>
          <p:nvSpPr>
            <p:cNvPr id="8" name="Oval 7"/>
            <p:cNvSpPr/>
            <p:nvPr userDrawn="1"/>
          </p:nvSpPr>
          <p:spPr>
            <a:xfrm>
              <a:off x="3720801" y="2787774"/>
              <a:ext cx="144016" cy="144016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4308965" y="2787774"/>
              <a:ext cx="144016" cy="144016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pic>
        <p:nvPicPr>
          <p:cNvPr id="1026" name="Picture 2" descr="C:\Users\Jokomoro\Documents\b2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859" y="-27384"/>
            <a:ext cx="2340260" cy="215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Envato\Success\Images\l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8467">
            <a:off x="5761869" y="1171121"/>
            <a:ext cx="817860" cy="106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Envato\Success\Images\l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809" y="1408949"/>
            <a:ext cx="984930" cy="59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72523" y="3853643"/>
            <a:ext cx="1931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The World is Yours</a:t>
            </a:r>
            <a:endParaRPr lang="bg-BG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Our </a:t>
            </a:r>
            <a:r>
              <a:rPr lang="en-US" smtClean="0">
                <a:solidFill>
                  <a:srgbClr val="3D3743"/>
                </a:solidFill>
                <a:latin typeface="GeosansLight" pitchFamily="2" charset="0"/>
              </a:rPr>
              <a:t>Team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Oval 1"/>
          <p:cNvSpPr/>
          <p:nvPr/>
        </p:nvSpPr>
        <p:spPr>
          <a:xfrm>
            <a:off x="1286593" y="2258870"/>
            <a:ext cx="1638182" cy="1638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ffectLst>
            <a:outerShdw blurRad="152400" dir="900000" sx="99000" sy="99000" algn="ctr" rotWithShape="0">
              <a:schemeClr val="bg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ectangle 5"/>
          <p:cNvSpPr/>
          <p:nvPr/>
        </p:nvSpPr>
        <p:spPr>
          <a:xfrm>
            <a:off x="1528143" y="4533071"/>
            <a:ext cx="137980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00">
                <a:solidFill>
                  <a:srgbClr val="3D3743"/>
                </a:solidFill>
                <a:latin typeface="GeosansLight" pitchFamily="2" charset="0"/>
              </a:rPr>
              <a:t>john@sitename.com</a:t>
            </a:r>
            <a:endParaRPr lang="bg-BG" sz="1300"/>
          </a:p>
        </p:txBody>
      </p:sp>
      <p:grpSp>
        <p:nvGrpSpPr>
          <p:cNvPr id="8" name="Group 7"/>
          <p:cNvGrpSpPr/>
          <p:nvPr/>
        </p:nvGrpSpPr>
        <p:grpSpPr>
          <a:xfrm>
            <a:off x="1301190" y="3913221"/>
            <a:ext cx="1401677" cy="1146269"/>
            <a:chOff x="1201098" y="3018722"/>
            <a:chExt cx="1293856" cy="1058094"/>
          </a:xfrm>
        </p:grpSpPr>
        <p:sp>
          <p:nvSpPr>
            <p:cNvPr id="52" name="Rectangle 51"/>
            <p:cNvSpPr/>
            <p:nvPr/>
          </p:nvSpPr>
          <p:spPr>
            <a:xfrm>
              <a:off x="1591572" y="3018722"/>
              <a:ext cx="712029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rgbClr val="3D3743"/>
                  </a:solidFill>
                  <a:latin typeface="New Cicle" pitchFamily="2" charset="0"/>
                </a:rPr>
                <a:t>Iren Roe</a:t>
              </a:r>
              <a:endParaRPr lang="bg-BG" sz="1517">
                <a:solidFill>
                  <a:srgbClr val="3D3743"/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1201098" y="3617273"/>
              <a:ext cx="305114" cy="246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37">
                  <a:solidFill>
                    <a:srgbClr val="3D3743"/>
                  </a:solidFill>
                  <a:latin typeface="FontAwesome" pitchFamily="2" charset="0"/>
                </a:rPr>
                <a:t></a:t>
              </a:r>
              <a:endParaRPr lang="bg-BG" sz="1137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445080" y="3263171"/>
              <a:ext cx="1005010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MANAGER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1331640" y="3825500"/>
              <a:ext cx="275520" cy="246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37">
                  <a:solidFill>
                    <a:srgbClr val="3D3743"/>
                  </a:solidFill>
                  <a:latin typeface="FontAwesome" pitchFamily="2" charset="0"/>
                </a:rPr>
                <a:t></a:t>
              </a:r>
              <a:endParaRPr lang="bg-BG" sz="1137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453958" y="3806919"/>
              <a:ext cx="1040996" cy="2698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00">
                  <a:solidFill>
                    <a:srgbClr val="3D3743"/>
                  </a:solidFill>
                  <a:latin typeface="GeosansLight" pitchFamily="2" charset="0"/>
                </a:rPr>
                <a:t>+555 222 999</a:t>
              </a:r>
              <a:endParaRPr lang="bg-BG" sz="1300"/>
            </a:p>
          </p:txBody>
        </p:sp>
      </p:grpSp>
      <p:sp>
        <p:nvSpPr>
          <p:cNvPr id="58" name="Oval 57"/>
          <p:cNvSpPr/>
          <p:nvPr/>
        </p:nvSpPr>
        <p:spPr>
          <a:xfrm>
            <a:off x="3208479" y="2258870"/>
            <a:ext cx="1638182" cy="1638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ffectLst>
            <a:outerShdw blurRad="152400" dir="900000" sx="99000" sy="99000" algn="ctr" rotWithShape="0">
              <a:schemeClr val="bg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9" name="Group 8"/>
          <p:cNvGrpSpPr/>
          <p:nvPr/>
        </p:nvGrpSpPr>
        <p:grpSpPr>
          <a:xfrm>
            <a:off x="3223076" y="3913221"/>
            <a:ext cx="1606754" cy="1146269"/>
            <a:chOff x="2975147" y="3018722"/>
            <a:chExt cx="1483158" cy="1058094"/>
          </a:xfrm>
        </p:grpSpPr>
        <p:sp>
          <p:nvSpPr>
            <p:cNvPr id="59" name="Rectangle 58"/>
            <p:cNvSpPr/>
            <p:nvPr/>
          </p:nvSpPr>
          <p:spPr>
            <a:xfrm>
              <a:off x="3365621" y="3018722"/>
              <a:ext cx="712029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rgbClr val="3D3743"/>
                  </a:solidFill>
                  <a:latin typeface="New Cicle" pitchFamily="2" charset="0"/>
                </a:rPr>
                <a:t>Iren Roe</a:t>
              </a:r>
              <a:endParaRPr lang="bg-BG" sz="1517">
                <a:solidFill>
                  <a:srgbClr val="3D3743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975147" y="3617273"/>
              <a:ext cx="305114" cy="246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37">
                  <a:solidFill>
                    <a:srgbClr val="3D3743"/>
                  </a:solidFill>
                  <a:latin typeface="FontAwesome" pitchFamily="2" charset="0"/>
                </a:rPr>
                <a:t></a:t>
              </a:r>
              <a:endParaRPr lang="bg-BG" sz="1137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3184642" y="3590893"/>
              <a:ext cx="1273663" cy="2698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00">
                  <a:solidFill>
                    <a:srgbClr val="3D3743"/>
                  </a:solidFill>
                  <a:latin typeface="GeosansLight" pitchFamily="2" charset="0"/>
                </a:rPr>
                <a:t>john@sitename.com</a:t>
              </a:r>
              <a:endParaRPr lang="bg-BG" sz="1300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210253" y="3263171"/>
              <a:ext cx="102276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DIRECTOR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3105689" y="3825500"/>
              <a:ext cx="275520" cy="246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37">
                  <a:solidFill>
                    <a:srgbClr val="3D3743"/>
                  </a:solidFill>
                  <a:latin typeface="FontAwesome" pitchFamily="2" charset="0"/>
                </a:rPr>
                <a:t></a:t>
              </a:r>
              <a:endParaRPr lang="bg-BG" sz="1137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228007" y="3806919"/>
              <a:ext cx="1040996" cy="2698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00">
                  <a:solidFill>
                    <a:srgbClr val="3D3743"/>
                  </a:solidFill>
                  <a:latin typeface="GeosansLight" pitchFamily="2" charset="0"/>
                </a:rPr>
                <a:t>+555 222 999</a:t>
              </a:r>
              <a:endParaRPr lang="bg-BG" sz="1300"/>
            </a:p>
          </p:txBody>
        </p:sp>
      </p:grpSp>
      <p:sp>
        <p:nvSpPr>
          <p:cNvPr id="66" name="Oval 65"/>
          <p:cNvSpPr/>
          <p:nvPr/>
        </p:nvSpPr>
        <p:spPr>
          <a:xfrm>
            <a:off x="5130366" y="2258870"/>
            <a:ext cx="1638182" cy="1638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ffectLst>
            <a:outerShdw blurRad="152400" dir="900000" sx="99000" sy="99000" algn="ctr" rotWithShape="0">
              <a:schemeClr val="bg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0" name="Group 9"/>
          <p:cNvGrpSpPr/>
          <p:nvPr/>
        </p:nvGrpSpPr>
        <p:grpSpPr>
          <a:xfrm>
            <a:off x="5144962" y="3913221"/>
            <a:ext cx="1606754" cy="1146269"/>
            <a:chOff x="4749196" y="3018722"/>
            <a:chExt cx="1483158" cy="1058094"/>
          </a:xfrm>
        </p:grpSpPr>
        <p:sp>
          <p:nvSpPr>
            <p:cNvPr id="67" name="Rectangle 66"/>
            <p:cNvSpPr/>
            <p:nvPr/>
          </p:nvSpPr>
          <p:spPr>
            <a:xfrm>
              <a:off x="5096017" y="3018722"/>
              <a:ext cx="799331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rgbClr val="3D3743"/>
                  </a:solidFill>
                  <a:latin typeface="New Cicle" pitchFamily="2" charset="0"/>
                </a:rPr>
                <a:t>John Doe</a:t>
              </a:r>
              <a:endParaRPr lang="bg-BG" sz="1517">
                <a:solidFill>
                  <a:srgbClr val="3D3743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4749196" y="3617273"/>
              <a:ext cx="305114" cy="246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37">
                  <a:solidFill>
                    <a:srgbClr val="3D3743"/>
                  </a:solidFill>
                  <a:latin typeface="FontAwesome" pitchFamily="2" charset="0"/>
                </a:rPr>
                <a:t></a:t>
              </a:r>
              <a:endParaRPr lang="bg-BG" sz="1137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958691" y="3590893"/>
              <a:ext cx="1273663" cy="2698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00">
                  <a:solidFill>
                    <a:srgbClr val="3D3743"/>
                  </a:solidFill>
                  <a:latin typeface="GeosansLight" pitchFamily="2" charset="0"/>
                </a:rPr>
                <a:t>john@sitename.com</a:t>
              </a:r>
              <a:endParaRPr lang="bg-BG" sz="130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5007976" y="3263171"/>
              <a:ext cx="97541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SUPPORT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879738" y="3825500"/>
              <a:ext cx="275520" cy="246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37">
                  <a:solidFill>
                    <a:srgbClr val="3D3743"/>
                  </a:solidFill>
                  <a:latin typeface="FontAwesome" pitchFamily="2" charset="0"/>
                </a:rPr>
                <a:t></a:t>
              </a:r>
              <a:endParaRPr lang="bg-BG" sz="1137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5002056" y="3806919"/>
              <a:ext cx="1040996" cy="2698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00">
                  <a:solidFill>
                    <a:srgbClr val="3D3743"/>
                  </a:solidFill>
                  <a:latin typeface="GeosansLight" pitchFamily="2" charset="0"/>
                </a:rPr>
                <a:t>+555 222 999</a:t>
              </a:r>
              <a:endParaRPr lang="bg-BG" sz="1300"/>
            </a:p>
          </p:txBody>
        </p:sp>
      </p:grpSp>
      <p:sp>
        <p:nvSpPr>
          <p:cNvPr id="74" name="Oval 73"/>
          <p:cNvSpPr/>
          <p:nvPr/>
        </p:nvSpPr>
        <p:spPr>
          <a:xfrm>
            <a:off x="7052253" y="2258870"/>
            <a:ext cx="1638182" cy="1638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ffectLst>
            <a:outerShdw blurRad="152400" dir="900000" sx="99000" sy="99000" algn="ctr" rotWithShape="0">
              <a:schemeClr val="bg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1" name="Group 10"/>
          <p:cNvGrpSpPr/>
          <p:nvPr/>
        </p:nvGrpSpPr>
        <p:grpSpPr>
          <a:xfrm>
            <a:off x="7066849" y="3913221"/>
            <a:ext cx="1606754" cy="1146269"/>
            <a:chOff x="6523246" y="3018722"/>
            <a:chExt cx="1483158" cy="1058094"/>
          </a:xfrm>
        </p:grpSpPr>
        <p:sp>
          <p:nvSpPr>
            <p:cNvPr id="75" name="Rectangle 74"/>
            <p:cNvSpPr/>
            <p:nvPr/>
          </p:nvSpPr>
          <p:spPr>
            <a:xfrm>
              <a:off x="6870067" y="3018722"/>
              <a:ext cx="799331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rgbClr val="3D3743"/>
                  </a:solidFill>
                  <a:latin typeface="New Cicle" pitchFamily="2" charset="0"/>
                </a:rPr>
                <a:t>John Doe</a:t>
              </a:r>
              <a:endParaRPr lang="bg-BG" sz="1517">
                <a:solidFill>
                  <a:srgbClr val="3D3743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6523246" y="3617273"/>
              <a:ext cx="305114" cy="246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37">
                  <a:solidFill>
                    <a:srgbClr val="3D3743"/>
                  </a:solidFill>
                  <a:latin typeface="FontAwesome" pitchFamily="2" charset="0"/>
                </a:rPr>
                <a:t></a:t>
              </a:r>
              <a:endParaRPr lang="bg-BG" sz="1137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732741" y="3590893"/>
              <a:ext cx="1273663" cy="2698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00">
                  <a:solidFill>
                    <a:srgbClr val="3D3743"/>
                  </a:solidFill>
                  <a:latin typeface="GeosansLight" pitchFamily="2" charset="0"/>
                </a:rPr>
                <a:t>john@sitename.com</a:t>
              </a:r>
              <a:endParaRPr lang="bg-BG" sz="1300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6673269" y="3263171"/>
              <a:ext cx="1192930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CO-OWNER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6653788" y="3825500"/>
              <a:ext cx="275520" cy="2467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37">
                  <a:solidFill>
                    <a:srgbClr val="3D3743"/>
                  </a:solidFill>
                  <a:latin typeface="FontAwesome" pitchFamily="2" charset="0"/>
                </a:rPr>
                <a:t></a:t>
              </a:r>
              <a:endParaRPr lang="bg-BG" sz="1137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6776106" y="3806919"/>
              <a:ext cx="1040996" cy="2698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00">
                  <a:solidFill>
                    <a:srgbClr val="3D3743"/>
                  </a:solidFill>
                  <a:latin typeface="GeosansLight" pitchFamily="2" charset="0"/>
                </a:rPr>
                <a:t>+555 222 999</a:t>
              </a:r>
              <a:endParaRPr lang="bg-BG" sz="1300"/>
            </a:p>
          </p:txBody>
        </p:sp>
      </p:grpSp>
    </p:spTree>
    <p:extLst>
      <p:ext uri="{BB962C8B-B14F-4D97-AF65-F5344CB8AC3E}">
        <p14:creationId xmlns:p14="http://schemas.microsoft.com/office/powerpoint/2010/main" val="71283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Success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Group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52" name="Rectangle 51"/>
          <p:cNvSpPr/>
          <p:nvPr/>
        </p:nvSpPr>
        <p:spPr>
          <a:xfrm>
            <a:off x="4550704" y="3385276"/>
            <a:ext cx="873316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67">
                <a:solidFill>
                  <a:srgbClr val="3D3743"/>
                </a:solidFill>
                <a:latin typeface="GeosansLight" pitchFamily="2" charset="0"/>
              </a:rPr>
              <a:t>78%</a:t>
            </a:r>
            <a:endParaRPr lang="bg-BG" sz="3467">
              <a:solidFill>
                <a:srgbClr val="3D3743"/>
              </a:solidFill>
            </a:endParaRPr>
          </a:p>
        </p:txBody>
      </p:sp>
      <p:sp>
        <p:nvSpPr>
          <p:cNvPr id="2" name="Arc 1"/>
          <p:cNvSpPr/>
          <p:nvPr/>
        </p:nvSpPr>
        <p:spPr>
          <a:xfrm>
            <a:off x="4052759" y="2702355"/>
            <a:ext cx="1999351" cy="1999351"/>
          </a:xfrm>
          <a:prstGeom prst="arc">
            <a:avLst>
              <a:gd name="adj1" fmla="val 16200000"/>
              <a:gd name="adj2" fmla="val 9428166"/>
            </a:avLst>
          </a:prstGeom>
          <a:ln w="57150">
            <a:solidFill>
              <a:srgbClr val="3D3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4" name="Arc 53"/>
          <p:cNvSpPr/>
          <p:nvPr/>
        </p:nvSpPr>
        <p:spPr>
          <a:xfrm>
            <a:off x="3921310" y="2570905"/>
            <a:ext cx="2262251" cy="2262251"/>
          </a:xfrm>
          <a:prstGeom prst="arc">
            <a:avLst>
              <a:gd name="adj1" fmla="val 16200000"/>
              <a:gd name="adj2" fmla="val 11054279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5" name="Arc 54"/>
          <p:cNvSpPr/>
          <p:nvPr/>
        </p:nvSpPr>
        <p:spPr>
          <a:xfrm>
            <a:off x="4180114" y="2838586"/>
            <a:ext cx="1744640" cy="1744640"/>
          </a:xfrm>
          <a:prstGeom prst="arc">
            <a:avLst>
              <a:gd name="adj1" fmla="val 16200000"/>
              <a:gd name="adj2" fmla="val 10196773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6" name="Arc 55"/>
          <p:cNvSpPr/>
          <p:nvPr/>
        </p:nvSpPr>
        <p:spPr>
          <a:xfrm>
            <a:off x="4318147" y="2963308"/>
            <a:ext cx="1468571" cy="1468571"/>
          </a:xfrm>
          <a:prstGeom prst="arc">
            <a:avLst>
              <a:gd name="adj1" fmla="val 16200000"/>
              <a:gd name="adj2" fmla="val 6882554"/>
            </a:avLst>
          </a:prstGeom>
          <a:ln w="57150">
            <a:solidFill>
              <a:srgbClr val="3D3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Arc 56"/>
          <p:cNvSpPr/>
          <p:nvPr/>
        </p:nvSpPr>
        <p:spPr>
          <a:xfrm>
            <a:off x="4452654" y="3097815"/>
            <a:ext cx="1199557" cy="1199557"/>
          </a:xfrm>
          <a:prstGeom prst="arc">
            <a:avLst>
              <a:gd name="adj1" fmla="val 16200000"/>
              <a:gd name="adj2" fmla="val 7419423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8" name="Arc 57"/>
          <p:cNvSpPr/>
          <p:nvPr/>
        </p:nvSpPr>
        <p:spPr>
          <a:xfrm>
            <a:off x="4588304" y="3246778"/>
            <a:ext cx="928255" cy="928255"/>
          </a:xfrm>
          <a:prstGeom prst="arc">
            <a:avLst>
              <a:gd name="adj1" fmla="val 16200000"/>
              <a:gd name="adj2" fmla="val 2083892"/>
            </a:avLst>
          </a:prstGeom>
          <a:ln w="57150">
            <a:solidFill>
              <a:srgbClr val="3D3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59" name="Straight Connector 58"/>
          <p:cNvCxnSpPr/>
          <p:nvPr/>
        </p:nvCxnSpPr>
        <p:spPr>
          <a:xfrm>
            <a:off x="1598628" y="3507009"/>
            <a:ext cx="2322683" cy="0"/>
          </a:xfrm>
          <a:prstGeom prst="line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2890550" y="2586379"/>
            <a:ext cx="968535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Directors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2840348" y="4012823"/>
            <a:ext cx="1283712" cy="1"/>
          </a:xfrm>
          <a:prstGeom prst="line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2698900" y="3652016"/>
            <a:ext cx="98135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Managers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3" name="Elbow Connector 62"/>
          <p:cNvCxnSpPr/>
          <p:nvPr/>
        </p:nvCxnSpPr>
        <p:spPr>
          <a:xfrm>
            <a:off x="3002784" y="2963307"/>
            <a:ext cx="1194636" cy="845063"/>
          </a:xfrm>
          <a:prstGeom prst="bentConnector3">
            <a:avLst>
              <a:gd name="adj1" fmla="val 100473"/>
            </a:avLst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1449570" y="3161047"/>
            <a:ext cx="1021433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Designers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1598627" y="4335685"/>
            <a:ext cx="3088733" cy="1"/>
          </a:xfrm>
          <a:prstGeom prst="line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1450907" y="3983017"/>
            <a:ext cx="1199366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IT Specialist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6952880" y="3784552"/>
            <a:ext cx="1404552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Main Specialist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4666925" y="4137219"/>
            <a:ext cx="3574362" cy="14100"/>
          </a:xfrm>
          <a:prstGeom prst="line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/>
          <p:nvPr/>
        </p:nvCxnSpPr>
        <p:spPr>
          <a:xfrm rot="10800000" flipV="1">
            <a:off x="5403540" y="3588755"/>
            <a:ext cx="2837746" cy="439229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7488284" y="3201893"/>
            <a:ext cx="86914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Support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1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Cloud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Server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3967795" y="2108172"/>
            <a:ext cx="1970411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3000">
                <a:solidFill>
                  <a:srgbClr val="3D3743"/>
                </a:solidFill>
                <a:latin typeface="FontAwesome" pitchFamily="2" charset="0"/>
              </a:rPr>
              <a:t></a:t>
            </a:r>
            <a:endParaRPr lang="bg-BG" sz="13000"/>
          </a:p>
        </p:txBody>
      </p:sp>
      <p:sp>
        <p:nvSpPr>
          <p:cNvPr id="6" name="Isosceles Triangle 5"/>
          <p:cNvSpPr/>
          <p:nvPr/>
        </p:nvSpPr>
        <p:spPr>
          <a:xfrm>
            <a:off x="4718974" y="3176891"/>
            <a:ext cx="429048" cy="257428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60366" y="3348473"/>
            <a:ext cx="146266" cy="43302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2" name="Group 11"/>
          <p:cNvGrpSpPr/>
          <p:nvPr/>
        </p:nvGrpSpPr>
        <p:grpSpPr>
          <a:xfrm>
            <a:off x="1445958" y="2630434"/>
            <a:ext cx="1132040" cy="868740"/>
            <a:chOff x="1642193" y="2580663"/>
            <a:chExt cx="1044960" cy="801914"/>
          </a:xfrm>
        </p:grpSpPr>
        <p:sp>
          <p:nvSpPr>
            <p:cNvPr id="48" name="Oval 47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946523" y="2685089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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642193" y="3158847"/>
              <a:ext cx="1044960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Search optimization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333977" y="3661274"/>
            <a:ext cx="760144" cy="868740"/>
            <a:chOff x="1813832" y="2580663"/>
            <a:chExt cx="701672" cy="801914"/>
          </a:xfrm>
        </p:grpSpPr>
        <p:sp>
          <p:nvSpPr>
            <p:cNvPr id="52" name="Oval 51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946523" y="2685089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2F2F2"/>
                  </a:solidFill>
                  <a:latin typeface="FontAwesome" pitchFamily="2" charset="0"/>
                </a:rPr>
                <a:t>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813832" y="3158847"/>
              <a:ext cx="70167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Useful Links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320111" y="4346764"/>
            <a:ext cx="626366" cy="868740"/>
            <a:chOff x="1875574" y="2580663"/>
            <a:chExt cx="578184" cy="801914"/>
          </a:xfrm>
        </p:grpSpPr>
        <p:sp>
          <p:nvSpPr>
            <p:cNvPr id="56" name="Oval 55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961138" y="2685089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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899653" y="3158847"/>
              <a:ext cx="530027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Partners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968651" y="4346764"/>
            <a:ext cx="626366" cy="868740"/>
            <a:chOff x="1875574" y="2580663"/>
            <a:chExt cx="578184" cy="801914"/>
          </a:xfrm>
        </p:grpSpPr>
        <p:sp>
          <p:nvSpPr>
            <p:cNvPr id="60" name="Oval 59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961219" y="2685089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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79679" y="3158847"/>
              <a:ext cx="569978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RSS feed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878767" y="3661274"/>
            <a:ext cx="626366" cy="868740"/>
            <a:chOff x="1875574" y="2580663"/>
            <a:chExt cx="578184" cy="801914"/>
          </a:xfrm>
        </p:grpSpPr>
        <p:sp>
          <p:nvSpPr>
            <p:cNvPr id="64" name="Oval 63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967678" y="2683192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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897434" y="3158847"/>
              <a:ext cx="534466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URL key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391869" y="2630434"/>
            <a:ext cx="848309" cy="868740"/>
            <a:chOff x="1773142" y="2580663"/>
            <a:chExt cx="783055" cy="801914"/>
          </a:xfrm>
        </p:grpSpPr>
        <p:sp>
          <p:nvSpPr>
            <p:cNvPr id="68" name="Oval 67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958945" y="2649084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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773142" y="315884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Speedup web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2378714" y="2888258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1" name="Oval 70"/>
          <p:cNvSpPr/>
          <p:nvPr/>
        </p:nvSpPr>
        <p:spPr>
          <a:xfrm>
            <a:off x="2869256" y="3590336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2" name="Oval 71"/>
          <p:cNvSpPr/>
          <p:nvPr/>
        </p:nvSpPr>
        <p:spPr>
          <a:xfrm>
            <a:off x="3626853" y="4214406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3" name="Oval 72"/>
          <p:cNvSpPr/>
          <p:nvPr/>
        </p:nvSpPr>
        <p:spPr>
          <a:xfrm>
            <a:off x="6203826" y="4214406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4" name="Oval 73"/>
          <p:cNvSpPr/>
          <p:nvPr/>
        </p:nvSpPr>
        <p:spPr>
          <a:xfrm>
            <a:off x="6955629" y="3587264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5" name="Oval 74"/>
          <p:cNvSpPr/>
          <p:nvPr/>
        </p:nvSpPr>
        <p:spPr>
          <a:xfrm>
            <a:off x="7373184" y="2904613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Arc 17"/>
          <p:cNvSpPr/>
          <p:nvPr/>
        </p:nvSpPr>
        <p:spPr>
          <a:xfrm rot="152113" flipH="1">
            <a:off x="1877403" y="2840543"/>
            <a:ext cx="3287842" cy="1045959"/>
          </a:xfrm>
          <a:prstGeom prst="arc">
            <a:avLst>
              <a:gd name="adj1" fmla="val 12596661"/>
              <a:gd name="adj2" fmla="val 20489397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6" name="Arc 75"/>
          <p:cNvSpPr/>
          <p:nvPr/>
        </p:nvSpPr>
        <p:spPr>
          <a:xfrm rot="20899889" flipH="1">
            <a:off x="2903381" y="2974974"/>
            <a:ext cx="1964141" cy="1045959"/>
          </a:xfrm>
          <a:prstGeom prst="arc">
            <a:avLst>
              <a:gd name="adj1" fmla="val 12596661"/>
              <a:gd name="adj2" fmla="val 21380040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7" name="Arc 76"/>
          <p:cNvSpPr/>
          <p:nvPr/>
        </p:nvSpPr>
        <p:spPr>
          <a:xfrm rot="20899889" flipH="1">
            <a:off x="3620015" y="2960121"/>
            <a:ext cx="1460170" cy="1978503"/>
          </a:xfrm>
          <a:prstGeom prst="arc">
            <a:avLst>
              <a:gd name="adj1" fmla="val 13745913"/>
              <a:gd name="adj2" fmla="val 525263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1" name="Arc 80"/>
          <p:cNvSpPr/>
          <p:nvPr/>
        </p:nvSpPr>
        <p:spPr>
          <a:xfrm flipH="1">
            <a:off x="5006630" y="2888259"/>
            <a:ext cx="3300742" cy="1020540"/>
          </a:xfrm>
          <a:prstGeom prst="arc">
            <a:avLst>
              <a:gd name="adj1" fmla="val 12596661"/>
              <a:gd name="adj2" fmla="val 20457581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2" name="Arc 81"/>
          <p:cNvSpPr/>
          <p:nvPr/>
        </p:nvSpPr>
        <p:spPr>
          <a:xfrm rot="700111">
            <a:off x="5004325" y="3046209"/>
            <a:ext cx="2005734" cy="1045959"/>
          </a:xfrm>
          <a:prstGeom prst="arc">
            <a:avLst>
              <a:gd name="adj1" fmla="val 12596661"/>
              <a:gd name="adj2" fmla="val 20993129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3" name="Arc 82"/>
          <p:cNvSpPr/>
          <p:nvPr/>
        </p:nvSpPr>
        <p:spPr>
          <a:xfrm rot="700111">
            <a:off x="4825953" y="3031828"/>
            <a:ext cx="1460170" cy="1978503"/>
          </a:xfrm>
          <a:prstGeom prst="arc">
            <a:avLst>
              <a:gd name="adj1" fmla="val 13745913"/>
              <a:gd name="adj2" fmla="val 525263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4" name="Rectangle 83"/>
          <p:cNvSpPr/>
          <p:nvPr/>
        </p:nvSpPr>
        <p:spPr>
          <a:xfrm>
            <a:off x="4292136" y="3704877"/>
            <a:ext cx="1282722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Cloud Server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078874" y="3909004"/>
            <a:ext cx="17266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3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Lorem</a:t>
            </a:r>
            <a:r>
              <a:rPr lang="en-US" sz="13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sz="13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ipsum</a:t>
            </a:r>
            <a:r>
              <a:rPr lang="en-US" sz="13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sz="13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alet</a:t>
            </a:r>
            <a:r>
              <a:rPr lang="en-US" sz="13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sz="13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seit</a:t>
            </a:r>
            <a:r>
              <a:rPr lang="en-US" sz="13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der</a:t>
            </a:r>
            <a:endParaRPr lang="bg-BG" sz="1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76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910317945"/>
              </p:ext>
            </p:extLst>
          </p:nvPr>
        </p:nvGraphicFramePr>
        <p:xfrm>
          <a:off x="818541" y="1790818"/>
          <a:ext cx="5575093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Clients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>
                <a:solidFill>
                  <a:srgbClr val="3D3743"/>
                </a:solidFill>
                <a:latin typeface="GeosansLight" pitchFamily="2" charset="0"/>
              </a:rPr>
              <a:t>p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er Order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15" name="Rectangle 14"/>
          <p:cNvSpPr/>
          <p:nvPr/>
        </p:nvSpPr>
        <p:spPr>
          <a:xfrm>
            <a:off x="6405632" y="2688544"/>
            <a:ext cx="2603819" cy="2293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consectetur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adipisci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velit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393635" y="2383432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Old Clients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6319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" y="2654352"/>
            <a:ext cx="9905999" cy="156017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Rectangle 10"/>
          <p:cNvSpPr/>
          <p:nvPr/>
        </p:nvSpPr>
        <p:spPr>
          <a:xfrm>
            <a:off x="3546204" y="2856027"/>
            <a:ext cx="2813591" cy="8259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sz="4767">
                <a:solidFill>
                  <a:srgbClr val="F2F2F2"/>
                </a:solidFill>
                <a:latin typeface="New Cicle" pitchFamily="2" charset="0"/>
              </a:rPr>
              <a:t>Brake Time</a:t>
            </a:r>
            <a:endParaRPr lang="bg-BG" sz="4767">
              <a:solidFill>
                <a:srgbClr val="F2F2F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83399" y="3472862"/>
            <a:ext cx="1539203" cy="42582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rgbClr val="F2F2F2"/>
                </a:solidFill>
                <a:latin typeface="New Cicle" pitchFamily="2" charset="0"/>
              </a:rPr>
              <a:t>10:15 – 10:45</a:t>
            </a:r>
            <a:endParaRPr lang="bg-BG" sz="2167">
              <a:solidFill>
                <a:srgbClr val="F2F2F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91160" y="2654352"/>
            <a:ext cx="1233030" cy="155933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9533">
                <a:solidFill>
                  <a:srgbClr val="3D3743"/>
                </a:solidFill>
                <a:latin typeface="FontAwesome" pitchFamily="2" charset="0"/>
              </a:rPr>
              <a:t></a:t>
            </a:r>
            <a:endParaRPr lang="bg-BG" sz="9533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3298" y="0"/>
            <a:ext cx="9906000" cy="6858000"/>
          </a:xfrm>
        </p:spPr>
      </p:sp>
    </p:spTree>
    <p:extLst>
      <p:ext uri="{BB962C8B-B14F-4D97-AF65-F5344CB8AC3E}">
        <p14:creationId xmlns:p14="http://schemas.microsoft.com/office/powerpoint/2010/main" val="249295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4328931" y="2882939"/>
            <a:ext cx="1482165" cy="1482165"/>
          </a:xfrm>
          <a:prstGeom prst="ellipse">
            <a:avLst/>
          </a:prstGeom>
          <a:solidFill>
            <a:srgbClr val="949494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Tools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Use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Oval 1"/>
          <p:cNvSpPr/>
          <p:nvPr/>
        </p:nvSpPr>
        <p:spPr>
          <a:xfrm>
            <a:off x="740532" y="2882939"/>
            <a:ext cx="1482165" cy="148216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1936665" y="2882939"/>
            <a:ext cx="1482165" cy="1482165"/>
          </a:xfrm>
          <a:prstGeom prst="ellipse">
            <a:avLst/>
          </a:prstGeom>
          <a:solidFill>
            <a:srgbClr val="949494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132798" y="2882939"/>
            <a:ext cx="1482165" cy="1482165"/>
          </a:xfrm>
          <a:prstGeom prst="ellipse">
            <a:avLst/>
          </a:prstGeom>
          <a:solidFill>
            <a:srgbClr val="949494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08945" y="3116965"/>
            <a:ext cx="54534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33" dirty="0">
                <a:solidFill>
                  <a:srgbClr val="F2F2F2"/>
                </a:solidFill>
                <a:latin typeface="FontAwesome" pitchFamily="2" charset="0"/>
              </a:rPr>
              <a:t></a:t>
            </a:r>
          </a:p>
        </p:txBody>
      </p:sp>
      <p:sp>
        <p:nvSpPr>
          <p:cNvPr id="10" name="Rectangle 9"/>
          <p:cNvSpPr/>
          <p:nvPr/>
        </p:nvSpPr>
        <p:spPr>
          <a:xfrm>
            <a:off x="924413" y="3649332"/>
            <a:ext cx="1114408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517">
                <a:solidFill>
                  <a:srgbClr val="F2F2F2"/>
                </a:solidFill>
                <a:latin typeface="New Cicle" pitchFamily="2" charset="0"/>
              </a:rPr>
              <a:t>Unlock</a:t>
            </a:r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 Page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83223" y="3120027"/>
            <a:ext cx="574196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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70426" y="3649332"/>
            <a:ext cx="814646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Hummer</a:t>
            </a:r>
            <a:endParaRPr lang="bg-BG" sz="1517">
              <a:solidFill>
                <a:srgbClr val="3D3743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93249" y="3145306"/>
            <a:ext cx="545342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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456139" y="3649332"/>
            <a:ext cx="835485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Umbrella</a:t>
            </a:r>
            <a:endParaRPr lang="bg-BG" sz="1517">
              <a:solidFill>
                <a:srgbClr val="3D3743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858844" y="3145306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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817379" y="3649332"/>
            <a:ext cx="505267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Bulb</a:t>
            </a:r>
            <a:endParaRPr lang="bg-BG" sz="1517">
              <a:solidFill>
                <a:srgbClr val="3D3743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061714" y="2804931"/>
            <a:ext cx="3131715" cy="1559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At vero eos et accusamus et iusto odio dignissimos ducimus qui blanditiis praesentium voluptatum deleniti atque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corrupti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quos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molestias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excepturi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occaecati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cupiditate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non provident,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similique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in culpa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officia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deserunt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mollitia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animi, id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laborum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fuga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harum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quidem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rerum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facilis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expedita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distinctio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3" name="Isosceles Triangle 2"/>
          <p:cNvSpPr/>
          <p:nvPr/>
        </p:nvSpPr>
        <p:spPr>
          <a:xfrm flipV="1">
            <a:off x="1354208" y="2824663"/>
            <a:ext cx="254814" cy="156017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1532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Chrome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vs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Firefox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3" name="Rectangle 22"/>
          <p:cNvSpPr/>
          <p:nvPr/>
        </p:nvSpPr>
        <p:spPr>
          <a:xfrm>
            <a:off x="1798577" y="2315489"/>
            <a:ext cx="1053494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Community</a:t>
            </a:r>
            <a:endParaRPr lang="bg-BG" sz="1517">
              <a:solidFill>
                <a:srgbClr val="3D3743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335832" y="2698983"/>
            <a:ext cx="1978987" cy="197898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43285" y="2863291"/>
            <a:ext cx="53412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F2F2F2"/>
                </a:solidFill>
                <a:latin typeface="FontAwesome" pitchFamily="2" charset="0"/>
              </a:rPr>
              <a:t></a:t>
            </a:r>
            <a:endParaRPr lang="bg-BG" sz="3467">
              <a:solidFill>
                <a:srgbClr val="F2F2F2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457052" y="3608155"/>
            <a:ext cx="53412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F2F2F2"/>
                </a:solidFill>
                <a:latin typeface="FontAwesome" pitchFamily="2" charset="0"/>
              </a:rPr>
              <a:t></a:t>
            </a:r>
            <a:endParaRPr lang="bg-BG" sz="3467">
              <a:solidFill>
                <a:srgbClr val="F2F2F2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612709" y="3619858"/>
            <a:ext cx="53412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F2F2F2"/>
                </a:solidFill>
                <a:latin typeface="FontAwesome" pitchFamily="2" charset="0"/>
              </a:rPr>
              <a:t></a:t>
            </a:r>
            <a:endParaRPr lang="bg-BG" sz="3467">
              <a:solidFill>
                <a:srgbClr val="F2F2F2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180693" y="2315489"/>
            <a:ext cx="1183337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Development</a:t>
            </a:r>
            <a:endParaRPr lang="bg-BG" sz="1517">
              <a:solidFill>
                <a:srgbClr val="3D3743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793105" y="2698983"/>
            <a:ext cx="1978987" cy="1978987"/>
            <a:chOff x="3491879" y="1930385"/>
            <a:chExt cx="1826757" cy="1826757"/>
          </a:xfrm>
        </p:grpSpPr>
        <p:sp>
          <p:nvSpPr>
            <p:cNvPr id="34" name="Oval 33"/>
            <p:cNvSpPr/>
            <p:nvPr/>
          </p:nvSpPr>
          <p:spPr>
            <a:xfrm>
              <a:off x="3491879" y="1930385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862632" y="2534903"/>
              <a:ext cx="720964" cy="8238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5200">
                  <a:solidFill>
                    <a:srgbClr val="F2F2F2"/>
                  </a:solidFill>
                  <a:latin typeface="FontAwesome" pitchFamily="2" charset="0"/>
                </a:rPr>
                <a:t></a:t>
              </a:r>
              <a:endParaRPr lang="bg-BG" sz="5200">
                <a:solidFill>
                  <a:srgbClr val="F2F2F2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239411" y="2290273"/>
              <a:ext cx="764541" cy="577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467">
                  <a:solidFill>
                    <a:srgbClr val="F2F2F2"/>
                  </a:solidFill>
                  <a:latin typeface="FontAwesome" pitchFamily="2" charset="0"/>
                </a:rPr>
                <a:t></a:t>
              </a:r>
              <a:endParaRPr lang="bg-BG" sz="3467">
                <a:solidFill>
                  <a:srgbClr val="F2F2F2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395808" y="2690382"/>
              <a:ext cx="764541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</a:t>
              </a:r>
              <a:endParaRPr lang="bg-BG">
                <a:solidFill>
                  <a:srgbClr val="F2F2F2"/>
                </a:solidFill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6750794" y="2315489"/>
            <a:ext cx="978153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Consulting</a:t>
            </a:r>
            <a:endParaRPr lang="bg-BG" sz="1517">
              <a:solidFill>
                <a:srgbClr val="3D3743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250378" y="2698983"/>
            <a:ext cx="1978987" cy="1978987"/>
            <a:chOff x="5769579" y="1897888"/>
            <a:chExt cx="1826757" cy="1826757"/>
          </a:xfrm>
        </p:grpSpPr>
        <p:sp>
          <p:nvSpPr>
            <p:cNvPr id="48" name="Oval 47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71013" y="2303435"/>
              <a:ext cx="609930" cy="10085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500">
                  <a:solidFill>
                    <a:srgbClr val="F2F2F2"/>
                  </a:solidFill>
                  <a:latin typeface="FontAwesome" pitchFamily="2" charset="0"/>
                </a:rPr>
                <a:t></a:t>
              </a:r>
              <a:endParaRPr lang="bg-BG" sz="6500">
                <a:solidFill>
                  <a:srgbClr val="F2F2F2"/>
                </a:solidFill>
              </a:endParaRPr>
            </a:p>
          </p:txBody>
        </p:sp>
      </p:grpSp>
      <p:cxnSp>
        <p:nvCxnSpPr>
          <p:cNvPr id="15" name="Straight Arrow Connector 14"/>
          <p:cNvCxnSpPr/>
          <p:nvPr/>
        </p:nvCxnSpPr>
        <p:spPr>
          <a:xfrm flipH="1">
            <a:off x="1961672" y="3408459"/>
            <a:ext cx="148818" cy="253223"/>
          </a:xfrm>
          <a:prstGeom prst="straightConnector1">
            <a:avLst/>
          </a:prstGeom>
          <a:ln w="12700">
            <a:solidFill>
              <a:srgbClr val="F2F2F2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2517985" y="3422561"/>
            <a:ext cx="148818" cy="253223"/>
          </a:xfrm>
          <a:prstGeom prst="straightConnector1">
            <a:avLst/>
          </a:prstGeom>
          <a:ln w="12700">
            <a:solidFill>
              <a:srgbClr val="F2F2F2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2137544" y="4065827"/>
            <a:ext cx="295233" cy="0"/>
          </a:xfrm>
          <a:prstGeom prst="straightConnector1">
            <a:avLst/>
          </a:prstGeom>
          <a:ln w="12700">
            <a:solidFill>
              <a:srgbClr val="F2F2F2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rc 26"/>
          <p:cNvSpPr/>
          <p:nvPr/>
        </p:nvSpPr>
        <p:spPr>
          <a:xfrm rot="8095012">
            <a:off x="2925914" y="3384627"/>
            <a:ext cx="1213694" cy="1248139"/>
          </a:xfrm>
          <a:prstGeom prst="arc">
            <a:avLst/>
          </a:prstGeom>
          <a:ln w="19050">
            <a:solidFill>
              <a:srgbClr val="3D3743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8" name="Arc 57"/>
          <p:cNvSpPr/>
          <p:nvPr/>
        </p:nvSpPr>
        <p:spPr>
          <a:xfrm rot="8095012">
            <a:off x="5382540" y="3384627"/>
            <a:ext cx="1213694" cy="1248139"/>
          </a:xfrm>
          <a:prstGeom prst="arc">
            <a:avLst/>
          </a:prstGeom>
          <a:ln w="19050">
            <a:solidFill>
              <a:srgbClr val="3D3743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9" name="Arc 58"/>
          <p:cNvSpPr/>
          <p:nvPr/>
        </p:nvSpPr>
        <p:spPr>
          <a:xfrm rot="18636742">
            <a:off x="5427599" y="2718110"/>
            <a:ext cx="1213694" cy="1248139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accent1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0" name="Arc 59"/>
          <p:cNvSpPr/>
          <p:nvPr/>
        </p:nvSpPr>
        <p:spPr>
          <a:xfrm rot="18636742">
            <a:off x="2952673" y="2718110"/>
            <a:ext cx="1213694" cy="1248139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accent1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5777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Tablet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View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pic>
        <p:nvPicPr>
          <p:cNvPr id="2051" name="Picture 3" descr="C:\Users\Jokomoro\Documents\IPad_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914" y="2180861"/>
            <a:ext cx="2444693" cy="304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4528677" y="2414888"/>
            <a:ext cx="4010627" cy="25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doloremqu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528677" y="2748918"/>
            <a:ext cx="4168739" cy="25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Verror sit voluptatem 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alamanier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dolore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528677" y="3082949"/>
            <a:ext cx="3932619" cy="25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Gipsa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28677" y="3416979"/>
            <a:ext cx="4010627" cy="25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error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28677" y="3751010"/>
            <a:ext cx="4168739" cy="25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Verror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528677" y="4085041"/>
            <a:ext cx="3932619" cy="25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Gipsa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et quasi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architecto.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528677" y="4419071"/>
            <a:ext cx="3932619" cy="25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Gipsa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528677" y="4753104"/>
            <a:ext cx="4010627" cy="258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error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</a:t>
            </a:r>
          </a:p>
        </p:txBody>
      </p:sp>
      <p:sp>
        <p:nvSpPr>
          <p:cNvPr id="6" name="Rectangle 5"/>
          <p:cNvSpPr/>
          <p:nvPr/>
        </p:nvSpPr>
        <p:spPr>
          <a:xfrm>
            <a:off x="4165550" y="2362400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</a:t>
            </a:r>
            <a:endParaRPr lang="bg-BG"/>
          </a:p>
        </p:txBody>
      </p:sp>
      <p:sp>
        <p:nvSpPr>
          <p:cNvPr id="7" name="Rectangle 6"/>
          <p:cNvSpPr/>
          <p:nvPr/>
        </p:nvSpPr>
        <p:spPr>
          <a:xfrm>
            <a:off x="4138633" y="2694402"/>
            <a:ext cx="431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</a:t>
            </a:r>
            <a:endParaRPr lang="bg-BG"/>
          </a:p>
        </p:txBody>
      </p:sp>
      <p:sp>
        <p:nvSpPr>
          <p:cNvPr id="8" name="Rectangle 7"/>
          <p:cNvSpPr/>
          <p:nvPr/>
        </p:nvSpPr>
        <p:spPr>
          <a:xfrm>
            <a:off x="4155999" y="3358408"/>
            <a:ext cx="39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</a:t>
            </a:r>
            <a:endParaRPr lang="bg-BG"/>
          </a:p>
        </p:txBody>
      </p:sp>
      <p:sp>
        <p:nvSpPr>
          <p:cNvPr id="9" name="Rectangle 8"/>
          <p:cNvSpPr/>
          <p:nvPr/>
        </p:nvSpPr>
        <p:spPr>
          <a:xfrm>
            <a:off x="4165550" y="3690410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</a:t>
            </a:r>
            <a:endParaRPr lang="bg-BG"/>
          </a:p>
        </p:txBody>
      </p:sp>
      <p:sp>
        <p:nvSpPr>
          <p:cNvPr id="10" name="Rectangle 9"/>
          <p:cNvSpPr/>
          <p:nvPr/>
        </p:nvSpPr>
        <p:spPr>
          <a:xfrm>
            <a:off x="4155999" y="3026405"/>
            <a:ext cx="39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</a:t>
            </a:r>
            <a:endParaRPr lang="bg-BG"/>
          </a:p>
        </p:txBody>
      </p:sp>
      <p:sp>
        <p:nvSpPr>
          <p:cNvPr id="11" name="Rectangle 10"/>
          <p:cNvSpPr/>
          <p:nvPr/>
        </p:nvSpPr>
        <p:spPr>
          <a:xfrm>
            <a:off x="4147316" y="402241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</a:t>
            </a:r>
            <a:endParaRPr lang="bg-BG"/>
          </a:p>
        </p:txBody>
      </p:sp>
      <p:sp>
        <p:nvSpPr>
          <p:cNvPr id="12" name="Rectangle 11"/>
          <p:cNvSpPr/>
          <p:nvPr/>
        </p:nvSpPr>
        <p:spPr>
          <a:xfrm>
            <a:off x="4138633" y="4354416"/>
            <a:ext cx="431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</a:t>
            </a:r>
            <a:endParaRPr lang="bg-BG"/>
          </a:p>
        </p:txBody>
      </p:sp>
      <p:sp>
        <p:nvSpPr>
          <p:cNvPr id="13" name="Rectangle 12"/>
          <p:cNvSpPr/>
          <p:nvPr/>
        </p:nvSpPr>
        <p:spPr>
          <a:xfrm>
            <a:off x="4147316" y="468641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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4205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Envato\Success\blank_USA_m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662" y="1761104"/>
            <a:ext cx="6166394" cy="400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USA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Map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3660601" y="2659697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845900" y="3765182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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734937" y="4079266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>
              <a:solidFill>
                <a:srgbClr val="3D3743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153401" y="3215891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 sz="3033">
              <a:solidFill>
                <a:srgbClr val="3D3743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754300" y="2773933"/>
            <a:ext cx="2544516" cy="367082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  <a:alpha val="8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Rectangle 17"/>
          <p:cNvSpPr/>
          <p:nvPr/>
        </p:nvSpPr>
        <p:spPr>
          <a:xfrm>
            <a:off x="5057370" y="2790760"/>
            <a:ext cx="1925527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 dirty="0">
                <a:solidFill>
                  <a:schemeClr val="bg1"/>
                </a:solidFill>
                <a:latin typeface="New Cicle" pitchFamily="2" charset="0"/>
              </a:rPr>
              <a:t> Transport – Over Land</a:t>
            </a:r>
            <a:endParaRPr lang="bg-BG" sz="1517" dirty="0">
              <a:solidFill>
                <a:schemeClr val="bg1"/>
              </a:solidFill>
            </a:endParaRPr>
          </a:p>
        </p:txBody>
      </p:sp>
      <p:cxnSp>
        <p:nvCxnSpPr>
          <p:cNvPr id="19" name="Straight Arrow Connector 18"/>
          <p:cNvCxnSpPr>
            <a:stCxn id="17" idx="1"/>
            <a:endCxn id="2" idx="3"/>
          </p:cNvCxnSpPr>
          <p:nvPr/>
        </p:nvCxnSpPr>
        <p:spPr>
          <a:xfrm flipH="1" flipV="1">
            <a:off x="4068085" y="2939229"/>
            <a:ext cx="686215" cy="18245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6995747" y="3141015"/>
            <a:ext cx="0" cy="641698"/>
          </a:xfrm>
          <a:prstGeom prst="straightConnector1">
            <a:avLst/>
          </a:prstGeom>
          <a:ln w="19050">
            <a:solidFill>
              <a:schemeClr val="accent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2960101" y="4112367"/>
            <a:ext cx="2544516" cy="367082"/>
          </a:xfrm>
          <a:prstGeom prst="roundRect">
            <a:avLst>
              <a:gd name="adj" fmla="val 50000"/>
            </a:avLst>
          </a:prstGeom>
          <a:solidFill>
            <a:srgbClr val="3D3743">
              <a:alpha val="8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9" name="Rectangle 28"/>
          <p:cNvSpPr/>
          <p:nvPr/>
        </p:nvSpPr>
        <p:spPr>
          <a:xfrm>
            <a:off x="3368234" y="4129194"/>
            <a:ext cx="1713931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chemeClr val="bg1"/>
                </a:solidFill>
                <a:latin typeface="New Cicle" pitchFamily="2" charset="0"/>
              </a:rPr>
              <a:t> Transport – By Plain</a:t>
            </a:r>
            <a:endParaRPr lang="bg-BG" sz="1517">
              <a:solidFill>
                <a:schemeClr val="bg1"/>
              </a:solidFill>
            </a:endParaRPr>
          </a:p>
        </p:txBody>
      </p:sp>
      <p:cxnSp>
        <p:nvCxnSpPr>
          <p:cNvPr id="36" name="Straight Arrow Connector 35"/>
          <p:cNvCxnSpPr>
            <a:stCxn id="28" idx="3"/>
          </p:cNvCxnSpPr>
          <p:nvPr/>
        </p:nvCxnSpPr>
        <p:spPr>
          <a:xfrm flipV="1">
            <a:off x="5504617" y="4295908"/>
            <a:ext cx="1230320" cy="1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endCxn id="33" idx="2"/>
          </p:cNvCxnSpPr>
          <p:nvPr/>
        </p:nvCxnSpPr>
        <p:spPr>
          <a:xfrm flipH="1" flipV="1">
            <a:off x="3357143" y="3774955"/>
            <a:ext cx="11091" cy="337413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2837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669191" y="0"/>
            <a:ext cx="2652295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Rectangle 10"/>
          <p:cNvSpPr/>
          <p:nvPr/>
        </p:nvSpPr>
        <p:spPr>
          <a:xfrm>
            <a:off x="6669191" y="3272983"/>
            <a:ext cx="2652295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900">
                <a:solidFill>
                  <a:srgbClr val="F2F2F2"/>
                </a:solidFill>
                <a:latin typeface="New Cicle" pitchFamily="2" charset="0"/>
              </a:rPr>
              <a:t>Lunch Time</a:t>
            </a:r>
            <a:endParaRPr lang="bg-BG" sz="3900">
              <a:solidFill>
                <a:srgbClr val="F2F2F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86652" y="3836343"/>
            <a:ext cx="1417375" cy="4258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rgbClr val="F2F2F2"/>
                </a:solidFill>
                <a:latin typeface="New Cicle" pitchFamily="2" charset="0"/>
              </a:rPr>
              <a:t>12:15 – 13:15</a:t>
            </a:r>
            <a:endParaRPr lang="bg-BG" sz="2167">
              <a:solidFill>
                <a:srgbClr val="F2F2F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67963" y="2258870"/>
            <a:ext cx="840295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500">
                <a:solidFill>
                  <a:srgbClr val="3D3743"/>
                </a:solidFill>
                <a:latin typeface="FontAwesome" pitchFamily="2" charset="0"/>
              </a:rPr>
              <a:t></a:t>
            </a:r>
            <a:endParaRPr lang="bg-BG" sz="6500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</p:spPr>
      </p:sp>
    </p:spTree>
    <p:extLst>
      <p:ext uri="{BB962C8B-B14F-4D97-AF65-F5344CB8AC3E}">
        <p14:creationId xmlns:p14="http://schemas.microsoft.com/office/powerpoint/2010/main" val="173915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13910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099906873"/>
              </p:ext>
            </p:extLst>
          </p:nvPr>
        </p:nvGraphicFramePr>
        <p:xfrm>
          <a:off x="818541" y="1790818"/>
          <a:ext cx="5575093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Social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>
                <a:solidFill>
                  <a:srgbClr val="3D3743"/>
                </a:solidFill>
                <a:latin typeface="GeosansLight" pitchFamily="2" charset="0"/>
              </a:rPr>
              <a:t>M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edia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3" name="Rectangle 2"/>
          <p:cNvSpPr/>
          <p:nvPr/>
        </p:nvSpPr>
        <p:spPr>
          <a:xfrm>
            <a:off x="6299611" y="2316595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</a:t>
            </a:r>
            <a:endParaRPr lang="bg-BG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99611" y="3213695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949494"/>
                </a:solidFill>
                <a:latin typeface="FontAwesome" pitchFamily="2" charset="0"/>
              </a:rPr>
              <a:t></a:t>
            </a:r>
            <a:endParaRPr lang="bg-BG" sz="2600">
              <a:solidFill>
                <a:srgbClr val="94949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99611" y="4110794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3D3743"/>
                </a:solidFill>
                <a:latin typeface="FontAwesome" pitchFamily="2" charset="0"/>
              </a:rPr>
              <a:t></a:t>
            </a:r>
            <a:endParaRPr lang="bg-BG" sz="2600"/>
          </a:p>
        </p:txBody>
      </p:sp>
      <p:sp>
        <p:nvSpPr>
          <p:cNvPr id="10" name="Rectangle 9"/>
          <p:cNvSpPr/>
          <p:nvPr/>
        </p:nvSpPr>
        <p:spPr>
          <a:xfrm>
            <a:off x="6669191" y="3263707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949494"/>
                </a:solidFill>
                <a:latin typeface="New Cicle" pitchFamily="2" charset="0"/>
              </a:rPr>
              <a:t>Twitter</a:t>
            </a:r>
            <a:endParaRPr lang="bg-BG">
              <a:solidFill>
                <a:srgbClr val="949494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69191" y="2366607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Google Plus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69191" y="4160807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New Cicle" pitchFamily="2" charset="0"/>
              </a:rPr>
              <a:t>Facebook</a:t>
            </a:r>
            <a:endParaRPr lang="bg-BG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99613" y="2713557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99613" y="3607196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99613" y="4500837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</p:spTree>
    <p:extLst>
      <p:ext uri="{BB962C8B-B14F-4D97-AF65-F5344CB8AC3E}">
        <p14:creationId xmlns:p14="http://schemas.microsoft.com/office/powerpoint/2010/main" val="327531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Professional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Skills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Oval 1"/>
          <p:cNvSpPr/>
          <p:nvPr/>
        </p:nvSpPr>
        <p:spPr>
          <a:xfrm>
            <a:off x="2013867" y="2140470"/>
            <a:ext cx="1638182" cy="1638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ffectLst>
            <a:outerShdw blurRad="152400" dir="900000" sx="99000" sy="99000" algn="ctr" rotWithShape="0">
              <a:schemeClr val="bg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Rectangle 51"/>
          <p:cNvSpPr/>
          <p:nvPr/>
        </p:nvSpPr>
        <p:spPr>
          <a:xfrm>
            <a:off x="2451478" y="3794820"/>
            <a:ext cx="771365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Iren Roe</a:t>
            </a:r>
            <a:endParaRPr lang="bg-BG" sz="1517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77307" y="4128244"/>
            <a:ext cx="1874742" cy="1009572"/>
            <a:chOff x="1640591" y="3217207"/>
            <a:chExt cx="1730531" cy="931913"/>
          </a:xfrm>
        </p:grpSpPr>
        <p:sp>
          <p:nvSpPr>
            <p:cNvPr id="36" name="Rectangle 35"/>
            <p:cNvSpPr/>
            <p:nvPr/>
          </p:nvSpPr>
          <p:spPr>
            <a:xfrm>
              <a:off x="1640591" y="3217207"/>
              <a:ext cx="660239" cy="931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Support: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SEO: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Design: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CEO: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Develop:</a:t>
              </a:r>
              <a:endParaRPr lang="bg-BG" sz="1192">
                <a:solidFill>
                  <a:srgbClr val="3D3743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257279" y="3324256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257279" y="3324256"/>
              <a:ext cx="556921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257279" y="3490581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257280" y="3490581"/>
              <a:ext cx="341066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257279" y="3656905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257279" y="3656905"/>
              <a:ext cx="877248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257279" y="3823229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257279" y="3823229"/>
              <a:ext cx="702704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257279" y="3989554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257280" y="3989554"/>
              <a:ext cx="438624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82" name="Rectangle 81"/>
          <p:cNvSpPr/>
          <p:nvPr/>
        </p:nvSpPr>
        <p:spPr>
          <a:xfrm>
            <a:off x="4581319" y="3794820"/>
            <a:ext cx="771365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Iren Roe</a:t>
            </a:r>
            <a:endParaRPr lang="bg-BG" sz="1517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907148" y="4128244"/>
            <a:ext cx="1874742" cy="1009572"/>
            <a:chOff x="3606598" y="3217207"/>
            <a:chExt cx="1730531" cy="931913"/>
          </a:xfrm>
        </p:grpSpPr>
        <p:sp>
          <p:nvSpPr>
            <p:cNvPr id="83" name="Rectangle 82"/>
            <p:cNvSpPr/>
            <p:nvPr/>
          </p:nvSpPr>
          <p:spPr>
            <a:xfrm>
              <a:off x="3606598" y="3217207"/>
              <a:ext cx="660239" cy="931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Support: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SEO: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Design: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CEO: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Develop:</a:t>
              </a:r>
              <a:endParaRPr lang="bg-BG" sz="1192">
                <a:solidFill>
                  <a:srgbClr val="3D3743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4223286" y="3324256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223286" y="3324256"/>
              <a:ext cx="341067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4223286" y="3490581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4223287" y="3490581"/>
              <a:ext cx="738120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4223286" y="3656905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4223285" y="3656905"/>
              <a:ext cx="1026153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4223286" y="3823229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223286" y="3823229"/>
              <a:ext cx="702704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4223286" y="3989554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4223287" y="3989554"/>
              <a:ext cx="954144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108" name="Oval 107"/>
          <p:cNvSpPr/>
          <p:nvPr/>
        </p:nvSpPr>
        <p:spPr>
          <a:xfrm>
            <a:off x="4149308" y="2139000"/>
            <a:ext cx="1638182" cy="1638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ffectLst>
            <a:outerShdw blurRad="152400" dir="900000" sx="99000" sy="99000" algn="ctr" rotWithShape="0">
              <a:schemeClr val="bg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6" name="Rectangle 95"/>
          <p:cNvSpPr/>
          <p:nvPr/>
        </p:nvSpPr>
        <p:spPr>
          <a:xfrm>
            <a:off x="6669469" y="3794820"/>
            <a:ext cx="865942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John Doe</a:t>
            </a:r>
            <a:endParaRPr lang="bg-BG" sz="1517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042587" y="4128244"/>
            <a:ext cx="1874742" cy="1009572"/>
            <a:chOff x="5577773" y="3217207"/>
            <a:chExt cx="1730531" cy="931913"/>
          </a:xfrm>
        </p:grpSpPr>
        <p:sp>
          <p:nvSpPr>
            <p:cNvPr id="97" name="Rectangle 96"/>
            <p:cNvSpPr/>
            <p:nvPr/>
          </p:nvSpPr>
          <p:spPr>
            <a:xfrm>
              <a:off x="5577773" y="3217207"/>
              <a:ext cx="660239" cy="931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Support: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SEO: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Design: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CEO:</a:t>
              </a:r>
            </a:p>
            <a:p>
              <a:pPr algn="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Develop:</a:t>
              </a:r>
              <a:endParaRPr lang="bg-BG" sz="1192">
                <a:solidFill>
                  <a:srgbClr val="3D3743"/>
                </a:solidFill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6194461" y="3324256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194461" y="3324256"/>
              <a:ext cx="361637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6194461" y="3490581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194462" y="3490581"/>
              <a:ext cx="341066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194461" y="3656905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194461" y="3656905"/>
              <a:ext cx="438624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194461" y="3823229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194460" y="3823229"/>
              <a:ext cx="1026153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6194461" y="3989554"/>
              <a:ext cx="1113843" cy="720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6194462" y="3989554"/>
              <a:ext cx="341066" cy="7200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109" name="Oval 108"/>
          <p:cNvSpPr/>
          <p:nvPr/>
        </p:nvSpPr>
        <p:spPr>
          <a:xfrm>
            <a:off x="6261064" y="2164148"/>
            <a:ext cx="1638182" cy="163818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  <a:effectLst>
            <a:outerShdw blurRad="152400" dir="900000" sx="99000" sy="99000" algn="ctr" rotWithShape="0">
              <a:schemeClr val="bg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0169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-741633" y="4599130"/>
            <a:ext cx="15055673" cy="304233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323293" y="1573201"/>
            <a:ext cx="1692626" cy="3129323"/>
            <a:chOff x="5148064" y="441325"/>
            <a:chExt cx="2650067" cy="48994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" name="Freeform 1"/>
            <p:cNvSpPr/>
            <p:nvPr/>
          </p:nvSpPr>
          <p:spPr>
            <a:xfrm>
              <a:off x="6721257" y="2106498"/>
              <a:ext cx="355600" cy="3234266"/>
            </a:xfrm>
            <a:custGeom>
              <a:avLst/>
              <a:gdLst>
                <a:gd name="connsiteX0" fmla="*/ 101600 w 355600"/>
                <a:gd name="connsiteY0" fmla="*/ 0 h 3234266"/>
                <a:gd name="connsiteX1" fmla="*/ 0 w 355600"/>
                <a:gd name="connsiteY1" fmla="*/ 3234266 h 3234266"/>
                <a:gd name="connsiteX2" fmla="*/ 355600 w 355600"/>
                <a:gd name="connsiteY2" fmla="*/ 3234266 h 3234266"/>
                <a:gd name="connsiteX3" fmla="*/ 254000 w 355600"/>
                <a:gd name="connsiteY3" fmla="*/ 8466 h 323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600" h="3234266">
                  <a:moveTo>
                    <a:pt x="101600" y="0"/>
                  </a:moveTo>
                  <a:lnTo>
                    <a:pt x="0" y="3234266"/>
                  </a:lnTo>
                  <a:lnTo>
                    <a:pt x="355600" y="3234266"/>
                  </a:lnTo>
                  <a:lnTo>
                    <a:pt x="254000" y="8466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06397" y="1930402"/>
              <a:ext cx="406400" cy="287866"/>
            </a:xfrm>
            <a:custGeom>
              <a:avLst/>
              <a:gdLst>
                <a:gd name="connsiteX0" fmla="*/ 211667 w 406400"/>
                <a:gd name="connsiteY0" fmla="*/ 59266 h 287866"/>
                <a:gd name="connsiteX1" fmla="*/ 84667 w 406400"/>
                <a:gd name="connsiteY1" fmla="*/ 0 h 287866"/>
                <a:gd name="connsiteX2" fmla="*/ 76200 w 406400"/>
                <a:gd name="connsiteY2" fmla="*/ 16933 h 287866"/>
                <a:gd name="connsiteX3" fmla="*/ 0 w 406400"/>
                <a:gd name="connsiteY3" fmla="*/ 194733 h 287866"/>
                <a:gd name="connsiteX4" fmla="*/ 8467 w 406400"/>
                <a:gd name="connsiteY4" fmla="*/ 220133 h 287866"/>
                <a:gd name="connsiteX5" fmla="*/ 101600 w 406400"/>
                <a:gd name="connsiteY5" fmla="*/ 287866 h 287866"/>
                <a:gd name="connsiteX6" fmla="*/ 211667 w 406400"/>
                <a:gd name="connsiteY6" fmla="*/ 254000 h 287866"/>
                <a:gd name="connsiteX7" fmla="*/ 347134 w 406400"/>
                <a:gd name="connsiteY7" fmla="*/ 254000 h 287866"/>
                <a:gd name="connsiteX8" fmla="*/ 406400 w 406400"/>
                <a:gd name="connsiteY8" fmla="*/ 152400 h 287866"/>
                <a:gd name="connsiteX9" fmla="*/ 321734 w 406400"/>
                <a:gd name="connsiteY9" fmla="*/ 8466 h 287866"/>
                <a:gd name="connsiteX10" fmla="*/ 211667 w 406400"/>
                <a:gd name="connsiteY10" fmla="*/ 59266 h 28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400" h="287866">
                  <a:moveTo>
                    <a:pt x="211667" y="59266"/>
                  </a:moveTo>
                  <a:lnTo>
                    <a:pt x="84667" y="0"/>
                  </a:lnTo>
                  <a:lnTo>
                    <a:pt x="76200" y="16933"/>
                  </a:lnTo>
                  <a:lnTo>
                    <a:pt x="0" y="194733"/>
                  </a:lnTo>
                  <a:lnTo>
                    <a:pt x="8467" y="220133"/>
                  </a:lnTo>
                  <a:lnTo>
                    <a:pt x="101600" y="287866"/>
                  </a:lnTo>
                  <a:lnTo>
                    <a:pt x="211667" y="254000"/>
                  </a:lnTo>
                  <a:lnTo>
                    <a:pt x="347134" y="254000"/>
                  </a:lnTo>
                  <a:lnTo>
                    <a:pt x="406400" y="152400"/>
                  </a:lnTo>
                  <a:lnTo>
                    <a:pt x="321734" y="8466"/>
                  </a:lnTo>
                  <a:lnTo>
                    <a:pt x="211667" y="59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" name="Freeform 4"/>
            <p:cNvSpPr/>
            <p:nvPr/>
          </p:nvSpPr>
          <p:spPr>
            <a:xfrm>
              <a:off x="5148064" y="441325"/>
              <a:ext cx="2650067" cy="4021666"/>
            </a:xfrm>
            <a:custGeom>
              <a:avLst/>
              <a:gdLst>
                <a:gd name="connsiteX0" fmla="*/ 1888067 w 2650067"/>
                <a:gd name="connsiteY0" fmla="*/ 1490133 h 4021666"/>
                <a:gd name="connsiteX1" fmla="*/ 1964267 w 2650067"/>
                <a:gd name="connsiteY1" fmla="*/ 1337733 h 4021666"/>
                <a:gd name="connsiteX2" fmla="*/ 2650067 w 2650067"/>
                <a:gd name="connsiteY2" fmla="*/ 762000 h 4021666"/>
                <a:gd name="connsiteX3" fmla="*/ 2650067 w 2650067"/>
                <a:gd name="connsiteY3" fmla="*/ 804333 h 4021666"/>
                <a:gd name="connsiteX4" fmla="*/ 2006600 w 2650067"/>
                <a:gd name="connsiteY4" fmla="*/ 1524000 h 4021666"/>
                <a:gd name="connsiteX5" fmla="*/ 1955800 w 2650067"/>
                <a:gd name="connsiteY5" fmla="*/ 1651000 h 4021666"/>
                <a:gd name="connsiteX6" fmla="*/ 2590800 w 2650067"/>
                <a:gd name="connsiteY6" fmla="*/ 3928533 h 4021666"/>
                <a:gd name="connsiteX7" fmla="*/ 2590800 w 2650067"/>
                <a:gd name="connsiteY7" fmla="*/ 4021666 h 4021666"/>
                <a:gd name="connsiteX8" fmla="*/ 1837267 w 2650067"/>
                <a:gd name="connsiteY8" fmla="*/ 1735666 h 4021666"/>
                <a:gd name="connsiteX9" fmla="*/ 1761067 w 2650067"/>
                <a:gd name="connsiteY9" fmla="*/ 1591733 h 4021666"/>
                <a:gd name="connsiteX10" fmla="*/ 1549400 w 2650067"/>
                <a:gd name="connsiteY10" fmla="*/ 1456266 h 4021666"/>
                <a:gd name="connsiteX11" fmla="*/ 16933 w 2650067"/>
                <a:gd name="connsiteY11" fmla="*/ 16933 h 4021666"/>
                <a:gd name="connsiteX12" fmla="*/ 0 w 2650067"/>
                <a:gd name="connsiteY12" fmla="*/ 0 h 4021666"/>
                <a:gd name="connsiteX13" fmla="*/ 0 w 2650067"/>
                <a:gd name="connsiteY13" fmla="*/ 0 h 4021666"/>
                <a:gd name="connsiteX14" fmla="*/ 84667 w 2650067"/>
                <a:gd name="connsiteY14" fmla="*/ 8466 h 4021666"/>
                <a:gd name="connsiteX15" fmla="*/ 1828800 w 2650067"/>
                <a:gd name="connsiteY15" fmla="*/ 1473200 h 4021666"/>
                <a:gd name="connsiteX16" fmla="*/ 1888067 w 2650067"/>
                <a:gd name="connsiteY16" fmla="*/ 1490133 h 4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067" h="4021666">
                  <a:moveTo>
                    <a:pt x="1888067" y="1490133"/>
                  </a:moveTo>
                  <a:lnTo>
                    <a:pt x="1964267" y="1337733"/>
                  </a:lnTo>
                  <a:lnTo>
                    <a:pt x="2650067" y="762000"/>
                  </a:lnTo>
                  <a:lnTo>
                    <a:pt x="2650067" y="804333"/>
                  </a:lnTo>
                  <a:lnTo>
                    <a:pt x="2006600" y="1524000"/>
                  </a:lnTo>
                  <a:lnTo>
                    <a:pt x="1955800" y="1651000"/>
                  </a:lnTo>
                  <a:lnTo>
                    <a:pt x="2590800" y="3928533"/>
                  </a:lnTo>
                  <a:lnTo>
                    <a:pt x="2590800" y="4021666"/>
                  </a:lnTo>
                  <a:lnTo>
                    <a:pt x="1837267" y="1735666"/>
                  </a:lnTo>
                  <a:lnTo>
                    <a:pt x="1761067" y="1591733"/>
                  </a:lnTo>
                  <a:lnTo>
                    <a:pt x="1549400" y="1456266"/>
                  </a:lnTo>
                  <a:lnTo>
                    <a:pt x="16933" y="169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667" y="8466"/>
                  </a:lnTo>
                  <a:lnTo>
                    <a:pt x="1828800" y="1473200"/>
                  </a:lnTo>
                  <a:lnTo>
                    <a:pt x="1888067" y="149013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35510" y="2204763"/>
            <a:ext cx="1349064" cy="2494148"/>
            <a:chOff x="5148064" y="441325"/>
            <a:chExt cx="2650067" cy="48994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9" name="Freeform 8"/>
            <p:cNvSpPr/>
            <p:nvPr/>
          </p:nvSpPr>
          <p:spPr>
            <a:xfrm>
              <a:off x="6721257" y="2106498"/>
              <a:ext cx="355600" cy="3234266"/>
            </a:xfrm>
            <a:custGeom>
              <a:avLst/>
              <a:gdLst>
                <a:gd name="connsiteX0" fmla="*/ 101600 w 355600"/>
                <a:gd name="connsiteY0" fmla="*/ 0 h 3234266"/>
                <a:gd name="connsiteX1" fmla="*/ 0 w 355600"/>
                <a:gd name="connsiteY1" fmla="*/ 3234266 h 3234266"/>
                <a:gd name="connsiteX2" fmla="*/ 355600 w 355600"/>
                <a:gd name="connsiteY2" fmla="*/ 3234266 h 3234266"/>
                <a:gd name="connsiteX3" fmla="*/ 254000 w 355600"/>
                <a:gd name="connsiteY3" fmla="*/ 8466 h 323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600" h="3234266">
                  <a:moveTo>
                    <a:pt x="101600" y="0"/>
                  </a:moveTo>
                  <a:lnTo>
                    <a:pt x="0" y="3234266"/>
                  </a:lnTo>
                  <a:lnTo>
                    <a:pt x="355600" y="3234266"/>
                  </a:lnTo>
                  <a:lnTo>
                    <a:pt x="254000" y="8466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606397" y="1930402"/>
              <a:ext cx="406400" cy="287866"/>
            </a:xfrm>
            <a:custGeom>
              <a:avLst/>
              <a:gdLst>
                <a:gd name="connsiteX0" fmla="*/ 211667 w 406400"/>
                <a:gd name="connsiteY0" fmla="*/ 59266 h 287866"/>
                <a:gd name="connsiteX1" fmla="*/ 84667 w 406400"/>
                <a:gd name="connsiteY1" fmla="*/ 0 h 287866"/>
                <a:gd name="connsiteX2" fmla="*/ 76200 w 406400"/>
                <a:gd name="connsiteY2" fmla="*/ 16933 h 287866"/>
                <a:gd name="connsiteX3" fmla="*/ 0 w 406400"/>
                <a:gd name="connsiteY3" fmla="*/ 194733 h 287866"/>
                <a:gd name="connsiteX4" fmla="*/ 8467 w 406400"/>
                <a:gd name="connsiteY4" fmla="*/ 220133 h 287866"/>
                <a:gd name="connsiteX5" fmla="*/ 101600 w 406400"/>
                <a:gd name="connsiteY5" fmla="*/ 287866 h 287866"/>
                <a:gd name="connsiteX6" fmla="*/ 211667 w 406400"/>
                <a:gd name="connsiteY6" fmla="*/ 254000 h 287866"/>
                <a:gd name="connsiteX7" fmla="*/ 347134 w 406400"/>
                <a:gd name="connsiteY7" fmla="*/ 254000 h 287866"/>
                <a:gd name="connsiteX8" fmla="*/ 406400 w 406400"/>
                <a:gd name="connsiteY8" fmla="*/ 152400 h 287866"/>
                <a:gd name="connsiteX9" fmla="*/ 321734 w 406400"/>
                <a:gd name="connsiteY9" fmla="*/ 8466 h 287866"/>
                <a:gd name="connsiteX10" fmla="*/ 211667 w 406400"/>
                <a:gd name="connsiteY10" fmla="*/ 59266 h 28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400" h="287866">
                  <a:moveTo>
                    <a:pt x="211667" y="59266"/>
                  </a:moveTo>
                  <a:lnTo>
                    <a:pt x="84667" y="0"/>
                  </a:lnTo>
                  <a:lnTo>
                    <a:pt x="76200" y="16933"/>
                  </a:lnTo>
                  <a:lnTo>
                    <a:pt x="0" y="194733"/>
                  </a:lnTo>
                  <a:lnTo>
                    <a:pt x="8467" y="220133"/>
                  </a:lnTo>
                  <a:lnTo>
                    <a:pt x="101600" y="287866"/>
                  </a:lnTo>
                  <a:lnTo>
                    <a:pt x="211667" y="254000"/>
                  </a:lnTo>
                  <a:lnTo>
                    <a:pt x="347134" y="254000"/>
                  </a:lnTo>
                  <a:lnTo>
                    <a:pt x="406400" y="152400"/>
                  </a:lnTo>
                  <a:lnTo>
                    <a:pt x="321734" y="8466"/>
                  </a:lnTo>
                  <a:lnTo>
                    <a:pt x="211667" y="59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48064" y="441325"/>
              <a:ext cx="2650067" cy="4021666"/>
            </a:xfrm>
            <a:custGeom>
              <a:avLst/>
              <a:gdLst>
                <a:gd name="connsiteX0" fmla="*/ 1888067 w 2650067"/>
                <a:gd name="connsiteY0" fmla="*/ 1490133 h 4021666"/>
                <a:gd name="connsiteX1" fmla="*/ 1964267 w 2650067"/>
                <a:gd name="connsiteY1" fmla="*/ 1337733 h 4021666"/>
                <a:gd name="connsiteX2" fmla="*/ 2650067 w 2650067"/>
                <a:gd name="connsiteY2" fmla="*/ 762000 h 4021666"/>
                <a:gd name="connsiteX3" fmla="*/ 2650067 w 2650067"/>
                <a:gd name="connsiteY3" fmla="*/ 804333 h 4021666"/>
                <a:gd name="connsiteX4" fmla="*/ 2006600 w 2650067"/>
                <a:gd name="connsiteY4" fmla="*/ 1524000 h 4021666"/>
                <a:gd name="connsiteX5" fmla="*/ 1955800 w 2650067"/>
                <a:gd name="connsiteY5" fmla="*/ 1651000 h 4021666"/>
                <a:gd name="connsiteX6" fmla="*/ 2590800 w 2650067"/>
                <a:gd name="connsiteY6" fmla="*/ 3928533 h 4021666"/>
                <a:gd name="connsiteX7" fmla="*/ 2590800 w 2650067"/>
                <a:gd name="connsiteY7" fmla="*/ 4021666 h 4021666"/>
                <a:gd name="connsiteX8" fmla="*/ 1837267 w 2650067"/>
                <a:gd name="connsiteY8" fmla="*/ 1735666 h 4021666"/>
                <a:gd name="connsiteX9" fmla="*/ 1761067 w 2650067"/>
                <a:gd name="connsiteY9" fmla="*/ 1591733 h 4021666"/>
                <a:gd name="connsiteX10" fmla="*/ 1549400 w 2650067"/>
                <a:gd name="connsiteY10" fmla="*/ 1456266 h 4021666"/>
                <a:gd name="connsiteX11" fmla="*/ 16933 w 2650067"/>
                <a:gd name="connsiteY11" fmla="*/ 16933 h 4021666"/>
                <a:gd name="connsiteX12" fmla="*/ 0 w 2650067"/>
                <a:gd name="connsiteY12" fmla="*/ 0 h 4021666"/>
                <a:gd name="connsiteX13" fmla="*/ 0 w 2650067"/>
                <a:gd name="connsiteY13" fmla="*/ 0 h 4021666"/>
                <a:gd name="connsiteX14" fmla="*/ 84667 w 2650067"/>
                <a:gd name="connsiteY14" fmla="*/ 8466 h 4021666"/>
                <a:gd name="connsiteX15" fmla="*/ 1828800 w 2650067"/>
                <a:gd name="connsiteY15" fmla="*/ 1473200 h 4021666"/>
                <a:gd name="connsiteX16" fmla="*/ 1888067 w 2650067"/>
                <a:gd name="connsiteY16" fmla="*/ 1490133 h 4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067" h="4021666">
                  <a:moveTo>
                    <a:pt x="1888067" y="1490133"/>
                  </a:moveTo>
                  <a:lnTo>
                    <a:pt x="1964267" y="1337733"/>
                  </a:lnTo>
                  <a:lnTo>
                    <a:pt x="2650067" y="762000"/>
                  </a:lnTo>
                  <a:lnTo>
                    <a:pt x="2650067" y="804333"/>
                  </a:lnTo>
                  <a:lnTo>
                    <a:pt x="2006600" y="1524000"/>
                  </a:lnTo>
                  <a:lnTo>
                    <a:pt x="1955800" y="1651000"/>
                  </a:lnTo>
                  <a:lnTo>
                    <a:pt x="2590800" y="3928533"/>
                  </a:lnTo>
                  <a:lnTo>
                    <a:pt x="2590800" y="4021666"/>
                  </a:lnTo>
                  <a:lnTo>
                    <a:pt x="1837267" y="1735666"/>
                  </a:lnTo>
                  <a:lnTo>
                    <a:pt x="1761067" y="1591733"/>
                  </a:lnTo>
                  <a:lnTo>
                    <a:pt x="1549400" y="1456266"/>
                  </a:lnTo>
                  <a:lnTo>
                    <a:pt x="16933" y="169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667" y="8466"/>
                  </a:lnTo>
                  <a:lnTo>
                    <a:pt x="1828800" y="1473200"/>
                  </a:lnTo>
                  <a:lnTo>
                    <a:pt x="1888067" y="149013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499061" y="2811820"/>
            <a:ext cx="1150866" cy="2127720"/>
            <a:chOff x="5148064" y="441325"/>
            <a:chExt cx="2650067" cy="48994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3" name="Freeform 12"/>
            <p:cNvSpPr/>
            <p:nvPr/>
          </p:nvSpPr>
          <p:spPr>
            <a:xfrm>
              <a:off x="6721257" y="2106498"/>
              <a:ext cx="355600" cy="3234266"/>
            </a:xfrm>
            <a:custGeom>
              <a:avLst/>
              <a:gdLst>
                <a:gd name="connsiteX0" fmla="*/ 101600 w 355600"/>
                <a:gd name="connsiteY0" fmla="*/ 0 h 3234266"/>
                <a:gd name="connsiteX1" fmla="*/ 0 w 355600"/>
                <a:gd name="connsiteY1" fmla="*/ 3234266 h 3234266"/>
                <a:gd name="connsiteX2" fmla="*/ 355600 w 355600"/>
                <a:gd name="connsiteY2" fmla="*/ 3234266 h 3234266"/>
                <a:gd name="connsiteX3" fmla="*/ 254000 w 355600"/>
                <a:gd name="connsiteY3" fmla="*/ 8466 h 323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600" h="3234266">
                  <a:moveTo>
                    <a:pt x="101600" y="0"/>
                  </a:moveTo>
                  <a:lnTo>
                    <a:pt x="0" y="3234266"/>
                  </a:lnTo>
                  <a:lnTo>
                    <a:pt x="355600" y="3234266"/>
                  </a:lnTo>
                  <a:lnTo>
                    <a:pt x="254000" y="8466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06397" y="1930402"/>
              <a:ext cx="406400" cy="287866"/>
            </a:xfrm>
            <a:custGeom>
              <a:avLst/>
              <a:gdLst>
                <a:gd name="connsiteX0" fmla="*/ 211667 w 406400"/>
                <a:gd name="connsiteY0" fmla="*/ 59266 h 287866"/>
                <a:gd name="connsiteX1" fmla="*/ 84667 w 406400"/>
                <a:gd name="connsiteY1" fmla="*/ 0 h 287866"/>
                <a:gd name="connsiteX2" fmla="*/ 76200 w 406400"/>
                <a:gd name="connsiteY2" fmla="*/ 16933 h 287866"/>
                <a:gd name="connsiteX3" fmla="*/ 0 w 406400"/>
                <a:gd name="connsiteY3" fmla="*/ 194733 h 287866"/>
                <a:gd name="connsiteX4" fmla="*/ 8467 w 406400"/>
                <a:gd name="connsiteY4" fmla="*/ 220133 h 287866"/>
                <a:gd name="connsiteX5" fmla="*/ 101600 w 406400"/>
                <a:gd name="connsiteY5" fmla="*/ 287866 h 287866"/>
                <a:gd name="connsiteX6" fmla="*/ 211667 w 406400"/>
                <a:gd name="connsiteY6" fmla="*/ 254000 h 287866"/>
                <a:gd name="connsiteX7" fmla="*/ 347134 w 406400"/>
                <a:gd name="connsiteY7" fmla="*/ 254000 h 287866"/>
                <a:gd name="connsiteX8" fmla="*/ 406400 w 406400"/>
                <a:gd name="connsiteY8" fmla="*/ 152400 h 287866"/>
                <a:gd name="connsiteX9" fmla="*/ 321734 w 406400"/>
                <a:gd name="connsiteY9" fmla="*/ 8466 h 287866"/>
                <a:gd name="connsiteX10" fmla="*/ 211667 w 406400"/>
                <a:gd name="connsiteY10" fmla="*/ 59266 h 28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400" h="287866">
                  <a:moveTo>
                    <a:pt x="211667" y="59266"/>
                  </a:moveTo>
                  <a:lnTo>
                    <a:pt x="84667" y="0"/>
                  </a:lnTo>
                  <a:lnTo>
                    <a:pt x="76200" y="16933"/>
                  </a:lnTo>
                  <a:lnTo>
                    <a:pt x="0" y="194733"/>
                  </a:lnTo>
                  <a:lnTo>
                    <a:pt x="8467" y="220133"/>
                  </a:lnTo>
                  <a:lnTo>
                    <a:pt x="101600" y="287866"/>
                  </a:lnTo>
                  <a:lnTo>
                    <a:pt x="211667" y="254000"/>
                  </a:lnTo>
                  <a:lnTo>
                    <a:pt x="347134" y="254000"/>
                  </a:lnTo>
                  <a:lnTo>
                    <a:pt x="406400" y="152400"/>
                  </a:lnTo>
                  <a:lnTo>
                    <a:pt x="321734" y="8466"/>
                  </a:lnTo>
                  <a:lnTo>
                    <a:pt x="211667" y="59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48064" y="441325"/>
              <a:ext cx="2650067" cy="4021666"/>
            </a:xfrm>
            <a:custGeom>
              <a:avLst/>
              <a:gdLst>
                <a:gd name="connsiteX0" fmla="*/ 1888067 w 2650067"/>
                <a:gd name="connsiteY0" fmla="*/ 1490133 h 4021666"/>
                <a:gd name="connsiteX1" fmla="*/ 1964267 w 2650067"/>
                <a:gd name="connsiteY1" fmla="*/ 1337733 h 4021666"/>
                <a:gd name="connsiteX2" fmla="*/ 2650067 w 2650067"/>
                <a:gd name="connsiteY2" fmla="*/ 762000 h 4021666"/>
                <a:gd name="connsiteX3" fmla="*/ 2650067 w 2650067"/>
                <a:gd name="connsiteY3" fmla="*/ 804333 h 4021666"/>
                <a:gd name="connsiteX4" fmla="*/ 2006600 w 2650067"/>
                <a:gd name="connsiteY4" fmla="*/ 1524000 h 4021666"/>
                <a:gd name="connsiteX5" fmla="*/ 1955800 w 2650067"/>
                <a:gd name="connsiteY5" fmla="*/ 1651000 h 4021666"/>
                <a:gd name="connsiteX6" fmla="*/ 2590800 w 2650067"/>
                <a:gd name="connsiteY6" fmla="*/ 3928533 h 4021666"/>
                <a:gd name="connsiteX7" fmla="*/ 2590800 w 2650067"/>
                <a:gd name="connsiteY7" fmla="*/ 4021666 h 4021666"/>
                <a:gd name="connsiteX8" fmla="*/ 1837267 w 2650067"/>
                <a:gd name="connsiteY8" fmla="*/ 1735666 h 4021666"/>
                <a:gd name="connsiteX9" fmla="*/ 1761067 w 2650067"/>
                <a:gd name="connsiteY9" fmla="*/ 1591733 h 4021666"/>
                <a:gd name="connsiteX10" fmla="*/ 1549400 w 2650067"/>
                <a:gd name="connsiteY10" fmla="*/ 1456266 h 4021666"/>
                <a:gd name="connsiteX11" fmla="*/ 16933 w 2650067"/>
                <a:gd name="connsiteY11" fmla="*/ 16933 h 4021666"/>
                <a:gd name="connsiteX12" fmla="*/ 0 w 2650067"/>
                <a:gd name="connsiteY12" fmla="*/ 0 h 4021666"/>
                <a:gd name="connsiteX13" fmla="*/ 0 w 2650067"/>
                <a:gd name="connsiteY13" fmla="*/ 0 h 4021666"/>
                <a:gd name="connsiteX14" fmla="*/ 84667 w 2650067"/>
                <a:gd name="connsiteY14" fmla="*/ 8466 h 4021666"/>
                <a:gd name="connsiteX15" fmla="*/ 1828800 w 2650067"/>
                <a:gd name="connsiteY15" fmla="*/ 1473200 h 4021666"/>
                <a:gd name="connsiteX16" fmla="*/ 1888067 w 2650067"/>
                <a:gd name="connsiteY16" fmla="*/ 1490133 h 4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067" h="4021666">
                  <a:moveTo>
                    <a:pt x="1888067" y="1490133"/>
                  </a:moveTo>
                  <a:lnTo>
                    <a:pt x="1964267" y="1337733"/>
                  </a:lnTo>
                  <a:lnTo>
                    <a:pt x="2650067" y="762000"/>
                  </a:lnTo>
                  <a:lnTo>
                    <a:pt x="2650067" y="804333"/>
                  </a:lnTo>
                  <a:lnTo>
                    <a:pt x="2006600" y="1524000"/>
                  </a:lnTo>
                  <a:lnTo>
                    <a:pt x="1955800" y="1651000"/>
                  </a:lnTo>
                  <a:lnTo>
                    <a:pt x="2590800" y="3928533"/>
                  </a:lnTo>
                  <a:lnTo>
                    <a:pt x="2590800" y="4021666"/>
                  </a:lnTo>
                  <a:lnTo>
                    <a:pt x="1837267" y="1735666"/>
                  </a:lnTo>
                  <a:lnTo>
                    <a:pt x="1761067" y="1591733"/>
                  </a:lnTo>
                  <a:lnTo>
                    <a:pt x="1549400" y="1456266"/>
                  </a:lnTo>
                  <a:lnTo>
                    <a:pt x="16933" y="169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667" y="8466"/>
                  </a:lnTo>
                  <a:lnTo>
                    <a:pt x="1828800" y="1473200"/>
                  </a:lnTo>
                  <a:lnTo>
                    <a:pt x="1888067" y="149013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7" name="Rectangle 6"/>
          <p:cNvSpPr/>
          <p:nvPr/>
        </p:nvSpPr>
        <p:spPr>
          <a:xfrm>
            <a:off x="694417" y="1166748"/>
            <a:ext cx="3620543" cy="859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983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Green</a:t>
            </a:r>
            <a:r>
              <a:rPr lang="en-US" sz="4983" dirty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z="4983" dirty="0">
                <a:solidFill>
                  <a:srgbClr val="3D3743"/>
                </a:solidFill>
                <a:latin typeface="GeosansLight" pitchFamily="2" charset="0"/>
              </a:rPr>
              <a:t>Energy</a:t>
            </a:r>
            <a:endParaRPr lang="bg-BG" sz="4983" dirty="0"/>
          </a:p>
        </p:txBody>
      </p:sp>
      <p:sp>
        <p:nvSpPr>
          <p:cNvPr id="17" name="Rectangle 16"/>
          <p:cNvSpPr/>
          <p:nvPr/>
        </p:nvSpPr>
        <p:spPr>
          <a:xfrm>
            <a:off x="752425" y="1831443"/>
            <a:ext cx="1973617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sz="1517">
                <a:solidFill>
                  <a:srgbClr val="949494"/>
                </a:solidFill>
                <a:latin typeface="New Cicle" pitchFamily="2" charset="0"/>
              </a:rPr>
              <a:t>Wind generator project</a:t>
            </a:r>
            <a:endParaRPr lang="bg-BG" sz="1517">
              <a:solidFill>
                <a:srgbClr val="949494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2523" y="2140887"/>
            <a:ext cx="1605632" cy="15593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533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31 </a:t>
            </a:r>
            <a:r>
              <a:rPr lang="en-US" sz="9533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ͦ</a:t>
            </a:r>
            <a:endParaRPr lang="bg-BG" sz="95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188121" y="1307325"/>
            <a:ext cx="534121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767">
                <a:solidFill>
                  <a:srgbClr val="3D3743"/>
                </a:solidFill>
                <a:latin typeface="FontAwesome" pitchFamily="2" charset="0"/>
              </a:rPr>
              <a:t></a:t>
            </a:r>
            <a:endParaRPr lang="bg-BG" sz="4767"/>
          </a:p>
        </p:txBody>
      </p:sp>
      <p:sp>
        <p:nvSpPr>
          <p:cNvPr id="21" name="Rectangle 20"/>
          <p:cNvSpPr/>
          <p:nvPr/>
        </p:nvSpPr>
        <p:spPr>
          <a:xfrm>
            <a:off x="762413" y="4574984"/>
            <a:ext cx="726481" cy="792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550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455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361765" y="4365104"/>
            <a:ext cx="80342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20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52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029169" y="4141883"/>
            <a:ext cx="894797" cy="1009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958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5958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760407" y="4008190"/>
            <a:ext cx="958917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50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65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573605" y="3847210"/>
            <a:ext cx="1035861" cy="1192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15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715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7" name="Elbow Connector 26"/>
          <p:cNvCxnSpPr>
            <a:endCxn id="38" idx="0"/>
          </p:cNvCxnSpPr>
          <p:nvPr/>
        </p:nvCxnSpPr>
        <p:spPr>
          <a:xfrm flipV="1">
            <a:off x="4624586" y="3696070"/>
            <a:ext cx="762788" cy="751306"/>
          </a:xfrm>
          <a:prstGeom prst="bentConnector4">
            <a:avLst>
              <a:gd name="adj1" fmla="val 36382"/>
              <a:gd name="adj2" fmla="val 130427"/>
            </a:avLst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endCxn id="38" idx="2"/>
          </p:cNvCxnSpPr>
          <p:nvPr/>
        </p:nvCxnSpPr>
        <p:spPr>
          <a:xfrm rot="10800000">
            <a:off x="5387374" y="4065402"/>
            <a:ext cx="745010" cy="381974"/>
          </a:xfrm>
          <a:prstGeom prst="bentConnector2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5179625" y="369607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EC5368"/>
                </a:solidFill>
                <a:latin typeface="FontAwesome" pitchFamily="2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 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167619" y="2407903"/>
            <a:ext cx="2537589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At vero eos et accusamus et iusto odio dignissimos ducimus qui blanditiis praesentium voluptatum deleniti atque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corrupti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quos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quas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molestias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excepturi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sint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occaecati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cupiditate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non provident,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similique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in culpa qui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officia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deserunt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mollitia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animi, id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</p:spTree>
    <p:extLst>
      <p:ext uri="{BB962C8B-B14F-4D97-AF65-F5344CB8AC3E}">
        <p14:creationId xmlns:p14="http://schemas.microsoft.com/office/powerpoint/2010/main" val="368239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76636" y="3036441"/>
            <a:ext cx="6084676" cy="49529"/>
          </a:xfrm>
          <a:prstGeom prst="rect">
            <a:avLst/>
          </a:prstGeom>
          <a:solidFill>
            <a:srgbClr val="949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5" name="Oval 44"/>
          <p:cNvSpPr/>
          <p:nvPr/>
        </p:nvSpPr>
        <p:spPr>
          <a:xfrm>
            <a:off x="6930779" y="2347684"/>
            <a:ext cx="1427041" cy="1427041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4913996" y="2607393"/>
            <a:ext cx="858095" cy="858095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Increase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Customer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15" name="Oval 14"/>
          <p:cNvSpPr/>
          <p:nvPr/>
        </p:nvSpPr>
        <p:spPr>
          <a:xfrm>
            <a:off x="1598627" y="2821916"/>
            <a:ext cx="429048" cy="42904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2359212" y="2763410"/>
            <a:ext cx="546061" cy="54606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3236809" y="2880423"/>
            <a:ext cx="312035" cy="31203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3880381" y="2685401"/>
            <a:ext cx="702078" cy="70207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6103628" y="2763410"/>
            <a:ext cx="546061" cy="546061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6981224" y="2398129"/>
            <a:ext cx="1326147" cy="132614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046328" y="3514371"/>
            <a:ext cx="59343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2012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084752" y="3514371"/>
            <a:ext cx="583813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2013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953939" y="3514371"/>
            <a:ext cx="554960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2011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084088" y="3514371"/>
            <a:ext cx="617477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2010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302664" y="3514371"/>
            <a:ext cx="659155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2009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486781" y="3514371"/>
            <a:ext cx="652743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2008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142399" y="2744451"/>
            <a:ext cx="1003800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67">
                <a:solidFill>
                  <a:srgbClr val="F2F2F2"/>
                </a:solidFill>
                <a:latin typeface="New Cicle" pitchFamily="2" charset="0"/>
              </a:rPr>
              <a:t>2014</a:t>
            </a:r>
            <a:endParaRPr lang="bg-BG" sz="3467">
              <a:solidFill>
                <a:srgbClr val="F2F2F2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478685" y="3905671"/>
            <a:ext cx="6828688" cy="826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perspiciatis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unde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34627" y="2719687"/>
            <a:ext cx="59824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F2F2F2"/>
                </a:solidFill>
                <a:latin typeface="FontAwesome" pitchFamily="2" charset="0"/>
              </a:rPr>
              <a:t></a:t>
            </a:r>
            <a:endParaRPr lang="bg-BG" sz="3467">
              <a:solidFill>
                <a:srgbClr val="F2F2F2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60280" y="2836385"/>
            <a:ext cx="39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F2F2F2"/>
                </a:solidFill>
                <a:latin typeface="FontAwesome" pitchFamily="2" charset="0"/>
              </a:rPr>
              <a:t></a:t>
            </a:r>
            <a:endParaRPr lang="bg-BG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75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762134605"/>
              </p:ext>
            </p:extLst>
          </p:nvPr>
        </p:nvGraphicFramePr>
        <p:xfrm>
          <a:off x="818540" y="1790818"/>
          <a:ext cx="5694634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Facebook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Fans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15" name="Rectangle 14"/>
          <p:cNvSpPr/>
          <p:nvPr/>
        </p:nvSpPr>
        <p:spPr>
          <a:xfrm>
            <a:off x="6405632" y="2688544"/>
            <a:ext cx="2603819" cy="2293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consectetur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adipisci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velit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393635" y="2383432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Fan Pages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621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Swot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dirty="0" err="1" smtClean="0">
                <a:solidFill>
                  <a:srgbClr val="3D3743"/>
                </a:solidFill>
                <a:latin typeface="GeosansLight" pitchFamily="2" charset="0"/>
              </a:rPr>
              <a:t>Analize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2044868" y="2180861"/>
            <a:ext cx="2886321" cy="1482165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Rectangle 14"/>
          <p:cNvSpPr/>
          <p:nvPr/>
        </p:nvSpPr>
        <p:spPr>
          <a:xfrm>
            <a:off x="4931189" y="2180861"/>
            <a:ext cx="2886321" cy="14821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Rectangle 15"/>
          <p:cNvSpPr/>
          <p:nvPr/>
        </p:nvSpPr>
        <p:spPr>
          <a:xfrm>
            <a:off x="2044868" y="3663026"/>
            <a:ext cx="2886321" cy="14821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Rectangle 16"/>
          <p:cNvSpPr/>
          <p:nvPr/>
        </p:nvSpPr>
        <p:spPr>
          <a:xfrm>
            <a:off x="4931189" y="3663026"/>
            <a:ext cx="2886321" cy="1482165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1" name="Rectangle 30"/>
          <p:cNvSpPr/>
          <p:nvPr/>
        </p:nvSpPr>
        <p:spPr>
          <a:xfrm>
            <a:off x="2099561" y="2257792"/>
            <a:ext cx="1231427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Strenghts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092535" y="2648913"/>
            <a:ext cx="2688464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.</a:t>
            </a:r>
            <a:endParaRPr lang="bg-BG" sz="1083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987464" y="2257792"/>
            <a:ext cx="1521570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Weaknesses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986663" y="3748588"/>
            <a:ext cx="1002197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Threats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428844" y="5168320"/>
            <a:ext cx="1101584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Potential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099827" y="3748588"/>
            <a:ext cx="1217000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Potentials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979636" y="2627829"/>
            <a:ext cx="2688464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.</a:t>
            </a:r>
            <a:endParaRPr lang="bg-BG" sz="1083" dirty="0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979636" y="4131078"/>
            <a:ext cx="2688464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.</a:t>
            </a:r>
            <a:endParaRPr lang="bg-BG" sz="1083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092535" y="4131078"/>
            <a:ext cx="2688464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.</a:t>
            </a:r>
            <a:endParaRPr lang="bg-BG" sz="1083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40" name="Isosceles Triangle 39"/>
          <p:cNvSpPr/>
          <p:nvPr/>
        </p:nvSpPr>
        <p:spPr>
          <a:xfrm>
            <a:off x="6267088" y="3573427"/>
            <a:ext cx="214524" cy="128714"/>
          </a:xfrm>
          <a:prstGeom prst="triangl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41" name="Isosceles Triangle 40"/>
          <p:cNvSpPr/>
          <p:nvPr/>
        </p:nvSpPr>
        <p:spPr>
          <a:xfrm flipV="1">
            <a:off x="3380767" y="3627116"/>
            <a:ext cx="214524" cy="121472"/>
          </a:xfrm>
          <a:prstGeom prst="triangl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 flipV="1">
            <a:off x="4862853" y="4346518"/>
            <a:ext cx="214524" cy="121472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44" name="Isosceles Triangle 43"/>
          <p:cNvSpPr/>
          <p:nvPr/>
        </p:nvSpPr>
        <p:spPr>
          <a:xfrm rot="5400000" flipH="1" flipV="1">
            <a:off x="4801236" y="2819458"/>
            <a:ext cx="214524" cy="121472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793782" y="3500376"/>
            <a:ext cx="274815" cy="274815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0364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Employers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Success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1191960" y="2532957"/>
            <a:ext cx="1794199" cy="468052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Rectangle 14"/>
          <p:cNvSpPr/>
          <p:nvPr/>
        </p:nvSpPr>
        <p:spPr>
          <a:xfrm>
            <a:off x="2995093" y="2532957"/>
            <a:ext cx="2652295" cy="4680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Rectangle 15"/>
          <p:cNvSpPr/>
          <p:nvPr/>
        </p:nvSpPr>
        <p:spPr>
          <a:xfrm>
            <a:off x="5655078" y="2532957"/>
            <a:ext cx="3198355" cy="468052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Rectangle 16"/>
          <p:cNvSpPr/>
          <p:nvPr/>
        </p:nvSpPr>
        <p:spPr>
          <a:xfrm>
            <a:off x="2876561" y="2179471"/>
            <a:ext cx="968535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Directors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00675" y="2179471"/>
            <a:ext cx="98135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Managers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572748" y="2179471"/>
            <a:ext cx="86914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Support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995457" y="2531411"/>
            <a:ext cx="723275" cy="492443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2600">
                <a:solidFill>
                  <a:srgbClr val="F2F2F2"/>
                </a:solidFill>
                <a:latin typeface="GeosansLight" pitchFamily="2" charset="0"/>
              </a:rPr>
              <a:t>44%</a:t>
            </a:r>
            <a:endParaRPr lang="bg-BG" sz="2600">
              <a:solidFill>
                <a:srgbClr val="F2F2F2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217895" y="2531411"/>
            <a:ext cx="703590" cy="492443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2600">
                <a:solidFill>
                  <a:srgbClr val="F2F2F2"/>
                </a:solidFill>
                <a:latin typeface="GeosansLight" pitchFamily="2" charset="0"/>
              </a:rPr>
              <a:t>23%</a:t>
            </a:r>
            <a:endParaRPr lang="bg-BG" sz="2600">
              <a:solidFill>
                <a:srgbClr val="F2F2F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645685" y="2531411"/>
            <a:ext cx="723275" cy="492443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2600">
                <a:solidFill>
                  <a:srgbClr val="F2F2F2"/>
                </a:solidFill>
                <a:latin typeface="GeosansLight" pitchFamily="2" charset="0"/>
              </a:rPr>
              <a:t>56%</a:t>
            </a:r>
            <a:endParaRPr lang="bg-BG" sz="2600">
              <a:solidFill>
                <a:srgbClr val="F2F2F2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173497" y="3039416"/>
            <a:ext cx="1831126" cy="1743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At vero eos et accusamus et iusto odio adme dignissimos ducimus quid daug blanditiis praesentium voluptatum 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deleniti atque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corrupti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quos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molestias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excepturi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occaecati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cupiditate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non provident,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similique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in culpa qui.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73467" y="3039416"/>
            <a:ext cx="2702741" cy="1743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Perspiciatis unde omnis iste natus error sit voluptatem 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doloremque laudantium, totam rem aperiam, eaque ipsa quae ab illo inventore veritatis et quasi architecto beatae vitae dicta sunt explicabo. </a:t>
            </a:r>
          </a:p>
          <a:p>
            <a:pPr algn="just"/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Nemo enim ipsam voluptatem quia voluptas sit aspernatur aut odit aut fugi accusantium doloremque 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617109" y="3039416"/>
            <a:ext cx="3236324" cy="1743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perspiciatis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unde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91960" y="4861636"/>
            <a:ext cx="1794199" cy="49529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6" name="Rectangle 35"/>
          <p:cNvSpPr/>
          <p:nvPr/>
        </p:nvSpPr>
        <p:spPr>
          <a:xfrm>
            <a:off x="2995093" y="4861636"/>
            <a:ext cx="2652295" cy="495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Rectangle 36"/>
          <p:cNvSpPr/>
          <p:nvPr/>
        </p:nvSpPr>
        <p:spPr>
          <a:xfrm>
            <a:off x="5655078" y="4861636"/>
            <a:ext cx="3198355" cy="49529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4671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12740" y="2654352"/>
            <a:ext cx="7293260" cy="1866770"/>
          </a:xfrm>
          <a:prstGeom prst="rect">
            <a:avLst/>
          </a:prstGeom>
          <a:solidFill>
            <a:srgbClr val="F2F2F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Rectangle 10"/>
          <p:cNvSpPr/>
          <p:nvPr/>
        </p:nvSpPr>
        <p:spPr>
          <a:xfrm>
            <a:off x="2777921" y="2737708"/>
            <a:ext cx="1970411" cy="6924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3900">
                <a:solidFill>
                  <a:srgbClr val="3D3743"/>
                </a:solidFill>
                <a:latin typeface="New Cicle" pitchFamily="2" charset="0"/>
              </a:rPr>
              <a:t>Fly Away</a:t>
            </a:r>
            <a:endParaRPr lang="bg-BG" sz="3900">
              <a:solidFill>
                <a:srgbClr val="3D3743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4352"/>
            <a:ext cx="2612740" cy="1866770"/>
          </a:xfrm>
          <a:prstGeom prst="rect">
            <a:avLst/>
          </a:prstGeom>
          <a:solidFill>
            <a:srgbClr val="3D374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1218327" y="2882939"/>
            <a:ext cx="1144865" cy="15593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533">
                <a:solidFill>
                  <a:srgbClr val="F2F2F2"/>
                </a:solidFill>
                <a:latin typeface="FontAwesome" pitchFamily="2" charset="0"/>
              </a:rPr>
              <a:t></a:t>
            </a:r>
            <a:endParaRPr lang="bg-BG" sz="9533">
              <a:solidFill>
                <a:srgbClr val="F2F2F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68759" y="3380964"/>
            <a:ext cx="6084675" cy="1009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perspiciatis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unde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87850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Seo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Tips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18" name="Rounded Rectangle 17"/>
          <p:cNvSpPr/>
          <p:nvPr/>
        </p:nvSpPr>
        <p:spPr>
          <a:xfrm rot="2700000">
            <a:off x="1539689" y="3519456"/>
            <a:ext cx="1794199" cy="390043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1" name="Rectangle 20"/>
          <p:cNvSpPr/>
          <p:nvPr/>
        </p:nvSpPr>
        <p:spPr>
          <a:xfrm rot="2700000">
            <a:off x="1839400" y="3529811"/>
            <a:ext cx="1265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New Cicle" pitchFamily="2" charset="0"/>
              </a:rPr>
              <a:t>Infographics</a:t>
            </a:r>
            <a:endParaRPr lang="bg-BG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 rot="18900000" flipH="1">
            <a:off x="3216011" y="3519457"/>
            <a:ext cx="1794199" cy="390043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Rectangle 26"/>
          <p:cNvSpPr/>
          <p:nvPr/>
        </p:nvSpPr>
        <p:spPr>
          <a:xfrm rot="18900000">
            <a:off x="3706591" y="3529694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New Cicle" pitchFamily="2" charset="0"/>
              </a:rPr>
              <a:t>Photos</a:t>
            </a:r>
            <a:endParaRPr lang="bg-BG">
              <a:solidFill>
                <a:schemeClr val="bg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 rot="2700000">
            <a:off x="2700638" y="2632866"/>
            <a:ext cx="1170130" cy="117013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Rectangle 36"/>
          <p:cNvSpPr/>
          <p:nvPr/>
        </p:nvSpPr>
        <p:spPr>
          <a:xfrm>
            <a:off x="2991177" y="2978080"/>
            <a:ext cx="574196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chemeClr val="bg1"/>
                </a:solidFill>
                <a:latin typeface="FontAwesome" pitchFamily="2" charset="0"/>
              </a:rPr>
              <a:t></a:t>
            </a:r>
            <a:endParaRPr lang="bg-BG" sz="3033"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 rot="2700000">
            <a:off x="4883696" y="3519336"/>
            <a:ext cx="1794199" cy="390043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9" name="Rectangle 38"/>
          <p:cNvSpPr/>
          <p:nvPr/>
        </p:nvSpPr>
        <p:spPr>
          <a:xfrm rot="2700000">
            <a:off x="5183407" y="3529691"/>
            <a:ext cx="1265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New Cicle" pitchFamily="2" charset="0"/>
              </a:rPr>
              <a:t>Infographics</a:t>
            </a:r>
            <a:endParaRPr lang="bg-BG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 rot="18900000" flipH="1">
            <a:off x="6560018" y="3519337"/>
            <a:ext cx="1794199" cy="390043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1" name="Rectangle 40"/>
          <p:cNvSpPr/>
          <p:nvPr/>
        </p:nvSpPr>
        <p:spPr>
          <a:xfrm rot="18900000">
            <a:off x="7050598" y="3529574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New Cicle" pitchFamily="2" charset="0"/>
              </a:rPr>
              <a:t>Photos</a:t>
            </a:r>
            <a:endParaRPr lang="bg-BG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 rot="2700000">
            <a:off x="6044646" y="2632746"/>
            <a:ext cx="1170130" cy="117013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3" name="Rectangle 42"/>
          <p:cNvSpPr/>
          <p:nvPr/>
        </p:nvSpPr>
        <p:spPr>
          <a:xfrm>
            <a:off x="6362971" y="2962265"/>
            <a:ext cx="51809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chemeClr val="bg1"/>
                </a:solidFill>
                <a:latin typeface="FontAwesome" pitchFamily="2" charset="0"/>
              </a:rPr>
              <a:t></a:t>
            </a:r>
            <a:endParaRPr lang="bg-BG" sz="3033">
              <a:solidFill>
                <a:schemeClr val="bg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 rot="2700000">
            <a:off x="4385437" y="3654709"/>
            <a:ext cx="1170130" cy="117013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5" name="Rectangle 44"/>
          <p:cNvSpPr/>
          <p:nvPr/>
        </p:nvSpPr>
        <p:spPr>
          <a:xfrm>
            <a:off x="4675976" y="3999923"/>
            <a:ext cx="574196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chemeClr val="bg1"/>
                </a:solidFill>
                <a:latin typeface="FontAwesome" pitchFamily="2" charset="0"/>
              </a:rPr>
              <a:t></a:t>
            </a:r>
            <a:endParaRPr lang="bg-BG" sz="3033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67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Strategy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Plan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pSp>
        <p:nvGrpSpPr>
          <p:cNvPr id="9" name="Group 8"/>
          <p:cNvGrpSpPr/>
          <p:nvPr/>
        </p:nvGrpSpPr>
        <p:grpSpPr>
          <a:xfrm>
            <a:off x="4172914" y="2480352"/>
            <a:ext cx="1794199" cy="565154"/>
            <a:chOff x="1403648" y="1563637"/>
            <a:chExt cx="1656184" cy="521681"/>
          </a:xfrm>
        </p:grpSpPr>
        <p:sp>
          <p:nvSpPr>
            <p:cNvPr id="6" name="Rounded Rectangle 5"/>
            <p:cNvSpPr/>
            <p:nvPr/>
          </p:nvSpPr>
          <p:spPr>
            <a:xfrm>
              <a:off x="1403648" y="1563637"/>
              <a:ext cx="1656184" cy="5216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82006" y="1655200"/>
              <a:ext cx="1299468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Create PR Plan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172914" y="3305921"/>
            <a:ext cx="1794199" cy="565154"/>
            <a:chOff x="3923928" y="1574380"/>
            <a:chExt cx="1656184" cy="521681"/>
          </a:xfrm>
        </p:grpSpPr>
        <p:sp>
          <p:nvSpPr>
            <p:cNvPr id="13" name="Rounded Rectangle 12"/>
            <p:cNvSpPr/>
            <p:nvPr/>
          </p:nvSpPr>
          <p:spPr>
            <a:xfrm>
              <a:off x="3923928" y="1574380"/>
              <a:ext cx="1656184" cy="521681"/>
            </a:xfrm>
            <a:prstGeom prst="roundRect">
              <a:avLst>
                <a:gd name="adj" fmla="val 726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314622" y="1665943"/>
              <a:ext cx="874796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Research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72914" y="4131490"/>
            <a:ext cx="1794199" cy="565154"/>
            <a:chOff x="6372200" y="1585123"/>
            <a:chExt cx="1656184" cy="521681"/>
          </a:xfrm>
        </p:grpSpPr>
        <p:sp>
          <p:nvSpPr>
            <p:cNvPr id="15" name="Rounded Rectangle 14"/>
            <p:cNvSpPr/>
            <p:nvPr/>
          </p:nvSpPr>
          <p:spPr>
            <a:xfrm>
              <a:off x="6372200" y="1585123"/>
              <a:ext cx="1656184" cy="5216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593469" y="1676686"/>
              <a:ext cx="1213647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Strategy Plan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209111" y="3243286"/>
            <a:ext cx="2184242" cy="698562"/>
            <a:chOff x="1403649" y="1563638"/>
            <a:chExt cx="1082379" cy="644826"/>
          </a:xfrm>
        </p:grpSpPr>
        <p:sp>
          <p:nvSpPr>
            <p:cNvPr id="35" name="Rounded Rectangle 34"/>
            <p:cNvSpPr/>
            <p:nvPr/>
          </p:nvSpPr>
          <p:spPr>
            <a:xfrm>
              <a:off x="1403649" y="1563638"/>
              <a:ext cx="1082379" cy="644826"/>
            </a:xfrm>
            <a:prstGeom prst="roundRect">
              <a:avLst>
                <a:gd name="adj" fmla="val 726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51648" y="1716774"/>
              <a:ext cx="409250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 dirty="0">
                  <a:solidFill>
                    <a:srgbClr val="F2F2F2"/>
                  </a:solidFill>
                  <a:latin typeface="New Cicle" pitchFamily="2" charset="0"/>
                </a:rPr>
                <a:t>START!</a:t>
              </a:r>
              <a:endParaRPr lang="bg-BG" sz="1733" dirty="0">
                <a:solidFill>
                  <a:srgbClr val="F2F2F2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747200" y="2258871"/>
            <a:ext cx="1794199" cy="400055"/>
            <a:chOff x="1403648" y="1594055"/>
            <a:chExt cx="1656184" cy="369281"/>
          </a:xfrm>
        </p:grpSpPr>
        <p:sp>
          <p:nvSpPr>
            <p:cNvPr id="37" name="Rounded Rectangle 36"/>
            <p:cNvSpPr/>
            <p:nvPr/>
          </p:nvSpPr>
          <p:spPr>
            <a:xfrm>
              <a:off x="1403648" y="1594055"/>
              <a:ext cx="1656184" cy="3692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671528" y="1609418"/>
              <a:ext cx="1120425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Finish Order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747200" y="2864613"/>
            <a:ext cx="1794199" cy="400055"/>
            <a:chOff x="1403648" y="1594055"/>
            <a:chExt cx="1656184" cy="369281"/>
          </a:xfrm>
        </p:grpSpPr>
        <p:sp>
          <p:nvSpPr>
            <p:cNvPr id="42" name="Rounded Rectangle 41"/>
            <p:cNvSpPr/>
            <p:nvPr/>
          </p:nvSpPr>
          <p:spPr>
            <a:xfrm>
              <a:off x="1403648" y="1594055"/>
              <a:ext cx="1656184" cy="3692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830595" y="1609418"/>
              <a:ext cx="802291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Delivery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747200" y="3897053"/>
            <a:ext cx="1794199" cy="400055"/>
            <a:chOff x="1403648" y="1594055"/>
            <a:chExt cx="1656184" cy="369281"/>
          </a:xfrm>
        </p:grpSpPr>
        <p:sp>
          <p:nvSpPr>
            <p:cNvPr id="45" name="Rounded Rectangle 44"/>
            <p:cNvSpPr/>
            <p:nvPr/>
          </p:nvSpPr>
          <p:spPr>
            <a:xfrm>
              <a:off x="1403648" y="1594055"/>
              <a:ext cx="1656184" cy="3692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671528" y="1609418"/>
              <a:ext cx="1120425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Finish Order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747200" y="4502795"/>
            <a:ext cx="1794199" cy="400055"/>
            <a:chOff x="1403648" y="1594055"/>
            <a:chExt cx="1656184" cy="369281"/>
          </a:xfrm>
        </p:grpSpPr>
        <p:sp>
          <p:nvSpPr>
            <p:cNvPr id="48" name="Rounded Rectangle 47"/>
            <p:cNvSpPr/>
            <p:nvPr/>
          </p:nvSpPr>
          <p:spPr>
            <a:xfrm>
              <a:off x="1403648" y="1594055"/>
              <a:ext cx="1656184" cy="3692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30595" y="1609418"/>
              <a:ext cx="802291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Delivery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cxnSp>
        <p:nvCxnSpPr>
          <p:cNvPr id="50" name="Elbow Connector 49"/>
          <p:cNvCxnSpPr/>
          <p:nvPr/>
        </p:nvCxnSpPr>
        <p:spPr>
          <a:xfrm rot="10800000" flipV="1">
            <a:off x="3384212" y="2779571"/>
            <a:ext cx="770019" cy="646256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15" idx="1"/>
          </p:cNvCxnSpPr>
          <p:nvPr/>
        </p:nvCxnSpPr>
        <p:spPr>
          <a:xfrm rot="10800000">
            <a:off x="3393356" y="3771881"/>
            <a:ext cx="779559" cy="642188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13" idx="1"/>
            <a:endCxn id="35" idx="3"/>
          </p:cNvCxnSpPr>
          <p:nvPr/>
        </p:nvCxnSpPr>
        <p:spPr>
          <a:xfrm rot="10800000" flipV="1">
            <a:off x="3393354" y="3588498"/>
            <a:ext cx="779561" cy="4069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37" idx="1"/>
            <a:endCxn id="6" idx="3"/>
          </p:cNvCxnSpPr>
          <p:nvPr/>
        </p:nvCxnSpPr>
        <p:spPr>
          <a:xfrm rot="10800000" flipV="1">
            <a:off x="5967113" y="2458898"/>
            <a:ext cx="780087" cy="304031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42" idx="1"/>
            <a:endCxn id="6" idx="3"/>
          </p:cNvCxnSpPr>
          <p:nvPr/>
        </p:nvCxnSpPr>
        <p:spPr>
          <a:xfrm rot="10800000">
            <a:off x="5967113" y="2762930"/>
            <a:ext cx="780087" cy="301712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45" idx="1"/>
            <a:endCxn id="15" idx="3"/>
          </p:cNvCxnSpPr>
          <p:nvPr/>
        </p:nvCxnSpPr>
        <p:spPr>
          <a:xfrm rot="10800000" flipV="1">
            <a:off x="5967113" y="4097080"/>
            <a:ext cx="780087" cy="316988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48" idx="1"/>
            <a:endCxn id="15" idx="3"/>
          </p:cNvCxnSpPr>
          <p:nvPr/>
        </p:nvCxnSpPr>
        <p:spPr>
          <a:xfrm rot="10800000">
            <a:off x="5967113" y="4414069"/>
            <a:ext cx="780087" cy="288755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5920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4916311" y="4027488"/>
            <a:ext cx="2764697" cy="866265"/>
          </a:xfrm>
          <a:custGeom>
            <a:avLst/>
            <a:gdLst>
              <a:gd name="connsiteX0" fmla="*/ 0 w 2683934"/>
              <a:gd name="connsiteY0" fmla="*/ 702733 h 799629"/>
              <a:gd name="connsiteX1" fmla="*/ 431800 w 2683934"/>
              <a:gd name="connsiteY1" fmla="*/ 533400 h 799629"/>
              <a:gd name="connsiteX2" fmla="*/ 897467 w 2683934"/>
              <a:gd name="connsiteY2" fmla="*/ 719667 h 799629"/>
              <a:gd name="connsiteX3" fmla="*/ 1151467 w 2683934"/>
              <a:gd name="connsiteY3" fmla="*/ 778933 h 799629"/>
              <a:gd name="connsiteX4" fmla="*/ 1456267 w 2683934"/>
              <a:gd name="connsiteY4" fmla="*/ 787400 h 799629"/>
              <a:gd name="connsiteX5" fmla="*/ 1769534 w 2683934"/>
              <a:gd name="connsiteY5" fmla="*/ 618067 h 799629"/>
              <a:gd name="connsiteX6" fmla="*/ 1981200 w 2683934"/>
              <a:gd name="connsiteY6" fmla="*/ 313267 h 799629"/>
              <a:gd name="connsiteX7" fmla="*/ 2218267 w 2683934"/>
              <a:gd name="connsiteY7" fmla="*/ 118533 h 799629"/>
              <a:gd name="connsiteX8" fmla="*/ 2463800 w 2683934"/>
              <a:gd name="connsiteY8" fmla="*/ 16933 h 799629"/>
              <a:gd name="connsiteX9" fmla="*/ 2683934 w 2683934"/>
              <a:gd name="connsiteY9" fmla="*/ 0 h 79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934" h="799629">
                <a:moveTo>
                  <a:pt x="0" y="702733"/>
                </a:moveTo>
                <a:cubicBezTo>
                  <a:pt x="141111" y="616655"/>
                  <a:pt x="282222" y="530578"/>
                  <a:pt x="431800" y="533400"/>
                </a:cubicBezTo>
                <a:cubicBezTo>
                  <a:pt x="581378" y="536222"/>
                  <a:pt x="777523" y="678745"/>
                  <a:pt x="897467" y="719667"/>
                </a:cubicBezTo>
                <a:cubicBezTo>
                  <a:pt x="1017411" y="760589"/>
                  <a:pt x="1058334" y="767644"/>
                  <a:pt x="1151467" y="778933"/>
                </a:cubicBezTo>
                <a:cubicBezTo>
                  <a:pt x="1244600" y="790222"/>
                  <a:pt x="1353256" y="814211"/>
                  <a:pt x="1456267" y="787400"/>
                </a:cubicBezTo>
                <a:cubicBezTo>
                  <a:pt x="1559278" y="760589"/>
                  <a:pt x="1682045" y="697089"/>
                  <a:pt x="1769534" y="618067"/>
                </a:cubicBezTo>
                <a:cubicBezTo>
                  <a:pt x="1857023" y="539045"/>
                  <a:pt x="1906411" y="396523"/>
                  <a:pt x="1981200" y="313267"/>
                </a:cubicBezTo>
                <a:cubicBezTo>
                  <a:pt x="2055989" y="230011"/>
                  <a:pt x="2137834" y="167922"/>
                  <a:pt x="2218267" y="118533"/>
                </a:cubicBezTo>
                <a:cubicBezTo>
                  <a:pt x="2298700" y="69144"/>
                  <a:pt x="2386189" y="36688"/>
                  <a:pt x="2463800" y="16933"/>
                </a:cubicBezTo>
                <a:cubicBezTo>
                  <a:pt x="2541411" y="-2822"/>
                  <a:pt x="2604912" y="16933"/>
                  <a:pt x="2683934" y="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Freeform 5"/>
          <p:cNvSpPr/>
          <p:nvPr/>
        </p:nvSpPr>
        <p:spPr>
          <a:xfrm>
            <a:off x="3672614" y="2366465"/>
            <a:ext cx="880533" cy="2222598"/>
          </a:xfrm>
          <a:custGeom>
            <a:avLst/>
            <a:gdLst>
              <a:gd name="connsiteX0" fmla="*/ 0 w 812800"/>
              <a:gd name="connsiteY0" fmla="*/ 526243 h 1982510"/>
              <a:gd name="connsiteX1" fmla="*/ 194733 w 812800"/>
              <a:gd name="connsiteY1" fmla="*/ 441576 h 1982510"/>
              <a:gd name="connsiteX2" fmla="*/ 321733 w 812800"/>
              <a:gd name="connsiteY2" fmla="*/ 314576 h 1982510"/>
              <a:gd name="connsiteX3" fmla="*/ 414867 w 812800"/>
              <a:gd name="connsiteY3" fmla="*/ 111376 h 1982510"/>
              <a:gd name="connsiteX4" fmla="*/ 550333 w 812800"/>
              <a:gd name="connsiteY4" fmla="*/ 9776 h 1982510"/>
              <a:gd name="connsiteX5" fmla="*/ 668867 w 812800"/>
              <a:gd name="connsiteY5" fmla="*/ 9776 h 1982510"/>
              <a:gd name="connsiteX6" fmla="*/ 770467 w 812800"/>
              <a:gd name="connsiteY6" fmla="*/ 60576 h 1982510"/>
              <a:gd name="connsiteX7" fmla="*/ 812800 w 812800"/>
              <a:gd name="connsiteY7" fmla="*/ 187576 h 1982510"/>
              <a:gd name="connsiteX8" fmla="*/ 770467 w 812800"/>
              <a:gd name="connsiteY8" fmla="*/ 348443 h 1982510"/>
              <a:gd name="connsiteX9" fmla="*/ 609600 w 812800"/>
              <a:gd name="connsiteY9" fmla="*/ 619376 h 1982510"/>
              <a:gd name="connsiteX10" fmla="*/ 431800 w 812800"/>
              <a:gd name="connsiteY10" fmla="*/ 924176 h 1982510"/>
              <a:gd name="connsiteX11" fmla="*/ 347133 w 812800"/>
              <a:gd name="connsiteY11" fmla="*/ 1135843 h 1982510"/>
              <a:gd name="connsiteX12" fmla="*/ 364067 w 812800"/>
              <a:gd name="connsiteY12" fmla="*/ 1440643 h 1982510"/>
              <a:gd name="connsiteX13" fmla="*/ 541867 w 812800"/>
              <a:gd name="connsiteY13" fmla="*/ 1753910 h 1982510"/>
              <a:gd name="connsiteX14" fmla="*/ 770467 w 812800"/>
              <a:gd name="connsiteY14" fmla="*/ 1982510 h 198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2800" h="1982510">
                <a:moveTo>
                  <a:pt x="0" y="526243"/>
                </a:moveTo>
                <a:cubicBezTo>
                  <a:pt x="70555" y="501548"/>
                  <a:pt x="141111" y="476854"/>
                  <a:pt x="194733" y="441576"/>
                </a:cubicBezTo>
                <a:cubicBezTo>
                  <a:pt x="248355" y="406298"/>
                  <a:pt x="285044" y="369609"/>
                  <a:pt x="321733" y="314576"/>
                </a:cubicBezTo>
                <a:cubicBezTo>
                  <a:pt x="358422" y="259543"/>
                  <a:pt x="376767" y="162176"/>
                  <a:pt x="414867" y="111376"/>
                </a:cubicBezTo>
                <a:cubicBezTo>
                  <a:pt x="452967" y="60576"/>
                  <a:pt x="508000" y="26709"/>
                  <a:pt x="550333" y="9776"/>
                </a:cubicBezTo>
                <a:cubicBezTo>
                  <a:pt x="592666" y="-7157"/>
                  <a:pt x="632178" y="1309"/>
                  <a:pt x="668867" y="9776"/>
                </a:cubicBezTo>
                <a:cubicBezTo>
                  <a:pt x="705556" y="18243"/>
                  <a:pt x="746478" y="30943"/>
                  <a:pt x="770467" y="60576"/>
                </a:cubicBezTo>
                <a:cubicBezTo>
                  <a:pt x="794456" y="90209"/>
                  <a:pt x="812800" y="139598"/>
                  <a:pt x="812800" y="187576"/>
                </a:cubicBezTo>
                <a:cubicBezTo>
                  <a:pt x="812800" y="235554"/>
                  <a:pt x="804334" y="276476"/>
                  <a:pt x="770467" y="348443"/>
                </a:cubicBezTo>
                <a:cubicBezTo>
                  <a:pt x="736600" y="420410"/>
                  <a:pt x="666044" y="523421"/>
                  <a:pt x="609600" y="619376"/>
                </a:cubicBezTo>
                <a:cubicBezTo>
                  <a:pt x="553156" y="715331"/>
                  <a:pt x="475545" y="838098"/>
                  <a:pt x="431800" y="924176"/>
                </a:cubicBezTo>
                <a:cubicBezTo>
                  <a:pt x="388056" y="1010254"/>
                  <a:pt x="358422" y="1049765"/>
                  <a:pt x="347133" y="1135843"/>
                </a:cubicBezTo>
                <a:cubicBezTo>
                  <a:pt x="335844" y="1221921"/>
                  <a:pt x="331611" y="1337632"/>
                  <a:pt x="364067" y="1440643"/>
                </a:cubicBezTo>
                <a:cubicBezTo>
                  <a:pt x="396523" y="1543654"/>
                  <a:pt x="474134" y="1663599"/>
                  <a:pt x="541867" y="1753910"/>
                </a:cubicBezTo>
                <a:cubicBezTo>
                  <a:pt x="609600" y="1844221"/>
                  <a:pt x="690033" y="1913365"/>
                  <a:pt x="770467" y="198251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How it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Works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err="1" smtClean="0">
                <a:latin typeface="New Cicle" pitchFamily="2" charset="0"/>
              </a:rPr>
              <a:t>Excepteur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sint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occaecat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cupidatat</a:t>
            </a:r>
            <a:r>
              <a:rPr lang="fr-FR" dirty="0" smtClean="0">
                <a:latin typeface="New Cicle" pitchFamily="2" charset="0"/>
              </a:rPr>
              <a:t> non </a:t>
            </a:r>
            <a:r>
              <a:rPr lang="fr-FR" dirty="0" err="1" smtClean="0">
                <a:latin typeface="New Cicle" pitchFamily="2" charset="0"/>
              </a:rPr>
              <a:t>proident</a:t>
            </a:r>
            <a:endParaRPr lang="bg-BG" dirty="0" smtClean="0"/>
          </a:p>
        </p:txBody>
      </p:sp>
      <p:pic>
        <p:nvPicPr>
          <p:cNvPr id="1026" name="Picture 2" descr="E:\Envato\WebPage Present\applecinemaleds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807" y="2336879"/>
            <a:ext cx="2028224" cy="17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3320775" y="2689928"/>
            <a:ext cx="639919" cy="696965"/>
            <a:chOff x="1790036" y="2580662"/>
            <a:chExt cx="590694" cy="643353"/>
          </a:xfrm>
        </p:grpSpPr>
        <p:sp>
          <p:nvSpPr>
            <p:cNvPr id="9" name="Oval 8"/>
            <p:cNvSpPr/>
            <p:nvPr/>
          </p:nvSpPr>
          <p:spPr>
            <a:xfrm>
              <a:off x="1875573" y="2580662"/>
              <a:ext cx="419623" cy="41962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67240" y="2605807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mtClean="0">
                  <a:solidFill>
                    <a:srgbClr val="F2F2F2"/>
                  </a:solidFill>
                  <a:latin typeface="GeosansLight" pitchFamily="2" charset="0"/>
                </a:rPr>
                <a:t>1</a:t>
              </a:r>
              <a:endParaRPr lang="en-US">
                <a:solidFill>
                  <a:srgbClr val="F2F2F2"/>
                </a:solidFill>
                <a:latin typeface="GeosansLight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790036" y="3000285"/>
              <a:ext cx="590694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Step One</a:t>
              </a:r>
              <a:endParaRPr lang="bg-BG" sz="975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00808" y="4521121"/>
            <a:ext cx="665566" cy="696965"/>
            <a:chOff x="1778199" y="2580662"/>
            <a:chExt cx="614369" cy="643353"/>
          </a:xfrm>
        </p:grpSpPr>
        <p:sp>
          <p:nvSpPr>
            <p:cNvPr id="18" name="Oval 17"/>
            <p:cNvSpPr/>
            <p:nvPr/>
          </p:nvSpPr>
          <p:spPr>
            <a:xfrm>
              <a:off x="1875573" y="2580662"/>
              <a:ext cx="419623" cy="41962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67240" y="2605807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mtClean="0">
                  <a:solidFill>
                    <a:srgbClr val="F2F2F2"/>
                  </a:solidFill>
                  <a:latin typeface="GeosansLight" pitchFamily="2" charset="0"/>
                </a:rPr>
                <a:t>2</a:t>
              </a:r>
              <a:endParaRPr lang="en-US">
                <a:solidFill>
                  <a:srgbClr val="F2F2F2"/>
                </a:solidFill>
                <a:latin typeface="GeosansLight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778199" y="3000285"/>
              <a:ext cx="614369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Step Two</a:t>
              </a:r>
              <a:endParaRPr lang="bg-BG" sz="975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pic>
        <p:nvPicPr>
          <p:cNvPr id="1027" name="Picture 3" descr="E:\Envato\WebPage Present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433" y="3121994"/>
            <a:ext cx="1495190" cy="143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Envato\WebPage Present\081014-macbook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199" y="2512846"/>
            <a:ext cx="2340260" cy="136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7584546" y="3864618"/>
            <a:ext cx="665566" cy="696965"/>
            <a:chOff x="1778199" y="2580662"/>
            <a:chExt cx="614369" cy="643353"/>
          </a:xfrm>
        </p:grpSpPr>
        <p:sp>
          <p:nvSpPr>
            <p:cNvPr id="22" name="Oval 21"/>
            <p:cNvSpPr/>
            <p:nvPr/>
          </p:nvSpPr>
          <p:spPr>
            <a:xfrm>
              <a:off x="1875573" y="2580662"/>
              <a:ext cx="419623" cy="41962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67240" y="2605807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mtClean="0">
                  <a:solidFill>
                    <a:srgbClr val="F2F2F2"/>
                  </a:solidFill>
                  <a:latin typeface="GeosansLight" pitchFamily="2" charset="0"/>
                </a:rPr>
                <a:t>2</a:t>
              </a:r>
              <a:endParaRPr lang="en-US">
                <a:solidFill>
                  <a:srgbClr val="F2F2F2"/>
                </a:solidFill>
                <a:latin typeface="GeosansLight" pitchFamily="2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778199" y="3000285"/>
              <a:ext cx="614369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Step Two</a:t>
              </a:r>
              <a:endParaRPr lang="bg-BG" sz="975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4859015" y="2563451"/>
            <a:ext cx="2185214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rgbClr val="3D3743"/>
                </a:solidFill>
                <a:latin typeface="New Cicle" pitchFamily="2" charset="0"/>
              </a:rPr>
              <a:t>Responsive Design</a:t>
            </a:r>
            <a:endParaRPr lang="bg-BG" sz="2167">
              <a:solidFill>
                <a:srgbClr val="3D37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43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Design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Kit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err="1" smtClean="0">
                <a:latin typeface="New Cicle" pitchFamily="2" charset="0"/>
              </a:rPr>
              <a:t>Excepteur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sint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occaecat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cupidatat</a:t>
            </a:r>
            <a:r>
              <a:rPr lang="fr-FR" dirty="0" smtClean="0">
                <a:latin typeface="New Cicle" pitchFamily="2" charset="0"/>
              </a:rPr>
              <a:t> non </a:t>
            </a:r>
            <a:r>
              <a:rPr lang="fr-FR" dirty="0" err="1" smtClean="0">
                <a:latin typeface="New Cicle" pitchFamily="2" charset="0"/>
              </a:rPr>
              <a:t>proident</a:t>
            </a:r>
            <a:endParaRPr lang="bg-BG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662525" y="2416773"/>
            <a:ext cx="2106233" cy="3010123"/>
            <a:chOff x="971601" y="1473987"/>
            <a:chExt cx="1944215" cy="2778575"/>
          </a:xfrm>
        </p:grpSpPr>
        <p:sp>
          <p:nvSpPr>
            <p:cNvPr id="19" name="Rectangle 18"/>
            <p:cNvSpPr/>
            <p:nvPr/>
          </p:nvSpPr>
          <p:spPr>
            <a:xfrm>
              <a:off x="971601" y="2473968"/>
              <a:ext cx="1944215" cy="1778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Perspiciatis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unde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omnis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error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quae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ab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illo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inventore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veritatis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et quasi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architecto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beatae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vitae dicta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sunt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explicabo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.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Nemo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enim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quia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aspernatur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odit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fugi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.</a:t>
              </a:r>
              <a:endParaRPr lang="bg-BG" sz="1192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359820" y="2111026"/>
              <a:ext cx="1167775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Infographics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1620543" y="1473987"/>
              <a:ext cx="632126" cy="639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900">
                  <a:solidFill>
                    <a:srgbClr val="3D3743"/>
                  </a:solidFill>
                  <a:latin typeface="FontAwesome" pitchFamily="2" charset="0"/>
                </a:rPr>
                <a:t></a:t>
              </a:r>
              <a:endParaRPr lang="bg-BG" sz="390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94761" y="2416773"/>
            <a:ext cx="2106233" cy="3010123"/>
            <a:chOff x="971600" y="1473987"/>
            <a:chExt cx="1944215" cy="2778575"/>
          </a:xfrm>
        </p:grpSpPr>
        <p:sp>
          <p:nvSpPr>
            <p:cNvPr id="11" name="Rectangle 10"/>
            <p:cNvSpPr/>
            <p:nvPr/>
          </p:nvSpPr>
          <p:spPr>
            <a:xfrm>
              <a:off x="971600" y="2473968"/>
              <a:ext cx="1944215" cy="1778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Perspiciatis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unde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omnis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error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quae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ab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illo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inventore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veritatis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et quasi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architecto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beatae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vitae dicta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sunt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explicabo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.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Nemo</a:t>
              </a:r>
              <a:r>
                <a:rPr lang="en-US" sz="1192" b="1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enim</a:t>
              </a:r>
              <a:r>
                <a:rPr lang="en-US" sz="1192" b="1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quia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aspernatur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odit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fugi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.</a:t>
              </a:r>
              <a:endParaRPr lang="bg-BG" sz="1192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382755" y="2111026"/>
              <a:ext cx="1121904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Font Types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53403" y="1473987"/>
              <a:ext cx="565540" cy="639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900">
                  <a:solidFill>
                    <a:srgbClr val="3D3743"/>
                  </a:solidFill>
                  <a:latin typeface="FontAwesome" pitchFamily="2" charset="0"/>
                </a:rPr>
                <a:t></a:t>
              </a:r>
              <a:endParaRPr lang="bg-BG" sz="39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926997" y="2416773"/>
            <a:ext cx="2106234" cy="3010123"/>
            <a:chOff x="971601" y="1473987"/>
            <a:chExt cx="1944216" cy="2778575"/>
          </a:xfrm>
        </p:grpSpPr>
        <p:sp>
          <p:nvSpPr>
            <p:cNvPr id="17" name="Rectangle 16"/>
            <p:cNvSpPr/>
            <p:nvPr/>
          </p:nvSpPr>
          <p:spPr>
            <a:xfrm>
              <a:off x="971601" y="2473968"/>
              <a:ext cx="1944216" cy="1778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Perspiciatis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unde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omnis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error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quae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ab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illo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inventore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veritatis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et quasi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architecto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beatae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vitae dicta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sunt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explicabo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.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Nemo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enim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quia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aspernatur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odit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fugi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.</a:t>
              </a:r>
              <a:endParaRPr lang="bg-BG" sz="1192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568459" y="2111026"/>
              <a:ext cx="750501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Photos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0544" y="1473987"/>
              <a:ext cx="632126" cy="639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900">
                  <a:solidFill>
                    <a:srgbClr val="3D3743"/>
                  </a:solidFill>
                  <a:latin typeface="FontAwesome" pitchFamily="2" charset="0"/>
                </a:rPr>
                <a:t></a:t>
              </a:r>
              <a:endParaRPr lang="bg-BG" sz="39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059234" y="2414887"/>
            <a:ext cx="2106234" cy="3010123"/>
            <a:chOff x="971601" y="1473987"/>
            <a:chExt cx="1944216" cy="2778575"/>
          </a:xfrm>
        </p:grpSpPr>
        <p:sp>
          <p:nvSpPr>
            <p:cNvPr id="23" name="Rectangle 22"/>
            <p:cNvSpPr/>
            <p:nvPr/>
          </p:nvSpPr>
          <p:spPr>
            <a:xfrm>
              <a:off x="971601" y="2473968"/>
              <a:ext cx="1944216" cy="1778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Perspiciatis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unde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omnis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error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quae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ab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illo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inventore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veritatis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et quasi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architecto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beatae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vitae dicta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sunt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explicabo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.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Nemo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enim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quia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aspernatur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odit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fugi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.</a:t>
              </a:r>
              <a:endParaRPr lang="bg-BG" sz="1192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276960" y="2111026"/>
              <a:ext cx="1333501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Move Content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20544" y="1473987"/>
              <a:ext cx="565540" cy="639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900">
                  <a:solidFill>
                    <a:srgbClr val="3D3743"/>
                  </a:solidFill>
                  <a:latin typeface="FontAwesome" pitchFamily="2" charset="0"/>
                </a:rPr>
                <a:t></a:t>
              </a:r>
              <a:endParaRPr lang="bg-BG" sz="3900"/>
            </a:p>
          </p:txBody>
        </p:sp>
      </p:grpSp>
    </p:spTree>
    <p:extLst>
      <p:ext uri="{BB962C8B-B14F-4D97-AF65-F5344CB8AC3E}">
        <p14:creationId xmlns:p14="http://schemas.microsoft.com/office/powerpoint/2010/main" val="55342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Operation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Plans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156757"/>
              </p:ext>
            </p:extLst>
          </p:nvPr>
        </p:nvGraphicFramePr>
        <p:xfrm>
          <a:off x="896551" y="2180861"/>
          <a:ext cx="8112900" cy="3345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2580"/>
                <a:gridCol w="1622580"/>
                <a:gridCol w="1622580"/>
                <a:gridCol w="1622580"/>
                <a:gridCol w="1622580"/>
              </a:tblGrid>
              <a:tr h="5819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100" dirty="0" smtClean="0">
                          <a:latin typeface="GeosansLight" pitchFamily="2" charset="0"/>
                        </a:rPr>
                        <a:t>Small</a:t>
                      </a:r>
                      <a:endParaRPr lang="bg-BG" sz="2100" dirty="0"/>
                    </a:p>
                  </a:txBody>
                  <a:tcPr marL="99060" marR="99060" marT="49530" marB="4953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74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100" smtClean="0">
                          <a:latin typeface="GeosansLight" pitchFamily="2" charset="0"/>
                        </a:rPr>
                        <a:t>Medium</a:t>
                      </a:r>
                      <a:endParaRPr lang="bg-BG" sz="2100"/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74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100" dirty="0" smtClean="0">
                          <a:latin typeface="GeosansLight" pitchFamily="2" charset="0"/>
                        </a:rPr>
                        <a:t>Medium+</a:t>
                      </a:r>
                      <a:endParaRPr lang="bg-BG" sz="2100" dirty="0"/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100" smtClean="0">
                          <a:latin typeface="GeosansLight" pitchFamily="2" charset="0"/>
                        </a:rPr>
                        <a:t>Business</a:t>
                      </a:r>
                      <a:endParaRPr lang="bg-BG" sz="2100"/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74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100" smtClean="0">
                          <a:latin typeface="GeosansLight" pitchFamily="2" charset="0"/>
                        </a:rPr>
                        <a:t>Business+</a:t>
                      </a:r>
                      <a:endParaRPr lang="bg-BG" sz="2100"/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3743"/>
                    </a:solidFill>
                  </a:tcPr>
                </a:tc>
              </a:tr>
              <a:tr h="4017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100 </a:t>
                      </a:r>
                      <a:r>
                        <a:rPr lang="en-US" sz="1300" b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m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bps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300 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mbps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500 </a:t>
                      </a:r>
                      <a:r>
                        <a:rPr lang="en-US" sz="1300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mbps</a:t>
                      </a:r>
                      <a:endParaRPr lang="bg-BG" sz="1300" dirty="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1000 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mbps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5000 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mbps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17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2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E-mail</a:t>
                      </a:r>
                    </a:p>
                  </a:txBody>
                  <a:tcPr marL="99060" marR="99060" marT="49530" marB="4953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10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E-mail</a:t>
                      </a: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50</a:t>
                      </a:r>
                      <a:r>
                        <a:rPr lang="en-US" sz="1300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E-mail</a:t>
                      </a: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Unlimited</a:t>
                      </a: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Unlimited</a:t>
                      </a: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17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Free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Phone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Free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Phone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Free</a:t>
                      </a:r>
                      <a:r>
                        <a:rPr lang="en-US" sz="1300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Phone</a:t>
                      </a:r>
                      <a:endParaRPr lang="bg-BG" sz="1300" dirty="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Free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Phone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Free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Phone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17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-----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Limit Account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Limit Account</a:t>
                      </a:r>
                      <a:endParaRPr lang="bg-BG" sz="1300" dirty="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Unlimited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Unlimited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017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5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User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20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User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50</a:t>
                      </a:r>
                      <a:r>
                        <a:rPr lang="en-US" sz="1300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User</a:t>
                      </a:r>
                      <a:endParaRPr lang="bg-BG" sz="1300" dirty="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150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User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300" b="1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500</a:t>
                      </a: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 User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29.99$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per month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39.99$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per month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59.99$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300" dirty="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per month</a:t>
                      </a:r>
                      <a:endParaRPr lang="bg-BG" sz="1300" dirty="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89.99$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per month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129.99$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300" smtClean="0">
                          <a:solidFill>
                            <a:srgbClr val="3D3743"/>
                          </a:solidFill>
                          <a:latin typeface="GeosansLight" pitchFamily="2" charset="0"/>
                        </a:rPr>
                        <a:t>per month</a:t>
                      </a:r>
                      <a:endParaRPr lang="bg-BG" sz="1300">
                        <a:solidFill>
                          <a:srgbClr val="3D3743"/>
                        </a:solidFill>
                      </a:endParaRPr>
                    </a:p>
                  </a:txBody>
                  <a:tcPr marL="99060" marR="99060" marT="49530" marB="49530">
                    <a:lnL w="1270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576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Milestones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Events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</a:t>
            </a:r>
            <a:endParaRPr lang="bg-BG" smtClean="0"/>
          </a:p>
        </p:txBody>
      </p:sp>
      <p:grpSp>
        <p:nvGrpSpPr>
          <p:cNvPr id="17" name="Group 16"/>
          <p:cNvGrpSpPr/>
          <p:nvPr/>
        </p:nvGrpSpPr>
        <p:grpSpPr>
          <a:xfrm>
            <a:off x="5329183" y="2286713"/>
            <a:ext cx="4070311" cy="425822"/>
            <a:chOff x="4906587" y="1413387"/>
            <a:chExt cx="3757210" cy="393067"/>
          </a:xfrm>
        </p:grpSpPr>
        <p:sp>
          <p:nvSpPr>
            <p:cNvPr id="18" name="Rectangle 17"/>
            <p:cNvSpPr/>
            <p:nvPr/>
          </p:nvSpPr>
          <p:spPr>
            <a:xfrm>
              <a:off x="5292080" y="1422127"/>
              <a:ext cx="3371717" cy="362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Aomnis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error sit voluptatem alamanier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quae .</a:t>
              </a:r>
              <a:endParaRPr lang="bg-BG" sz="975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906587" y="1413387"/>
              <a:ext cx="426449" cy="3930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167">
                  <a:solidFill>
                    <a:srgbClr val="3D3743"/>
                  </a:solidFill>
                  <a:latin typeface="FontAwesome" pitchFamily="2" charset="0"/>
                </a:rPr>
                <a:t></a:t>
              </a:r>
              <a:endParaRPr lang="bg-BG" sz="2167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329183" y="2873467"/>
            <a:ext cx="4070311" cy="425822"/>
            <a:chOff x="4906587" y="1413387"/>
            <a:chExt cx="3757210" cy="393067"/>
          </a:xfrm>
        </p:grpSpPr>
        <p:sp>
          <p:nvSpPr>
            <p:cNvPr id="23" name="Rectangle 22"/>
            <p:cNvSpPr/>
            <p:nvPr/>
          </p:nvSpPr>
          <p:spPr>
            <a:xfrm>
              <a:off x="5292080" y="1422127"/>
              <a:ext cx="3371717" cy="362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Aiste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error </a:t>
              </a:r>
              <a:r>
                <a:rPr lang="en-US" sz="975" b="1">
                  <a:solidFill>
                    <a:srgbClr val="3D3743"/>
                  </a:solidFill>
                  <a:latin typeface="GeosansLight" pitchFamily="2" charset="0"/>
                </a:rPr>
                <a:t>sit voluptatem alamanier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quae .</a:t>
              </a:r>
              <a:endParaRPr lang="bg-BG" sz="975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906587" y="1413387"/>
              <a:ext cx="371699" cy="3930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167">
                  <a:solidFill>
                    <a:srgbClr val="3D3743"/>
                  </a:solidFill>
                  <a:latin typeface="FontAwesome" pitchFamily="2" charset="0"/>
                </a:rPr>
                <a:t></a:t>
              </a:r>
              <a:endParaRPr lang="bg-BG" sz="2167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329183" y="4046975"/>
            <a:ext cx="4070311" cy="425822"/>
            <a:chOff x="4906587" y="1413387"/>
            <a:chExt cx="3757210" cy="393067"/>
          </a:xfrm>
        </p:grpSpPr>
        <p:sp>
          <p:nvSpPr>
            <p:cNvPr id="26" name="Rectangle 25"/>
            <p:cNvSpPr/>
            <p:nvPr/>
          </p:nvSpPr>
          <p:spPr>
            <a:xfrm>
              <a:off x="5292080" y="1422127"/>
              <a:ext cx="3371717" cy="362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Znatus error sit voluptatem alamanier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rem aperiam.</a:t>
              </a:r>
              <a:endParaRPr lang="bg-BG" sz="975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906587" y="1413387"/>
              <a:ext cx="426449" cy="3930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167">
                  <a:solidFill>
                    <a:srgbClr val="3D3743"/>
                  </a:solidFill>
                  <a:latin typeface="FontAwesome" pitchFamily="2" charset="0"/>
                </a:rPr>
                <a:t></a:t>
              </a:r>
              <a:endParaRPr lang="bg-BG" sz="2167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329183" y="3460221"/>
            <a:ext cx="4070311" cy="425822"/>
            <a:chOff x="4906587" y="1413387"/>
            <a:chExt cx="3757210" cy="393067"/>
          </a:xfrm>
        </p:grpSpPr>
        <p:sp>
          <p:nvSpPr>
            <p:cNvPr id="32" name="Rectangle 31"/>
            <p:cNvSpPr/>
            <p:nvPr/>
          </p:nvSpPr>
          <p:spPr>
            <a:xfrm>
              <a:off x="5292080" y="1422127"/>
              <a:ext cx="3371717" cy="362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Rvoluptatem alamanier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quae .</a:t>
              </a:r>
              <a:endParaRPr lang="bg-BG" sz="975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906587" y="1413387"/>
              <a:ext cx="408692" cy="3930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167">
                  <a:solidFill>
                    <a:srgbClr val="3D3743"/>
                  </a:solidFill>
                  <a:latin typeface="FontAwesome" pitchFamily="2" charset="0"/>
                </a:rPr>
                <a:t></a:t>
              </a:r>
              <a:endParaRPr lang="bg-BG" sz="2167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329183" y="4633728"/>
            <a:ext cx="4070311" cy="425822"/>
            <a:chOff x="4906587" y="1413387"/>
            <a:chExt cx="3757210" cy="393067"/>
          </a:xfrm>
        </p:grpSpPr>
        <p:sp>
          <p:nvSpPr>
            <p:cNvPr id="35" name="Rectangle 34"/>
            <p:cNvSpPr/>
            <p:nvPr/>
          </p:nvSpPr>
          <p:spPr>
            <a:xfrm>
              <a:off x="5292080" y="1422127"/>
              <a:ext cx="3371717" cy="362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Aomnis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error sit </a:t>
              </a:r>
              <a:r>
                <a:rPr lang="en-US" sz="975" b="1">
                  <a:solidFill>
                    <a:srgbClr val="3D3743"/>
                  </a:solidFill>
                  <a:latin typeface="GeosansLight" pitchFamily="2" charset="0"/>
                </a:rPr>
                <a:t>voluptatem alamanier </a:t>
              </a:r>
              <a:r>
                <a:rPr lang="en-US" sz="975" b="1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975" b="1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975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975">
                  <a:solidFill>
                    <a:srgbClr val="3D3743"/>
                  </a:solidFill>
                  <a:latin typeface="GeosansLight" pitchFamily="2" charset="0"/>
                </a:rPr>
                <a:t> quae .</a:t>
              </a:r>
              <a:endParaRPr lang="bg-BG" sz="975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906587" y="1413387"/>
              <a:ext cx="426449" cy="3930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167">
                  <a:solidFill>
                    <a:srgbClr val="3D3743"/>
                  </a:solidFill>
                  <a:latin typeface="FontAwesome" pitchFamily="2" charset="0"/>
                </a:rPr>
                <a:t></a:t>
              </a:r>
              <a:endParaRPr lang="bg-BG" sz="2167"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6523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5700402" y="2077852"/>
            <a:ext cx="2919006" cy="3067338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Chrome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vs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Firefox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1208585" y="2077852"/>
            <a:ext cx="2919006" cy="306733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2052" name="Picture 4" descr="E:\Envato\Success\Firefox_free_icon_43px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856" y="2233818"/>
            <a:ext cx="858095" cy="85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Envato\Success\Google_Chrome_icon_(201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97" y="2200934"/>
            <a:ext cx="890979" cy="89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1208585" y="3975062"/>
            <a:ext cx="2919006" cy="1170129"/>
          </a:xfrm>
          <a:prstGeom prst="rect">
            <a:avLst/>
          </a:prstGeom>
          <a:solidFill>
            <a:srgbClr val="000000">
              <a:alpha val="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1" name="Rectangle 30"/>
          <p:cNvSpPr/>
          <p:nvPr/>
        </p:nvSpPr>
        <p:spPr>
          <a:xfrm>
            <a:off x="1727767" y="3457289"/>
            <a:ext cx="1880643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Google Chrome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239478" y="4009976"/>
            <a:ext cx="2824988" cy="1092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vitae dicta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sunt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explicabo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Nemo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enim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ipsam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quia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voluptas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sit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aspernatur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aut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odit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aut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fugit,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sed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quia.</a:t>
            </a:r>
            <a:endParaRPr lang="bg-BG" sz="1083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700402" y="3975062"/>
            <a:ext cx="2919006" cy="1170129"/>
          </a:xfrm>
          <a:prstGeom prst="rect">
            <a:avLst/>
          </a:prstGeom>
          <a:solidFill>
            <a:srgbClr val="000000">
              <a:alpha val="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6" name="Rectangle 35"/>
          <p:cNvSpPr/>
          <p:nvPr/>
        </p:nvSpPr>
        <p:spPr>
          <a:xfrm>
            <a:off x="6313359" y="3457289"/>
            <a:ext cx="1693091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Mozilla Firefox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747411" y="4009976"/>
            <a:ext cx="2824988" cy="1092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vitae dicta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sunt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explicabo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Nemo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enim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ipsam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quia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voluptas</a:t>
            </a:r>
            <a:r>
              <a:rPr lang="en-US" sz="1083" b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sit </a:t>
            </a:r>
            <a:r>
              <a:rPr lang="en-US" sz="1083" b="1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aspernatur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aut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odit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aut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fugit,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sed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quia.</a:t>
            </a:r>
            <a:endParaRPr lang="bg-BG" sz="1083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149109" y="3245534"/>
            <a:ext cx="791306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43%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845199" y="3245534"/>
            <a:ext cx="802207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33">
                <a:solidFill>
                  <a:srgbClr val="3D3743"/>
                </a:solidFill>
                <a:latin typeface="GeosansLight" pitchFamily="2" charset="0"/>
              </a:rPr>
              <a:t>28%</a:t>
            </a:r>
            <a:endParaRPr lang="bg-BG" sz="3033">
              <a:solidFill>
                <a:srgbClr val="3D3743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391117" y="2825619"/>
            <a:ext cx="307288" cy="433022"/>
            <a:chOff x="3983813" y="1847940"/>
            <a:chExt cx="396044" cy="55809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0" name="Isosceles Triangle 39"/>
            <p:cNvSpPr/>
            <p:nvPr/>
          </p:nvSpPr>
          <p:spPr>
            <a:xfrm>
              <a:off x="3983813" y="1847940"/>
              <a:ext cx="396044" cy="23762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F2F2F2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4114328" y="2006323"/>
              <a:ext cx="135015" cy="3997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114840" y="3800314"/>
            <a:ext cx="262924" cy="408773"/>
            <a:chOff x="4644717" y="2875950"/>
            <a:chExt cx="396044" cy="615737"/>
          </a:xfrm>
        </p:grpSpPr>
        <p:sp>
          <p:nvSpPr>
            <p:cNvPr id="42" name="Isosceles Triangle 41"/>
            <p:cNvSpPr/>
            <p:nvPr/>
          </p:nvSpPr>
          <p:spPr>
            <a:xfrm flipV="1">
              <a:off x="4644717" y="3254061"/>
              <a:ext cx="396044" cy="237626"/>
            </a:xfrm>
            <a:prstGeom prst="triangl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F2F2F2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flipV="1">
              <a:off x="4775232" y="2875950"/>
              <a:ext cx="135015" cy="399713"/>
            </a:xfrm>
            <a:prstGeom prst="rect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36745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Person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Tree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pSp>
        <p:nvGrpSpPr>
          <p:cNvPr id="67" name="Group 66"/>
          <p:cNvGrpSpPr/>
          <p:nvPr/>
        </p:nvGrpSpPr>
        <p:grpSpPr>
          <a:xfrm>
            <a:off x="4659488" y="2064193"/>
            <a:ext cx="670375" cy="868740"/>
            <a:chOff x="1855267" y="2580663"/>
            <a:chExt cx="618807" cy="801914"/>
          </a:xfrm>
        </p:grpSpPr>
        <p:sp>
          <p:nvSpPr>
            <p:cNvPr id="68" name="Oval 67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943145" y="2666301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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855267" y="3158847"/>
              <a:ext cx="618807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Level One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166362" y="3064355"/>
            <a:ext cx="848309" cy="745760"/>
            <a:chOff x="1717372" y="2629323"/>
            <a:chExt cx="783055" cy="688394"/>
          </a:xfrm>
        </p:grpSpPr>
        <p:sp>
          <p:nvSpPr>
            <p:cNvPr id="46" name="Oval 45"/>
            <p:cNvSpPr/>
            <p:nvPr/>
          </p:nvSpPr>
          <p:spPr>
            <a:xfrm>
              <a:off x="1875574" y="2629323"/>
              <a:ext cx="466652" cy="46665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890756" y="2689644"/>
              <a:ext cx="436287" cy="33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717372" y="309398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Speedup web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111155" y="3064355"/>
            <a:ext cx="848309" cy="745760"/>
            <a:chOff x="1717372" y="2629323"/>
            <a:chExt cx="783055" cy="688394"/>
          </a:xfrm>
        </p:grpSpPr>
        <p:sp>
          <p:nvSpPr>
            <p:cNvPr id="80" name="Oval 79"/>
            <p:cNvSpPr/>
            <p:nvPr/>
          </p:nvSpPr>
          <p:spPr>
            <a:xfrm>
              <a:off x="1875574" y="2629323"/>
              <a:ext cx="466652" cy="46665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901086" y="2693372"/>
              <a:ext cx="436287" cy="33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1717372" y="309398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Speedup web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055947" y="3064355"/>
            <a:ext cx="848309" cy="745760"/>
            <a:chOff x="1717372" y="2629323"/>
            <a:chExt cx="783055" cy="688394"/>
          </a:xfrm>
        </p:grpSpPr>
        <p:sp>
          <p:nvSpPr>
            <p:cNvPr id="97" name="Oval 96"/>
            <p:cNvSpPr/>
            <p:nvPr/>
          </p:nvSpPr>
          <p:spPr>
            <a:xfrm>
              <a:off x="1875574" y="2629323"/>
              <a:ext cx="466652" cy="46665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901086" y="2693372"/>
              <a:ext cx="436287" cy="33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717372" y="309398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Speedup web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6000740" y="3064355"/>
            <a:ext cx="848309" cy="745760"/>
            <a:chOff x="1717372" y="2629323"/>
            <a:chExt cx="783055" cy="688394"/>
          </a:xfrm>
        </p:grpSpPr>
        <p:sp>
          <p:nvSpPr>
            <p:cNvPr id="105" name="Oval 104"/>
            <p:cNvSpPr/>
            <p:nvPr/>
          </p:nvSpPr>
          <p:spPr>
            <a:xfrm>
              <a:off x="1875574" y="2629323"/>
              <a:ext cx="466652" cy="46665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1901086" y="2693372"/>
              <a:ext cx="436287" cy="33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717372" y="309398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Speedup web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>
          <a:xfrm flipH="1">
            <a:off x="3843288" y="2538426"/>
            <a:ext cx="808238" cy="52593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5363888" y="2538426"/>
            <a:ext cx="808238" cy="52593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4535312" y="2648914"/>
            <a:ext cx="146175" cy="317578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5298350" y="2656805"/>
            <a:ext cx="181751" cy="309687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H="1">
            <a:off x="2284581" y="3583703"/>
            <a:ext cx="808238" cy="52593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>
            <a:off x="2976605" y="3694190"/>
            <a:ext cx="146176" cy="415443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1711174" y="4122467"/>
            <a:ext cx="750525" cy="555325"/>
            <a:chOff x="1579545" y="3223724"/>
            <a:chExt cx="692792" cy="512608"/>
          </a:xfrm>
        </p:grpSpPr>
        <p:sp>
          <p:nvSpPr>
            <p:cNvPr id="21" name="Rectangle 20"/>
            <p:cNvSpPr/>
            <p:nvPr/>
          </p:nvSpPr>
          <p:spPr>
            <a:xfrm>
              <a:off x="1757108" y="3223724"/>
              <a:ext cx="337667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607033" y="4122467"/>
            <a:ext cx="750525" cy="555325"/>
            <a:chOff x="1579545" y="3223724"/>
            <a:chExt cx="692792" cy="512608"/>
          </a:xfrm>
        </p:grpSpPr>
        <p:sp>
          <p:nvSpPr>
            <p:cNvPr id="115" name="Rectangle 114"/>
            <p:cNvSpPr/>
            <p:nvPr/>
          </p:nvSpPr>
          <p:spPr>
            <a:xfrm>
              <a:off x="1757108" y="3223724"/>
              <a:ext cx="337667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17" name="Straight Connector 116"/>
          <p:cNvCxnSpPr/>
          <p:nvPr/>
        </p:nvCxnSpPr>
        <p:spPr>
          <a:xfrm flipH="1">
            <a:off x="3950809" y="3846669"/>
            <a:ext cx="260309" cy="67591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117"/>
          <p:cNvGrpSpPr/>
          <p:nvPr/>
        </p:nvGrpSpPr>
        <p:grpSpPr>
          <a:xfrm>
            <a:off x="3479532" y="4560452"/>
            <a:ext cx="750525" cy="555325"/>
            <a:chOff x="1579545" y="3223724"/>
            <a:chExt cx="692792" cy="512608"/>
          </a:xfrm>
        </p:grpSpPr>
        <p:sp>
          <p:nvSpPr>
            <p:cNvPr id="119" name="Rectangle 118"/>
            <p:cNvSpPr/>
            <p:nvPr/>
          </p:nvSpPr>
          <p:spPr>
            <a:xfrm>
              <a:off x="1757108" y="3223724"/>
              <a:ext cx="337667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21" name="Straight Connector 120"/>
          <p:cNvCxnSpPr/>
          <p:nvPr/>
        </p:nvCxnSpPr>
        <p:spPr>
          <a:xfrm>
            <a:off x="4320461" y="3846669"/>
            <a:ext cx="260309" cy="67591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oup 121"/>
          <p:cNvGrpSpPr/>
          <p:nvPr/>
        </p:nvGrpSpPr>
        <p:grpSpPr>
          <a:xfrm>
            <a:off x="4217739" y="4562642"/>
            <a:ext cx="750525" cy="555325"/>
            <a:chOff x="1579545" y="3223724"/>
            <a:chExt cx="692792" cy="512608"/>
          </a:xfrm>
        </p:grpSpPr>
        <p:sp>
          <p:nvSpPr>
            <p:cNvPr id="123" name="Rectangle 122"/>
            <p:cNvSpPr/>
            <p:nvPr/>
          </p:nvSpPr>
          <p:spPr>
            <a:xfrm>
              <a:off x="1757108" y="3223724"/>
              <a:ext cx="337667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25" name="Straight Connector 124"/>
          <p:cNvCxnSpPr>
            <a:endCxn id="127" idx="0"/>
          </p:cNvCxnSpPr>
          <p:nvPr/>
        </p:nvCxnSpPr>
        <p:spPr>
          <a:xfrm flipH="1">
            <a:off x="5492976" y="3846534"/>
            <a:ext cx="239980" cy="713786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Group 125"/>
          <p:cNvGrpSpPr/>
          <p:nvPr/>
        </p:nvGrpSpPr>
        <p:grpSpPr>
          <a:xfrm>
            <a:off x="5117714" y="4560318"/>
            <a:ext cx="750525" cy="555325"/>
            <a:chOff x="1579545" y="3223724"/>
            <a:chExt cx="692792" cy="512608"/>
          </a:xfrm>
        </p:grpSpPr>
        <p:sp>
          <p:nvSpPr>
            <p:cNvPr id="127" name="Rectangle 126"/>
            <p:cNvSpPr/>
            <p:nvPr/>
          </p:nvSpPr>
          <p:spPr>
            <a:xfrm>
              <a:off x="1757108" y="3223724"/>
              <a:ext cx="337667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5842296" y="3846534"/>
            <a:ext cx="357469" cy="669627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Group 129"/>
          <p:cNvGrpSpPr/>
          <p:nvPr/>
        </p:nvGrpSpPr>
        <p:grpSpPr>
          <a:xfrm>
            <a:off x="5831960" y="4562508"/>
            <a:ext cx="750525" cy="555325"/>
            <a:chOff x="1579545" y="3223724"/>
            <a:chExt cx="692792" cy="512608"/>
          </a:xfrm>
        </p:grpSpPr>
        <p:sp>
          <p:nvSpPr>
            <p:cNvPr id="131" name="Rectangle 130"/>
            <p:cNvSpPr/>
            <p:nvPr/>
          </p:nvSpPr>
          <p:spPr>
            <a:xfrm>
              <a:off x="1757108" y="3223724"/>
              <a:ext cx="337667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683971" y="4116049"/>
            <a:ext cx="750525" cy="555325"/>
            <a:chOff x="1579545" y="3223724"/>
            <a:chExt cx="692792" cy="512608"/>
          </a:xfrm>
        </p:grpSpPr>
        <p:sp>
          <p:nvSpPr>
            <p:cNvPr id="142" name="Rectangle 141"/>
            <p:cNvSpPr/>
            <p:nvPr/>
          </p:nvSpPr>
          <p:spPr>
            <a:xfrm>
              <a:off x="1757108" y="3223724"/>
              <a:ext cx="337667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7470142" y="4116049"/>
            <a:ext cx="750525" cy="555325"/>
            <a:chOff x="1579545" y="3223724"/>
            <a:chExt cx="692792" cy="512608"/>
          </a:xfrm>
        </p:grpSpPr>
        <p:sp>
          <p:nvSpPr>
            <p:cNvPr id="145" name="Rectangle 144"/>
            <p:cNvSpPr/>
            <p:nvPr/>
          </p:nvSpPr>
          <p:spPr>
            <a:xfrm>
              <a:off x="1757108" y="3223724"/>
              <a:ext cx="337667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47" name="Straight Connector 146"/>
          <p:cNvCxnSpPr/>
          <p:nvPr/>
        </p:nvCxnSpPr>
        <p:spPr>
          <a:xfrm>
            <a:off x="6861088" y="3569897"/>
            <a:ext cx="786171" cy="539737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>
            <a:stCxn id="107" idx="3"/>
          </p:cNvCxnSpPr>
          <p:nvPr/>
        </p:nvCxnSpPr>
        <p:spPr>
          <a:xfrm>
            <a:off x="6849049" y="3688928"/>
            <a:ext cx="210186" cy="420705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95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Mobile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Version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pic>
        <p:nvPicPr>
          <p:cNvPr id="1026" name="Picture 2" descr="C:\Users\Jokomoro\Documents\iphone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610" y="2102853"/>
            <a:ext cx="1763272" cy="319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:\Users\Jokomoro\Documents\iphone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883" y="2102853"/>
            <a:ext cx="1763272" cy="319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C:\Users\Jokomoro\Documents\iphone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155" y="2102853"/>
            <a:ext cx="1763272" cy="319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C:\Users\Jokomoro\Documents\iphone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427" y="2102853"/>
            <a:ext cx="1763272" cy="319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Oval 76"/>
          <p:cNvSpPr/>
          <p:nvPr/>
        </p:nvSpPr>
        <p:spPr>
          <a:xfrm>
            <a:off x="2596056" y="3044031"/>
            <a:ext cx="1154199" cy="1154199"/>
          </a:xfrm>
          <a:prstGeom prst="ellipse">
            <a:avLst/>
          </a:prstGeom>
          <a:solidFill>
            <a:schemeClr val="tx2">
              <a:lumMod val="60000"/>
              <a:lumOff val="40000"/>
              <a:alpha val="8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85647" y="3120994"/>
            <a:ext cx="917239" cy="9925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850">
                <a:solidFill>
                  <a:srgbClr val="F2F2F2"/>
                </a:solidFill>
                <a:latin typeface="GeosansLight" pitchFamily="2" charset="0"/>
              </a:rPr>
              <a:t>VS</a:t>
            </a:r>
            <a:endParaRPr lang="bg-BG" sz="5850">
              <a:solidFill>
                <a:srgbClr val="F2F2F2"/>
              </a:solidFill>
            </a:endParaRPr>
          </a:p>
        </p:txBody>
      </p:sp>
      <p:sp>
        <p:nvSpPr>
          <p:cNvPr id="81" name="Oval 80"/>
          <p:cNvSpPr/>
          <p:nvPr/>
        </p:nvSpPr>
        <p:spPr>
          <a:xfrm>
            <a:off x="4413396" y="3044031"/>
            <a:ext cx="1154199" cy="1154199"/>
          </a:xfrm>
          <a:prstGeom prst="ellipse">
            <a:avLst/>
          </a:prstGeom>
          <a:solidFill>
            <a:schemeClr val="tx2">
              <a:lumMod val="60000"/>
              <a:lumOff val="40000"/>
              <a:alpha val="8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4502986" y="3120994"/>
            <a:ext cx="917239" cy="9925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850">
                <a:solidFill>
                  <a:srgbClr val="F2F2F2"/>
                </a:solidFill>
                <a:latin typeface="GeosansLight" pitchFamily="2" charset="0"/>
              </a:rPr>
              <a:t>VS</a:t>
            </a:r>
            <a:endParaRPr lang="bg-BG" sz="5850">
              <a:solidFill>
                <a:srgbClr val="F2F2F2"/>
              </a:solidFill>
            </a:endParaRPr>
          </a:p>
        </p:txBody>
      </p:sp>
      <p:sp>
        <p:nvSpPr>
          <p:cNvPr id="83" name="Oval 82"/>
          <p:cNvSpPr/>
          <p:nvPr/>
        </p:nvSpPr>
        <p:spPr>
          <a:xfrm>
            <a:off x="6155328" y="3044031"/>
            <a:ext cx="1154199" cy="1154199"/>
          </a:xfrm>
          <a:prstGeom prst="ellipse">
            <a:avLst/>
          </a:prstGeom>
          <a:solidFill>
            <a:schemeClr val="tx2">
              <a:lumMod val="60000"/>
              <a:lumOff val="40000"/>
              <a:alpha val="8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6244918" y="3120994"/>
            <a:ext cx="917239" cy="9925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850">
                <a:solidFill>
                  <a:srgbClr val="F2F2F2"/>
                </a:solidFill>
                <a:latin typeface="GeosansLight" pitchFamily="2" charset="0"/>
              </a:rPr>
              <a:t>VS</a:t>
            </a:r>
            <a:endParaRPr lang="bg-BG" sz="585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831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Export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Map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pic>
        <p:nvPicPr>
          <p:cNvPr id="1026" name="Picture 2" descr="C:\Users\Jokomoro\Documents\world-map-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2" y="1244758"/>
            <a:ext cx="7878875" cy="446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966623" y="3182226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748744" y="3028014"/>
            <a:ext cx="858095" cy="23402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  <a:alpha val="8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Rectangle 13"/>
          <p:cNvSpPr/>
          <p:nvPr/>
        </p:nvSpPr>
        <p:spPr>
          <a:xfrm>
            <a:off x="4802515" y="2967373"/>
            <a:ext cx="734496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 dirty="0">
                <a:solidFill>
                  <a:schemeClr val="bg1"/>
                </a:solidFill>
                <a:latin typeface="New Cicle" pitchFamily="2" charset="0"/>
              </a:rPr>
              <a:t> Export</a:t>
            </a:r>
            <a:endParaRPr lang="bg-BG" sz="1517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201139" y="2838902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>
              <a:solidFill>
                <a:srgbClr val="3D3743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896358" y="3111685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>
              <a:solidFill>
                <a:srgbClr val="3D3743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846766" y="2913050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>
              <a:solidFill>
                <a:srgbClr val="3D3743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385483" y="3897052"/>
            <a:ext cx="316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>
              <a:solidFill>
                <a:srgbClr val="3D3743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3072694" y="2376471"/>
            <a:ext cx="2063750" cy="614556"/>
          </a:xfrm>
          <a:custGeom>
            <a:avLst/>
            <a:gdLst>
              <a:gd name="connsiteX0" fmla="*/ 1905000 w 1905000"/>
              <a:gd name="connsiteY0" fmla="*/ 567282 h 567282"/>
              <a:gd name="connsiteX1" fmla="*/ 889000 w 1905000"/>
              <a:gd name="connsiteY1" fmla="*/ 15 h 567282"/>
              <a:gd name="connsiteX2" fmla="*/ 0 w 1905000"/>
              <a:gd name="connsiteY2" fmla="*/ 550348 h 567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0" h="567282">
                <a:moveTo>
                  <a:pt x="1905000" y="567282"/>
                </a:moveTo>
                <a:cubicBezTo>
                  <a:pt x="1555750" y="285059"/>
                  <a:pt x="1206500" y="2837"/>
                  <a:pt x="889000" y="15"/>
                </a:cubicBezTo>
                <a:cubicBezTo>
                  <a:pt x="571500" y="-2807"/>
                  <a:pt x="265289" y="369726"/>
                  <a:pt x="0" y="550348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4" name="Freeform 23"/>
          <p:cNvSpPr/>
          <p:nvPr/>
        </p:nvSpPr>
        <p:spPr>
          <a:xfrm>
            <a:off x="5209823" y="2458147"/>
            <a:ext cx="1091494" cy="532880"/>
          </a:xfrm>
          <a:custGeom>
            <a:avLst/>
            <a:gdLst>
              <a:gd name="connsiteX0" fmla="*/ 0 w 1007533"/>
              <a:gd name="connsiteY0" fmla="*/ 491889 h 491889"/>
              <a:gd name="connsiteX1" fmla="*/ 499533 w 1007533"/>
              <a:gd name="connsiteY1" fmla="*/ 822 h 491889"/>
              <a:gd name="connsiteX2" fmla="*/ 1007533 w 1007533"/>
              <a:gd name="connsiteY2" fmla="*/ 398755 h 491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7533" h="491889">
                <a:moveTo>
                  <a:pt x="0" y="491889"/>
                </a:moveTo>
                <a:cubicBezTo>
                  <a:pt x="165805" y="254116"/>
                  <a:pt x="331611" y="16344"/>
                  <a:pt x="499533" y="822"/>
                </a:cubicBezTo>
                <a:cubicBezTo>
                  <a:pt x="667455" y="-14700"/>
                  <a:pt x="837494" y="192027"/>
                  <a:pt x="1007533" y="398755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48" name="Freeform 2047"/>
          <p:cNvSpPr/>
          <p:nvPr/>
        </p:nvSpPr>
        <p:spPr>
          <a:xfrm>
            <a:off x="5283201" y="2766636"/>
            <a:ext cx="733777" cy="398662"/>
          </a:xfrm>
          <a:custGeom>
            <a:avLst/>
            <a:gdLst>
              <a:gd name="connsiteX0" fmla="*/ 0 w 677333"/>
              <a:gd name="connsiteY0" fmla="*/ 207130 h 367996"/>
              <a:gd name="connsiteX1" fmla="*/ 372533 w 677333"/>
              <a:gd name="connsiteY1" fmla="*/ 3930 h 367996"/>
              <a:gd name="connsiteX2" fmla="*/ 677333 w 677333"/>
              <a:gd name="connsiteY2" fmla="*/ 367996 h 36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333" h="367996">
                <a:moveTo>
                  <a:pt x="0" y="207130"/>
                </a:moveTo>
                <a:cubicBezTo>
                  <a:pt x="129822" y="92124"/>
                  <a:pt x="259644" y="-22881"/>
                  <a:pt x="372533" y="3930"/>
                </a:cubicBezTo>
                <a:cubicBezTo>
                  <a:pt x="485422" y="30741"/>
                  <a:pt x="603955" y="266396"/>
                  <a:pt x="677333" y="367996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49" name="Freeform 2048"/>
          <p:cNvSpPr/>
          <p:nvPr/>
        </p:nvSpPr>
        <p:spPr>
          <a:xfrm>
            <a:off x="3604684" y="2705464"/>
            <a:ext cx="1385006" cy="1230301"/>
          </a:xfrm>
          <a:custGeom>
            <a:avLst/>
            <a:gdLst>
              <a:gd name="connsiteX0" fmla="*/ 1278467 w 1278467"/>
              <a:gd name="connsiteY0" fmla="*/ 272062 h 1135662"/>
              <a:gd name="connsiteX1" fmla="*/ 685800 w 1278467"/>
              <a:gd name="connsiteY1" fmla="*/ 51929 h 1135662"/>
              <a:gd name="connsiteX2" fmla="*/ 0 w 1278467"/>
              <a:gd name="connsiteY2" fmla="*/ 1135662 h 113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8467" h="1135662">
                <a:moveTo>
                  <a:pt x="1278467" y="272062"/>
                </a:moveTo>
                <a:cubicBezTo>
                  <a:pt x="1088672" y="90029"/>
                  <a:pt x="898878" y="-92004"/>
                  <a:pt x="685800" y="51929"/>
                </a:cubicBezTo>
                <a:cubicBezTo>
                  <a:pt x="472722" y="195862"/>
                  <a:pt x="236361" y="665762"/>
                  <a:pt x="0" y="1135662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79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7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Gallery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Company</a:t>
            </a:r>
            <a:endParaRPr lang="bg-BG" dirty="0"/>
          </a:p>
        </p:txBody>
      </p:sp>
      <p:sp>
        <p:nvSpPr>
          <p:cNvPr id="75" name="Subtitle 7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>
                <a:latin typeface="New Cicle" pitchFamily="2" charset="0"/>
              </a:rPr>
              <a:t>Excepteur sint occaecat cupidatat non proident</a:t>
            </a:r>
            <a:endParaRPr lang="bg-BG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5" name="Oval 94"/>
          <p:cNvSpPr/>
          <p:nvPr/>
        </p:nvSpPr>
        <p:spPr>
          <a:xfrm>
            <a:off x="4558239" y="2492897"/>
            <a:ext cx="940822" cy="94082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4" name="Rectangle 93"/>
          <p:cNvSpPr/>
          <p:nvPr/>
        </p:nvSpPr>
        <p:spPr>
          <a:xfrm>
            <a:off x="4690710" y="2646554"/>
            <a:ext cx="660758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3D3743"/>
                </a:solidFill>
                <a:latin typeface="FontAwesome" pitchFamily="2" charset="0"/>
              </a:rPr>
              <a:t></a:t>
            </a:r>
            <a:endParaRPr lang="bg-BG" sz="3467"/>
          </a:p>
        </p:txBody>
      </p:sp>
    </p:spTree>
    <p:extLst>
      <p:ext uri="{BB962C8B-B14F-4D97-AF65-F5344CB8AC3E}">
        <p14:creationId xmlns:p14="http://schemas.microsoft.com/office/powerpoint/2010/main" val="40921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187597738"/>
              </p:ext>
            </p:extLst>
          </p:nvPr>
        </p:nvGraphicFramePr>
        <p:xfrm>
          <a:off x="818541" y="1790818"/>
          <a:ext cx="5575093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Rating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Media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3" name="Rectangle 2"/>
          <p:cNvSpPr/>
          <p:nvPr/>
        </p:nvSpPr>
        <p:spPr>
          <a:xfrm>
            <a:off x="6299611" y="2316595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</a:t>
            </a:r>
            <a:endParaRPr lang="bg-BG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99611" y="3213695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949494"/>
                </a:solidFill>
                <a:latin typeface="FontAwesome" pitchFamily="2" charset="0"/>
              </a:rPr>
              <a:t></a:t>
            </a:r>
            <a:endParaRPr lang="bg-BG" sz="2600">
              <a:solidFill>
                <a:srgbClr val="94949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99611" y="4110794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3D3743"/>
                </a:solidFill>
                <a:latin typeface="FontAwesome" pitchFamily="2" charset="0"/>
              </a:rPr>
              <a:t></a:t>
            </a:r>
            <a:endParaRPr lang="bg-BG" sz="2600"/>
          </a:p>
        </p:txBody>
      </p:sp>
      <p:sp>
        <p:nvSpPr>
          <p:cNvPr id="10" name="Rectangle 9"/>
          <p:cNvSpPr/>
          <p:nvPr/>
        </p:nvSpPr>
        <p:spPr>
          <a:xfrm>
            <a:off x="6669191" y="3263707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949494"/>
                </a:solidFill>
                <a:latin typeface="New Cicle" pitchFamily="2" charset="0"/>
              </a:rPr>
              <a:t>Twitter</a:t>
            </a:r>
            <a:endParaRPr lang="bg-BG">
              <a:solidFill>
                <a:srgbClr val="949494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69191" y="2366607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Google Plus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69191" y="4160807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New Cicle" pitchFamily="2" charset="0"/>
              </a:rPr>
              <a:t>Facebook</a:t>
            </a:r>
            <a:endParaRPr lang="bg-BG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99613" y="2713557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99613" y="3607196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99613" y="4500837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</p:spTree>
    <p:extLst>
      <p:ext uri="{BB962C8B-B14F-4D97-AF65-F5344CB8AC3E}">
        <p14:creationId xmlns:p14="http://schemas.microsoft.com/office/powerpoint/2010/main" val="6306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Prespective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in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Work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Isosceles Triangle 1"/>
          <p:cNvSpPr/>
          <p:nvPr/>
        </p:nvSpPr>
        <p:spPr>
          <a:xfrm>
            <a:off x="4328931" y="3116965"/>
            <a:ext cx="1248139" cy="1075982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val 2"/>
          <p:cNvSpPr/>
          <p:nvPr/>
        </p:nvSpPr>
        <p:spPr>
          <a:xfrm>
            <a:off x="4406940" y="2336879"/>
            <a:ext cx="1092121" cy="1092121"/>
          </a:xfrm>
          <a:prstGeom prst="ellipse">
            <a:avLst/>
          </a:prstGeom>
          <a:solidFill>
            <a:srgbClr val="F2F2F2"/>
          </a:solidFill>
          <a:ln w="38100">
            <a:solidFill>
              <a:srgbClr val="3D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ectangle 5"/>
          <p:cNvSpPr/>
          <p:nvPr/>
        </p:nvSpPr>
        <p:spPr>
          <a:xfrm>
            <a:off x="4621139" y="2532845"/>
            <a:ext cx="649537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900">
                <a:solidFill>
                  <a:srgbClr val="3D3743"/>
                </a:solidFill>
                <a:latin typeface="FontAwesome" pitchFamily="2" charset="0"/>
              </a:rPr>
              <a:t></a:t>
            </a:r>
            <a:endParaRPr lang="bg-BG" sz="3900"/>
          </a:p>
        </p:txBody>
      </p:sp>
      <p:sp>
        <p:nvSpPr>
          <p:cNvPr id="30" name="Oval 29"/>
          <p:cNvSpPr/>
          <p:nvPr/>
        </p:nvSpPr>
        <p:spPr>
          <a:xfrm>
            <a:off x="5187026" y="3699788"/>
            <a:ext cx="1092121" cy="1092121"/>
          </a:xfrm>
          <a:prstGeom prst="ellipse">
            <a:avLst/>
          </a:prstGeom>
          <a:solidFill>
            <a:srgbClr val="F2F2F2"/>
          </a:solidFill>
          <a:ln w="38100">
            <a:solidFill>
              <a:srgbClr val="3D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1" name="Rectangle 30"/>
          <p:cNvSpPr/>
          <p:nvPr/>
        </p:nvSpPr>
        <p:spPr>
          <a:xfrm>
            <a:off x="5401225" y="3895754"/>
            <a:ext cx="649537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900">
                <a:solidFill>
                  <a:srgbClr val="3D3743"/>
                </a:solidFill>
                <a:latin typeface="FontAwesome" pitchFamily="2" charset="0"/>
              </a:rPr>
              <a:t></a:t>
            </a:r>
            <a:endParaRPr lang="bg-BG" sz="3900"/>
          </a:p>
        </p:txBody>
      </p:sp>
      <p:sp>
        <p:nvSpPr>
          <p:cNvPr id="32" name="Oval 31"/>
          <p:cNvSpPr/>
          <p:nvPr/>
        </p:nvSpPr>
        <p:spPr>
          <a:xfrm>
            <a:off x="3541676" y="3699788"/>
            <a:ext cx="1092121" cy="1092121"/>
          </a:xfrm>
          <a:prstGeom prst="ellipse">
            <a:avLst/>
          </a:prstGeom>
          <a:solidFill>
            <a:srgbClr val="F2F2F2"/>
          </a:solidFill>
          <a:ln w="38100">
            <a:solidFill>
              <a:srgbClr val="3D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3" name="Rectangle 32"/>
          <p:cNvSpPr/>
          <p:nvPr/>
        </p:nvSpPr>
        <p:spPr>
          <a:xfrm>
            <a:off x="3814416" y="3917563"/>
            <a:ext cx="57740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900">
                <a:solidFill>
                  <a:srgbClr val="3D3743"/>
                </a:solidFill>
                <a:latin typeface="FontAwesome" pitchFamily="2" charset="0"/>
              </a:rPr>
              <a:t></a:t>
            </a:r>
            <a:endParaRPr lang="bg-BG" sz="3900"/>
          </a:p>
        </p:txBody>
      </p:sp>
      <p:sp>
        <p:nvSpPr>
          <p:cNvPr id="50" name="Rectangle 49"/>
          <p:cNvSpPr/>
          <p:nvPr/>
        </p:nvSpPr>
        <p:spPr>
          <a:xfrm rot="1800000">
            <a:off x="3402291" y="3042225"/>
            <a:ext cx="137088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Page</a:t>
            </a:r>
            <a:r>
              <a:rPr lang="en-US" sz="2600" dirty="0">
                <a:solidFill>
                  <a:srgbClr val="EC5368"/>
                </a:solidFill>
                <a:latin typeface="New Cicle" pitchFamily="2" charset="0"/>
              </a:rPr>
              <a:t> </a:t>
            </a:r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one</a:t>
            </a:r>
            <a:endParaRPr lang="bg-BG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 rot="19800000">
            <a:off x="5201692" y="3018861"/>
            <a:ext cx="142378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Page</a:t>
            </a:r>
            <a:r>
              <a:rPr lang="en-US" sz="2600" dirty="0">
                <a:solidFill>
                  <a:srgbClr val="EC5368"/>
                </a:solidFill>
                <a:latin typeface="New Cicle" pitchFamily="2" charset="0"/>
              </a:rPr>
              <a:t> </a:t>
            </a:r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two</a:t>
            </a:r>
            <a:endParaRPr lang="bg-BG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46172" y="3640285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F2F2F2"/>
                </a:solidFill>
                <a:latin typeface="FontAwesome" pitchFamily="2" charset="0"/>
              </a:rPr>
              <a:t></a:t>
            </a:r>
            <a:endParaRPr lang="bg-BG">
              <a:solidFill>
                <a:srgbClr val="F2F2F2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659895" y="2383285"/>
            <a:ext cx="1959513" cy="2477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porro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286593" y="2383285"/>
            <a:ext cx="1959513" cy="2477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porro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</p:spTree>
    <p:extLst>
      <p:ext uri="{BB962C8B-B14F-4D97-AF65-F5344CB8AC3E}">
        <p14:creationId xmlns:p14="http://schemas.microsoft.com/office/powerpoint/2010/main" val="154000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974558" y="1712809"/>
            <a:ext cx="3510390" cy="3510390"/>
          </a:xfrm>
          <a:prstGeom prst="ellipse">
            <a:avLst/>
          </a:prstGeom>
          <a:solidFill>
            <a:srgbClr val="F2F2F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Rectangle 51"/>
          <p:cNvSpPr/>
          <p:nvPr/>
        </p:nvSpPr>
        <p:spPr>
          <a:xfrm>
            <a:off x="1593065" y="2489890"/>
            <a:ext cx="227337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Question of Day</a:t>
            </a:r>
            <a:endParaRPr lang="bg-BG" sz="26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637632" y="2987020"/>
            <a:ext cx="2184243" cy="1559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At vero eos et accusamus et iusto odio dignissimos ducimus qui blanditiis praesentium voluptatum 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deleniti atque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corrupti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quos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molestias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excepturi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occaecati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cupiditate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non provident,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similique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in culpa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officia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deserunt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mollitia?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3804578" y="1242944"/>
            <a:ext cx="1014113" cy="1014113"/>
          </a:xfrm>
          <a:prstGeom prst="ellipse">
            <a:avLst/>
          </a:prstGeom>
          <a:solidFill>
            <a:schemeClr val="tx2">
              <a:lumMod val="60000"/>
              <a:lumOff val="4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6" name="Rectangle 15"/>
          <p:cNvSpPr/>
          <p:nvPr/>
        </p:nvSpPr>
        <p:spPr>
          <a:xfrm>
            <a:off x="4021451" y="1299876"/>
            <a:ext cx="566181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200">
                <a:solidFill>
                  <a:srgbClr val="F2F2F2"/>
                </a:solidFill>
                <a:latin typeface="FontAwesome" pitchFamily="2" charset="0"/>
              </a:rPr>
              <a:t></a:t>
            </a:r>
            <a:endParaRPr lang="bg-BG" sz="520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1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Week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Plan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442610" y="3582388"/>
            <a:ext cx="7098789" cy="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1442610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9" name="Rectangle 28"/>
          <p:cNvSpPr/>
          <p:nvPr/>
        </p:nvSpPr>
        <p:spPr>
          <a:xfrm>
            <a:off x="1580675" y="3415676"/>
            <a:ext cx="490840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Mon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2495727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9" name="Rectangle 48"/>
          <p:cNvSpPr/>
          <p:nvPr/>
        </p:nvSpPr>
        <p:spPr>
          <a:xfrm>
            <a:off x="2633791" y="3415676"/>
            <a:ext cx="473206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Tue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3548844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Rectangle 51"/>
          <p:cNvSpPr/>
          <p:nvPr/>
        </p:nvSpPr>
        <p:spPr>
          <a:xfrm>
            <a:off x="3686909" y="3415676"/>
            <a:ext cx="548548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Wed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601961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6" name="Rectangle 55"/>
          <p:cNvSpPr/>
          <p:nvPr/>
        </p:nvSpPr>
        <p:spPr>
          <a:xfrm>
            <a:off x="4740025" y="3415676"/>
            <a:ext cx="473206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Thu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5655078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0" name="Rectangle 59"/>
          <p:cNvSpPr/>
          <p:nvPr/>
        </p:nvSpPr>
        <p:spPr>
          <a:xfrm>
            <a:off x="5853055" y="3415676"/>
            <a:ext cx="369012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Fri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6708195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4" name="Rectangle 63"/>
          <p:cNvSpPr/>
          <p:nvPr/>
        </p:nvSpPr>
        <p:spPr>
          <a:xfrm>
            <a:off x="6878387" y="3415676"/>
            <a:ext cx="425116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Sat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7761312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8" name="Rectangle 67"/>
          <p:cNvSpPr/>
          <p:nvPr/>
        </p:nvSpPr>
        <p:spPr>
          <a:xfrm>
            <a:off x="7944204" y="3415676"/>
            <a:ext cx="452368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Sun</a:t>
            </a:r>
            <a:endParaRPr lang="bg-BG" sz="1517">
              <a:solidFill>
                <a:srgbClr val="F2F2F2"/>
              </a:solidFill>
            </a:endParaRPr>
          </a:p>
        </p:txBody>
      </p:sp>
      <p:cxnSp>
        <p:nvCxnSpPr>
          <p:cNvPr id="73" name="Straight Arrow Connector 72"/>
          <p:cNvCxnSpPr>
            <a:stCxn id="25" idx="0"/>
          </p:cNvCxnSpPr>
          <p:nvPr/>
        </p:nvCxnSpPr>
        <p:spPr>
          <a:xfrm flipV="1">
            <a:off x="1832653" y="2804931"/>
            <a:ext cx="663074" cy="61494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2495726" y="2512235"/>
            <a:ext cx="1683161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  <p:cxnSp>
        <p:nvCxnSpPr>
          <p:cNvPr id="77" name="Straight Arrow Connector 76"/>
          <p:cNvCxnSpPr/>
          <p:nvPr/>
        </p:nvCxnSpPr>
        <p:spPr>
          <a:xfrm flipV="1">
            <a:off x="3938887" y="2797544"/>
            <a:ext cx="663074" cy="61494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4604878" y="2580818"/>
            <a:ext cx="1683161" cy="425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Fsit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  <p:cxnSp>
        <p:nvCxnSpPr>
          <p:cNvPr id="80" name="Straight Arrow Connector 79"/>
          <p:cNvCxnSpPr/>
          <p:nvPr/>
        </p:nvCxnSpPr>
        <p:spPr>
          <a:xfrm flipV="1">
            <a:off x="6022862" y="2814053"/>
            <a:ext cx="663074" cy="61494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/>
          <p:cNvSpPr/>
          <p:nvPr/>
        </p:nvSpPr>
        <p:spPr>
          <a:xfrm>
            <a:off x="6685936" y="2521357"/>
            <a:ext cx="1683161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Gtus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  <p:cxnSp>
        <p:nvCxnSpPr>
          <p:cNvPr id="83" name="Straight Arrow Connector 82"/>
          <p:cNvCxnSpPr>
            <a:stCxn id="48" idx="2"/>
          </p:cNvCxnSpPr>
          <p:nvPr/>
        </p:nvCxnSpPr>
        <p:spPr>
          <a:xfrm>
            <a:off x="2885770" y="3744907"/>
            <a:ext cx="629982" cy="594559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/>
          <p:cNvSpPr/>
          <p:nvPr/>
        </p:nvSpPr>
        <p:spPr>
          <a:xfrm>
            <a:off x="3543457" y="4039383"/>
            <a:ext cx="1683161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  <p:cxnSp>
        <p:nvCxnSpPr>
          <p:cNvPr id="86" name="Straight Arrow Connector 85"/>
          <p:cNvCxnSpPr/>
          <p:nvPr/>
        </p:nvCxnSpPr>
        <p:spPr>
          <a:xfrm>
            <a:off x="4997392" y="3751825"/>
            <a:ext cx="629982" cy="594559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5655079" y="4046302"/>
            <a:ext cx="1683161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</p:spTree>
    <p:extLst>
      <p:ext uri="{BB962C8B-B14F-4D97-AF65-F5344CB8AC3E}">
        <p14:creationId xmlns:p14="http://schemas.microsoft.com/office/powerpoint/2010/main" val="5808434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Office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Success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pSp>
        <p:nvGrpSpPr>
          <p:cNvPr id="8" name="Group 7"/>
          <p:cNvGrpSpPr/>
          <p:nvPr/>
        </p:nvGrpSpPr>
        <p:grpSpPr>
          <a:xfrm>
            <a:off x="5577069" y="2258870"/>
            <a:ext cx="1100903" cy="1100903"/>
            <a:chOff x="5769579" y="1897888"/>
            <a:chExt cx="1826757" cy="1826757"/>
          </a:xfrm>
        </p:grpSpPr>
        <p:sp>
          <p:nvSpPr>
            <p:cNvPr id="9" name="Oval 8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203908" y="2245922"/>
              <a:ext cx="958098" cy="11490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900">
                  <a:solidFill>
                    <a:srgbClr val="F2F2F2"/>
                  </a:solidFill>
                  <a:latin typeface="FontAwesome" pitchFamily="2" charset="0"/>
                </a:rPr>
                <a:t></a:t>
              </a:r>
              <a:endParaRPr lang="bg-BG" sz="3900">
                <a:solidFill>
                  <a:srgbClr val="F2F2F2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786204" y="2258870"/>
            <a:ext cx="1100903" cy="1100903"/>
            <a:chOff x="5769579" y="1897888"/>
            <a:chExt cx="1826757" cy="1826757"/>
          </a:xfrm>
        </p:grpSpPr>
        <p:sp>
          <p:nvSpPr>
            <p:cNvPr id="12" name="Oval 11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141117" y="2230342"/>
              <a:ext cx="1194829" cy="11490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900">
                  <a:solidFill>
                    <a:srgbClr val="F2F2F2"/>
                  </a:solidFill>
                  <a:latin typeface="FontAwesome" pitchFamily="2" charset="0"/>
                </a:rPr>
                <a:t></a:t>
              </a:r>
              <a:endParaRPr lang="bg-BG" sz="3900">
                <a:solidFill>
                  <a:srgbClr val="F2F2F2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995338" y="2258870"/>
            <a:ext cx="1100903" cy="1100903"/>
            <a:chOff x="5769579" y="1897888"/>
            <a:chExt cx="1826757" cy="1826757"/>
          </a:xfrm>
        </p:grpSpPr>
        <p:sp>
          <p:nvSpPr>
            <p:cNvPr id="15" name="Oval 14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230223" y="2230342"/>
              <a:ext cx="1016614" cy="11490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900">
                  <a:solidFill>
                    <a:srgbClr val="F2F2F2"/>
                  </a:solidFill>
                  <a:latin typeface="FontAwesome" pitchFamily="2" charset="0"/>
                </a:rPr>
                <a:t></a:t>
              </a:r>
              <a:endParaRPr lang="bg-BG" sz="3900">
                <a:solidFill>
                  <a:srgbClr val="F2F2F2"/>
                </a:solidFill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5499061" y="3610004"/>
            <a:ext cx="1833089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quia.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315515" y="3610004"/>
            <a:ext cx="1833089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b="1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 b="1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quia.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4663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Envato\Success\map_canad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29" y="1932411"/>
            <a:ext cx="5197813" cy="366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Canada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Map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4016795" y="2025481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306003" y="2847727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 sz="3033">
              <a:solidFill>
                <a:srgbClr val="3D3743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967113" y="2482943"/>
            <a:ext cx="2544516" cy="367082"/>
            <a:chOff x="5461012" y="1628227"/>
            <a:chExt cx="2348784" cy="338845"/>
          </a:xfrm>
        </p:grpSpPr>
        <p:sp>
          <p:nvSpPr>
            <p:cNvPr id="17" name="Rounded Rectangle 16"/>
            <p:cNvSpPr/>
            <p:nvPr/>
          </p:nvSpPr>
          <p:spPr>
            <a:xfrm>
              <a:off x="5461012" y="1628227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  <a:alpha val="839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191348" y="1643760"/>
              <a:ext cx="888114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Over Land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967113" y="2939720"/>
            <a:ext cx="2544516" cy="367082"/>
            <a:chOff x="5302956" y="2123234"/>
            <a:chExt cx="2348784" cy="338845"/>
          </a:xfrm>
        </p:grpSpPr>
        <p:sp>
          <p:nvSpPr>
            <p:cNvPr id="28" name="Rounded Rectangle 27"/>
            <p:cNvSpPr/>
            <p:nvPr/>
          </p:nvSpPr>
          <p:spPr>
            <a:xfrm>
              <a:off x="5302956" y="2123234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rgbClr val="3D3743">
                <a:alpha val="8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85322" y="2138767"/>
              <a:ext cx="1184051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Ship Transport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sp>
        <p:nvSpPr>
          <p:cNvPr id="37" name="Rectangle 36"/>
          <p:cNvSpPr/>
          <p:nvPr/>
        </p:nvSpPr>
        <p:spPr>
          <a:xfrm>
            <a:off x="3594458" y="3558030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5967113" y="3396499"/>
            <a:ext cx="2544516" cy="367082"/>
            <a:chOff x="5461012" y="1628227"/>
            <a:chExt cx="2348784" cy="338845"/>
          </a:xfrm>
        </p:grpSpPr>
        <p:sp>
          <p:nvSpPr>
            <p:cNvPr id="40" name="Rounded Rectangle 39"/>
            <p:cNvSpPr/>
            <p:nvPr/>
          </p:nvSpPr>
          <p:spPr>
            <a:xfrm>
              <a:off x="5461012" y="1628227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  <a:alpha val="839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276430" y="1643760"/>
              <a:ext cx="717948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By Land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4523677" y="3734030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 sz="3033">
              <a:solidFill>
                <a:srgbClr val="3D3743"/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5967113" y="3853276"/>
            <a:ext cx="2544516" cy="367082"/>
            <a:chOff x="5302956" y="2123234"/>
            <a:chExt cx="2348784" cy="338845"/>
          </a:xfrm>
        </p:grpSpPr>
        <p:sp>
          <p:nvSpPr>
            <p:cNvPr id="45" name="Rounded Rectangle 44"/>
            <p:cNvSpPr/>
            <p:nvPr/>
          </p:nvSpPr>
          <p:spPr>
            <a:xfrm>
              <a:off x="5302956" y="2123234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rgbClr val="3D3743">
                <a:alpha val="8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105798" y="2138767"/>
              <a:ext cx="743103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By Plane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sp>
        <p:nvSpPr>
          <p:cNvPr id="48" name="Rectangle 47"/>
          <p:cNvSpPr/>
          <p:nvPr/>
        </p:nvSpPr>
        <p:spPr>
          <a:xfrm>
            <a:off x="2378714" y="3768524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5967113" y="4310057"/>
            <a:ext cx="2544516" cy="367082"/>
            <a:chOff x="5461012" y="1628227"/>
            <a:chExt cx="2348784" cy="338845"/>
          </a:xfrm>
        </p:grpSpPr>
        <p:sp>
          <p:nvSpPr>
            <p:cNvPr id="50" name="Rounded Rectangle 49"/>
            <p:cNvSpPr/>
            <p:nvPr/>
          </p:nvSpPr>
          <p:spPr>
            <a:xfrm>
              <a:off x="5461012" y="1628227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  <a:alpha val="839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916868" y="1643760"/>
              <a:ext cx="1437079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Train Composition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sp>
        <p:nvSpPr>
          <p:cNvPr id="53" name="Freeform 52"/>
          <p:cNvSpPr/>
          <p:nvPr/>
        </p:nvSpPr>
        <p:spPr>
          <a:xfrm>
            <a:off x="4263888" y="2368129"/>
            <a:ext cx="1712014" cy="266776"/>
          </a:xfrm>
          <a:custGeom>
            <a:avLst/>
            <a:gdLst>
              <a:gd name="connsiteX0" fmla="*/ 1580321 w 1580321"/>
              <a:gd name="connsiteY0" fmla="*/ 246255 h 246255"/>
              <a:gd name="connsiteX1" fmla="*/ 884582 w 1580321"/>
              <a:gd name="connsiteY1" fmla="*/ 7716 h 246255"/>
              <a:gd name="connsiteX2" fmla="*/ 0 w 1580321"/>
              <a:gd name="connsiteY2" fmla="*/ 57412 h 24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0321" h="246255">
                <a:moveTo>
                  <a:pt x="1580321" y="246255"/>
                </a:moveTo>
                <a:cubicBezTo>
                  <a:pt x="1364145" y="142722"/>
                  <a:pt x="1147969" y="39190"/>
                  <a:pt x="884582" y="7716"/>
                </a:cubicBezTo>
                <a:cubicBezTo>
                  <a:pt x="621195" y="-23758"/>
                  <a:pt x="137491" y="50786"/>
                  <a:pt x="0" y="57412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4" name="Freeform 53"/>
          <p:cNvSpPr/>
          <p:nvPr/>
        </p:nvSpPr>
        <p:spPr>
          <a:xfrm>
            <a:off x="3585542" y="3108671"/>
            <a:ext cx="2368826" cy="161511"/>
          </a:xfrm>
          <a:custGeom>
            <a:avLst/>
            <a:gdLst>
              <a:gd name="connsiteX0" fmla="*/ 2186609 w 2186609"/>
              <a:gd name="connsiteY0" fmla="*/ 0 h 149087"/>
              <a:gd name="connsiteX1" fmla="*/ 1033670 w 2186609"/>
              <a:gd name="connsiteY1" fmla="*/ 109330 h 149087"/>
              <a:gd name="connsiteX2" fmla="*/ 0 w 2186609"/>
              <a:gd name="connsiteY2" fmla="*/ 149087 h 14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86609" h="149087">
                <a:moveTo>
                  <a:pt x="2186609" y="0"/>
                </a:moveTo>
                <a:cubicBezTo>
                  <a:pt x="1792357" y="42241"/>
                  <a:pt x="1398105" y="84482"/>
                  <a:pt x="1033670" y="109330"/>
                </a:cubicBezTo>
                <a:cubicBezTo>
                  <a:pt x="669235" y="134178"/>
                  <a:pt x="334617" y="141632"/>
                  <a:pt x="0" y="149087"/>
                </a:cubicBezTo>
              </a:path>
            </a:pathLst>
          </a:custGeom>
          <a:noFill/>
          <a:ln w="19050">
            <a:solidFill>
              <a:srgbClr val="3D3743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5" name="Freeform 54"/>
          <p:cNvSpPr/>
          <p:nvPr/>
        </p:nvSpPr>
        <p:spPr>
          <a:xfrm>
            <a:off x="2648778" y="3445661"/>
            <a:ext cx="3316356" cy="739749"/>
          </a:xfrm>
          <a:custGeom>
            <a:avLst/>
            <a:gdLst>
              <a:gd name="connsiteX0" fmla="*/ 3061252 w 3061252"/>
              <a:gd name="connsiteY0" fmla="*/ 136193 h 682845"/>
              <a:gd name="connsiteX1" fmla="*/ 1023731 w 3061252"/>
              <a:gd name="connsiteY1" fmla="*/ 36801 h 682845"/>
              <a:gd name="connsiteX2" fmla="*/ 0 w 3061252"/>
              <a:gd name="connsiteY2" fmla="*/ 682845 h 68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61252" h="682845">
                <a:moveTo>
                  <a:pt x="3061252" y="136193"/>
                </a:moveTo>
                <a:cubicBezTo>
                  <a:pt x="2297596" y="40942"/>
                  <a:pt x="1533940" y="-54308"/>
                  <a:pt x="1023731" y="36801"/>
                </a:cubicBezTo>
                <a:cubicBezTo>
                  <a:pt x="513522" y="127910"/>
                  <a:pt x="256761" y="405377"/>
                  <a:pt x="0" y="682845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6" name="Freeform 55"/>
          <p:cNvSpPr/>
          <p:nvPr/>
        </p:nvSpPr>
        <p:spPr>
          <a:xfrm>
            <a:off x="4716118" y="4056201"/>
            <a:ext cx="1281320" cy="171387"/>
          </a:xfrm>
          <a:custGeom>
            <a:avLst/>
            <a:gdLst>
              <a:gd name="connsiteX0" fmla="*/ 1182757 w 1182757"/>
              <a:gd name="connsiteY0" fmla="*/ 0 h 158203"/>
              <a:gd name="connsiteX1" fmla="*/ 655983 w 1182757"/>
              <a:gd name="connsiteY1" fmla="*/ 149087 h 158203"/>
              <a:gd name="connsiteX2" fmla="*/ 0 w 1182757"/>
              <a:gd name="connsiteY2" fmla="*/ 129209 h 15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757" h="158203">
                <a:moveTo>
                  <a:pt x="1182757" y="0"/>
                </a:moveTo>
                <a:cubicBezTo>
                  <a:pt x="1017933" y="63776"/>
                  <a:pt x="853109" y="127552"/>
                  <a:pt x="655983" y="149087"/>
                </a:cubicBezTo>
                <a:cubicBezTo>
                  <a:pt x="458857" y="170622"/>
                  <a:pt x="229428" y="149915"/>
                  <a:pt x="0" y="129209"/>
                </a:cubicBezTo>
              </a:path>
            </a:pathLst>
          </a:custGeom>
          <a:noFill/>
          <a:ln w="19050">
            <a:solidFill>
              <a:srgbClr val="3D3743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Freeform 56"/>
          <p:cNvSpPr/>
          <p:nvPr/>
        </p:nvSpPr>
        <p:spPr>
          <a:xfrm>
            <a:off x="3865494" y="4045434"/>
            <a:ext cx="2110408" cy="527775"/>
          </a:xfrm>
          <a:custGeom>
            <a:avLst/>
            <a:gdLst>
              <a:gd name="connsiteX0" fmla="*/ 1948069 w 1948069"/>
              <a:gd name="connsiteY0" fmla="*/ 437322 h 487177"/>
              <a:gd name="connsiteX1" fmla="*/ 795130 w 1948069"/>
              <a:gd name="connsiteY1" fmla="*/ 447261 h 487177"/>
              <a:gd name="connsiteX2" fmla="*/ 0 w 1948069"/>
              <a:gd name="connsiteY2" fmla="*/ 0 h 48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8069" h="487177">
                <a:moveTo>
                  <a:pt x="1948069" y="437322"/>
                </a:moveTo>
                <a:cubicBezTo>
                  <a:pt x="1533938" y="478735"/>
                  <a:pt x="1119808" y="520148"/>
                  <a:pt x="795130" y="447261"/>
                </a:cubicBezTo>
                <a:cubicBezTo>
                  <a:pt x="470452" y="374374"/>
                  <a:pt x="235226" y="187187"/>
                  <a:pt x="0" y="0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3593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Important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Points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err="1" smtClean="0">
                <a:latin typeface="New Cicle" pitchFamily="2" charset="0"/>
              </a:rPr>
              <a:t>Excepteur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sint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occaecat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cupidatat</a:t>
            </a:r>
            <a:r>
              <a:rPr lang="fr-FR" dirty="0" smtClean="0">
                <a:latin typeface="New Cicle" pitchFamily="2" charset="0"/>
              </a:rPr>
              <a:t> non </a:t>
            </a:r>
            <a:r>
              <a:rPr lang="fr-FR" dirty="0" err="1" smtClean="0">
                <a:latin typeface="New Cicle" pitchFamily="2" charset="0"/>
              </a:rPr>
              <a:t>proident</a:t>
            </a:r>
            <a:endParaRPr lang="bg-BG" dirty="0" smtClean="0"/>
          </a:p>
        </p:txBody>
      </p:sp>
      <p:grpSp>
        <p:nvGrpSpPr>
          <p:cNvPr id="61" name="Group 60"/>
          <p:cNvGrpSpPr/>
          <p:nvPr/>
        </p:nvGrpSpPr>
        <p:grpSpPr>
          <a:xfrm>
            <a:off x="1286591" y="2436215"/>
            <a:ext cx="702078" cy="702078"/>
            <a:chOff x="5769579" y="1897888"/>
            <a:chExt cx="1826757" cy="1826757"/>
          </a:xfrm>
        </p:grpSpPr>
        <p:sp>
          <p:nvSpPr>
            <p:cNvPr id="62" name="Oval 61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186202" y="2290738"/>
              <a:ext cx="993508" cy="9609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</a:t>
              </a:r>
              <a:endParaRPr lang="bg-BG">
                <a:solidFill>
                  <a:srgbClr val="F2F2F2"/>
                </a:solidFill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286589" y="3322650"/>
            <a:ext cx="702078" cy="702078"/>
            <a:chOff x="5769579" y="1897888"/>
            <a:chExt cx="1826757" cy="1826757"/>
          </a:xfrm>
        </p:grpSpPr>
        <p:sp>
          <p:nvSpPr>
            <p:cNvPr id="65" name="Oval 64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163261" y="2290738"/>
              <a:ext cx="1039387" cy="9609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</a:t>
              </a:r>
              <a:endParaRPr lang="bg-BG">
                <a:solidFill>
                  <a:srgbClr val="F2F2F2"/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286588" y="4209087"/>
            <a:ext cx="702078" cy="702078"/>
            <a:chOff x="5769582" y="1897888"/>
            <a:chExt cx="1826758" cy="1826757"/>
          </a:xfrm>
        </p:grpSpPr>
        <p:sp>
          <p:nvSpPr>
            <p:cNvPr id="72" name="Oval 71"/>
            <p:cNvSpPr/>
            <p:nvPr/>
          </p:nvSpPr>
          <p:spPr>
            <a:xfrm>
              <a:off x="5769582" y="1897888"/>
              <a:ext cx="1826758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142405" y="2290738"/>
              <a:ext cx="1081097" cy="9609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</a:t>
              </a:r>
              <a:endParaRPr lang="bg-BG">
                <a:solidFill>
                  <a:srgbClr val="F2F2F2"/>
                </a:solidFill>
              </a:endParaRPr>
            </a:p>
          </p:txBody>
        </p:sp>
      </p:grpSp>
      <p:sp>
        <p:nvSpPr>
          <p:cNvPr id="74" name="Rectangle 73"/>
          <p:cNvSpPr/>
          <p:nvPr/>
        </p:nvSpPr>
        <p:spPr>
          <a:xfrm>
            <a:off x="2032398" y="2403816"/>
            <a:ext cx="276458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quae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75" name="Rectangle 74"/>
          <p:cNvSpPr/>
          <p:nvPr/>
        </p:nvSpPr>
        <p:spPr>
          <a:xfrm>
            <a:off x="2032398" y="3290251"/>
            <a:ext cx="276458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Gerror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032398" y="4176687"/>
            <a:ext cx="276458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iste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grpSp>
        <p:nvGrpSpPr>
          <p:cNvPr id="77" name="Group 76"/>
          <p:cNvGrpSpPr/>
          <p:nvPr/>
        </p:nvGrpSpPr>
        <p:grpSpPr>
          <a:xfrm>
            <a:off x="5109017" y="2436215"/>
            <a:ext cx="702078" cy="702078"/>
            <a:chOff x="5769579" y="1897888"/>
            <a:chExt cx="1826757" cy="1826757"/>
          </a:xfrm>
        </p:grpSpPr>
        <p:sp>
          <p:nvSpPr>
            <p:cNvPr id="81" name="Oval 80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6163261" y="2290738"/>
              <a:ext cx="1039387" cy="9609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</a:t>
              </a:r>
              <a:endParaRPr lang="bg-BG">
                <a:solidFill>
                  <a:srgbClr val="F2F2F2"/>
                </a:solidFill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109016" y="3322650"/>
            <a:ext cx="702078" cy="702078"/>
            <a:chOff x="5769579" y="1897888"/>
            <a:chExt cx="1826757" cy="1826757"/>
          </a:xfrm>
        </p:grpSpPr>
        <p:sp>
          <p:nvSpPr>
            <p:cNvPr id="84" name="Oval 83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6186202" y="2290738"/>
              <a:ext cx="993508" cy="9609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</a:t>
              </a:r>
              <a:endParaRPr lang="bg-BG">
                <a:solidFill>
                  <a:srgbClr val="F2F2F2"/>
                </a:solidFill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109015" y="4209087"/>
            <a:ext cx="702078" cy="702078"/>
            <a:chOff x="5769582" y="1897888"/>
            <a:chExt cx="1826758" cy="1826757"/>
          </a:xfrm>
        </p:grpSpPr>
        <p:sp>
          <p:nvSpPr>
            <p:cNvPr id="89" name="Oval 88"/>
            <p:cNvSpPr/>
            <p:nvPr/>
          </p:nvSpPr>
          <p:spPr>
            <a:xfrm>
              <a:off x="5769582" y="1897888"/>
              <a:ext cx="1826758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163259" y="2290738"/>
              <a:ext cx="1039388" cy="9609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</a:t>
              </a:r>
              <a:endParaRPr lang="bg-BG">
                <a:solidFill>
                  <a:srgbClr val="F2F2F2"/>
                </a:solidFill>
              </a:endParaRPr>
            </a:p>
          </p:txBody>
        </p:sp>
      </p:grpSp>
      <p:sp>
        <p:nvSpPr>
          <p:cNvPr id="91" name="Rectangle 90"/>
          <p:cNvSpPr/>
          <p:nvPr/>
        </p:nvSpPr>
        <p:spPr>
          <a:xfrm>
            <a:off x="5854825" y="2403816"/>
            <a:ext cx="276458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92" name="Rectangle 91"/>
          <p:cNvSpPr/>
          <p:nvPr/>
        </p:nvSpPr>
        <p:spPr>
          <a:xfrm>
            <a:off x="5854825" y="3290251"/>
            <a:ext cx="276458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et.</a:t>
            </a:r>
          </a:p>
        </p:txBody>
      </p:sp>
      <p:sp>
        <p:nvSpPr>
          <p:cNvPr id="93" name="Rectangle 92"/>
          <p:cNvSpPr/>
          <p:nvPr/>
        </p:nvSpPr>
        <p:spPr>
          <a:xfrm>
            <a:off x="5854825" y="4176688"/>
            <a:ext cx="276458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doloremqu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</p:spTree>
    <p:extLst>
      <p:ext uri="{BB962C8B-B14F-4D97-AF65-F5344CB8AC3E}">
        <p14:creationId xmlns:p14="http://schemas.microsoft.com/office/powerpoint/2010/main" val="384043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Fast or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Slow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pic>
        <p:nvPicPr>
          <p:cNvPr id="1026" name="Picture 2" descr="E:\Envato\WebPage Present\applecinemaleds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306" y="2336879"/>
            <a:ext cx="3218677" cy="273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E:\Envato\WebPage Present\applecinemaleds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696" y="2336879"/>
            <a:ext cx="3218677" cy="273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Oval 33"/>
          <p:cNvSpPr/>
          <p:nvPr/>
        </p:nvSpPr>
        <p:spPr>
          <a:xfrm>
            <a:off x="4250922" y="2703477"/>
            <a:ext cx="1365303" cy="1365303"/>
          </a:xfrm>
          <a:prstGeom prst="ellipse">
            <a:avLst/>
          </a:prstGeom>
          <a:solidFill>
            <a:schemeClr val="tx2">
              <a:lumMod val="60000"/>
              <a:lumOff val="40000"/>
              <a:alpha val="8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82351" y="2703477"/>
            <a:ext cx="1101584" cy="1192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150" dirty="0">
                <a:solidFill>
                  <a:srgbClr val="F2F2F2"/>
                </a:solidFill>
                <a:latin typeface="FontAwesome" pitchFamily="2" charset="0"/>
              </a:rPr>
              <a:t></a:t>
            </a:r>
            <a:endParaRPr lang="bg-BG" sz="715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36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Elbow Connector 53"/>
          <p:cNvCxnSpPr>
            <a:stCxn id="28" idx="1"/>
            <a:endCxn id="35" idx="1"/>
          </p:cNvCxnSpPr>
          <p:nvPr/>
        </p:nvCxnSpPr>
        <p:spPr>
          <a:xfrm rot="10800000" flipV="1">
            <a:off x="3449951" y="3701585"/>
            <a:ext cx="63940" cy="1182213"/>
          </a:xfrm>
          <a:prstGeom prst="bentConnector3">
            <a:avLst>
              <a:gd name="adj1" fmla="val 457523"/>
            </a:avLst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Strategy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Plan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pSp>
        <p:nvGrpSpPr>
          <p:cNvPr id="9" name="Group 8"/>
          <p:cNvGrpSpPr/>
          <p:nvPr/>
        </p:nvGrpSpPr>
        <p:grpSpPr>
          <a:xfrm>
            <a:off x="1517242" y="2399036"/>
            <a:ext cx="1794199" cy="390044"/>
            <a:chOff x="1403648" y="1563638"/>
            <a:chExt cx="1656184" cy="360040"/>
          </a:xfrm>
        </p:grpSpPr>
        <p:sp>
          <p:nvSpPr>
            <p:cNvPr id="6" name="Rounded Rectangle 5"/>
            <p:cNvSpPr/>
            <p:nvPr/>
          </p:nvSpPr>
          <p:spPr>
            <a:xfrm>
              <a:off x="1403648" y="1563638"/>
              <a:ext cx="1656184" cy="360040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76753" y="1574381"/>
              <a:ext cx="1299469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Create PR Plan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208541" y="2399036"/>
            <a:ext cx="1794199" cy="390044"/>
            <a:chOff x="3923928" y="1574381"/>
            <a:chExt cx="1656184" cy="360040"/>
          </a:xfrm>
        </p:grpSpPr>
        <p:sp>
          <p:nvSpPr>
            <p:cNvPr id="13" name="Rounded Rectangle 12"/>
            <p:cNvSpPr/>
            <p:nvPr/>
          </p:nvSpPr>
          <p:spPr>
            <a:xfrm>
              <a:off x="3923928" y="1574381"/>
              <a:ext cx="1656184" cy="360040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308630" y="1585124"/>
              <a:ext cx="874796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Research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899840" y="2399037"/>
            <a:ext cx="1794199" cy="390044"/>
            <a:chOff x="6372200" y="1585124"/>
            <a:chExt cx="1656184" cy="360040"/>
          </a:xfrm>
        </p:grpSpPr>
        <p:sp>
          <p:nvSpPr>
            <p:cNvPr id="15" name="Rounded Rectangle 14"/>
            <p:cNvSpPr/>
            <p:nvPr/>
          </p:nvSpPr>
          <p:spPr>
            <a:xfrm>
              <a:off x="6372200" y="1585124"/>
              <a:ext cx="1656184" cy="360040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586182" y="1595867"/>
              <a:ext cx="1213647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Strategy Plan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90054" y="3354426"/>
            <a:ext cx="702078" cy="702078"/>
            <a:chOff x="5769579" y="1897888"/>
            <a:chExt cx="1826757" cy="1826757"/>
          </a:xfrm>
        </p:grpSpPr>
        <p:sp>
          <p:nvSpPr>
            <p:cNvPr id="21" name="Oval 20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973490" y="2073851"/>
              <a:ext cx="1418938" cy="1454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  <a:endParaRPr lang="bg-BG" sz="3033">
                <a:solidFill>
                  <a:srgbClr val="F2F2F2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449950" y="3354426"/>
            <a:ext cx="702078" cy="702078"/>
            <a:chOff x="5769579" y="1897888"/>
            <a:chExt cx="1826757" cy="1826757"/>
          </a:xfrm>
        </p:grpSpPr>
        <p:sp>
          <p:nvSpPr>
            <p:cNvPr id="27" name="Oval 26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935949" y="2073851"/>
              <a:ext cx="1494017" cy="1454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33">
                  <a:solidFill>
                    <a:srgbClr val="F2F2F2"/>
                  </a:solidFill>
                  <a:latin typeface="FontAwesome" pitchFamily="2" charset="0"/>
                </a:rPr>
                <a:t></a:t>
              </a:r>
              <a:endParaRPr lang="bg-BG" sz="3033">
                <a:solidFill>
                  <a:srgbClr val="F2F2F2"/>
                </a:solidFill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6010168" y="4056504"/>
            <a:ext cx="92845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WebSite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713253" y="4056504"/>
            <a:ext cx="963725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SpeedUp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382445" y="4056504"/>
            <a:ext cx="83708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Replace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449951" y="4688778"/>
            <a:ext cx="3342181" cy="390044"/>
            <a:chOff x="1403648" y="1563638"/>
            <a:chExt cx="1656184" cy="360040"/>
          </a:xfrm>
        </p:grpSpPr>
        <p:sp>
          <p:nvSpPr>
            <p:cNvPr id="35" name="Rounded Rectangle 34"/>
            <p:cNvSpPr/>
            <p:nvPr/>
          </p:nvSpPr>
          <p:spPr>
            <a:xfrm>
              <a:off x="1403648" y="1563638"/>
              <a:ext cx="1656184" cy="360040"/>
            </a:xfrm>
            <a:prstGeom prst="roundRect">
              <a:avLst>
                <a:gd name="adj" fmla="val 726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955622" y="1574381"/>
              <a:ext cx="552234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Finish Step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cxnSp>
        <p:nvCxnSpPr>
          <p:cNvPr id="11" name="Straight Arrow Connector 10"/>
          <p:cNvCxnSpPr>
            <a:stCxn id="6" idx="3"/>
            <a:endCxn id="13" idx="1"/>
          </p:cNvCxnSpPr>
          <p:nvPr/>
        </p:nvCxnSpPr>
        <p:spPr>
          <a:xfrm>
            <a:off x="3311441" y="2594057"/>
            <a:ext cx="897100" cy="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3" idx="3"/>
            <a:endCxn id="15" idx="1"/>
          </p:cNvCxnSpPr>
          <p:nvPr/>
        </p:nvCxnSpPr>
        <p:spPr>
          <a:xfrm>
            <a:off x="6002740" y="2594057"/>
            <a:ext cx="897100" cy="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15" idx="2"/>
            <a:endCxn id="21" idx="6"/>
          </p:cNvCxnSpPr>
          <p:nvPr/>
        </p:nvCxnSpPr>
        <p:spPr>
          <a:xfrm rot="5400000">
            <a:off x="6836344" y="2744868"/>
            <a:ext cx="916386" cy="1004808"/>
          </a:xfrm>
          <a:prstGeom prst="bentConnector2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21" idx="2"/>
          </p:cNvCxnSpPr>
          <p:nvPr/>
        </p:nvCxnSpPr>
        <p:spPr>
          <a:xfrm flipH="1" flipV="1">
            <a:off x="5514929" y="3705464"/>
            <a:ext cx="575125" cy="1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27" idx="6"/>
          </p:cNvCxnSpPr>
          <p:nvPr/>
        </p:nvCxnSpPr>
        <p:spPr>
          <a:xfrm flipH="1">
            <a:off x="4152028" y="3705465"/>
            <a:ext cx="644955" cy="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ounded Rectangle 64"/>
          <p:cNvSpPr/>
          <p:nvPr/>
        </p:nvSpPr>
        <p:spPr>
          <a:xfrm rot="2700000">
            <a:off x="4871880" y="3416053"/>
            <a:ext cx="578821" cy="57882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0" name="Rectangle 69"/>
          <p:cNvSpPr/>
          <p:nvPr/>
        </p:nvSpPr>
        <p:spPr>
          <a:xfrm>
            <a:off x="4936229" y="350411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F2F2F2"/>
                </a:solidFill>
                <a:latin typeface="FontAwesome" pitchFamily="2" charset="0"/>
              </a:rPr>
              <a:t></a:t>
            </a:r>
            <a:endParaRPr lang="bg-BG">
              <a:solidFill>
                <a:srgbClr val="F2F2F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2721272" y="4065097"/>
            <a:ext cx="431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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4832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Strategy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Plan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err="1" smtClean="0">
                <a:latin typeface="New Cicle" pitchFamily="2" charset="0"/>
              </a:rPr>
              <a:t>Excepteur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sint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occaecat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cupidatat</a:t>
            </a:r>
            <a:r>
              <a:rPr lang="fr-FR" dirty="0" smtClean="0">
                <a:latin typeface="New Cicle" pitchFamily="2" charset="0"/>
              </a:rPr>
              <a:t> non </a:t>
            </a:r>
            <a:r>
              <a:rPr lang="fr-FR" dirty="0" err="1" smtClean="0">
                <a:latin typeface="New Cicle" pitchFamily="2" charset="0"/>
              </a:rPr>
              <a:t>proident</a:t>
            </a:r>
            <a:endParaRPr lang="bg-BG" dirty="0" smtClean="0"/>
          </a:p>
        </p:txBody>
      </p:sp>
      <p:grpSp>
        <p:nvGrpSpPr>
          <p:cNvPr id="17" name="Group 16"/>
          <p:cNvGrpSpPr/>
          <p:nvPr/>
        </p:nvGrpSpPr>
        <p:grpSpPr>
          <a:xfrm>
            <a:off x="3557927" y="2501979"/>
            <a:ext cx="2262251" cy="2262251"/>
            <a:chOff x="3284240" y="1716038"/>
            <a:chExt cx="2088232" cy="2088232"/>
          </a:xfrm>
        </p:grpSpPr>
        <p:sp>
          <p:nvSpPr>
            <p:cNvPr id="10" name="Pie 9"/>
            <p:cNvSpPr/>
            <p:nvPr/>
          </p:nvSpPr>
          <p:spPr>
            <a:xfrm>
              <a:off x="3284240" y="1716038"/>
              <a:ext cx="2088232" cy="2088232"/>
            </a:xfrm>
            <a:prstGeom prst="pie">
              <a:avLst>
                <a:gd name="adj1" fmla="val 4111343"/>
                <a:gd name="adj2" fmla="val 16297221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37" name="Pie 36"/>
            <p:cNvSpPr/>
            <p:nvPr/>
          </p:nvSpPr>
          <p:spPr>
            <a:xfrm>
              <a:off x="3284240" y="1716038"/>
              <a:ext cx="2088232" cy="2088232"/>
            </a:xfrm>
            <a:prstGeom prst="pie">
              <a:avLst>
                <a:gd name="adj1" fmla="val 20518227"/>
                <a:gd name="adj2" fmla="val 1176276"/>
              </a:avLst>
            </a:prstGeom>
            <a:solidFill>
              <a:srgbClr val="949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38" name="Pie 37"/>
            <p:cNvSpPr/>
            <p:nvPr/>
          </p:nvSpPr>
          <p:spPr>
            <a:xfrm>
              <a:off x="3284240" y="1716038"/>
              <a:ext cx="2088232" cy="2088232"/>
            </a:xfrm>
            <a:prstGeom prst="pie">
              <a:avLst>
                <a:gd name="adj1" fmla="val 16262436"/>
                <a:gd name="adj2" fmla="val 20543332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41" name="Pie 40"/>
            <p:cNvSpPr/>
            <p:nvPr/>
          </p:nvSpPr>
          <p:spPr>
            <a:xfrm>
              <a:off x="3284240" y="1716038"/>
              <a:ext cx="2088232" cy="2088232"/>
            </a:xfrm>
            <a:prstGeom prst="pie">
              <a:avLst>
                <a:gd name="adj1" fmla="val 1145018"/>
                <a:gd name="adj2" fmla="val 415232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</p:grpSp>
      <p:sp>
        <p:nvSpPr>
          <p:cNvPr id="42" name="Oval 41"/>
          <p:cNvSpPr/>
          <p:nvPr/>
        </p:nvSpPr>
        <p:spPr>
          <a:xfrm>
            <a:off x="3502121" y="2446173"/>
            <a:ext cx="2373863" cy="23738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790751" y="3449721"/>
            <a:ext cx="795987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33">
                <a:solidFill>
                  <a:srgbClr val="F2F2F2"/>
                </a:solidFill>
                <a:latin typeface="GeosansLight" pitchFamily="2" charset="0"/>
              </a:rPr>
              <a:t>55%</a:t>
            </a:r>
            <a:endParaRPr lang="bg-BG" sz="3033">
              <a:solidFill>
                <a:srgbClr val="F2F2F2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821230" y="2883410"/>
            <a:ext cx="521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mtClean="0">
                <a:solidFill>
                  <a:srgbClr val="F2F2F2"/>
                </a:solidFill>
                <a:latin typeface="GeosansLight" pitchFamily="2" charset="0"/>
              </a:rPr>
              <a:t>18%</a:t>
            </a:r>
            <a:endParaRPr lang="bg-BG">
              <a:solidFill>
                <a:srgbClr val="F2F2F2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247258" y="3433049"/>
            <a:ext cx="516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mtClean="0">
                <a:solidFill>
                  <a:srgbClr val="F2F2F2"/>
                </a:solidFill>
                <a:latin typeface="GeosansLight" pitchFamily="2" charset="0"/>
              </a:rPr>
              <a:t>12%</a:t>
            </a:r>
            <a:endParaRPr lang="bg-BG">
              <a:solidFill>
                <a:srgbClr val="F2F2F2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982941" y="3981671"/>
            <a:ext cx="522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GeosansLight" pitchFamily="2" charset="0"/>
              </a:rPr>
              <a:t>15%</a:t>
            </a:r>
            <a:endParaRPr lang="bg-BG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68758" y="2320928"/>
            <a:ext cx="51809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201139" y="2320928"/>
            <a:ext cx="51809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</a:t>
            </a:r>
            <a:endParaRPr lang="bg-BG" sz="3033"/>
          </a:p>
        </p:txBody>
      </p:sp>
      <p:sp>
        <p:nvSpPr>
          <p:cNvPr id="29" name="Rectangle 28"/>
          <p:cNvSpPr/>
          <p:nvPr/>
        </p:nvSpPr>
        <p:spPr>
          <a:xfrm>
            <a:off x="2783481" y="3549748"/>
            <a:ext cx="51809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949494"/>
                </a:solidFill>
                <a:latin typeface="FontAwesome" pitchFamily="2" charset="0"/>
              </a:rPr>
              <a:t></a:t>
            </a:r>
            <a:endParaRPr lang="bg-BG" sz="3033">
              <a:solidFill>
                <a:srgbClr val="949494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201139" y="3549748"/>
            <a:ext cx="51809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chemeClr val="bg1">
                    <a:lumMod val="75000"/>
                  </a:schemeClr>
                </a:solidFill>
                <a:latin typeface="FontAwesome" pitchFamily="2" charset="0"/>
              </a:rPr>
              <a:t></a:t>
            </a:r>
            <a:endParaRPr lang="bg-BG" sz="3033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000215" y="2404284"/>
            <a:ext cx="848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Twitter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595081" y="3637051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mtClean="0">
                <a:solidFill>
                  <a:srgbClr val="949494"/>
                </a:solidFill>
                <a:latin typeface="New Cicle" pitchFamily="2" charset="0"/>
              </a:rPr>
              <a:t>Google Plus</a:t>
            </a:r>
            <a:endParaRPr lang="bg-BG">
              <a:solidFill>
                <a:srgbClr val="949494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669190" y="3640461"/>
            <a:ext cx="96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solidFill>
                  <a:schemeClr val="bg1">
                    <a:lumMod val="75000"/>
                  </a:schemeClr>
                </a:solidFill>
                <a:latin typeface="New Cicle" pitchFamily="2" charset="0"/>
              </a:rPr>
              <a:t>Pinterest</a:t>
            </a:r>
            <a:endParaRPr lang="bg-BG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669188" y="2371934"/>
            <a:ext cx="1066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3D3743"/>
                </a:solidFill>
                <a:latin typeface="New Cicle" pitchFamily="2" charset="0"/>
              </a:rPr>
              <a:t>Facebook</a:t>
            </a:r>
            <a:endParaRPr lang="bg-BG">
              <a:solidFill>
                <a:srgbClr val="3D3743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6180264" y="2772044"/>
            <a:ext cx="251715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quae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61" name="Rectangle 60"/>
          <p:cNvSpPr/>
          <p:nvPr/>
        </p:nvSpPr>
        <p:spPr>
          <a:xfrm>
            <a:off x="6204215" y="3997353"/>
            <a:ext cx="251715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63" name="Rectangle 62"/>
          <p:cNvSpPr/>
          <p:nvPr/>
        </p:nvSpPr>
        <p:spPr>
          <a:xfrm>
            <a:off x="785084" y="4016543"/>
            <a:ext cx="251715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64" name="Rectangle 63"/>
          <p:cNvSpPr/>
          <p:nvPr/>
        </p:nvSpPr>
        <p:spPr>
          <a:xfrm>
            <a:off x="785084" y="2772044"/>
            <a:ext cx="251715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</p:spTree>
    <p:extLst>
      <p:ext uri="{BB962C8B-B14F-4D97-AF65-F5344CB8AC3E}">
        <p14:creationId xmlns:p14="http://schemas.microsoft.com/office/powerpoint/2010/main" val="5453031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Web</a:t>
            </a:r>
            <a:r>
              <a:rPr lang="en-US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mtClean="0">
                <a:solidFill>
                  <a:srgbClr val="3D3743"/>
                </a:solidFill>
                <a:latin typeface="GeosansLight" pitchFamily="2" charset="0"/>
              </a:rPr>
              <a:t>Structure</a:t>
            </a:r>
            <a:endParaRPr lang="bg-BG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1421734" y="2150408"/>
            <a:ext cx="4446494" cy="3042338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Rectangle 26"/>
          <p:cNvSpPr/>
          <p:nvPr/>
        </p:nvSpPr>
        <p:spPr>
          <a:xfrm>
            <a:off x="1499743" y="2228416"/>
            <a:ext cx="4290477" cy="2886321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Rectangle 2"/>
          <p:cNvSpPr/>
          <p:nvPr/>
        </p:nvSpPr>
        <p:spPr>
          <a:xfrm>
            <a:off x="2018556" y="3008503"/>
            <a:ext cx="702078" cy="1560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0" name="Rectangle 29"/>
          <p:cNvSpPr/>
          <p:nvPr/>
        </p:nvSpPr>
        <p:spPr>
          <a:xfrm>
            <a:off x="2885734" y="3008503"/>
            <a:ext cx="702078" cy="1560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1" name="Rectangle 30"/>
          <p:cNvSpPr/>
          <p:nvPr/>
        </p:nvSpPr>
        <p:spPr>
          <a:xfrm>
            <a:off x="3752912" y="3008503"/>
            <a:ext cx="702078" cy="1560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2" name="Rectangle 31"/>
          <p:cNvSpPr/>
          <p:nvPr/>
        </p:nvSpPr>
        <p:spPr>
          <a:xfrm>
            <a:off x="4620090" y="3008503"/>
            <a:ext cx="702078" cy="1560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ectangle 5"/>
          <p:cNvSpPr/>
          <p:nvPr/>
        </p:nvSpPr>
        <p:spPr>
          <a:xfrm>
            <a:off x="2018555" y="3358829"/>
            <a:ext cx="1509413" cy="585779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3" name="Rectangle 32"/>
          <p:cNvSpPr/>
          <p:nvPr/>
        </p:nvSpPr>
        <p:spPr>
          <a:xfrm>
            <a:off x="3613996" y="3358829"/>
            <a:ext cx="1708171" cy="585779"/>
          </a:xfrm>
          <a:prstGeom prst="rect">
            <a:avLst/>
          </a:prstGeom>
          <a:noFill/>
          <a:ln w="19050">
            <a:solidFill>
              <a:srgbClr val="3D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8" name="Straight Connector 7"/>
          <p:cNvCxnSpPr/>
          <p:nvPr/>
        </p:nvCxnSpPr>
        <p:spPr>
          <a:xfrm>
            <a:off x="2018556" y="4169550"/>
            <a:ext cx="330361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018556" y="4296181"/>
            <a:ext cx="330361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018556" y="4422812"/>
            <a:ext cx="330361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018556" y="4549443"/>
            <a:ext cx="330361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018556" y="4676074"/>
            <a:ext cx="330361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018556" y="4802702"/>
            <a:ext cx="330361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166203" y="2398662"/>
            <a:ext cx="918136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67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LOGO</a:t>
            </a:r>
            <a:endParaRPr lang="bg-BG" sz="2167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17049" y="3334964"/>
            <a:ext cx="660758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3D3743"/>
                </a:solidFill>
                <a:latin typeface="FontAwesome" pitchFamily="2" charset="0"/>
              </a:rPr>
              <a:t></a:t>
            </a:r>
            <a:endParaRPr lang="bg-BG" sz="3467"/>
          </a:p>
        </p:txBody>
      </p:sp>
      <p:cxnSp>
        <p:nvCxnSpPr>
          <p:cNvPr id="45" name="Straight Arrow Connector 44"/>
          <p:cNvCxnSpPr>
            <a:endCxn id="50" idx="1"/>
          </p:cNvCxnSpPr>
          <p:nvPr/>
        </p:nvCxnSpPr>
        <p:spPr>
          <a:xfrm flipV="1">
            <a:off x="4620089" y="2413082"/>
            <a:ext cx="1482166" cy="673431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6102255" y="2228416"/>
            <a:ext cx="1074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Main Menu</a:t>
            </a:r>
            <a:endParaRPr lang="bg-BG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102254" y="2568087"/>
            <a:ext cx="251715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cxnSp>
        <p:nvCxnSpPr>
          <p:cNvPr id="52" name="Straight Arrow Connector 51"/>
          <p:cNvCxnSpPr>
            <a:stCxn id="11" idx="3"/>
          </p:cNvCxnSpPr>
          <p:nvPr/>
        </p:nvCxnSpPr>
        <p:spPr>
          <a:xfrm>
            <a:off x="4777807" y="3647903"/>
            <a:ext cx="1330601" cy="23674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6102255" y="3392345"/>
            <a:ext cx="894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Pictures</a:t>
            </a:r>
            <a:endParaRPr lang="bg-BG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102254" y="3732016"/>
            <a:ext cx="2517153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Snatus error sit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eaque.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4620090" y="4169550"/>
            <a:ext cx="1488318" cy="379893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6102255" y="4361373"/>
            <a:ext cx="901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Content</a:t>
            </a:r>
            <a:endParaRPr lang="bg-BG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6102254" y="4701043"/>
            <a:ext cx="2517153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q.</a:t>
            </a:r>
          </a:p>
        </p:txBody>
      </p:sp>
    </p:spTree>
    <p:extLst>
      <p:ext uri="{BB962C8B-B14F-4D97-AF65-F5344CB8AC3E}">
        <p14:creationId xmlns:p14="http://schemas.microsoft.com/office/powerpoint/2010/main" val="295522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Contact Us</a:t>
            </a:r>
            <a:endParaRPr lang="bg-BG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7" name="Rectangle 6"/>
          <p:cNvSpPr/>
          <p:nvPr/>
        </p:nvSpPr>
        <p:spPr>
          <a:xfrm>
            <a:off x="5967113" y="2436041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 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98371" y="3130460"/>
            <a:ext cx="39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</a:t>
            </a:r>
            <a:endParaRPr lang="bg-BG"/>
          </a:p>
        </p:txBody>
      </p:sp>
      <p:sp>
        <p:nvSpPr>
          <p:cNvPr id="19" name="Rectangle 18"/>
          <p:cNvSpPr/>
          <p:nvPr/>
        </p:nvSpPr>
        <p:spPr>
          <a:xfrm>
            <a:off x="5989688" y="347767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3D3743"/>
                </a:solidFill>
                <a:latin typeface="FontAwesome" pitchFamily="2" charset="0"/>
              </a:rPr>
              <a:t></a:t>
            </a:r>
            <a:endParaRPr lang="bg-BG"/>
          </a:p>
        </p:txBody>
      </p:sp>
      <p:sp>
        <p:nvSpPr>
          <p:cNvPr id="21" name="Rectangle 20"/>
          <p:cNvSpPr/>
          <p:nvPr/>
        </p:nvSpPr>
        <p:spPr>
          <a:xfrm>
            <a:off x="6007922" y="3824879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</a:t>
            </a:r>
            <a:endParaRPr lang="bg-BG"/>
          </a:p>
        </p:txBody>
      </p:sp>
      <p:sp>
        <p:nvSpPr>
          <p:cNvPr id="22" name="Rectangle 21"/>
          <p:cNvSpPr/>
          <p:nvPr/>
        </p:nvSpPr>
        <p:spPr>
          <a:xfrm>
            <a:off x="6007922" y="4172089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3D3743"/>
                </a:solidFill>
                <a:latin typeface="FontAwesome" pitchFamily="2" charset="0"/>
              </a:rPr>
              <a:t></a:t>
            </a:r>
            <a:endParaRPr lang="bg-BG"/>
          </a:p>
        </p:txBody>
      </p:sp>
      <p:sp>
        <p:nvSpPr>
          <p:cNvPr id="23" name="Rectangle 22"/>
          <p:cNvSpPr/>
          <p:nvPr/>
        </p:nvSpPr>
        <p:spPr>
          <a:xfrm>
            <a:off x="6007922" y="4519297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</a:t>
            </a:r>
            <a:endParaRPr lang="bg-BG"/>
          </a:p>
        </p:txBody>
      </p:sp>
      <p:sp>
        <p:nvSpPr>
          <p:cNvPr id="24" name="Rectangle 23"/>
          <p:cNvSpPr/>
          <p:nvPr/>
        </p:nvSpPr>
        <p:spPr>
          <a:xfrm>
            <a:off x="6016605" y="2783251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</a:t>
            </a:r>
            <a:endParaRPr lang="bg-BG"/>
          </a:p>
        </p:txBody>
      </p:sp>
      <p:sp>
        <p:nvSpPr>
          <p:cNvPr id="25" name="Rectangle 24"/>
          <p:cNvSpPr/>
          <p:nvPr/>
        </p:nvSpPr>
        <p:spPr>
          <a:xfrm>
            <a:off x="6397733" y="2479732"/>
            <a:ext cx="2329484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Your Company Name .ltd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397734" y="2821453"/>
            <a:ext cx="1866217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+555 123 998 22321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397734" y="3163174"/>
            <a:ext cx="224612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www.yoursitename.com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397734" y="3504895"/>
            <a:ext cx="2040943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office@sitename.com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397734" y="3846615"/>
            <a:ext cx="1064715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Yourname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97733" y="4188336"/>
            <a:ext cx="153118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Name Company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397734" y="4530056"/>
            <a:ext cx="99899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Company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8160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3D374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Rectangle 10"/>
          <p:cNvSpPr/>
          <p:nvPr/>
        </p:nvSpPr>
        <p:spPr>
          <a:xfrm>
            <a:off x="1449437" y="1322766"/>
            <a:ext cx="1518364" cy="5590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30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Research</a:t>
            </a:r>
            <a:endParaRPr lang="bg-BG" sz="30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2610" y="1822252"/>
            <a:ext cx="7176797" cy="826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perspiciatis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unde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omnis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accusantium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doloremque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Nemo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ipsam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sit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ipsum.</a:t>
            </a:r>
            <a:endParaRPr lang="bg-BG" sz="1192">
              <a:solidFill>
                <a:srgbClr val="F2F2F2"/>
              </a:solidFill>
              <a:latin typeface="WeblySleek UI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1306" y="2941485"/>
            <a:ext cx="1771639" cy="5590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30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Make Plans</a:t>
            </a:r>
            <a:endParaRPr lang="bg-BG" sz="30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2610" y="3465189"/>
            <a:ext cx="7176797" cy="826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perspiciatis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unde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omnis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accusantium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doloremque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Nemo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ipsam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voluptas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sit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porro</a:t>
            </a:r>
            <a:endParaRPr lang="bg-BG" sz="1192">
              <a:solidFill>
                <a:srgbClr val="F2F2F2"/>
              </a:solidFill>
              <a:latin typeface="WeblySleek UI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51308" y="4323068"/>
            <a:ext cx="1167307" cy="5590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30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Action</a:t>
            </a:r>
            <a:endParaRPr lang="bg-BG" sz="30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42610" y="4827340"/>
            <a:ext cx="7176797" cy="642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perspiciatis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unde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omnis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accusantium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doloremque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illo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inventore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F2F2F2"/>
                </a:solidFill>
                <a:latin typeface="GeosansLight" pitchFamily="2" charset="0"/>
              </a:rPr>
              <a:t>veritatis</a:t>
            </a:r>
            <a:r>
              <a:rPr lang="en-US" sz="1192" b="1">
                <a:solidFill>
                  <a:srgbClr val="F2F2F2"/>
                </a:solidFill>
                <a:latin typeface="GeosansLight" pitchFamily="2" charset="0"/>
              </a:rPr>
              <a:t> et 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quasi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Nemo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ipsam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voluptas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sit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F2F2F2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F2F2F2"/>
                </a:solidFill>
                <a:latin typeface="GeosansLight" pitchFamily="2" charset="0"/>
              </a:rPr>
              <a:t> dolore</a:t>
            </a:r>
            <a:endParaRPr lang="bg-BG" sz="1192">
              <a:solidFill>
                <a:srgbClr val="F2F2F2"/>
              </a:solidFill>
              <a:latin typeface="WeblySleek UI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983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Team</a:t>
            </a:r>
            <a:r>
              <a:rPr lang="en-US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mtClean="0">
                <a:solidFill>
                  <a:srgbClr val="3D3743"/>
                </a:solidFill>
                <a:latin typeface="GeosansLight" pitchFamily="2" charset="0"/>
              </a:rPr>
              <a:t>Growth</a:t>
            </a:r>
            <a:endParaRPr lang="bg-BG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pSp>
        <p:nvGrpSpPr>
          <p:cNvPr id="28" name="Group 27"/>
          <p:cNvGrpSpPr/>
          <p:nvPr/>
        </p:nvGrpSpPr>
        <p:grpSpPr>
          <a:xfrm>
            <a:off x="1593752" y="2345411"/>
            <a:ext cx="1482165" cy="1482165"/>
            <a:chOff x="1759188" y="1820166"/>
            <a:chExt cx="1368152" cy="1368152"/>
          </a:xfrm>
        </p:grpSpPr>
        <p:sp>
          <p:nvSpPr>
            <p:cNvPr id="9" name="Oval 8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" name="Pie 7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313701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145670" y="2150977"/>
              <a:ext cx="617329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7">
                  <a:solidFill>
                    <a:srgbClr val="3D3743"/>
                  </a:solidFill>
                  <a:latin typeface="GeosansLight" pitchFamily="2" charset="0"/>
                </a:rPr>
                <a:t>65</a:t>
              </a:r>
              <a:endParaRPr lang="bg-BG" sz="3467">
                <a:solidFill>
                  <a:srgbClr val="3D3743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05394" y="2514763"/>
              <a:ext cx="681429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17">
                  <a:solidFill>
                    <a:schemeClr val="bg1">
                      <a:lumMod val="65000"/>
                    </a:schemeClr>
                  </a:solidFill>
                  <a:latin typeface="GeosansLight" pitchFamily="2" charset="0"/>
                </a:rPr>
                <a:t>percent</a:t>
              </a:r>
              <a:endParaRPr lang="bg-BG" sz="1517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337571" y="2345411"/>
            <a:ext cx="1482165" cy="1482165"/>
            <a:chOff x="1759188" y="1820166"/>
            <a:chExt cx="1368152" cy="1368152"/>
          </a:xfrm>
        </p:grpSpPr>
        <p:sp>
          <p:nvSpPr>
            <p:cNvPr id="30" name="Oval 29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1" name="Pie 30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818925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159817" y="2150977"/>
              <a:ext cx="58903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7">
                  <a:solidFill>
                    <a:srgbClr val="3D3743"/>
                  </a:solidFill>
                  <a:latin typeface="GeosansLight" pitchFamily="2" charset="0"/>
                </a:rPr>
                <a:t>82</a:t>
              </a:r>
              <a:endParaRPr lang="bg-BG" sz="3467">
                <a:solidFill>
                  <a:srgbClr val="3D3743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13621" y="2514763"/>
              <a:ext cx="681428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7">
                  <a:solidFill>
                    <a:schemeClr val="bg1">
                      <a:lumMod val="65000"/>
                    </a:schemeClr>
                  </a:solidFill>
                  <a:latin typeface="GeosansLight" pitchFamily="2" charset="0"/>
                </a:rPr>
                <a:t>percent</a:t>
              </a:r>
              <a:endParaRPr lang="bg-BG" sz="1517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081390" y="2345411"/>
            <a:ext cx="1482165" cy="1482165"/>
            <a:chOff x="1759188" y="1820166"/>
            <a:chExt cx="1368152" cy="1368152"/>
          </a:xfrm>
        </p:grpSpPr>
        <p:sp>
          <p:nvSpPr>
            <p:cNvPr id="36" name="Oval 35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7" name="Pie 36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9667803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145670" y="2150977"/>
              <a:ext cx="617329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7">
                  <a:solidFill>
                    <a:srgbClr val="3D3743"/>
                  </a:solidFill>
                  <a:latin typeface="GeosansLight" pitchFamily="2" charset="0"/>
                </a:rPr>
                <a:t>44</a:t>
              </a:r>
              <a:endParaRPr lang="bg-BG" sz="3467">
                <a:solidFill>
                  <a:srgbClr val="3D3743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113621" y="2514763"/>
              <a:ext cx="681428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7">
                  <a:solidFill>
                    <a:schemeClr val="bg1">
                      <a:lumMod val="65000"/>
                    </a:schemeClr>
                  </a:solidFill>
                  <a:latin typeface="GeosansLight" pitchFamily="2" charset="0"/>
                </a:rPr>
                <a:t>percent</a:t>
              </a:r>
              <a:endParaRPr lang="bg-BG" sz="1517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825208" y="2345411"/>
            <a:ext cx="1482165" cy="1482165"/>
            <a:chOff x="1759188" y="1820166"/>
            <a:chExt cx="1368152" cy="1368152"/>
          </a:xfrm>
        </p:grpSpPr>
        <p:sp>
          <p:nvSpPr>
            <p:cNvPr id="42" name="Oval 41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3" name="Pie 42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476618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165174" y="2150977"/>
              <a:ext cx="578324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7">
                  <a:solidFill>
                    <a:srgbClr val="3D3743"/>
                  </a:solidFill>
                  <a:latin typeface="GeosansLight" pitchFamily="2" charset="0"/>
                </a:rPr>
                <a:t>73</a:t>
              </a:r>
              <a:endParaRPr lang="bg-BG" sz="3467">
                <a:solidFill>
                  <a:srgbClr val="3D3743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113621" y="2514763"/>
              <a:ext cx="681428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7">
                  <a:solidFill>
                    <a:schemeClr val="bg1">
                      <a:lumMod val="65000"/>
                    </a:schemeClr>
                  </a:solidFill>
                  <a:latin typeface="GeosansLight" pitchFamily="2" charset="0"/>
                </a:rPr>
                <a:t>percent</a:t>
              </a:r>
              <a:endParaRPr lang="bg-BG" sz="1517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1488146" y="4287095"/>
            <a:ext cx="6819227" cy="826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perspiciatis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unde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824119" y="3897053"/>
            <a:ext cx="1021433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Designers</a:t>
            </a:r>
            <a:endParaRPr lang="bg-BG" sz="17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518216" y="3897053"/>
            <a:ext cx="1144864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Developers</a:t>
            </a:r>
            <a:endParaRPr lang="bg-BG" sz="17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343790" y="3897053"/>
            <a:ext cx="98135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Managers</a:t>
            </a:r>
            <a:endParaRPr lang="bg-BG" sz="17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301604" y="3897053"/>
            <a:ext cx="553357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SEO</a:t>
            </a:r>
            <a:endParaRPr lang="bg-BG" sz="17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39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Awesome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Set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6" name="TextBox 5"/>
          <p:cNvSpPr txBox="1"/>
          <p:nvPr/>
        </p:nvSpPr>
        <p:spPr>
          <a:xfrm>
            <a:off x="896550" y="2122350"/>
            <a:ext cx="8112901" cy="30937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n-US" sz="2167">
                <a:solidFill>
                  <a:srgbClr val="3D3743"/>
                </a:solidFill>
                <a:latin typeface="FontAwesome" pitchFamily="2" charset="0"/>
              </a:rPr>
              <a:t>                                                                                       </a:t>
            </a:r>
            <a:r>
              <a:rPr lang="en-US" sz="2167" i="1">
                <a:solidFill>
                  <a:srgbClr val="3D3743"/>
                </a:solidFill>
              </a:rPr>
              <a:t> </a:t>
            </a:r>
            <a:r>
              <a:rPr lang="en-US" sz="2167">
                <a:solidFill>
                  <a:srgbClr val="3D3743"/>
                </a:solidFill>
                <a:latin typeface="FontAwesome" pitchFamily="2" charset="0"/>
              </a:rPr>
              <a:t>                                  </a:t>
            </a:r>
            <a:r>
              <a:rPr lang="en-US" sz="2167" i="1">
                <a:solidFill>
                  <a:srgbClr val="3D3743"/>
                </a:solidFill>
              </a:rPr>
              <a:t> </a:t>
            </a:r>
            <a:r>
              <a:rPr lang="en-US" sz="2167">
                <a:solidFill>
                  <a:srgbClr val="3D3743"/>
                </a:solidFill>
                <a:latin typeface="FontAwesome" pitchFamily="2" charset="0"/>
              </a:rPr>
              <a:t>                                                      </a:t>
            </a:r>
            <a:r>
              <a:rPr lang="en-US" sz="2167" i="1">
                <a:solidFill>
                  <a:srgbClr val="3D3743"/>
                </a:solidFill>
              </a:rPr>
              <a:t> </a:t>
            </a:r>
            <a:r>
              <a:rPr lang="en-US" sz="2167">
                <a:solidFill>
                  <a:srgbClr val="3D3743"/>
                </a:solidFill>
                <a:latin typeface="FontAwesome" pitchFamily="2" charset="0"/>
              </a:rPr>
              <a:t>                             </a:t>
            </a:r>
            <a:r>
              <a:rPr lang="en-US" sz="2167" i="1">
                <a:solidFill>
                  <a:srgbClr val="3D3743"/>
                </a:solidFill>
              </a:rPr>
              <a:t> </a:t>
            </a:r>
            <a:r>
              <a:rPr lang="en-US" sz="2167">
                <a:solidFill>
                  <a:srgbClr val="3D3743"/>
                </a:solidFill>
                <a:latin typeface="FontAwesome" pitchFamily="2" charset="0"/>
              </a:rPr>
              <a:t>               </a:t>
            </a:r>
          </a:p>
        </p:txBody>
      </p:sp>
    </p:spTree>
    <p:extLst>
      <p:ext uri="{BB962C8B-B14F-4D97-AF65-F5344CB8AC3E}">
        <p14:creationId xmlns:p14="http://schemas.microsoft.com/office/powerpoint/2010/main" val="325102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42611" y="2882939"/>
            <a:ext cx="7059305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8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Thanks</a:t>
            </a:r>
            <a:r>
              <a:rPr lang="en-US" sz="7800" dirty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z="3467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for</a:t>
            </a:r>
            <a:r>
              <a:rPr lang="en-US" sz="7800" dirty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z="7800" dirty="0">
                <a:solidFill>
                  <a:srgbClr val="3D3743"/>
                </a:solidFill>
                <a:latin typeface="GeosansLight" pitchFamily="2" charset="0"/>
              </a:rPr>
              <a:t>Watching</a:t>
            </a:r>
            <a:endParaRPr lang="bg-BG" sz="7800" dirty="0"/>
          </a:p>
        </p:txBody>
      </p:sp>
      <p:pic>
        <p:nvPicPr>
          <p:cNvPr id="14" name="Picture 3" descr="E:\Envato\Success\Images\l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8467">
            <a:off x="5761869" y="1171121"/>
            <a:ext cx="817860" cy="106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E:\Envato\Success\Images\l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809" y="1408949"/>
            <a:ext cx="984930" cy="59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okomoro\Documents\b2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859" y="-27384"/>
            <a:ext cx="2340260" cy="215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2245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68" y="57729"/>
            <a:ext cx="9680864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Users</a:t>
            </a:r>
            <a:r>
              <a:rPr lang="en-US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mtClean="0">
                <a:solidFill>
                  <a:srgbClr val="3D3743"/>
                </a:solidFill>
                <a:latin typeface="GeosansLight" pitchFamily="2" charset="0"/>
              </a:rPr>
              <a:t>Reach</a:t>
            </a:r>
            <a:endParaRPr lang="bg-BG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3" name="Rounded Rectangle 2"/>
          <p:cNvSpPr/>
          <p:nvPr/>
        </p:nvSpPr>
        <p:spPr>
          <a:xfrm>
            <a:off x="1442610" y="4762209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3" name="Rounded Rectangle 62"/>
          <p:cNvSpPr/>
          <p:nvPr/>
        </p:nvSpPr>
        <p:spPr>
          <a:xfrm>
            <a:off x="1442610" y="4533707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4" name="Rounded Rectangle 63"/>
          <p:cNvSpPr/>
          <p:nvPr/>
        </p:nvSpPr>
        <p:spPr>
          <a:xfrm>
            <a:off x="1442610" y="4305200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5" name="Rounded Rectangle 64"/>
          <p:cNvSpPr/>
          <p:nvPr/>
        </p:nvSpPr>
        <p:spPr>
          <a:xfrm>
            <a:off x="1442610" y="4076694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6" name="Rounded Rectangle 65"/>
          <p:cNvSpPr/>
          <p:nvPr/>
        </p:nvSpPr>
        <p:spPr>
          <a:xfrm>
            <a:off x="1442610" y="3848187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7" name="Rounded Rectangle 66"/>
          <p:cNvSpPr/>
          <p:nvPr/>
        </p:nvSpPr>
        <p:spPr>
          <a:xfrm>
            <a:off x="1442610" y="3619681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8" name="Rounded Rectangle 67"/>
          <p:cNvSpPr/>
          <p:nvPr/>
        </p:nvSpPr>
        <p:spPr>
          <a:xfrm>
            <a:off x="1442610" y="3391175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9" name="Rounded Rectangle 68"/>
          <p:cNvSpPr/>
          <p:nvPr/>
        </p:nvSpPr>
        <p:spPr>
          <a:xfrm>
            <a:off x="1442610" y="3162668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0" name="Rounded Rectangle 69"/>
          <p:cNvSpPr/>
          <p:nvPr/>
        </p:nvSpPr>
        <p:spPr>
          <a:xfrm>
            <a:off x="1442610" y="2934162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1" name="Rounded Rectangle 70"/>
          <p:cNvSpPr/>
          <p:nvPr/>
        </p:nvSpPr>
        <p:spPr>
          <a:xfrm>
            <a:off x="1442610" y="2705655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2" name="Rounded Rectangle 71"/>
          <p:cNvSpPr/>
          <p:nvPr/>
        </p:nvSpPr>
        <p:spPr>
          <a:xfrm>
            <a:off x="2534804" y="4762209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3" name="Rounded Rectangle 72"/>
          <p:cNvSpPr/>
          <p:nvPr/>
        </p:nvSpPr>
        <p:spPr>
          <a:xfrm>
            <a:off x="2534804" y="4533707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4" name="Rounded Rectangle 73"/>
          <p:cNvSpPr/>
          <p:nvPr/>
        </p:nvSpPr>
        <p:spPr>
          <a:xfrm>
            <a:off x="2534804" y="4305200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5" name="Rounded Rectangle 74"/>
          <p:cNvSpPr/>
          <p:nvPr/>
        </p:nvSpPr>
        <p:spPr>
          <a:xfrm>
            <a:off x="2534804" y="4076694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6" name="Rounded Rectangle 75"/>
          <p:cNvSpPr/>
          <p:nvPr/>
        </p:nvSpPr>
        <p:spPr>
          <a:xfrm>
            <a:off x="2534804" y="3848187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7" name="Rounded Rectangle 76"/>
          <p:cNvSpPr/>
          <p:nvPr/>
        </p:nvSpPr>
        <p:spPr>
          <a:xfrm>
            <a:off x="2534804" y="3619681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8" name="Rounded Rectangle 77"/>
          <p:cNvSpPr/>
          <p:nvPr/>
        </p:nvSpPr>
        <p:spPr>
          <a:xfrm>
            <a:off x="2534804" y="3391175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9" name="Rounded Rectangle 78"/>
          <p:cNvSpPr/>
          <p:nvPr/>
        </p:nvSpPr>
        <p:spPr>
          <a:xfrm>
            <a:off x="2534804" y="3162668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0" name="Rounded Rectangle 79"/>
          <p:cNvSpPr/>
          <p:nvPr/>
        </p:nvSpPr>
        <p:spPr>
          <a:xfrm>
            <a:off x="2534804" y="2934162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1" name="Rounded Rectangle 80"/>
          <p:cNvSpPr/>
          <p:nvPr/>
        </p:nvSpPr>
        <p:spPr>
          <a:xfrm>
            <a:off x="2534804" y="2705655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2" name="Rounded Rectangle 81"/>
          <p:cNvSpPr/>
          <p:nvPr/>
        </p:nvSpPr>
        <p:spPr>
          <a:xfrm>
            <a:off x="3609639" y="4762209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3" name="Rounded Rectangle 82"/>
          <p:cNvSpPr/>
          <p:nvPr/>
        </p:nvSpPr>
        <p:spPr>
          <a:xfrm>
            <a:off x="3609639" y="4533707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4" name="Rounded Rectangle 83"/>
          <p:cNvSpPr/>
          <p:nvPr/>
        </p:nvSpPr>
        <p:spPr>
          <a:xfrm>
            <a:off x="3609639" y="4305200"/>
            <a:ext cx="936104" cy="15601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5" name="Rounded Rectangle 84"/>
          <p:cNvSpPr/>
          <p:nvPr/>
        </p:nvSpPr>
        <p:spPr>
          <a:xfrm>
            <a:off x="3609639" y="4076694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6" name="Rounded Rectangle 85"/>
          <p:cNvSpPr/>
          <p:nvPr/>
        </p:nvSpPr>
        <p:spPr>
          <a:xfrm>
            <a:off x="3609639" y="3848187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7" name="Rounded Rectangle 86"/>
          <p:cNvSpPr/>
          <p:nvPr/>
        </p:nvSpPr>
        <p:spPr>
          <a:xfrm>
            <a:off x="3609639" y="3619681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8" name="Rounded Rectangle 87"/>
          <p:cNvSpPr/>
          <p:nvPr/>
        </p:nvSpPr>
        <p:spPr>
          <a:xfrm>
            <a:off x="3609639" y="3391175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9" name="Rounded Rectangle 88"/>
          <p:cNvSpPr/>
          <p:nvPr/>
        </p:nvSpPr>
        <p:spPr>
          <a:xfrm>
            <a:off x="3609639" y="3162668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0" name="Rounded Rectangle 89"/>
          <p:cNvSpPr/>
          <p:nvPr/>
        </p:nvSpPr>
        <p:spPr>
          <a:xfrm>
            <a:off x="3609639" y="2934162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1" name="Rounded Rectangle 90"/>
          <p:cNvSpPr/>
          <p:nvPr/>
        </p:nvSpPr>
        <p:spPr>
          <a:xfrm>
            <a:off x="3609639" y="2705655"/>
            <a:ext cx="936104" cy="156017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ectangle 5"/>
          <p:cNvSpPr/>
          <p:nvPr/>
        </p:nvSpPr>
        <p:spPr>
          <a:xfrm>
            <a:off x="1620479" y="2102853"/>
            <a:ext cx="56618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3D3743"/>
                </a:solidFill>
                <a:latin typeface="FontAwesome" pitchFamily="2" charset="0"/>
              </a:rPr>
              <a:t></a:t>
            </a:r>
            <a:endParaRPr lang="bg-BG" sz="3467"/>
          </a:p>
        </p:txBody>
      </p:sp>
      <p:sp>
        <p:nvSpPr>
          <p:cNvPr id="7" name="Rectangle 6"/>
          <p:cNvSpPr/>
          <p:nvPr/>
        </p:nvSpPr>
        <p:spPr>
          <a:xfrm>
            <a:off x="2703993" y="2102853"/>
            <a:ext cx="56618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3D3743"/>
                </a:solidFill>
                <a:latin typeface="FontAwesome" pitchFamily="2" charset="0"/>
              </a:rPr>
              <a:t></a:t>
            </a:r>
            <a:endParaRPr lang="bg-BG" sz="3467"/>
          </a:p>
        </p:txBody>
      </p:sp>
      <p:sp>
        <p:nvSpPr>
          <p:cNvPr id="10" name="Rectangle 9"/>
          <p:cNvSpPr/>
          <p:nvPr/>
        </p:nvSpPr>
        <p:spPr>
          <a:xfrm>
            <a:off x="3787507" y="2102853"/>
            <a:ext cx="56618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3D3743"/>
                </a:solidFill>
                <a:latin typeface="FontAwesome" pitchFamily="2" charset="0"/>
              </a:rPr>
              <a:t></a:t>
            </a:r>
            <a:endParaRPr lang="bg-BG" sz="3467"/>
          </a:p>
        </p:txBody>
      </p:sp>
      <p:sp>
        <p:nvSpPr>
          <p:cNvPr id="11" name="Oval 10"/>
          <p:cNvSpPr/>
          <p:nvPr/>
        </p:nvSpPr>
        <p:spPr>
          <a:xfrm>
            <a:off x="4883704" y="2726922"/>
            <a:ext cx="78009" cy="78009"/>
          </a:xfrm>
          <a:prstGeom prst="ellipse">
            <a:avLst/>
          </a:prstGeom>
          <a:solidFill>
            <a:srgbClr val="949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/>
          </a:p>
        </p:txBody>
      </p:sp>
      <p:sp>
        <p:nvSpPr>
          <p:cNvPr id="92" name="Oval 91"/>
          <p:cNvSpPr/>
          <p:nvPr/>
        </p:nvSpPr>
        <p:spPr>
          <a:xfrm>
            <a:off x="4883704" y="4833156"/>
            <a:ext cx="78009" cy="78009"/>
          </a:xfrm>
          <a:prstGeom prst="ellipse">
            <a:avLst/>
          </a:prstGeom>
          <a:solidFill>
            <a:srgbClr val="949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/>
          </a:p>
        </p:txBody>
      </p:sp>
      <p:sp>
        <p:nvSpPr>
          <p:cNvPr id="93" name="Oval 92"/>
          <p:cNvSpPr/>
          <p:nvPr/>
        </p:nvSpPr>
        <p:spPr>
          <a:xfrm>
            <a:off x="4883704" y="3780039"/>
            <a:ext cx="78009" cy="78009"/>
          </a:xfrm>
          <a:prstGeom prst="ellipse">
            <a:avLst/>
          </a:prstGeom>
          <a:solidFill>
            <a:srgbClr val="949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/>
          </a:p>
        </p:txBody>
      </p:sp>
      <p:cxnSp>
        <p:nvCxnSpPr>
          <p:cNvPr id="13" name="Straight Connector 12"/>
          <p:cNvCxnSpPr>
            <a:stCxn id="11" idx="4"/>
            <a:endCxn id="92" idx="0"/>
          </p:cNvCxnSpPr>
          <p:nvPr/>
        </p:nvCxnSpPr>
        <p:spPr>
          <a:xfrm>
            <a:off x="4922709" y="2804931"/>
            <a:ext cx="0" cy="2028225"/>
          </a:xfrm>
          <a:prstGeom prst="line">
            <a:avLst/>
          </a:prstGeom>
          <a:ln>
            <a:solidFill>
              <a:srgbClr val="9494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/>
          <p:cNvSpPr/>
          <p:nvPr/>
        </p:nvSpPr>
        <p:spPr>
          <a:xfrm>
            <a:off x="4874991" y="2582544"/>
            <a:ext cx="64908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>
                <a:solidFill>
                  <a:srgbClr val="3D3743"/>
                </a:solidFill>
                <a:latin typeface="GeosansLight" pitchFamily="2" charset="0"/>
              </a:rPr>
              <a:t>100%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4907289" y="3637438"/>
            <a:ext cx="54854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>
                <a:solidFill>
                  <a:srgbClr val="3D3743"/>
                </a:solidFill>
                <a:latin typeface="GeosansLight" pitchFamily="2" charset="0"/>
              </a:rPr>
              <a:t>50%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4922709" y="4684514"/>
            <a:ext cx="426720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>
                <a:solidFill>
                  <a:srgbClr val="3D3743"/>
                </a:solidFill>
                <a:latin typeface="GeosansLight" pitchFamily="2" charset="0"/>
              </a:rPr>
              <a:t>0%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5589068" y="2603821"/>
            <a:ext cx="2952331" cy="2425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perspiciatis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unde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omnis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consectetur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adipisci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velit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non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numquam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eius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modi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tempora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incidunt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labore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magnam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aliquam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quaerat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ad minima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veniam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quis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nostrum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exercitationem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ullam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corporis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suscipit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lab</a:t>
            </a:r>
            <a:endParaRPr lang="bg-BG" sz="1083">
              <a:solidFill>
                <a:srgbClr val="3D3743"/>
              </a:solidFill>
              <a:latin typeface="WeblySleek UI"/>
            </a:endParaRPr>
          </a:p>
        </p:txBody>
      </p:sp>
    </p:spTree>
    <p:extLst>
      <p:ext uri="{BB962C8B-B14F-4D97-AF65-F5344CB8AC3E}">
        <p14:creationId xmlns:p14="http://schemas.microsoft.com/office/powerpoint/2010/main" val="363159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473168447"/>
              </p:ext>
            </p:extLst>
          </p:nvPr>
        </p:nvGraphicFramePr>
        <p:xfrm>
          <a:off x="896549" y="1790818"/>
          <a:ext cx="5430354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Shipping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>
                <a:solidFill>
                  <a:srgbClr val="3D3743"/>
                </a:solidFill>
                <a:latin typeface="GeosansLight" pitchFamily="2" charset="0"/>
              </a:rPr>
              <a:t>p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er Order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err="1" smtClean="0">
                <a:latin typeface="New Cicle" pitchFamily="2" charset="0"/>
              </a:rPr>
              <a:t>Excepteur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sint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occaecat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cupidatat</a:t>
            </a:r>
            <a:r>
              <a:rPr lang="fr-FR" dirty="0" smtClean="0">
                <a:latin typeface="New Cicle" pitchFamily="2" charset="0"/>
              </a:rPr>
              <a:t> non </a:t>
            </a:r>
            <a:r>
              <a:rPr lang="fr-FR" dirty="0" err="1" smtClean="0">
                <a:latin typeface="New Cicle" pitchFamily="2" charset="0"/>
              </a:rPr>
              <a:t>proident</a:t>
            </a:r>
            <a:endParaRPr lang="bg-BG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6483641" y="2688544"/>
            <a:ext cx="2603819" cy="2293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consectetur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adipisci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velit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471643" y="2383432"/>
            <a:ext cx="1391915" cy="369332"/>
          </a:xfrm>
          <a:prstGeom prst="rect">
            <a:avLst/>
          </a:prstGeom>
          <a:ln>
            <a:solidFill>
              <a:srgbClr val="F2F2F2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Positive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2032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About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Us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18" name="Rectangle 17"/>
          <p:cNvSpPr/>
          <p:nvPr/>
        </p:nvSpPr>
        <p:spPr>
          <a:xfrm>
            <a:off x="662523" y="2485974"/>
            <a:ext cx="2886321" cy="1559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At vero eos et accusamus et iusto odio dignissimos ducimus qui blanditiis praesentium voluptatum 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deleniti atque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corrupti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quos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molestias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excepturi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occaecati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cupiditate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non provident,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similique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in culpa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officia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deserunt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mollitia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animi, id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laborum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fuga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harum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quidem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rerum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facilis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expedita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distinctio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620" y="2485974"/>
            <a:ext cx="2952331" cy="2844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perspiciatis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unde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consectetur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adipisci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velit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non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numquam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eius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modi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tempora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incidunt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labore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dolore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magnam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aliquam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quaerat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ad minima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veniam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nostrum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exercitationem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ullam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corporis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suscipit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lab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98833" y="2180861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History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96534" y="2180861"/>
            <a:ext cx="816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Mission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561650" y="2485973"/>
            <a:ext cx="2603819" cy="2293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consectetur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adipisci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velit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549652" y="2180861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Future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62523" y="4100880"/>
            <a:ext cx="2886321" cy="1193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corrupti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quos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molestias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excepturi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occaecati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cupiditate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non provident, </a:t>
            </a:r>
            <a:r>
              <a:rPr lang="en-US" sz="1192" u="sng" err="1">
                <a:solidFill>
                  <a:srgbClr val="3D3743"/>
                </a:solidFill>
                <a:latin typeface="GeosansLight" pitchFamily="2" charset="0"/>
              </a:rPr>
              <a:t>similique</a:t>
            </a:r>
            <a:r>
              <a:rPr lang="en-US" sz="1192" u="sng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u="sng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 u="sng">
                <a:solidFill>
                  <a:srgbClr val="3D3743"/>
                </a:solidFill>
                <a:latin typeface="GeosansLight" pitchFamily="2" charset="0"/>
              </a:rPr>
              <a:t> in culpa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officia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deserunt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mollitia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animi, id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laborum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fuga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harum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quidem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rerum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facilis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expedita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distinctio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227370" y="4881555"/>
            <a:ext cx="1272376" cy="313291"/>
            <a:chOff x="6671418" y="3912565"/>
            <a:chExt cx="1174501" cy="289191"/>
          </a:xfrm>
        </p:grpSpPr>
        <p:sp>
          <p:nvSpPr>
            <p:cNvPr id="28" name="Rectangle 27"/>
            <p:cNvSpPr/>
            <p:nvPr/>
          </p:nvSpPr>
          <p:spPr>
            <a:xfrm>
              <a:off x="6671418" y="3912565"/>
              <a:ext cx="1174501" cy="288032"/>
            </a:xfrm>
            <a:prstGeom prst="rect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832622" y="3931860"/>
              <a:ext cx="916824" cy="269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b="1" u="sng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GeosansLight" pitchFamily="2" charset="0"/>
                </a:rPr>
                <a:t>Read More</a:t>
              </a:r>
              <a:endParaRPr lang="bg-BG" sz="1300" b="1" u="sn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348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74558" y="2174741"/>
            <a:ext cx="2594029" cy="2594029"/>
            <a:chOff x="1322528" y="1275606"/>
            <a:chExt cx="2394488" cy="2394488"/>
          </a:xfrm>
        </p:grpSpPr>
        <p:sp>
          <p:nvSpPr>
            <p:cNvPr id="13" name="Oval 12"/>
            <p:cNvSpPr/>
            <p:nvPr/>
          </p:nvSpPr>
          <p:spPr>
            <a:xfrm>
              <a:off x="1322528" y="1275606"/>
              <a:ext cx="2394488" cy="2394488"/>
            </a:xfrm>
            <a:prstGeom prst="ellipse">
              <a:avLst/>
            </a:prstGeom>
            <a:solidFill>
              <a:srgbClr val="3D37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120850" y="1809500"/>
              <a:ext cx="797851" cy="393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167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Mobile</a:t>
              </a:r>
              <a:endParaRPr lang="bg-BG" sz="2167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511660" y="2209610"/>
              <a:ext cx="2016224" cy="931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92">
                  <a:solidFill>
                    <a:schemeClr val="bg1"/>
                  </a:solidFill>
                  <a:latin typeface="GeosansLight" pitchFamily="2" charset="0"/>
                </a:rPr>
                <a:t>At vero eos et accusamus et iusto odio dignissimos ducimus qui blanditiis praesentium voluptatum </a:t>
              </a:r>
              <a:r>
                <a:rPr lang="en-US" sz="1192" b="1">
                  <a:solidFill>
                    <a:schemeClr val="bg1"/>
                  </a:solidFill>
                  <a:latin typeface="GeosansLight" pitchFamily="2" charset="0"/>
                </a:rPr>
                <a:t>deleniti atque </a:t>
              </a:r>
              <a:r>
                <a:rPr lang="en-US" sz="1192" b="1" err="1">
                  <a:solidFill>
                    <a:schemeClr val="bg1"/>
                  </a:solidFill>
                  <a:latin typeface="GeosansLight" pitchFamily="2" charset="0"/>
                </a:rPr>
                <a:t>corrupti</a:t>
              </a:r>
              <a:r>
                <a:rPr lang="en-US" sz="1192" b="1">
                  <a:solidFill>
                    <a:schemeClr val="bg1"/>
                  </a:solidFill>
                  <a:latin typeface="GeosansLight" pitchFamily="2" charset="0"/>
                </a:rPr>
                <a:t> </a:t>
              </a:r>
              <a:r>
                <a:rPr lang="en-US" sz="1192">
                  <a:solidFill>
                    <a:schemeClr val="bg1"/>
                  </a:solidFill>
                  <a:latin typeface="GeosansLight" pitchFamily="2" charset="0"/>
                </a:rPr>
                <a:t>quos </a:t>
              </a:r>
              <a:r>
                <a:rPr lang="en-US" sz="1192" err="1">
                  <a:solidFill>
                    <a:schemeClr val="bg1"/>
                  </a:solidFill>
                  <a:latin typeface="GeosansLight" pitchFamily="2" charset="0"/>
                </a:rPr>
                <a:t>dolores</a:t>
              </a:r>
              <a:r>
                <a:rPr lang="en-US" sz="1192">
                  <a:solidFill>
                    <a:schemeClr val="bg1"/>
                  </a:solidFill>
                  <a:latin typeface="GeosansLight" pitchFamily="2" charset="0"/>
                </a:rPr>
                <a:t> et quas.</a:t>
              </a:r>
              <a:endParaRPr lang="bg-BG" sz="1192">
                <a:solidFill>
                  <a:schemeClr val="bg1"/>
                </a:solidFill>
                <a:latin typeface="WeblySleek UI"/>
              </a:endParaRPr>
            </a:p>
          </p:txBody>
        </p:sp>
      </p:grpSp>
      <p:sp>
        <p:nvSpPr>
          <p:cNvPr id="54" name="Oval 53"/>
          <p:cNvSpPr/>
          <p:nvPr/>
        </p:nvSpPr>
        <p:spPr>
          <a:xfrm>
            <a:off x="3151074" y="3863576"/>
            <a:ext cx="1014113" cy="1014113"/>
          </a:xfrm>
          <a:prstGeom prst="ellipse">
            <a:avLst/>
          </a:prstGeom>
          <a:solidFill>
            <a:schemeClr val="tx2">
              <a:lumMod val="60000"/>
              <a:lumOff val="4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Rectangle 15"/>
          <p:cNvSpPr/>
          <p:nvPr/>
        </p:nvSpPr>
        <p:spPr>
          <a:xfrm>
            <a:off x="3283888" y="3987195"/>
            <a:ext cx="740908" cy="7591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333">
                <a:solidFill>
                  <a:srgbClr val="F2F2F2"/>
                </a:solidFill>
                <a:latin typeface="FontAwesome" pitchFamily="2" charset="0"/>
              </a:rPr>
              <a:t></a:t>
            </a:r>
            <a:endParaRPr lang="bg-BG" sz="4333">
              <a:solidFill>
                <a:srgbClr val="F2F2F2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758432" y="2174741"/>
            <a:ext cx="2594029" cy="2594029"/>
            <a:chOff x="1322528" y="1275606"/>
            <a:chExt cx="2394488" cy="2394488"/>
          </a:xfrm>
        </p:grpSpPr>
        <p:sp>
          <p:nvSpPr>
            <p:cNvPr id="19" name="Oval 18"/>
            <p:cNvSpPr/>
            <p:nvPr/>
          </p:nvSpPr>
          <p:spPr>
            <a:xfrm>
              <a:off x="1322528" y="1275606"/>
              <a:ext cx="2394488" cy="2394488"/>
            </a:xfrm>
            <a:prstGeom prst="ellipse">
              <a:avLst/>
            </a:prstGeom>
            <a:solidFill>
              <a:srgbClr val="F2F2F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134903" y="1809500"/>
              <a:ext cx="769738" cy="393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167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Phone</a:t>
              </a:r>
              <a:endParaRPr lang="bg-BG" sz="2167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511660" y="2209610"/>
              <a:ext cx="2016224" cy="931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At vero eos et accusamus et iusto odio dignissimos ducimus qui blanditiis praesentium voluptatum </a:t>
              </a:r>
              <a:r>
                <a:rPr lang="en-US" sz="1192" b="1">
                  <a:solidFill>
                    <a:srgbClr val="3D3743"/>
                  </a:solidFill>
                  <a:latin typeface="GeosansLight" pitchFamily="2" charset="0"/>
                </a:rPr>
                <a:t>deleniti atque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corrupti</a:t>
              </a:r>
              <a:r>
                <a:rPr lang="en-US" sz="1192" b="1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quos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et quas.</a:t>
              </a:r>
              <a:endParaRPr lang="bg-BG" sz="1192">
                <a:solidFill>
                  <a:srgbClr val="3D3743"/>
                </a:solidFill>
                <a:latin typeface="WeblySleek UI"/>
              </a:endParaRPr>
            </a:p>
          </p:txBody>
        </p:sp>
      </p:grpSp>
      <p:sp>
        <p:nvSpPr>
          <p:cNvPr id="26" name="Oval 25"/>
          <p:cNvSpPr/>
          <p:nvPr/>
        </p:nvSpPr>
        <p:spPr>
          <a:xfrm>
            <a:off x="5930695" y="2059697"/>
            <a:ext cx="1014113" cy="1014113"/>
          </a:xfrm>
          <a:prstGeom prst="ellipse">
            <a:avLst/>
          </a:prstGeom>
          <a:solidFill>
            <a:schemeClr val="tx2">
              <a:lumMod val="60000"/>
              <a:lumOff val="4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Rectangle 26"/>
          <p:cNvSpPr/>
          <p:nvPr/>
        </p:nvSpPr>
        <p:spPr>
          <a:xfrm>
            <a:off x="5930696" y="2059697"/>
            <a:ext cx="1074333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200" dirty="0">
                <a:solidFill>
                  <a:srgbClr val="3D3743"/>
                </a:solidFill>
                <a:latin typeface="FontAwesome" pitchFamily="2" charset="0"/>
              </a:rPr>
              <a:t> </a:t>
            </a:r>
            <a:r>
              <a:rPr lang="en-US" sz="4333" dirty="0">
                <a:solidFill>
                  <a:srgbClr val="F2F2F2"/>
                </a:solidFill>
                <a:latin typeface="FontAwesome" pitchFamily="2" charset="0"/>
              </a:rPr>
              <a:t></a:t>
            </a:r>
            <a:r>
              <a:rPr lang="en-US" sz="5200" dirty="0">
                <a:solidFill>
                  <a:srgbClr val="3D3743"/>
                </a:solidFill>
                <a:latin typeface="FontAwesome" pitchFamily="2" charset="0"/>
              </a:rPr>
              <a:t> </a:t>
            </a:r>
            <a:endParaRPr lang="bg-BG" sz="5200" dirty="0">
              <a:solidFill>
                <a:srgbClr val="F2F2F2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6542306" y="2174741"/>
            <a:ext cx="2594029" cy="2594029"/>
            <a:chOff x="1322528" y="1275606"/>
            <a:chExt cx="2394488" cy="2394488"/>
          </a:xfrm>
        </p:grpSpPr>
        <p:sp>
          <p:nvSpPr>
            <p:cNvPr id="23" name="Oval 22"/>
            <p:cNvSpPr/>
            <p:nvPr/>
          </p:nvSpPr>
          <p:spPr>
            <a:xfrm>
              <a:off x="1322528" y="1275606"/>
              <a:ext cx="2394488" cy="2394488"/>
            </a:xfrm>
            <a:prstGeom prst="ellipse">
              <a:avLst/>
            </a:prstGeom>
            <a:solidFill>
              <a:srgbClr val="3D37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131203" y="1809500"/>
              <a:ext cx="777136" cy="393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167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Skype</a:t>
              </a:r>
              <a:endParaRPr lang="bg-BG" sz="2167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511660" y="2209610"/>
              <a:ext cx="2016224" cy="931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92">
                  <a:solidFill>
                    <a:schemeClr val="bg1"/>
                  </a:solidFill>
                  <a:latin typeface="GeosansLight" pitchFamily="2" charset="0"/>
                </a:rPr>
                <a:t>At vero eos et accusamus et iusto odio dignissimos ducimus qui blanditiis praesentium voluptatum </a:t>
              </a:r>
              <a:r>
                <a:rPr lang="en-US" sz="1192" b="1">
                  <a:solidFill>
                    <a:schemeClr val="bg1"/>
                  </a:solidFill>
                  <a:latin typeface="GeosansLight" pitchFamily="2" charset="0"/>
                </a:rPr>
                <a:t>deleniti atque </a:t>
              </a:r>
              <a:r>
                <a:rPr lang="en-US" sz="1192" b="1" err="1">
                  <a:solidFill>
                    <a:schemeClr val="bg1"/>
                  </a:solidFill>
                  <a:latin typeface="GeosansLight" pitchFamily="2" charset="0"/>
                </a:rPr>
                <a:t>corrupti</a:t>
              </a:r>
              <a:r>
                <a:rPr lang="en-US" sz="1192" b="1">
                  <a:solidFill>
                    <a:schemeClr val="bg1"/>
                  </a:solidFill>
                  <a:latin typeface="GeosansLight" pitchFamily="2" charset="0"/>
                </a:rPr>
                <a:t> </a:t>
              </a:r>
              <a:r>
                <a:rPr lang="en-US" sz="1192">
                  <a:solidFill>
                    <a:schemeClr val="bg1"/>
                  </a:solidFill>
                  <a:latin typeface="GeosansLight" pitchFamily="2" charset="0"/>
                </a:rPr>
                <a:t>quos </a:t>
              </a:r>
              <a:r>
                <a:rPr lang="en-US" sz="1192" err="1">
                  <a:solidFill>
                    <a:schemeClr val="bg1"/>
                  </a:solidFill>
                  <a:latin typeface="GeosansLight" pitchFamily="2" charset="0"/>
                </a:rPr>
                <a:t>dolores</a:t>
              </a:r>
              <a:r>
                <a:rPr lang="en-US" sz="1192">
                  <a:solidFill>
                    <a:schemeClr val="bg1"/>
                  </a:solidFill>
                  <a:latin typeface="GeosansLight" pitchFamily="2" charset="0"/>
                </a:rPr>
                <a:t> et quas.</a:t>
              </a:r>
              <a:endParaRPr lang="bg-BG" sz="1192">
                <a:solidFill>
                  <a:schemeClr val="bg1"/>
                </a:solidFill>
                <a:latin typeface="WeblySleek UI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7999"/>
          </a:xfrm>
        </p:spPr>
      </p:sp>
    </p:spTree>
    <p:extLst>
      <p:ext uri="{BB962C8B-B14F-4D97-AF65-F5344CB8AC3E}">
        <p14:creationId xmlns:p14="http://schemas.microsoft.com/office/powerpoint/2010/main" val="149620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3304</TotalTime>
  <Words>3939</Words>
  <Application>Microsoft Office PowerPoint</Application>
  <PresentationFormat>A4 纸张(210x297 毫米)</PresentationFormat>
  <Paragraphs>569</Paragraphs>
  <Slides>52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Office Theme</vt:lpstr>
      <vt:lpstr>PowerPoint 演示文稿</vt:lpstr>
      <vt:lpstr>PowerPoint 演示文稿</vt:lpstr>
      <vt:lpstr>How it Works</vt:lpstr>
      <vt:lpstr>PowerPoint 演示文稿</vt:lpstr>
      <vt:lpstr>Team Growth</vt:lpstr>
      <vt:lpstr>Users Reach</vt:lpstr>
      <vt:lpstr>Shipping per Order</vt:lpstr>
      <vt:lpstr>About Us</vt:lpstr>
      <vt:lpstr>PowerPoint 演示文稿</vt:lpstr>
      <vt:lpstr>Our Team</vt:lpstr>
      <vt:lpstr>Success Group</vt:lpstr>
      <vt:lpstr>Cloud Server</vt:lpstr>
      <vt:lpstr>Clients per Order</vt:lpstr>
      <vt:lpstr>PowerPoint 演示文稿</vt:lpstr>
      <vt:lpstr>Tools Use</vt:lpstr>
      <vt:lpstr>Chrome vs Firefox</vt:lpstr>
      <vt:lpstr>Tablet View</vt:lpstr>
      <vt:lpstr>USA Map</vt:lpstr>
      <vt:lpstr>PowerPoint 演示文稿</vt:lpstr>
      <vt:lpstr>Social Media</vt:lpstr>
      <vt:lpstr>Professional Skills</vt:lpstr>
      <vt:lpstr>PowerPoint 演示文稿</vt:lpstr>
      <vt:lpstr>Increase Customer</vt:lpstr>
      <vt:lpstr>Facebook Fans</vt:lpstr>
      <vt:lpstr>Swot Analize</vt:lpstr>
      <vt:lpstr>Employers Success</vt:lpstr>
      <vt:lpstr>PowerPoint 演示文稿</vt:lpstr>
      <vt:lpstr>Seo Tips</vt:lpstr>
      <vt:lpstr>Strategy Plan</vt:lpstr>
      <vt:lpstr>Design Kit</vt:lpstr>
      <vt:lpstr>Operation Plans</vt:lpstr>
      <vt:lpstr>Milestones Events</vt:lpstr>
      <vt:lpstr>Chrome vs Firefox</vt:lpstr>
      <vt:lpstr>Person Tree</vt:lpstr>
      <vt:lpstr>Mobile Version</vt:lpstr>
      <vt:lpstr>Export Map</vt:lpstr>
      <vt:lpstr>Gallery Company</vt:lpstr>
      <vt:lpstr>Rating Media</vt:lpstr>
      <vt:lpstr>Prespective in Work</vt:lpstr>
      <vt:lpstr>Week Plan</vt:lpstr>
      <vt:lpstr>Office Success</vt:lpstr>
      <vt:lpstr>Canada Map</vt:lpstr>
      <vt:lpstr>Important Points</vt:lpstr>
      <vt:lpstr>Fast or Slow</vt:lpstr>
      <vt:lpstr>Strategy Plan</vt:lpstr>
      <vt:lpstr>Strategy Plan</vt:lpstr>
      <vt:lpstr>Web Structure</vt:lpstr>
      <vt:lpstr>Contact Us</vt:lpstr>
      <vt:lpstr>PowerPoint 演示文稿</vt:lpstr>
      <vt:lpstr>Awesome Set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哎呀小小草</dc:creator>
  <cp:keywords/>
  <dc:description/>
  <cp:lastModifiedBy>Administrator</cp:lastModifiedBy>
  <cp:revision>177</cp:revision>
  <dcterms:created xsi:type="dcterms:W3CDTF">2013-09-23T19:24:59Z</dcterms:created>
  <dcterms:modified xsi:type="dcterms:W3CDTF">2016-08-22T04:13:06Z</dcterms:modified>
  <cp:category/>
</cp:coreProperties>
</file>