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9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D8E71-C6A8-4DDD-B3BB-36819A87B598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527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DD221-87ED-47FF-B334-E015087694C2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8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48159-D8A5-4BF9-84CD-AA80AFA05FE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868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75654269-BC62-433E-AC1C-00A5D9A86749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072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5AD6A-A320-42C3-A1FD-528F7ECD8397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64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08BC6-F5F8-4ABB-8981-7969F545F00D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8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FE665-101A-4ADB-BEEF-C128DF0DB945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07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80A08-521E-4428-B422-C395DF6D21FE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28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1936C-E514-4146-8C81-934567DFB756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664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50CBD-4EA0-43E6-9035-914338FDCD36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84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A59FB-56A6-4F34-BCFB-C86ADFEDB50B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2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A2236-87EB-404E-A660-0C6425C17597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215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cs typeface="Calibri" pitchFamily="34" charset="0"/>
                <a:sym typeface="Calibri" pitchFamily="34" charset="0"/>
              </a:defRPr>
            </a:lvl1pPr>
          </a:lstStyle>
          <a:p>
            <a:fld id="{E13ADD60-0628-4A9B-ABC0-F4728D1DED2F}" type="datetime1">
              <a:rPr lang="zh-CN" altLang="en-US"/>
              <a:pPr/>
              <a:t>2016/3/26</a:t>
            </a:fld>
            <a:endParaRPr lang="en-US" sz="1800">
              <a:solidFill>
                <a:schemeClr val="tx1"/>
              </a:solidFill>
              <a:latin typeface="Arial" pitchFamily="34" charset="0"/>
              <a:cs typeface="+mn-cs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cs typeface="Calibri" pitchFamily="34" charset="0"/>
                <a:sym typeface="Calibri" pitchFamily="34" charset="0"/>
              </a:defRPr>
            </a:lvl1pPr>
          </a:lstStyle>
          <a:p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cs typeface="Calibri" pitchFamily="34" charset="0"/>
                <a:sym typeface="Calibri" pitchFamily="34" charset="0"/>
              </a:defRPr>
            </a:lvl1pPr>
          </a:lstStyle>
          <a:p>
            <a:fld id="{DFA526DF-DDAB-4CCE-A7EB-7B32169D6FEA}" type="slidenum">
              <a:rPr lang="zh-CN" altLang="en-US"/>
              <a:pPr/>
              <a:t>‹#›</a:t>
            </a:fld>
            <a:endParaRPr lang="en-US" sz="1800">
              <a:solidFill>
                <a:schemeClr val="tx1"/>
              </a:solidFill>
              <a:latin typeface="Arial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hyperlink" Target="http://www.weibopie.com/" TargetMode="External"/><Relationship Id="rId7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Freeform 3"/>
          <p:cNvSpPr>
            <a:spLocks noChangeArrowheads="1"/>
          </p:cNvSpPr>
          <p:nvPr/>
        </p:nvSpPr>
        <p:spPr bwMode="auto">
          <a:xfrm>
            <a:off x="1835150" y="3284538"/>
            <a:ext cx="2736850" cy="360362"/>
          </a:xfrm>
          <a:custGeom>
            <a:avLst/>
            <a:gdLst>
              <a:gd name="T0" fmla="*/ 0 w 2736342"/>
              <a:gd name="T1" fmla="*/ 360045 h 360045"/>
              <a:gd name="T2" fmla="*/ 2736342 w 2736342"/>
              <a:gd name="T3" fmla="*/ 360045 h 360045"/>
              <a:gd name="T4" fmla="*/ 2736342 w 2736342"/>
              <a:gd name="T5" fmla="*/ 0 h 360045"/>
              <a:gd name="T6" fmla="*/ 0 w 2736342"/>
              <a:gd name="T7" fmla="*/ 0 h 360045"/>
              <a:gd name="T8" fmla="*/ 0 w 2736342"/>
              <a:gd name="T9" fmla="*/ 360045 h 3600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36342"/>
              <a:gd name="T16" fmla="*/ 0 h 360045"/>
              <a:gd name="T17" fmla="*/ 2736342 w 2736342"/>
              <a:gd name="T18" fmla="*/ 360045 h 3600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36342" h="360045">
                <a:moveTo>
                  <a:pt x="0" y="360045"/>
                </a:moveTo>
                <a:lnTo>
                  <a:pt x="2736342" y="360045"/>
                </a:lnTo>
                <a:lnTo>
                  <a:pt x="2736342" y="0"/>
                </a:lnTo>
                <a:lnTo>
                  <a:pt x="0" y="0"/>
                </a:lnTo>
                <a:lnTo>
                  <a:pt x="0" y="360045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8100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1"/>
          <p:cNvSpPr>
            <a:spLocks noChangeArrowheads="1"/>
          </p:cNvSpPr>
          <p:nvPr/>
        </p:nvSpPr>
        <p:spPr bwMode="auto">
          <a:xfrm>
            <a:off x="1803400" y="2400300"/>
            <a:ext cx="5518150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6200"/>
              </a:lnSpc>
            </a:pPr>
            <a:r>
              <a:rPr 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戴尔™</a:t>
            </a:r>
            <a:r>
              <a:rPr lang="en-US" sz="4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</a:t>
            </a:r>
            <a:r>
              <a:rPr lang="en-US" sz="3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3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endParaRPr lang="zh-CN" altLang="en-US"/>
          </a:p>
        </p:txBody>
      </p:sp>
      <p:sp>
        <p:nvSpPr>
          <p:cNvPr id="3079" name="TextBox 1"/>
          <p:cNvSpPr>
            <a:spLocks noChangeArrowheads="1"/>
          </p:cNvSpPr>
          <p:nvPr/>
        </p:nvSpPr>
        <p:spPr bwMode="auto">
          <a:xfrm>
            <a:off x="1892300" y="3289300"/>
            <a:ext cx="1846263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</a:t>
            </a: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</a:t>
            </a:r>
            <a:r>
              <a:rPr lang="en-US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动传播方案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Freeform 3"/>
          <p:cNvSpPr>
            <a:spLocks noChangeArrowheads="1"/>
          </p:cNvSpPr>
          <p:nvPr/>
        </p:nvSpPr>
        <p:spPr bwMode="auto">
          <a:xfrm>
            <a:off x="2162175" y="3135313"/>
            <a:ext cx="1158875" cy="1763712"/>
          </a:xfrm>
          <a:custGeom>
            <a:avLst/>
            <a:gdLst>
              <a:gd name="T0" fmla="*/ 0 w 1158240"/>
              <a:gd name="T1" fmla="*/ 1764791 h 1764791"/>
              <a:gd name="T2" fmla="*/ 1158240 w 1158240"/>
              <a:gd name="T3" fmla="*/ 1764791 h 1764791"/>
              <a:gd name="T4" fmla="*/ 1158240 w 1158240"/>
              <a:gd name="T5" fmla="*/ 0 h 1764791"/>
              <a:gd name="T6" fmla="*/ 0 w 1158240"/>
              <a:gd name="T7" fmla="*/ 0 h 1764791"/>
              <a:gd name="T8" fmla="*/ 0 w 1158240"/>
              <a:gd name="T9" fmla="*/ 1764791 h 17647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764791"/>
              <a:gd name="T17" fmla="*/ 1158240 w 1158240"/>
              <a:gd name="T18" fmla="*/ 1764791 h 17647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764791">
                <a:moveTo>
                  <a:pt x="0" y="1764791"/>
                </a:moveTo>
                <a:lnTo>
                  <a:pt x="1158240" y="1764791"/>
                </a:lnTo>
                <a:lnTo>
                  <a:pt x="1158240" y="0"/>
                </a:lnTo>
                <a:lnTo>
                  <a:pt x="0" y="0"/>
                </a:lnTo>
                <a:lnTo>
                  <a:pt x="0" y="1764791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2" name="Freeform 3"/>
          <p:cNvSpPr>
            <a:spLocks noChangeArrowheads="1"/>
          </p:cNvSpPr>
          <p:nvPr/>
        </p:nvSpPr>
        <p:spPr bwMode="auto">
          <a:xfrm>
            <a:off x="2155825" y="3128963"/>
            <a:ext cx="1171575" cy="1776412"/>
          </a:xfrm>
          <a:custGeom>
            <a:avLst/>
            <a:gdLst>
              <a:gd name="T0" fmla="*/ 6350 w 1170940"/>
              <a:gd name="T1" fmla="*/ 1771141 h 1777491"/>
              <a:gd name="T2" fmla="*/ 1164590 w 1170940"/>
              <a:gd name="T3" fmla="*/ 1771141 h 1777491"/>
              <a:gd name="T4" fmla="*/ 1164590 w 1170940"/>
              <a:gd name="T5" fmla="*/ 6350 h 1777491"/>
              <a:gd name="T6" fmla="*/ 6350 w 1170940"/>
              <a:gd name="T7" fmla="*/ 6350 h 1777491"/>
              <a:gd name="T8" fmla="*/ 6350 w 1170940"/>
              <a:gd name="T9" fmla="*/ 1771141 h 17774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777491"/>
              <a:gd name="T17" fmla="*/ 1170940 w 1170940"/>
              <a:gd name="T18" fmla="*/ 1777491 h 17774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777491">
                <a:moveTo>
                  <a:pt x="6350" y="1771141"/>
                </a:moveTo>
                <a:lnTo>
                  <a:pt x="1164590" y="1771141"/>
                </a:lnTo>
                <a:lnTo>
                  <a:pt x="1164590" y="6350"/>
                </a:lnTo>
                <a:lnTo>
                  <a:pt x="6350" y="6350"/>
                </a:lnTo>
                <a:lnTo>
                  <a:pt x="6350" y="1771141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3" name="Freeform 3"/>
          <p:cNvSpPr>
            <a:spLocks noChangeArrowheads="1"/>
          </p:cNvSpPr>
          <p:nvPr/>
        </p:nvSpPr>
        <p:spPr bwMode="auto">
          <a:xfrm>
            <a:off x="4130675" y="3052763"/>
            <a:ext cx="1157288" cy="1846262"/>
          </a:xfrm>
          <a:custGeom>
            <a:avLst/>
            <a:gdLst>
              <a:gd name="T0" fmla="*/ 0 w 1158240"/>
              <a:gd name="T1" fmla="*/ 1847087 h 1847087"/>
              <a:gd name="T2" fmla="*/ 1158239 w 1158240"/>
              <a:gd name="T3" fmla="*/ 1847087 h 1847087"/>
              <a:gd name="T4" fmla="*/ 1158239 w 1158240"/>
              <a:gd name="T5" fmla="*/ 0 h 1847087"/>
              <a:gd name="T6" fmla="*/ 0 w 1158240"/>
              <a:gd name="T7" fmla="*/ 0 h 1847087"/>
              <a:gd name="T8" fmla="*/ 0 w 1158240"/>
              <a:gd name="T9" fmla="*/ 1847087 h 18470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847087"/>
              <a:gd name="T17" fmla="*/ 1158240 w 1158240"/>
              <a:gd name="T18" fmla="*/ 1847087 h 18470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847087">
                <a:moveTo>
                  <a:pt x="0" y="1847087"/>
                </a:moveTo>
                <a:lnTo>
                  <a:pt x="1158239" y="1847087"/>
                </a:lnTo>
                <a:lnTo>
                  <a:pt x="1158239" y="0"/>
                </a:lnTo>
                <a:lnTo>
                  <a:pt x="0" y="0"/>
                </a:lnTo>
                <a:lnTo>
                  <a:pt x="0" y="1847087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Freeform 3"/>
          <p:cNvSpPr>
            <a:spLocks noChangeArrowheads="1"/>
          </p:cNvSpPr>
          <p:nvPr/>
        </p:nvSpPr>
        <p:spPr bwMode="auto">
          <a:xfrm>
            <a:off x="4124325" y="3046413"/>
            <a:ext cx="1169988" cy="1858962"/>
          </a:xfrm>
          <a:custGeom>
            <a:avLst/>
            <a:gdLst>
              <a:gd name="T0" fmla="*/ 6350 w 1170940"/>
              <a:gd name="T1" fmla="*/ 1853437 h 1859787"/>
              <a:gd name="T2" fmla="*/ 1164589 w 1170940"/>
              <a:gd name="T3" fmla="*/ 1853437 h 1859787"/>
              <a:gd name="T4" fmla="*/ 1164589 w 1170940"/>
              <a:gd name="T5" fmla="*/ 6350 h 1859787"/>
              <a:gd name="T6" fmla="*/ 6350 w 1170940"/>
              <a:gd name="T7" fmla="*/ 6350 h 1859787"/>
              <a:gd name="T8" fmla="*/ 6350 w 1170940"/>
              <a:gd name="T9" fmla="*/ 1853437 h 18597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859787"/>
              <a:gd name="T17" fmla="*/ 1170940 w 1170940"/>
              <a:gd name="T18" fmla="*/ 1859787 h 18597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859787">
                <a:moveTo>
                  <a:pt x="6350" y="1853437"/>
                </a:moveTo>
                <a:lnTo>
                  <a:pt x="1164589" y="1853437"/>
                </a:lnTo>
                <a:lnTo>
                  <a:pt x="1164589" y="6350"/>
                </a:lnTo>
                <a:lnTo>
                  <a:pt x="6350" y="6350"/>
                </a:lnTo>
                <a:lnTo>
                  <a:pt x="6350" y="1853437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Freeform 3"/>
          <p:cNvSpPr>
            <a:spLocks noChangeArrowheads="1"/>
          </p:cNvSpPr>
          <p:nvPr/>
        </p:nvSpPr>
        <p:spPr bwMode="auto">
          <a:xfrm>
            <a:off x="6097588" y="3600450"/>
            <a:ext cx="1158875" cy="1298575"/>
          </a:xfrm>
          <a:custGeom>
            <a:avLst/>
            <a:gdLst>
              <a:gd name="T0" fmla="*/ 0 w 1158240"/>
              <a:gd name="T1" fmla="*/ 1299971 h 1299971"/>
              <a:gd name="T2" fmla="*/ 1158240 w 1158240"/>
              <a:gd name="T3" fmla="*/ 1299971 h 1299971"/>
              <a:gd name="T4" fmla="*/ 1158240 w 1158240"/>
              <a:gd name="T5" fmla="*/ 0 h 1299971"/>
              <a:gd name="T6" fmla="*/ 0 w 1158240"/>
              <a:gd name="T7" fmla="*/ 0 h 1299971"/>
              <a:gd name="T8" fmla="*/ 0 w 1158240"/>
              <a:gd name="T9" fmla="*/ 1299971 h 12999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299971"/>
              <a:gd name="T17" fmla="*/ 1158240 w 1158240"/>
              <a:gd name="T18" fmla="*/ 1299971 h 12999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299971">
                <a:moveTo>
                  <a:pt x="0" y="1299971"/>
                </a:moveTo>
                <a:lnTo>
                  <a:pt x="1158240" y="1299971"/>
                </a:lnTo>
                <a:lnTo>
                  <a:pt x="1158240" y="0"/>
                </a:lnTo>
                <a:lnTo>
                  <a:pt x="0" y="0"/>
                </a:lnTo>
                <a:lnTo>
                  <a:pt x="0" y="1299971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Freeform 3"/>
          <p:cNvSpPr>
            <a:spLocks noChangeArrowheads="1"/>
          </p:cNvSpPr>
          <p:nvPr/>
        </p:nvSpPr>
        <p:spPr bwMode="auto">
          <a:xfrm>
            <a:off x="6091238" y="3594100"/>
            <a:ext cx="1171575" cy="1311275"/>
          </a:xfrm>
          <a:custGeom>
            <a:avLst/>
            <a:gdLst>
              <a:gd name="T0" fmla="*/ 6350 w 1170940"/>
              <a:gd name="T1" fmla="*/ 1306321 h 1312671"/>
              <a:gd name="T2" fmla="*/ 1164590 w 1170940"/>
              <a:gd name="T3" fmla="*/ 1306321 h 1312671"/>
              <a:gd name="T4" fmla="*/ 1164590 w 1170940"/>
              <a:gd name="T5" fmla="*/ 6350 h 1312671"/>
              <a:gd name="T6" fmla="*/ 6350 w 1170940"/>
              <a:gd name="T7" fmla="*/ 6350 h 1312671"/>
              <a:gd name="T8" fmla="*/ 6350 w 1170940"/>
              <a:gd name="T9" fmla="*/ 1306321 h 13126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312671"/>
              <a:gd name="T17" fmla="*/ 1170940 w 1170940"/>
              <a:gd name="T18" fmla="*/ 1312671 h 13126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312671">
                <a:moveTo>
                  <a:pt x="6350" y="1306321"/>
                </a:moveTo>
                <a:lnTo>
                  <a:pt x="1164590" y="1306321"/>
                </a:lnTo>
                <a:lnTo>
                  <a:pt x="1164590" y="6350"/>
                </a:lnTo>
                <a:lnTo>
                  <a:pt x="6350" y="6350"/>
                </a:lnTo>
                <a:lnTo>
                  <a:pt x="6350" y="1306321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Freeform 3"/>
          <p:cNvSpPr>
            <a:spLocks noChangeArrowheads="1"/>
          </p:cNvSpPr>
          <p:nvPr/>
        </p:nvSpPr>
        <p:spPr bwMode="auto">
          <a:xfrm>
            <a:off x="3314700" y="3046413"/>
            <a:ext cx="822325" cy="95250"/>
          </a:xfrm>
          <a:custGeom>
            <a:avLst/>
            <a:gdLst>
              <a:gd name="T0" fmla="*/ 815594 w 821944"/>
              <a:gd name="T1" fmla="*/ 6350 h 94996"/>
              <a:gd name="T2" fmla="*/ 6350 w 821944"/>
              <a:gd name="T3" fmla="*/ 88645 h 94996"/>
              <a:gd name="T4" fmla="*/ 0 60000 65536"/>
              <a:gd name="T5" fmla="*/ 0 60000 65536"/>
              <a:gd name="T6" fmla="*/ 0 w 821944"/>
              <a:gd name="T7" fmla="*/ 0 h 94996"/>
              <a:gd name="T8" fmla="*/ 821944 w 821944"/>
              <a:gd name="T9" fmla="*/ 94996 h 949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1944" h="94996">
                <a:moveTo>
                  <a:pt x="815594" y="6350"/>
                </a:moveTo>
                <a:lnTo>
                  <a:pt x="6350" y="88645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Freeform 3"/>
          <p:cNvSpPr>
            <a:spLocks noChangeArrowheads="1"/>
          </p:cNvSpPr>
          <p:nvPr/>
        </p:nvSpPr>
        <p:spPr bwMode="auto">
          <a:xfrm>
            <a:off x="5281613" y="3046413"/>
            <a:ext cx="822325" cy="560387"/>
          </a:xfrm>
          <a:custGeom>
            <a:avLst/>
            <a:gdLst>
              <a:gd name="T0" fmla="*/ 815594 w 821944"/>
              <a:gd name="T1" fmla="*/ 553466 h 559816"/>
              <a:gd name="T2" fmla="*/ 6350 w 821944"/>
              <a:gd name="T3" fmla="*/ 6350 h 559816"/>
              <a:gd name="T4" fmla="*/ 0 60000 65536"/>
              <a:gd name="T5" fmla="*/ 0 60000 65536"/>
              <a:gd name="T6" fmla="*/ 0 w 821944"/>
              <a:gd name="T7" fmla="*/ 0 h 559816"/>
              <a:gd name="T8" fmla="*/ 821944 w 821944"/>
              <a:gd name="T9" fmla="*/ 559816 h 5598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1944" h="559816">
                <a:moveTo>
                  <a:pt x="815594" y="553466"/>
                </a:moveTo>
                <a:lnTo>
                  <a:pt x="6350" y="6350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Freeform 3"/>
          <p:cNvSpPr>
            <a:spLocks noChangeArrowheads="1"/>
          </p:cNvSpPr>
          <p:nvPr/>
        </p:nvSpPr>
        <p:spPr bwMode="auto">
          <a:xfrm>
            <a:off x="2162175" y="1739900"/>
            <a:ext cx="1158875" cy="1395413"/>
          </a:xfrm>
          <a:custGeom>
            <a:avLst/>
            <a:gdLst>
              <a:gd name="T0" fmla="*/ 0 w 1158240"/>
              <a:gd name="T1" fmla="*/ 1394460 h 1394460"/>
              <a:gd name="T2" fmla="*/ 1158240 w 1158240"/>
              <a:gd name="T3" fmla="*/ 1394460 h 1394460"/>
              <a:gd name="T4" fmla="*/ 1158240 w 1158240"/>
              <a:gd name="T5" fmla="*/ 0 h 1394460"/>
              <a:gd name="T6" fmla="*/ 0 w 1158240"/>
              <a:gd name="T7" fmla="*/ 0 h 1394460"/>
              <a:gd name="T8" fmla="*/ 0 w 1158240"/>
              <a:gd name="T9" fmla="*/ 1394460 h 1394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394460"/>
              <a:gd name="T17" fmla="*/ 1158240 w 1158240"/>
              <a:gd name="T18" fmla="*/ 1394460 h 1394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394460">
                <a:moveTo>
                  <a:pt x="0" y="1394460"/>
                </a:moveTo>
                <a:lnTo>
                  <a:pt x="1158240" y="1394460"/>
                </a:lnTo>
                <a:lnTo>
                  <a:pt x="1158240" y="0"/>
                </a:lnTo>
                <a:lnTo>
                  <a:pt x="0" y="0"/>
                </a:lnTo>
                <a:lnTo>
                  <a:pt x="0" y="1394460"/>
                </a:lnTo>
              </a:path>
            </a:pathLst>
          </a:custGeom>
          <a:solidFill>
            <a:srgbClr val="FFC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0" name="Freeform 3"/>
          <p:cNvSpPr>
            <a:spLocks noChangeArrowheads="1"/>
          </p:cNvSpPr>
          <p:nvPr/>
        </p:nvSpPr>
        <p:spPr bwMode="auto">
          <a:xfrm>
            <a:off x="2155825" y="1733550"/>
            <a:ext cx="1171575" cy="1408113"/>
          </a:xfrm>
          <a:custGeom>
            <a:avLst/>
            <a:gdLst>
              <a:gd name="T0" fmla="*/ 6350 w 1170940"/>
              <a:gd name="T1" fmla="*/ 1400810 h 1407160"/>
              <a:gd name="T2" fmla="*/ 1164590 w 1170940"/>
              <a:gd name="T3" fmla="*/ 1400810 h 1407160"/>
              <a:gd name="T4" fmla="*/ 1164590 w 1170940"/>
              <a:gd name="T5" fmla="*/ 6350 h 1407160"/>
              <a:gd name="T6" fmla="*/ 6350 w 1170940"/>
              <a:gd name="T7" fmla="*/ 6350 h 1407160"/>
              <a:gd name="T8" fmla="*/ 6350 w 1170940"/>
              <a:gd name="T9" fmla="*/ 1400810 h 14071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407160"/>
              <a:gd name="T17" fmla="*/ 1170940 w 1170940"/>
              <a:gd name="T18" fmla="*/ 1407160 h 14071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407160">
                <a:moveTo>
                  <a:pt x="6350" y="1400810"/>
                </a:moveTo>
                <a:lnTo>
                  <a:pt x="1164590" y="1400810"/>
                </a:lnTo>
                <a:lnTo>
                  <a:pt x="1164590" y="6350"/>
                </a:lnTo>
                <a:lnTo>
                  <a:pt x="6350" y="6350"/>
                </a:lnTo>
                <a:lnTo>
                  <a:pt x="6350" y="1400810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1" name="Freeform 3"/>
          <p:cNvSpPr>
            <a:spLocks noChangeArrowheads="1"/>
          </p:cNvSpPr>
          <p:nvPr/>
        </p:nvSpPr>
        <p:spPr bwMode="auto">
          <a:xfrm>
            <a:off x="4130675" y="1739900"/>
            <a:ext cx="1157288" cy="1312863"/>
          </a:xfrm>
          <a:custGeom>
            <a:avLst/>
            <a:gdLst>
              <a:gd name="T0" fmla="*/ 0 w 1158240"/>
              <a:gd name="T1" fmla="*/ 1312164 h 1312164"/>
              <a:gd name="T2" fmla="*/ 1158239 w 1158240"/>
              <a:gd name="T3" fmla="*/ 1312164 h 1312164"/>
              <a:gd name="T4" fmla="*/ 1158239 w 1158240"/>
              <a:gd name="T5" fmla="*/ 0 h 1312164"/>
              <a:gd name="T6" fmla="*/ 0 w 1158240"/>
              <a:gd name="T7" fmla="*/ 0 h 1312164"/>
              <a:gd name="T8" fmla="*/ 0 w 1158240"/>
              <a:gd name="T9" fmla="*/ 1312164 h 1312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312164"/>
              <a:gd name="T17" fmla="*/ 1158240 w 1158240"/>
              <a:gd name="T18" fmla="*/ 1312164 h 13121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312164">
                <a:moveTo>
                  <a:pt x="0" y="1312164"/>
                </a:moveTo>
                <a:lnTo>
                  <a:pt x="1158239" y="1312164"/>
                </a:lnTo>
                <a:lnTo>
                  <a:pt x="1158239" y="0"/>
                </a:lnTo>
                <a:lnTo>
                  <a:pt x="0" y="0"/>
                </a:lnTo>
                <a:lnTo>
                  <a:pt x="0" y="1312164"/>
                </a:lnTo>
              </a:path>
            </a:pathLst>
          </a:custGeom>
          <a:solidFill>
            <a:srgbClr val="FFC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2" name="Freeform 3"/>
          <p:cNvSpPr>
            <a:spLocks noChangeArrowheads="1"/>
          </p:cNvSpPr>
          <p:nvPr/>
        </p:nvSpPr>
        <p:spPr bwMode="auto">
          <a:xfrm>
            <a:off x="4124325" y="1733550"/>
            <a:ext cx="1169988" cy="1325563"/>
          </a:xfrm>
          <a:custGeom>
            <a:avLst/>
            <a:gdLst>
              <a:gd name="T0" fmla="*/ 6350 w 1170940"/>
              <a:gd name="T1" fmla="*/ 1318514 h 1324864"/>
              <a:gd name="T2" fmla="*/ 1164589 w 1170940"/>
              <a:gd name="T3" fmla="*/ 1318514 h 1324864"/>
              <a:gd name="T4" fmla="*/ 1164589 w 1170940"/>
              <a:gd name="T5" fmla="*/ 6350 h 1324864"/>
              <a:gd name="T6" fmla="*/ 6350 w 1170940"/>
              <a:gd name="T7" fmla="*/ 6350 h 1324864"/>
              <a:gd name="T8" fmla="*/ 6350 w 1170940"/>
              <a:gd name="T9" fmla="*/ 1318514 h 13248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324864"/>
              <a:gd name="T17" fmla="*/ 1170940 w 1170940"/>
              <a:gd name="T18" fmla="*/ 1324864 h 13248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324864">
                <a:moveTo>
                  <a:pt x="6350" y="1318514"/>
                </a:moveTo>
                <a:lnTo>
                  <a:pt x="1164589" y="1318514"/>
                </a:lnTo>
                <a:lnTo>
                  <a:pt x="1164589" y="6350"/>
                </a:lnTo>
                <a:lnTo>
                  <a:pt x="6350" y="6350"/>
                </a:lnTo>
                <a:lnTo>
                  <a:pt x="6350" y="1318514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3" name="Freeform 3"/>
          <p:cNvSpPr>
            <a:spLocks noChangeArrowheads="1"/>
          </p:cNvSpPr>
          <p:nvPr/>
        </p:nvSpPr>
        <p:spPr bwMode="auto">
          <a:xfrm>
            <a:off x="6097588" y="1739900"/>
            <a:ext cx="1158875" cy="1860550"/>
          </a:xfrm>
          <a:custGeom>
            <a:avLst/>
            <a:gdLst>
              <a:gd name="T0" fmla="*/ 0 w 1158240"/>
              <a:gd name="T1" fmla="*/ 1859280 h 1859280"/>
              <a:gd name="T2" fmla="*/ 1158240 w 1158240"/>
              <a:gd name="T3" fmla="*/ 1859280 h 1859280"/>
              <a:gd name="T4" fmla="*/ 1158240 w 1158240"/>
              <a:gd name="T5" fmla="*/ 0 h 1859280"/>
              <a:gd name="T6" fmla="*/ 0 w 1158240"/>
              <a:gd name="T7" fmla="*/ 0 h 1859280"/>
              <a:gd name="T8" fmla="*/ 0 w 1158240"/>
              <a:gd name="T9" fmla="*/ 1859280 h 1859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8240"/>
              <a:gd name="T16" fmla="*/ 0 h 1859280"/>
              <a:gd name="T17" fmla="*/ 1158240 w 1158240"/>
              <a:gd name="T18" fmla="*/ 1859280 h 1859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8240" h="1859280">
                <a:moveTo>
                  <a:pt x="0" y="1859280"/>
                </a:moveTo>
                <a:lnTo>
                  <a:pt x="1158240" y="1859280"/>
                </a:lnTo>
                <a:lnTo>
                  <a:pt x="1158240" y="0"/>
                </a:lnTo>
                <a:lnTo>
                  <a:pt x="0" y="0"/>
                </a:lnTo>
                <a:lnTo>
                  <a:pt x="0" y="1859280"/>
                </a:lnTo>
              </a:path>
            </a:pathLst>
          </a:custGeom>
          <a:solidFill>
            <a:srgbClr val="FFC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4" name="Freeform 3"/>
          <p:cNvSpPr>
            <a:spLocks noChangeArrowheads="1"/>
          </p:cNvSpPr>
          <p:nvPr/>
        </p:nvSpPr>
        <p:spPr bwMode="auto">
          <a:xfrm>
            <a:off x="6091238" y="1733550"/>
            <a:ext cx="1171575" cy="1873250"/>
          </a:xfrm>
          <a:custGeom>
            <a:avLst/>
            <a:gdLst>
              <a:gd name="T0" fmla="*/ 6350 w 1170940"/>
              <a:gd name="T1" fmla="*/ 1865630 h 1871980"/>
              <a:gd name="T2" fmla="*/ 1164590 w 1170940"/>
              <a:gd name="T3" fmla="*/ 1865630 h 1871980"/>
              <a:gd name="T4" fmla="*/ 1164590 w 1170940"/>
              <a:gd name="T5" fmla="*/ 6350 h 1871980"/>
              <a:gd name="T6" fmla="*/ 6350 w 1170940"/>
              <a:gd name="T7" fmla="*/ 6350 h 1871980"/>
              <a:gd name="T8" fmla="*/ 6350 w 1170940"/>
              <a:gd name="T9" fmla="*/ 1865630 h 18719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70940"/>
              <a:gd name="T16" fmla="*/ 0 h 1871980"/>
              <a:gd name="T17" fmla="*/ 1170940 w 1170940"/>
              <a:gd name="T18" fmla="*/ 1871980 h 18719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70940" h="1871980">
                <a:moveTo>
                  <a:pt x="6350" y="1865630"/>
                </a:moveTo>
                <a:lnTo>
                  <a:pt x="1164590" y="1865630"/>
                </a:lnTo>
                <a:lnTo>
                  <a:pt x="1164590" y="6350"/>
                </a:lnTo>
                <a:lnTo>
                  <a:pt x="6350" y="6350"/>
                </a:lnTo>
                <a:lnTo>
                  <a:pt x="6350" y="1865630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5" name="Freeform 3"/>
          <p:cNvSpPr>
            <a:spLocks noChangeArrowheads="1"/>
          </p:cNvSpPr>
          <p:nvPr/>
        </p:nvSpPr>
        <p:spPr bwMode="auto">
          <a:xfrm>
            <a:off x="3314700" y="1733550"/>
            <a:ext cx="822325" cy="22225"/>
          </a:xfrm>
          <a:custGeom>
            <a:avLst/>
            <a:gdLst>
              <a:gd name="T0" fmla="*/ 815594 w 821944"/>
              <a:gd name="T1" fmla="*/ 6350 h 21844"/>
              <a:gd name="T2" fmla="*/ 6350 w 821944"/>
              <a:gd name="T3" fmla="*/ 6350 h 21844"/>
              <a:gd name="T4" fmla="*/ 0 60000 65536"/>
              <a:gd name="T5" fmla="*/ 0 60000 65536"/>
              <a:gd name="T6" fmla="*/ 0 w 821944"/>
              <a:gd name="T7" fmla="*/ 0 h 21844"/>
              <a:gd name="T8" fmla="*/ 821944 w 821944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1944" h="21844">
                <a:moveTo>
                  <a:pt x="815594" y="6350"/>
                </a:moveTo>
                <a:lnTo>
                  <a:pt x="6350" y="6350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6" name="Freeform 3"/>
          <p:cNvSpPr>
            <a:spLocks noChangeArrowheads="1"/>
          </p:cNvSpPr>
          <p:nvPr/>
        </p:nvSpPr>
        <p:spPr bwMode="auto">
          <a:xfrm>
            <a:off x="5281613" y="1733550"/>
            <a:ext cx="822325" cy="22225"/>
          </a:xfrm>
          <a:custGeom>
            <a:avLst/>
            <a:gdLst>
              <a:gd name="T0" fmla="*/ 815594 w 821944"/>
              <a:gd name="T1" fmla="*/ 6350 h 21844"/>
              <a:gd name="T2" fmla="*/ 6350 w 821944"/>
              <a:gd name="T3" fmla="*/ 6350 h 21844"/>
              <a:gd name="T4" fmla="*/ 0 60000 65536"/>
              <a:gd name="T5" fmla="*/ 0 60000 65536"/>
              <a:gd name="T6" fmla="*/ 0 w 821944"/>
              <a:gd name="T7" fmla="*/ 0 h 21844"/>
              <a:gd name="T8" fmla="*/ 821944 w 821944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1944" h="21844">
                <a:moveTo>
                  <a:pt x="815594" y="6350"/>
                </a:moveTo>
                <a:lnTo>
                  <a:pt x="6350" y="6350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7" name="Freeform 3"/>
          <p:cNvSpPr>
            <a:spLocks noChangeArrowheads="1"/>
          </p:cNvSpPr>
          <p:nvPr/>
        </p:nvSpPr>
        <p:spPr bwMode="auto">
          <a:xfrm>
            <a:off x="1752600" y="4892675"/>
            <a:ext cx="5915025" cy="22225"/>
          </a:xfrm>
          <a:custGeom>
            <a:avLst/>
            <a:gdLst>
              <a:gd name="T0" fmla="*/ 6350 w 5915152"/>
              <a:gd name="T1" fmla="*/ 6350 h 21844"/>
              <a:gd name="T2" fmla="*/ 5908801 w 5915152"/>
              <a:gd name="T3" fmla="*/ 6350 h 21844"/>
              <a:gd name="T4" fmla="*/ 0 60000 65536"/>
              <a:gd name="T5" fmla="*/ 0 60000 65536"/>
              <a:gd name="T6" fmla="*/ 0 w 5915152"/>
              <a:gd name="T7" fmla="*/ 0 h 21844"/>
              <a:gd name="T8" fmla="*/ 5915152 w 5915152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15152" h="21844">
                <a:moveTo>
                  <a:pt x="6350" y="6350"/>
                </a:moveTo>
                <a:lnTo>
                  <a:pt x="5908801" y="6350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8" name="Freeform 3"/>
          <p:cNvSpPr>
            <a:spLocks noChangeArrowheads="1"/>
          </p:cNvSpPr>
          <p:nvPr/>
        </p:nvSpPr>
        <p:spPr bwMode="auto">
          <a:xfrm>
            <a:off x="714375" y="5464175"/>
            <a:ext cx="7745413" cy="739775"/>
          </a:xfrm>
          <a:custGeom>
            <a:avLst/>
            <a:gdLst>
              <a:gd name="T0" fmla="*/ 0 w 7746110"/>
              <a:gd name="T1" fmla="*/ 738670 h 738670"/>
              <a:gd name="T2" fmla="*/ 7746110 w 7746110"/>
              <a:gd name="T3" fmla="*/ 738670 h 738670"/>
              <a:gd name="T4" fmla="*/ 7746110 w 7746110"/>
              <a:gd name="T5" fmla="*/ 0 h 738670"/>
              <a:gd name="T6" fmla="*/ 0 w 7746110"/>
              <a:gd name="T7" fmla="*/ 0 h 738670"/>
              <a:gd name="T8" fmla="*/ 0 w 7746110"/>
              <a:gd name="T9" fmla="*/ 738670 h 738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46110"/>
              <a:gd name="T16" fmla="*/ 0 h 738670"/>
              <a:gd name="T17" fmla="*/ 7746110 w 7746110"/>
              <a:gd name="T18" fmla="*/ 738670 h 738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46110" h="738670">
                <a:moveTo>
                  <a:pt x="0" y="738670"/>
                </a:moveTo>
                <a:lnTo>
                  <a:pt x="7746110" y="738670"/>
                </a:lnTo>
                <a:lnTo>
                  <a:pt x="7746110" y="0"/>
                </a:lnTo>
                <a:lnTo>
                  <a:pt x="0" y="0"/>
                </a:lnTo>
                <a:lnTo>
                  <a:pt x="0" y="73867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230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0" name="TextBox 1"/>
          <p:cNvSpPr>
            <a:spLocks noChangeArrowheads="1"/>
          </p:cNvSpPr>
          <p:nvPr/>
        </p:nvSpPr>
        <p:spPr bwMode="auto">
          <a:xfrm>
            <a:off x="2603500" y="2349500"/>
            <a:ext cx="2571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44.1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55.9</a:t>
            </a:r>
            <a:endParaRPr lang="zh-CN" altLang="en-US"/>
          </a:p>
        </p:txBody>
      </p:sp>
      <p:sp>
        <p:nvSpPr>
          <p:cNvPr id="12311" name="TextBox 1"/>
          <p:cNvSpPr>
            <a:spLocks noChangeArrowheads="1"/>
          </p:cNvSpPr>
          <p:nvPr/>
        </p:nvSpPr>
        <p:spPr bwMode="auto">
          <a:xfrm>
            <a:off x="4572000" y="2311400"/>
            <a:ext cx="2571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41.5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58.5</a:t>
            </a:r>
            <a:endParaRPr lang="zh-CN" altLang="en-US"/>
          </a:p>
        </p:txBody>
      </p:sp>
      <p:sp>
        <p:nvSpPr>
          <p:cNvPr id="12312" name="TextBox 1"/>
          <p:cNvSpPr>
            <a:spLocks noChangeArrowheads="1"/>
          </p:cNvSpPr>
          <p:nvPr/>
        </p:nvSpPr>
        <p:spPr bwMode="auto">
          <a:xfrm>
            <a:off x="6540500" y="2578100"/>
            <a:ext cx="2571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58.8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41.2</a:t>
            </a:r>
            <a:endParaRPr lang="zh-CN" altLang="en-US"/>
          </a:p>
        </p:txBody>
      </p:sp>
      <p:sp>
        <p:nvSpPr>
          <p:cNvPr id="12313" name="TextBox 1"/>
          <p:cNvSpPr>
            <a:spLocks noChangeArrowheads="1"/>
          </p:cNvSpPr>
          <p:nvPr/>
        </p:nvSpPr>
        <p:spPr bwMode="auto">
          <a:xfrm>
            <a:off x="2273300" y="4978400"/>
            <a:ext cx="92392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惠普点亮激情</a:t>
            </a:r>
            <a:endParaRPr lang="zh-CN" altLang="en-US"/>
          </a:p>
        </p:txBody>
      </p:sp>
      <p:sp>
        <p:nvSpPr>
          <p:cNvPr id="12314" name="TextBox 1"/>
          <p:cNvSpPr>
            <a:spLocks noChangeArrowheads="1"/>
          </p:cNvSpPr>
          <p:nvPr/>
        </p:nvSpPr>
        <p:spPr bwMode="auto">
          <a:xfrm>
            <a:off x="4356100" y="4978400"/>
            <a:ext cx="715963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联想Z流行</a:t>
            </a:r>
            <a:endParaRPr lang="zh-CN" altLang="en-US"/>
          </a:p>
        </p:txBody>
      </p:sp>
      <p:sp>
        <p:nvSpPr>
          <p:cNvPr id="12315" name="TextBox 1"/>
          <p:cNvSpPr>
            <a:spLocks noChangeArrowheads="1"/>
          </p:cNvSpPr>
          <p:nvPr/>
        </p:nvSpPr>
        <p:spPr bwMode="auto">
          <a:xfrm>
            <a:off x="6057900" y="4978400"/>
            <a:ext cx="124460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</a:t>
            </a:r>
            <a:endParaRPr lang="zh-CN" altLang="en-US"/>
          </a:p>
        </p:txBody>
      </p:sp>
      <p:sp>
        <p:nvSpPr>
          <p:cNvPr id="12316" name="TextBox 1"/>
          <p:cNvSpPr>
            <a:spLocks noChangeArrowheads="1"/>
          </p:cNvSpPr>
          <p:nvPr/>
        </p:nvSpPr>
        <p:spPr bwMode="auto">
          <a:xfrm>
            <a:off x="1562100" y="2159000"/>
            <a:ext cx="3079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女性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男性</a:t>
            </a:r>
            <a:endParaRPr lang="zh-CN" altLang="en-US"/>
          </a:p>
        </p:txBody>
      </p:sp>
      <p:sp>
        <p:nvSpPr>
          <p:cNvPr id="12317" name="TextBox 1"/>
          <p:cNvSpPr>
            <a:spLocks noChangeArrowheads="1"/>
          </p:cNvSpPr>
          <p:nvPr/>
        </p:nvSpPr>
        <p:spPr bwMode="auto">
          <a:xfrm>
            <a:off x="508000" y="266700"/>
            <a:ext cx="6919913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1612900" algn="l"/>
                <a:tab pos="62611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粉丝性别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12900" algn="l"/>
                <a:tab pos="6261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1612900" algn="l"/>
                <a:tab pos="6261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戴尔streak粉丝团微博竞品新浪微博全国粉丝性别构成</a:t>
            </a:r>
            <a:endParaRPr lang="zh-CN" altLang="en-US" sz="15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12900" algn="l"/>
                <a:tab pos="6261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  <a:tabLst>
                <a:tab pos="1612900" algn="l"/>
                <a:tab pos="6261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单位：%</a:t>
            </a:r>
            <a:endParaRPr lang="zh-CN" altLang="en-US"/>
          </a:p>
        </p:txBody>
      </p:sp>
      <p:sp>
        <p:nvSpPr>
          <p:cNvPr id="12318" name="TextBox 1"/>
          <p:cNvSpPr>
            <a:spLocks noChangeArrowheads="1"/>
          </p:cNvSpPr>
          <p:nvPr/>
        </p:nvSpPr>
        <p:spPr bwMode="auto">
          <a:xfrm>
            <a:off x="800100" y="5562600"/>
            <a:ext cx="83327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17780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目前戴尔Streak粉丝团女性居多，占比58.8%；而其他两个竞品男性居多，这在一定程度上，体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17780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现出了常见的男性对数码科技产品的关注热情。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77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77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77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77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1778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Source：从戴尔streak粉丝团微博、盛大游戏呾4399游戏微博分别抽取1222、3798呾5004个id数据，2011/06/15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Freeform 3"/>
          <p:cNvSpPr>
            <a:spLocks noChangeArrowheads="1"/>
          </p:cNvSpPr>
          <p:nvPr/>
        </p:nvSpPr>
        <p:spPr bwMode="auto">
          <a:xfrm>
            <a:off x="6057900" y="3032125"/>
            <a:ext cx="620713" cy="749300"/>
          </a:xfrm>
          <a:custGeom>
            <a:avLst/>
            <a:gdLst>
              <a:gd name="T0" fmla="*/ 523192 w 621093"/>
              <a:gd name="T1" fmla="*/ 82200 h 749967"/>
              <a:gd name="T2" fmla="*/ 537162 w 621093"/>
              <a:gd name="T3" fmla="*/ 521493 h 749967"/>
              <a:gd name="T4" fmla="*/ 324564 w 621093"/>
              <a:gd name="T5" fmla="*/ 749966 h 749967"/>
              <a:gd name="T6" fmla="*/ 97996 w 621093"/>
              <a:gd name="T7" fmla="*/ 539020 h 749967"/>
              <a:gd name="T8" fmla="*/ 84026 w 621093"/>
              <a:gd name="T9" fmla="*/ 99726 h 749967"/>
              <a:gd name="T10" fmla="*/ 523192 w 621093"/>
              <a:gd name="T11" fmla="*/ 82200 h 74996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1093"/>
              <a:gd name="T19" fmla="*/ 0 h 749967"/>
              <a:gd name="T20" fmla="*/ 621093 w 621093"/>
              <a:gd name="T21" fmla="*/ 749967 h 74996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1093" h="749967">
                <a:moveTo>
                  <a:pt x="523192" y="82200"/>
                </a:moveTo>
                <a:cubicBezTo>
                  <a:pt x="648287" y="198659"/>
                  <a:pt x="654510" y="395255"/>
                  <a:pt x="537162" y="521493"/>
                </a:cubicBezTo>
                <a:cubicBezTo>
                  <a:pt x="466295" y="597566"/>
                  <a:pt x="395430" y="673766"/>
                  <a:pt x="324564" y="749966"/>
                </a:cubicBezTo>
                <a:cubicBezTo>
                  <a:pt x="248999" y="679608"/>
                  <a:pt x="173434" y="609377"/>
                  <a:pt x="97996" y="539020"/>
                </a:cubicBezTo>
                <a:cubicBezTo>
                  <a:pt x="-27225" y="422560"/>
                  <a:pt x="-33448" y="225964"/>
                  <a:pt x="84026" y="99726"/>
                </a:cubicBezTo>
                <a:cubicBezTo>
                  <a:pt x="201374" y="-26384"/>
                  <a:pt x="398097" y="-34258"/>
                  <a:pt x="523192" y="82200"/>
                </a:cubicBezTo>
              </a:path>
            </a:pathLst>
          </a:custGeom>
          <a:solidFill>
            <a:srgbClr val="80D7F7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Freeform 3"/>
          <p:cNvSpPr>
            <a:spLocks noChangeArrowheads="1"/>
          </p:cNvSpPr>
          <p:nvPr/>
        </p:nvSpPr>
        <p:spPr bwMode="auto">
          <a:xfrm>
            <a:off x="6051550" y="3025775"/>
            <a:ext cx="633413" cy="762000"/>
          </a:xfrm>
          <a:custGeom>
            <a:avLst/>
            <a:gdLst>
              <a:gd name="T0" fmla="*/ 529542 w 633793"/>
              <a:gd name="T1" fmla="*/ 88550 h 762667"/>
              <a:gd name="T2" fmla="*/ 543512 w 633793"/>
              <a:gd name="T3" fmla="*/ 527843 h 762667"/>
              <a:gd name="T4" fmla="*/ 330914 w 633793"/>
              <a:gd name="T5" fmla="*/ 756316 h 762667"/>
              <a:gd name="T6" fmla="*/ 104346 w 633793"/>
              <a:gd name="T7" fmla="*/ 545370 h 762667"/>
              <a:gd name="T8" fmla="*/ 90376 w 633793"/>
              <a:gd name="T9" fmla="*/ 106076 h 762667"/>
              <a:gd name="T10" fmla="*/ 529542 w 633793"/>
              <a:gd name="T11" fmla="*/ 88550 h 76266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3793"/>
              <a:gd name="T19" fmla="*/ 0 h 762667"/>
              <a:gd name="T20" fmla="*/ 633793 w 633793"/>
              <a:gd name="T21" fmla="*/ 762667 h 76266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3793" h="762667">
                <a:moveTo>
                  <a:pt x="529542" y="88550"/>
                </a:moveTo>
                <a:cubicBezTo>
                  <a:pt x="654637" y="205009"/>
                  <a:pt x="660860" y="401605"/>
                  <a:pt x="543512" y="527843"/>
                </a:cubicBezTo>
                <a:cubicBezTo>
                  <a:pt x="472645" y="603916"/>
                  <a:pt x="401780" y="680116"/>
                  <a:pt x="330914" y="756316"/>
                </a:cubicBezTo>
                <a:cubicBezTo>
                  <a:pt x="255349" y="685958"/>
                  <a:pt x="179784" y="615727"/>
                  <a:pt x="104346" y="545370"/>
                </a:cubicBezTo>
                <a:cubicBezTo>
                  <a:pt x="-20875" y="428910"/>
                  <a:pt x="-27098" y="232314"/>
                  <a:pt x="90376" y="106076"/>
                </a:cubicBezTo>
                <a:cubicBezTo>
                  <a:pt x="207724" y="-20034"/>
                  <a:pt x="404447" y="-27908"/>
                  <a:pt x="529542" y="88550"/>
                </a:cubicBez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Freeform 3"/>
          <p:cNvSpPr>
            <a:spLocks noChangeArrowheads="1"/>
          </p:cNvSpPr>
          <p:nvPr/>
        </p:nvSpPr>
        <p:spPr bwMode="auto">
          <a:xfrm>
            <a:off x="5465763" y="2124075"/>
            <a:ext cx="620712" cy="750888"/>
          </a:xfrm>
          <a:custGeom>
            <a:avLst/>
            <a:gdLst>
              <a:gd name="T0" fmla="*/ 523224 w 621109"/>
              <a:gd name="T1" fmla="*/ 82184 h 749950"/>
              <a:gd name="T2" fmla="*/ 537067 w 621109"/>
              <a:gd name="T3" fmla="*/ 521477 h 749950"/>
              <a:gd name="T4" fmla="*/ 324469 w 621109"/>
              <a:gd name="T5" fmla="*/ 749950 h 749950"/>
              <a:gd name="T6" fmla="*/ 97901 w 621109"/>
              <a:gd name="T7" fmla="*/ 539130 h 749950"/>
              <a:gd name="T8" fmla="*/ 83931 w 621109"/>
              <a:gd name="T9" fmla="*/ 99837 h 749950"/>
              <a:gd name="T10" fmla="*/ 523224 w 621109"/>
              <a:gd name="T11" fmla="*/ 82184 h 7499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21109"/>
              <a:gd name="T19" fmla="*/ 0 h 749950"/>
              <a:gd name="T20" fmla="*/ 621109 w 621109"/>
              <a:gd name="T21" fmla="*/ 749950 h 7499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1109" h="749950">
                <a:moveTo>
                  <a:pt x="523224" y="82184"/>
                </a:moveTo>
                <a:cubicBezTo>
                  <a:pt x="648319" y="198643"/>
                  <a:pt x="654542" y="395366"/>
                  <a:pt x="537067" y="521477"/>
                </a:cubicBezTo>
                <a:cubicBezTo>
                  <a:pt x="466201" y="597677"/>
                  <a:pt x="395335" y="673877"/>
                  <a:pt x="324469" y="749950"/>
                </a:cubicBezTo>
                <a:cubicBezTo>
                  <a:pt x="249031" y="679719"/>
                  <a:pt x="173466" y="609361"/>
                  <a:pt x="97901" y="539130"/>
                </a:cubicBezTo>
                <a:cubicBezTo>
                  <a:pt x="-27193" y="422671"/>
                  <a:pt x="-33416" y="225948"/>
                  <a:pt x="83931" y="99837"/>
                </a:cubicBezTo>
                <a:cubicBezTo>
                  <a:pt x="201406" y="-26400"/>
                  <a:pt x="398002" y="-34274"/>
                  <a:pt x="523224" y="82184"/>
                </a:cubicBezTo>
              </a:path>
            </a:pathLst>
          </a:custGeom>
          <a:solidFill>
            <a:srgbClr val="80D7F7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8" name="Freeform 3"/>
          <p:cNvSpPr>
            <a:spLocks noChangeArrowheads="1"/>
          </p:cNvSpPr>
          <p:nvPr/>
        </p:nvSpPr>
        <p:spPr bwMode="auto">
          <a:xfrm>
            <a:off x="5459413" y="2117725"/>
            <a:ext cx="633412" cy="763588"/>
          </a:xfrm>
          <a:custGeom>
            <a:avLst/>
            <a:gdLst>
              <a:gd name="T0" fmla="*/ 529574 w 633809"/>
              <a:gd name="T1" fmla="*/ 88534 h 762650"/>
              <a:gd name="T2" fmla="*/ 543417 w 633809"/>
              <a:gd name="T3" fmla="*/ 527827 h 762650"/>
              <a:gd name="T4" fmla="*/ 330819 w 633809"/>
              <a:gd name="T5" fmla="*/ 756300 h 762650"/>
              <a:gd name="T6" fmla="*/ 104251 w 633809"/>
              <a:gd name="T7" fmla="*/ 545480 h 762650"/>
              <a:gd name="T8" fmla="*/ 90281 w 633809"/>
              <a:gd name="T9" fmla="*/ 106187 h 762650"/>
              <a:gd name="T10" fmla="*/ 529574 w 633809"/>
              <a:gd name="T11" fmla="*/ 88534 h 7626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3809"/>
              <a:gd name="T19" fmla="*/ 0 h 762650"/>
              <a:gd name="T20" fmla="*/ 633809 w 633809"/>
              <a:gd name="T21" fmla="*/ 762650 h 7626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3809" h="762650">
                <a:moveTo>
                  <a:pt x="529574" y="88534"/>
                </a:moveTo>
                <a:cubicBezTo>
                  <a:pt x="654669" y="204993"/>
                  <a:pt x="660892" y="401716"/>
                  <a:pt x="543417" y="527827"/>
                </a:cubicBezTo>
                <a:cubicBezTo>
                  <a:pt x="472551" y="604027"/>
                  <a:pt x="401685" y="680227"/>
                  <a:pt x="330819" y="756300"/>
                </a:cubicBezTo>
                <a:cubicBezTo>
                  <a:pt x="255381" y="686069"/>
                  <a:pt x="179816" y="615711"/>
                  <a:pt x="104251" y="545480"/>
                </a:cubicBezTo>
                <a:cubicBezTo>
                  <a:pt x="-20843" y="429021"/>
                  <a:pt x="-27066" y="232298"/>
                  <a:pt x="90281" y="106187"/>
                </a:cubicBezTo>
                <a:cubicBezTo>
                  <a:pt x="207756" y="-20050"/>
                  <a:pt x="404352" y="-27924"/>
                  <a:pt x="529574" y="88534"/>
                </a:cubicBez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9" name="Freeform 3"/>
          <p:cNvSpPr>
            <a:spLocks noChangeArrowheads="1"/>
          </p:cNvSpPr>
          <p:nvPr/>
        </p:nvSpPr>
        <p:spPr bwMode="auto">
          <a:xfrm>
            <a:off x="498475" y="5499100"/>
            <a:ext cx="8177213" cy="862013"/>
          </a:xfrm>
          <a:custGeom>
            <a:avLst/>
            <a:gdLst>
              <a:gd name="T0" fmla="*/ 0 w 8178165"/>
              <a:gd name="T1" fmla="*/ 861771 h 861771"/>
              <a:gd name="T2" fmla="*/ 8178164 w 8178165"/>
              <a:gd name="T3" fmla="*/ 861771 h 861771"/>
              <a:gd name="T4" fmla="*/ 8178164 w 8178165"/>
              <a:gd name="T5" fmla="*/ 0 h 861771"/>
              <a:gd name="T6" fmla="*/ 0 w 8178165"/>
              <a:gd name="T7" fmla="*/ 0 h 861771"/>
              <a:gd name="T8" fmla="*/ 0 w 8178165"/>
              <a:gd name="T9" fmla="*/ 861771 h 8617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78165"/>
              <a:gd name="T16" fmla="*/ 0 h 861771"/>
              <a:gd name="T17" fmla="*/ 8178165 w 8178165"/>
              <a:gd name="T18" fmla="*/ 861771 h 8617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78165" h="861771">
                <a:moveTo>
                  <a:pt x="0" y="861771"/>
                </a:moveTo>
                <a:lnTo>
                  <a:pt x="8178164" y="861771"/>
                </a:lnTo>
                <a:lnTo>
                  <a:pt x="8178164" y="0"/>
                </a:lnTo>
                <a:lnTo>
                  <a:pt x="0" y="0"/>
                </a:lnTo>
                <a:lnTo>
                  <a:pt x="0" y="861771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95400"/>
            <a:ext cx="48768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Box 1"/>
          <p:cNvSpPr>
            <a:spLocks noChangeArrowheads="1"/>
          </p:cNvSpPr>
          <p:nvPr/>
        </p:nvSpPr>
        <p:spPr bwMode="auto">
          <a:xfrm>
            <a:off x="508000" y="266700"/>
            <a:ext cx="25019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粉丝活跃度</a:t>
            </a:r>
            <a:endParaRPr lang="zh-CN" altLang="en-US"/>
          </a:p>
        </p:txBody>
      </p:sp>
      <p:sp>
        <p:nvSpPr>
          <p:cNvPr id="13323" name="TextBox 1"/>
          <p:cNvSpPr>
            <a:spLocks noChangeArrowheads="1"/>
          </p:cNvSpPr>
          <p:nvPr/>
        </p:nvSpPr>
        <p:spPr bwMode="auto">
          <a:xfrm>
            <a:off x="2133600" y="952500"/>
            <a:ext cx="4840288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戴尔streak粉丝团微博全国粉丝活跃度分布</a:t>
            </a:r>
            <a:endParaRPr lang="zh-CN" altLang="en-US"/>
          </a:p>
        </p:txBody>
      </p:sp>
      <p:sp>
        <p:nvSpPr>
          <p:cNvPr id="13324" name="TextBox 1"/>
          <p:cNvSpPr>
            <a:spLocks noChangeArrowheads="1"/>
          </p:cNvSpPr>
          <p:nvPr/>
        </p:nvSpPr>
        <p:spPr bwMode="auto">
          <a:xfrm>
            <a:off x="6134100" y="3289300"/>
            <a:ext cx="509588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22.3条/天</a:t>
            </a:r>
            <a:endParaRPr lang="zh-CN" altLang="en-US"/>
          </a:p>
        </p:txBody>
      </p:sp>
      <p:sp>
        <p:nvSpPr>
          <p:cNvPr id="13325" name="TextBox 1"/>
          <p:cNvSpPr>
            <a:spLocks noChangeArrowheads="1"/>
          </p:cNvSpPr>
          <p:nvPr/>
        </p:nvSpPr>
        <p:spPr bwMode="auto">
          <a:xfrm>
            <a:off x="5537200" y="2387600"/>
            <a:ext cx="509588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23.7条/天</a:t>
            </a:r>
            <a:endParaRPr lang="zh-CN" altLang="en-US"/>
          </a:p>
        </p:txBody>
      </p:sp>
      <p:sp>
        <p:nvSpPr>
          <p:cNvPr id="13326" name="TextBox 1"/>
          <p:cNvSpPr>
            <a:spLocks noChangeArrowheads="1"/>
          </p:cNvSpPr>
          <p:nvPr/>
        </p:nvSpPr>
        <p:spPr bwMode="auto">
          <a:xfrm>
            <a:off x="5321300" y="6642100"/>
            <a:ext cx="37623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Source：从戴尔streak粉丝团微博抽取362个id数据，2011/06/15</a:t>
            </a:r>
            <a:endParaRPr lang="zh-CN" altLang="en-US"/>
          </a:p>
        </p:txBody>
      </p:sp>
      <p:sp>
        <p:nvSpPr>
          <p:cNvPr id="13327" name="TextBox 1"/>
          <p:cNvSpPr>
            <a:spLocks noChangeArrowheads="1"/>
          </p:cNvSpPr>
          <p:nvPr/>
        </p:nvSpPr>
        <p:spPr bwMode="auto">
          <a:xfrm>
            <a:off x="584200" y="5537200"/>
            <a:ext cx="805656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目前戴尔streak粉丝团微博各地粉丝活跃存在明显差异，北京、上海、浙江等省仹粉丝活跃度较高，日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均发博数超过20条；而在新疆、青海等西部地匙粉丝活跃度相对较低。</a:t>
            </a:r>
            <a:endParaRPr lang="zh-CN" altLang="en-US"/>
          </a:p>
        </p:txBody>
      </p:sp>
      <p:sp>
        <p:nvSpPr>
          <p:cNvPr id="13328" name="TextBox 1"/>
          <p:cNvSpPr>
            <a:spLocks noChangeArrowheads="1"/>
          </p:cNvSpPr>
          <p:nvPr/>
        </p:nvSpPr>
        <p:spPr bwMode="auto">
          <a:xfrm>
            <a:off x="584200" y="6083300"/>
            <a:ext cx="49371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1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注：</a:t>
            </a:r>
            <a:r>
              <a:rPr 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虽然西藏、于南、吉林等省粉丝活跃度高，但粉丝量极少，丌具备代表性。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1"/>
          <p:cNvSpPr>
            <a:spLocks noChangeArrowheads="1"/>
          </p:cNvSpPr>
          <p:nvPr/>
        </p:nvSpPr>
        <p:spPr bwMode="auto">
          <a:xfrm>
            <a:off x="1651000" y="3517900"/>
            <a:ext cx="423863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新疆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古</a:t>
            </a:r>
            <a:endParaRPr lang="zh-CN" altLang="en-US"/>
          </a:p>
        </p:txBody>
      </p:sp>
      <p:sp>
        <p:nvSpPr>
          <p:cNvPr id="14340" name="TextBox 1"/>
          <p:cNvSpPr>
            <a:spLocks noChangeArrowheads="1"/>
          </p:cNvSpPr>
          <p:nvPr/>
        </p:nvSpPr>
        <p:spPr bwMode="auto">
          <a:xfrm>
            <a:off x="1701800" y="35179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内蒙</a:t>
            </a:r>
            <a:endParaRPr lang="zh-CN" altLang="en-US"/>
          </a:p>
        </p:txBody>
      </p:sp>
      <p:sp>
        <p:nvSpPr>
          <p:cNvPr id="14341" name="TextBox 1"/>
          <p:cNvSpPr>
            <a:spLocks noChangeArrowheads="1"/>
          </p:cNvSpPr>
          <p:nvPr/>
        </p:nvSpPr>
        <p:spPr bwMode="auto">
          <a:xfrm>
            <a:off x="1879600" y="3683000"/>
            <a:ext cx="3841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湖南江</a:t>
            </a:r>
            <a:endParaRPr lang="zh-CN" altLang="en-US"/>
          </a:p>
        </p:txBody>
      </p:sp>
      <p:sp>
        <p:nvSpPr>
          <p:cNvPr id="14342" name="TextBox 1"/>
          <p:cNvSpPr>
            <a:spLocks noChangeArrowheads="1"/>
          </p:cNvSpPr>
          <p:nvPr/>
        </p:nvSpPr>
        <p:spPr bwMode="auto">
          <a:xfrm>
            <a:off x="2527300" y="3759200"/>
            <a:ext cx="666750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7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陕西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辽宁</a:t>
            </a:r>
            <a:endParaRPr lang="zh-CN" altLang="en-US"/>
          </a:p>
        </p:txBody>
      </p:sp>
      <p:sp>
        <p:nvSpPr>
          <p:cNvPr id="14343" name="TextBox 1"/>
          <p:cNvSpPr>
            <a:spLocks noChangeArrowheads="1"/>
          </p:cNvSpPr>
          <p:nvPr/>
        </p:nvSpPr>
        <p:spPr bwMode="auto">
          <a:xfrm>
            <a:off x="1790700" y="3848100"/>
            <a:ext cx="257175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湖北</a:t>
            </a:r>
            <a:endParaRPr lang="zh-CN" altLang="en-US"/>
          </a:p>
        </p:txBody>
      </p:sp>
      <p:sp>
        <p:nvSpPr>
          <p:cNvPr id="14344" name="TextBox 1"/>
          <p:cNvSpPr>
            <a:spLocks noChangeArrowheads="1"/>
          </p:cNvSpPr>
          <p:nvPr/>
        </p:nvSpPr>
        <p:spPr bwMode="auto">
          <a:xfrm>
            <a:off x="1689100" y="40894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重庆</a:t>
            </a:r>
            <a:endParaRPr lang="zh-CN" altLang="en-US"/>
          </a:p>
        </p:txBody>
      </p:sp>
      <p:sp>
        <p:nvSpPr>
          <p:cNvPr id="14345" name="TextBox 1"/>
          <p:cNvSpPr>
            <a:spLocks noChangeArrowheads="1"/>
          </p:cNvSpPr>
          <p:nvPr/>
        </p:nvSpPr>
        <p:spPr bwMode="auto">
          <a:xfrm>
            <a:off x="2527300" y="41275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河北</a:t>
            </a:r>
            <a:endParaRPr lang="zh-CN" altLang="en-US"/>
          </a:p>
        </p:txBody>
      </p:sp>
      <p:sp>
        <p:nvSpPr>
          <p:cNvPr id="14346" name="TextBox 1"/>
          <p:cNvSpPr>
            <a:spLocks noChangeArrowheads="1"/>
          </p:cNvSpPr>
          <p:nvPr/>
        </p:nvSpPr>
        <p:spPr bwMode="auto">
          <a:xfrm>
            <a:off x="7277100" y="34290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北京</a:t>
            </a:r>
            <a:endParaRPr lang="zh-CN" altLang="en-US"/>
          </a:p>
        </p:txBody>
      </p:sp>
      <p:sp>
        <p:nvSpPr>
          <p:cNvPr id="14347" name="TextBox 1"/>
          <p:cNvSpPr>
            <a:spLocks noChangeArrowheads="1"/>
          </p:cNvSpPr>
          <p:nvPr/>
        </p:nvSpPr>
        <p:spPr bwMode="auto">
          <a:xfrm>
            <a:off x="5511800" y="40259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福建</a:t>
            </a:r>
            <a:endParaRPr lang="zh-CN" altLang="en-US"/>
          </a:p>
        </p:txBody>
      </p:sp>
      <p:sp>
        <p:nvSpPr>
          <p:cNvPr id="14348" name="TextBox 1"/>
          <p:cNvSpPr>
            <a:spLocks noChangeArrowheads="1"/>
          </p:cNvSpPr>
          <p:nvPr/>
        </p:nvSpPr>
        <p:spPr bwMode="auto">
          <a:xfrm>
            <a:off x="4762500" y="36195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广东</a:t>
            </a:r>
            <a:endParaRPr lang="zh-CN" altLang="en-US"/>
          </a:p>
        </p:txBody>
      </p:sp>
      <p:sp>
        <p:nvSpPr>
          <p:cNvPr id="14349" name="TextBox 1"/>
          <p:cNvSpPr>
            <a:spLocks noChangeArrowheads="1"/>
          </p:cNvSpPr>
          <p:nvPr/>
        </p:nvSpPr>
        <p:spPr bwMode="auto">
          <a:xfrm>
            <a:off x="3835400" y="35306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山东</a:t>
            </a:r>
            <a:endParaRPr lang="zh-CN" altLang="en-US"/>
          </a:p>
        </p:txBody>
      </p:sp>
      <p:sp>
        <p:nvSpPr>
          <p:cNvPr id="14350" name="TextBox 1"/>
          <p:cNvSpPr>
            <a:spLocks noChangeArrowheads="1"/>
          </p:cNvSpPr>
          <p:nvPr/>
        </p:nvSpPr>
        <p:spPr bwMode="auto">
          <a:xfrm>
            <a:off x="6350000" y="34798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上海</a:t>
            </a:r>
            <a:endParaRPr lang="zh-CN" altLang="en-US"/>
          </a:p>
        </p:txBody>
      </p:sp>
      <p:sp>
        <p:nvSpPr>
          <p:cNvPr id="14351" name="TextBox 1"/>
          <p:cNvSpPr>
            <a:spLocks noChangeArrowheads="1"/>
          </p:cNvSpPr>
          <p:nvPr/>
        </p:nvSpPr>
        <p:spPr bwMode="auto">
          <a:xfrm>
            <a:off x="2476500" y="3479800"/>
            <a:ext cx="128588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津</a:t>
            </a:r>
            <a:endParaRPr lang="zh-CN" altLang="en-US"/>
          </a:p>
        </p:txBody>
      </p:sp>
      <p:sp>
        <p:nvSpPr>
          <p:cNvPr id="14352" name="TextBox 1"/>
          <p:cNvSpPr>
            <a:spLocks noChangeArrowheads="1"/>
          </p:cNvSpPr>
          <p:nvPr/>
        </p:nvSpPr>
        <p:spPr bwMode="auto">
          <a:xfrm>
            <a:off x="1689100" y="17399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西藏</a:t>
            </a:r>
            <a:endParaRPr lang="zh-CN" altLang="en-US"/>
          </a:p>
        </p:txBody>
      </p:sp>
      <p:sp>
        <p:nvSpPr>
          <p:cNvPr id="14353" name="TextBox 1"/>
          <p:cNvSpPr>
            <a:spLocks noChangeArrowheads="1"/>
          </p:cNvSpPr>
          <p:nvPr/>
        </p:nvSpPr>
        <p:spPr bwMode="auto">
          <a:xfrm>
            <a:off x="1968500" y="25527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于南</a:t>
            </a:r>
            <a:endParaRPr lang="zh-CN" altLang="en-US"/>
          </a:p>
        </p:txBody>
      </p:sp>
      <p:sp>
        <p:nvSpPr>
          <p:cNvPr id="14354" name="TextBox 1"/>
          <p:cNvSpPr>
            <a:spLocks noChangeArrowheads="1"/>
          </p:cNvSpPr>
          <p:nvPr/>
        </p:nvSpPr>
        <p:spPr bwMode="auto">
          <a:xfrm>
            <a:off x="3556000" y="3467100"/>
            <a:ext cx="2571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浙江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江苏</a:t>
            </a:r>
            <a:endParaRPr lang="zh-CN" altLang="en-US"/>
          </a:p>
        </p:txBody>
      </p:sp>
      <p:sp>
        <p:nvSpPr>
          <p:cNvPr id="14355" name="TextBox 1"/>
          <p:cNvSpPr>
            <a:spLocks noChangeArrowheads="1"/>
          </p:cNvSpPr>
          <p:nvPr/>
        </p:nvSpPr>
        <p:spPr bwMode="auto">
          <a:xfrm>
            <a:off x="1676400" y="2984500"/>
            <a:ext cx="1474788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吉林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于南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1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天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河南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5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浙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              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重庆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海南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8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黑龙江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8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四川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800"/>
              </a:lnSpc>
              <a:tabLst>
                <a:tab pos="114300" algn="l"/>
                <a:tab pos="203200" algn="l"/>
                <a:tab pos="292100" algn="l"/>
                <a:tab pos="317500" algn="l"/>
                <a:tab pos="3937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新疆</a:t>
            </a:r>
            <a:endParaRPr lang="zh-CN" altLang="en-US"/>
          </a:p>
        </p:txBody>
      </p:sp>
      <p:sp>
        <p:nvSpPr>
          <p:cNvPr id="14356" name="TextBox 1"/>
          <p:cNvSpPr>
            <a:spLocks noChangeArrowheads="1"/>
          </p:cNvSpPr>
          <p:nvPr/>
        </p:nvSpPr>
        <p:spPr bwMode="auto">
          <a:xfrm>
            <a:off x="1447800" y="4457700"/>
            <a:ext cx="746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</a:t>
            </a:r>
            <a:endParaRPr lang="zh-CN" altLang="en-US"/>
          </a:p>
        </p:txBody>
      </p:sp>
      <p:sp>
        <p:nvSpPr>
          <p:cNvPr id="14357" name="TextBox 1"/>
          <p:cNvSpPr>
            <a:spLocks noChangeArrowheads="1"/>
          </p:cNvSpPr>
          <p:nvPr/>
        </p:nvSpPr>
        <p:spPr bwMode="auto">
          <a:xfrm>
            <a:off x="23368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/>
          </a:p>
        </p:txBody>
      </p:sp>
      <p:sp>
        <p:nvSpPr>
          <p:cNvPr id="14358" name="TextBox 1"/>
          <p:cNvSpPr>
            <a:spLocks noChangeArrowheads="1"/>
          </p:cNvSpPr>
          <p:nvPr/>
        </p:nvSpPr>
        <p:spPr bwMode="auto">
          <a:xfrm>
            <a:off x="32639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</a:t>
            </a:r>
            <a:endParaRPr lang="zh-CN" altLang="en-US"/>
          </a:p>
        </p:txBody>
      </p:sp>
      <p:sp>
        <p:nvSpPr>
          <p:cNvPr id="14359" name="TextBox 1"/>
          <p:cNvSpPr>
            <a:spLocks noChangeArrowheads="1"/>
          </p:cNvSpPr>
          <p:nvPr/>
        </p:nvSpPr>
        <p:spPr bwMode="auto">
          <a:xfrm>
            <a:off x="42037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</a:t>
            </a:r>
            <a:endParaRPr lang="zh-CN" altLang="en-US"/>
          </a:p>
        </p:txBody>
      </p:sp>
      <p:sp>
        <p:nvSpPr>
          <p:cNvPr id="14360" name="TextBox 1"/>
          <p:cNvSpPr>
            <a:spLocks noChangeArrowheads="1"/>
          </p:cNvSpPr>
          <p:nvPr/>
        </p:nvSpPr>
        <p:spPr bwMode="auto">
          <a:xfrm>
            <a:off x="51308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40</a:t>
            </a:r>
            <a:endParaRPr lang="zh-CN" altLang="en-US"/>
          </a:p>
        </p:txBody>
      </p:sp>
      <p:sp>
        <p:nvSpPr>
          <p:cNvPr id="14361" name="TextBox 1"/>
          <p:cNvSpPr>
            <a:spLocks noChangeArrowheads="1"/>
          </p:cNvSpPr>
          <p:nvPr/>
        </p:nvSpPr>
        <p:spPr bwMode="auto">
          <a:xfrm>
            <a:off x="60579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</a:t>
            </a:r>
            <a:endParaRPr lang="zh-CN" altLang="en-US"/>
          </a:p>
        </p:txBody>
      </p:sp>
      <p:sp>
        <p:nvSpPr>
          <p:cNvPr id="14362" name="TextBox 1"/>
          <p:cNvSpPr>
            <a:spLocks noChangeArrowheads="1"/>
          </p:cNvSpPr>
          <p:nvPr/>
        </p:nvSpPr>
        <p:spPr bwMode="auto">
          <a:xfrm>
            <a:off x="69850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</a:t>
            </a:r>
            <a:endParaRPr lang="zh-CN" altLang="en-US"/>
          </a:p>
        </p:txBody>
      </p:sp>
      <p:sp>
        <p:nvSpPr>
          <p:cNvPr id="14363" name="TextBox 1"/>
          <p:cNvSpPr>
            <a:spLocks noChangeArrowheads="1"/>
          </p:cNvSpPr>
          <p:nvPr/>
        </p:nvSpPr>
        <p:spPr bwMode="auto">
          <a:xfrm>
            <a:off x="7924800" y="4457700"/>
            <a:ext cx="1508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</a:t>
            </a:r>
            <a:endParaRPr lang="zh-CN" altLang="en-US"/>
          </a:p>
        </p:txBody>
      </p:sp>
      <p:sp>
        <p:nvSpPr>
          <p:cNvPr id="14364" name="TextBox 1"/>
          <p:cNvSpPr>
            <a:spLocks noChangeArrowheads="1"/>
          </p:cNvSpPr>
          <p:nvPr/>
        </p:nvSpPr>
        <p:spPr bwMode="auto">
          <a:xfrm>
            <a:off x="876300" y="1727200"/>
            <a:ext cx="461963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  <a:tabLst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  <a:tabLst>
                <a:tab pos="2032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500"/>
              </a:lnSpc>
              <a:tabLst>
                <a:tab pos="2032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丝</a:t>
            </a:r>
            <a:endParaRPr lang="zh-CN" altLang="en-US"/>
          </a:p>
        </p:txBody>
      </p:sp>
      <p:sp>
        <p:nvSpPr>
          <p:cNvPr id="14365" name="TextBox 1"/>
          <p:cNvSpPr>
            <a:spLocks noChangeArrowheads="1"/>
          </p:cNvSpPr>
          <p:nvPr/>
        </p:nvSpPr>
        <p:spPr bwMode="auto">
          <a:xfrm>
            <a:off x="876300" y="2819400"/>
            <a:ext cx="463550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400"/>
              </a:lnSpc>
              <a:tabLst>
                <a:tab pos="203200" algn="l"/>
                <a:tab pos="2794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活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500"/>
              </a:lnSpc>
              <a:tabLst>
                <a:tab pos="203200" algn="l"/>
                <a:tab pos="2794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跃</a:t>
            </a:r>
            <a:endParaRPr lang="zh-CN" altLang="en-US" sz="9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500"/>
              </a:lnSpc>
              <a:tabLst>
                <a:tab pos="203200" algn="l"/>
                <a:tab pos="2794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  <a:tab pos="279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203200" algn="l"/>
                <a:tab pos="279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  <a:tab pos="279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  <a:tabLst>
                <a:tab pos="203200" algn="l"/>
                <a:tab pos="279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10.0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  <a:tab pos="279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  <a:tabLst>
                <a:tab pos="203200" algn="l"/>
                <a:tab pos="279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0.0</a:t>
            </a:r>
            <a:endParaRPr lang="zh-CN" altLang="en-US"/>
          </a:p>
        </p:txBody>
      </p:sp>
      <p:sp>
        <p:nvSpPr>
          <p:cNvPr id="14366" name="TextBox 1"/>
          <p:cNvSpPr>
            <a:spLocks noChangeArrowheads="1"/>
          </p:cNvSpPr>
          <p:nvPr/>
        </p:nvSpPr>
        <p:spPr bwMode="auto">
          <a:xfrm>
            <a:off x="7340600" y="4597400"/>
            <a:ext cx="51276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粉丝规模</a:t>
            </a:r>
            <a:endParaRPr lang="zh-CN" altLang="en-US"/>
          </a:p>
        </p:txBody>
      </p:sp>
      <p:sp>
        <p:nvSpPr>
          <p:cNvPr id="14367" name="TextBox 1"/>
          <p:cNvSpPr>
            <a:spLocks noChangeArrowheads="1"/>
          </p:cNvSpPr>
          <p:nvPr/>
        </p:nvSpPr>
        <p:spPr bwMode="auto">
          <a:xfrm>
            <a:off x="6642100" y="1663700"/>
            <a:ext cx="5778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微博传播力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较高匙域</a:t>
            </a:r>
            <a:endParaRPr lang="zh-CN" altLang="en-US"/>
          </a:p>
        </p:txBody>
      </p:sp>
      <p:sp>
        <p:nvSpPr>
          <p:cNvPr id="14368" name="TextBox 1"/>
          <p:cNvSpPr>
            <a:spLocks noChangeArrowheads="1"/>
          </p:cNvSpPr>
          <p:nvPr/>
        </p:nvSpPr>
        <p:spPr bwMode="auto">
          <a:xfrm>
            <a:off x="508000" y="266700"/>
            <a:ext cx="677386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571500" algn="l"/>
                <a:tab pos="14097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综合分析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71500" algn="l"/>
                <a:tab pos="140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71500" algn="l"/>
                <a:tab pos="140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400"/>
              </a:lnSpc>
              <a:tabLst>
                <a:tab pos="571500" algn="l"/>
                <a:tab pos="140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戴尔streak粉丝团微博各省粉丝规模与粉丝活跃度交互分析</a:t>
            </a:r>
            <a:endParaRPr lang="zh-CN" altLang="en-US" sz="15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  <a:tabLst>
                <a:tab pos="571500" algn="l"/>
                <a:tab pos="140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80.0</a:t>
            </a:r>
            <a:endParaRPr lang="zh-CN" altLang="en-US"/>
          </a:p>
        </p:txBody>
      </p:sp>
      <p:sp>
        <p:nvSpPr>
          <p:cNvPr id="14369" name="TextBox 1"/>
          <p:cNvSpPr>
            <a:spLocks noChangeArrowheads="1"/>
          </p:cNvSpPr>
          <p:nvPr/>
        </p:nvSpPr>
        <p:spPr bwMode="auto">
          <a:xfrm>
            <a:off x="482600" y="4902200"/>
            <a:ext cx="864870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355600" algn="l"/>
                <a:tab pos="4838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注：为方便显示，西藏粉丝活跃度此处进行了缩小，丌影响整体图表含义；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355600" algn="l"/>
                <a:tab pos="48387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戴尔Streak粉丝团在各省的微博传播力差异显著，并丏均未形成一定的匙域传播力，相对其他省市，北京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355600" algn="l"/>
                <a:tab pos="48387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呾上海是微博影响力较大的匙域。因此，如何提升高质量的粉丝数扩大微博影响力将是下一步工作重点。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55600" algn="l"/>
                <a:tab pos="4838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355600" algn="l"/>
                <a:tab pos="4838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Source：从戴尔streak粉丝团微博抽取362个id数据，2011/06/15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Freeform 3"/>
          <p:cNvSpPr>
            <a:spLocks noChangeArrowheads="1"/>
          </p:cNvSpPr>
          <p:nvPr/>
        </p:nvSpPr>
        <p:spPr bwMode="auto">
          <a:xfrm>
            <a:off x="395288" y="5084763"/>
            <a:ext cx="5832475" cy="288925"/>
          </a:xfrm>
          <a:custGeom>
            <a:avLst/>
            <a:gdLst>
              <a:gd name="T0" fmla="*/ 0 w 5832855"/>
              <a:gd name="T1" fmla="*/ 288035 h 288035"/>
              <a:gd name="T2" fmla="*/ 5832855 w 5832855"/>
              <a:gd name="T3" fmla="*/ 288035 h 288035"/>
              <a:gd name="T4" fmla="*/ 5832855 w 5832855"/>
              <a:gd name="T5" fmla="*/ 0 h 288035"/>
              <a:gd name="T6" fmla="*/ 0 w 5832855"/>
              <a:gd name="T7" fmla="*/ 0 h 288035"/>
              <a:gd name="T8" fmla="*/ 0 w 5832855"/>
              <a:gd name="T9" fmla="*/ 288035 h 2880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832855"/>
              <a:gd name="T16" fmla="*/ 0 h 288035"/>
              <a:gd name="T17" fmla="*/ 5832855 w 5832855"/>
              <a:gd name="T18" fmla="*/ 288035 h 2880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832855" h="288035">
                <a:moveTo>
                  <a:pt x="0" y="288035"/>
                </a:moveTo>
                <a:lnTo>
                  <a:pt x="5832855" y="288035"/>
                </a:lnTo>
                <a:lnTo>
                  <a:pt x="5832855" y="0"/>
                </a:lnTo>
                <a:lnTo>
                  <a:pt x="0" y="0"/>
                </a:lnTo>
                <a:lnTo>
                  <a:pt x="0" y="288035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Freeform 3"/>
          <p:cNvSpPr>
            <a:spLocks noChangeArrowheads="1"/>
          </p:cNvSpPr>
          <p:nvPr/>
        </p:nvSpPr>
        <p:spPr bwMode="auto">
          <a:xfrm>
            <a:off x="381000" y="3702050"/>
            <a:ext cx="6437313" cy="57150"/>
          </a:xfrm>
          <a:custGeom>
            <a:avLst/>
            <a:gdLst>
              <a:gd name="T0" fmla="*/ 14287 w 6437566"/>
              <a:gd name="T1" fmla="*/ 14287 h 57150"/>
              <a:gd name="T2" fmla="*/ 6423279 w 6437566"/>
              <a:gd name="T3" fmla="*/ 14287 h 57150"/>
              <a:gd name="T4" fmla="*/ 0 60000 65536"/>
              <a:gd name="T5" fmla="*/ 0 60000 65536"/>
              <a:gd name="T6" fmla="*/ 0 w 6437566"/>
              <a:gd name="T7" fmla="*/ 0 h 57150"/>
              <a:gd name="T8" fmla="*/ 6437566 w 6437566"/>
              <a:gd name="T9" fmla="*/ 57150 h 571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437566" h="57150">
                <a:moveTo>
                  <a:pt x="14287" y="14287"/>
                </a:moveTo>
                <a:lnTo>
                  <a:pt x="6423279" y="14287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5" name="Freeform 3"/>
          <p:cNvSpPr>
            <a:spLocks noChangeArrowheads="1"/>
          </p:cNvSpPr>
          <p:nvPr/>
        </p:nvSpPr>
        <p:spPr bwMode="auto">
          <a:xfrm>
            <a:off x="4918075" y="1470025"/>
            <a:ext cx="57150" cy="1901825"/>
          </a:xfrm>
          <a:custGeom>
            <a:avLst/>
            <a:gdLst>
              <a:gd name="T0" fmla="*/ 14287 w 57150"/>
              <a:gd name="T1" fmla="*/ 14287 h 1900682"/>
              <a:gd name="T2" fmla="*/ 14287 w 57150"/>
              <a:gd name="T3" fmla="*/ 1886394 h 1900682"/>
              <a:gd name="T4" fmla="*/ 0 60000 65536"/>
              <a:gd name="T5" fmla="*/ 0 60000 65536"/>
              <a:gd name="T6" fmla="*/ 0 w 57150"/>
              <a:gd name="T7" fmla="*/ 0 h 1900682"/>
              <a:gd name="T8" fmla="*/ 57150 w 57150"/>
              <a:gd name="T9" fmla="*/ 1900682 h 19006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150" h="1900682">
                <a:moveTo>
                  <a:pt x="14287" y="14287"/>
                </a:moveTo>
                <a:lnTo>
                  <a:pt x="14287" y="1886394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Freeform 3"/>
          <p:cNvSpPr>
            <a:spLocks noChangeArrowheads="1"/>
          </p:cNvSpPr>
          <p:nvPr/>
        </p:nvSpPr>
        <p:spPr bwMode="auto">
          <a:xfrm>
            <a:off x="5326063" y="1762125"/>
            <a:ext cx="182562" cy="207963"/>
          </a:xfrm>
          <a:custGeom>
            <a:avLst/>
            <a:gdLst>
              <a:gd name="T0" fmla="*/ 183388 w 183388"/>
              <a:gd name="T1" fmla="*/ 97916 h 208279"/>
              <a:gd name="T2" fmla="*/ 93726 w 183388"/>
              <a:gd name="T3" fmla="*/ 0 h 208279"/>
              <a:gd name="T4" fmla="*/ 89661 w 183388"/>
              <a:gd name="T5" fmla="*/ 0 h 208279"/>
              <a:gd name="T6" fmla="*/ 0 w 183388"/>
              <a:gd name="T7" fmla="*/ 97916 h 208279"/>
              <a:gd name="T8" fmla="*/ 89661 w 183388"/>
              <a:gd name="T9" fmla="*/ 208279 h 208279"/>
              <a:gd name="T10" fmla="*/ 93726 w 183388"/>
              <a:gd name="T11" fmla="*/ 208279 h 208279"/>
              <a:gd name="T12" fmla="*/ 183388 w 183388"/>
              <a:gd name="T13" fmla="*/ 97916 h 2082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3388"/>
              <a:gd name="T22" fmla="*/ 0 h 208279"/>
              <a:gd name="T23" fmla="*/ 183388 w 183388"/>
              <a:gd name="T24" fmla="*/ 208279 h 2082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3388" h="208279">
                <a:moveTo>
                  <a:pt x="183388" y="97916"/>
                </a:moveTo>
                <a:cubicBezTo>
                  <a:pt x="185546" y="12445"/>
                  <a:pt x="93726" y="0"/>
                  <a:pt x="93726" y="0"/>
                </a:cubicBezTo>
                <a:lnTo>
                  <a:pt x="89661" y="0"/>
                </a:lnTo>
                <a:cubicBezTo>
                  <a:pt x="89661" y="0"/>
                  <a:pt x="-2159" y="12445"/>
                  <a:pt x="0" y="97916"/>
                </a:cubicBezTo>
                <a:cubicBezTo>
                  <a:pt x="4190" y="141477"/>
                  <a:pt x="56388" y="208279"/>
                  <a:pt x="89661" y="208279"/>
                </a:cubicBezTo>
                <a:lnTo>
                  <a:pt x="93726" y="208279"/>
                </a:lnTo>
                <a:cubicBezTo>
                  <a:pt x="127126" y="208279"/>
                  <a:pt x="179196" y="141477"/>
                  <a:pt x="183388" y="97916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Freeform 3"/>
          <p:cNvSpPr>
            <a:spLocks noChangeArrowheads="1"/>
          </p:cNvSpPr>
          <p:nvPr/>
        </p:nvSpPr>
        <p:spPr bwMode="auto">
          <a:xfrm>
            <a:off x="5148263" y="1990725"/>
            <a:ext cx="546100" cy="1077913"/>
          </a:xfrm>
          <a:custGeom>
            <a:avLst/>
            <a:gdLst>
              <a:gd name="T0" fmla="*/ 543829 w 546115"/>
              <a:gd name="T1" fmla="*/ 440689 h 1078483"/>
              <a:gd name="T2" fmla="*/ 434355 w 546115"/>
              <a:gd name="T3" fmla="*/ 40767 h 1078483"/>
              <a:gd name="T4" fmla="*/ 378094 w 546115"/>
              <a:gd name="T5" fmla="*/ 0 h 1078483"/>
              <a:gd name="T6" fmla="*/ 275224 w 546115"/>
              <a:gd name="T7" fmla="*/ 0 h 1078483"/>
              <a:gd name="T8" fmla="*/ 271033 w 546115"/>
              <a:gd name="T9" fmla="*/ 0 h 1078483"/>
              <a:gd name="T10" fmla="*/ 168036 w 546115"/>
              <a:gd name="T11" fmla="*/ 0 h 1078483"/>
              <a:gd name="T12" fmla="*/ 111775 w 546115"/>
              <a:gd name="T13" fmla="*/ 40767 h 1078483"/>
              <a:gd name="T14" fmla="*/ 2301 w 546115"/>
              <a:gd name="T15" fmla="*/ 440689 h 1078483"/>
              <a:gd name="T16" fmla="*/ 11699 w 546115"/>
              <a:gd name="T17" fmla="*/ 481202 h 1078483"/>
              <a:gd name="T18" fmla="*/ 64912 w 546115"/>
              <a:gd name="T19" fmla="*/ 446913 h 1078483"/>
              <a:gd name="T20" fmla="*/ 152161 w 546115"/>
              <a:gd name="T21" fmla="*/ 187705 h 1078483"/>
              <a:gd name="T22" fmla="*/ 139842 w 546115"/>
              <a:gd name="T23" fmla="*/ 500126 h 1078483"/>
              <a:gd name="T24" fmla="*/ 92979 w 546115"/>
              <a:gd name="T25" fmla="*/ 1043939 h 1078483"/>
              <a:gd name="T26" fmla="*/ 139842 w 546115"/>
              <a:gd name="T27" fmla="*/ 1078483 h 1078483"/>
              <a:gd name="T28" fmla="*/ 186451 w 546115"/>
              <a:gd name="T29" fmla="*/ 1043939 h 1078483"/>
              <a:gd name="T30" fmla="*/ 273065 w 546115"/>
              <a:gd name="T31" fmla="*/ 507238 h 1078483"/>
              <a:gd name="T32" fmla="*/ 271922 w 546115"/>
              <a:gd name="T33" fmla="*/ 500126 h 1078483"/>
              <a:gd name="T34" fmla="*/ 274208 w 546115"/>
              <a:gd name="T35" fmla="*/ 500126 h 1078483"/>
              <a:gd name="T36" fmla="*/ 273065 w 546115"/>
              <a:gd name="T37" fmla="*/ 507238 h 1078483"/>
              <a:gd name="T38" fmla="*/ 359425 w 546115"/>
              <a:gd name="T39" fmla="*/ 1043939 h 1078483"/>
              <a:gd name="T40" fmla="*/ 406161 w 546115"/>
              <a:gd name="T41" fmla="*/ 1078483 h 1078483"/>
              <a:gd name="T42" fmla="*/ 453151 w 546115"/>
              <a:gd name="T43" fmla="*/ 1043939 h 1078483"/>
              <a:gd name="T44" fmla="*/ 406161 w 546115"/>
              <a:gd name="T45" fmla="*/ 500126 h 1078483"/>
              <a:gd name="T46" fmla="*/ 393715 w 546115"/>
              <a:gd name="T47" fmla="*/ 187705 h 1078483"/>
              <a:gd name="T48" fmla="*/ 481345 w 546115"/>
              <a:gd name="T49" fmla="*/ 446913 h 1078483"/>
              <a:gd name="T50" fmla="*/ 534304 w 546115"/>
              <a:gd name="T51" fmla="*/ 481202 h 1078483"/>
              <a:gd name="T52" fmla="*/ 543829 w 546115"/>
              <a:gd name="T53" fmla="*/ 440689 h 107848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46115"/>
              <a:gd name="T82" fmla="*/ 0 h 1078483"/>
              <a:gd name="T83" fmla="*/ 546115 w 546115"/>
              <a:gd name="T84" fmla="*/ 1078483 h 107848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46115" h="1078483">
                <a:moveTo>
                  <a:pt x="543829" y="440689"/>
                </a:moveTo>
                <a:cubicBezTo>
                  <a:pt x="543829" y="440689"/>
                  <a:pt x="449976" y="78232"/>
                  <a:pt x="434355" y="40767"/>
                </a:cubicBezTo>
                <a:cubicBezTo>
                  <a:pt x="418861" y="3048"/>
                  <a:pt x="378094" y="0"/>
                  <a:pt x="378094" y="0"/>
                </a:cubicBezTo>
                <a:lnTo>
                  <a:pt x="275224" y="0"/>
                </a:lnTo>
                <a:lnTo>
                  <a:pt x="271033" y="0"/>
                </a:lnTo>
                <a:lnTo>
                  <a:pt x="168036" y="0"/>
                </a:lnTo>
                <a:cubicBezTo>
                  <a:pt x="168036" y="0"/>
                  <a:pt x="127269" y="3048"/>
                  <a:pt x="111775" y="40767"/>
                </a:cubicBezTo>
                <a:cubicBezTo>
                  <a:pt x="95900" y="78232"/>
                  <a:pt x="2301" y="440689"/>
                  <a:pt x="2301" y="440689"/>
                </a:cubicBezTo>
                <a:cubicBezTo>
                  <a:pt x="2301" y="440689"/>
                  <a:pt x="-6969" y="471805"/>
                  <a:pt x="11699" y="481202"/>
                </a:cubicBezTo>
                <a:cubicBezTo>
                  <a:pt x="30368" y="490727"/>
                  <a:pt x="52212" y="471805"/>
                  <a:pt x="64912" y="446913"/>
                </a:cubicBezTo>
                <a:cubicBezTo>
                  <a:pt x="77231" y="421894"/>
                  <a:pt x="152161" y="187705"/>
                  <a:pt x="152161" y="187705"/>
                </a:cubicBezTo>
                <a:lnTo>
                  <a:pt x="139842" y="500126"/>
                </a:lnTo>
                <a:lnTo>
                  <a:pt x="92979" y="1043939"/>
                </a:lnTo>
                <a:cubicBezTo>
                  <a:pt x="92979" y="1043939"/>
                  <a:pt x="114823" y="1081405"/>
                  <a:pt x="139842" y="1078483"/>
                </a:cubicBezTo>
                <a:cubicBezTo>
                  <a:pt x="164861" y="1075308"/>
                  <a:pt x="180482" y="1072261"/>
                  <a:pt x="186451" y="1043939"/>
                </a:cubicBezTo>
                <a:cubicBezTo>
                  <a:pt x="192547" y="1017651"/>
                  <a:pt x="263413" y="568198"/>
                  <a:pt x="273065" y="507238"/>
                </a:cubicBezTo>
                <a:cubicBezTo>
                  <a:pt x="272303" y="502666"/>
                  <a:pt x="271922" y="500126"/>
                  <a:pt x="271922" y="500126"/>
                </a:cubicBezTo>
                <a:lnTo>
                  <a:pt x="274208" y="500126"/>
                </a:lnTo>
                <a:cubicBezTo>
                  <a:pt x="274208" y="500126"/>
                  <a:pt x="273700" y="502666"/>
                  <a:pt x="273065" y="507238"/>
                </a:cubicBezTo>
                <a:cubicBezTo>
                  <a:pt x="282717" y="568198"/>
                  <a:pt x="353583" y="1017651"/>
                  <a:pt x="359425" y="1043939"/>
                </a:cubicBezTo>
                <a:cubicBezTo>
                  <a:pt x="365648" y="1072261"/>
                  <a:pt x="381269" y="1075308"/>
                  <a:pt x="406161" y="1078483"/>
                </a:cubicBezTo>
                <a:cubicBezTo>
                  <a:pt x="431053" y="1081405"/>
                  <a:pt x="453151" y="1043939"/>
                  <a:pt x="453151" y="1043939"/>
                </a:cubicBezTo>
                <a:lnTo>
                  <a:pt x="406161" y="500126"/>
                </a:lnTo>
                <a:lnTo>
                  <a:pt x="393715" y="187705"/>
                </a:lnTo>
                <a:cubicBezTo>
                  <a:pt x="393715" y="187705"/>
                  <a:pt x="468772" y="421894"/>
                  <a:pt x="481345" y="446913"/>
                </a:cubicBezTo>
                <a:cubicBezTo>
                  <a:pt x="493791" y="471805"/>
                  <a:pt x="515635" y="490727"/>
                  <a:pt x="534304" y="481202"/>
                </a:cubicBezTo>
                <a:cubicBezTo>
                  <a:pt x="553100" y="471805"/>
                  <a:pt x="543829" y="440689"/>
                  <a:pt x="543829" y="440689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53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2959100"/>
            <a:ext cx="29210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随规观点</a:t>
            </a:r>
            <a:endParaRPr lang="zh-CN" altLang="en-US"/>
          </a:p>
        </p:txBody>
      </p:sp>
      <p:sp>
        <p:nvSpPr>
          <p:cNvPr id="15371" name="TextBox 1"/>
          <p:cNvSpPr>
            <a:spLocks noChangeArrowheads="1"/>
          </p:cNvSpPr>
          <p:nvPr/>
        </p:nvSpPr>
        <p:spPr bwMode="auto">
          <a:xfrm>
            <a:off x="482600" y="3886200"/>
            <a:ext cx="55403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9400"/>
              </a:lnSpc>
              <a:tabLst>
                <a:tab pos="152400" algn="l"/>
              </a:tabLst>
            </a:pPr>
            <a:r>
              <a:rPr lang="en-US" sz="7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提升内容质量</a:t>
            </a:r>
            <a:endParaRPr lang="zh-CN" altLang="en-US" sz="7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  <a:tabLst>
                <a:tab pos="152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000">
                <a:solidFill>
                  <a:srgbClr val="99CC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围绕粉丝兴趌设计话题呾活动，扩大微博传播力</a:t>
            </a:r>
            <a:endParaRPr lang="zh-CN" altLang="en-US"/>
          </a:p>
        </p:txBody>
      </p:sp>
      <p:sp>
        <p:nvSpPr>
          <p:cNvPr id="15372" name="TextBox 1"/>
          <p:cNvSpPr>
            <a:spLocks noChangeArrowheads="1"/>
          </p:cNvSpPr>
          <p:nvPr/>
        </p:nvSpPr>
        <p:spPr bwMode="auto">
          <a:xfrm>
            <a:off x="330200" y="1663700"/>
            <a:ext cx="43862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随着竞品对微博的重规程度越来越高，各品</a:t>
            </a:r>
            <a:endParaRPr lang="zh-CN" altLang="en-US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牌企业对目标粉丝的争夺势在必行，从微博</a:t>
            </a:r>
            <a:endParaRPr lang="zh-CN" altLang="en-US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的内容呾粉丝的数量、质量、结构等方面有</a:t>
            </a:r>
            <a:endParaRPr lang="zh-CN" altLang="en-US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针对性的开展活动变得越来越重要。</a:t>
            </a:r>
            <a:endParaRPr lang="zh-CN" altLang="en-US"/>
          </a:p>
        </p:txBody>
      </p:sp>
      <p:sp>
        <p:nvSpPr>
          <p:cNvPr id="15373" name="TextBox 1"/>
          <p:cNvSpPr>
            <a:spLocks noChangeArrowheads="1"/>
          </p:cNvSpPr>
          <p:nvPr/>
        </p:nvSpPr>
        <p:spPr bwMode="auto">
          <a:xfrm>
            <a:off x="5880100" y="1866900"/>
            <a:ext cx="31035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Who</a:t>
            </a:r>
            <a:r>
              <a:rPr lang="en-US" sz="4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Am</a:t>
            </a:r>
            <a:r>
              <a:rPr lang="en-US" sz="4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I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4400"/>
              </a:lnSpc>
            </a:pPr>
            <a:r>
              <a:rPr 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建立形象个性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Freeform 3"/>
          <p:cNvSpPr>
            <a:spLocks noChangeArrowheads="1"/>
          </p:cNvSpPr>
          <p:nvPr/>
        </p:nvSpPr>
        <p:spPr bwMode="auto">
          <a:xfrm>
            <a:off x="989013" y="1335088"/>
            <a:ext cx="7165975" cy="4325937"/>
          </a:xfrm>
          <a:custGeom>
            <a:avLst/>
            <a:gdLst>
              <a:gd name="T0" fmla="*/ 0 w 7164819"/>
              <a:gd name="T1" fmla="*/ 130428 h 4326229"/>
              <a:gd name="T2" fmla="*/ 130352 w 7164819"/>
              <a:gd name="T3" fmla="*/ 0 h 4326229"/>
              <a:gd name="T4" fmla="*/ 7034390 w 7164819"/>
              <a:gd name="T5" fmla="*/ 0 h 4326229"/>
              <a:gd name="T6" fmla="*/ 7164819 w 7164819"/>
              <a:gd name="T7" fmla="*/ 130428 h 4326229"/>
              <a:gd name="T8" fmla="*/ 7164819 w 7164819"/>
              <a:gd name="T9" fmla="*/ 4195825 h 4326229"/>
              <a:gd name="T10" fmla="*/ 7034390 w 7164819"/>
              <a:gd name="T11" fmla="*/ 4326229 h 4326229"/>
              <a:gd name="T12" fmla="*/ 130352 w 7164819"/>
              <a:gd name="T13" fmla="*/ 4326229 h 4326229"/>
              <a:gd name="T14" fmla="*/ 0 w 7164819"/>
              <a:gd name="T15" fmla="*/ 4195825 h 4326229"/>
              <a:gd name="T16" fmla="*/ 0 w 7164819"/>
              <a:gd name="T17" fmla="*/ 130428 h 43262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164819"/>
              <a:gd name="T28" fmla="*/ 0 h 4326229"/>
              <a:gd name="T29" fmla="*/ 7164819 w 7164819"/>
              <a:gd name="T30" fmla="*/ 4326229 h 43262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164819" h="4326229">
                <a:moveTo>
                  <a:pt x="0" y="130428"/>
                </a:moveTo>
                <a:cubicBezTo>
                  <a:pt x="0" y="58419"/>
                  <a:pt x="58369" y="0"/>
                  <a:pt x="130352" y="0"/>
                </a:cubicBezTo>
                <a:lnTo>
                  <a:pt x="7034390" y="0"/>
                </a:lnTo>
                <a:cubicBezTo>
                  <a:pt x="7106399" y="0"/>
                  <a:pt x="7164819" y="58419"/>
                  <a:pt x="7164819" y="130428"/>
                </a:cubicBezTo>
                <a:lnTo>
                  <a:pt x="7164819" y="4195825"/>
                </a:lnTo>
                <a:cubicBezTo>
                  <a:pt x="7164819" y="4267860"/>
                  <a:pt x="7106399" y="4326229"/>
                  <a:pt x="7034390" y="4326229"/>
                </a:cubicBezTo>
                <a:lnTo>
                  <a:pt x="130352" y="4326229"/>
                </a:lnTo>
                <a:cubicBezTo>
                  <a:pt x="58369" y="4326229"/>
                  <a:pt x="0" y="4267860"/>
                  <a:pt x="0" y="4195825"/>
                </a:cubicBezTo>
                <a:lnTo>
                  <a:pt x="0" y="130428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Freeform 3"/>
          <p:cNvSpPr>
            <a:spLocks noChangeArrowheads="1"/>
          </p:cNvSpPr>
          <p:nvPr/>
        </p:nvSpPr>
        <p:spPr bwMode="auto">
          <a:xfrm>
            <a:off x="1116013" y="1550988"/>
            <a:ext cx="3455987" cy="3887787"/>
          </a:xfrm>
          <a:custGeom>
            <a:avLst/>
            <a:gdLst>
              <a:gd name="T0" fmla="*/ 0 w 3456432"/>
              <a:gd name="T1" fmla="*/ 3888486 h 3888485"/>
              <a:gd name="T2" fmla="*/ 3456431 w 3456432"/>
              <a:gd name="T3" fmla="*/ 3888486 h 3888485"/>
              <a:gd name="T4" fmla="*/ 3456431 w 3456432"/>
              <a:gd name="T5" fmla="*/ 0 h 3888485"/>
              <a:gd name="T6" fmla="*/ 0 w 3456432"/>
              <a:gd name="T7" fmla="*/ 0 h 3888485"/>
              <a:gd name="T8" fmla="*/ 0 w 3456432"/>
              <a:gd name="T9" fmla="*/ 3888486 h 38884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6432"/>
              <a:gd name="T16" fmla="*/ 0 h 3888485"/>
              <a:gd name="T17" fmla="*/ 3456432 w 3456432"/>
              <a:gd name="T18" fmla="*/ 3888485 h 38884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6432" h="3888485">
                <a:moveTo>
                  <a:pt x="0" y="3888486"/>
                </a:moveTo>
                <a:lnTo>
                  <a:pt x="3456431" y="3888486"/>
                </a:lnTo>
                <a:lnTo>
                  <a:pt x="3456431" y="0"/>
                </a:lnTo>
                <a:lnTo>
                  <a:pt x="0" y="0"/>
                </a:lnTo>
                <a:lnTo>
                  <a:pt x="0" y="388848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Freeform 3"/>
          <p:cNvSpPr>
            <a:spLocks noChangeArrowheads="1"/>
          </p:cNvSpPr>
          <p:nvPr/>
        </p:nvSpPr>
        <p:spPr bwMode="auto">
          <a:xfrm>
            <a:off x="4572000" y="1550988"/>
            <a:ext cx="3455988" cy="3887787"/>
          </a:xfrm>
          <a:custGeom>
            <a:avLst/>
            <a:gdLst>
              <a:gd name="T0" fmla="*/ 0 w 3456432"/>
              <a:gd name="T1" fmla="*/ 3888486 h 3888485"/>
              <a:gd name="T2" fmla="*/ 3456431 w 3456432"/>
              <a:gd name="T3" fmla="*/ 3888486 h 3888485"/>
              <a:gd name="T4" fmla="*/ 3456431 w 3456432"/>
              <a:gd name="T5" fmla="*/ 0 h 3888485"/>
              <a:gd name="T6" fmla="*/ 0 w 3456432"/>
              <a:gd name="T7" fmla="*/ 0 h 3888485"/>
              <a:gd name="T8" fmla="*/ 0 w 3456432"/>
              <a:gd name="T9" fmla="*/ 3888486 h 38884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6432"/>
              <a:gd name="T16" fmla="*/ 0 h 3888485"/>
              <a:gd name="T17" fmla="*/ 3456432 w 3456432"/>
              <a:gd name="T18" fmla="*/ 3888485 h 38884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6432" h="3888485">
                <a:moveTo>
                  <a:pt x="0" y="3888486"/>
                </a:moveTo>
                <a:lnTo>
                  <a:pt x="3456431" y="3888486"/>
                </a:lnTo>
                <a:lnTo>
                  <a:pt x="3456431" y="0"/>
                </a:lnTo>
                <a:lnTo>
                  <a:pt x="0" y="0"/>
                </a:lnTo>
                <a:lnTo>
                  <a:pt x="0" y="388848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Freeform 3"/>
          <p:cNvSpPr>
            <a:spLocks noChangeArrowheads="1"/>
          </p:cNvSpPr>
          <p:nvPr/>
        </p:nvSpPr>
        <p:spPr bwMode="auto">
          <a:xfrm>
            <a:off x="4565650" y="1328738"/>
            <a:ext cx="22225" cy="4338637"/>
          </a:xfrm>
          <a:custGeom>
            <a:avLst/>
            <a:gdLst>
              <a:gd name="T0" fmla="*/ 6350 w 22225"/>
              <a:gd name="T1" fmla="*/ 6350 h 4338929"/>
              <a:gd name="T2" fmla="*/ 6350 w 22225"/>
              <a:gd name="T3" fmla="*/ 4332579 h 4338929"/>
              <a:gd name="T4" fmla="*/ 0 60000 65536"/>
              <a:gd name="T5" fmla="*/ 0 60000 65536"/>
              <a:gd name="T6" fmla="*/ 0 w 22225"/>
              <a:gd name="T7" fmla="*/ 0 h 4338929"/>
              <a:gd name="T8" fmla="*/ 22225 w 22225"/>
              <a:gd name="T9" fmla="*/ 4338929 h 43389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225" h="4338929">
                <a:moveTo>
                  <a:pt x="6350" y="6350"/>
                </a:moveTo>
                <a:lnTo>
                  <a:pt x="6350" y="4332579"/>
                </a:lnTo>
              </a:path>
            </a:pathLst>
          </a:custGeom>
          <a:noFill/>
          <a:ln w="127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Freeform 3"/>
          <p:cNvSpPr>
            <a:spLocks noChangeArrowheads="1"/>
          </p:cNvSpPr>
          <p:nvPr/>
        </p:nvSpPr>
        <p:spPr bwMode="auto">
          <a:xfrm>
            <a:off x="5292725" y="3230563"/>
            <a:ext cx="33338" cy="539750"/>
          </a:xfrm>
          <a:custGeom>
            <a:avLst/>
            <a:gdLst>
              <a:gd name="T0" fmla="*/ 16891 w 33782"/>
              <a:gd name="T1" fmla="*/ 0 h 540384"/>
              <a:gd name="T2" fmla="*/ 16891 w 33782"/>
              <a:gd name="T3" fmla="*/ 540384 h 540384"/>
              <a:gd name="T4" fmla="*/ 0 60000 65536"/>
              <a:gd name="T5" fmla="*/ 0 60000 65536"/>
              <a:gd name="T6" fmla="*/ 0 w 33782"/>
              <a:gd name="T7" fmla="*/ 0 h 540384"/>
              <a:gd name="T8" fmla="*/ 33782 w 33782"/>
              <a:gd name="T9" fmla="*/ 540384 h 5403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782" h="540384">
                <a:moveTo>
                  <a:pt x="16891" y="0"/>
                </a:moveTo>
                <a:lnTo>
                  <a:pt x="16891" y="540384"/>
                </a:lnTo>
              </a:path>
            </a:pathLst>
          </a:custGeom>
          <a:noFill/>
          <a:ln w="254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Freeform 3"/>
          <p:cNvSpPr>
            <a:spLocks noChangeArrowheads="1"/>
          </p:cNvSpPr>
          <p:nvPr/>
        </p:nvSpPr>
        <p:spPr bwMode="auto">
          <a:xfrm>
            <a:off x="5359400" y="3230563"/>
            <a:ext cx="68263" cy="539750"/>
          </a:xfrm>
          <a:custGeom>
            <a:avLst/>
            <a:gdLst>
              <a:gd name="T0" fmla="*/ 0 w 67564"/>
              <a:gd name="T1" fmla="*/ 0 h 540384"/>
              <a:gd name="T2" fmla="*/ 67564 w 67564"/>
              <a:gd name="T3" fmla="*/ 0 h 540384"/>
              <a:gd name="T4" fmla="*/ 67564 w 67564"/>
              <a:gd name="T5" fmla="*/ 540384 h 540384"/>
              <a:gd name="T6" fmla="*/ 0 w 67564"/>
              <a:gd name="T7" fmla="*/ 540384 h 540384"/>
              <a:gd name="T8" fmla="*/ 0 w 67564"/>
              <a:gd name="T9" fmla="*/ 0 h 5403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64"/>
              <a:gd name="T16" fmla="*/ 0 h 540384"/>
              <a:gd name="T17" fmla="*/ 67564 w 67564"/>
              <a:gd name="T18" fmla="*/ 540384 h 5403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64" h="540384">
                <a:moveTo>
                  <a:pt x="0" y="0"/>
                </a:moveTo>
                <a:lnTo>
                  <a:pt x="67564" y="0"/>
                </a:lnTo>
                <a:lnTo>
                  <a:pt x="67564" y="540384"/>
                </a:lnTo>
                <a:lnTo>
                  <a:pt x="0" y="540384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Freeform 3"/>
          <p:cNvSpPr>
            <a:spLocks noChangeArrowheads="1"/>
          </p:cNvSpPr>
          <p:nvPr/>
        </p:nvSpPr>
        <p:spPr bwMode="auto">
          <a:xfrm>
            <a:off x="5461000" y="2960688"/>
            <a:ext cx="1343025" cy="1079500"/>
          </a:xfrm>
          <a:custGeom>
            <a:avLst/>
            <a:gdLst>
              <a:gd name="T0" fmla="*/ 0 w 1343279"/>
              <a:gd name="T1" fmla="*/ 270129 h 1080643"/>
              <a:gd name="T2" fmla="*/ 802894 w 1343279"/>
              <a:gd name="T3" fmla="*/ 270129 h 1080643"/>
              <a:gd name="T4" fmla="*/ 802894 w 1343279"/>
              <a:gd name="T5" fmla="*/ 0 h 1080643"/>
              <a:gd name="T6" fmla="*/ 1343279 w 1343279"/>
              <a:gd name="T7" fmla="*/ 540385 h 1080643"/>
              <a:gd name="T8" fmla="*/ 802894 w 1343279"/>
              <a:gd name="T9" fmla="*/ 1080643 h 1080643"/>
              <a:gd name="T10" fmla="*/ 802894 w 1343279"/>
              <a:gd name="T11" fmla="*/ 810513 h 1080643"/>
              <a:gd name="T12" fmla="*/ 0 w 1343279"/>
              <a:gd name="T13" fmla="*/ 810513 h 1080643"/>
              <a:gd name="T14" fmla="*/ 0 w 1343279"/>
              <a:gd name="T15" fmla="*/ 270129 h 10806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43279"/>
              <a:gd name="T25" fmla="*/ 0 h 1080643"/>
              <a:gd name="T26" fmla="*/ 1343279 w 1343279"/>
              <a:gd name="T27" fmla="*/ 1080643 h 10806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43279" h="1080643">
                <a:moveTo>
                  <a:pt x="0" y="270129"/>
                </a:moveTo>
                <a:lnTo>
                  <a:pt x="802894" y="270129"/>
                </a:lnTo>
                <a:lnTo>
                  <a:pt x="802894" y="0"/>
                </a:lnTo>
                <a:lnTo>
                  <a:pt x="1343279" y="540385"/>
                </a:lnTo>
                <a:lnTo>
                  <a:pt x="802894" y="1080643"/>
                </a:lnTo>
                <a:lnTo>
                  <a:pt x="802894" y="810513"/>
                </a:lnTo>
                <a:lnTo>
                  <a:pt x="0" y="810513"/>
                </a:lnTo>
                <a:lnTo>
                  <a:pt x="0" y="270129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63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0" y="4635500"/>
            <a:ext cx="749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Box 1"/>
          <p:cNvSpPr>
            <a:spLocks noChangeArrowheads="1"/>
          </p:cNvSpPr>
          <p:nvPr/>
        </p:nvSpPr>
        <p:spPr bwMode="auto">
          <a:xfrm>
            <a:off x="1993900" y="2362200"/>
            <a:ext cx="12827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项目背景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播策略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1" name="Freeform 3"/>
          <p:cNvSpPr>
            <a:spLocks noChangeArrowheads="1"/>
          </p:cNvSpPr>
          <p:nvPr/>
        </p:nvSpPr>
        <p:spPr bwMode="auto">
          <a:xfrm>
            <a:off x="3571875" y="2335213"/>
            <a:ext cx="57150" cy="315912"/>
          </a:xfrm>
          <a:custGeom>
            <a:avLst/>
            <a:gdLst>
              <a:gd name="T0" fmla="*/ 14287 w 57150"/>
              <a:gd name="T1" fmla="*/ 14287 h 316484"/>
              <a:gd name="T2" fmla="*/ 14287 w 57150"/>
              <a:gd name="T3" fmla="*/ 302196 h 316484"/>
              <a:gd name="T4" fmla="*/ 0 60000 65536"/>
              <a:gd name="T5" fmla="*/ 0 60000 65536"/>
              <a:gd name="T6" fmla="*/ 0 w 57150"/>
              <a:gd name="T7" fmla="*/ 0 h 316484"/>
              <a:gd name="T8" fmla="*/ 57150 w 57150"/>
              <a:gd name="T9" fmla="*/ 316484 h 3164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150" h="316484">
                <a:moveTo>
                  <a:pt x="14287" y="14287"/>
                </a:moveTo>
                <a:lnTo>
                  <a:pt x="14287" y="302196"/>
                </a:lnTo>
              </a:path>
            </a:pathLst>
          </a:custGeom>
          <a:noFill/>
          <a:ln w="25400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2" name="Freeform 3"/>
          <p:cNvSpPr>
            <a:spLocks noChangeArrowheads="1"/>
          </p:cNvSpPr>
          <p:nvPr/>
        </p:nvSpPr>
        <p:spPr bwMode="auto">
          <a:xfrm>
            <a:off x="5686425" y="2335213"/>
            <a:ext cx="57150" cy="315912"/>
          </a:xfrm>
          <a:custGeom>
            <a:avLst/>
            <a:gdLst>
              <a:gd name="T0" fmla="*/ 14287 w 57150"/>
              <a:gd name="T1" fmla="*/ 14287 h 316484"/>
              <a:gd name="T2" fmla="*/ 14287 w 57150"/>
              <a:gd name="T3" fmla="*/ 302196 h 316484"/>
              <a:gd name="T4" fmla="*/ 0 60000 65536"/>
              <a:gd name="T5" fmla="*/ 0 60000 65536"/>
              <a:gd name="T6" fmla="*/ 0 w 57150"/>
              <a:gd name="T7" fmla="*/ 0 h 316484"/>
              <a:gd name="T8" fmla="*/ 57150 w 57150"/>
              <a:gd name="T9" fmla="*/ 316484 h 3164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150" h="316484">
                <a:moveTo>
                  <a:pt x="14287" y="14287"/>
                </a:moveTo>
                <a:lnTo>
                  <a:pt x="14287" y="302196"/>
                </a:lnTo>
              </a:path>
            </a:pathLst>
          </a:custGeom>
          <a:noFill/>
          <a:ln w="25400" cap="flat" cmpd="sng">
            <a:solidFill>
              <a:srgbClr val="F2F2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3" name="Freeform 3"/>
          <p:cNvSpPr>
            <a:spLocks noChangeArrowheads="1"/>
          </p:cNvSpPr>
          <p:nvPr/>
        </p:nvSpPr>
        <p:spPr bwMode="auto">
          <a:xfrm>
            <a:off x="1862138" y="2852738"/>
            <a:ext cx="981075" cy="1335087"/>
          </a:xfrm>
          <a:custGeom>
            <a:avLst/>
            <a:gdLst>
              <a:gd name="T0" fmla="*/ 0 w 981329"/>
              <a:gd name="T1" fmla="*/ 0 h 1335151"/>
              <a:gd name="T2" fmla="*/ 817752 w 981329"/>
              <a:gd name="T3" fmla="*/ 0 h 1335151"/>
              <a:gd name="T4" fmla="*/ 981329 w 981329"/>
              <a:gd name="T5" fmla="*/ 163576 h 1335151"/>
              <a:gd name="T6" fmla="*/ 981329 w 981329"/>
              <a:gd name="T7" fmla="*/ 1335150 h 1335151"/>
              <a:gd name="T8" fmla="*/ 0 w 981329"/>
              <a:gd name="T9" fmla="*/ 1335150 h 1335151"/>
              <a:gd name="T10" fmla="*/ 0 w 981329"/>
              <a:gd name="T11" fmla="*/ 0 h 13351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1329"/>
              <a:gd name="T19" fmla="*/ 0 h 1335151"/>
              <a:gd name="T20" fmla="*/ 981329 w 981329"/>
              <a:gd name="T21" fmla="*/ 1335151 h 13351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1329" h="1335151">
                <a:moveTo>
                  <a:pt x="0" y="0"/>
                </a:moveTo>
                <a:lnTo>
                  <a:pt x="817752" y="0"/>
                </a:lnTo>
                <a:lnTo>
                  <a:pt x="981329" y="163576"/>
                </a:lnTo>
                <a:lnTo>
                  <a:pt x="981329" y="1335150"/>
                </a:lnTo>
                <a:lnTo>
                  <a:pt x="0" y="1335150"/>
                </a:lnTo>
                <a:lnTo>
                  <a:pt x="0" y="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4" name="Freeform 3"/>
          <p:cNvSpPr>
            <a:spLocks noChangeArrowheads="1"/>
          </p:cNvSpPr>
          <p:nvPr/>
        </p:nvSpPr>
        <p:spPr bwMode="auto">
          <a:xfrm>
            <a:off x="6588125" y="1412875"/>
            <a:ext cx="1223963" cy="739775"/>
          </a:xfrm>
          <a:custGeom>
            <a:avLst/>
            <a:gdLst>
              <a:gd name="T0" fmla="*/ 0 w 1224153"/>
              <a:gd name="T1" fmla="*/ 96012 h 739521"/>
              <a:gd name="T2" fmla="*/ 96011 w 1224153"/>
              <a:gd name="T3" fmla="*/ 0 h 739521"/>
              <a:gd name="T4" fmla="*/ 203961 w 1224153"/>
              <a:gd name="T5" fmla="*/ 0 h 739521"/>
              <a:gd name="T6" fmla="*/ 203961 w 1224153"/>
              <a:gd name="T7" fmla="*/ 0 h 739521"/>
              <a:gd name="T8" fmla="*/ 510031 w 1224153"/>
              <a:gd name="T9" fmla="*/ 0 h 739521"/>
              <a:gd name="T10" fmla="*/ 1128141 w 1224153"/>
              <a:gd name="T11" fmla="*/ 0 h 739521"/>
              <a:gd name="T12" fmla="*/ 1224153 w 1224153"/>
              <a:gd name="T13" fmla="*/ 96012 h 739521"/>
              <a:gd name="T14" fmla="*/ 1224153 w 1224153"/>
              <a:gd name="T15" fmla="*/ 336041 h 739521"/>
              <a:gd name="T16" fmla="*/ 1224153 w 1224153"/>
              <a:gd name="T17" fmla="*/ 336041 h 739521"/>
              <a:gd name="T18" fmla="*/ 1224153 w 1224153"/>
              <a:gd name="T19" fmla="*/ 480059 h 739521"/>
              <a:gd name="T20" fmla="*/ 1224153 w 1224153"/>
              <a:gd name="T21" fmla="*/ 480059 h 739521"/>
              <a:gd name="T22" fmla="*/ 1128141 w 1224153"/>
              <a:gd name="T23" fmla="*/ 576072 h 739521"/>
              <a:gd name="T24" fmla="*/ 510031 w 1224153"/>
              <a:gd name="T25" fmla="*/ 576072 h 739521"/>
              <a:gd name="T26" fmla="*/ 67436 w 1224153"/>
              <a:gd name="T27" fmla="*/ 739521 h 739521"/>
              <a:gd name="T28" fmla="*/ 203961 w 1224153"/>
              <a:gd name="T29" fmla="*/ 576072 h 739521"/>
              <a:gd name="T30" fmla="*/ 96011 w 1224153"/>
              <a:gd name="T31" fmla="*/ 576072 h 739521"/>
              <a:gd name="T32" fmla="*/ 0 w 1224153"/>
              <a:gd name="T33" fmla="*/ 480059 h 739521"/>
              <a:gd name="T34" fmla="*/ 0 w 1224153"/>
              <a:gd name="T35" fmla="*/ 480059 h 739521"/>
              <a:gd name="T36" fmla="*/ 0 w 1224153"/>
              <a:gd name="T37" fmla="*/ 336041 h 739521"/>
              <a:gd name="T38" fmla="*/ 0 w 1224153"/>
              <a:gd name="T39" fmla="*/ 336041 h 739521"/>
              <a:gd name="T40" fmla="*/ 0 w 1224153"/>
              <a:gd name="T41" fmla="*/ 96012 h 73952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24153"/>
              <a:gd name="T64" fmla="*/ 0 h 739521"/>
              <a:gd name="T65" fmla="*/ 1224153 w 1224153"/>
              <a:gd name="T66" fmla="*/ 739521 h 73952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24153" h="739521">
                <a:moveTo>
                  <a:pt x="0" y="96012"/>
                </a:moveTo>
                <a:cubicBezTo>
                  <a:pt x="0" y="43052"/>
                  <a:pt x="42926" y="0"/>
                  <a:pt x="96011" y="0"/>
                </a:cubicBezTo>
                <a:lnTo>
                  <a:pt x="203961" y="0"/>
                </a:lnTo>
                <a:lnTo>
                  <a:pt x="203961" y="0"/>
                </a:lnTo>
                <a:lnTo>
                  <a:pt x="510031" y="0"/>
                </a:lnTo>
                <a:lnTo>
                  <a:pt x="1128141" y="0"/>
                </a:lnTo>
                <a:cubicBezTo>
                  <a:pt x="1181100" y="0"/>
                  <a:pt x="1224153" y="43052"/>
                  <a:pt x="1224153" y="96012"/>
                </a:cubicBezTo>
                <a:lnTo>
                  <a:pt x="1224153" y="336041"/>
                </a:lnTo>
                <a:lnTo>
                  <a:pt x="1224153" y="336041"/>
                </a:lnTo>
                <a:lnTo>
                  <a:pt x="1224153" y="480059"/>
                </a:lnTo>
                <a:lnTo>
                  <a:pt x="1224153" y="480059"/>
                </a:lnTo>
                <a:cubicBezTo>
                  <a:pt x="1224153" y="533146"/>
                  <a:pt x="1181100" y="576072"/>
                  <a:pt x="1128141" y="576072"/>
                </a:cubicBezTo>
                <a:lnTo>
                  <a:pt x="510031" y="576072"/>
                </a:lnTo>
                <a:lnTo>
                  <a:pt x="67436" y="739521"/>
                </a:lnTo>
                <a:lnTo>
                  <a:pt x="203961" y="576072"/>
                </a:lnTo>
                <a:lnTo>
                  <a:pt x="96011" y="576072"/>
                </a:lnTo>
                <a:cubicBezTo>
                  <a:pt x="42926" y="576072"/>
                  <a:pt x="0" y="533146"/>
                  <a:pt x="0" y="480059"/>
                </a:cubicBezTo>
                <a:lnTo>
                  <a:pt x="0" y="480059"/>
                </a:lnTo>
                <a:lnTo>
                  <a:pt x="0" y="336041"/>
                </a:lnTo>
                <a:lnTo>
                  <a:pt x="0" y="336041"/>
                </a:lnTo>
                <a:lnTo>
                  <a:pt x="0" y="96012"/>
                </a:lnTo>
              </a:path>
            </a:pathLst>
          </a:custGeom>
          <a:solidFill>
            <a:srgbClr val="F2F2F2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74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Box 1"/>
          <p:cNvSpPr>
            <a:spLocks noChangeArrowheads="1"/>
          </p:cNvSpPr>
          <p:nvPr/>
        </p:nvSpPr>
        <p:spPr bwMode="auto">
          <a:xfrm>
            <a:off x="1854200" y="2324100"/>
            <a:ext cx="12827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坚持更新了</a:t>
            </a:r>
            <a:endParaRPr lang="zh-CN" altLang="en-US"/>
          </a:p>
        </p:txBody>
      </p:sp>
      <p:sp>
        <p:nvSpPr>
          <p:cNvPr id="17417" name="TextBox 1"/>
          <p:cNvSpPr>
            <a:spLocks noChangeArrowheads="1"/>
          </p:cNvSpPr>
          <p:nvPr/>
        </p:nvSpPr>
        <p:spPr bwMode="auto">
          <a:xfrm>
            <a:off x="4013200" y="2324100"/>
            <a:ext cx="12827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及时亏动了</a:t>
            </a:r>
            <a:endParaRPr lang="zh-CN" altLang="en-US"/>
          </a:p>
        </p:txBody>
      </p:sp>
      <p:sp>
        <p:nvSpPr>
          <p:cNvPr id="17418" name="TextBox 1"/>
          <p:cNvSpPr>
            <a:spLocks noChangeArrowheads="1"/>
          </p:cNvSpPr>
          <p:nvPr/>
        </p:nvSpPr>
        <p:spPr bwMode="auto">
          <a:xfrm>
            <a:off x="6121400" y="2324100"/>
            <a:ext cx="12827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活动也搞了</a:t>
            </a:r>
            <a:endParaRPr lang="zh-CN" altLang="en-US"/>
          </a:p>
        </p:txBody>
      </p:sp>
      <p:sp>
        <p:nvSpPr>
          <p:cNvPr id="17419" name="TextBox 1"/>
          <p:cNvSpPr>
            <a:spLocks noChangeArrowheads="1"/>
          </p:cNvSpPr>
          <p:nvPr/>
        </p:nvSpPr>
        <p:spPr bwMode="auto">
          <a:xfrm>
            <a:off x="1955800" y="2819400"/>
            <a:ext cx="559117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7000"/>
              </a:lnSpc>
              <a:tabLst>
                <a:tab pos="50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4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為</a:t>
            </a:r>
            <a:r>
              <a:rPr lang="en-US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丌能有效吸引关注</a:t>
            </a:r>
            <a:endParaRPr lang="zh-CN" altLang="en-US" sz="4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500"/>
              </a:lnSpc>
              <a:tabLst>
                <a:tab pos="508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什麽</a:t>
            </a:r>
            <a:r>
              <a:rPr lang="en-US" sz="3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3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难以持续激发活跃度</a:t>
            </a:r>
            <a:endParaRPr lang="zh-CN" altLang="en-US"/>
          </a:p>
        </p:txBody>
      </p:sp>
      <p:sp>
        <p:nvSpPr>
          <p:cNvPr id="17420" name="TextBox 1"/>
          <p:cNvSpPr>
            <a:spLocks noChangeArrowheads="1"/>
          </p:cNvSpPr>
          <p:nvPr/>
        </p:nvSpPr>
        <p:spPr bwMode="auto">
          <a:xfrm>
            <a:off x="508000" y="266700"/>
            <a:ext cx="7248525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62738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策略思考</a:t>
            </a:r>
            <a:endParaRPr lang="zh-CN" altLang="en-US" sz="27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73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6273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WHY？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5" name="Freeform 3"/>
          <p:cNvSpPr>
            <a:spLocks noChangeArrowheads="1"/>
          </p:cNvSpPr>
          <p:nvPr/>
        </p:nvSpPr>
        <p:spPr bwMode="auto">
          <a:xfrm>
            <a:off x="2459038" y="3925888"/>
            <a:ext cx="4206875" cy="1454150"/>
          </a:xfrm>
          <a:custGeom>
            <a:avLst/>
            <a:gdLst>
              <a:gd name="T0" fmla="*/ 6350 w 4207128"/>
              <a:gd name="T1" fmla="*/ 1446783 h 1453134"/>
              <a:gd name="T2" fmla="*/ 4200778 w 4207128"/>
              <a:gd name="T3" fmla="*/ 1446783 h 1453134"/>
              <a:gd name="T4" fmla="*/ 4200778 w 4207128"/>
              <a:gd name="T5" fmla="*/ 6350 h 1453134"/>
              <a:gd name="T6" fmla="*/ 6350 w 4207128"/>
              <a:gd name="T7" fmla="*/ 6350 h 1453134"/>
              <a:gd name="T8" fmla="*/ 6350 w 4207128"/>
              <a:gd name="T9" fmla="*/ 1446783 h 1453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07128"/>
              <a:gd name="T16" fmla="*/ 0 h 1453134"/>
              <a:gd name="T17" fmla="*/ 4207128 w 4207128"/>
              <a:gd name="T18" fmla="*/ 1453134 h 1453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07128" h="1453134">
                <a:moveTo>
                  <a:pt x="6350" y="1446783"/>
                </a:moveTo>
                <a:lnTo>
                  <a:pt x="4200778" y="1446783"/>
                </a:lnTo>
                <a:lnTo>
                  <a:pt x="4200778" y="6350"/>
                </a:lnTo>
                <a:lnTo>
                  <a:pt x="6350" y="6350"/>
                </a:lnTo>
                <a:lnTo>
                  <a:pt x="6350" y="1446783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041400"/>
            <a:ext cx="3200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1"/>
          <p:cNvSpPr>
            <a:spLocks noChangeArrowheads="1"/>
          </p:cNvSpPr>
          <p:nvPr/>
        </p:nvSpPr>
        <p:spPr bwMode="auto">
          <a:xfrm>
            <a:off x="508000" y="266700"/>
            <a:ext cx="14366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策略思考</a:t>
            </a:r>
            <a:endParaRPr lang="zh-CN" altLang="en-US"/>
          </a:p>
        </p:txBody>
      </p:sp>
      <p:sp>
        <p:nvSpPr>
          <p:cNvPr id="18439" name="TextBox 1"/>
          <p:cNvSpPr>
            <a:spLocks noChangeArrowheads="1"/>
          </p:cNvSpPr>
          <p:nvPr/>
        </p:nvSpPr>
        <p:spPr bwMode="auto">
          <a:xfrm>
            <a:off x="2578100" y="3975100"/>
            <a:ext cx="3997325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25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他们喜欢随时随地晒东西,他们爱围观丌爱袖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  <a:tabLst>
                <a:tab pos="25400" algn="l"/>
              </a:tabLst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手旁观,他们叧关注不自己有关的呾感兴趌的.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600"/>
              </a:lnSpc>
              <a:tabLst>
                <a:tab pos="25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在信息泛滥的微博丐界,如果丌能在第一时间</a:t>
            </a:r>
            <a:endParaRPr lang="zh-CN" altLang="en-US"/>
          </a:p>
        </p:txBody>
      </p:sp>
      <p:sp>
        <p:nvSpPr>
          <p:cNvPr id="18440" name="TextBox 1"/>
          <p:cNvSpPr>
            <a:spLocks noChangeArrowheads="1"/>
          </p:cNvSpPr>
          <p:nvPr/>
        </p:nvSpPr>
        <p:spPr bwMode="auto">
          <a:xfrm>
            <a:off x="2984500" y="5016500"/>
            <a:ext cx="317658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抓取他们兴趌,那么一切都将是空谈.</a:t>
            </a:r>
            <a:endParaRPr lang="zh-CN" altLang="en-US"/>
          </a:p>
        </p:txBody>
      </p:sp>
      <p:sp>
        <p:nvSpPr>
          <p:cNvPr id="18441" name="TextBox 1"/>
          <p:cNvSpPr>
            <a:spLocks noChangeArrowheads="1"/>
          </p:cNvSpPr>
          <p:nvPr/>
        </p:nvSpPr>
        <p:spPr bwMode="auto">
          <a:xfrm>
            <a:off x="3327400" y="3378200"/>
            <a:ext cx="23082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为何无法打动他们？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Freeform 3"/>
          <p:cNvSpPr>
            <a:spLocks noChangeArrowheads="1"/>
          </p:cNvSpPr>
          <p:nvPr/>
        </p:nvSpPr>
        <p:spPr bwMode="auto">
          <a:xfrm>
            <a:off x="1622425" y="2049463"/>
            <a:ext cx="255588" cy="242887"/>
          </a:xfrm>
          <a:custGeom>
            <a:avLst/>
            <a:gdLst>
              <a:gd name="T0" fmla="*/ 255904 w 255905"/>
              <a:gd name="T1" fmla="*/ 114173 h 242570"/>
              <a:gd name="T2" fmla="*/ 130810 w 255905"/>
              <a:gd name="T3" fmla="*/ 0 h 242570"/>
              <a:gd name="T4" fmla="*/ 125095 w 255905"/>
              <a:gd name="T5" fmla="*/ 0 h 242570"/>
              <a:gd name="T6" fmla="*/ 0 w 255905"/>
              <a:gd name="T7" fmla="*/ 114173 h 242570"/>
              <a:gd name="T8" fmla="*/ 125095 w 255905"/>
              <a:gd name="T9" fmla="*/ 242570 h 242570"/>
              <a:gd name="T10" fmla="*/ 130810 w 255905"/>
              <a:gd name="T11" fmla="*/ 242570 h 242570"/>
              <a:gd name="T12" fmla="*/ 255904 w 255905"/>
              <a:gd name="T13" fmla="*/ 114173 h 2425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5905"/>
              <a:gd name="T22" fmla="*/ 0 h 242570"/>
              <a:gd name="T23" fmla="*/ 255905 w 255905"/>
              <a:gd name="T24" fmla="*/ 242570 h 24257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5905" h="242570">
                <a:moveTo>
                  <a:pt x="255904" y="114173"/>
                </a:moveTo>
                <a:cubicBezTo>
                  <a:pt x="258952" y="14477"/>
                  <a:pt x="130810" y="0"/>
                  <a:pt x="130810" y="0"/>
                </a:cubicBezTo>
                <a:lnTo>
                  <a:pt x="125095" y="0"/>
                </a:lnTo>
                <a:cubicBezTo>
                  <a:pt x="125095" y="0"/>
                  <a:pt x="-2920" y="14477"/>
                  <a:pt x="0" y="114173"/>
                </a:cubicBezTo>
                <a:cubicBezTo>
                  <a:pt x="5842" y="164846"/>
                  <a:pt x="78613" y="242570"/>
                  <a:pt x="125095" y="242570"/>
                </a:cubicBezTo>
                <a:lnTo>
                  <a:pt x="130810" y="242570"/>
                </a:lnTo>
                <a:cubicBezTo>
                  <a:pt x="177419" y="242570"/>
                  <a:pt x="250189" y="164846"/>
                  <a:pt x="255904" y="114173"/>
                </a:cubicBez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0" name="Freeform 3"/>
          <p:cNvSpPr>
            <a:spLocks noChangeArrowheads="1"/>
          </p:cNvSpPr>
          <p:nvPr/>
        </p:nvSpPr>
        <p:spPr bwMode="auto">
          <a:xfrm>
            <a:off x="1374775" y="2316163"/>
            <a:ext cx="762000" cy="1255712"/>
          </a:xfrm>
          <a:custGeom>
            <a:avLst/>
            <a:gdLst>
              <a:gd name="T0" fmla="*/ 758872 w 762126"/>
              <a:gd name="T1" fmla="*/ 513588 h 1256792"/>
              <a:gd name="T2" fmla="*/ 606091 w 762126"/>
              <a:gd name="T3" fmla="*/ 47370 h 1256792"/>
              <a:gd name="T4" fmla="*/ 527605 w 762126"/>
              <a:gd name="T5" fmla="*/ 0 h 1256792"/>
              <a:gd name="T6" fmla="*/ 383968 w 762126"/>
              <a:gd name="T7" fmla="*/ 0 h 1256792"/>
              <a:gd name="T8" fmla="*/ 378253 w 762126"/>
              <a:gd name="T9" fmla="*/ 0 h 1256792"/>
              <a:gd name="T10" fmla="*/ 234362 w 762126"/>
              <a:gd name="T11" fmla="*/ 0 h 1256792"/>
              <a:gd name="T12" fmla="*/ 155876 w 762126"/>
              <a:gd name="T13" fmla="*/ 47370 h 1256792"/>
              <a:gd name="T14" fmla="*/ 3222 w 762126"/>
              <a:gd name="T15" fmla="*/ 513588 h 1256792"/>
              <a:gd name="T16" fmla="*/ 16303 w 762126"/>
              <a:gd name="T17" fmla="*/ 560704 h 1256792"/>
              <a:gd name="T18" fmla="*/ 90598 w 762126"/>
              <a:gd name="T19" fmla="*/ 520700 h 1256792"/>
              <a:gd name="T20" fmla="*/ 212391 w 762126"/>
              <a:gd name="T21" fmla="*/ 218694 h 1256792"/>
              <a:gd name="T22" fmla="*/ 195246 w 762126"/>
              <a:gd name="T23" fmla="*/ 582802 h 1256792"/>
              <a:gd name="T24" fmla="*/ 129714 w 762126"/>
              <a:gd name="T25" fmla="*/ 1216532 h 1256792"/>
              <a:gd name="T26" fmla="*/ 195246 w 762126"/>
              <a:gd name="T27" fmla="*/ 1256792 h 1256792"/>
              <a:gd name="T28" fmla="*/ 260270 w 762126"/>
              <a:gd name="T29" fmla="*/ 1216532 h 1256792"/>
              <a:gd name="T30" fmla="*/ 381047 w 762126"/>
              <a:gd name="T31" fmla="*/ 590930 h 1256792"/>
              <a:gd name="T32" fmla="*/ 379523 w 762126"/>
              <a:gd name="T33" fmla="*/ 582802 h 1256792"/>
              <a:gd name="T34" fmla="*/ 382571 w 762126"/>
              <a:gd name="T35" fmla="*/ 582802 h 1256792"/>
              <a:gd name="T36" fmla="*/ 381047 w 762126"/>
              <a:gd name="T37" fmla="*/ 590930 h 1256792"/>
              <a:gd name="T38" fmla="*/ 501570 w 762126"/>
              <a:gd name="T39" fmla="*/ 1216532 h 1256792"/>
              <a:gd name="T40" fmla="*/ 566848 w 762126"/>
              <a:gd name="T41" fmla="*/ 1256792 h 1256792"/>
              <a:gd name="T42" fmla="*/ 632380 w 762126"/>
              <a:gd name="T43" fmla="*/ 1216532 h 1256792"/>
              <a:gd name="T44" fmla="*/ 566848 w 762126"/>
              <a:gd name="T45" fmla="*/ 582802 h 1256792"/>
              <a:gd name="T46" fmla="*/ 549449 w 762126"/>
              <a:gd name="T47" fmla="*/ 218694 h 1256792"/>
              <a:gd name="T48" fmla="*/ 671750 w 762126"/>
              <a:gd name="T49" fmla="*/ 520700 h 1256792"/>
              <a:gd name="T50" fmla="*/ 745664 w 762126"/>
              <a:gd name="T51" fmla="*/ 560704 h 1256792"/>
              <a:gd name="T52" fmla="*/ 758872 w 762126"/>
              <a:gd name="T53" fmla="*/ 513588 h 12567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762126"/>
              <a:gd name="T82" fmla="*/ 0 h 1256792"/>
              <a:gd name="T83" fmla="*/ 762126 w 762126"/>
              <a:gd name="T84" fmla="*/ 1256792 h 125679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762126" h="1256792">
                <a:moveTo>
                  <a:pt x="758872" y="513588"/>
                </a:moveTo>
                <a:cubicBezTo>
                  <a:pt x="758872" y="513588"/>
                  <a:pt x="627935" y="91058"/>
                  <a:pt x="606091" y="47370"/>
                </a:cubicBezTo>
                <a:cubicBezTo>
                  <a:pt x="584501" y="3555"/>
                  <a:pt x="527605" y="0"/>
                  <a:pt x="527605" y="0"/>
                </a:cubicBezTo>
                <a:lnTo>
                  <a:pt x="383968" y="0"/>
                </a:lnTo>
                <a:lnTo>
                  <a:pt x="378253" y="0"/>
                </a:lnTo>
                <a:lnTo>
                  <a:pt x="234362" y="0"/>
                </a:lnTo>
                <a:cubicBezTo>
                  <a:pt x="234362" y="0"/>
                  <a:pt x="177466" y="3555"/>
                  <a:pt x="155876" y="47370"/>
                </a:cubicBezTo>
                <a:cubicBezTo>
                  <a:pt x="133905" y="91058"/>
                  <a:pt x="3222" y="513588"/>
                  <a:pt x="3222" y="513588"/>
                </a:cubicBezTo>
                <a:cubicBezTo>
                  <a:pt x="3222" y="513588"/>
                  <a:pt x="-9731" y="549782"/>
                  <a:pt x="16303" y="560704"/>
                </a:cubicBezTo>
                <a:cubicBezTo>
                  <a:pt x="42465" y="571880"/>
                  <a:pt x="72818" y="549782"/>
                  <a:pt x="90598" y="520700"/>
                </a:cubicBezTo>
                <a:cubicBezTo>
                  <a:pt x="107870" y="491616"/>
                  <a:pt x="212391" y="218694"/>
                  <a:pt x="212391" y="218694"/>
                </a:cubicBezTo>
                <a:lnTo>
                  <a:pt x="195246" y="582802"/>
                </a:lnTo>
                <a:lnTo>
                  <a:pt x="129714" y="1216532"/>
                </a:lnTo>
                <a:cubicBezTo>
                  <a:pt x="129714" y="1216532"/>
                  <a:pt x="160194" y="1260093"/>
                  <a:pt x="195246" y="1256792"/>
                </a:cubicBezTo>
                <a:cubicBezTo>
                  <a:pt x="230044" y="1252981"/>
                  <a:pt x="251761" y="1249425"/>
                  <a:pt x="260270" y="1216532"/>
                </a:cubicBezTo>
                <a:cubicBezTo>
                  <a:pt x="268652" y="1185925"/>
                  <a:pt x="367585" y="662051"/>
                  <a:pt x="381047" y="590930"/>
                </a:cubicBezTo>
                <a:cubicBezTo>
                  <a:pt x="380031" y="585723"/>
                  <a:pt x="379523" y="582802"/>
                  <a:pt x="379523" y="582802"/>
                </a:cubicBezTo>
                <a:lnTo>
                  <a:pt x="382571" y="582802"/>
                </a:lnTo>
                <a:cubicBezTo>
                  <a:pt x="382571" y="582802"/>
                  <a:pt x="382063" y="585723"/>
                  <a:pt x="381047" y="590930"/>
                </a:cubicBezTo>
                <a:cubicBezTo>
                  <a:pt x="394509" y="662051"/>
                  <a:pt x="493442" y="1185925"/>
                  <a:pt x="501570" y="1216532"/>
                </a:cubicBezTo>
                <a:cubicBezTo>
                  <a:pt x="510333" y="1249425"/>
                  <a:pt x="532050" y="1252981"/>
                  <a:pt x="566848" y="1256792"/>
                </a:cubicBezTo>
                <a:cubicBezTo>
                  <a:pt x="601646" y="1260093"/>
                  <a:pt x="632380" y="1216532"/>
                  <a:pt x="632380" y="1216532"/>
                </a:cubicBezTo>
                <a:lnTo>
                  <a:pt x="566848" y="582802"/>
                </a:lnTo>
                <a:lnTo>
                  <a:pt x="549449" y="218694"/>
                </a:lnTo>
                <a:cubicBezTo>
                  <a:pt x="549449" y="218694"/>
                  <a:pt x="654097" y="491616"/>
                  <a:pt x="671750" y="520700"/>
                </a:cubicBezTo>
                <a:cubicBezTo>
                  <a:pt x="689149" y="549782"/>
                  <a:pt x="719502" y="571880"/>
                  <a:pt x="745664" y="560704"/>
                </a:cubicBezTo>
                <a:cubicBezTo>
                  <a:pt x="771953" y="549782"/>
                  <a:pt x="758872" y="513588"/>
                  <a:pt x="758872" y="513588"/>
                </a:cubicBez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1" name="Freeform 3"/>
          <p:cNvSpPr>
            <a:spLocks noChangeArrowheads="1"/>
          </p:cNvSpPr>
          <p:nvPr/>
        </p:nvSpPr>
        <p:spPr bwMode="auto">
          <a:xfrm>
            <a:off x="2343150" y="2051050"/>
            <a:ext cx="38100" cy="1601788"/>
          </a:xfrm>
          <a:custGeom>
            <a:avLst/>
            <a:gdLst>
              <a:gd name="T0" fmla="*/ 9525 w 38100"/>
              <a:gd name="T1" fmla="*/ 9525 h 1602486"/>
              <a:gd name="T2" fmla="*/ 9525 w 38100"/>
              <a:gd name="T3" fmla="*/ 1592960 h 1602486"/>
              <a:gd name="T4" fmla="*/ 0 60000 65536"/>
              <a:gd name="T5" fmla="*/ 0 60000 65536"/>
              <a:gd name="T6" fmla="*/ 0 w 38100"/>
              <a:gd name="T7" fmla="*/ 0 h 1602486"/>
              <a:gd name="T8" fmla="*/ 38100 w 38100"/>
              <a:gd name="T9" fmla="*/ 1602486 h 16024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100" h="1602486">
                <a:moveTo>
                  <a:pt x="9525" y="9525"/>
                </a:moveTo>
                <a:lnTo>
                  <a:pt x="9525" y="159296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1"/>
          <p:cNvSpPr>
            <a:spLocks noChangeArrowheads="1"/>
          </p:cNvSpPr>
          <p:nvPr/>
        </p:nvSpPr>
        <p:spPr bwMode="auto">
          <a:xfrm>
            <a:off x="508000" y="266700"/>
            <a:ext cx="14366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随规观点</a:t>
            </a:r>
            <a:endParaRPr lang="zh-CN" altLang="en-US"/>
          </a:p>
        </p:txBody>
      </p:sp>
      <p:sp>
        <p:nvSpPr>
          <p:cNvPr id="19464" name="TextBox 1"/>
          <p:cNvSpPr>
            <a:spLocks noChangeArrowheads="1"/>
          </p:cNvSpPr>
          <p:nvPr/>
        </p:nvSpPr>
        <p:spPr bwMode="auto">
          <a:xfrm>
            <a:off x="2578100" y="2463800"/>
            <a:ext cx="53355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在新社会化传播环境下他们，营销的目的就是创造一个可以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创造更多客户的客户。因此，企业官微必须通过审规、洞察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去理解他们，以真实、丌装的态度去贴近他们，以跟随、包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容的热度去尊重、影响他们。</a:t>
            </a:r>
            <a:endParaRPr lang="zh-CN" altLang="en-US"/>
          </a:p>
        </p:txBody>
      </p:sp>
      <p:sp>
        <p:nvSpPr>
          <p:cNvPr id="19465" name="TextBox 1"/>
          <p:cNvSpPr>
            <a:spLocks noChangeArrowheads="1"/>
          </p:cNvSpPr>
          <p:nvPr/>
        </p:nvSpPr>
        <p:spPr bwMode="auto">
          <a:xfrm>
            <a:off x="2590800" y="1752600"/>
            <a:ext cx="5232400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2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以一个</a:t>
            </a:r>
            <a:r>
              <a:rPr lang="en-US" sz="4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r>
              <a:rPr lang="en-US" sz="27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的角色和目标人群沟通</a:t>
            </a:r>
            <a:endParaRPr lang="zh-CN" altLang="en-US"/>
          </a:p>
        </p:txBody>
      </p:sp>
      <p:sp>
        <p:nvSpPr>
          <p:cNvPr id="19466" name="TextBox 1"/>
          <p:cNvSpPr>
            <a:spLocks noChangeArrowheads="1"/>
          </p:cNvSpPr>
          <p:nvPr/>
        </p:nvSpPr>
        <p:spPr bwMode="auto">
          <a:xfrm>
            <a:off x="1346200" y="3657600"/>
            <a:ext cx="69246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7000"/>
              </a:lnSpc>
            </a:pPr>
            <a:r>
              <a:rPr lang="en-US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我们该如何打动他们？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Freeform 3"/>
          <p:cNvSpPr>
            <a:spLocks noChangeArrowheads="1"/>
          </p:cNvSpPr>
          <p:nvPr/>
        </p:nvSpPr>
        <p:spPr bwMode="auto">
          <a:xfrm>
            <a:off x="857250" y="2052638"/>
            <a:ext cx="2071688" cy="1857375"/>
          </a:xfrm>
          <a:custGeom>
            <a:avLst/>
            <a:gdLst>
              <a:gd name="T0" fmla="*/ 0 w 2071751"/>
              <a:gd name="T1" fmla="*/ 309498 h 1857375"/>
              <a:gd name="T2" fmla="*/ 309575 w 2071751"/>
              <a:gd name="T3" fmla="*/ 0 h 1857375"/>
              <a:gd name="T4" fmla="*/ 1762125 w 2071751"/>
              <a:gd name="T5" fmla="*/ 0 h 1857375"/>
              <a:gd name="T6" fmla="*/ 2071751 w 2071751"/>
              <a:gd name="T7" fmla="*/ 309498 h 1857375"/>
              <a:gd name="T8" fmla="*/ 2071751 w 2071751"/>
              <a:gd name="T9" fmla="*/ 1547749 h 1857375"/>
              <a:gd name="T10" fmla="*/ 1762125 w 2071751"/>
              <a:gd name="T11" fmla="*/ 1857375 h 1857375"/>
              <a:gd name="T12" fmla="*/ 309575 w 2071751"/>
              <a:gd name="T13" fmla="*/ 1857375 h 1857375"/>
              <a:gd name="T14" fmla="*/ 0 w 2071751"/>
              <a:gd name="T15" fmla="*/ 1547749 h 1857375"/>
              <a:gd name="T16" fmla="*/ 0 w 2071751"/>
              <a:gd name="T17" fmla="*/ 309498 h 18573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1751"/>
              <a:gd name="T28" fmla="*/ 0 h 1857375"/>
              <a:gd name="T29" fmla="*/ 2071751 w 2071751"/>
              <a:gd name="T30" fmla="*/ 1857375 h 18573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1751" h="1857375">
                <a:moveTo>
                  <a:pt x="0" y="309498"/>
                </a:moveTo>
                <a:cubicBezTo>
                  <a:pt x="0" y="138557"/>
                  <a:pt x="138595" y="0"/>
                  <a:pt x="309575" y="0"/>
                </a:cubicBezTo>
                <a:lnTo>
                  <a:pt x="1762125" y="0"/>
                </a:lnTo>
                <a:cubicBezTo>
                  <a:pt x="1933067" y="0"/>
                  <a:pt x="2071751" y="138557"/>
                  <a:pt x="2071751" y="309498"/>
                </a:cubicBezTo>
                <a:lnTo>
                  <a:pt x="2071751" y="1547749"/>
                </a:lnTo>
                <a:cubicBezTo>
                  <a:pt x="2071751" y="1718691"/>
                  <a:pt x="1933067" y="1857375"/>
                  <a:pt x="1762125" y="1857375"/>
                </a:cubicBezTo>
                <a:lnTo>
                  <a:pt x="309575" y="1857375"/>
                </a:lnTo>
                <a:cubicBezTo>
                  <a:pt x="138595" y="1857375"/>
                  <a:pt x="0" y="1718691"/>
                  <a:pt x="0" y="1547749"/>
                </a:cubicBezTo>
                <a:lnTo>
                  <a:pt x="0" y="309498"/>
                </a:lnTo>
              </a:path>
            </a:pathLst>
          </a:custGeom>
          <a:solidFill>
            <a:srgbClr val="F2F2F2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4" name="Freeform 3"/>
          <p:cNvSpPr>
            <a:spLocks noChangeArrowheads="1"/>
          </p:cNvSpPr>
          <p:nvPr/>
        </p:nvSpPr>
        <p:spPr bwMode="auto">
          <a:xfrm>
            <a:off x="3535363" y="2052638"/>
            <a:ext cx="2071687" cy="1857375"/>
          </a:xfrm>
          <a:custGeom>
            <a:avLst/>
            <a:gdLst>
              <a:gd name="T0" fmla="*/ 0 w 2071623"/>
              <a:gd name="T1" fmla="*/ 309498 h 1857375"/>
              <a:gd name="T2" fmla="*/ 309498 w 2071623"/>
              <a:gd name="T3" fmla="*/ 0 h 1857375"/>
              <a:gd name="T4" fmla="*/ 1761997 w 2071623"/>
              <a:gd name="T5" fmla="*/ 0 h 1857375"/>
              <a:gd name="T6" fmla="*/ 2071623 w 2071623"/>
              <a:gd name="T7" fmla="*/ 309498 h 1857375"/>
              <a:gd name="T8" fmla="*/ 2071623 w 2071623"/>
              <a:gd name="T9" fmla="*/ 1547749 h 1857375"/>
              <a:gd name="T10" fmla="*/ 1761997 w 2071623"/>
              <a:gd name="T11" fmla="*/ 1857375 h 1857375"/>
              <a:gd name="T12" fmla="*/ 309498 w 2071623"/>
              <a:gd name="T13" fmla="*/ 1857375 h 1857375"/>
              <a:gd name="T14" fmla="*/ 0 w 2071623"/>
              <a:gd name="T15" fmla="*/ 1547749 h 1857375"/>
              <a:gd name="T16" fmla="*/ 0 w 2071623"/>
              <a:gd name="T17" fmla="*/ 309498 h 18573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1623"/>
              <a:gd name="T28" fmla="*/ 0 h 1857375"/>
              <a:gd name="T29" fmla="*/ 2071623 w 2071623"/>
              <a:gd name="T30" fmla="*/ 1857375 h 18573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1623" h="1857375">
                <a:moveTo>
                  <a:pt x="0" y="309498"/>
                </a:moveTo>
                <a:cubicBezTo>
                  <a:pt x="0" y="138557"/>
                  <a:pt x="138557" y="0"/>
                  <a:pt x="309498" y="0"/>
                </a:cubicBezTo>
                <a:lnTo>
                  <a:pt x="1761997" y="0"/>
                </a:lnTo>
                <a:cubicBezTo>
                  <a:pt x="1933066" y="0"/>
                  <a:pt x="2071623" y="138557"/>
                  <a:pt x="2071623" y="309498"/>
                </a:cubicBezTo>
                <a:lnTo>
                  <a:pt x="2071623" y="1547749"/>
                </a:lnTo>
                <a:cubicBezTo>
                  <a:pt x="2071623" y="1718691"/>
                  <a:pt x="1933066" y="1857375"/>
                  <a:pt x="1761997" y="1857375"/>
                </a:cubicBezTo>
                <a:lnTo>
                  <a:pt x="309498" y="1857375"/>
                </a:lnTo>
                <a:cubicBezTo>
                  <a:pt x="138557" y="1857375"/>
                  <a:pt x="0" y="1718691"/>
                  <a:pt x="0" y="1547749"/>
                </a:cubicBezTo>
                <a:lnTo>
                  <a:pt x="0" y="309498"/>
                </a:lnTo>
              </a:path>
            </a:pathLst>
          </a:custGeom>
          <a:solidFill>
            <a:srgbClr val="D9D9D9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5" name="Freeform 3"/>
          <p:cNvSpPr>
            <a:spLocks noChangeArrowheads="1"/>
          </p:cNvSpPr>
          <p:nvPr/>
        </p:nvSpPr>
        <p:spPr bwMode="auto">
          <a:xfrm>
            <a:off x="6215063" y="2041525"/>
            <a:ext cx="2071687" cy="1857375"/>
          </a:xfrm>
          <a:custGeom>
            <a:avLst/>
            <a:gdLst>
              <a:gd name="T0" fmla="*/ 0 w 2071623"/>
              <a:gd name="T1" fmla="*/ 309626 h 1857375"/>
              <a:gd name="T2" fmla="*/ 309498 w 2071623"/>
              <a:gd name="T3" fmla="*/ 0 h 1857375"/>
              <a:gd name="T4" fmla="*/ 1761997 w 2071623"/>
              <a:gd name="T5" fmla="*/ 0 h 1857375"/>
              <a:gd name="T6" fmla="*/ 2071623 w 2071623"/>
              <a:gd name="T7" fmla="*/ 309626 h 1857375"/>
              <a:gd name="T8" fmla="*/ 2071623 w 2071623"/>
              <a:gd name="T9" fmla="*/ 1547876 h 1857375"/>
              <a:gd name="T10" fmla="*/ 1761997 w 2071623"/>
              <a:gd name="T11" fmla="*/ 1857375 h 1857375"/>
              <a:gd name="T12" fmla="*/ 309498 w 2071623"/>
              <a:gd name="T13" fmla="*/ 1857375 h 1857375"/>
              <a:gd name="T14" fmla="*/ 0 w 2071623"/>
              <a:gd name="T15" fmla="*/ 1547876 h 1857375"/>
              <a:gd name="T16" fmla="*/ 0 w 2071623"/>
              <a:gd name="T17" fmla="*/ 309626 h 18573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71623"/>
              <a:gd name="T28" fmla="*/ 0 h 1857375"/>
              <a:gd name="T29" fmla="*/ 2071623 w 2071623"/>
              <a:gd name="T30" fmla="*/ 1857375 h 18573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71623" h="1857375">
                <a:moveTo>
                  <a:pt x="0" y="309626"/>
                </a:moveTo>
                <a:cubicBezTo>
                  <a:pt x="0" y="138684"/>
                  <a:pt x="138557" y="0"/>
                  <a:pt x="309498" y="0"/>
                </a:cubicBezTo>
                <a:lnTo>
                  <a:pt x="1761997" y="0"/>
                </a:lnTo>
                <a:cubicBezTo>
                  <a:pt x="1933067" y="0"/>
                  <a:pt x="2071623" y="138684"/>
                  <a:pt x="2071623" y="309626"/>
                </a:cubicBezTo>
                <a:lnTo>
                  <a:pt x="2071623" y="1547876"/>
                </a:lnTo>
                <a:cubicBezTo>
                  <a:pt x="2071623" y="1718818"/>
                  <a:pt x="1933067" y="1857375"/>
                  <a:pt x="1761997" y="1857375"/>
                </a:cubicBezTo>
                <a:lnTo>
                  <a:pt x="309498" y="1857375"/>
                </a:lnTo>
                <a:cubicBezTo>
                  <a:pt x="138557" y="1857375"/>
                  <a:pt x="0" y="1718818"/>
                  <a:pt x="0" y="1547876"/>
                </a:cubicBezTo>
                <a:lnTo>
                  <a:pt x="0" y="309626"/>
                </a:lnTo>
              </a:path>
            </a:pathLst>
          </a:custGeom>
          <a:solidFill>
            <a:srgbClr val="BFBFB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6" name="Freeform 3"/>
          <p:cNvSpPr>
            <a:spLocks noChangeArrowheads="1"/>
          </p:cNvSpPr>
          <p:nvPr/>
        </p:nvSpPr>
        <p:spPr bwMode="auto">
          <a:xfrm>
            <a:off x="3071813" y="2684463"/>
            <a:ext cx="357187" cy="571500"/>
          </a:xfrm>
          <a:custGeom>
            <a:avLst/>
            <a:gdLst>
              <a:gd name="T0" fmla="*/ 0 w 357123"/>
              <a:gd name="T1" fmla="*/ 142875 h 571499"/>
              <a:gd name="T2" fmla="*/ 178561 w 357123"/>
              <a:gd name="T3" fmla="*/ 142875 h 571499"/>
              <a:gd name="T4" fmla="*/ 178561 w 357123"/>
              <a:gd name="T5" fmla="*/ 0 h 571499"/>
              <a:gd name="T6" fmla="*/ 357123 w 357123"/>
              <a:gd name="T7" fmla="*/ 285750 h 571499"/>
              <a:gd name="T8" fmla="*/ 178561 w 357123"/>
              <a:gd name="T9" fmla="*/ 571500 h 571499"/>
              <a:gd name="T10" fmla="*/ 178561 w 357123"/>
              <a:gd name="T11" fmla="*/ 428625 h 571499"/>
              <a:gd name="T12" fmla="*/ 0 w 357123"/>
              <a:gd name="T13" fmla="*/ 428625 h 571499"/>
              <a:gd name="T14" fmla="*/ 0 w 357123"/>
              <a:gd name="T15" fmla="*/ 142875 h 5714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7123"/>
              <a:gd name="T25" fmla="*/ 0 h 571499"/>
              <a:gd name="T26" fmla="*/ 357123 w 357123"/>
              <a:gd name="T27" fmla="*/ 571499 h 5714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7123" h="571499">
                <a:moveTo>
                  <a:pt x="0" y="142875"/>
                </a:moveTo>
                <a:lnTo>
                  <a:pt x="178561" y="142875"/>
                </a:lnTo>
                <a:lnTo>
                  <a:pt x="178561" y="0"/>
                </a:lnTo>
                <a:lnTo>
                  <a:pt x="357123" y="285750"/>
                </a:lnTo>
                <a:lnTo>
                  <a:pt x="178561" y="571500"/>
                </a:lnTo>
                <a:lnTo>
                  <a:pt x="178561" y="428625"/>
                </a:lnTo>
                <a:lnTo>
                  <a:pt x="0" y="428625"/>
                </a:lnTo>
                <a:lnTo>
                  <a:pt x="0" y="142875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7" name="Freeform 3"/>
          <p:cNvSpPr>
            <a:spLocks noChangeArrowheads="1"/>
          </p:cNvSpPr>
          <p:nvPr/>
        </p:nvSpPr>
        <p:spPr bwMode="auto">
          <a:xfrm>
            <a:off x="5715000" y="2684463"/>
            <a:ext cx="357188" cy="571500"/>
          </a:xfrm>
          <a:custGeom>
            <a:avLst/>
            <a:gdLst>
              <a:gd name="T0" fmla="*/ 0 w 357251"/>
              <a:gd name="T1" fmla="*/ 142875 h 571499"/>
              <a:gd name="T2" fmla="*/ 178561 w 357251"/>
              <a:gd name="T3" fmla="*/ 142875 h 571499"/>
              <a:gd name="T4" fmla="*/ 178561 w 357251"/>
              <a:gd name="T5" fmla="*/ 0 h 571499"/>
              <a:gd name="T6" fmla="*/ 357251 w 357251"/>
              <a:gd name="T7" fmla="*/ 285750 h 571499"/>
              <a:gd name="T8" fmla="*/ 178561 w 357251"/>
              <a:gd name="T9" fmla="*/ 571500 h 571499"/>
              <a:gd name="T10" fmla="*/ 178561 w 357251"/>
              <a:gd name="T11" fmla="*/ 428625 h 571499"/>
              <a:gd name="T12" fmla="*/ 0 w 357251"/>
              <a:gd name="T13" fmla="*/ 428625 h 571499"/>
              <a:gd name="T14" fmla="*/ 0 w 357251"/>
              <a:gd name="T15" fmla="*/ 142875 h 5714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7251"/>
              <a:gd name="T25" fmla="*/ 0 h 571499"/>
              <a:gd name="T26" fmla="*/ 357251 w 357251"/>
              <a:gd name="T27" fmla="*/ 571499 h 5714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7251" h="571499">
                <a:moveTo>
                  <a:pt x="0" y="142875"/>
                </a:moveTo>
                <a:lnTo>
                  <a:pt x="178561" y="142875"/>
                </a:lnTo>
                <a:lnTo>
                  <a:pt x="178561" y="0"/>
                </a:lnTo>
                <a:lnTo>
                  <a:pt x="357251" y="285750"/>
                </a:lnTo>
                <a:lnTo>
                  <a:pt x="178561" y="571500"/>
                </a:lnTo>
                <a:lnTo>
                  <a:pt x="178561" y="428625"/>
                </a:lnTo>
                <a:lnTo>
                  <a:pt x="0" y="428625"/>
                </a:lnTo>
                <a:lnTo>
                  <a:pt x="0" y="142875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04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Box 1"/>
          <p:cNvSpPr>
            <a:spLocks noChangeArrowheads="1"/>
          </p:cNvSpPr>
          <p:nvPr/>
        </p:nvSpPr>
        <p:spPr bwMode="auto">
          <a:xfrm>
            <a:off x="939800" y="2451100"/>
            <a:ext cx="1846263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  <a:tabLst>
                <a:tab pos="13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塑造形象</a:t>
            </a:r>
            <a:endParaRPr lang="zh-CN" altLang="en-US" sz="3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800"/>
              </a:lnSpc>
              <a:tabLst>
                <a:tab pos="13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创建性格</a:t>
            </a:r>
            <a:endParaRPr lang="zh-CN" altLang="en-US" sz="32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1397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确定企业官微的拟人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397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化形象，为年轻时尚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397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的8090后粉丝服务</a:t>
            </a:r>
            <a:endParaRPr lang="zh-CN" altLang="en-US"/>
          </a:p>
        </p:txBody>
      </p:sp>
      <p:sp>
        <p:nvSpPr>
          <p:cNvPr id="20490" name="TextBox 1"/>
          <p:cNvSpPr>
            <a:spLocks noChangeArrowheads="1"/>
          </p:cNvSpPr>
          <p:nvPr/>
        </p:nvSpPr>
        <p:spPr bwMode="auto">
          <a:xfrm>
            <a:off x="3581400" y="2451100"/>
            <a:ext cx="2052638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  <a:tabLst>
                <a:tab pos="165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智造话题</a:t>
            </a:r>
            <a:endParaRPr lang="zh-CN" altLang="en-US" sz="3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800"/>
              </a:lnSpc>
              <a:tabLst>
                <a:tab pos="165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觃划内容</a:t>
            </a:r>
            <a:endParaRPr lang="zh-CN" altLang="en-US" sz="32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65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1651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结合与产品特色，策划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651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有吸引力的话题，激发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651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粉丝兴趣与关注</a:t>
            </a:r>
            <a:endParaRPr lang="zh-CN" altLang="en-US"/>
          </a:p>
        </p:txBody>
      </p:sp>
      <p:sp>
        <p:nvSpPr>
          <p:cNvPr id="20491" name="TextBox 1"/>
          <p:cNvSpPr>
            <a:spLocks noChangeArrowheads="1"/>
          </p:cNvSpPr>
          <p:nvPr/>
        </p:nvSpPr>
        <p:spPr bwMode="auto">
          <a:xfrm>
            <a:off x="6299200" y="2438400"/>
            <a:ext cx="18462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  <a:tabLst>
                <a:tab pos="127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创造活动</a:t>
            </a:r>
            <a:endParaRPr lang="zh-CN" altLang="en-US" sz="3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800"/>
              </a:lnSpc>
              <a:tabLst>
                <a:tab pos="127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3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引爆流行</a:t>
            </a:r>
            <a:endParaRPr lang="zh-CN" altLang="en-US" sz="32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1270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以创意活动引爆，迅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270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速聚集人气，建立情</a:t>
            </a:r>
            <a:endParaRPr lang="zh-CN" altLang="en-US" sz="15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27000" algn="l"/>
              </a:tabLst>
            </a:pPr>
            <a:r>
              <a:rPr lang="en-US" sz="15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感共鸣，提高参与度</a:t>
            </a:r>
            <a:endParaRPr lang="zh-CN" altLang="en-US"/>
          </a:p>
        </p:txBody>
      </p:sp>
      <p:sp>
        <p:nvSpPr>
          <p:cNvPr id="20492" name="TextBox 1"/>
          <p:cNvSpPr>
            <a:spLocks noChangeArrowheads="1"/>
          </p:cNvSpPr>
          <p:nvPr/>
        </p:nvSpPr>
        <p:spPr bwMode="auto">
          <a:xfrm>
            <a:off x="508000" y="266700"/>
            <a:ext cx="72532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5080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endParaRPr lang="zh-CN" altLang="en-US" sz="27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300"/>
              </a:lnSpc>
              <a:tabLst>
                <a:tab pos="508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微博是基于人的对话交流平台，其价值在于聚集具有相同理念的人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7" name="Freeform 3"/>
          <p:cNvSpPr>
            <a:spLocks noChangeArrowheads="1"/>
          </p:cNvSpPr>
          <p:nvPr/>
        </p:nvSpPr>
        <p:spPr bwMode="auto">
          <a:xfrm>
            <a:off x="5881688" y="2282825"/>
            <a:ext cx="536575" cy="1671638"/>
          </a:xfrm>
          <a:custGeom>
            <a:avLst/>
            <a:gdLst>
              <a:gd name="T0" fmla="*/ 0 w 537162"/>
              <a:gd name="T1" fmla="*/ 0 h 1671407"/>
              <a:gd name="T2" fmla="*/ 537162 w 537162"/>
              <a:gd name="T3" fmla="*/ 1671407 h 1671407"/>
            </a:gdLst>
            <a:ahLst/>
            <a:cxnLst/>
            <a:rect l="T0" t="T1" r="T2" b="T3"/>
            <a:pathLst>
              <a:path w="537162" h="1671407">
                <a:moveTo>
                  <a:pt x="77470" y="1662176"/>
                </a:moveTo>
                <a:cubicBezTo>
                  <a:pt x="86360" y="1657730"/>
                  <a:pt x="101854" y="1649984"/>
                  <a:pt x="101854" y="1649984"/>
                </a:cubicBezTo>
                <a:cubicBezTo>
                  <a:pt x="101854" y="1649984"/>
                  <a:pt x="102997" y="1636648"/>
                  <a:pt x="106299" y="1630045"/>
                </a:cubicBezTo>
                <a:cubicBezTo>
                  <a:pt x="109601" y="1624457"/>
                  <a:pt x="109601" y="1623314"/>
                  <a:pt x="120650" y="1620011"/>
                </a:cubicBezTo>
                <a:cubicBezTo>
                  <a:pt x="130683" y="1616709"/>
                  <a:pt x="136144" y="1611122"/>
                  <a:pt x="136144" y="1611122"/>
                </a:cubicBezTo>
                <a:cubicBezTo>
                  <a:pt x="139573" y="1588897"/>
                  <a:pt x="139573" y="1588897"/>
                  <a:pt x="139573" y="1588897"/>
                </a:cubicBezTo>
                <a:cubicBezTo>
                  <a:pt x="139573" y="1588897"/>
                  <a:pt x="139573" y="1584578"/>
                  <a:pt x="139573" y="1577847"/>
                </a:cubicBezTo>
                <a:cubicBezTo>
                  <a:pt x="139573" y="1571244"/>
                  <a:pt x="157226" y="1550161"/>
                  <a:pt x="157226" y="1550161"/>
                </a:cubicBezTo>
                <a:cubicBezTo>
                  <a:pt x="157226" y="1550161"/>
                  <a:pt x="170561" y="1543430"/>
                  <a:pt x="170561" y="1535684"/>
                </a:cubicBezTo>
                <a:cubicBezTo>
                  <a:pt x="170561" y="1529079"/>
                  <a:pt x="175006" y="1505839"/>
                  <a:pt x="175006" y="1500251"/>
                </a:cubicBezTo>
                <a:cubicBezTo>
                  <a:pt x="173863" y="1494663"/>
                  <a:pt x="179451" y="1475866"/>
                  <a:pt x="178308" y="1456944"/>
                </a:cubicBezTo>
                <a:cubicBezTo>
                  <a:pt x="177165" y="1439291"/>
                  <a:pt x="182753" y="1411478"/>
                  <a:pt x="182753" y="1403730"/>
                </a:cubicBezTo>
                <a:cubicBezTo>
                  <a:pt x="182753" y="1394967"/>
                  <a:pt x="189357" y="1317244"/>
                  <a:pt x="188214" y="1307338"/>
                </a:cubicBezTo>
                <a:cubicBezTo>
                  <a:pt x="188214" y="1296161"/>
                  <a:pt x="201549" y="1255141"/>
                  <a:pt x="201549" y="1242948"/>
                </a:cubicBezTo>
                <a:cubicBezTo>
                  <a:pt x="201549" y="1231900"/>
                  <a:pt x="224790" y="1143127"/>
                  <a:pt x="224790" y="1139825"/>
                </a:cubicBezTo>
                <a:cubicBezTo>
                  <a:pt x="224790" y="1135379"/>
                  <a:pt x="235839" y="1089914"/>
                  <a:pt x="236982" y="1082166"/>
                </a:cubicBezTo>
                <a:cubicBezTo>
                  <a:pt x="236982" y="1075563"/>
                  <a:pt x="250317" y="1046734"/>
                  <a:pt x="250317" y="1046734"/>
                </a:cubicBezTo>
                <a:cubicBezTo>
                  <a:pt x="274701" y="1103248"/>
                  <a:pt x="274701" y="1103248"/>
                  <a:pt x="274701" y="1103248"/>
                </a:cubicBezTo>
                <a:cubicBezTo>
                  <a:pt x="274701" y="1103248"/>
                  <a:pt x="283464" y="1151001"/>
                  <a:pt x="284607" y="1154303"/>
                </a:cubicBezTo>
                <a:cubicBezTo>
                  <a:pt x="284607" y="1157604"/>
                  <a:pt x="306832" y="1210817"/>
                  <a:pt x="307848" y="1219708"/>
                </a:cubicBezTo>
                <a:cubicBezTo>
                  <a:pt x="310134" y="1228597"/>
                  <a:pt x="324485" y="1249679"/>
                  <a:pt x="324485" y="1260728"/>
                </a:cubicBezTo>
                <a:cubicBezTo>
                  <a:pt x="324485" y="1270761"/>
                  <a:pt x="333375" y="1316228"/>
                  <a:pt x="333375" y="1316228"/>
                </a:cubicBezTo>
                <a:cubicBezTo>
                  <a:pt x="333375" y="1316228"/>
                  <a:pt x="343281" y="1346072"/>
                  <a:pt x="343281" y="1353820"/>
                </a:cubicBezTo>
                <a:cubicBezTo>
                  <a:pt x="343281" y="1360551"/>
                  <a:pt x="343281" y="1393825"/>
                  <a:pt x="345567" y="1397127"/>
                </a:cubicBezTo>
                <a:cubicBezTo>
                  <a:pt x="347726" y="1400428"/>
                  <a:pt x="346710" y="1429258"/>
                  <a:pt x="347726" y="1444752"/>
                </a:cubicBezTo>
                <a:cubicBezTo>
                  <a:pt x="348869" y="1460372"/>
                  <a:pt x="348869" y="1484757"/>
                  <a:pt x="352171" y="1490217"/>
                </a:cubicBezTo>
                <a:cubicBezTo>
                  <a:pt x="354457" y="1495805"/>
                  <a:pt x="361061" y="1522476"/>
                  <a:pt x="368808" y="1530222"/>
                </a:cubicBezTo>
                <a:cubicBezTo>
                  <a:pt x="375412" y="1537970"/>
                  <a:pt x="396494" y="1557909"/>
                  <a:pt x="396494" y="1562353"/>
                </a:cubicBezTo>
                <a:cubicBezTo>
                  <a:pt x="397637" y="1566798"/>
                  <a:pt x="399796" y="1575689"/>
                  <a:pt x="403098" y="1584578"/>
                </a:cubicBezTo>
                <a:cubicBezTo>
                  <a:pt x="406400" y="1594484"/>
                  <a:pt x="410845" y="1613408"/>
                  <a:pt x="410845" y="1615566"/>
                </a:cubicBezTo>
                <a:cubicBezTo>
                  <a:pt x="410845" y="1617726"/>
                  <a:pt x="418592" y="1625600"/>
                  <a:pt x="423037" y="1631060"/>
                </a:cubicBezTo>
                <a:cubicBezTo>
                  <a:pt x="427482" y="1636648"/>
                  <a:pt x="445262" y="1645539"/>
                  <a:pt x="449707" y="1647697"/>
                </a:cubicBezTo>
                <a:cubicBezTo>
                  <a:pt x="468503" y="1658873"/>
                  <a:pt x="523875" y="1651000"/>
                  <a:pt x="527177" y="1632203"/>
                </a:cubicBezTo>
                <a:cubicBezTo>
                  <a:pt x="532765" y="1604517"/>
                  <a:pt x="512826" y="1593341"/>
                  <a:pt x="506095" y="1573403"/>
                </a:cubicBezTo>
                <a:cubicBezTo>
                  <a:pt x="500634" y="1553464"/>
                  <a:pt x="474091" y="1529079"/>
                  <a:pt x="474091" y="1506854"/>
                </a:cubicBezTo>
                <a:cubicBezTo>
                  <a:pt x="474091" y="1485772"/>
                  <a:pt x="471805" y="1431544"/>
                  <a:pt x="470662" y="1423797"/>
                </a:cubicBezTo>
                <a:cubicBezTo>
                  <a:pt x="468503" y="1417066"/>
                  <a:pt x="465201" y="1391539"/>
                  <a:pt x="461899" y="1379347"/>
                </a:cubicBezTo>
                <a:cubicBezTo>
                  <a:pt x="458470" y="1367154"/>
                  <a:pt x="469646" y="1250696"/>
                  <a:pt x="466217" y="1235202"/>
                </a:cubicBezTo>
                <a:cubicBezTo>
                  <a:pt x="462915" y="1219708"/>
                  <a:pt x="459613" y="1159764"/>
                  <a:pt x="457454" y="1152016"/>
                </a:cubicBezTo>
                <a:cubicBezTo>
                  <a:pt x="456311" y="1144270"/>
                  <a:pt x="447421" y="1101090"/>
                  <a:pt x="447421" y="1088897"/>
                </a:cubicBezTo>
                <a:cubicBezTo>
                  <a:pt x="447421" y="1076705"/>
                  <a:pt x="459613" y="1020064"/>
                  <a:pt x="458470" y="992378"/>
                </a:cubicBezTo>
                <a:cubicBezTo>
                  <a:pt x="458470" y="963548"/>
                  <a:pt x="451866" y="962405"/>
                  <a:pt x="459613" y="957961"/>
                </a:cubicBezTo>
                <a:cubicBezTo>
                  <a:pt x="467360" y="954658"/>
                  <a:pt x="478409" y="946911"/>
                  <a:pt x="483997" y="946911"/>
                </a:cubicBezTo>
                <a:cubicBezTo>
                  <a:pt x="489585" y="945769"/>
                  <a:pt x="488442" y="934720"/>
                  <a:pt x="487299" y="930275"/>
                </a:cubicBezTo>
                <a:cubicBezTo>
                  <a:pt x="485140" y="925830"/>
                  <a:pt x="478409" y="877061"/>
                  <a:pt x="478409" y="877061"/>
                </a:cubicBezTo>
                <a:cubicBezTo>
                  <a:pt x="478409" y="877061"/>
                  <a:pt x="501777" y="853820"/>
                  <a:pt x="502793" y="848233"/>
                </a:cubicBezTo>
                <a:cubicBezTo>
                  <a:pt x="505079" y="841629"/>
                  <a:pt x="522732" y="820547"/>
                  <a:pt x="522732" y="812800"/>
                </a:cubicBezTo>
                <a:cubicBezTo>
                  <a:pt x="522732" y="804926"/>
                  <a:pt x="519430" y="788289"/>
                  <a:pt x="520573" y="779526"/>
                </a:cubicBezTo>
                <a:cubicBezTo>
                  <a:pt x="521716" y="767333"/>
                  <a:pt x="527177" y="709676"/>
                  <a:pt x="532765" y="696341"/>
                </a:cubicBezTo>
                <a:cubicBezTo>
                  <a:pt x="539369" y="681863"/>
                  <a:pt x="536067" y="647573"/>
                  <a:pt x="536067" y="637539"/>
                </a:cubicBezTo>
                <a:cubicBezTo>
                  <a:pt x="536067" y="626491"/>
                  <a:pt x="539369" y="602107"/>
                  <a:pt x="534924" y="584327"/>
                </a:cubicBezTo>
                <a:cubicBezTo>
                  <a:pt x="531622" y="566547"/>
                  <a:pt x="530479" y="518922"/>
                  <a:pt x="530479" y="511175"/>
                </a:cubicBezTo>
                <a:cubicBezTo>
                  <a:pt x="530479" y="503427"/>
                  <a:pt x="532765" y="482345"/>
                  <a:pt x="532765" y="460120"/>
                </a:cubicBezTo>
                <a:cubicBezTo>
                  <a:pt x="532765" y="439039"/>
                  <a:pt x="520573" y="412495"/>
                  <a:pt x="520573" y="393573"/>
                </a:cubicBezTo>
                <a:cubicBezTo>
                  <a:pt x="520573" y="375792"/>
                  <a:pt x="511683" y="352552"/>
                  <a:pt x="505079" y="338201"/>
                </a:cubicBezTo>
                <a:cubicBezTo>
                  <a:pt x="499491" y="323723"/>
                  <a:pt x="501777" y="302641"/>
                  <a:pt x="485140" y="293751"/>
                </a:cubicBezTo>
                <a:cubicBezTo>
                  <a:pt x="468503" y="284861"/>
                  <a:pt x="365506" y="260477"/>
                  <a:pt x="365506" y="260477"/>
                </a:cubicBezTo>
                <a:cubicBezTo>
                  <a:pt x="335534" y="238379"/>
                  <a:pt x="335534" y="238379"/>
                  <a:pt x="335534" y="238379"/>
                </a:cubicBezTo>
                <a:cubicBezTo>
                  <a:pt x="317881" y="216154"/>
                  <a:pt x="317881" y="216154"/>
                  <a:pt x="317881" y="216154"/>
                </a:cubicBezTo>
                <a:cubicBezTo>
                  <a:pt x="311150" y="215011"/>
                  <a:pt x="311150" y="215011"/>
                  <a:pt x="311150" y="215011"/>
                </a:cubicBezTo>
                <a:cubicBezTo>
                  <a:pt x="311150" y="215011"/>
                  <a:pt x="307848" y="209550"/>
                  <a:pt x="306832" y="197358"/>
                </a:cubicBezTo>
                <a:cubicBezTo>
                  <a:pt x="305689" y="186182"/>
                  <a:pt x="304546" y="170688"/>
                  <a:pt x="308991" y="157352"/>
                </a:cubicBezTo>
                <a:cubicBezTo>
                  <a:pt x="314579" y="144145"/>
                  <a:pt x="327787" y="108585"/>
                  <a:pt x="326771" y="94233"/>
                </a:cubicBezTo>
                <a:cubicBezTo>
                  <a:pt x="324485" y="78613"/>
                  <a:pt x="314579" y="50927"/>
                  <a:pt x="306832" y="42036"/>
                </a:cubicBezTo>
                <a:cubicBezTo>
                  <a:pt x="298958" y="33147"/>
                  <a:pt x="278003" y="9905"/>
                  <a:pt x="259080" y="3302"/>
                </a:cubicBezTo>
                <a:cubicBezTo>
                  <a:pt x="239141" y="-3429"/>
                  <a:pt x="224790" y="-6730"/>
                  <a:pt x="209296" y="0"/>
                </a:cubicBezTo>
                <a:cubicBezTo>
                  <a:pt x="171577" y="14351"/>
                  <a:pt x="166116" y="27686"/>
                  <a:pt x="158369" y="49783"/>
                </a:cubicBezTo>
                <a:cubicBezTo>
                  <a:pt x="149479" y="73152"/>
                  <a:pt x="153924" y="103123"/>
                  <a:pt x="153924" y="103123"/>
                </a:cubicBezTo>
                <a:cubicBezTo>
                  <a:pt x="155067" y="118617"/>
                  <a:pt x="155067" y="118617"/>
                  <a:pt x="155067" y="118617"/>
                </a:cubicBezTo>
                <a:cubicBezTo>
                  <a:pt x="162814" y="130810"/>
                  <a:pt x="162814" y="130810"/>
                  <a:pt x="162814" y="130810"/>
                </a:cubicBezTo>
                <a:cubicBezTo>
                  <a:pt x="162814" y="130810"/>
                  <a:pt x="162814" y="160782"/>
                  <a:pt x="163830" y="166242"/>
                </a:cubicBezTo>
                <a:cubicBezTo>
                  <a:pt x="164973" y="170688"/>
                  <a:pt x="180467" y="196214"/>
                  <a:pt x="181610" y="201802"/>
                </a:cubicBezTo>
                <a:cubicBezTo>
                  <a:pt x="183769" y="206248"/>
                  <a:pt x="187198" y="210566"/>
                  <a:pt x="193802" y="219455"/>
                </a:cubicBezTo>
                <a:cubicBezTo>
                  <a:pt x="200406" y="229489"/>
                  <a:pt x="203708" y="236092"/>
                  <a:pt x="210439" y="236092"/>
                </a:cubicBezTo>
                <a:cubicBezTo>
                  <a:pt x="217043" y="236092"/>
                  <a:pt x="213741" y="243839"/>
                  <a:pt x="213741" y="243839"/>
                </a:cubicBezTo>
                <a:cubicBezTo>
                  <a:pt x="213741" y="243839"/>
                  <a:pt x="207137" y="250570"/>
                  <a:pt x="202692" y="258317"/>
                </a:cubicBezTo>
                <a:cubicBezTo>
                  <a:pt x="198247" y="266064"/>
                  <a:pt x="193802" y="274955"/>
                  <a:pt x="193802" y="274955"/>
                </a:cubicBezTo>
                <a:cubicBezTo>
                  <a:pt x="193802" y="274955"/>
                  <a:pt x="177165" y="277114"/>
                  <a:pt x="160528" y="283845"/>
                </a:cubicBezTo>
                <a:cubicBezTo>
                  <a:pt x="145034" y="289305"/>
                  <a:pt x="89662" y="314833"/>
                  <a:pt x="83058" y="321564"/>
                </a:cubicBezTo>
                <a:cubicBezTo>
                  <a:pt x="76327" y="328167"/>
                  <a:pt x="63119" y="333755"/>
                  <a:pt x="63119" y="333755"/>
                </a:cubicBezTo>
                <a:cubicBezTo>
                  <a:pt x="63119" y="333755"/>
                  <a:pt x="53086" y="359155"/>
                  <a:pt x="53086" y="368045"/>
                </a:cubicBezTo>
                <a:cubicBezTo>
                  <a:pt x="53086" y="375792"/>
                  <a:pt x="47625" y="400304"/>
                  <a:pt x="45339" y="410210"/>
                </a:cubicBezTo>
                <a:cubicBezTo>
                  <a:pt x="44196" y="421258"/>
                  <a:pt x="40894" y="458977"/>
                  <a:pt x="40894" y="471170"/>
                </a:cubicBezTo>
                <a:cubicBezTo>
                  <a:pt x="40894" y="482345"/>
                  <a:pt x="38735" y="540004"/>
                  <a:pt x="36449" y="553211"/>
                </a:cubicBezTo>
                <a:cubicBezTo>
                  <a:pt x="35433" y="566547"/>
                  <a:pt x="35433" y="597661"/>
                  <a:pt x="35433" y="604266"/>
                </a:cubicBezTo>
                <a:cubicBezTo>
                  <a:pt x="35433" y="612013"/>
                  <a:pt x="38735" y="625348"/>
                  <a:pt x="38735" y="635380"/>
                </a:cubicBezTo>
                <a:cubicBezTo>
                  <a:pt x="39878" y="645286"/>
                  <a:pt x="35433" y="650875"/>
                  <a:pt x="34290" y="659764"/>
                </a:cubicBezTo>
                <a:cubicBezTo>
                  <a:pt x="33147" y="668527"/>
                  <a:pt x="28702" y="691895"/>
                  <a:pt x="28702" y="699642"/>
                </a:cubicBezTo>
                <a:cubicBezTo>
                  <a:pt x="28702" y="707389"/>
                  <a:pt x="30988" y="739520"/>
                  <a:pt x="30988" y="742823"/>
                </a:cubicBezTo>
                <a:cubicBezTo>
                  <a:pt x="30988" y="746252"/>
                  <a:pt x="38735" y="766191"/>
                  <a:pt x="38735" y="766191"/>
                </a:cubicBezTo>
                <a:cubicBezTo>
                  <a:pt x="38735" y="778383"/>
                  <a:pt x="38735" y="778383"/>
                  <a:pt x="38735" y="778383"/>
                </a:cubicBezTo>
                <a:cubicBezTo>
                  <a:pt x="38735" y="778383"/>
                  <a:pt x="27686" y="797179"/>
                  <a:pt x="27686" y="806069"/>
                </a:cubicBezTo>
                <a:cubicBezTo>
                  <a:pt x="27686" y="816102"/>
                  <a:pt x="38735" y="847089"/>
                  <a:pt x="38735" y="852677"/>
                </a:cubicBezTo>
                <a:cubicBezTo>
                  <a:pt x="38735" y="857123"/>
                  <a:pt x="43180" y="871473"/>
                  <a:pt x="43180" y="871473"/>
                </a:cubicBezTo>
                <a:cubicBezTo>
                  <a:pt x="43180" y="871473"/>
                  <a:pt x="45339" y="883666"/>
                  <a:pt x="42037" y="892555"/>
                </a:cubicBezTo>
                <a:cubicBezTo>
                  <a:pt x="38735" y="901445"/>
                  <a:pt x="25400" y="926973"/>
                  <a:pt x="25400" y="926973"/>
                </a:cubicBezTo>
                <a:cubicBezTo>
                  <a:pt x="25400" y="926973"/>
                  <a:pt x="27686" y="931417"/>
                  <a:pt x="29845" y="932561"/>
                </a:cubicBezTo>
                <a:cubicBezTo>
                  <a:pt x="33147" y="933577"/>
                  <a:pt x="54229" y="935863"/>
                  <a:pt x="54229" y="935863"/>
                </a:cubicBezTo>
                <a:cubicBezTo>
                  <a:pt x="54229" y="935863"/>
                  <a:pt x="54229" y="963548"/>
                  <a:pt x="52070" y="972439"/>
                </a:cubicBezTo>
                <a:cubicBezTo>
                  <a:pt x="48641" y="982345"/>
                  <a:pt x="54229" y="1063371"/>
                  <a:pt x="54229" y="1078865"/>
                </a:cubicBezTo>
                <a:cubicBezTo>
                  <a:pt x="54229" y="1094359"/>
                  <a:pt x="54229" y="1156461"/>
                  <a:pt x="54229" y="1160907"/>
                </a:cubicBezTo>
                <a:cubicBezTo>
                  <a:pt x="54229" y="1165352"/>
                  <a:pt x="49784" y="1231900"/>
                  <a:pt x="48641" y="1241933"/>
                </a:cubicBezTo>
                <a:cubicBezTo>
                  <a:pt x="47625" y="1250696"/>
                  <a:pt x="44196" y="1276222"/>
                  <a:pt x="44196" y="1282953"/>
                </a:cubicBezTo>
                <a:cubicBezTo>
                  <a:pt x="44196" y="1288415"/>
                  <a:pt x="43180" y="1319529"/>
                  <a:pt x="43180" y="1332865"/>
                </a:cubicBezTo>
                <a:cubicBezTo>
                  <a:pt x="42037" y="1347216"/>
                  <a:pt x="38735" y="1378330"/>
                  <a:pt x="36449" y="1387094"/>
                </a:cubicBezTo>
                <a:cubicBezTo>
                  <a:pt x="33147" y="1395984"/>
                  <a:pt x="29845" y="1432559"/>
                  <a:pt x="29845" y="1437004"/>
                </a:cubicBezTo>
                <a:cubicBezTo>
                  <a:pt x="29845" y="1441450"/>
                  <a:pt x="27686" y="1475866"/>
                  <a:pt x="27686" y="1481454"/>
                </a:cubicBezTo>
                <a:cubicBezTo>
                  <a:pt x="27686" y="1485772"/>
                  <a:pt x="23241" y="1495805"/>
                  <a:pt x="25400" y="1502409"/>
                </a:cubicBezTo>
                <a:cubicBezTo>
                  <a:pt x="28702" y="1507997"/>
                  <a:pt x="29845" y="1520190"/>
                  <a:pt x="29845" y="1531239"/>
                </a:cubicBezTo>
                <a:cubicBezTo>
                  <a:pt x="29845" y="1541272"/>
                  <a:pt x="29845" y="1563497"/>
                  <a:pt x="29845" y="1563497"/>
                </a:cubicBezTo>
                <a:cubicBezTo>
                  <a:pt x="29845" y="1563497"/>
                  <a:pt x="28702" y="1582292"/>
                  <a:pt x="26543" y="1587880"/>
                </a:cubicBezTo>
                <a:cubicBezTo>
                  <a:pt x="23241" y="1593341"/>
                  <a:pt x="14351" y="1600072"/>
                  <a:pt x="9906" y="1611122"/>
                </a:cubicBezTo>
                <a:cubicBezTo>
                  <a:pt x="4318" y="1622171"/>
                  <a:pt x="-1142" y="1635505"/>
                  <a:pt x="0" y="1642236"/>
                </a:cubicBezTo>
                <a:cubicBezTo>
                  <a:pt x="1016" y="1649984"/>
                  <a:pt x="-3428" y="1663191"/>
                  <a:pt x="4318" y="1664334"/>
                </a:cubicBezTo>
                <a:cubicBezTo>
                  <a:pt x="4318" y="1664334"/>
                  <a:pt x="37592" y="1683258"/>
                  <a:pt x="77470" y="1662176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38400"/>
            <a:ext cx="13081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2451100"/>
            <a:ext cx="6604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"/>
          <p:cNvSpPr>
            <a:spLocks noChangeArrowheads="1"/>
          </p:cNvSpPr>
          <p:nvPr/>
        </p:nvSpPr>
        <p:spPr bwMode="auto">
          <a:xfrm>
            <a:off x="3213100" y="1168400"/>
            <a:ext cx="1627188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他们关注什么？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网络红人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热门电影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流行时尚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星座、小测试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游戏等娱乐话题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社会热点、公益事件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智能手机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平板电脑</a:t>
            </a:r>
            <a:endParaRPr lang="zh-CN" altLang="en-US"/>
          </a:p>
        </p:txBody>
      </p:sp>
      <p:sp>
        <p:nvSpPr>
          <p:cNvPr id="21512" name="TextBox 1"/>
          <p:cNvSpPr>
            <a:spLocks noChangeArrowheads="1"/>
          </p:cNvSpPr>
          <p:nvPr/>
        </p:nvSpPr>
        <p:spPr bwMode="auto">
          <a:xfrm>
            <a:off x="5156200" y="1181100"/>
            <a:ext cx="1627188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他们和谁讨论？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朋友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同事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同学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网友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亲属</a:t>
            </a:r>
            <a:endParaRPr lang="zh-CN" altLang="en-US"/>
          </a:p>
        </p:txBody>
      </p:sp>
      <p:sp>
        <p:nvSpPr>
          <p:cNvPr id="21513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洞察人群</a:t>
            </a:r>
            <a:endParaRPr lang="zh-CN" altLang="en-US"/>
          </a:p>
        </p:txBody>
      </p:sp>
      <p:sp>
        <p:nvSpPr>
          <p:cNvPr id="21514" name="TextBox 1"/>
          <p:cNvSpPr>
            <a:spLocks noChangeArrowheads="1"/>
          </p:cNvSpPr>
          <p:nvPr/>
        </p:nvSpPr>
        <p:spPr bwMode="auto">
          <a:xfrm>
            <a:off x="622300" y="1168400"/>
            <a:ext cx="2092325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他们使用微博的目的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晒心情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记录生活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娱乐休闲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结交新朋友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讨论兴趌话题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了解最新发生的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关注感兴趌的名人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寺求问题的解决办法</a:t>
            </a:r>
            <a:endParaRPr lang="zh-CN" altLang="en-US"/>
          </a:p>
        </p:txBody>
      </p:sp>
      <p:sp>
        <p:nvSpPr>
          <p:cNvPr id="21515" name="TextBox 1"/>
          <p:cNvSpPr>
            <a:spLocks noChangeArrowheads="1"/>
          </p:cNvSpPr>
          <p:nvPr/>
        </p:nvSpPr>
        <p:spPr bwMode="auto">
          <a:xfrm>
            <a:off x="622300" y="3797300"/>
            <a:ext cx="5821363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50800" algn="l"/>
              </a:tabLst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分享、交流及使用商品经验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508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000"/>
              </a:lnSpc>
              <a:tabLst>
                <a:tab pos="50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这是无”网”丌欢的族群，有自己的小圈子，注重情感认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50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同，偏爱、着迷亍自己喜爱的东西，并乐亍呾他人分享，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50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他们有一个共同的称呼：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1993900" y="2362200"/>
            <a:ext cx="1282700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目背景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传播策略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1"/>
          <p:cNvSpPr>
            <a:spLocks noChangeArrowheads="1"/>
          </p:cNvSpPr>
          <p:nvPr/>
        </p:nvSpPr>
        <p:spPr bwMode="auto">
          <a:xfrm>
            <a:off x="266700" y="1765300"/>
            <a:ext cx="3386138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1500"/>
              </a:lnSpc>
            </a:pPr>
            <a:r>
              <a:rPr lang="en-US" sz="8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【控】</a:t>
            </a:r>
            <a:endParaRPr lang="zh-CN" altLang="en-US"/>
          </a:p>
        </p:txBody>
      </p:sp>
      <p:sp>
        <p:nvSpPr>
          <p:cNvPr id="22533" name="TextBox 1"/>
          <p:cNvSpPr>
            <a:spLocks noChangeArrowheads="1"/>
          </p:cNvSpPr>
          <p:nvPr/>
        </p:nvSpPr>
        <p:spPr bwMode="auto">
          <a:xfrm>
            <a:off x="863600" y="1689100"/>
            <a:ext cx="8350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7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CON</a:t>
            </a:r>
            <a:endParaRPr lang="zh-CN" altLang="en-US"/>
          </a:p>
        </p:txBody>
      </p:sp>
      <p:sp>
        <p:nvSpPr>
          <p:cNvPr id="22534" name="TextBox 1"/>
          <p:cNvSpPr>
            <a:spLocks noChangeArrowheads="1"/>
          </p:cNvSpPr>
          <p:nvPr/>
        </p:nvSpPr>
        <p:spPr bwMode="auto">
          <a:xfrm>
            <a:off x="508000" y="266700"/>
            <a:ext cx="25019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解读【控】</a:t>
            </a:r>
            <a:endParaRPr lang="zh-CN" altLang="en-US"/>
          </a:p>
        </p:txBody>
      </p:sp>
      <p:sp>
        <p:nvSpPr>
          <p:cNvPr id="22535" name="TextBox 1"/>
          <p:cNvSpPr>
            <a:spLocks noChangeArrowheads="1"/>
          </p:cNvSpPr>
          <p:nvPr/>
        </p:nvSpPr>
        <p:spPr bwMode="auto">
          <a:xfrm>
            <a:off x="774700" y="3873500"/>
            <a:ext cx="78486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它是多重平行的，它更强调“俘获性”而丌推崇“排斥性”，一个人既可以喜</a:t>
            </a:r>
            <a:endParaRPr lang="zh-CN" altLang="en-US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欢谷歌的理念也可以狂“粉”戴尔的产品，“谷歌控”呾“戴尔控”可以齐亍</a:t>
            </a:r>
            <a:endParaRPr lang="zh-CN" altLang="en-US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</a:pPr>
            <a:r>
              <a:rPr lang="en-US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一身。再多的冲突，通过“控”也可以融洽，寺找交集。</a:t>
            </a:r>
            <a:endParaRPr lang="zh-CN" altLang="en-US"/>
          </a:p>
        </p:txBody>
      </p:sp>
      <p:sp>
        <p:nvSpPr>
          <p:cNvPr id="22536" name="TextBox 1"/>
          <p:cNvSpPr>
            <a:spLocks noChangeArrowheads="1"/>
          </p:cNvSpPr>
          <p:nvPr/>
        </p:nvSpPr>
        <p:spPr bwMode="auto">
          <a:xfrm>
            <a:off x="3111500" y="2006600"/>
            <a:ext cx="55959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“控”的浅白意思是偏爱、着迷、受制呾丌由自主，但是人们</a:t>
            </a:r>
            <a:endParaRPr lang="zh-CN" altLang="en-US" sz="15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在使用它的时候，语境是轻的、随意的、中立的呾调侃的。当</a:t>
            </a:r>
            <a:endParaRPr lang="zh-CN" altLang="en-US" sz="15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一个人说自己是“某某控”的时候，他</a:t>
            </a: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/</a:t>
            </a: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她的意思是，承认自己</a:t>
            </a:r>
            <a:endParaRPr lang="zh-CN" altLang="en-US" sz="15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徆着迷，但是这又丌是什么大丌了的事情。</a:t>
            </a:r>
            <a:endParaRPr lang="zh-CN" altLang="en-US"/>
          </a:p>
        </p:txBody>
      </p:sp>
      <p:sp>
        <p:nvSpPr>
          <p:cNvPr id="22537" name="TextBox 1"/>
          <p:cNvSpPr>
            <a:spLocks noChangeArrowheads="1"/>
          </p:cNvSpPr>
          <p:nvPr/>
        </p:nvSpPr>
        <p:spPr bwMode="auto">
          <a:xfrm>
            <a:off x="838200" y="3200400"/>
            <a:ext cx="71818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200"/>
              </a:lnSpc>
            </a:pPr>
            <a:r>
              <a:rPr lang="en-US" sz="3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一种新式的社会认知的自我投射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5" name="Freeform 3"/>
          <p:cNvSpPr>
            <a:spLocks noChangeArrowheads="1"/>
          </p:cNvSpPr>
          <p:nvPr/>
        </p:nvSpPr>
        <p:spPr bwMode="auto">
          <a:xfrm>
            <a:off x="1187450" y="3141663"/>
            <a:ext cx="2151063" cy="2151062"/>
          </a:xfrm>
          <a:custGeom>
            <a:avLst/>
            <a:gdLst>
              <a:gd name="T0" fmla="*/ 0 w 2151329"/>
              <a:gd name="T1" fmla="*/ 1075689 h 2151252"/>
              <a:gd name="T2" fmla="*/ 1075639 w 2151329"/>
              <a:gd name="T3" fmla="*/ 0 h 2151252"/>
              <a:gd name="T4" fmla="*/ 2151329 w 2151329"/>
              <a:gd name="T5" fmla="*/ 1075689 h 2151252"/>
              <a:gd name="T6" fmla="*/ 1075639 w 2151329"/>
              <a:gd name="T7" fmla="*/ 2151252 h 2151252"/>
              <a:gd name="T8" fmla="*/ 0 w 2151329"/>
              <a:gd name="T9" fmla="*/ 1075689 h 21512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329"/>
              <a:gd name="T16" fmla="*/ 0 h 2151252"/>
              <a:gd name="T17" fmla="*/ 2151329 w 2151329"/>
              <a:gd name="T18" fmla="*/ 2151252 h 21512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329" h="2151252">
                <a:moveTo>
                  <a:pt x="0" y="1075689"/>
                </a:moveTo>
                <a:cubicBezTo>
                  <a:pt x="0" y="481583"/>
                  <a:pt x="481533" y="0"/>
                  <a:pt x="1075639" y="0"/>
                </a:cubicBezTo>
                <a:cubicBezTo>
                  <a:pt x="1669745" y="0"/>
                  <a:pt x="2151329" y="481583"/>
                  <a:pt x="2151329" y="1075689"/>
                </a:cubicBezTo>
                <a:cubicBezTo>
                  <a:pt x="2151329" y="1669669"/>
                  <a:pt x="1669745" y="2151252"/>
                  <a:pt x="1075639" y="2151252"/>
                </a:cubicBezTo>
                <a:cubicBezTo>
                  <a:pt x="481533" y="2151252"/>
                  <a:pt x="0" y="1669669"/>
                  <a:pt x="0" y="1075689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3886200"/>
            <a:ext cx="18542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TextBox 1"/>
          <p:cNvSpPr>
            <a:spLocks noChangeArrowheads="1"/>
          </p:cNvSpPr>
          <p:nvPr/>
        </p:nvSpPr>
        <p:spPr bwMode="auto">
          <a:xfrm>
            <a:off x="1295400" y="2463800"/>
            <a:ext cx="46164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他丌是戴尔的托，丌会喋喋丌休地推广产品；</a:t>
            </a:r>
            <a:endParaRPr lang="zh-CN" altLang="en-US"/>
          </a:p>
        </p:txBody>
      </p:sp>
      <p:sp>
        <p:nvSpPr>
          <p:cNvPr id="23559" name="TextBox 1"/>
          <p:cNvSpPr>
            <a:spLocks noChangeArrowheads="1"/>
          </p:cNvSpPr>
          <p:nvPr/>
        </p:nvSpPr>
        <p:spPr bwMode="auto">
          <a:xfrm>
            <a:off x="1295400" y="2794000"/>
            <a:ext cx="5297488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他丌一定是与家，但一定是最关注最懂Streak的人。</a:t>
            </a:r>
            <a:endParaRPr lang="zh-CN" altLang="en-US"/>
          </a:p>
        </p:txBody>
      </p:sp>
      <p:sp>
        <p:nvSpPr>
          <p:cNvPr id="23560" name="TextBox 1"/>
          <p:cNvSpPr>
            <a:spLocks noChangeArrowheads="1"/>
          </p:cNvSpPr>
          <p:nvPr/>
        </p:nvSpPr>
        <p:spPr bwMode="auto">
          <a:xfrm>
            <a:off x="1270000" y="1587500"/>
            <a:ext cx="54483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7000"/>
              </a:lnSpc>
            </a:pPr>
            <a:r>
              <a:rPr lang="en-US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</a:t>
            </a:r>
            <a:endParaRPr lang="zh-CN" altLang="en-US"/>
          </a:p>
        </p:txBody>
      </p:sp>
      <p:sp>
        <p:nvSpPr>
          <p:cNvPr id="23561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塑造形象</a:t>
            </a:r>
            <a:endParaRPr lang="zh-CN" altLang="en-US"/>
          </a:p>
        </p:txBody>
      </p:sp>
      <p:sp>
        <p:nvSpPr>
          <p:cNvPr id="23562" name="TextBox 1"/>
          <p:cNvSpPr>
            <a:spLocks noChangeArrowheads="1"/>
          </p:cNvSpPr>
          <p:nvPr/>
        </p:nvSpPr>
        <p:spPr bwMode="auto">
          <a:xfrm>
            <a:off x="3365500" y="3200400"/>
            <a:ext cx="42703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7000"/>
              </a:lnSpc>
            </a:pPr>
            <a:r>
              <a:rPr lang="en-US" sz="5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他是</a:t>
            </a:r>
            <a:r>
              <a:rPr lang="en-US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Streak控</a:t>
            </a:r>
            <a:endParaRPr lang="zh-CN" altLang="en-US"/>
          </a:p>
        </p:txBody>
      </p:sp>
      <p:sp>
        <p:nvSpPr>
          <p:cNvPr id="23563" name="TextBox 1"/>
          <p:cNvSpPr>
            <a:spLocks noChangeArrowheads="1"/>
          </p:cNvSpPr>
          <p:nvPr/>
        </p:nvSpPr>
        <p:spPr bwMode="auto">
          <a:xfrm>
            <a:off x="3429000" y="4089400"/>
            <a:ext cx="41417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敏锐、机智、与业，带点雅痞，徆靠谱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有偶像的气质，乐亍助人，是明日乊星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工作有效率，也懂得享受，会第一时间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分享好玩有趌的东西…..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79" name="Freeform 3"/>
          <p:cNvSpPr>
            <a:spLocks noChangeArrowheads="1"/>
          </p:cNvSpPr>
          <p:nvPr/>
        </p:nvSpPr>
        <p:spPr bwMode="auto">
          <a:xfrm>
            <a:off x="2124075" y="1268413"/>
            <a:ext cx="3311525" cy="1849437"/>
          </a:xfrm>
          <a:custGeom>
            <a:avLst/>
            <a:gdLst>
              <a:gd name="T0" fmla="*/ 0 w 3312414"/>
              <a:gd name="T1" fmla="*/ 251968 h 1849120"/>
              <a:gd name="T2" fmla="*/ 252095 w 3312414"/>
              <a:gd name="T3" fmla="*/ 0 h 1849120"/>
              <a:gd name="T4" fmla="*/ 1932304 w 3312414"/>
              <a:gd name="T5" fmla="*/ 0 h 1849120"/>
              <a:gd name="T6" fmla="*/ 1932304 w 3312414"/>
              <a:gd name="T7" fmla="*/ 0 h 1849120"/>
              <a:gd name="T8" fmla="*/ 2760345 w 3312414"/>
              <a:gd name="T9" fmla="*/ 0 h 1849120"/>
              <a:gd name="T10" fmla="*/ 3060319 w 3312414"/>
              <a:gd name="T11" fmla="*/ 0 h 1849120"/>
              <a:gd name="T12" fmla="*/ 3312414 w 3312414"/>
              <a:gd name="T13" fmla="*/ 251968 h 1849120"/>
              <a:gd name="T14" fmla="*/ 3312414 w 3312414"/>
              <a:gd name="T15" fmla="*/ 882269 h 1849120"/>
              <a:gd name="T16" fmla="*/ 3312414 w 3312414"/>
              <a:gd name="T17" fmla="*/ 882269 h 1849120"/>
              <a:gd name="T18" fmla="*/ 3312414 w 3312414"/>
              <a:gd name="T19" fmla="*/ 1260347 h 1849120"/>
              <a:gd name="T20" fmla="*/ 3312414 w 3312414"/>
              <a:gd name="T21" fmla="*/ 1260347 h 1849120"/>
              <a:gd name="T22" fmla="*/ 3060319 w 3312414"/>
              <a:gd name="T23" fmla="*/ 1512443 h 1849120"/>
              <a:gd name="T24" fmla="*/ 2760345 w 3312414"/>
              <a:gd name="T25" fmla="*/ 1512443 h 1849120"/>
              <a:gd name="T26" fmla="*/ 3005454 w 3312414"/>
              <a:gd name="T27" fmla="*/ 1849119 h 1849120"/>
              <a:gd name="T28" fmla="*/ 1932304 w 3312414"/>
              <a:gd name="T29" fmla="*/ 1512443 h 1849120"/>
              <a:gd name="T30" fmla="*/ 252095 w 3312414"/>
              <a:gd name="T31" fmla="*/ 1512443 h 1849120"/>
              <a:gd name="T32" fmla="*/ 0 w 3312414"/>
              <a:gd name="T33" fmla="*/ 1260347 h 1849120"/>
              <a:gd name="T34" fmla="*/ 0 w 3312414"/>
              <a:gd name="T35" fmla="*/ 1260347 h 1849120"/>
              <a:gd name="T36" fmla="*/ 0 w 3312414"/>
              <a:gd name="T37" fmla="*/ 882269 h 1849120"/>
              <a:gd name="T38" fmla="*/ 0 w 3312414"/>
              <a:gd name="T39" fmla="*/ 882269 h 1849120"/>
              <a:gd name="T40" fmla="*/ 0 w 3312414"/>
              <a:gd name="T41" fmla="*/ 251968 h 184912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312414"/>
              <a:gd name="T64" fmla="*/ 0 h 1849120"/>
              <a:gd name="T65" fmla="*/ 3312414 w 3312414"/>
              <a:gd name="T66" fmla="*/ 1849120 h 184912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312414" h="1849120">
                <a:moveTo>
                  <a:pt x="0" y="251968"/>
                </a:moveTo>
                <a:cubicBezTo>
                  <a:pt x="0" y="112776"/>
                  <a:pt x="112902" y="0"/>
                  <a:pt x="252095" y="0"/>
                </a:cubicBezTo>
                <a:lnTo>
                  <a:pt x="1932304" y="0"/>
                </a:lnTo>
                <a:lnTo>
                  <a:pt x="1932304" y="0"/>
                </a:lnTo>
                <a:lnTo>
                  <a:pt x="2760345" y="0"/>
                </a:lnTo>
                <a:lnTo>
                  <a:pt x="3060319" y="0"/>
                </a:lnTo>
                <a:cubicBezTo>
                  <a:pt x="3199510" y="0"/>
                  <a:pt x="3312414" y="112776"/>
                  <a:pt x="3312414" y="251968"/>
                </a:cubicBezTo>
                <a:lnTo>
                  <a:pt x="3312414" y="882269"/>
                </a:lnTo>
                <a:lnTo>
                  <a:pt x="3312414" y="882269"/>
                </a:lnTo>
                <a:lnTo>
                  <a:pt x="3312414" y="1260347"/>
                </a:lnTo>
                <a:lnTo>
                  <a:pt x="3312414" y="1260347"/>
                </a:lnTo>
                <a:cubicBezTo>
                  <a:pt x="3312414" y="1399540"/>
                  <a:pt x="3199510" y="1512443"/>
                  <a:pt x="3060319" y="1512443"/>
                </a:cubicBezTo>
                <a:lnTo>
                  <a:pt x="2760345" y="1512443"/>
                </a:lnTo>
                <a:lnTo>
                  <a:pt x="3005454" y="1849119"/>
                </a:lnTo>
                <a:lnTo>
                  <a:pt x="1932304" y="1512443"/>
                </a:lnTo>
                <a:lnTo>
                  <a:pt x="252095" y="1512443"/>
                </a:lnTo>
                <a:cubicBezTo>
                  <a:pt x="112902" y="1512443"/>
                  <a:pt x="0" y="1399540"/>
                  <a:pt x="0" y="1260347"/>
                </a:cubicBezTo>
                <a:lnTo>
                  <a:pt x="0" y="1260347"/>
                </a:lnTo>
                <a:lnTo>
                  <a:pt x="0" y="882269"/>
                </a:lnTo>
                <a:lnTo>
                  <a:pt x="0" y="882269"/>
                </a:lnTo>
                <a:lnTo>
                  <a:pt x="0" y="251968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27051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塑造形象</a:t>
            </a:r>
            <a:endParaRPr lang="zh-CN" altLang="en-US"/>
          </a:p>
        </p:txBody>
      </p:sp>
      <p:sp>
        <p:nvSpPr>
          <p:cNvPr id="24583" name="TextBox 1"/>
          <p:cNvSpPr>
            <a:spLocks noChangeArrowheads="1"/>
          </p:cNvSpPr>
          <p:nvPr/>
        </p:nvSpPr>
        <p:spPr bwMode="auto">
          <a:xfrm>
            <a:off x="990600" y="3479800"/>
            <a:ext cx="441007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6200"/>
              </a:lnSpc>
            </a:pPr>
            <a:r>
              <a:rPr 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Streak控</a:t>
            </a:r>
            <a:r>
              <a:rPr 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的语言</a:t>
            </a:r>
            <a:endParaRPr lang="zh-CN" altLang="en-US"/>
          </a:p>
        </p:txBody>
      </p:sp>
      <p:sp>
        <p:nvSpPr>
          <p:cNvPr id="24584" name="TextBox 1"/>
          <p:cNvSpPr>
            <a:spLocks noChangeArrowheads="1"/>
          </p:cNvSpPr>
          <p:nvPr/>
        </p:nvSpPr>
        <p:spPr bwMode="auto">
          <a:xfrm>
            <a:off x="990600" y="4305300"/>
            <a:ext cx="43338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丌做作，自然、亲切，阳光随呾</a:t>
            </a:r>
            <a:endParaRPr lang="zh-CN" altLang="en-US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4300"/>
              </a:lnSpc>
            </a:pPr>
            <a:r>
              <a:rPr 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富有娱乐精神又丌失与业风范</a:t>
            </a:r>
            <a:endParaRPr lang="zh-CN" altLang="en-US"/>
          </a:p>
        </p:txBody>
      </p:sp>
      <p:sp>
        <p:nvSpPr>
          <p:cNvPr id="24585" name="TextBox 1"/>
          <p:cNvSpPr>
            <a:spLocks noChangeArrowheads="1"/>
          </p:cNvSpPr>
          <p:nvPr/>
        </p:nvSpPr>
        <p:spPr bwMode="auto">
          <a:xfrm>
            <a:off x="2286000" y="1422400"/>
            <a:ext cx="2963863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如此彪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悍的配置，叧能说嫉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妒羡慕恨啊！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3" name="Freeform 3"/>
          <p:cNvSpPr>
            <a:spLocks noChangeArrowheads="1"/>
          </p:cNvSpPr>
          <p:nvPr/>
        </p:nvSpPr>
        <p:spPr bwMode="auto">
          <a:xfrm>
            <a:off x="5795963" y="1922463"/>
            <a:ext cx="1600200" cy="2016125"/>
          </a:xfrm>
          <a:custGeom>
            <a:avLst/>
            <a:gdLst>
              <a:gd name="T0" fmla="*/ 1008126 w 1600708"/>
              <a:gd name="T1" fmla="*/ 1008126 h 2016252"/>
              <a:gd name="T2" fmla="*/ 1600708 w 1600708"/>
              <a:gd name="T3" fmla="*/ 1823720 h 2016252"/>
              <a:gd name="T4" fmla="*/ 192532 w 1600708"/>
              <a:gd name="T5" fmla="*/ 1600708 h 2016252"/>
              <a:gd name="T6" fmla="*/ 415544 w 1600708"/>
              <a:gd name="T7" fmla="*/ 192532 h 2016252"/>
              <a:gd name="T8" fmla="*/ 1008126 w 1600708"/>
              <a:gd name="T9" fmla="*/ 0 h 2016252"/>
              <a:gd name="T10" fmla="*/ 1008126 w 1600708"/>
              <a:gd name="T11" fmla="*/ 1008126 h 20162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0708"/>
              <a:gd name="T19" fmla="*/ 0 h 2016252"/>
              <a:gd name="T20" fmla="*/ 1600708 w 1600708"/>
              <a:gd name="T21" fmla="*/ 2016252 h 20162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0708" h="2016252">
                <a:moveTo>
                  <a:pt x="1008126" y="1008126"/>
                </a:moveTo>
                <a:lnTo>
                  <a:pt x="1600708" y="1823720"/>
                </a:lnTo>
                <a:cubicBezTo>
                  <a:pt x="1150239" y="2150998"/>
                  <a:pt x="519811" y="2051177"/>
                  <a:pt x="192532" y="1600708"/>
                </a:cubicBezTo>
                <a:cubicBezTo>
                  <a:pt x="-134746" y="1150239"/>
                  <a:pt x="-34924" y="519811"/>
                  <a:pt x="415544" y="192532"/>
                </a:cubicBezTo>
                <a:cubicBezTo>
                  <a:pt x="595757" y="61722"/>
                  <a:pt x="785367" y="0"/>
                  <a:pt x="1008126" y="0"/>
                </a:cubicBezTo>
                <a:lnTo>
                  <a:pt x="1008126" y="1008126"/>
                </a:ln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4" name="Freeform 3"/>
          <p:cNvSpPr>
            <a:spLocks noChangeArrowheads="1"/>
          </p:cNvSpPr>
          <p:nvPr/>
        </p:nvSpPr>
        <p:spPr bwMode="auto">
          <a:xfrm>
            <a:off x="6804025" y="1922463"/>
            <a:ext cx="1008063" cy="1824037"/>
          </a:xfrm>
          <a:custGeom>
            <a:avLst/>
            <a:gdLst>
              <a:gd name="T0" fmla="*/ 0 w 1008126"/>
              <a:gd name="T1" fmla="*/ 1008126 h 1823720"/>
              <a:gd name="T2" fmla="*/ 0 w 1008126"/>
              <a:gd name="T3" fmla="*/ 0 h 1823720"/>
              <a:gd name="T4" fmla="*/ 1008126 w 1008126"/>
              <a:gd name="T5" fmla="*/ 1008126 h 1823720"/>
              <a:gd name="T6" fmla="*/ 592581 w 1008126"/>
              <a:gd name="T7" fmla="*/ 1823720 h 1823720"/>
              <a:gd name="T8" fmla="*/ 0 w 1008126"/>
              <a:gd name="T9" fmla="*/ 1008126 h 18237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8126"/>
              <a:gd name="T16" fmla="*/ 0 h 1823720"/>
              <a:gd name="T17" fmla="*/ 1008126 w 1008126"/>
              <a:gd name="T18" fmla="*/ 1823720 h 18237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8126" h="1823720">
                <a:moveTo>
                  <a:pt x="0" y="1008126"/>
                </a:moveTo>
                <a:lnTo>
                  <a:pt x="0" y="0"/>
                </a:lnTo>
                <a:cubicBezTo>
                  <a:pt x="556767" y="0"/>
                  <a:pt x="1008126" y="451358"/>
                  <a:pt x="1008126" y="1008126"/>
                </a:cubicBezTo>
                <a:cubicBezTo>
                  <a:pt x="1008126" y="1342263"/>
                  <a:pt x="862710" y="1627378"/>
                  <a:pt x="592581" y="1823720"/>
                </a:cubicBezTo>
                <a:lnTo>
                  <a:pt x="0" y="1008126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5" name="Freeform 3"/>
          <p:cNvSpPr>
            <a:spLocks noChangeArrowheads="1"/>
          </p:cNvSpPr>
          <p:nvPr/>
        </p:nvSpPr>
        <p:spPr bwMode="auto">
          <a:xfrm>
            <a:off x="971550" y="4005263"/>
            <a:ext cx="6769100" cy="757237"/>
          </a:xfrm>
          <a:custGeom>
            <a:avLst/>
            <a:gdLst>
              <a:gd name="T0" fmla="*/ 0 w 6768718"/>
              <a:gd name="T1" fmla="*/ 757135 h 757135"/>
              <a:gd name="T2" fmla="*/ 6768719 w 6768718"/>
              <a:gd name="T3" fmla="*/ 757135 h 757135"/>
              <a:gd name="T4" fmla="*/ 6768719 w 6768718"/>
              <a:gd name="T5" fmla="*/ 0 h 757135"/>
              <a:gd name="T6" fmla="*/ 0 w 6768718"/>
              <a:gd name="T7" fmla="*/ 0 h 757135"/>
              <a:gd name="T8" fmla="*/ 0 w 6768718"/>
              <a:gd name="T9" fmla="*/ 757135 h 7571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8718"/>
              <a:gd name="T16" fmla="*/ 0 h 757135"/>
              <a:gd name="T17" fmla="*/ 6768718 w 6768718"/>
              <a:gd name="T18" fmla="*/ 757135 h 7571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8718" h="757135">
                <a:moveTo>
                  <a:pt x="0" y="757135"/>
                </a:moveTo>
                <a:lnTo>
                  <a:pt x="6768719" y="757135"/>
                </a:lnTo>
                <a:lnTo>
                  <a:pt x="6768719" y="0"/>
                </a:lnTo>
                <a:lnTo>
                  <a:pt x="0" y="0"/>
                </a:lnTo>
                <a:lnTo>
                  <a:pt x="0" y="757135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智造话题</a:t>
            </a:r>
            <a:endParaRPr lang="zh-CN" altLang="en-US"/>
          </a:p>
        </p:txBody>
      </p:sp>
      <p:sp>
        <p:nvSpPr>
          <p:cNvPr id="25608" name="TextBox 1"/>
          <p:cNvSpPr>
            <a:spLocks noChangeArrowheads="1"/>
          </p:cNvSpPr>
          <p:nvPr/>
        </p:nvSpPr>
        <p:spPr bwMode="auto">
          <a:xfrm>
            <a:off x="990600" y="1778000"/>
            <a:ext cx="4103688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话题是建立关系的基础</a:t>
            </a:r>
            <a:endParaRPr lang="zh-CN" altLang="en-US"/>
          </a:p>
        </p:txBody>
      </p:sp>
      <p:sp>
        <p:nvSpPr>
          <p:cNvPr id="25609" name="TextBox 1"/>
          <p:cNvSpPr>
            <a:spLocks noChangeArrowheads="1"/>
          </p:cNvSpPr>
          <p:nvPr/>
        </p:nvSpPr>
        <p:spPr bwMode="auto">
          <a:xfrm>
            <a:off x="990600" y="2362200"/>
            <a:ext cx="46672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也是持续吸引粉丝关注的关键</a:t>
            </a:r>
            <a:endParaRPr lang="zh-CN" altLang="en-US"/>
          </a:p>
        </p:txBody>
      </p:sp>
      <p:sp>
        <p:nvSpPr>
          <p:cNvPr id="25610" name="TextBox 1"/>
          <p:cNvSpPr>
            <a:spLocks noChangeArrowheads="1"/>
          </p:cNvSpPr>
          <p:nvPr/>
        </p:nvSpPr>
        <p:spPr bwMode="auto">
          <a:xfrm>
            <a:off x="1244600" y="4051300"/>
            <a:ext cx="63611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99CC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日常话题可分为#植入式话题#呾#常觃话题#（不产品无直接关</a:t>
            </a:r>
            <a:endParaRPr lang="zh-CN" altLang="en-US">
              <a:solidFill>
                <a:srgbClr val="99CC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>
                <a:solidFill>
                  <a:srgbClr val="99CC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系），否则大量的商业信息会让粉丝失去信仸呾缺少共鸣。</a:t>
            </a:r>
            <a:endParaRPr lang="zh-CN" altLang="en-US"/>
          </a:p>
        </p:txBody>
      </p:sp>
      <p:sp>
        <p:nvSpPr>
          <p:cNvPr id="25611" name="TextBox 1"/>
          <p:cNvSpPr>
            <a:spLocks noChangeArrowheads="1"/>
          </p:cNvSpPr>
          <p:nvPr/>
        </p:nvSpPr>
        <p:spPr bwMode="auto">
          <a:xfrm>
            <a:off x="990600" y="3213100"/>
            <a:ext cx="482758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30-40%</a:t>
            </a:r>
            <a:r>
              <a:rPr lang="en-US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</a:t>
            </a:r>
            <a:r>
              <a:rPr lang="en-US" sz="4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60-70%</a:t>
            </a:r>
            <a:endParaRPr lang="zh-CN" altLang="en-US"/>
          </a:p>
        </p:txBody>
      </p:sp>
      <p:sp>
        <p:nvSpPr>
          <p:cNvPr id="25612" name="TextBox 1"/>
          <p:cNvSpPr>
            <a:spLocks noChangeArrowheads="1"/>
          </p:cNvSpPr>
          <p:nvPr/>
        </p:nvSpPr>
        <p:spPr bwMode="auto">
          <a:xfrm>
            <a:off x="990600" y="2933700"/>
            <a:ext cx="4630738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#植入式话题#占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#常觃话题#占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7" name="Freeform 3"/>
          <p:cNvSpPr>
            <a:spLocks noChangeArrowheads="1"/>
          </p:cNvSpPr>
          <p:nvPr/>
        </p:nvSpPr>
        <p:spPr bwMode="auto">
          <a:xfrm>
            <a:off x="684213" y="1341438"/>
            <a:ext cx="4967287" cy="3159125"/>
          </a:xfrm>
          <a:custGeom>
            <a:avLst/>
            <a:gdLst>
              <a:gd name="T0" fmla="*/ 0 w 4968569"/>
              <a:gd name="T1" fmla="*/ 0 h 3159379"/>
              <a:gd name="T2" fmla="*/ 828116 w 4968569"/>
              <a:gd name="T3" fmla="*/ 0 h 3159379"/>
              <a:gd name="T4" fmla="*/ 828116 w 4968569"/>
              <a:gd name="T5" fmla="*/ 0 h 3159379"/>
              <a:gd name="T6" fmla="*/ 2070176 w 4968569"/>
              <a:gd name="T7" fmla="*/ 0 h 3159379"/>
              <a:gd name="T8" fmla="*/ 4968570 w 4968569"/>
              <a:gd name="T9" fmla="*/ 0 h 3159379"/>
              <a:gd name="T10" fmla="*/ 4968570 w 4968569"/>
              <a:gd name="T11" fmla="*/ 1638172 h 3159379"/>
              <a:gd name="T12" fmla="*/ 4968570 w 4968569"/>
              <a:gd name="T13" fmla="*/ 1638172 h 3159379"/>
              <a:gd name="T14" fmla="*/ 4968570 w 4968569"/>
              <a:gd name="T15" fmla="*/ 2340228 h 3159379"/>
              <a:gd name="T16" fmla="*/ 4968570 w 4968569"/>
              <a:gd name="T17" fmla="*/ 2808351 h 3159379"/>
              <a:gd name="T18" fmla="*/ 2070176 w 4968569"/>
              <a:gd name="T19" fmla="*/ 2808351 h 3159379"/>
              <a:gd name="T20" fmla="*/ 1449146 w 4968569"/>
              <a:gd name="T21" fmla="*/ 3159378 h 3159379"/>
              <a:gd name="T22" fmla="*/ 828116 w 4968569"/>
              <a:gd name="T23" fmla="*/ 2808351 h 3159379"/>
              <a:gd name="T24" fmla="*/ 0 w 4968569"/>
              <a:gd name="T25" fmla="*/ 2808351 h 3159379"/>
              <a:gd name="T26" fmla="*/ 0 w 4968569"/>
              <a:gd name="T27" fmla="*/ 2340228 h 3159379"/>
              <a:gd name="T28" fmla="*/ 0 w 4968569"/>
              <a:gd name="T29" fmla="*/ 1638172 h 3159379"/>
              <a:gd name="T30" fmla="*/ 0 w 4968569"/>
              <a:gd name="T31" fmla="*/ 1638172 h 3159379"/>
              <a:gd name="T32" fmla="*/ 0 w 4968569"/>
              <a:gd name="T33" fmla="*/ 0 h 31593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68569"/>
              <a:gd name="T52" fmla="*/ 0 h 3159379"/>
              <a:gd name="T53" fmla="*/ 4968569 w 4968569"/>
              <a:gd name="T54" fmla="*/ 3159379 h 315937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68569" h="3159379">
                <a:moveTo>
                  <a:pt x="0" y="0"/>
                </a:moveTo>
                <a:lnTo>
                  <a:pt x="828116" y="0"/>
                </a:lnTo>
                <a:lnTo>
                  <a:pt x="828116" y="0"/>
                </a:lnTo>
                <a:lnTo>
                  <a:pt x="2070176" y="0"/>
                </a:lnTo>
                <a:lnTo>
                  <a:pt x="4968570" y="0"/>
                </a:lnTo>
                <a:lnTo>
                  <a:pt x="4968570" y="1638172"/>
                </a:lnTo>
                <a:lnTo>
                  <a:pt x="4968570" y="1638172"/>
                </a:lnTo>
                <a:lnTo>
                  <a:pt x="4968570" y="2340228"/>
                </a:lnTo>
                <a:lnTo>
                  <a:pt x="4968570" y="2808351"/>
                </a:lnTo>
                <a:lnTo>
                  <a:pt x="2070176" y="2808351"/>
                </a:lnTo>
                <a:lnTo>
                  <a:pt x="1449146" y="3159378"/>
                </a:lnTo>
                <a:lnTo>
                  <a:pt x="828116" y="2808351"/>
                </a:lnTo>
                <a:lnTo>
                  <a:pt x="0" y="2808351"/>
                </a:lnTo>
                <a:lnTo>
                  <a:pt x="0" y="2340228"/>
                </a:lnTo>
                <a:lnTo>
                  <a:pt x="0" y="1638172"/>
                </a:lnTo>
                <a:lnTo>
                  <a:pt x="0" y="1638172"/>
                </a:lnTo>
                <a:lnTo>
                  <a:pt x="0" y="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8" name="Freeform 3"/>
          <p:cNvSpPr>
            <a:spLocks noChangeArrowheads="1"/>
          </p:cNvSpPr>
          <p:nvPr/>
        </p:nvSpPr>
        <p:spPr bwMode="auto">
          <a:xfrm>
            <a:off x="677863" y="1335088"/>
            <a:ext cx="4979987" cy="3171825"/>
          </a:xfrm>
          <a:custGeom>
            <a:avLst/>
            <a:gdLst>
              <a:gd name="T0" fmla="*/ 6350 w 4981269"/>
              <a:gd name="T1" fmla="*/ 6350 h 3172079"/>
              <a:gd name="T2" fmla="*/ 834466 w 4981269"/>
              <a:gd name="T3" fmla="*/ 6350 h 3172079"/>
              <a:gd name="T4" fmla="*/ 834466 w 4981269"/>
              <a:gd name="T5" fmla="*/ 6350 h 3172079"/>
              <a:gd name="T6" fmla="*/ 2076526 w 4981269"/>
              <a:gd name="T7" fmla="*/ 6350 h 3172079"/>
              <a:gd name="T8" fmla="*/ 4974920 w 4981269"/>
              <a:gd name="T9" fmla="*/ 6350 h 3172079"/>
              <a:gd name="T10" fmla="*/ 4974920 w 4981269"/>
              <a:gd name="T11" fmla="*/ 1644522 h 3172079"/>
              <a:gd name="T12" fmla="*/ 4974920 w 4981269"/>
              <a:gd name="T13" fmla="*/ 1644522 h 3172079"/>
              <a:gd name="T14" fmla="*/ 4974920 w 4981269"/>
              <a:gd name="T15" fmla="*/ 2346578 h 3172079"/>
              <a:gd name="T16" fmla="*/ 4974920 w 4981269"/>
              <a:gd name="T17" fmla="*/ 2814701 h 3172079"/>
              <a:gd name="T18" fmla="*/ 2076526 w 4981269"/>
              <a:gd name="T19" fmla="*/ 2814701 h 3172079"/>
              <a:gd name="T20" fmla="*/ 1455496 w 4981269"/>
              <a:gd name="T21" fmla="*/ 3165728 h 3172079"/>
              <a:gd name="T22" fmla="*/ 834466 w 4981269"/>
              <a:gd name="T23" fmla="*/ 2814701 h 3172079"/>
              <a:gd name="T24" fmla="*/ 6350 w 4981269"/>
              <a:gd name="T25" fmla="*/ 2814701 h 3172079"/>
              <a:gd name="T26" fmla="*/ 6350 w 4981269"/>
              <a:gd name="T27" fmla="*/ 2346578 h 3172079"/>
              <a:gd name="T28" fmla="*/ 6350 w 4981269"/>
              <a:gd name="T29" fmla="*/ 1644522 h 3172079"/>
              <a:gd name="T30" fmla="*/ 6350 w 4981269"/>
              <a:gd name="T31" fmla="*/ 1644522 h 3172079"/>
              <a:gd name="T32" fmla="*/ 6350 w 4981269"/>
              <a:gd name="T33" fmla="*/ 6350 h 317207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81269"/>
              <a:gd name="T52" fmla="*/ 0 h 3172079"/>
              <a:gd name="T53" fmla="*/ 4981269 w 4981269"/>
              <a:gd name="T54" fmla="*/ 3172079 h 317207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81269" h="3172079">
                <a:moveTo>
                  <a:pt x="6350" y="6350"/>
                </a:moveTo>
                <a:lnTo>
                  <a:pt x="834466" y="6350"/>
                </a:lnTo>
                <a:lnTo>
                  <a:pt x="834466" y="6350"/>
                </a:lnTo>
                <a:lnTo>
                  <a:pt x="2076526" y="6350"/>
                </a:lnTo>
                <a:lnTo>
                  <a:pt x="4974920" y="6350"/>
                </a:lnTo>
                <a:lnTo>
                  <a:pt x="4974920" y="1644522"/>
                </a:lnTo>
                <a:lnTo>
                  <a:pt x="4974920" y="1644522"/>
                </a:lnTo>
                <a:lnTo>
                  <a:pt x="4974920" y="2346578"/>
                </a:lnTo>
                <a:lnTo>
                  <a:pt x="4974920" y="2814701"/>
                </a:lnTo>
                <a:lnTo>
                  <a:pt x="2076526" y="2814701"/>
                </a:lnTo>
                <a:lnTo>
                  <a:pt x="1455496" y="3165728"/>
                </a:lnTo>
                <a:lnTo>
                  <a:pt x="834466" y="2814701"/>
                </a:lnTo>
                <a:lnTo>
                  <a:pt x="6350" y="2814701"/>
                </a:lnTo>
                <a:lnTo>
                  <a:pt x="6350" y="2346578"/>
                </a:lnTo>
                <a:lnTo>
                  <a:pt x="6350" y="1644522"/>
                </a:lnTo>
                <a:lnTo>
                  <a:pt x="6350" y="1644522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99CC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9" name="Freeform 3"/>
          <p:cNvSpPr>
            <a:spLocks noChangeArrowheads="1"/>
          </p:cNvSpPr>
          <p:nvPr/>
        </p:nvSpPr>
        <p:spPr bwMode="auto">
          <a:xfrm>
            <a:off x="3492500" y="2565400"/>
            <a:ext cx="4967288" cy="3159125"/>
          </a:xfrm>
          <a:custGeom>
            <a:avLst/>
            <a:gdLst>
              <a:gd name="T0" fmla="*/ 0 w 4968620"/>
              <a:gd name="T1" fmla="*/ 0 h 3159366"/>
              <a:gd name="T2" fmla="*/ 828166 w 4968620"/>
              <a:gd name="T3" fmla="*/ 0 h 3159366"/>
              <a:gd name="T4" fmla="*/ 828166 w 4968620"/>
              <a:gd name="T5" fmla="*/ 0 h 3159366"/>
              <a:gd name="T6" fmla="*/ 2070226 w 4968620"/>
              <a:gd name="T7" fmla="*/ 0 h 3159366"/>
              <a:gd name="T8" fmla="*/ 4968620 w 4968620"/>
              <a:gd name="T9" fmla="*/ 0 h 3159366"/>
              <a:gd name="T10" fmla="*/ 4968620 w 4968620"/>
              <a:gd name="T11" fmla="*/ 1638173 h 3159366"/>
              <a:gd name="T12" fmla="*/ 4968620 w 4968620"/>
              <a:gd name="T13" fmla="*/ 1638173 h 3159366"/>
              <a:gd name="T14" fmla="*/ 4968620 w 4968620"/>
              <a:gd name="T15" fmla="*/ 2340229 h 3159366"/>
              <a:gd name="T16" fmla="*/ 4968620 w 4968620"/>
              <a:gd name="T17" fmla="*/ 2808350 h 3159366"/>
              <a:gd name="T18" fmla="*/ 2070226 w 4968620"/>
              <a:gd name="T19" fmla="*/ 2808350 h 3159366"/>
              <a:gd name="T20" fmla="*/ 1449196 w 4968620"/>
              <a:gd name="T21" fmla="*/ 3159366 h 3159366"/>
              <a:gd name="T22" fmla="*/ 828166 w 4968620"/>
              <a:gd name="T23" fmla="*/ 2808350 h 3159366"/>
              <a:gd name="T24" fmla="*/ 0 w 4968620"/>
              <a:gd name="T25" fmla="*/ 2808350 h 3159366"/>
              <a:gd name="T26" fmla="*/ 0 w 4968620"/>
              <a:gd name="T27" fmla="*/ 2340229 h 3159366"/>
              <a:gd name="T28" fmla="*/ 0 w 4968620"/>
              <a:gd name="T29" fmla="*/ 1638173 h 3159366"/>
              <a:gd name="T30" fmla="*/ 0 w 4968620"/>
              <a:gd name="T31" fmla="*/ 1638173 h 3159366"/>
              <a:gd name="T32" fmla="*/ 0 w 4968620"/>
              <a:gd name="T33" fmla="*/ 0 h 31593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68620"/>
              <a:gd name="T52" fmla="*/ 0 h 3159366"/>
              <a:gd name="T53" fmla="*/ 4968620 w 4968620"/>
              <a:gd name="T54" fmla="*/ 3159366 h 315936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68620" h="3159366">
                <a:moveTo>
                  <a:pt x="0" y="0"/>
                </a:moveTo>
                <a:lnTo>
                  <a:pt x="828166" y="0"/>
                </a:lnTo>
                <a:lnTo>
                  <a:pt x="828166" y="0"/>
                </a:lnTo>
                <a:lnTo>
                  <a:pt x="2070226" y="0"/>
                </a:lnTo>
                <a:lnTo>
                  <a:pt x="4968620" y="0"/>
                </a:lnTo>
                <a:lnTo>
                  <a:pt x="4968620" y="1638173"/>
                </a:lnTo>
                <a:lnTo>
                  <a:pt x="4968620" y="1638173"/>
                </a:lnTo>
                <a:lnTo>
                  <a:pt x="4968620" y="2340229"/>
                </a:lnTo>
                <a:lnTo>
                  <a:pt x="4968620" y="2808350"/>
                </a:lnTo>
                <a:lnTo>
                  <a:pt x="2070226" y="2808350"/>
                </a:lnTo>
                <a:lnTo>
                  <a:pt x="1449196" y="3159366"/>
                </a:lnTo>
                <a:lnTo>
                  <a:pt x="828166" y="2808350"/>
                </a:lnTo>
                <a:lnTo>
                  <a:pt x="0" y="2808350"/>
                </a:lnTo>
                <a:lnTo>
                  <a:pt x="0" y="2340229"/>
                </a:lnTo>
                <a:lnTo>
                  <a:pt x="0" y="1638173"/>
                </a:lnTo>
                <a:lnTo>
                  <a:pt x="0" y="1638173"/>
                </a:lnTo>
                <a:lnTo>
                  <a:pt x="0" y="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0" name="Freeform 3"/>
          <p:cNvSpPr>
            <a:spLocks noChangeArrowheads="1"/>
          </p:cNvSpPr>
          <p:nvPr/>
        </p:nvSpPr>
        <p:spPr bwMode="auto">
          <a:xfrm>
            <a:off x="3486150" y="2559050"/>
            <a:ext cx="4979988" cy="3171825"/>
          </a:xfrm>
          <a:custGeom>
            <a:avLst/>
            <a:gdLst>
              <a:gd name="T0" fmla="*/ 6350 w 4981320"/>
              <a:gd name="T1" fmla="*/ 6350 h 3172066"/>
              <a:gd name="T2" fmla="*/ 834516 w 4981320"/>
              <a:gd name="T3" fmla="*/ 6350 h 3172066"/>
              <a:gd name="T4" fmla="*/ 834516 w 4981320"/>
              <a:gd name="T5" fmla="*/ 6350 h 3172066"/>
              <a:gd name="T6" fmla="*/ 2076576 w 4981320"/>
              <a:gd name="T7" fmla="*/ 6350 h 3172066"/>
              <a:gd name="T8" fmla="*/ 4974970 w 4981320"/>
              <a:gd name="T9" fmla="*/ 6350 h 3172066"/>
              <a:gd name="T10" fmla="*/ 4974970 w 4981320"/>
              <a:gd name="T11" fmla="*/ 1644523 h 3172066"/>
              <a:gd name="T12" fmla="*/ 4974970 w 4981320"/>
              <a:gd name="T13" fmla="*/ 1644523 h 3172066"/>
              <a:gd name="T14" fmla="*/ 4974970 w 4981320"/>
              <a:gd name="T15" fmla="*/ 2346579 h 3172066"/>
              <a:gd name="T16" fmla="*/ 4974970 w 4981320"/>
              <a:gd name="T17" fmla="*/ 2814700 h 3172066"/>
              <a:gd name="T18" fmla="*/ 2076576 w 4981320"/>
              <a:gd name="T19" fmla="*/ 2814700 h 3172066"/>
              <a:gd name="T20" fmla="*/ 1455546 w 4981320"/>
              <a:gd name="T21" fmla="*/ 3165716 h 3172066"/>
              <a:gd name="T22" fmla="*/ 834516 w 4981320"/>
              <a:gd name="T23" fmla="*/ 2814700 h 3172066"/>
              <a:gd name="T24" fmla="*/ 6350 w 4981320"/>
              <a:gd name="T25" fmla="*/ 2814700 h 3172066"/>
              <a:gd name="T26" fmla="*/ 6350 w 4981320"/>
              <a:gd name="T27" fmla="*/ 2346579 h 3172066"/>
              <a:gd name="T28" fmla="*/ 6350 w 4981320"/>
              <a:gd name="T29" fmla="*/ 1644523 h 3172066"/>
              <a:gd name="T30" fmla="*/ 6350 w 4981320"/>
              <a:gd name="T31" fmla="*/ 1644523 h 3172066"/>
              <a:gd name="T32" fmla="*/ 6350 w 4981320"/>
              <a:gd name="T33" fmla="*/ 6350 h 317206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81320"/>
              <a:gd name="T52" fmla="*/ 0 h 3172066"/>
              <a:gd name="T53" fmla="*/ 4981320 w 4981320"/>
              <a:gd name="T54" fmla="*/ 3172066 h 317206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81320" h="3172066">
                <a:moveTo>
                  <a:pt x="6350" y="6350"/>
                </a:moveTo>
                <a:lnTo>
                  <a:pt x="834516" y="6350"/>
                </a:lnTo>
                <a:lnTo>
                  <a:pt x="834516" y="6350"/>
                </a:lnTo>
                <a:lnTo>
                  <a:pt x="2076576" y="6350"/>
                </a:lnTo>
                <a:lnTo>
                  <a:pt x="4974970" y="6350"/>
                </a:lnTo>
                <a:lnTo>
                  <a:pt x="4974970" y="1644523"/>
                </a:lnTo>
                <a:lnTo>
                  <a:pt x="4974970" y="1644523"/>
                </a:lnTo>
                <a:lnTo>
                  <a:pt x="4974970" y="2346579"/>
                </a:lnTo>
                <a:lnTo>
                  <a:pt x="4974970" y="2814700"/>
                </a:lnTo>
                <a:lnTo>
                  <a:pt x="2076576" y="2814700"/>
                </a:lnTo>
                <a:lnTo>
                  <a:pt x="1455546" y="3165716"/>
                </a:lnTo>
                <a:lnTo>
                  <a:pt x="834516" y="2814700"/>
                </a:lnTo>
                <a:lnTo>
                  <a:pt x="6350" y="2814700"/>
                </a:lnTo>
                <a:lnTo>
                  <a:pt x="6350" y="2346579"/>
                </a:lnTo>
                <a:lnTo>
                  <a:pt x="6350" y="1644523"/>
                </a:lnTo>
                <a:lnTo>
                  <a:pt x="6350" y="1644523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99CC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66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Box 1"/>
          <p:cNvSpPr>
            <a:spLocks noChangeArrowheads="1"/>
          </p:cNvSpPr>
          <p:nvPr/>
        </p:nvSpPr>
        <p:spPr bwMode="auto">
          <a:xfrm>
            <a:off x="1701800" y="4559300"/>
            <a:ext cx="9239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预热期</a:t>
            </a:r>
            <a:endParaRPr lang="zh-CN" altLang="en-US"/>
          </a:p>
        </p:txBody>
      </p:sp>
      <p:sp>
        <p:nvSpPr>
          <p:cNvPr id="26633" name="TextBox 1"/>
          <p:cNvSpPr>
            <a:spLocks noChangeArrowheads="1"/>
          </p:cNvSpPr>
          <p:nvPr/>
        </p:nvSpPr>
        <p:spPr bwMode="auto">
          <a:xfrm>
            <a:off x="1181100" y="2578100"/>
            <a:ext cx="2141538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#拼命三郎的另一面#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#大力推进面子工程#</a:t>
            </a:r>
            <a:endParaRPr lang="zh-CN" altLang="en-US"/>
          </a:p>
        </p:txBody>
      </p:sp>
      <p:sp>
        <p:nvSpPr>
          <p:cNvPr id="26634" name="TextBox 1"/>
          <p:cNvSpPr>
            <a:spLocks noChangeArrowheads="1"/>
          </p:cNvSpPr>
          <p:nvPr/>
        </p:nvSpPr>
        <p:spPr bwMode="auto">
          <a:xfrm>
            <a:off x="508000" y="266700"/>
            <a:ext cx="487362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482600" algn="l"/>
                <a:tab pos="6731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智造话题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4826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围绕“两面派”话题展开讨论，以引起关注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82600" algn="l"/>
                <a:tab pos="673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482600" algn="l"/>
                <a:tab pos="673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#面面俱到丌是传奇#</a:t>
            </a:r>
            <a:endParaRPr lang="zh-CN" altLang="en-US"/>
          </a:p>
        </p:txBody>
      </p:sp>
      <p:sp>
        <p:nvSpPr>
          <p:cNvPr id="26635" name="TextBox 1"/>
          <p:cNvSpPr>
            <a:spLocks noChangeArrowheads="1"/>
          </p:cNvSpPr>
          <p:nvPr/>
        </p:nvSpPr>
        <p:spPr bwMode="auto">
          <a:xfrm>
            <a:off x="3721100" y="2794000"/>
            <a:ext cx="4616450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2921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以红人、意见领袖的产品测评、讨论为主，强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2921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化良性口碑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92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92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600"/>
              </a:lnSpc>
              <a:tabLst>
                <a:tab pos="292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#Streak控必知#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92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292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#玩出Streak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Pro新花样#</a:t>
            </a:r>
            <a:endParaRPr lang="zh-CN" altLang="en-US"/>
          </a:p>
        </p:txBody>
      </p:sp>
      <p:sp>
        <p:nvSpPr>
          <p:cNvPr id="26636" name="TextBox 1"/>
          <p:cNvSpPr>
            <a:spLocks noChangeArrowheads="1"/>
          </p:cNvSpPr>
          <p:nvPr/>
        </p:nvSpPr>
        <p:spPr bwMode="auto">
          <a:xfrm>
            <a:off x="4013200" y="4673600"/>
            <a:ext cx="1911350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4953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#左思右享实验室#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95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800"/>
              </a:lnSpc>
              <a:tabLst>
                <a:tab pos="495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导入期</a:t>
            </a:r>
            <a:endParaRPr lang="zh-CN" altLang="en-US"/>
          </a:p>
        </p:txBody>
      </p:sp>
      <p:sp>
        <p:nvSpPr>
          <p:cNvPr id="26637" name="TextBox 1"/>
          <p:cNvSpPr>
            <a:spLocks noChangeArrowheads="1"/>
          </p:cNvSpPr>
          <p:nvPr/>
        </p:nvSpPr>
        <p:spPr bwMode="auto">
          <a:xfrm>
            <a:off x="7683500" y="4876800"/>
            <a:ext cx="7175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77933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丼例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1" name="Freeform 3"/>
          <p:cNvSpPr>
            <a:spLocks noChangeArrowheads="1"/>
          </p:cNvSpPr>
          <p:nvPr/>
        </p:nvSpPr>
        <p:spPr bwMode="auto">
          <a:xfrm>
            <a:off x="5262563" y="2070100"/>
            <a:ext cx="117475" cy="111125"/>
          </a:xfrm>
          <a:custGeom>
            <a:avLst/>
            <a:gdLst>
              <a:gd name="T0" fmla="*/ 117601 w 117601"/>
              <a:gd name="T1" fmla="*/ 52451 h 111505"/>
              <a:gd name="T2" fmla="*/ 60070 w 117601"/>
              <a:gd name="T3" fmla="*/ 0 h 111505"/>
              <a:gd name="T4" fmla="*/ 57403 w 117601"/>
              <a:gd name="T5" fmla="*/ 0 h 111505"/>
              <a:gd name="T6" fmla="*/ 0 w 117601"/>
              <a:gd name="T7" fmla="*/ 52451 h 111505"/>
              <a:gd name="T8" fmla="*/ 57403 w 117601"/>
              <a:gd name="T9" fmla="*/ 111505 h 111505"/>
              <a:gd name="T10" fmla="*/ 60070 w 117601"/>
              <a:gd name="T11" fmla="*/ 111505 h 111505"/>
              <a:gd name="T12" fmla="*/ 117601 w 117601"/>
              <a:gd name="T13" fmla="*/ 52451 h 1115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1"/>
              <a:gd name="T22" fmla="*/ 0 h 111505"/>
              <a:gd name="T23" fmla="*/ 117601 w 117601"/>
              <a:gd name="T24" fmla="*/ 111505 h 1115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1" h="111505">
                <a:moveTo>
                  <a:pt x="117601" y="52451"/>
                </a:moveTo>
                <a:cubicBezTo>
                  <a:pt x="118998" y="6604"/>
                  <a:pt x="60070" y="0"/>
                  <a:pt x="60070" y="0"/>
                </a:cubicBezTo>
                <a:lnTo>
                  <a:pt x="57403" y="0"/>
                </a:lnTo>
                <a:cubicBezTo>
                  <a:pt x="57403" y="0"/>
                  <a:pt x="-1397" y="6604"/>
                  <a:pt x="0" y="52451"/>
                </a:cubicBezTo>
                <a:cubicBezTo>
                  <a:pt x="2666" y="75819"/>
                  <a:pt x="36067" y="111505"/>
                  <a:pt x="57403" y="111505"/>
                </a:cubicBezTo>
                <a:lnTo>
                  <a:pt x="60070" y="111505"/>
                </a:lnTo>
                <a:cubicBezTo>
                  <a:pt x="81533" y="111505"/>
                  <a:pt x="114934" y="75819"/>
                  <a:pt x="117601" y="52451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2" name="Freeform 3"/>
          <p:cNvSpPr>
            <a:spLocks noChangeArrowheads="1"/>
          </p:cNvSpPr>
          <p:nvPr/>
        </p:nvSpPr>
        <p:spPr bwMode="auto">
          <a:xfrm>
            <a:off x="5149850" y="2192338"/>
            <a:ext cx="347663" cy="576262"/>
          </a:xfrm>
          <a:custGeom>
            <a:avLst/>
            <a:gdLst>
              <a:gd name="T0" fmla="*/ 347471 w 347472"/>
              <a:gd name="T1" fmla="*/ 236092 h 577723"/>
              <a:gd name="T2" fmla="*/ 277240 w 347472"/>
              <a:gd name="T3" fmla="*/ 21843 h 577723"/>
              <a:gd name="T4" fmla="*/ 241172 w 347472"/>
              <a:gd name="T5" fmla="*/ 0 h 577723"/>
              <a:gd name="T6" fmla="*/ 175133 w 347472"/>
              <a:gd name="T7" fmla="*/ 0 h 577723"/>
              <a:gd name="T8" fmla="*/ 172465 w 347472"/>
              <a:gd name="T9" fmla="*/ 0 h 577723"/>
              <a:gd name="T10" fmla="*/ 106298 w 347472"/>
              <a:gd name="T11" fmla="*/ 0 h 577723"/>
              <a:gd name="T12" fmla="*/ 70230 w 347472"/>
              <a:gd name="T13" fmla="*/ 21843 h 577723"/>
              <a:gd name="T14" fmla="*/ 0 w 347472"/>
              <a:gd name="T15" fmla="*/ 236092 h 577723"/>
              <a:gd name="T16" fmla="*/ 6096 w 347472"/>
              <a:gd name="T17" fmla="*/ 257809 h 577723"/>
              <a:gd name="T18" fmla="*/ 40259 w 347472"/>
              <a:gd name="T19" fmla="*/ 239394 h 577723"/>
              <a:gd name="T20" fmla="*/ 96265 w 347472"/>
              <a:gd name="T21" fmla="*/ 100583 h 577723"/>
              <a:gd name="T22" fmla="*/ 88391 w 347472"/>
              <a:gd name="T23" fmla="*/ 267969 h 577723"/>
              <a:gd name="T24" fmla="*/ 58292 w 347472"/>
              <a:gd name="T25" fmla="*/ 559180 h 577723"/>
              <a:gd name="T26" fmla="*/ 88391 w 347472"/>
              <a:gd name="T27" fmla="*/ 577722 h 577723"/>
              <a:gd name="T28" fmla="*/ 118236 w 347472"/>
              <a:gd name="T29" fmla="*/ 559180 h 577723"/>
              <a:gd name="T30" fmla="*/ 173735 w 347472"/>
              <a:gd name="T31" fmla="*/ 271652 h 577723"/>
              <a:gd name="T32" fmla="*/ 173101 w 347472"/>
              <a:gd name="T33" fmla="*/ 267969 h 577723"/>
              <a:gd name="T34" fmla="*/ 174497 w 347472"/>
              <a:gd name="T35" fmla="*/ 267969 h 577723"/>
              <a:gd name="T36" fmla="*/ 173735 w 347472"/>
              <a:gd name="T37" fmla="*/ 271652 h 577723"/>
              <a:gd name="T38" fmla="*/ 229108 w 347472"/>
              <a:gd name="T39" fmla="*/ 559180 h 577723"/>
              <a:gd name="T40" fmla="*/ 259207 w 347472"/>
              <a:gd name="T41" fmla="*/ 577722 h 577723"/>
              <a:gd name="T42" fmla="*/ 289305 w 347472"/>
              <a:gd name="T43" fmla="*/ 559180 h 577723"/>
              <a:gd name="T44" fmla="*/ 259207 w 347472"/>
              <a:gd name="T45" fmla="*/ 267969 h 577723"/>
              <a:gd name="T46" fmla="*/ 251205 w 347472"/>
              <a:gd name="T47" fmla="*/ 100583 h 577723"/>
              <a:gd name="T48" fmla="*/ 307340 w 347472"/>
              <a:gd name="T49" fmla="*/ 239394 h 577723"/>
              <a:gd name="T50" fmla="*/ 341376 w 347472"/>
              <a:gd name="T51" fmla="*/ 257809 h 577723"/>
              <a:gd name="T52" fmla="*/ 347471 w 347472"/>
              <a:gd name="T53" fmla="*/ 236092 h 57772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472"/>
              <a:gd name="T82" fmla="*/ 0 h 577723"/>
              <a:gd name="T83" fmla="*/ 347472 w 347472"/>
              <a:gd name="T84" fmla="*/ 577723 h 57772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472" h="577723">
                <a:moveTo>
                  <a:pt x="347471" y="236092"/>
                </a:moveTo>
                <a:cubicBezTo>
                  <a:pt x="347471" y="236092"/>
                  <a:pt x="287273" y="41909"/>
                  <a:pt x="277240" y="21843"/>
                </a:cubicBezTo>
                <a:cubicBezTo>
                  <a:pt x="267334" y="1650"/>
                  <a:pt x="241172" y="0"/>
                  <a:pt x="241172" y="0"/>
                </a:cubicBezTo>
                <a:lnTo>
                  <a:pt x="175133" y="0"/>
                </a:lnTo>
                <a:lnTo>
                  <a:pt x="172465" y="0"/>
                </a:lnTo>
                <a:lnTo>
                  <a:pt x="106298" y="0"/>
                </a:lnTo>
                <a:cubicBezTo>
                  <a:pt x="106298" y="0"/>
                  <a:pt x="80136" y="1650"/>
                  <a:pt x="70230" y="21843"/>
                </a:cubicBezTo>
                <a:cubicBezTo>
                  <a:pt x="60197" y="41909"/>
                  <a:pt x="0" y="236092"/>
                  <a:pt x="0" y="236092"/>
                </a:cubicBezTo>
                <a:cubicBezTo>
                  <a:pt x="0" y="236092"/>
                  <a:pt x="-5841" y="252729"/>
                  <a:pt x="6096" y="257809"/>
                </a:cubicBezTo>
                <a:cubicBezTo>
                  <a:pt x="18160" y="262889"/>
                  <a:pt x="32130" y="252729"/>
                  <a:pt x="40259" y="239394"/>
                </a:cubicBezTo>
                <a:cubicBezTo>
                  <a:pt x="48133" y="226059"/>
                  <a:pt x="96265" y="100583"/>
                  <a:pt x="96265" y="100583"/>
                </a:cubicBezTo>
                <a:lnTo>
                  <a:pt x="88391" y="267969"/>
                </a:lnTo>
                <a:lnTo>
                  <a:pt x="58292" y="559180"/>
                </a:lnTo>
                <a:cubicBezTo>
                  <a:pt x="58292" y="559180"/>
                  <a:pt x="72263" y="579246"/>
                  <a:pt x="88391" y="577722"/>
                </a:cubicBezTo>
                <a:cubicBezTo>
                  <a:pt x="104394" y="576071"/>
                  <a:pt x="114300" y="574293"/>
                  <a:pt x="118236" y="559180"/>
                </a:cubicBezTo>
                <a:cubicBezTo>
                  <a:pt x="122046" y="545210"/>
                  <a:pt x="167640" y="304418"/>
                  <a:pt x="173735" y="271652"/>
                </a:cubicBezTo>
                <a:cubicBezTo>
                  <a:pt x="173354" y="269239"/>
                  <a:pt x="173101" y="267969"/>
                  <a:pt x="173101" y="267969"/>
                </a:cubicBezTo>
                <a:lnTo>
                  <a:pt x="174497" y="267969"/>
                </a:lnTo>
                <a:cubicBezTo>
                  <a:pt x="174497" y="267969"/>
                  <a:pt x="174244" y="269239"/>
                  <a:pt x="173735" y="271652"/>
                </a:cubicBezTo>
                <a:cubicBezTo>
                  <a:pt x="179959" y="304418"/>
                  <a:pt x="225425" y="545210"/>
                  <a:pt x="229108" y="559180"/>
                </a:cubicBezTo>
                <a:cubicBezTo>
                  <a:pt x="233171" y="574293"/>
                  <a:pt x="243204" y="576071"/>
                  <a:pt x="259207" y="577722"/>
                </a:cubicBezTo>
                <a:cubicBezTo>
                  <a:pt x="275209" y="579246"/>
                  <a:pt x="289305" y="559180"/>
                  <a:pt x="289305" y="559180"/>
                </a:cubicBezTo>
                <a:lnTo>
                  <a:pt x="259207" y="267969"/>
                </a:lnTo>
                <a:lnTo>
                  <a:pt x="251205" y="100583"/>
                </a:lnTo>
                <a:cubicBezTo>
                  <a:pt x="251205" y="100583"/>
                  <a:pt x="299339" y="226059"/>
                  <a:pt x="307340" y="239394"/>
                </a:cubicBezTo>
                <a:cubicBezTo>
                  <a:pt x="315340" y="252729"/>
                  <a:pt x="329310" y="262889"/>
                  <a:pt x="341376" y="257809"/>
                </a:cubicBezTo>
                <a:cubicBezTo>
                  <a:pt x="353440" y="252729"/>
                  <a:pt x="347471" y="236092"/>
                  <a:pt x="347471" y="236092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3" name="Freeform 3"/>
          <p:cNvSpPr>
            <a:spLocks noChangeArrowheads="1"/>
          </p:cNvSpPr>
          <p:nvPr/>
        </p:nvSpPr>
        <p:spPr bwMode="auto">
          <a:xfrm>
            <a:off x="5262563" y="2968625"/>
            <a:ext cx="117475" cy="111125"/>
          </a:xfrm>
          <a:custGeom>
            <a:avLst/>
            <a:gdLst>
              <a:gd name="T0" fmla="*/ 117601 w 117601"/>
              <a:gd name="T1" fmla="*/ 52577 h 111632"/>
              <a:gd name="T2" fmla="*/ 60070 w 117601"/>
              <a:gd name="T3" fmla="*/ 0 h 111632"/>
              <a:gd name="T4" fmla="*/ 57403 w 117601"/>
              <a:gd name="T5" fmla="*/ 0 h 111632"/>
              <a:gd name="T6" fmla="*/ 0 w 117601"/>
              <a:gd name="T7" fmla="*/ 52577 h 111632"/>
              <a:gd name="T8" fmla="*/ 57403 w 117601"/>
              <a:gd name="T9" fmla="*/ 111632 h 111632"/>
              <a:gd name="T10" fmla="*/ 60070 w 117601"/>
              <a:gd name="T11" fmla="*/ 111632 h 111632"/>
              <a:gd name="T12" fmla="*/ 117601 w 117601"/>
              <a:gd name="T13" fmla="*/ 52577 h 1116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1"/>
              <a:gd name="T22" fmla="*/ 0 h 111632"/>
              <a:gd name="T23" fmla="*/ 117601 w 117601"/>
              <a:gd name="T24" fmla="*/ 111632 h 1116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1" h="111632">
                <a:moveTo>
                  <a:pt x="117601" y="52577"/>
                </a:moveTo>
                <a:cubicBezTo>
                  <a:pt x="118998" y="6730"/>
                  <a:pt x="60070" y="0"/>
                  <a:pt x="60070" y="0"/>
                </a:cubicBezTo>
                <a:lnTo>
                  <a:pt x="57403" y="0"/>
                </a:lnTo>
                <a:cubicBezTo>
                  <a:pt x="57403" y="0"/>
                  <a:pt x="-1397" y="6730"/>
                  <a:pt x="0" y="52577"/>
                </a:cubicBezTo>
                <a:cubicBezTo>
                  <a:pt x="2666" y="75819"/>
                  <a:pt x="36067" y="111632"/>
                  <a:pt x="57403" y="111632"/>
                </a:cubicBezTo>
                <a:lnTo>
                  <a:pt x="60070" y="111632"/>
                </a:lnTo>
                <a:cubicBezTo>
                  <a:pt x="81533" y="111632"/>
                  <a:pt x="114934" y="75819"/>
                  <a:pt x="117601" y="52577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4" name="Freeform 3"/>
          <p:cNvSpPr>
            <a:spLocks noChangeArrowheads="1"/>
          </p:cNvSpPr>
          <p:nvPr/>
        </p:nvSpPr>
        <p:spPr bwMode="auto">
          <a:xfrm>
            <a:off x="5149850" y="3090863"/>
            <a:ext cx="347663" cy="577850"/>
          </a:xfrm>
          <a:custGeom>
            <a:avLst/>
            <a:gdLst>
              <a:gd name="T0" fmla="*/ 347471 w 347472"/>
              <a:gd name="T1" fmla="*/ 235965 h 577596"/>
              <a:gd name="T2" fmla="*/ 277240 w 347472"/>
              <a:gd name="T3" fmla="*/ 21716 h 577596"/>
              <a:gd name="T4" fmla="*/ 241172 w 347472"/>
              <a:gd name="T5" fmla="*/ 0 h 577596"/>
              <a:gd name="T6" fmla="*/ 175133 w 347472"/>
              <a:gd name="T7" fmla="*/ 0 h 577596"/>
              <a:gd name="T8" fmla="*/ 172465 w 347472"/>
              <a:gd name="T9" fmla="*/ 0 h 577596"/>
              <a:gd name="T10" fmla="*/ 106298 w 347472"/>
              <a:gd name="T11" fmla="*/ 0 h 577596"/>
              <a:gd name="T12" fmla="*/ 70230 w 347472"/>
              <a:gd name="T13" fmla="*/ 21716 h 577596"/>
              <a:gd name="T14" fmla="*/ 0 w 347472"/>
              <a:gd name="T15" fmla="*/ 235965 h 577596"/>
              <a:gd name="T16" fmla="*/ 6096 w 347472"/>
              <a:gd name="T17" fmla="*/ 257683 h 577596"/>
              <a:gd name="T18" fmla="*/ 40259 w 347472"/>
              <a:gd name="T19" fmla="*/ 239267 h 577596"/>
              <a:gd name="T20" fmla="*/ 96265 w 347472"/>
              <a:gd name="T21" fmla="*/ 100456 h 577596"/>
              <a:gd name="T22" fmla="*/ 88391 w 347472"/>
              <a:gd name="T23" fmla="*/ 267842 h 577596"/>
              <a:gd name="T24" fmla="*/ 58292 w 347472"/>
              <a:gd name="T25" fmla="*/ 559180 h 577596"/>
              <a:gd name="T26" fmla="*/ 88391 w 347472"/>
              <a:gd name="T27" fmla="*/ 577595 h 577596"/>
              <a:gd name="T28" fmla="*/ 118236 w 347472"/>
              <a:gd name="T29" fmla="*/ 559180 h 577596"/>
              <a:gd name="T30" fmla="*/ 173735 w 347472"/>
              <a:gd name="T31" fmla="*/ 271652 h 577596"/>
              <a:gd name="T32" fmla="*/ 173101 w 347472"/>
              <a:gd name="T33" fmla="*/ 267842 h 577596"/>
              <a:gd name="T34" fmla="*/ 174497 w 347472"/>
              <a:gd name="T35" fmla="*/ 267842 h 577596"/>
              <a:gd name="T36" fmla="*/ 173735 w 347472"/>
              <a:gd name="T37" fmla="*/ 271652 h 577596"/>
              <a:gd name="T38" fmla="*/ 229108 w 347472"/>
              <a:gd name="T39" fmla="*/ 559180 h 577596"/>
              <a:gd name="T40" fmla="*/ 259207 w 347472"/>
              <a:gd name="T41" fmla="*/ 577595 h 577596"/>
              <a:gd name="T42" fmla="*/ 289305 w 347472"/>
              <a:gd name="T43" fmla="*/ 559180 h 577596"/>
              <a:gd name="T44" fmla="*/ 259207 w 347472"/>
              <a:gd name="T45" fmla="*/ 267842 h 577596"/>
              <a:gd name="T46" fmla="*/ 251205 w 347472"/>
              <a:gd name="T47" fmla="*/ 100456 h 577596"/>
              <a:gd name="T48" fmla="*/ 307340 w 347472"/>
              <a:gd name="T49" fmla="*/ 239267 h 577596"/>
              <a:gd name="T50" fmla="*/ 341376 w 347472"/>
              <a:gd name="T51" fmla="*/ 257683 h 577596"/>
              <a:gd name="T52" fmla="*/ 347471 w 347472"/>
              <a:gd name="T53" fmla="*/ 235965 h 5775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472"/>
              <a:gd name="T82" fmla="*/ 0 h 577596"/>
              <a:gd name="T83" fmla="*/ 347472 w 347472"/>
              <a:gd name="T84" fmla="*/ 577596 h 57759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472" h="577596">
                <a:moveTo>
                  <a:pt x="347471" y="235965"/>
                </a:moveTo>
                <a:cubicBezTo>
                  <a:pt x="347471" y="235965"/>
                  <a:pt x="287273" y="41782"/>
                  <a:pt x="277240" y="21716"/>
                </a:cubicBezTo>
                <a:cubicBezTo>
                  <a:pt x="267334" y="1523"/>
                  <a:pt x="241172" y="0"/>
                  <a:pt x="241172" y="0"/>
                </a:cubicBezTo>
                <a:lnTo>
                  <a:pt x="175133" y="0"/>
                </a:lnTo>
                <a:lnTo>
                  <a:pt x="172465" y="0"/>
                </a:lnTo>
                <a:lnTo>
                  <a:pt x="106298" y="0"/>
                </a:lnTo>
                <a:cubicBezTo>
                  <a:pt x="106298" y="0"/>
                  <a:pt x="80136" y="1523"/>
                  <a:pt x="70230" y="21716"/>
                </a:cubicBezTo>
                <a:cubicBezTo>
                  <a:pt x="60197" y="41782"/>
                  <a:pt x="0" y="235965"/>
                  <a:pt x="0" y="235965"/>
                </a:cubicBezTo>
                <a:cubicBezTo>
                  <a:pt x="0" y="235965"/>
                  <a:pt x="-5841" y="252602"/>
                  <a:pt x="6096" y="257683"/>
                </a:cubicBezTo>
                <a:cubicBezTo>
                  <a:pt x="18160" y="262763"/>
                  <a:pt x="32130" y="252602"/>
                  <a:pt x="40259" y="239267"/>
                </a:cubicBezTo>
                <a:cubicBezTo>
                  <a:pt x="48133" y="225933"/>
                  <a:pt x="96265" y="100456"/>
                  <a:pt x="96265" y="100456"/>
                </a:cubicBezTo>
                <a:lnTo>
                  <a:pt x="88391" y="267842"/>
                </a:lnTo>
                <a:lnTo>
                  <a:pt x="58292" y="559180"/>
                </a:lnTo>
                <a:cubicBezTo>
                  <a:pt x="58292" y="559180"/>
                  <a:pt x="72263" y="579246"/>
                  <a:pt x="88391" y="577595"/>
                </a:cubicBezTo>
                <a:cubicBezTo>
                  <a:pt x="104394" y="575945"/>
                  <a:pt x="114300" y="574294"/>
                  <a:pt x="118236" y="559180"/>
                </a:cubicBezTo>
                <a:cubicBezTo>
                  <a:pt x="122046" y="545083"/>
                  <a:pt x="167640" y="304291"/>
                  <a:pt x="173735" y="271652"/>
                </a:cubicBezTo>
                <a:cubicBezTo>
                  <a:pt x="173354" y="269239"/>
                  <a:pt x="173101" y="267842"/>
                  <a:pt x="173101" y="267842"/>
                </a:cubicBezTo>
                <a:lnTo>
                  <a:pt x="174497" y="267842"/>
                </a:lnTo>
                <a:cubicBezTo>
                  <a:pt x="174497" y="267842"/>
                  <a:pt x="174244" y="269239"/>
                  <a:pt x="173735" y="271652"/>
                </a:cubicBezTo>
                <a:cubicBezTo>
                  <a:pt x="179959" y="304291"/>
                  <a:pt x="225425" y="545083"/>
                  <a:pt x="229108" y="559180"/>
                </a:cubicBezTo>
                <a:cubicBezTo>
                  <a:pt x="233171" y="574294"/>
                  <a:pt x="243204" y="575945"/>
                  <a:pt x="259207" y="577595"/>
                </a:cubicBezTo>
                <a:cubicBezTo>
                  <a:pt x="275209" y="579246"/>
                  <a:pt x="289305" y="559180"/>
                  <a:pt x="289305" y="559180"/>
                </a:cubicBezTo>
                <a:lnTo>
                  <a:pt x="259207" y="267842"/>
                </a:lnTo>
                <a:lnTo>
                  <a:pt x="251205" y="100456"/>
                </a:lnTo>
                <a:cubicBezTo>
                  <a:pt x="251205" y="100456"/>
                  <a:pt x="299339" y="225933"/>
                  <a:pt x="307340" y="239267"/>
                </a:cubicBezTo>
                <a:cubicBezTo>
                  <a:pt x="315340" y="252602"/>
                  <a:pt x="329310" y="262763"/>
                  <a:pt x="341376" y="257683"/>
                </a:cubicBezTo>
                <a:cubicBezTo>
                  <a:pt x="353440" y="252602"/>
                  <a:pt x="347471" y="235965"/>
                  <a:pt x="347471" y="235965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5" name="Freeform 3"/>
          <p:cNvSpPr>
            <a:spLocks noChangeArrowheads="1"/>
          </p:cNvSpPr>
          <p:nvPr/>
        </p:nvSpPr>
        <p:spPr bwMode="auto">
          <a:xfrm>
            <a:off x="5956300" y="3502025"/>
            <a:ext cx="117475" cy="112713"/>
          </a:xfrm>
          <a:custGeom>
            <a:avLst/>
            <a:gdLst>
              <a:gd name="T0" fmla="*/ 117602 w 117602"/>
              <a:gd name="T1" fmla="*/ 52451 h 111505"/>
              <a:gd name="T2" fmla="*/ 60071 w 117602"/>
              <a:gd name="T3" fmla="*/ 0 h 111505"/>
              <a:gd name="T4" fmla="*/ 57404 w 117602"/>
              <a:gd name="T5" fmla="*/ 0 h 111505"/>
              <a:gd name="T6" fmla="*/ 0 w 117602"/>
              <a:gd name="T7" fmla="*/ 52451 h 111505"/>
              <a:gd name="T8" fmla="*/ 57404 w 117602"/>
              <a:gd name="T9" fmla="*/ 111505 h 111505"/>
              <a:gd name="T10" fmla="*/ 60071 w 117602"/>
              <a:gd name="T11" fmla="*/ 111505 h 111505"/>
              <a:gd name="T12" fmla="*/ 117602 w 117602"/>
              <a:gd name="T13" fmla="*/ 52451 h 1115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505"/>
              <a:gd name="T23" fmla="*/ 117602 w 117602"/>
              <a:gd name="T24" fmla="*/ 111505 h 1115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505">
                <a:moveTo>
                  <a:pt x="117602" y="52451"/>
                </a:moveTo>
                <a:cubicBezTo>
                  <a:pt x="118999" y="6603"/>
                  <a:pt x="60071" y="0"/>
                  <a:pt x="60071" y="0"/>
                </a:cubicBezTo>
                <a:lnTo>
                  <a:pt x="57404" y="0"/>
                </a:lnTo>
                <a:cubicBezTo>
                  <a:pt x="57404" y="0"/>
                  <a:pt x="-1396" y="6603"/>
                  <a:pt x="0" y="52451"/>
                </a:cubicBezTo>
                <a:cubicBezTo>
                  <a:pt x="2667" y="75819"/>
                  <a:pt x="36067" y="111505"/>
                  <a:pt x="57404" y="111505"/>
                </a:cubicBezTo>
                <a:lnTo>
                  <a:pt x="60071" y="111505"/>
                </a:lnTo>
                <a:cubicBezTo>
                  <a:pt x="81407" y="111505"/>
                  <a:pt x="114935" y="75819"/>
                  <a:pt x="117602" y="52451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6" name="Freeform 3"/>
          <p:cNvSpPr>
            <a:spLocks noChangeArrowheads="1"/>
          </p:cNvSpPr>
          <p:nvPr/>
        </p:nvSpPr>
        <p:spPr bwMode="auto">
          <a:xfrm>
            <a:off x="5843588" y="3624263"/>
            <a:ext cx="347662" cy="577850"/>
          </a:xfrm>
          <a:custGeom>
            <a:avLst/>
            <a:gdLst>
              <a:gd name="T0" fmla="*/ 347344 w 347344"/>
              <a:gd name="T1" fmla="*/ 236092 h 577722"/>
              <a:gd name="T2" fmla="*/ 277240 w 347344"/>
              <a:gd name="T3" fmla="*/ 21717 h 577722"/>
              <a:gd name="T4" fmla="*/ 241045 w 347344"/>
              <a:gd name="T5" fmla="*/ 0 h 577722"/>
              <a:gd name="T6" fmla="*/ 175132 w 347344"/>
              <a:gd name="T7" fmla="*/ 0 h 577722"/>
              <a:gd name="T8" fmla="*/ 172465 w 347344"/>
              <a:gd name="T9" fmla="*/ 0 h 577722"/>
              <a:gd name="T10" fmla="*/ 106298 w 347344"/>
              <a:gd name="T11" fmla="*/ 0 h 577722"/>
              <a:gd name="T12" fmla="*/ 70230 w 347344"/>
              <a:gd name="T13" fmla="*/ 21717 h 577722"/>
              <a:gd name="T14" fmla="*/ 0 w 347344"/>
              <a:gd name="T15" fmla="*/ 236092 h 577722"/>
              <a:gd name="T16" fmla="*/ 6095 w 347344"/>
              <a:gd name="T17" fmla="*/ 257810 h 577722"/>
              <a:gd name="T18" fmla="*/ 40258 w 347344"/>
              <a:gd name="T19" fmla="*/ 239395 h 577722"/>
              <a:gd name="T20" fmla="*/ 96138 w 347344"/>
              <a:gd name="T21" fmla="*/ 100584 h 577722"/>
              <a:gd name="T22" fmla="*/ 88264 w 347344"/>
              <a:gd name="T23" fmla="*/ 267842 h 577722"/>
              <a:gd name="T24" fmla="*/ 58165 w 347344"/>
              <a:gd name="T25" fmla="*/ 559180 h 577722"/>
              <a:gd name="T26" fmla="*/ 88264 w 347344"/>
              <a:gd name="T27" fmla="*/ 577723 h 577722"/>
              <a:gd name="T28" fmla="*/ 118236 w 347344"/>
              <a:gd name="T29" fmla="*/ 559180 h 577722"/>
              <a:gd name="T30" fmla="*/ 173735 w 347344"/>
              <a:gd name="T31" fmla="*/ 271653 h 577722"/>
              <a:gd name="T32" fmla="*/ 172973 w 347344"/>
              <a:gd name="T33" fmla="*/ 267842 h 577722"/>
              <a:gd name="T34" fmla="*/ 174497 w 347344"/>
              <a:gd name="T35" fmla="*/ 267842 h 577722"/>
              <a:gd name="T36" fmla="*/ 173735 w 347344"/>
              <a:gd name="T37" fmla="*/ 271653 h 577722"/>
              <a:gd name="T38" fmla="*/ 229107 w 347344"/>
              <a:gd name="T39" fmla="*/ 559180 h 577722"/>
              <a:gd name="T40" fmla="*/ 259079 w 347344"/>
              <a:gd name="T41" fmla="*/ 577723 h 577722"/>
              <a:gd name="T42" fmla="*/ 289305 w 347344"/>
              <a:gd name="T43" fmla="*/ 559180 h 577722"/>
              <a:gd name="T44" fmla="*/ 259079 w 347344"/>
              <a:gd name="T45" fmla="*/ 267842 h 577722"/>
              <a:gd name="T46" fmla="*/ 251078 w 347344"/>
              <a:gd name="T47" fmla="*/ 100584 h 577722"/>
              <a:gd name="T48" fmla="*/ 307339 w 347344"/>
              <a:gd name="T49" fmla="*/ 239395 h 577722"/>
              <a:gd name="T50" fmla="*/ 341375 w 347344"/>
              <a:gd name="T51" fmla="*/ 257810 h 577722"/>
              <a:gd name="T52" fmla="*/ 347344 w 347344"/>
              <a:gd name="T53" fmla="*/ 236092 h 57772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4"/>
              <a:gd name="T82" fmla="*/ 0 h 577722"/>
              <a:gd name="T83" fmla="*/ 347344 w 347344"/>
              <a:gd name="T84" fmla="*/ 577722 h 57772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4" h="577722">
                <a:moveTo>
                  <a:pt x="347344" y="236092"/>
                </a:moveTo>
                <a:cubicBezTo>
                  <a:pt x="347344" y="236092"/>
                  <a:pt x="287146" y="41910"/>
                  <a:pt x="277240" y="21717"/>
                </a:cubicBezTo>
                <a:cubicBezTo>
                  <a:pt x="267207" y="1651"/>
                  <a:pt x="241045" y="0"/>
                  <a:pt x="241045" y="0"/>
                </a:cubicBezTo>
                <a:lnTo>
                  <a:pt x="175132" y="0"/>
                </a:lnTo>
                <a:lnTo>
                  <a:pt x="172465" y="0"/>
                </a:lnTo>
                <a:lnTo>
                  <a:pt x="106298" y="0"/>
                </a:lnTo>
                <a:cubicBezTo>
                  <a:pt x="106298" y="0"/>
                  <a:pt x="80136" y="1651"/>
                  <a:pt x="70230" y="21717"/>
                </a:cubicBezTo>
                <a:cubicBezTo>
                  <a:pt x="60070" y="41910"/>
                  <a:pt x="0" y="236092"/>
                  <a:pt x="0" y="236092"/>
                </a:cubicBezTo>
                <a:cubicBezTo>
                  <a:pt x="0" y="236092"/>
                  <a:pt x="-5842" y="252729"/>
                  <a:pt x="6095" y="257810"/>
                </a:cubicBezTo>
                <a:cubicBezTo>
                  <a:pt x="18033" y="262890"/>
                  <a:pt x="32003" y="252729"/>
                  <a:pt x="40258" y="239395"/>
                </a:cubicBezTo>
                <a:cubicBezTo>
                  <a:pt x="48132" y="225933"/>
                  <a:pt x="96138" y="100584"/>
                  <a:pt x="96138" y="100584"/>
                </a:cubicBezTo>
                <a:lnTo>
                  <a:pt x="88264" y="267842"/>
                </a:lnTo>
                <a:lnTo>
                  <a:pt x="58165" y="559180"/>
                </a:lnTo>
                <a:cubicBezTo>
                  <a:pt x="58165" y="559180"/>
                  <a:pt x="72262" y="579247"/>
                  <a:pt x="88264" y="577723"/>
                </a:cubicBezTo>
                <a:cubicBezTo>
                  <a:pt x="104266" y="575945"/>
                  <a:pt x="114300" y="574294"/>
                  <a:pt x="118236" y="559180"/>
                </a:cubicBezTo>
                <a:cubicBezTo>
                  <a:pt x="122046" y="545084"/>
                  <a:pt x="167512" y="304292"/>
                  <a:pt x="173735" y="271653"/>
                </a:cubicBezTo>
                <a:cubicBezTo>
                  <a:pt x="173227" y="269240"/>
                  <a:pt x="172973" y="267842"/>
                  <a:pt x="172973" y="267842"/>
                </a:cubicBezTo>
                <a:lnTo>
                  <a:pt x="174497" y="267842"/>
                </a:lnTo>
                <a:cubicBezTo>
                  <a:pt x="174497" y="267842"/>
                  <a:pt x="174244" y="269240"/>
                  <a:pt x="173735" y="271653"/>
                </a:cubicBezTo>
                <a:cubicBezTo>
                  <a:pt x="179958" y="304292"/>
                  <a:pt x="225425" y="545084"/>
                  <a:pt x="229107" y="559180"/>
                </a:cubicBezTo>
                <a:cubicBezTo>
                  <a:pt x="233171" y="574294"/>
                  <a:pt x="243077" y="575945"/>
                  <a:pt x="259079" y="577723"/>
                </a:cubicBezTo>
                <a:cubicBezTo>
                  <a:pt x="275081" y="579247"/>
                  <a:pt x="289305" y="559180"/>
                  <a:pt x="289305" y="559180"/>
                </a:cubicBezTo>
                <a:lnTo>
                  <a:pt x="259079" y="267842"/>
                </a:lnTo>
                <a:lnTo>
                  <a:pt x="251078" y="100584"/>
                </a:lnTo>
                <a:cubicBezTo>
                  <a:pt x="251078" y="100584"/>
                  <a:pt x="299211" y="225933"/>
                  <a:pt x="307339" y="239395"/>
                </a:cubicBezTo>
                <a:cubicBezTo>
                  <a:pt x="315340" y="252729"/>
                  <a:pt x="329310" y="262890"/>
                  <a:pt x="341375" y="257810"/>
                </a:cubicBezTo>
                <a:cubicBezTo>
                  <a:pt x="353440" y="252729"/>
                  <a:pt x="347344" y="236092"/>
                  <a:pt x="347344" y="236092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7" name="Freeform 3"/>
          <p:cNvSpPr>
            <a:spLocks noChangeArrowheads="1"/>
          </p:cNvSpPr>
          <p:nvPr/>
        </p:nvSpPr>
        <p:spPr bwMode="auto">
          <a:xfrm>
            <a:off x="6816725" y="3502025"/>
            <a:ext cx="117475" cy="112713"/>
          </a:xfrm>
          <a:custGeom>
            <a:avLst/>
            <a:gdLst>
              <a:gd name="T0" fmla="*/ 117601 w 117602"/>
              <a:gd name="T1" fmla="*/ 52451 h 111505"/>
              <a:gd name="T2" fmla="*/ 60070 w 117602"/>
              <a:gd name="T3" fmla="*/ 0 h 111505"/>
              <a:gd name="T4" fmla="*/ 57403 w 117602"/>
              <a:gd name="T5" fmla="*/ 0 h 111505"/>
              <a:gd name="T6" fmla="*/ 0 w 117602"/>
              <a:gd name="T7" fmla="*/ 52451 h 111505"/>
              <a:gd name="T8" fmla="*/ 57403 w 117602"/>
              <a:gd name="T9" fmla="*/ 111505 h 111505"/>
              <a:gd name="T10" fmla="*/ 60070 w 117602"/>
              <a:gd name="T11" fmla="*/ 111505 h 111505"/>
              <a:gd name="T12" fmla="*/ 117601 w 117602"/>
              <a:gd name="T13" fmla="*/ 52451 h 1115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505"/>
              <a:gd name="T23" fmla="*/ 117602 w 117602"/>
              <a:gd name="T24" fmla="*/ 111505 h 1115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505">
                <a:moveTo>
                  <a:pt x="117601" y="52451"/>
                </a:moveTo>
                <a:cubicBezTo>
                  <a:pt x="118998" y="6603"/>
                  <a:pt x="60070" y="0"/>
                  <a:pt x="60070" y="0"/>
                </a:cubicBezTo>
                <a:lnTo>
                  <a:pt x="57403" y="0"/>
                </a:lnTo>
                <a:cubicBezTo>
                  <a:pt x="57403" y="0"/>
                  <a:pt x="-1397" y="6603"/>
                  <a:pt x="0" y="52451"/>
                </a:cubicBezTo>
                <a:cubicBezTo>
                  <a:pt x="2666" y="75819"/>
                  <a:pt x="36067" y="111505"/>
                  <a:pt x="57403" y="111505"/>
                </a:cubicBezTo>
                <a:lnTo>
                  <a:pt x="60070" y="111505"/>
                </a:lnTo>
                <a:cubicBezTo>
                  <a:pt x="81533" y="111505"/>
                  <a:pt x="114934" y="75819"/>
                  <a:pt x="117601" y="52451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8" name="Freeform 3"/>
          <p:cNvSpPr>
            <a:spLocks noChangeArrowheads="1"/>
          </p:cNvSpPr>
          <p:nvPr/>
        </p:nvSpPr>
        <p:spPr bwMode="auto">
          <a:xfrm>
            <a:off x="6705600" y="3624263"/>
            <a:ext cx="346075" cy="577850"/>
          </a:xfrm>
          <a:custGeom>
            <a:avLst/>
            <a:gdLst>
              <a:gd name="T0" fmla="*/ 347344 w 347345"/>
              <a:gd name="T1" fmla="*/ 236092 h 577722"/>
              <a:gd name="T2" fmla="*/ 277114 w 347345"/>
              <a:gd name="T3" fmla="*/ 21717 h 577722"/>
              <a:gd name="T4" fmla="*/ 241045 w 347345"/>
              <a:gd name="T5" fmla="*/ 0 h 577722"/>
              <a:gd name="T6" fmla="*/ 175005 w 347345"/>
              <a:gd name="T7" fmla="*/ 0 h 577722"/>
              <a:gd name="T8" fmla="*/ 172339 w 347345"/>
              <a:gd name="T9" fmla="*/ 0 h 577722"/>
              <a:gd name="T10" fmla="*/ 106298 w 347345"/>
              <a:gd name="T11" fmla="*/ 0 h 577722"/>
              <a:gd name="T12" fmla="*/ 70104 w 347345"/>
              <a:gd name="T13" fmla="*/ 21717 h 577722"/>
              <a:gd name="T14" fmla="*/ 0 w 347345"/>
              <a:gd name="T15" fmla="*/ 236092 h 577722"/>
              <a:gd name="T16" fmla="*/ 5968 w 347345"/>
              <a:gd name="T17" fmla="*/ 257810 h 577722"/>
              <a:gd name="T18" fmla="*/ 40131 w 347345"/>
              <a:gd name="T19" fmla="*/ 239395 h 577722"/>
              <a:gd name="T20" fmla="*/ 96139 w 347345"/>
              <a:gd name="T21" fmla="*/ 100584 h 577722"/>
              <a:gd name="T22" fmla="*/ 88265 w 347345"/>
              <a:gd name="T23" fmla="*/ 267842 h 577722"/>
              <a:gd name="T24" fmla="*/ 58166 w 347345"/>
              <a:gd name="T25" fmla="*/ 559180 h 577722"/>
              <a:gd name="T26" fmla="*/ 88265 w 347345"/>
              <a:gd name="T27" fmla="*/ 577723 h 577722"/>
              <a:gd name="T28" fmla="*/ 118109 w 347345"/>
              <a:gd name="T29" fmla="*/ 559180 h 577722"/>
              <a:gd name="T30" fmla="*/ 173608 w 347345"/>
              <a:gd name="T31" fmla="*/ 271653 h 577722"/>
              <a:gd name="T32" fmla="*/ 172973 w 347345"/>
              <a:gd name="T33" fmla="*/ 267842 h 577722"/>
              <a:gd name="T34" fmla="*/ 174370 w 347345"/>
              <a:gd name="T35" fmla="*/ 267842 h 577722"/>
              <a:gd name="T36" fmla="*/ 173608 w 347345"/>
              <a:gd name="T37" fmla="*/ 271653 h 577722"/>
              <a:gd name="T38" fmla="*/ 228980 w 347345"/>
              <a:gd name="T39" fmla="*/ 559180 h 577722"/>
              <a:gd name="T40" fmla="*/ 259080 w 347345"/>
              <a:gd name="T41" fmla="*/ 577723 h 577722"/>
              <a:gd name="T42" fmla="*/ 289179 w 347345"/>
              <a:gd name="T43" fmla="*/ 559180 h 577722"/>
              <a:gd name="T44" fmla="*/ 259080 w 347345"/>
              <a:gd name="T45" fmla="*/ 267842 h 577722"/>
              <a:gd name="T46" fmla="*/ 251079 w 347345"/>
              <a:gd name="T47" fmla="*/ 100584 h 577722"/>
              <a:gd name="T48" fmla="*/ 307340 w 347345"/>
              <a:gd name="T49" fmla="*/ 239395 h 577722"/>
              <a:gd name="T50" fmla="*/ 341248 w 347345"/>
              <a:gd name="T51" fmla="*/ 257810 h 577722"/>
              <a:gd name="T52" fmla="*/ 347344 w 347345"/>
              <a:gd name="T53" fmla="*/ 236092 h 57772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5"/>
              <a:gd name="T82" fmla="*/ 0 h 577722"/>
              <a:gd name="T83" fmla="*/ 347345 w 347345"/>
              <a:gd name="T84" fmla="*/ 577722 h 57772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5" h="577722">
                <a:moveTo>
                  <a:pt x="347344" y="236092"/>
                </a:moveTo>
                <a:cubicBezTo>
                  <a:pt x="347344" y="236092"/>
                  <a:pt x="287146" y="41910"/>
                  <a:pt x="277114" y="21717"/>
                </a:cubicBezTo>
                <a:cubicBezTo>
                  <a:pt x="267207" y="1651"/>
                  <a:pt x="241045" y="0"/>
                  <a:pt x="241045" y="0"/>
                </a:cubicBezTo>
                <a:lnTo>
                  <a:pt x="175005" y="0"/>
                </a:lnTo>
                <a:lnTo>
                  <a:pt x="172339" y="0"/>
                </a:lnTo>
                <a:lnTo>
                  <a:pt x="106298" y="0"/>
                </a:lnTo>
                <a:cubicBezTo>
                  <a:pt x="106298" y="0"/>
                  <a:pt x="80136" y="1651"/>
                  <a:pt x="70104" y="21717"/>
                </a:cubicBezTo>
                <a:cubicBezTo>
                  <a:pt x="60070" y="41910"/>
                  <a:pt x="0" y="236092"/>
                  <a:pt x="0" y="236092"/>
                </a:cubicBezTo>
                <a:cubicBezTo>
                  <a:pt x="0" y="236092"/>
                  <a:pt x="-5969" y="252729"/>
                  <a:pt x="5968" y="257810"/>
                </a:cubicBezTo>
                <a:cubicBezTo>
                  <a:pt x="18033" y="262890"/>
                  <a:pt x="32004" y="252729"/>
                  <a:pt x="40131" y="239395"/>
                </a:cubicBezTo>
                <a:cubicBezTo>
                  <a:pt x="48005" y="225933"/>
                  <a:pt x="96139" y="100584"/>
                  <a:pt x="96139" y="100584"/>
                </a:cubicBezTo>
                <a:lnTo>
                  <a:pt x="88265" y="267842"/>
                </a:lnTo>
                <a:lnTo>
                  <a:pt x="58166" y="559180"/>
                </a:lnTo>
                <a:cubicBezTo>
                  <a:pt x="58166" y="559180"/>
                  <a:pt x="72135" y="579247"/>
                  <a:pt x="88265" y="577723"/>
                </a:cubicBezTo>
                <a:cubicBezTo>
                  <a:pt x="104267" y="575945"/>
                  <a:pt x="114172" y="574294"/>
                  <a:pt x="118109" y="559180"/>
                </a:cubicBezTo>
                <a:cubicBezTo>
                  <a:pt x="121919" y="545084"/>
                  <a:pt x="167513" y="304292"/>
                  <a:pt x="173608" y="271653"/>
                </a:cubicBezTo>
                <a:cubicBezTo>
                  <a:pt x="173228" y="269240"/>
                  <a:pt x="172973" y="267842"/>
                  <a:pt x="172973" y="267842"/>
                </a:cubicBezTo>
                <a:lnTo>
                  <a:pt x="174370" y="267842"/>
                </a:lnTo>
                <a:cubicBezTo>
                  <a:pt x="174370" y="267842"/>
                  <a:pt x="174117" y="269240"/>
                  <a:pt x="173608" y="271653"/>
                </a:cubicBezTo>
                <a:cubicBezTo>
                  <a:pt x="179831" y="304292"/>
                  <a:pt x="225297" y="545084"/>
                  <a:pt x="228980" y="559180"/>
                </a:cubicBezTo>
                <a:cubicBezTo>
                  <a:pt x="233044" y="574294"/>
                  <a:pt x="243078" y="575945"/>
                  <a:pt x="259080" y="577723"/>
                </a:cubicBezTo>
                <a:cubicBezTo>
                  <a:pt x="275081" y="579247"/>
                  <a:pt x="289179" y="559180"/>
                  <a:pt x="289179" y="559180"/>
                </a:cubicBezTo>
                <a:lnTo>
                  <a:pt x="259080" y="267842"/>
                </a:lnTo>
                <a:lnTo>
                  <a:pt x="251079" y="100584"/>
                </a:lnTo>
                <a:cubicBezTo>
                  <a:pt x="251079" y="100584"/>
                  <a:pt x="299211" y="225933"/>
                  <a:pt x="307340" y="239395"/>
                </a:cubicBezTo>
                <a:cubicBezTo>
                  <a:pt x="315341" y="252729"/>
                  <a:pt x="329183" y="262890"/>
                  <a:pt x="341248" y="257810"/>
                </a:cubicBezTo>
                <a:cubicBezTo>
                  <a:pt x="353314" y="252729"/>
                  <a:pt x="347344" y="236092"/>
                  <a:pt x="347344" y="236092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9" name="Freeform 3"/>
          <p:cNvSpPr>
            <a:spLocks noChangeArrowheads="1"/>
          </p:cNvSpPr>
          <p:nvPr/>
        </p:nvSpPr>
        <p:spPr bwMode="auto">
          <a:xfrm>
            <a:off x="7431088" y="2968625"/>
            <a:ext cx="119062" cy="111125"/>
          </a:xfrm>
          <a:custGeom>
            <a:avLst/>
            <a:gdLst>
              <a:gd name="T0" fmla="*/ 117602 w 117602"/>
              <a:gd name="T1" fmla="*/ 52577 h 111632"/>
              <a:gd name="T2" fmla="*/ 60070 w 117602"/>
              <a:gd name="T3" fmla="*/ 0 h 111632"/>
              <a:gd name="T4" fmla="*/ 57531 w 117602"/>
              <a:gd name="T5" fmla="*/ 0 h 111632"/>
              <a:gd name="T6" fmla="*/ 0 w 117602"/>
              <a:gd name="T7" fmla="*/ 52577 h 111632"/>
              <a:gd name="T8" fmla="*/ 57531 w 117602"/>
              <a:gd name="T9" fmla="*/ 111632 h 111632"/>
              <a:gd name="T10" fmla="*/ 60070 w 117602"/>
              <a:gd name="T11" fmla="*/ 111632 h 111632"/>
              <a:gd name="T12" fmla="*/ 117602 w 117602"/>
              <a:gd name="T13" fmla="*/ 52577 h 1116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632"/>
              <a:gd name="T23" fmla="*/ 117602 w 117602"/>
              <a:gd name="T24" fmla="*/ 111632 h 1116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632">
                <a:moveTo>
                  <a:pt x="117602" y="52577"/>
                </a:moveTo>
                <a:cubicBezTo>
                  <a:pt x="118998" y="6730"/>
                  <a:pt x="60070" y="0"/>
                  <a:pt x="60070" y="0"/>
                </a:cubicBezTo>
                <a:lnTo>
                  <a:pt x="57531" y="0"/>
                </a:lnTo>
                <a:cubicBezTo>
                  <a:pt x="57531" y="0"/>
                  <a:pt x="-1396" y="6730"/>
                  <a:pt x="0" y="52577"/>
                </a:cubicBezTo>
                <a:cubicBezTo>
                  <a:pt x="2667" y="75819"/>
                  <a:pt x="36195" y="111632"/>
                  <a:pt x="57531" y="111632"/>
                </a:cubicBezTo>
                <a:lnTo>
                  <a:pt x="60070" y="111632"/>
                </a:lnTo>
                <a:cubicBezTo>
                  <a:pt x="81533" y="111632"/>
                  <a:pt x="114934" y="75819"/>
                  <a:pt x="117602" y="52577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0" name="Freeform 3"/>
          <p:cNvSpPr>
            <a:spLocks noChangeArrowheads="1"/>
          </p:cNvSpPr>
          <p:nvPr/>
        </p:nvSpPr>
        <p:spPr bwMode="auto">
          <a:xfrm>
            <a:off x="7319963" y="3090863"/>
            <a:ext cx="347662" cy="577850"/>
          </a:xfrm>
          <a:custGeom>
            <a:avLst/>
            <a:gdLst>
              <a:gd name="T0" fmla="*/ 347344 w 347344"/>
              <a:gd name="T1" fmla="*/ 235965 h 577596"/>
              <a:gd name="T2" fmla="*/ 277113 w 347344"/>
              <a:gd name="T3" fmla="*/ 21716 h 577596"/>
              <a:gd name="T4" fmla="*/ 241045 w 347344"/>
              <a:gd name="T5" fmla="*/ 0 h 577596"/>
              <a:gd name="T6" fmla="*/ 175005 w 347344"/>
              <a:gd name="T7" fmla="*/ 0 h 577596"/>
              <a:gd name="T8" fmla="*/ 172465 w 347344"/>
              <a:gd name="T9" fmla="*/ 0 h 577596"/>
              <a:gd name="T10" fmla="*/ 106298 w 347344"/>
              <a:gd name="T11" fmla="*/ 0 h 577596"/>
              <a:gd name="T12" fmla="*/ 70230 w 347344"/>
              <a:gd name="T13" fmla="*/ 21716 h 577596"/>
              <a:gd name="T14" fmla="*/ 0 w 347344"/>
              <a:gd name="T15" fmla="*/ 235965 h 577596"/>
              <a:gd name="T16" fmla="*/ 5968 w 347344"/>
              <a:gd name="T17" fmla="*/ 257683 h 577596"/>
              <a:gd name="T18" fmla="*/ 40131 w 347344"/>
              <a:gd name="T19" fmla="*/ 239267 h 577596"/>
              <a:gd name="T20" fmla="*/ 96138 w 347344"/>
              <a:gd name="T21" fmla="*/ 100456 h 577596"/>
              <a:gd name="T22" fmla="*/ 88264 w 347344"/>
              <a:gd name="T23" fmla="*/ 267842 h 577596"/>
              <a:gd name="T24" fmla="*/ 58165 w 347344"/>
              <a:gd name="T25" fmla="*/ 559180 h 577596"/>
              <a:gd name="T26" fmla="*/ 88264 w 347344"/>
              <a:gd name="T27" fmla="*/ 577595 h 577596"/>
              <a:gd name="T28" fmla="*/ 118109 w 347344"/>
              <a:gd name="T29" fmla="*/ 559180 h 577596"/>
              <a:gd name="T30" fmla="*/ 173608 w 347344"/>
              <a:gd name="T31" fmla="*/ 271652 h 577596"/>
              <a:gd name="T32" fmla="*/ 172973 w 347344"/>
              <a:gd name="T33" fmla="*/ 267842 h 577596"/>
              <a:gd name="T34" fmla="*/ 174370 w 347344"/>
              <a:gd name="T35" fmla="*/ 267842 h 577596"/>
              <a:gd name="T36" fmla="*/ 173608 w 347344"/>
              <a:gd name="T37" fmla="*/ 271652 h 577596"/>
              <a:gd name="T38" fmla="*/ 228980 w 347344"/>
              <a:gd name="T39" fmla="*/ 559180 h 577596"/>
              <a:gd name="T40" fmla="*/ 259079 w 347344"/>
              <a:gd name="T41" fmla="*/ 577595 h 577596"/>
              <a:gd name="T42" fmla="*/ 289178 w 347344"/>
              <a:gd name="T43" fmla="*/ 559180 h 577596"/>
              <a:gd name="T44" fmla="*/ 259079 w 347344"/>
              <a:gd name="T45" fmla="*/ 267842 h 577596"/>
              <a:gd name="T46" fmla="*/ 251078 w 347344"/>
              <a:gd name="T47" fmla="*/ 100456 h 577596"/>
              <a:gd name="T48" fmla="*/ 307339 w 347344"/>
              <a:gd name="T49" fmla="*/ 239267 h 577596"/>
              <a:gd name="T50" fmla="*/ 341248 w 347344"/>
              <a:gd name="T51" fmla="*/ 257683 h 577596"/>
              <a:gd name="T52" fmla="*/ 347344 w 347344"/>
              <a:gd name="T53" fmla="*/ 235965 h 57759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4"/>
              <a:gd name="T82" fmla="*/ 0 h 577596"/>
              <a:gd name="T83" fmla="*/ 347344 w 347344"/>
              <a:gd name="T84" fmla="*/ 577596 h 57759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4" h="577596">
                <a:moveTo>
                  <a:pt x="347344" y="235965"/>
                </a:moveTo>
                <a:cubicBezTo>
                  <a:pt x="347344" y="235965"/>
                  <a:pt x="287146" y="41782"/>
                  <a:pt x="277113" y="21716"/>
                </a:cubicBezTo>
                <a:cubicBezTo>
                  <a:pt x="267207" y="1523"/>
                  <a:pt x="241045" y="0"/>
                  <a:pt x="241045" y="0"/>
                </a:cubicBezTo>
                <a:lnTo>
                  <a:pt x="175005" y="0"/>
                </a:lnTo>
                <a:lnTo>
                  <a:pt x="172465" y="0"/>
                </a:lnTo>
                <a:lnTo>
                  <a:pt x="106298" y="0"/>
                </a:lnTo>
                <a:cubicBezTo>
                  <a:pt x="106298" y="0"/>
                  <a:pt x="80136" y="1523"/>
                  <a:pt x="70230" y="21716"/>
                </a:cubicBezTo>
                <a:cubicBezTo>
                  <a:pt x="60070" y="41782"/>
                  <a:pt x="0" y="235965"/>
                  <a:pt x="0" y="235965"/>
                </a:cubicBezTo>
                <a:cubicBezTo>
                  <a:pt x="0" y="235965"/>
                  <a:pt x="-5969" y="252602"/>
                  <a:pt x="5968" y="257683"/>
                </a:cubicBezTo>
                <a:cubicBezTo>
                  <a:pt x="18033" y="262763"/>
                  <a:pt x="32003" y="252602"/>
                  <a:pt x="40131" y="239267"/>
                </a:cubicBezTo>
                <a:cubicBezTo>
                  <a:pt x="48132" y="225933"/>
                  <a:pt x="96138" y="100456"/>
                  <a:pt x="96138" y="100456"/>
                </a:cubicBezTo>
                <a:lnTo>
                  <a:pt x="88264" y="267842"/>
                </a:lnTo>
                <a:lnTo>
                  <a:pt x="58165" y="559180"/>
                </a:lnTo>
                <a:cubicBezTo>
                  <a:pt x="58165" y="559180"/>
                  <a:pt x="72135" y="579246"/>
                  <a:pt x="88264" y="577595"/>
                </a:cubicBezTo>
                <a:cubicBezTo>
                  <a:pt x="104266" y="575945"/>
                  <a:pt x="114300" y="574294"/>
                  <a:pt x="118109" y="559180"/>
                </a:cubicBezTo>
                <a:cubicBezTo>
                  <a:pt x="121919" y="545083"/>
                  <a:pt x="167513" y="304291"/>
                  <a:pt x="173608" y="271652"/>
                </a:cubicBezTo>
                <a:cubicBezTo>
                  <a:pt x="173227" y="269239"/>
                  <a:pt x="172973" y="267842"/>
                  <a:pt x="172973" y="267842"/>
                </a:cubicBezTo>
                <a:lnTo>
                  <a:pt x="174370" y="267842"/>
                </a:lnTo>
                <a:cubicBezTo>
                  <a:pt x="174370" y="267842"/>
                  <a:pt x="174116" y="269239"/>
                  <a:pt x="173608" y="271652"/>
                </a:cubicBezTo>
                <a:cubicBezTo>
                  <a:pt x="179831" y="304291"/>
                  <a:pt x="225297" y="545083"/>
                  <a:pt x="228980" y="559180"/>
                </a:cubicBezTo>
                <a:cubicBezTo>
                  <a:pt x="233044" y="574294"/>
                  <a:pt x="243077" y="575945"/>
                  <a:pt x="259079" y="577595"/>
                </a:cubicBezTo>
                <a:cubicBezTo>
                  <a:pt x="275081" y="579246"/>
                  <a:pt x="289178" y="559180"/>
                  <a:pt x="289178" y="559180"/>
                </a:cubicBezTo>
                <a:lnTo>
                  <a:pt x="259079" y="267842"/>
                </a:lnTo>
                <a:lnTo>
                  <a:pt x="251078" y="100456"/>
                </a:lnTo>
                <a:cubicBezTo>
                  <a:pt x="251078" y="100456"/>
                  <a:pt x="299211" y="225933"/>
                  <a:pt x="307339" y="239267"/>
                </a:cubicBezTo>
                <a:cubicBezTo>
                  <a:pt x="315340" y="252602"/>
                  <a:pt x="329310" y="262763"/>
                  <a:pt x="341248" y="257683"/>
                </a:cubicBezTo>
                <a:cubicBezTo>
                  <a:pt x="353313" y="252602"/>
                  <a:pt x="347344" y="235965"/>
                  <a:pt x="347344" y="235965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1" name="Freeform 3"/>
          <p:cNvSpPr>
            <a:spLocks noChangeArrowheads="1"/>
          </p:cNvSpPr>
          <p:nvPr/>
        </p:nvSpPr>
        <p:spPr bwMode="auto">
          <a:xfrm>
            <a:off x="7431088" y="2027238"/>
            <a:ext cx="119062" cy="111125"/>
          </a:xfrm>
          <a:custGeom>
            <a:avLst/>
            <a:gdLst>
              <a:gd name="T0" fmla="*/ 117602 w 117602"/>
              <a:gd name="T1" fmla="*/ 52577 h 111632"/>
              <a:gd name="T2" fmla="*/ 60070 w 117602"/>
              <a:gd name="T3" fmla="*/ 0 h 111632"/>
              <a:gd name="T4" fmla="*/ 57531 w 117602"/>
              <a:gd name="T5" fmla="*/ 0 h 111632"/>
              <a:gd name="T6" fmla="*/ 0 w 117602"/>
              <a:gd name="T7" fmla="*/ 52577 h 111632"/>
              <a:gd name="T8" fmla="*/ 57531 w 117602"/>
              <a:gd name="T9" fmla="*/ 111632 h 111632"/>
              <a:gd name="T10" fmla="*/ 60070 w 117602"/>
              <a:gd name="T11" fmla="*/ 111632 h 111632"/>
              <a:gd name="T12" fmla="*/ 117602 w 117602"/>
              <a:gd name="T13" fmla="*/ 52577 h 1116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632"/>
              <a:gd name="T23" fmla="*/ 117602 w 117602"/>
              <a:gd name="T24" fmla="*/ 111632 h 1116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632">
                <a:moveTo>
                  <a:pt x="117602" y="52577"/>
                </a:moveTo>
                <a:cubicBezTo>
                  <a:pt x="118998" y="6730"/>
                  <a:pt x="60070" y="0"/>
                  <a:pt x="60070" y="0"/>
                </a:cubicBezTo>
                <a:lnTo>
                  <a:pt x="57531" y="0"/>
                </a:lnTo>
                <a:cubicBezTo>
                  <a:pt x="57531" y="0"/>
                  <a:pt x="-1396" y="6730"/>
                  <a:pt x="0" y="52577"/>
                </a:cubicBezTo>
                <a:cubicBezTo>
                  <a:pt x="2667" y="75819"/>
                  <a:pt x="36195" y="111632"/>
                  <a:pt x="57531" y="111632"/>
                </a:cubicBezTo>
                <a:lnTo>
                  <a:pt x="60070" y="111632"/>
                </a:lnTo>
                <a:cubicBezTo>
                  <a:pt x="81533" y="111632"/>
                  <a:pt x="114934" y="75819"/>
                  <a:pt x="117602" y="52577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2" name="Freeform 3"/>
          <p:cNvSpPr>
            <a:spLocks noChangeArrowheads="1"/>
          </p:cNvSpPr>
          <p:nvPr/>
        </p:nvSpPr>
        <p:spPr bwMode="auto">
          <a:xfrm>
            <a:off x="7319963" y="2149475"/>
            <a:ext cx="347662" cy="577850"/>
          </a:xfrm>
          <a:custGeom>
            <a:avLst/>
            <a:gdLst>
              <a:gd name="T0" fmla="*/ 347344 w 347344"/>
              <a:gd name="T1" fmla="*/ 235966 h 577595"/>
              <a:gd name="T2" fmla="*/ 277113 w 347344"/>
              <a:gd name="T3" fmla="*/ 21716 h 577595"/>
              <a:gd name="T4" fmla="*/ 241045 w 347344"/>
              <a:gd name="T5" fmla="*/ 0 h 577595"/>
              <a:gd name="T6" fmla="*/ 175005 w 347344"/>
              <a:gd name="T7" fmla="*/ 0 h 577595"/>
              <a:gd name="T8" fmla="*/ 172465 w 347344"/>
              <a:gd name="T9" fmla="*/ 0 h 577595"/>
              <a:gd name="T10" fmla="*/ 106298 w 347344"/>
              <a:gd name="T11" fmla="*/ 0 h 577595"/>
              <a:gd name="T12" fmla="*/ 70230 w 347344"/>
              <a:gd name="T13" fmla="*/ 21716 h 577595"/>
              <a:gd name="T14" fmla="*/ 0 w 347344"/>
              <a:gd name="T15" fmla="*/ 235966 h 577595"/>
              <a:gd name="T16" fmla="*/ 5968 w 347344"/>
              <a:gd name="T17" fmla="*/ 257682 h 577595"/>
              <a:gd name="T18" fmla="*/ 40131 w 347344"/>
              <a:gd name="T19" fmla="*/ 239267 h 577595"/>
              <a:gd name="T20" fmla="*/ 96138 w 347344"/>
              <a:gd name="T21" fmla="*/ 100456 h 577595"/>
              <a:gd name="T22" fmla="*/ 88264 w 347344"/>
              <a:gd name="T23" fmla="*/ 267842 h 577595"/>
              <a:gd name="T24" fmla="*/ 58165 w 347344"/>
              <a:gd name="T25" fmla="*/ 559180 h 577595"/>
              <a:gd name="T26" fmla="*/ 88264 w 347344"/>
              <a:gd name="T27" fmla="*/ 577595 h 577595"/>
              <a:gd name="T28" fmla="*/ 118109 w 347344"/>
              <a:gd name="T29" fmla="*/ 559180 h 577595"/>
              <a:gd name="T30" fmla="*/ 173608 w 347344"/>
              <a:gd name="T31" fmla="*/ 271652 h 577595"/>
              <a:gd name="T32" fmla="*/ 172973 w 347344"/>
              <a:gd name="T33" fmla="*/ 267842 h 577595"/>
              <a:gd name="T34" fmla="*/ 174370 w 347344"/>
              <a:gd name="T35" fmla="*/ 267842 h 577595"/>
              <a:gd name="T36" fmla="*/ 173608 w 347344"/>
              <a:gd name="T37" fmla="*/ 271652 h 577595"/>
              <a:gd name="T38" fmla="*/ 228980 w 347344"/>
              <a:gd name="T39" fmla="*/ 559180 h 577595"/>
              <a:gd name="T40" fmla="*/ 259079 w 347344"/>
              <a:gd name="T41" fmla="*/ 577595 h 577595"/>
              <a:gd name="T42" fmla="*/ 289178 w 347344"/>
              <a:gd name="T43" fmla="*/ 559180 h 577595"/>
              <a:gd name="T44" fmla="*/ 259079 w 347344"/>
              <a:gd name="T45" fmla="*/ 267842 h 577595"/>
              <a:gd name="T46" fmla="*/ 251078 w 347344"/>
              <a:gd name="T47" fmla="*/ 100456 h 577595"/>
              <a:gd name="T48" fmla="*/ 307339 w 347344"/>
              <a:gd name="T49" fmla="*/ 239267 h 577595"/>
              <a:gd name="T50" fmla="*/ 341248 w 347344"/>
              <a:gd name="T51" fmla="*/ 257682 h 577595"/>
              <a:gd name="T52" fmla="*/ 347344 w 347344"/>
              <a:gd name="T53" fmla="*/ 235966 h 57759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4"/>
              <a:gd name="T82" fmla="*/ 0 h 577595"/>
              <a:gd name="T83" fmla="*/ 347344 w 347344"/>
              <a:gd name="T84" fmla="*/ 577595 h 57759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4" h="577595">
                <a:moveTo>
                  <a:pt x="347344" y="235966"/>
                </a:moveTo>
                <a:cubicBezTo>
                  <a:pt x="347344" y="235966"/>
                  <a:pt x="287146" y="41782"/>
                  <a:pt x="277113" y="21716"/>
                </a:cubicBezTo>
                <a:cubicBezTo>
                  <a:pt x="267207" y="1523"/>
                  <a:pt x="241045" y="0"/>
                  <a:pt x="241045" y="0"/>
                </a:cubicBezTo>
                <a:lnTo>
                  <a:pt x="175005" y="0"/>
                </a:lnTo>
                <a:lnTo>
                  <a:pt x="172465" y="0"/>
                </a:lnTo>
                <a:lnTo>
                  <a:pt x="106298" y="0"/>
                </a:lnTo>
                <a:cubicBezTo>
                  <a:pt x="106298" y="0"/>
                  <a:pt x="80136" y="1523"/>
                  <a:pt x="70230" y="21716"/>
                </a:cubicBezTo>
                <a:cubicBezTo>
                  <a:pt x="60070" y="41782"/>
                  <a:pt x="0" y="235966"/>
                  <a:pt x="0" y="235966"/>
                </a:cubicBezTo>
                <a:cubicBezTo>
                  <a:pt x="0" y="235966"/>
                  <a:pt x="-5969" y="252602"/>
                  <a:pt x="5968" y="257682"/>
                </a:cubicBezTo>
                <a:cubicBezTo>
                  <a:pt x="18033" y="262763"/>
                  <a:pt x="32003" y="252602"/>
                  <a:pt x="40131" y="239267"/>
                </a:cubicBezTo>
                <a:cubicBezTo>
                  <a:pt x="48132" y="225932"/>
                  <a:pt x="96138" y="100456"/>
                  <a:pt x="96138" y="100456"/>
                </a:cubicBezTo>
                <a:lnTo>
                  <a:pt x="88264" y="267842"/>
                </a:lnTo>
                <a:lnTo>
                  <a:pt x="58165" y="559180"/>
                </a:lnTo>
                <a:cubicBezTo>
                  <a:pt x="58165" y="559180"/>
                  <a:pt x="72135" y="579119"/>
                  <a:pt x="88264" y="577595"/>
                </a:cubicBezTo>
                <a:cubicBezTo>
                  <a:pt x="104266" y="575944"/>
                  <a:pt x="114300" y="574294"/>
                  <a:pt x="118109" y="559180"/>
                </a:cubicBezTo>
                <a:cubicBezTo>
                  <a:pt x="121919" y="545083"/>
                  <a:pt x="167513" y="304291"/>
                  <a:pt x="173608" y="271652"/>
                </a:cubicBezTo>
                <a:cubicBezTo>
                  <a:pt x="173227" y="269239"/>
                  <a:pt x="172973" y="267842"/>
                  <a:pt x="172973" y="267842"/>
                </a:cubicBezTo>
                <a:lnTo>
                  <a:pt x="174370" y="267842"/>
                </a:lnTo>
                <a:cubicBezTo>
                  <a:pt x="174370" y="267842"/>
                  <a:pt x="174116" y="269239"/>
                  <a:pt x="173608" y="271652"/>
                </a:cubicBezTo>
                <a:cubicBezTo>
                  <a:pt x="179831" y="304291"/>
                  <a:pt x="225297" y="545083"/>
                  <a:pt x="228980" y="559180"/>
                </a:cubicBezTo>
                <a:cubicBezTo>
                  <a:pt x="233044" y="574294"/>
                  <a:pt x="243077" y="575944"/>
                  <a:pt x="259079" y="577595"/>
                </a:cubicBezTo>
                <a:cubicBezTo>
                  <a:pt x="275081" y="579119"/>
                  <a:pt x="289178" y="559180"/>
                  <a:pt x="289178" y="559180"/>
                </a:cubicBezTo>
                <a:lnTo>
                  <a:pt x="259079" y="267842"/>
                </a:lnTo>
                <a:lnTo>
                  <a:pt x="251078" y="100456"/>
                </a:lnTo>
                <a:cubicBezTo>
                  <a:pt x="251078" y="100456"/>
                  <a:pt x="299211" y="225932"/>
                  <a:pt x="307339" y="239267"/>
                </a:cubicBezTo>
                <a:cubicBezTo>
                  <a:pt x="315340" y="252602"/>
                  <a:pt x="329310" y="262763"/>
                  <a:pt x="341248" y="257682"/>
                </a:cubicBezTo>
                <a:cubicBezTo>
                  <a:pt x="353313" y="252602"/>
                  <a:pt x="347344" y="235966"/>
                  <a:pt x="347344" y="235966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3" name="Freeform 3"/>
          <p:cNvSpPr>
            <a:spLocks noChangeArrowheads="1"/>
          </p:cNvSpPr>
          <p:nvPr/>
        </p:nvSpPr>
        <p:spPr bwMode="auto">
          <a:xfrm>
            <a:off x="6756400" y="1474788"/>
            <a:ext cx="117475" cy="111125"/>
          </a:xfrm>
          <a:custGeom>
            <a:avLst/>
            <a:gdLst>
              <a:gd name="T0" fmla="*/ 117602 w 117602"/>
              <a:gd name="T1" fmla="*/ 52450 h 111505"/>
              <a:gd name="T2" fmla="*/ 60070 w 117602"/>
              <a:gd name="T3" fmla="*/ 0 h 111505"/>
              <a:gd name="T4" fmla="*/ 57404 w 117602"/>
              <a:gd name="T5" fmla="*/ 0 h 111505"/>
              <a:gd name="T6" fmla="*/ 0 w 117602"/>
              <a:gd name="T7" fmla="*/ 52450 h 111505"/>
              <a:gd name="T8" fmla="*/ 57404 w 117602"/>
              <a:gd name="T9" fmla="*/ 111505 h 111505"/>
              <a:gd name="T10" fmla="*/ 60070 w 117602"/>
              <a:gd name="T11" fmla="*/ 111505 h 111505"/>
              <a:gd name="T12" fmla="*/ 117602 w 117602"/>
              <a:gd name="T13" fmla="*/ 52450 h 1115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505"/>
              <a:gd name="T23" fmla="*/ 117602 w 117602"/>
              <a:gd name="T24" fmla="*/ 111505 h 1115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505">
                <a:moveTo>
                  <a:pt x="117602" y="52450"/>
                </a:moveTo>
                <a:cubicBezTo>
                  <a:pt x="118998" y="6730"/>
                  <a:pt x="60070" y="0"/>
                  <a:pt x="60070" y="0"/>
                </a:cubicBezTo>
                <a:lnTo>
                  <a:pt x="57404" y="0"/>
                </a:lnTo>
                <a:cubicBezTo>
                  <a:pt x="57404" y="0"/>
                  <a:pt x="-1396" y="6730"/>
                  <a:pt x="0" y="52450"/>
                </a:cubicBezTo>
                <a:cubicBezTo>
                  <a:pt x="2667" y="75819"/>
                  <a:pt x="36068" y="111505"/>
                  <a:pt x="57404" y="111505"/>
                </a:cubicBezTo>
                <a:lnTo>
                  <a:pt x="60070" y="111505"/>
                </a:lnTo>
                <a:cubicBezTo>
                  <a:pt x="81533" y="111505"/>
                  <a:pt x="114934" y="75819"/>
                  <a:pt x="117602" y="52450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4" name="Freeform 3"/>
          <p:cNvSpPr>
            <a:spLocks noChangeArrowheads="1"/>
          </p:cNvSpPr>
          <p:nvPr/>
        </p:nvSpPr>
        <p:spPr bwMode="auto">
          <a:xfrm>
            <a:off x="6643688" y="1597025"/>
            <a:ext cx="347662" cy="577850"/>
          </a:xfrm>
          <a:custGeom>
            <a:avLst/>
            <a:gdLst>
              <a:gd name="T0" fmla="*/ 347345 w 347345"/>
              <a:gd name="T1" fmla="*/ 236092 h 577723"/>
              <a:gd name="T2" fmla="*/ 277114 w 347345"/>
              <a:gd name="T3" fmla="*/ 21844 h 577723"/>
              <a:gd name="T4" fmla="*/ 241046 w 347345"/>
              <a:gd name="T5" fmla="*/ 0 h 577723"/>
              <a:gd name="T6" fmla="*/ 175006 w 347345"/>
              <a:gd name="T7" fmla="*/ 0 h 577723"/>
              <a:gd name="T8" fmla="*/ 172339 w 347345"/>
              <a:gd name="T9" fmla="*/ 0 h 577723"/>
              <a:gd name="T10" fmla="*/ 106298 w 347345"/>
              <a:gd name="T11" fmla="*/ 0 h 577723"/>
              <a:gd name="T12" fmla="*/ 70104 w 347345"/>
              <a:gd name="T13" fmla="*/ 21844 h 577723"/>
              <a:gd name="T14" fmla="*/ 0 w 347345"/>
              <a:gd name="T15" fmla="*/ 236092 h 577723"/>
              <a:gd name="T16" fmla="*/ 5969 w 347345"/>
              <a:gd name="T17" fmla="*/ 257810 h 577723"/>
              <a:gd name="T18" fmla="*/ 40132 w 347345"/>
              <a:gd name="T19" fmla="*/ 239395 h 577723"/>
              <a:gd name="T20" fmla="*/ 96139 w 347345"/>
              <a:gd name="T21" fmla="*/ 100583 h 577723"/>
              <a:gd name="T22" fmla="*/ 88265 w 347345"/>
              <a:gd name="T23" fmla="*/ 267970 h 577723"/>
              <a:gd name="T24" fmla="*/ 58166 w 347345"/>
              <a:gd name="T25" fmla="*/ 559308 h 577723"/>
              <a:gd name="T26" fmla="*/ 88265 w 347345"/>
              <a:gd name="T27" fmla="*/ 577723 h 577723"/>
              <a:gd name="T28" fmla="*/ 118110 w 347345"/>
              <a:gd name="T29" fmla="*/ 559308 h 577723"/>
              <a:gd name="T30" fmla="*/ 173609 w 347345"/>
              <a:gd name="T31" fmla="*/ 271652 h 577723"/>
              <a:gd name="T32" fmla="*/ 172973 w 347345"/>
              <a:gd name="T33" fmla="*/ 267970 h 577723"/>
              <a:gd name="T34" fmla="*/ 174371 w 347345"/>
              <a:gd name="T35" fmla="*/ 267970 h 577723"/>
              <a:gd name="T36" fmla="*/ 173609 w 347345"/>
              <a:gd name="T37" fmla="*/ 271652 h 577723"/>
              <a:gd name="T38" fmla="*/ 228981 w 347345"/>
              <a:gd name="T39" fmla="*/ 559308 h 577723"/>
              <a:gd name="T40" fmla="*/ 259080 w 347345"/>
              <a:gd name="T41" fmla="*/ 577723 h 577723"/>
              <a:gd name="T42" fmla="*/ 289179 w 347345"/>
              <a:gd name="T43" fmla="*/ 559308 h 577723"/>
              <a:gd name="T44" fmla="*/ 259080 w 347345"/>
              <a:gd name="T45" fmla="*/ 267970 h 577723"/>
              <a:gd name="T46" fmla="*/ 251079 w 347345"/>
              <a:gd name="T47" fmla="*/ 100583 h 577723"/>
              <a:gd name="T48" fmla="*/ 307213 w 347345"/>
              <a:gd name="T49" fmla="*/ 239395 h 577723"/>
              <a:gd name="T50" fmla="*/ 341248 w 347345"/>
              <a:gd name="T51" fmla="*/ 257810 h 577723"/>
              <a:gd name="T52" fmla="*/ 347345 w 347345"/>
              <a:gd name="T53" fmla="*/ 236092 h 57772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5"/>
              <a:gd name="T82" fmla="*/ 0 h 577723"/>
              <a:gd name="T83" fmla="*/ 347345 w 347345"/>
              <a:gd name="T84" fmla="*/ 577723 h 57772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5" h="577723">
                <a:moveTo>
                  <a:pt x="347345" y="236092"/>
                </a:moveTo>
                <a:cubicBezTo>
                  <a:pt x="347345" y="236092"/>
                  <a:pt x="287147" y="41910"/>
                  <a:pt x="277114" y="21844"/>
                </a:cubicBezTo>
                <a:cubicBezTo>
                  <a:pt x="267208" y="1651"/>
                  <a:pt x="241046" y="0"/>
                  <a:pt x="241046" y="0"/>
                </a:cubicBezTo>
                <a:lnTo>
                  <a:pt x="175006" y="0"/>
                </a:lnTo>
                <a:lnTo>
                  <a:pt x="172339" y="0"/>
                </a:lnTo>
                <a:lnTo>
                  <a:pt x="106298" y="0"/>
                </a:lnTo>
                <a:cubicBezTo>
                  <a:pt x="106298" y="0"/>
                  <a:pt x="80136" y="1651"/>
                  <a:pt x="70104" y="21844"/>
                </a:cubicBezTo>
                <a:cubicBezTo>
                  <a:pt x="60071" y="41910"/>
                  <a:pt x="0" y="236092"/>
                  <a:pt x="0" y="236092"/>
                </a:cubicBezTo>
                <a:cubicBezTo>
                  <a:pt x="0" y="236092"/>
                  <a:pt x="-5968" y="252730"/>
                  <a:pt x="5969" y="257810"/>
                </a:cubicBezTo>
                <a:cubicBezTo>
                  <a:pt x="18034" y="262889"/>
                  <a:pt x="32004" y="252730"/>
                  <a:pt x="40132" y="239395"/>
                </a:cubicBezTo>
                <a:cubicBezTo>
                  <a:pt x="48006" y="226060"/>
                  <a:pt x="96139" y="100583"/>
                  <a:pt x="96139" y="100583"/>
                </a:cubicBezTo>
                <a:lnTo>
                  <a:pt x="88265" y="267970"/>
                </a:lnTo>
                <a:lnTo>
                  <a:pt x="58166" y="559308"/>
                </a:lnTo>
                <a:cubicBezTo>
                  <a:pt x="58166" y="559308"/>
                  <a:pt x="72136" y="579247"/>
                  <a:pt x="88265" y="577723"/>
                </a:cubicBezTo>
                <a:cubicBezTo>
                  <a:pt x="104267" y="576072"/>
                  <a:pt x="114173" y="574420"/>
                  <a:pt x="118110" y="559308"/>
                </a:cubicBezTo>
                <a:cubicBezTo>
                  <a:pt x="121920" y="545211"/>
                  <a:pt x="167513" y="304419"/>
                  <a:pt x="173609" y="271652"/>
                </a:cubicBezTo>
                <a:cubicBezTo>
                  <a:pt x="173228" y="269367"/>
                  <a:pt x="172973" y="267970"/>
                  <a:pt x="172973" y="267970"/>
                </a:cubicBezTo>
                <a:lnTo>
                  <a:pt x="174371" y="267970"/>
                </a:lnTo>
                <a:cubicBezTo>
                  <a:pt x="174371" y="267970"/>
                  <a:pt x="174117" y="269367"/>
                  <a:pt x="173609" y="271652"/>
                </a:cubicBezTo>
                <a:cubicBezTo>
                  <a:pt x="179832" y="304419"/>
                  <a:pt x="225298" y="545211"/>
                  <a:pt x="228981" y="559308"/>
                </a:cubicBezTo>
                <a:cubicBezTo>
                  <a:pt x="233045" y="574420"/>
                  <a:pt x="243078" y="576072"/>
                  <a:pt x="259080" y="577723"/>
                </a:cubicBezTo>
                <a:cubicBezTo>
                  <a:pt x="275082" y="579247"/>
                  <a:pt x="289179" y="559308"/>
                  <a:pt x="289179" y="559308"/>
                </a:cubicBezTo>
                <a:lnTo>
                  <a:pt x="259080" y="267970"/>
                </a:lnTo>
                <a:lnTo>
                  <a:pt x="251079" y="100583"/>
                </a:lnTo>
                <a:cubicBezTo>
                  <a:pt x="251079" y="100583"/>
                  <a:pt x="299211" y="226060"/>
                  <a:pt x="307213" y="239395"/>
                </a:cubicBezTo>
                <a:cubicBezTo>
                  <a:pt x="315341" y="252730"/>
                  <a:pt x="329184" y="262889"/>
                  <a:pt x="341248" y="257810"/>
                </a:cubicBezTo>
                <a:cubicBezTo>
                  <a:pt x="353314" y="252730"/>
                  <a:pt x="347345" y="236092"/>
                  <a:pt x="347345" y="236092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5" name="Freeform 3"/>
          <p:cNvSpPr>
            <a:spLocks noChangeArrowheads="1"/>
          </p:cNvSpPr>
          <p:nvPr/>
        </p:nvSpPr>
        <p:spPr bwMode="auto">
          <a:xfrm>
            <a:off x="5876925" y="1412875"/>
            <a:ext cx="117475" cy="111125"/>
          </a:xfrm>
          <a:custGeom>
            <a:avLst/>
            <a:gdLst>
              <a:gd name="T0" fmla="*/ 117602 w 117602"/>
              <a:gd name="T1" fmla="*/ 52451 h 111506"/>
              <a:gd name="T2" fmla="*/ 60071 w 117602"/>
              <a:gd name="T3" fmla="*/ 0 h 111506"/>
              <a:gd name="T4" fmla="*/ 57530 w 117602"/>
              <a:gd name="T5" fmla="*/ 0 h 111506"/>
              <a:gd name="T6" fmla="*/ 0 w 117602"/>
              <a:gd name="T7" fmla="*/ 52451 h 111506"/>
              <a:gd name="T8" fmla="*/ 57530 w 117602"/>
              <a:gd name="T9" fmla="*/ 111505 h 111506"/>
              <a:gd name="T10" fmla="*/ 60071 w 117602"/>
              <a:gd name="T11" fmla="*/ 111505 h 111506"/>
              <a:gd name="T12" fmla="*/ 117602 w 117602"/>
              <a:gd name="T13" fmla="*/ 52451 h 111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602"/>
              <a:gd name="T22" fmla="*/ 0 h 111506"/>
              <a:gd name="T23" fmla="*/ 117602 w 117602"/>
              <a:gd name="T24" fmla="*/ 111506 h 111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602" h="111506">
                <a:moveTo>
                  <a:pt x="117602" y="52451"/>
                </a:moveTo>
                <a:cubicBezTo>
                  <a:pt x="118998" y="6730"/>
                  <a:pt x="60071" y="0"/>
                  <a:pt x="60071" y="0"/>
                </a:cubicBezTo>
                <a:lnTo>
                  <a:pt x="57530" y="0"/>
                </a:lnTo>
                <a:cubicBezTo>
                  <a:pt x="57530" y="0"/>
                  <a:pt x="-1397" y="6730"/>
                  <a:pt x="0" y="52451"/>
                </a:cubicBezTo>
                <a:cubicBezTo>
                  <a:pt x="2666" y="75819"/>
                  <a:pt x="36067" y="111505"/>
                  <a:pt x="57530" y="111505"/>
                </a:cubicBezTo>
                <a:lnTo>
                  <a:pt x="60071" y="111505"/>
                </a:lnTo>
                <a:cubicBezTo>
                  <a:pt x="81534" y="111505"/>
                  <a:pt x="114934" y="75819"/>
                  <a:pt x="117602" y="52451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6" name="Freeform 3"/>
          <p:cNvSpPr>
            <a:spLocks noChangeArrowheads="1"/>
          </p:cNvSpPr>
          <p:nvPr/>
        </p:nvSpPr>
        <p:spPr bwMode="auto">
          <a:xfrm>
            <a:off x="5764213" y="1535113"/>
            <a:ext cx="347662" cy="577850"/>
          </a:xfrm>
          <a:custGeom>
            <a:avLst/>
            <a:gdLst>
              <a:gd name="T0" fmla="*/ 347345 w 347345"/>
              <a:gd name="T1" fmla="*/ 236092 h 577722"/>
              <a:gd name="T2" fmla="*/ 277114 w 347345"/>
              <a:gd name="T3" fmla="*/ 21844 h 577722"/>
              <a:gd name="T4" fmla="*/ 241045 w 347345"/>
              <a:gd name="T5" fmla="*/ 0 h 577722"/>
              <a:gd name="T6" fmla="*/ 175005 w 347345"/>
              <a:gd name="T7" fmla="*/ 0 h 577722"/>
              <a:gd name="T8" fmla="*/ 172339 w 347345"/>
              <a:gd name="T9" fmla="*/ 0 h 577722"/>
              <a:gd name="T10" fmla="*/ 106298 w 347345"/>
              <a:gd name="T11" fmla="*/ 0 h 577722"/>
              <a:gd name="T12" fmla="*/ 70230 w 347345"/>
              <a:gd name="T13" fmla="*/ 21844 h 577722"/>
              <a:gd name="T14" fmla="*/ 0 w 347345"/>
              <a:gd name="T15" fmla="*/ 236092 h 577722"/>
              <a:gd name="T16" fmla="*/ 5969 w 347345"/>
              <a:gd name="T17" fmla="*/ 257810 h 577722"/>
              <a:gd name="T18" fmla="*/ 40132 w 347345"/>
              <a:gd name="T19" fmla="*/ 239395 h 577722"/>
              <a:gd name="T20" fmla="*/ 96139 w 347345"/>
              <a:gd name="T21" fmla="*/ 100583 h 577722"/>
              <a:gd name="T22" fmla="*/ 88264 w 347345"/>
              <a:gd name="T23" fmla="*/ 267970 h 577722"/>
              <a:gd name="T24" fmla="*/ 58165 w 347345"/>
              <a:gd name="T25" fmla="*/ 559307 h 577722"/>
              <a:gd name="T26" fmla="*/ 88264 w 347345"/>
              <a:gd name="T27" fmla="*/ 577723 h 577722"/>
              <a:gd name="T28" fmla="*/ 118109 w 347345"/>
              <a:gd name="T29" fmla="*/ 559307 h 577722"/>
              <a:gd name="T30" fmla="*/ 173608 w 347345"/>
              <a:gd name="T31" fmla="*/ 271652 h 577722"/>
              <a:gd name="T32" fmla="*/ 172973 w 347345"/>
              <a:gd name="T33" fmla="*/ 267970 h 577722"/>
              <a:gd name="T34" fmla="*/ 174370 w 347345"/>
              <a:gd name="T35" fmla="*/ 267970 h 577722"/>
              <a:gd name="T36" fmla="*/ 173608 w 347345"/>
              <a:gd name="T37" fmla="*/ 271652 h 577722"/>
              <a:gd name="T38" fmla="*/ 228980 w 347345"/>
              <a:gd name="T39" fmla="*/ 559307 h 577722"/>
              <a:gd name="T40" fmla="*/ 259079 w 347345"/>
              <a:gd name="T41" fmla="*/ 577723 h 577722"/>
              <a:gd name="T42" fmla="*/ 289178 w 347345"/>
              <a:gd name="T43" fmla="*/ 559307 h 577722"/>
              <a:gd name="T44" fmla="*/ 259079 w 347345"/>
              <a:gd name="T45" fmla="*/ 267970 h 577722"/>
              <a:gd name="T46" fmla="*/ 251078 w 347345"/>
              <a:gd name="T47" fmla="*/ 100583 h 577722"/>
              <a:gd name="T48" fmla="*/ 307339 w 347345"/>
              <a:gd name="T49" fmla="*/ 239395 h 577722"/>
              <a:gd name="T50" fmla="*/ 341248 w 347345"/>
              <a:gd name="T51" fmla="*/ 257810 h 577722"/>
              <a:gd name="T52" fmla="*/ 347345 w 347345"/>
              <a:gd name="T53" fmla="*/ 236092 h 57772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47345"/>
              <a:gd name="T82" fmla="*/ 0 h 577722"/>
              <a:gd name="T83" fmla="*/ 347345 w 347345"/>
              <a:gd name="T84" fmla="*/ 577722 h 57772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47345" h="577722">
                <a:moveTo>
                  <a:pt x="347345" y="236092"/>
                </a:moveTo>
                <a:cubicBezTo>
                  <a:pt x="347345" y="236092"/>
                  <a:pt x="287146" y="41910"/>
                  <a:pt x="277114" y="21844"/>
                </a:cubicBezTo>
                <a:cubicBezTo>
                  <a:pt x="267208" y="1650"/>
                  <a:pt x="241045" y="0"/>
                  <a:pt x="241045" y="0"/>
                </a:cubicBezTo>
                <a:lnTo>
                  <a:pt x="175005" y="0"/>
                </a:lnTo>
                <a:lnTo>
                  <a:pt x="172339" y="0"/>
                </a:lnTo>
                <a:lnTo>
                  <a:pt x="106298" y="0"/>
                </a:lnTo>
                <a:cubicBezTo>
                  <a:pt x="106298" y="0"/>
                  <a:pt x="80136" y="1650"/>
                  <a:pt x="70230" y="21844"/>
                </a:cubicBezTo>
                <a:cubicBezTo>
                  <a:pt x="60070" y="41910"/>
                  <a:pt x="0" y="236092"/>
                  <a:pt x="0" y="236092"/>
                </a:cubicBezTo>
                <a:cubicBezTo>
                  <a:pt x="0" y="236092"/>
                  <a:pt x="-5969" y="252729"/>
                  <a:pt x="5969" y="257810"/>
                </a:cubicBezTo>
                <a:cubicBezTo>
                  <a:pt x="18033" y="262889"/>
                  <a:pt x="32003" y="252729"/>
                  <a:pt x="40132" y="239395"/>
                </a:cubicBezTo>
                <a:cubicBezTo>
                  <a:pt x="48005" y="226060"/>
                  <a:pt x="96139" y="100583"/>
                  <a:pt x="96139" y="100583"/>
                </a:cubicBezTo>
                <a:lnTo>
                  <a:pt x="88264" y="267970"/>
                </a:lnTo>
                <a:lnTo>
                  <a:pt x="58165" y="559307"/>
                </a:lnTo>
                <a:cubicBezTo>
                  <a:pt x="58165" y="559307"/>
                  <a:pt x="72135" y="579247"/>
                  <a:pt x="88264" y="577723"/>
                </a:cubicBezTo>
                <a:cubicBezTo>
                  <a:pt x="104266" y="576072"/>
                  <a:pt x="114300" y="574420"/>
                  <a:pt x="118109" y="559307"/>
                </a:cubicBezTo>
                <a:cubicBezTo>
                  <a:pt x="121920" y="545210"/>
                  <a:pt x="167513" y="304419"/>
                  <a:pt x="173608" y="271652"/>
                </a:cubicBezTo>
                <a:cubicBezTo>
                  <a:pt x="173227" y="269367"/>
                  <a:pt x="172973" y="267970"/>
                  <a:pt x="172973" y="267970"/>
                </a:cubicBezTo>
                <a:lnTo>
                  <a:pt x="174370" y="267970"/>
                </a:lnTo>
                <a:cubicBezTo>
                  <a:pt x="174370" y="267970"/>
                  <a:pt x="174116" y="269367"/>
                  <a:pt x="173608" y="271652"/>
                </a:cubicBezTo>
                <a:cubicBezTo>
                  <a:pt x="179832" y="304419"/>
                  <a:pt x="225297" y="545210"/>
                  <a:pt x="228980" y="559307"/>
                </a:cubicBezTo>
                <a:cubicBezTo>
                  <a:pt x="233045" y="574420"/>
                  <a:pt x="243077" y="576072"/>
                  <a:pt x="259079" y="577723"/>
                </a:cubicBezTo>
                <a:cubicBezTo>
                  <a:pt x="275082" y="579247"/>
                  <a:pt x="289178" y="559307"/>
                  <a:pt x="289178" y="559307"/>
                </a:cubicBezTo>
                <a:lnTo>
                  <a:pt x="259079" y="267970"/>
                </a:lnTo>
                <a:lnTo>
                  <a:pt x="251078" y="100583"/>
                </a:lnTo>
                <a:cubicBezTo>
                  <a:pt x="251078" y="100583"/>
                  <a:pt x="299211" y="226060"/>
                  <a:pt x="307339" y="239395"/>
                </a:cubicBezTo>
                <a:cubicBezTo>
                  <a:pt x="315340" y="252729"/>
                  <a:pt x="329183" y="262889"/>
                  <a:pt x="341248" y="257810"/>
                </a:cubicBezTo>
                <a:cubicBezTo>
                  <a:pt x="353314" y="252729"/>
                  <a:pt x="347345" y="236092"/>
                  <a:pt x="347345" y="236092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7" name="Freeform 3"/>
          <p:cNvSpPr>
            <a:spLocks noChangeArrowheads="1"/>
          </p:cNvSpPr>
          <p:nvPr/>
        </p:nvSpPr>
        <p:spPr bwMode="auto">
          <a:xfrm>
            <a:off x="6311900" y="2276475"/>
            <a:ext cx="160338" cy="152400"/>
          </a:xfrm>
          <a:custGeom>
            <a:avLst/>
            <a:gdLst>
              <a:gd name="T0" fmla="*/ 160909 w 160909"/>
              <a:gd name="T1" fmla="*/ 71754 h 152526"/>
              <a:gd name="T2" fmla="*/ 82296 w 160909"/>
              <a:gd name="T3" fmla="*/ 0 h 152526"/>
              <a:gd name="T4" fmla="*/ 78613 w 160909"/>
              <a:gd name="T5" fmla="*/ 0 h 152526"/>
              <a:gd name="T6" fmla="*/ 0 w 160909"/>
              <a:gd name="T7" fmla="*/ 71754 h 152526"/>
              <a:gd name="T8" fmla="*/ 78613 w 160909"/>
              <a:gd name="T9" fmla="*/ 152526 h 152526"/>
              <a:gd name="T10" fmla="*/ 82296 w 160909"/>
              <a:gd name="T11" fmla="*/ 152526 h 152526"/>
              <a:gd name="T12" fmla="*/ 160909 w 160909"/>
              <a:gd name="T13" fmla="*/ 71754 h 1525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0909"/>
              <a:gd name="T22" fmla="*/ 0 h 152526"/>
              <a:gd name="T23" fmla="*/ 160909 w 160909"/>
              <a:gd name="T24" fmla="*/ 152526 h 1525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0909" h="152526">
                <a:moveTo>
                  <a:pt x="160909" y="71754"/>
                </a:moveTo>
                <a:cubicBezTo>
                  <a:pt x="162814" y="9144"/>
                  <a:pt x="82296" y="0"/>
                  <a:pt x="82296" y="0"/>
                </a:cubicBezTo>
                <a:lnTo>
                  <a:pt x="78613" y="0"/>
                </a:lnTo>
                <a:cubicBezTo>
                  <a:pt x="78613" y="0"/>
                  <a:pt x="-1904" y="9144"/>
                  <a:pt x="0" y="71754"/>
                </a:cubicBezTo>
                <a:cubicBezTo>
                  <a:pt x="3683" y="103632"/>
                  <a:pt x="49403" y="152526"/>
                  <a:pt x="78613" y="152526"/>
                </a:cubicBezTo>
                <a:lnTo>
                  <a:pt x="82296" y="152526"/>
                </a:lnTo>
                <a:cubicBezTo>
                  <a:pt x="111505" y="152526"/>
                  <a:pt x="157226" y="103632"/>
                  <a:pt x="160909" y="71754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8" name="Freeform 3"/>
          <p:cNvSpPr>
            <a:spLocks noChangeArrowheads="1"/>
          </p:cNvSpPr>
          <p:nvPr/>
        </p:nvSpPr>
        <p:spPr bwMode="auto">
          <a:xfrm>
            <a:off x="6156325" y="2444750"/>
            <a:ext cx="479425" cy="788988"/>
          </a:xfrm>
          <a:custGeom>
            <a:avLst/>
            <a:gdLst>
              <a:gd name="T0" fmla="*/ 477123 w 479186"/>
              <a:gd name="T1" fmla="*/ 322960 h 790194"/>
              <a:gd name="T2" fmla="*/ 381111 w 479186"/>
              <a:gd name="T3" fmla="*/ 29844 h 790194"/>
              <a:gd name="T4" fmla="*/ 331708 w 479186"/>
              <a:gd name="T5" fmla="*/ 0 h 790194"/>
              <a:gd name="T6" fmla="*/ 241411 w 479186"/>
              <a:gd name="T7" fmla="*/ 0 h 790194"/>
              <a:gd name="T8" fmla="*/ 237855 w 479186"/>
              <a:gd name="T9" fmla="*/ 0 h 790194"/>
              <a:gd name="T10" fmla="*/ 147304 w 479186"/>
              <a:gd name="T11" fmla="*/ 0 h 790194"/>
              <a:gd name="T12" fmla="*/ 98028 w 479186"/>
              <a:gd name="T13" fmla="*/ 29844 h 790194"/>
              <a:gd name="T14" fmla="*/ 2016 w 479186"/>
              <a:gd name="T15" fmla="*/ 322960 h 790194"/>
              <a:gd name="T16" fmla="*/ 10271 w 479186"/>
              <a:gd name="T17" fmla="*/ 352551 h 790194"/>
              <a:gd name="T18" fmla="*/ 56880 w 479186"/>
              <a:gd name="T19" fmla="*/ 327405 h 790194"/>
              <a:gd name="T20" fmla="*/ 133461 w 479186"/>
              <a:gd name="T21" fmla="*/ 137541 h 790194"/>
              <a:gd name="T22" fmla="*/ 122666 w 479186"/>
              <a:gd name="T23" fmla="*/ 366522 h 790194"/>
              <a:gd name="T24" fmla="*/ 81518 w 479186"/>
              <a:gd name="T25" fmla="*/ 764920 h 790194"/>
              <a:gd name="T26" fmla="*/ 122666 w 479186"/>
              <a:gd name="T27" fmla="*/ 790194 h 790194"/>
              <a:gd name="T28" fmla="*/ 163560 w 479186"/>
              <a:gd name="T29" fmla="*/ 764920 h 790194"/>
              <a:gd name="T30" fmla="*/ 239506 w 479186"/>
              <a:gd name="T31" fmla="*/ 371601 h 790194"/>
              <a:gd name="T32" fmla="*/ 238617 w 479186"/>
              <a:gd name="T33" fmla="*/ 366522 h 790194"/>
              <a:gd name="T34" fmla="*/ 240522 w 479186"/>
              <a:gd name="T35" fmla="*/ 366522 h 790194"/>
              <a:gd name="T36" fmla="*/ 239506 w 479186"/>
              <a:gd name="T37" fmla="*/ 371601 h 790194"/>
              <a:gd name="T38" fmla="*/ 315325 w 479186"/>
              <a:gd name="T39" fmla="*/ 764920 h 790194"/>
              <a:gd name="T40" fmla="*/ 356346 w 479186"/>
              <a:gd name="T41" fmla="*/ 790194 h 790194"/>
              <a:gd name="T42" fmla="*/ 397621 w 479186"/>
              <a:gd name="T43" fmla="*/ 764920 h 790194"/>
              <a:gd name="T44" fmla="*/ 356346 w 479186"/>
              <a:gd name="T45" fmla="*/ 366522 h 790194"/>
              <a:gd name="T46" fmla="*/ 345424 w 479186"/>
              <a:gd name="T47" fmla="*/ 137541 h 790194"/>
              <a:gd name="T48" fmla="*/ 422386 w 479186"/>
              <a:gd name="T49" fmla="*/ 327405 h 790194"/>
              <a:gd name="T50" fmla="*/ 468867 w 479186"/>
              <a:gd name="T51" fmla="*/ 352551 h 790194"/>
              <a:gd name="T52" fmla="*/ 477123 w 479186"/>
              <a:gd name="T53" fmla="*/ 322960 h 79019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79186"/>
              <a:gd name="T82" fmla="*/ 0 h 790194"/>
              <a:gd name="T83" fmla="*/ 479186 w 479186"/>
              <a:gd name="T84" fmla="*/ 790194 h 79019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79186" h="790194">
                <a:moveTo>
                  <a:pt x="477123" y="322960"/>
                </a:moveTo>
                <a:cubicBezTo>
                  <a:pt x="477123" y="322960"/>
                  <a:pt x="394827" y="57276"/>
                  <a:pt x="381111" y="29844"/>
                </a:cubicBezTo>
                <a:cubicBezTo>
                  <a:pt x="367522" y="2285"/>
                  <a:pt x="331708" y="0"/>
                  <a:pt x="331708" y="0"/>
                </a:cubicBezTo>
                <a:lnTo>
                  <a:pt x="241411" y="0"/>
                </a:lnTo>
                <a:lnTo>
                  <a:pt x="237855" y="0"/>
                </a:lnTo>
                <a:lnTo>
                  <a:pt x="147304" y="0"/>
                </a:lnTo>
                <a:cubicBezTo>
                  <a:pt x="147304" y="0"/>
                  <a:pt x="111617" y="2285"/>
                  <a:pt x="98028" y="29844"/>
                </a:cubicBezTo>
                <a:cubicBezTo>
                  <a:pt x="84185" y="57276"/>
                  <a:pt x="2016" y="322960"/>
                  <a:pt x="2016" y="322960"/>
                </a:cubicBezTo>
                <a:cubicBezTo>
                  <a:pt x="2016" y="322960"/>
                  <a:pt x="-6111" y="345694"/>
                  <a:pt x="10271" y="352551"/>
                </a:cubicBezTo>
                <a:cubicBezTo>
                  <a:pt x="26654" y="359536"/>
                  <a:pt x="45704" y="345694"/>
                  <a:pt x="56880" y="327405"/>
                </a:cubicBezTo>
                <a:cubicBezTo>
                  <a:pt x="67802" y="309117"/>
                  <a:pt x="133461" y="137541"/>
                  <a:pt x="133461" y="137541"/>
                </a:cubicBezTo>
                <a:lnTo>
                  <a:pt x="122666" y="366522"/>
                </a:lnTo>
                <a:lnTo>
                  <a:pt x="81518" y="764920"/>
                </a:lnTo>
                <a:cubicBezTo>
                  <a:pt x="81518" y="764920"/>
                  <a:pt x="100695" y="792352"/>
                  <a:pt x="122666" y="790194"/>
                </a:cubicBezTo>
                <a:cubicBezTo>
                  <a:pt x="144637" y="787907"/>
                  <a:pt x="158353" y="785622"/>
                  <a:pt x="163560" y="764920"/>
                </a:cubicBezTo>
                <a:cubicBezTo>
                  <a:pt x="168894" y="745744"/>
                  <a:pt x="231124" y="416305"/>
                  <a:pt x="239506" y="371601"/>
                </a:cubicBezTo>
                <a:cubicBezTo>
                  <a:pt x="238998" y="368300"/>
                  <a:pt x="238617" y="366522"/>
                  <a:pt x="238617" y="366522"/>
                </a:cubicBezTo>
                <a:lnTo>
                  <a:pt x="240522" y="366522"/>
                </a:lnTo>
                <a:cubicBezTo>
                  <a:pt x="240522" y="366522"/>
                  <a:pt x="240141" y="368300"/>
                  <a:pt x="239506" y="371601"/>
                </a:cubicBezTo>
                <a:cubicBezTo>
                  <a:pt x="248015" y="416305"/>
                  <a:pt x="310245" y="745744"/>
                  <a:pt x="315325" y="764920"/>
                </a:cubicBezTo>
                <a:cubicBezTo>
                  <a:pt x="320786" y="785622"/>
                  <a:pt x="334502" y="787907"/>
                  <a:pt x="356346" y="790194"/>
                </a:cubicBezTo>
                <a:cubicBezTo>
                  <a:pt x="378190" y="792352"/>
                  <a:pt x="397621" y="764920"/>
                  <a:pt x="397621" y="764920"/>
                </a:cubicBezTo>
                <a:lnTo>
                  <a:pt x="356346" y="366522"/>
                </a:lnTo>
                <a:lnTo>
                  <a:pt x="345424" y="137541"/>
                </a:lnTo>
                <a:cubicBezTo>
                  <a:pt x="345424" y="137541"/>
                  <a:pt x="411210" y="309117"/>
                  <a:pt x="422386" y="327405"/>
                </a:cubicBezTo>
                <a:cubicBezTo>
                  <a:pt x="433308" y="345694"/>
                  <a:pt x="452358" y="359536"/>
                  <a:pt x="468867" y="352551"/>
                </a:cubicBezTo>
                <a:cubicBezTo>
                  <a:pt x="485378" y="345694"/>
                  <a:pt x="477123" y="322960"/>
                  <a:pt x="477123" y="322960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9" name="Freeform 3"/>
          <p:cNvSpPr>
            <a:spLocks noChangeArrowheads="1"/>
          </p:cNvSpPr>
          <p:nvPr/>
        </p:nvSpPr>
        <p:spPr bwMode="auto">
          <a:xfrm>
            <a:off x="1476375" y="1484313"/>
            <a:ext cx="3336925" cy="2327275"/>
          </a:xfrm>
          <a:custGeom>
            <a:avLst/>
            <a:gdLst>
              <a:gd name="T0" fmla="*/ 3337317 w 3337317"/>
              <a:gd name="T1" fmla="*/ 2326400 h 2326401"/>
              <a:gd name="T2" fmla="*/ 2492767 w 3337317"/>
              <a:gd name="T3" fmla="*/ 2012330 h 2326401"/>
              <a:gd name="T4" fmla="*/ 226834 w 3337317"/>
              <a:gd name="T5" fmla="*/ 1625742 h 2326401"/>
              <a:gd name="T6" fmla="*/ 819669 w 3337317"/>
              <a:gd name="T7" fmla="*/ 148097 h 2326401"/>
              <a:gd name="T8" fmla="*/ 3085603 w 3337317"/>
              <a:gd name="T9" fmla="*/ 534685 h 2326401"/>
              <a:gd name="T10" fmla="*/ 2967366 w 3337317"/>
              <a:gd name="T11" fmla="*/ 1740169 h 2326401"/>
              <a:gd name="T12" fmla="*/ 3337317 w 3337317"/>
              <a:gd name="T13" fmla="*/ 2326400 h 23264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37317"/>
              <a:gd name="T22" fmla="*/ 0 h 2326401"/>
              <a:gd name="T23" fmla="*/ 3337317 w 3337317"/>
              <a:gd name="T24" fmla="*/ 2326401 h 232640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37317" h="2326401">
                <a:moveTo>
                  <a:pt x="3337317" y="2326400"/>
                </a:moveTo>
                <a:lnTo>
                  <a:pt x="2492767" y="2012330"/>
                </a:lnTo>
                <a:cubicBezTo>
                  <a:pt x="1703335" y="2313700"/>
                  <a:pt x="688859" y="2140600"/>
                  <a:pt x="226834" y="1625742"/>
                </a:cubicBezTo>
                <a:cubicBezTo>
                  <a:pt x="-235153" y="1111011"/>
                  <a:pt x="30237" y="449341"/>
                  <a:pt x="819669" y="148097"/>
                </a:cubicBezTo>
                <a:cubicBezTo>
                  <a:pt x="1609101" y="-153273"/>
                  <a:pt x="2623577" y="19827"/>
                  <a:pt x="3085603" y="534685"/>
                </a:cubicBezTo>
                <a:cubicBezTo>
                  <a:pt x="3426598" y="914669"/>
                  <a:pt x="3379863" y="1391554"/>
                  <a:pt x="2967366" y="1740169"/>
                </a:cubicBezTo>
                <a:lnTo>
                  <a:pt x="3337317" y="232640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76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1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创造活动</a:t>
            </a:r>
            <a:endParaRPr lang="zh-CN" altLang="en-US"/>
          </a:p>
        </p:txBody>
      </p:sp>
      <p:sp>
        <p:nvSpPr>
          <p:cNvPr id="27672" name="TextBox 1"/>
          <p:cNvSpPr>
            <a:spLocks noChangeArrowheads="1"/>
          </p:cNvSpPr>
          <p:nvPr/>
        </p:nvSpPr>
        <p:spPr bwMode="auto">
          <a:xfrm>
            <a:off x="1270000" y="4254500"/>
            <a:ext cx="6924675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小众趌味若丌能变成集体认同，将无法承载裂变传播，因此，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在策划活动时，须遵循关联性、趌味性、亏动性。</a:t>
            </a:r>
            <a:endParaRPr lang="zh-CN" altLang="en-US"/>
          </a:p>
        </p:txBody>
      </p:sp>
      <p:sp>
        <p:nvSpPr>
          <p:cNvPr id="27673" name="TextBox 1"/>
          <p:cNvSpPr>
            <a:spLocks noChangeArrowheads="1"/>
          </p:cNvSpPr>
          <p:nvPr/>
        </p:nvSpPr>
        <p:spPr bwMode="auto">
          <a:xfrm>
            <a:off x="1930400" y="2362200"/>
            <a:ext cx="2544763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100"/>
              </a:lnSpc>
            </a:pP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WOW，I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Like</a:t>
            </a:r>
            <a:r>
              <a:rPr lang="en-US"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It！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5" name="Freeform 3"/>
          <p:cNvSpPr>
            <a:spLocks noChangeArrowheads="1"/>
          </p:cNvSpPr>
          <p:nvPr/>
        </p:nvSpPr>
        <p:spPr bwMode="auto">
          <a:xfrm>
            <a:off x="1187450" y="3141663"/>
            <a:ext cx="6553200" cy="1943100"/>
          </a:xfrm>
          <a:custGeom>
            <a:avLst/>
            <a:gdLst>
              <a:gd name="T0" fmla="*/ 0 w 6552946"/>
              <a:gd name="T1" fmla="*/ 113792 h 1944243"/>
              <a:gd name="T2" fmla="*/ 113664 w 6552946"/>
              <a:gd name="T3" fmla="*/ 0 h 1944243"/>
              <a:gd name="T4" fmla="*/ 6439154 w 6552946"/>
              <a:gd name="T5" fmla="*/ 0 h 1944243"/>
              <a:gd name="T6" fmla="*/ 6552945 w 6552946"/>
              <a:gd name="T7" fmla="*/ 113792 h 1944243"/>
              <a:gd name="T8" fmla="*/ 6552945 w 6552946"/>
              <a:gd name="T9" fmla="*/ 1830577 h 1944243"/>
              <a:gd name="T10" fmla="*/ 6439154 w 6552946"/>
              <a:gd name="T11" fmla="*/ 1944243 h 1944243"/>
              <a:gd name="T12" fmla="*/ 113664 w 6552946"/>
              <a:gd name="T13" fmla="*/ 1944243 h 1944243"/>
              <a:gd name="T14" fmla="*/ 0 w 6552946"/>
              <a:gd name="T15" fmla="*/ 1830577 h 1944243"/>
              <a:gd name="T16" fmla="*/ 0 w 6552946"/>
              <a:gd name="T17" fmla="*/ 113792 h 19442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52946"/>
              <a:gd name="T28" fmla="*/ 0 h 1944243"/>
              <a:gd name="T29" fmla="*/ 6552946 w 6552946"/>
              <a:gd name="T30" fmla="*/ 1944243 h 19442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52946" h="1944243">
                <a:moveTo>
                  <a:pt x="0" y="113792"/>
                </a:moveTo>
                <a:cubicBezTo>
                  <a:pt x="0" y="50926"/>
                  <a:pt x="50914" y="0"/>
                  <a:pt x="113664" y="0"/>
                </a:cubicBezTo>
                <a:lnTo>
                  <a:pt x="6439154" y="0"/>
                </a:lnTo>
                <a:cubicBezTo>
                  <a:pt x="6502018" y="0"/>
                  <a:pt x="6552945" y="50926"/>
                  <a:pt x="6552945" y="113792"/>
                </a:cubicBezTo>
                <a:lnTo>
                  <a:pt x="6552945" y="1830577"/>
                </a:lnTo>
                <a:cubicBezTo>
                  <a:pt x="6552945" y="1893316"/>
                  <a:pt x="6502018" y="1944243"/>
                  <a:pt x="6439154" y="1944243"/>
                </a:cubicBezTo>
                <a:lnTo>
                  <a:pt x="113664" y="1944243"/>
                </a:lnTo>
                <a:cubicBezTo>
                  <a:pt x="50914" y="1944243"/>
                  <a:pt x="0" y="1893316"/>
                  <a:pt x="0" y="1830577"/>
                </a:cubicBezTo>
                <a:lnTo>
                  <a:pt x="0" y="113792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689100"/>
            <a:ext cx="15367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创造活动</a:t>
            </a:r>
            <a:endParaRPr lang="zh-CN" altLang="en-US"/>
          </a:p>
        </p:txBody>
      </p:sp>
      <p:sp>
        <p:nvSpPr>
          <p:cNvPr id="28679" name="TextBox 1"/>
          <p:cNvSpPr>
            <a:spLocks noChangeArrowheads="1"/>
          </p:cNvSpPr>
          <p:nvPr/>
        </p:nvSpPr>
        <p:spPr bwMode="auto">
          <a:xfrm>
            <a:off x="1854200" y="23749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测试</a:t>
            </a:r>
            <a:endParaRPr lang="zh-CN" altLang="en-US"/>
          </a:p>
        </p:txBody>
      </p:sp>
      <p:sp>
        <p:nvSpPr>
          <p:cNvPr id="28680" name="TextBox 1"/>
          <p:cNvSpPr>
            <a:spLocks noChangeArrowheads="1"/>
          </p:cNvSpPr>
          <p:nvPr/>
        </p:nvSpPr>
        <p:spPr bwMode="auto">
          <a:xfrm>
            <a:off x="2527300" y="2197100"/>
            <a:ext cx="52149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左思右享·我的另一面</a:t>
            </a:r>
            <a:endParaRPr lang="zh-CN" altLang="en-US"/>
          </a:p>
        </p:txBody>
      </p:sp>
      <p:sp>
        <p:nvSpPr>
          <p:cNvPr id="28681" name="TextBox 1"/>
          <p:cNvSpPr>
            <a:spLocks noChangeArrowheads="1"/>
          </p:cNvSpPr>
          <p:nvPr/>
        </p:nvSpPr>
        <p:spPr bwMode="auto">
          <a:xfrm>
            <a:off x="1638300" y="3251200"/>
            <a:ext cx="5641975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用户登录测试APP，填写姓名，性别、星座等基本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信息后，系统自动生成匘配的内容，如左边是娱乐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明星，右边是商务精英。并可将生成的内容发布到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微博，不好友分享。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699" name="Freeform 3"/>
          <p:cNvSpPr>
            <a:spLocks noChangeArrowheads="1"/>
          </p:cNvSpPr>
          <p:nvPr/>
        </p:nvSpPr>
        <p:spPr bwMode="auto">
          <a:xfrm>
            <a:off x="2124075" y="3573463"/>
            <a:ext cx="2447925" cy="1800225"/>
          </a:xfrm>
          <a:custGeom>
            <a:avLst/>
            <a:gdLst>
              <a:gd name="T0" fmla="*/ 0 w 2448305"/>
              <a:gd name="T1" fmla="*/ 173863 h 1800225"/>
              <a:gd name="T2" fmla="*/ 173863 w 2448305"/>
              <a:gd name="T3" fmla="*/ 0 h 1800225"/>
              <a:gd name="T4" fmla="*/ 2274442 w 2448305"/>
              <a:gd name="T5" fmla="*/ 0 h 1800225"/>
              <a:gd name="T6" fmla="*/ 2448305 w 2448305"/>
              <a:gd name="T7" fmla="*/ 173863 h 1800225"/>
              <a:gd name="T8" fmla="*/ 2448305 w 2448305"/>
              <a:gd name="T9" fmla="*/ 1626361 h 1800225"/>
              <a:gd name="T10" fmla="*/ 2274442 w 2448305"/>
              <a:gd name="T11" fmla="*/ 1800225 h 1800225"/>
              <a:gd name="T12" fmla="*/ 173863 w 2448305"/>
              <a:gd name="T13" fmla="*/ 1800225 h 1800225"/>
              <a:gd name="T14" fmla="*/ 0 w 2448305"/>
              <a:gd name="T15" fmla="*/ 1626361 h 1800225"/>
              <a:gd name="T16" fmla="*/ 0 w 2448305"/>
              <a:gd name="T17" fmla="*/ 17386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48305"/>
              <a:gd name="T28" fmla="*/ 0 h 1800225"/>
              <a:gd name="T29" fmla="*/ 2448305 w 244830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48305" h="1800225">
                <a:moveTo>
                  <a:pt x="0" y="173863"/>
                </a:moveTo>
                <a:cubicBezTo>
                  <a:pt x="0" y="77851"/>
                  <a:pt x="77851" y="0"/>
                  <a:pt x="173863" y="0"/>
                </a:cubicBezTo>
                <a:lnTo>
                  <a:pt x="2274442" y="0"/>
                </a:lnTo>
                <a:cubicBezTo>
                  <a:pt x="2370454" y="0"/>
                  <a:pt x="2448305" y="77851"/>
                  <a:pt x="2448305" y="173863"/>
                </a:cubicBezTo>
                <a:lnTo>
                  <a:pt x="2448305" y="1626361"/>
                </a:lnTo>
                <a:cubicBezTo>
                  <a:pt x="2448305" y="1722373"/>
                  <a:pt x="2370454" y="1800225"/>
                  <a:pt x="2274442" y="1800225"/>
                </a:cubicBezTo>
                <a:lnTo>
                  <a:pt x="173863" y="1800225"/>
                </a:lnTo>
                <a:cubicBezTo>
                  <a:pt x="77851" y="1800225"/>
                  <a:pt x="0" y="1722373"/>
                  <a:pt x="0" y="1626361"/>
                </a:cubicBezTo>
                <a:lnTo>
                  <a:pt x="0" y="17386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0" name="Freeform 3"/>
          <p:cNvSpPr>
            <a:spLocks noChangeArrowheads="1"/>
          </p:cNvSpPr>
          <p:nvPr/>
        </p:nvSpPr>
        <p:spPr bwMode="auto">
          <a:xfrm>
            <a:off x="4643438" y="3573463"/>
            <a:ext cx="2449512" cy="1800225"/>
          </a:xfrm>
          <a:custGeom>
            <a:avLst/>
            <a:gdLst>
              <a:gd name="T0" fmla="*/ 0 w 2448305"/>
              <a:gd name="T1" fmla="*/ 173863 h 1800225"/>
              <a:gd name="T2" fmla="*/ 173862 w 2448305"/>
              <a:gd name="T3" fmla="*/ 0 h 1800225"/>
              <a:gd name="T4" fmla="*/ 2274442 w 2448305"/>
              <a:gd name="T5" fmla="*/ 0 h 1800225"/>
              <a:gd name="T6" fmla="*/ 2448305 w 2448305"/>
              <a:gd name="T7" fmla="*/ 173863 h 1800225"/>
              <a:gd name="T8" fmla="*/ 2448305 w 2448305"/>
              <a:gd name="T9" fmla="*/ 1626361 h 1800225"/>
              <a:gd name="T10" fmla="*/ 2274442 w 2448305"/>
              <a:gd name="T11" fmla="*/ 1800225 h 1800225"/>
              <a:gd name="T12" fmla="*/ 173862 w 2448305"/>
              <a:gd name="T13" fmla="*/ 1800225 h 1800225"/>
              <a:gd name="T14" fmla="*/ 0 w 2448305"/>
              <a:gd name="T15" fmla="*/ 1626361 h 1800225"/>
              <a:gd name="T16" fmla="*/ 0 w 2448305"/>
              <a:gd name="T17" fmla="*/ 17386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48305"/>
              <a:gd name="T28" fmla="*/ 0 h 1800225"/>
              <a:gd name="T29" fmla="*/ 2448305 w 244830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48305" h="1800225">
                <a:moveTo>
                  <a:pt x="0" y="173863"/>
                </a:moveTo>
                <a:cubicBezTo>
                  <a:pt x="0" y="77851"/>
                  <a:pt x="77850" y="0"/>
                  <a:pt x="173862" y="0"/>
                </a:cubicBezTo>
                <a:lnTo>
                  <a:pt x="2274442" y="0"/>
                </a:lnTo>
                <a:cubicBezTo>
                  <a:pt x="2370454" y="0"/>
                  <a:pt x="2448305" y="77851"/>
                  <a:pt x="2448305" y="173863"/>
                </a:cubicBezTo>
                <a:lnTo>
                  <a:pt x="2448305" y="1626361"/>
                </a:lnTo>
                <a:cubicBezTo>
                  <a:pt x="2448305" y="1722373"/>
                  <a:pt x="2370454" y="1800225"/>
                  <a:pt x="2274442" y="1800225"/>
                </a:cubicBezTo>
                <a:lnTo>
                  <a:pt x="173862" y="1800225"/>
                </a:lnTo>
                <a:cubicBezTo>
                  <a:pt x="77850" y="1800225"/>
                  <a:pt x="0" y="1722373"/>
                  <a:pt x="0" y="1626361"/>
                </a:cubicBezTo>
                <a:lnTo>
                  <a:pt x="0" y="17386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1" name="Freeform 3"/>
          <p:cNvSpPr>
            <a:spLocks noChangeArrowheads="1"/>
          </p:cNvSpPr>
          <p:nvPr/>
        </p:nvSpPr>
        <p:spPr bwMode="auto">
          <a:xfrm>
            <a:off x="2266950" y="2997200"/>
            <a:ext cx="1009650" cy="338138"/>
          </a:xfrm>
          <a:custGeom>
            <a:avLst/>
            <a:gdLst>
              <a:gd name="T0" fmla="*/ 0 w 1008113"/>
              <a:gd name="T1" fmla="*/ 338556 h 338556"/>
              <a:gd name="T2" fmla="*/ 1008113 w 1008113"/>
              <a:gd name="T3" fmla="*/ 338556 h 338556"/>
              <a:gd name="T4" fmla="*/ 1008113 w 1008113"/>
              <a:gd name="T5" fmla="*/ 0 h 338556"/>
              <a:gd name="T6" fmla="*/ 0 w 1008113"/>
              <a:gd name="T7" fmla="*/ 0 h 338556"/>
              <a:gd name="T8" fmla="*/ 0 w 1008113"/>
              <a:gd name="T9" fmla="*/ 338556 h 338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8113"/>
              <a:gd name="T16" fmla="*/ 0 h 338556"/>
              <a:gd name="T17" fmla="*/ 1008113 w 1008113"/>
              <a:gd name="T18" fmla="*/ 338556 h 3385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8113" h="338556">
                <a:moveTo>
                  <a:pt x="0" y="338556"/>
                </a:moveTo>
                <a:lnTo>
                  <a:pt x="1008113" y="338556"/>
                </a:lnTo>
                <a:lnTo>
                  <a:pt x="1008113" y="0"/>
                </a:lnTo>
                <a:lnTo>
                  <a:pt x="0" y="0"/>
                </a:lnTo>
                <a:lnTo>
                  <a:pt x="0" y="338556"/>
                </a:lnTo>
              </a:path>
            </a:pathLst>
          </a:custGeom>
          <a:solidFill>
            <a:srgbClr val="BFBFB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Freeform 3"/>
          <p:cNvSpPr>
            <a:spLocks noChangeArrowheads="1"/>
          </p:cNvSpPr>
          <p:nvPr/>
        </p:nvSpPr>
        <p:spPr bwMode="auto">
          <a:xfrm>
            <a:off x="3492500" y="2997200"/>
            <a:ext cx="1079500" cy="338138"/>
          </a:xfrm>
          <a:custGeom>
            <a:avLst/>
            <a:gdLst>
              <a:gd name="T0" fmla="*/ 0 w 1080122"/>
              <a:gd name="T1" fmla="*/ 338556 h 338556"/>
              <a:gd name="T2" fmla="*/ 1080122 w 1080122"/>
              <a:gd name="T3" fmla="*/ 338556 h 338556"/>
              <a:gd name="T4" fmla="*/ 1080122 w 1080122"/>
              <a:gd name="T5" fmla="*/ 0 h 338556"/>
              <a:gd name="T6" fmla="*/ 0 w 1080122"/>
              <a:gd name="T7" fmla="*/ 0 h 338556"/>
              <a:gd name="T8" fmla="*/ 0 w 1080122"/>
              <a:gd name="T9" fmla="*/ 338556 h 338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0122"/>
              <a:gd name="T16" fmla="*/ 0 h 338556"/>
              <a:gd name="T17" fmla="*/ 1080122 w 1080122"/>
              <a:gd name="T18" fmla="*/ 338556 h 3385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0122" h="338556">
                <a:moveTo>
                  <a:pt x="0" y="338556"/>
                </a:moveTo>
                <a:lnTo>
                  <a:pt x="1080122" y="338556"/>
                </a:lnTo>
                <a:lnTo>
                  <a:pt x="1080122" y="0"/>
                </a:lnTo>
                <a:lnTo>
                  <a:pt x="0" y="0"/>
                </a:lnTo>
                <a:lnTo>
                  <a:pt x="0" y="338556"/>
                </a:lnTo>
              </a:path>
            </a:pathLst>
          </a:custGeom>
          <a:solidFill>
            <a:srgbClr val="BFBFB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3" name="Freeform 3"/>
          <p:cNvSpPr>
            <a:spLocks noChangeArrowheads="1"/>
          </p:cNvSpPr>
          <p:nvPr/>
        </p:nvSpPr>
        <p:spPr bwMode="auto">
          <a:xfrm>
            <a:off x="4787900" y="2997200"/>
            <a:ext cx="1008063" cy="338138"/>
          </a:xfrm>
          <a:custGeom>
            <a:avLst/>
            <a:gdLst>
              <a:gd name="T0" fmla="*/ 0 w 1008113"/>
              <a:gd name="T1" fmla="*/ 338556 h 338556"/>
              <a:gd name="T2" fmla="*/ 1008113 w 1008113"/>
              <a:gd name="T3" fmla="*/ 338556 h 338556"/>
              <a:gd name="T4" fmla="*/ 1008113 w 1008113"/>
              <a:gd name="T5" fmla="*/ 0 h 338556"/>
              <a:gd name="T6" fmla="*/ 0 w 1008113"/>
              <a:gd name="T7" fmla="*/ 0 h 338556"/>
              <a:gd name="T8" fmla="*/ 0 w 1008113"/>
              <a:gd name="T9" fmla="*/ 338556 h 338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8113"/>
              <a:gd name="T16" fmla="*/ 0 h 338556"/>
              <a:gd name="T17" fmla="*/ 1008113 w 1008113"/>
              <a:gd name="T18" fmla="*/ 338556 h 3385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8113" h="338556">
                <a:moveTo>
                  <a:pt x="0" y="338556"/>
                </a:moveTo>
                <a:lnTo>
                  <a:pt x="1008113" y="338556"/>
                </a:lnTo>
                <a:lnTo>
                  <a:pt x="1008113" y="0"/>
                </a:lnTo>
                <a:lnTo>
                  <a:pt x="0" y="0"/>
                </a:lnTo>
                <a:lnTo>
                  <a:pt x="0" y="338556"/>
                </a:lnTo>
              </a:path>
            </a:pathLst>
          </a:custGeom>
          <a:solidFill>
            <a:srgbClr val="BFBFB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4" name="Freeform 3"/>
          <p:cNvSpPr>
            <a:spLocks noChangeArrowheads="1"/>
          </p:cNvSpPr>
          <p:nvPr/>
        </p:nvSpPr>
        <p:spPr bwMode="auto">
          <a:xfrm>
            <a:off x="7361238" y="4365625"/>
            <a:ext cx="279400" cy="263525"/>
          </a:xfrm>
          <a:custGeom>
            <a:avLst/>
            <a:gdLst>
              <a:gd name="T0" fmla="*/ 278383 w 278383"/>
              <a:gd name="T1" fmla="*/ 124078 h 263905"/>
              <a:gd name="T2" fmla="*/ 142239 w 278383"/>
              <a:gd name="T3" fmla="*/ 0 h 263905"/>
              <a:gd name="T4" fmla="*/ 136016 w 278383"/>
              <a:gd name="T5" fmla="*/ 0 h 263905"/>
              <a:gd name="T6" fmla="*/ 0 w 278383"/>
              <a:gd name="T7" fmla="*/ 124078 h 263905"/>
              <a:gd name="T8" fmla="*/ 136016 w 278383"/>
              <a:gd name="T9" fmla="*/ 263905 h 263905"/>
              <a:gd name="T10" fmla="*/ 142239 w 278383"/>
              <a:gd name="T11" fmla="*/ 263905 h 263905"/>
              <a:gd name="T12" fmla="*/ 278383 w 278383"/>
              <a:gd name="T13" fmla="*/ 124078 h 2639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8383"/>
              <a:gd name="T22" fmla="*/ 0 h 263905"/>
              <a:gd name="T23" fmla="*/ 278383 w 278383"/>
              <a:gd name="T24" fmla="*/ 263905 h 2639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8383" h="263905">
                <a:moveTo>
                  <a:pt x="278383" y="124078"/>
                </a:moveTo>
                <a:cubicBezTo>
                  <a:pt x="281558" y="15747"/>
                  <a:pt x="142239" y="0"/>
                  <a:pt x="142239" y="0"/>
                </a:cubicBezTo>
                <a:lnTo>
                  <a:pt x="136016" y="0"/>
                </a:lnTo>
                <a:cubicBezTo>
                  <a:pt x="136016" y="0"/>
                  <a:pt x="-3302" y="15747"/>
                  <a:pt x="0" y="124078"/>
                </a:cubicBezTo>
                <a:cubicBezTo>
                  <a:pt x="6222" y="179323"/>
                  <a:pt x="85470" y="263905"/>
                  <a:pt x="136016" y="263905"/>
                </a:cubicBezTo>
                <a:lnTo>
                  <a:pt x="142239" y="263905"/>
                </a:lnTo>
                <a:cubicBezTo>
                  <a:pt x="192785" y="263905"/>
                  <a:pt x="272033" y="179323"/>
                  <a:pt x="278383" y="124078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5" name="Freeform 3"/>
          <p:cNvSpPr>
            <a:spLocks noChangeArrowheads="1"/>
          </p:cNvSpPr>
          <p:nvPr/>
        </p:nvSpPr>
        <p:spPr bwMode="auto">
          <a:xfrm>
            <a:off x="7092950" y="4654550"/>
            <a:ext cx="828675" cy="1366838"/>
          </a:xfrm>
          <a:custGeom>
            <a:avLst/>
            <a:gdLst>
              <a:gd name="T0" fmla="*/ 825389 w 828945"/>
              <a:gd name="T1" fmla="*/ 558672 h 1367091"/>
              <a:gd name="T2" fmla="*/ 659272 w 828945"/>
              <a:gd name="T3" fmla="*/ 51561 h 1367091"/>
              <a:gd name="T4" fmla="*/ 573929 w 828945"/>
              <a:gd name="T5" fmla="*/ 0 h 1367091"/>
              <a:gd name="T6" fmla="*/ 417719 w 828945"/>
              <a:gd name="T7" fmla="*/ 0 h 1367091"/>
              <a:gd name="T8" fmla="*/ 411495 w 828945"/>
              <a:gd name="T9" fmla="*/ 0 h 1367091"/>
              <a:gd name="T10" fmla="*/ 255032 w 828945"/>
              <a:gd name="T11" fmla="*/ 0 h 1367091"/>
              <a:gd name="T12" fmla="*/ 169560 w 828945"/>
              <a:gd name="T13" fmla="*/ 51561 h 1367091"/>
              <a:gd name="T14" fmla="*/ 3444 w 828945"/>
              <a:gd name="T15" fmla="*/ 558672 h 1367091"/>
              <a:gd name="T16" fmla="*/ 17795 w 828945"/>
              <a:gd name="T17" fmla="*/ 609980 h 1367091"/>
              <a:gd name="T18" fmla="*/ 98568 w 828945"/>
              <a:gd name="T19" fmla="*/ 566546 h 1367091"/>
              <a:gd name="T20" fmla="*/ 231029 w 828945"/>
              <a:gd name="T21" fmla="*/ 237997 h 1367091"/>
              <a:gd name="T22" fmla="*/ 212359 w 828945"/>
              <a:gd name="T23" fmla="*/ 633983 h 1367091"/>
              <a:gd name="T24" fmla="*/ 141113 w 828945"/>
              <a:gd name="T25" fmla="*/ 1323339 h 1367091"/>
              <a:gd name="T26" fmla="*/ 212359 w 828945"/>
              <a:gd name="T27" fmla="*/ 1367091 h 1367091"/>
              <a:gd name="T28" fmla="*/ 283098 w 828945"/>
              <a:gd name="T29" fmla="*/ 1323339 h 1367091"/>
              <a:gd name="T30" fmla="*/ 414544 w 828945"/>
              <a:gd name="T31" fmla="*/ 642873 h 1367091"/>
              <a:gd name="T32" fmla="*/ 412766 w 828945"/>
              <a:gd name="T33" fmla="*/ 633983 h 1367091"/>
              <a:gd name="T34" fmla="*/ 416194 w 828945"/>
              <a:gd name="T35" fmla="*/ 633983 h 1367091"/>
              <a:gd name="T36" fmla="*/ 414544 w 828945"/>
              <a:gd name="T37" fmla="*/ 642873 h 1367091"/>
              <a:gd name="T38" fmla="*/ 545481 w 828945"/>
              <a:gd name="T39" fmla="*/ 1323339 h 1367091"/>
              <a:gd name="T40" fmla="*/ 616601 w 828945"/>
              <a:gd name="T41" fmla="*/ 1367091 h 1367091"/>
              <a:gd name="T42" fmla="*/ 687975 w 828945"/>
              <a:gd name="T43" fmla="*/ 1323339 h 1367091"/>
              <a:gd name="T44" fmla="*/ 616601 w 828945"/>
              <a:gd name="T45" fmla="*/ 633983 h 1367091"/>
              <a:gd name="T46" fmla="*/ 597551 w 828945"/>
              <a:gd name="T47" fmla="*/ 237997 h 1367091"/>
              <a:gd name="T48" fmla="*/ 730773 w 828945"/>
              <a:gd name="T49" fmla="*/ 566546 h 1367091"/>
              <a:gd name="T50" fmla="*/ 811165 w 828945"/>
              <a:gd name="T51" fmla="*/ 609980 h 1367091"/>
              <a:gd name="T52" fmla="*/ 825389 w 828945"/>
              <a:gd name="T53" fmla="*/ 558672 h 136709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28945"/>
              <a:gd name="T82" fmla="*/ 0 h 1367091"/>
              <a:gd name="T83" fmla="*/ 828945 w 828945"/>
              <a:gd name="T84" fmla="*/ 1367091 h 136709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28945" h="1367091">
                <a:moveTo>
                  <a:pt x="825389" y="558672"/>
                </a:moveTo>
                <a:cubicBezTo>
                  <a:pt x="825389" y="558672"/>
                  <a:pt x="683021" y="99186"/>
                  <a:pt x="659272" y="51561"/>
                </a:cubicBezTo>
                <a:cubicBezTo>
                  <a:pt x="635778" y="3936"/>
                  <a:pt x="573929" y="0"/>
                  <a:pt x="573929" y="0"/>
                </a:cubicBezTo>
                <a:lnTo>
                  <a:pt x="417719" y="0"/>
                </a:lnTo>
                <a:lnTo>
                  <a:pt x="411495" y="0"/>
                </a:lnTo>
                <a:lnTo>
                  <a:pt x="255032" y="0"/>
                </a:lnTo>
                <a:cubicBezTo>
                  <a:pt x="255032" y="0"/>
                  <a:pt x="193056" y="3936"/>
                  <a:pt x="169560" y="51561"/>
                </a:cubicBezTo>
                <a:cubicBezTo>
                  <a:pt x="145684" y="99186"/>
                  <a:pt x="3444" y="558672"/>
                  <a:pt x="3444" y="558672"/>
                </a:cubicBezTo>
                <a:cubicBezTo>
                  <a:pt x="3444" y="558672"/>
                  <a:pt x="-10524" y="598042"/>
                  <a:pt x="17795" y="609980"/>
                </a:cubicBezTo>
                <a:cubicBezTo>
                  <a:pt x="46117" y="622045"/>
                  <a:pt x="79264" y="598042"/>
                  <a:pt x="98568" y="566546"/>
                </a:cubicBezTo>
                <a:cubicBezTo>
                  <a:pt x="117237" y="534796"/>
                  <a:pt x="231029" y="237997"/>
                  <a:pt x="231029" y="237997"/>
                </a:cubicBezTo>
                <a:lnTo>
                  <a:pt x="212359" y="633983"/>
                </a:lnTo>
                <a:lnTo>
                  <a:pt x="141113" y="1323339"/>
                </a:lnTo>
                <a:cubicBezTo>
                  <a:pt x="141113" y="1323339"/>
                  <a:pt x="174259" y="1370723"/>
                  <a:pt x="212359" y="1367091"/>
                </a:cubicBezTo>
                <a:cubicBezTo>
                  <a:pt x="250206" y="1363078"/>
                  <a:pt x="273828" y="1359141"/>
                  <a:pt x="283098" y="1323339"/>
                </a:cubicBezTo>
                <a:cubicBezTo>
                  <a:pt x="292116" y="1290053"/>
                  <a:pt x="399812" y="720216"/>
                  <a:pt x="414544" y="642873"/>
                </a:cubicBezTo>
                <a:cubicBezTo>
                  <a:pt x="413401" y="637285"/>
                  <a:pt x="412766" y="633983"/>
                  <a:pt x="412766" y="633983"/>
                </a:cubicBezTo>
                <a:lnTo>
                  <a:pt x="416194" y="633983"/>
                </a:lnTo>
                <a:cubicBezTo>
                  <a:pt x="416194" y="633983"/>
                  <a:pt x="415559" y="637285"/>
                  <a:pt x="414544" y="642873"/>
                </a:cubicBezTo>
                <a:cubicBezTo>
                  <a:pt x="429148" y="720216"/>
                  <a:pt x="536718" y="1290053"/>
                  <a:pt x="545481" y="1323339"/>
                </a:cubicBezTo>
                <a:cubicBezTo>
                  <a:pt x="555132" y="1359141"/>
                  <a:pt x="578755" y="1363078"/>
                  <a:pt x="616601" y="1367091"/>
                </a:cubicBezTo>
                <a:cubicBezTo>
                  <a:pt x="654446" y="1370723"/>
                  <a:pt x="687975" y="1323339"/>
                  <a:pt x="687975" y="1323339"/>
                </a:cubicBezTo>
                <a:lnTo>
                  <a:pt x="616601" y="633983"/>
                </a:lnTo>
                <a:lnTo>
                  <a:pt x="597551" y="237997"/>
                </a:lnTo>
                <a:cubicBezTo>
                  <a:pt x="597551" y="237997"/>
                  <a:pt x="711469" y="534796"/>
                  <a:pt x="730773" y="566546"/>
                </a:cubicBezTo>
                <a:cubicBezTo>
                  <a:pt x="749696" y="598042"/>
                  <a:pt x="782717" y="622045"/>
                  <a:pt x="811165" y="609980"/>
                </a:cubicBezTo>
                <a:cubicBezTo>
                  <a:pt x="839613" y="598042"/>
                  <a:pt x="825389" y="558672"/>
                  <a:pt x="825389" y="558672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970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181100"/>
            <a:ext cx="75565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TextBox 1"/>
          <p:cNvSpPr>
            <a:spLocks noChangeArrowheads="1"/>
          </p:cNvSpPr>
          <p:nvPr/>
        </p:nvSpPr>
        <p:spPr bwMode="auto">
          <a:xfrm>
            <a:off x="1993900" y="21590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测试</a:t>
            </a:r>
            <a:endParaRPr lang="zh-CN" altLang="en-US"/>
          </a:p>
        </p:txBody>
      </p:sp>
      <p:sp>
        <p:nvSpPr>
          <p:cNvPr id="29709" name="TextBox 1"/>
          <p:cNvSpPr>
            <a:spLocks noChangeArrowheads="1"/>
          </p:cNvSpPr>
          <p:nvPr/>
        </p:nvSpPr>
        <p:spPr bwMode="auto">
          <a:xfrm>
            <a:off x="2527300" y="1981200"/>
            <a:ext cx="52149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左思右享·我的另一面</a:t>
            </a:r>
            <a:endParaRPr lang="zh-CN" altLang="en-US"/>
          </a:p>
        </p:txBody>
      </p:sp>
      <p:sp>
        <p:nvSpPr>
          <p:cNvPr id="29710" name="TextBox 1"/>
          <p:cNvSpPr>
            <a:spLocks noChangeArrowheads="1"/>
          </p:cNvSpPr>
          <p:nvPr/>
        </p:nvSpPr>
        <p:spPr bwMode="auto">
          <a:xfrm>
            <a:off x="508000" y="266700"/>
            <a:ext cx="264636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DEMO</a:t>
            </a:r>
            <a:endParaRPr lang="zh-CN" altLang="en-US"/>
          </a:p>
        </p:txBody>
      </p:sp>
      <p:sp>
        <p:nvSpPr>
          <p:cNvPr id="29711" name="TextBox 1"/>
          <p:cNvSpPr>
            <a:spLocks noChangeArrowheads="1"/>
          </p:cNvSpPr>
          <p:nvPr/>
        </p:nvSpPr>
        <p:spPr bwMode="auto">
          <a:xfrm>
            <a:off x="3581400" y="3022600"/>
            <a:ext cx="4111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性别</a:t>
            </a:r>
            <a:endParaRPr lang="zh-CN" altLang="en-US"/>
          </a:p>
        </p:txBody>
      </p:sp>
      <p:sp>
        <p:nvSpPr>
          <p:cNvPr id="29712" name="TextBox 1"/>
          <p:cNvSpPr>
            <a:spLocks noChangeArrowheads="1"/>
          </p:cNvSpPr>
          <p:nvPr/>
        </p:nvSpPr>
        <p:spPr bwMode="auto">
          <a:xfrm>
            <a:off x="4876800" y="3022600"/>
            <a:ext cx="4111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星座</a:t>
            </a:r>
            <a:endParaRPr lang="zh-CN" altLang="en-US"/>
          </a:p>
        </p:txBody>
      </p:sp>
      <p:sp>
        <p:nvSpPr>
          <p:cNvPr id="29713" name="TextBox 1"/>
          <p:cNvSpPr>
            <a:spLocks noChangeArrowheads="1"/>
          </p:cNvSpPr>
          <p:nvPr/>
        </p:nvSpPr>
        <p:spPr bwMode="auto">
          <a:xfrm>
            <a:off x="2209800" y="3022600"/>
            <a:ext cx="550863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13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姓名</a:t>
            </a:r>
            <a:endParaRPr lang="zh-CN" altLang="en-US" sz="15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3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300"/>
              </a:lnSpc>
              <a:tabLst>
                <a:tab pos="139700" algn="l"/>
              </a:tabLst>
            </a:pPr>
            <a:r>
              <a:rPr 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娱乐</a:t>
            </a:r>
            <a:endParaRPr lang="zh-CN" altLang="en-US"/>
          </a:p>
        </p:txBody>
      </p:sp>
      <p:sp>
        <p:nvSpPr>
          <p:cNvPr id="29714" name="TextBox 1"/>
          <p:cNvSpPr>
            <a:spLocks noChangeArrowheads="1"/>
          </p:cNvSpPr>
          <p:nvPr/>
        </p:nvSpPr>
        <p:spPr bwMode="auto">
          <a:xfrm>
            <a:off x="6134100" y="3048000"/>
            <a:ext cx="858838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3937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立即测试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93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93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93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  <a:tabLst>
                <a:tab pos="393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商务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3" name="Freeform 3"/>
          <p:cNvSpPr>
            <a:spLocks noChangeArrowheads="1"/>
          </p:cNvSpPr>
          <p:nvPr/>
        </p:nvSpPr>
        <p:spPr bwMode="auto">
          <a:xfrm>
            <a:off x="1187450" y="3141663"/>
            <a:ext cx="6553200" cy="1943100"/>
          </a:xfrm>
          <a:custGeom>
            <a:avLst/>
            <a:gdLst>
              <a:gd name="T0" fmla="*/ 0 w 6552946"/>
              <a:gd name="T1" fmla="*/ 113792 h 1944243"/>
              <a:gd name="T2" fmla="*/ 113664 w 6552946"/>
              <a:gd name="T3" fmla="*/ 0 h 1944243"/>
              <a:gd name="T4" fmla="*/ 6439154 w 6552946"/>
              <a:gd name="T5" fmla="*/ 0 h 1944243"/>
              <a:gd name="T6" fmla="*/ 6552945 w 6552946"/>
              <a:gd name="T7" fmla="*/ 113792 h 1944243"/>
              <a:gd name="T8" fmla="*/ 6552945 w 6552946"/>
              <a:gd name="T9" fmla="*/ 1830577 h 1944243"/>
              <a:gd name="T10" fmla="*/ 6439154 w 6552946"/>
              <a:gd name="T11" fmla="*/ 1944243 h 1944243"/>
              <a:gd name="T12" fmla="*/ 113664 w 6552946"/>
              <a:gd name="T13" fmla="*/ 1944243 h 1944243"/>
              <a:gd name="T14" fmla="*/ 0 w 6552946"/>
              <a:gd name="T15" fmla="*/ 1830577 h 1944243"/>
              <a:gd name="T16" fmla="*/ 0 w 6552946"/>
              <a:gd name="T17" fmla="*/ 113792 h 19442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52946"/>
              <a:gd name="T28" fmla="*/ 0 h 1944243"/>
              <a:gd name="T29" fmla="*/ 6552946 w 6552946"/>
              <a:gd name="T30" fmla="*/ 1944243 h 19442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52946" h="1944243">
                <a:moveTo>
                  <a:pt x="0" y="113792"/>
                </a:moveTo>
                <a:cubicBezTo>
                  <a:pt x="0" y="50926"/>
                  <a:pt x="50914" y="0"/>
                  <a:pt x="113664" y="0"/>
                </a:cubicBezTo>
                <a:lnTo>
                  <a:pt x="6439154" y="0"/>
                </a:lnTo>
                <a:cubicBezTo>
                  <a:pt x="6502018" y="0"/>
                  <a:pt x="6552945" y="50926"/>
                  <a:pt x="6552945" y="113792"/>
                </a:cubicBezTo>
                <a:lnTo>
                  <a:pt x="6552945" y="1830577"/>
                </a:lnTo>
                <a:cubicBezTo>
                  <a:pt x="6552945" y="1893316"/>
                  <a:pt x="6502018" y="1944243"/>
                  <a:pt x="6439154" y="1944243"/>
                </a:cubicBezTo>
                <a:lnTo>
                  <a:pt x="113664" y="1944243"/>
                </a:lnTo>
                <a:cubicBezTo>
                  <a:pt x="50914" y="1944243"/>
                  <a:pt x="0" y="1893316"/>
                  <a:pt x="0" y="1830577"/>
                </a:cubicBezTo>
                <a:lnTo>
                  <a:pt x="0" y="113792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689100"/>
            <a:ext cx="15367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创造活动</a:t>
            </a:r>
            <a:endParaRPr lang="zh-CN" altLang="en-US"/>
          </a:p>
        </p:txBody>
      </p:sp>
      <p:sp>
        <p:nvSpPr>
          <p:cNvPr id="30727" name="TextBox 1"/>
          <p:cNvSpPr>
            <a:spLocks noChangeArrowheads="1"/>
          </p:cNvSpPr>
          <p:nvPr/>
        </p:nvSpPr>
        <p:spPr bwMode="auto">
          <a:xfrm>
            <a:off x="1854200" y="23749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竞猜</a:t>
            </a:r>
            <a:endParaRPr lang="zh-CN" altLang="en-US"/>
          </a:p>
        </p:txBody>
      </p:sp>
      <p:sp>
        <p:nvSpPr>
          <p:cNvPr id="30728" name="TextBox 1"/>
          <p:cNvSpPr>
            <a:spLocks noChangeArrowheads="1"/>
          </p:cNvSpPr>
          <p:nvPr/>
        </p:nvSpPr>
        <p:spPr bwMode="auto">
          <a:xfrm>
            <a:off x="2349500" y="2197100"/>
            <a:ext cx="52228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200"/>
              </a:lnSpc>
            </a:pPr>
            <a:r>
              <a:rPr lang="en-US" sz="3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猜·解Streak平板原件数</a:t>
            </a:r>
            <a:endParaRPr lang="zh-CN" altLang="en-US"/>
          </a:p>
        </p:txBody>
      </p:sp>
      <p:sp>
        <p:nvSpPr>
          <p:cNvPr id="30729" name="TextBox 1"/>
          <p:cNvSpPr>
            <a:spLocks noChangeArrowheads="1"/>
          </p:cNvSpPr>
          <p:nvPr/>
        </p:nvSpPr>
        <p:spPr bwMode="auto">
          <a:xfrm>
            <a:off x="1638300" y="3251200"/>
            <a:ext cx="5715000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用户登录测试APP，填写原件数，并同步至微博及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@戴尔中国，即可参不活动。活动以暴力拆机规频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公布原件数量（@戴尔中国</a:t>
            </a: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收发，红人转发），最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终猜中戒接近者获奖。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47" name="Freeform 3"/>
          <p:cNvSpPr>
            <a:spLocks noChangeArrowheads="1"/>
          </p:cNvSpPr>
          <p:nvPr/>
        </p:nvSpPr>
        <p:spPr bwMode="auto">
          <a:xfrm>
            <a:off x="2124075" y="3573463"/>
            <a:ext cx="2447925" cy="1800225"/>
          </a:xfrm>
          <a:custGeom>
            <a:avLst/>
            <a:gdLst>
              <a:gd name="T0" fmla="*/ 0 w 2448305"/>
              <a:gd name="T1" fmla="*/ 173863 h 1800225"/>
              <a:gd name="T2" fmla="*/ 173863 w 2448305"/>
              <a:gd name="T3" fmla="*/ 0 h 1800225"/>
              <a:gd name="T4" fmla="*/ 2274442 w 2448305"/>
              <a:gd name="T5" fmla="*/ 0 h 1800225"/>
              <a:gd name="T6" fmla="*/ 2448305 w 2448305"/>
              <a:gd name="T7" fmla="*/ 173863 h 1800225"/>
              <a:gd name="T8" fmla="*/ 2448305 w 2448305"/>
              <a:gd name="T9" fmla="*/ 1626361 h 1800225"/>
              <a:gd name="T10" fmla="*/ 2274442 w 2448305"/>
              <a:gd name="T11" fmla="*/ 1800225 h 1800225"/>
              <a:gd name="T12" fmla="*/ 173863 w 2448305"/>
              <a:gd name="T13" fmla="*/ 1800225 h 1800225"/>
              <a:gd name="T14" fmla="*/ 0 w 2448305"/>
              <a:gd name="T15" fmla="*/ 1626361 h 1800225"/>
              <a:gd name="T16" fmla="*/ 0 w 2448305"/>
              <a:gd name="T17" fmla="*/ 17386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48305"/>
              <a:gd name="T28" fmla="*/ 0 h 1800225"/>
              <a:gd name="T29" fmla="*/ 2448305 w 244830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48305" h="1800225">
                <a:moveTo>
                  <a:pt x="0" y="173863"/>
                </a:moveTo>
                <a:cubicBezTo>
                  <a:pt x="0" y="77851"/>
                  <a:pt x="77851" y="0"/>
                  <a:pt x="173863" y="0"/>
                </a:cubicBezTo>
                <a:lnTo>
                  <a:pt x="2274442" y="0"/>
                </a:lnTo>
                <a:cubicBezTo>
                  <a:pt x="2370454" y="0"/>
                  <a:pt x="2448305" y="77851"/>
                  <a:pt x="2448305" y="173863"/>
                </a:cubicBezTo>
                <a:lnTo>
                  <a:pt x="2448305" y="1626361"/>
                </a:lnTo>
                <a:cubicBezTo>
                  <a:pt x="2448305" y="1722373"/>
                  <a:pt x="2370454" y="1800225"/>
                  <a:pt x="2274442" y="1800225"/>
                </a:cubicBezTo>
                <a:lnTo>
                  <a:pt x="173863" y="1800225"/>
                </a:lnTo>
                <a:cubicBezTo>
                  <a:pt x="77851" y="1800225"/>
                  <a:pt x="0" y="1722373"/>
                  <a:pt x="0" y="1626361"/>
                </a:cubicBezTo>
                <a:lnTo>
                  <a:pt x="0" y="17386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48" name="Freeform 3"/>
          <p:cNvSpPr>
            <a:spLocks noChangeArrowheads="1"/>
          </p:cNvSpPr>
          <p:nvPr/>
        </p:nvSpPr>
        <p:spPr bwMode="auto">
          <a:xfrm>
            <a:off x="4643438" y="3573463"/>
            <a:ext cx="2449512" cy="1800225"/>
          </a:xfrm>
          <a:custGeom>
            <a:avLst/>
            <a:gdLst>
              <a:gd name="T0" fmla="*/ 0 w 2448305"/>
              <a:gd name="T1" fmla="*/ 173863 h 1800225"/>
              <a:gd name="T2" fmla="*/ 173862 w 2448305"/>
              <a:gd name="T3" fmla="*/ 0 h 1800225"/>
              <a:gd name="T4" fmla="*/ 2274442 w 2448305"/>
              <a:gd name="T5" fmla="*/ 0 h 1800225"/>
              <a:gd name="T6" fmla="*/ 2448305 w 2448305"/>
              <a:gd name="T7" fmla="*/ 173863 h 1800225"/>
              <a:gd name="T8" fmla="*/ 2448305 w 2448305"/>
              <a:gd name="T9" fmla="*/ 1626361 h 1800225"/>
              <a:gd name="T10" fmla="*/ 2274442 w 2448305"/>
              <a:gd name="T11" fmla="*/ 1800225 h 1800225"/>
              <a:gd name="T12" fmla="*/ 173862 w 2448305"/>
              <a:gd name="T13" fmla="*/ 1800225 h 1800225"/>
              <a:gd name="T14" fmla="*/ 0 w 2448305"/>
              <a:gd name="T15" fmla="*/ 1626361 h 1800225"/>
              <a:gd name="T16" fmla="*/ 0 w 2448305"/>
              <a:gd name="T17" fmla="*/ 17386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48305"/>
              <a:gd name="T28" fmla="*/ 0 h 1800225"/>
              <a:gd name="T29" fmla="*/ 2448305 w 244830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48305" h="1800225">
                <a:moveTo>
                  <a:pt x="0" y="173863"/>
                </a:moveTo>
                <a:cubicBezTo>
                  <a:pt x="0" y="77851"/>
                  <a:pt x="77850" y="0"/>
                  <a:pt x="173862" y="0"/>
                </a:cubicBezTo>
                <a:lnTo>
                  <a:pt x="2274442" y="0"/>
                </a:lnTo>
                <a:cubicBezTo>
                  <a:pt x="2370454" y="0"/>
                  <a:pt x="2448305" y="77851"/>
                  <a:pt x="2448305" y="173863"/>
                </a:cubicBezTo>
                <a:lnTo>
                  <a:pt x="2448305" y="1626361"/>
                </a:lnTo>
                <a:cubicBezTo>
                  <a:pt x="2448305" y="1722373"/>
                  <a:pt x="2370454" y="1800225"/>
                  <a:pt x="2274442" y="1800225"/>
                </a:cubicBezTo>
                <a:lnTo>
                  <a:pt x="173862" y="1800225"/>
                </a:lnTo>
                <a:cubicBezTo>
                  <a:pt x="77850" y="1800225"/>
                  <a:pt x="0" y="1722373"/>
                  <a:pt x="0" y="1626361"/>
                </a:cubicBezTo>
                <a:lnTo>
                  <a:pt x="0" y="17386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49" name="Freeform 3"/>
          <p:cNvSpPr>
            <a:spLocks noChangeArrowheads="1"/>
          </p:cNvSpPr>
          <p:nvPr/>
        </p:nvSpPr>
        <p:spPr bwMode="auto">
          <a:xfrm>
            <a:off x="2266950" y="2997200"/>
            <a:ext cx="3529013" cy="338138"/>
          </a:xfrm>
          <a:custGeom>
            <a:avLst/>
            <a:gdLst>
              <a:gd name="T0" fmla="*/ 0 w 3528441"/>
              <a:gd name="T1" fmla="*/ 338556 h 338556"/>
              <a:gd name="T2" fmla="*/ 3528441 w 3528441"/>
              <a:gd name="T3" fmla="*/ 338556 h 338556"/>
              <a:gd name="T4" fmla="*/ 3528441 w 3528441"/>
              <a:gd name="T5" fmla="*/ 0 h 338556"/>
              <a:gd name="T6" fmla="*/ 0 w 3528441"/>
              <a:gd name="T7" fmla="*/ 0 h 338556"/>
              <a:gd name="T8" fmla="*/ 0 w 3528441"/>
              <a:gd name="T9" fmla="*/ 338556 h 3385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28441"/>
              <a:gd name="T16" fmla="*/ 0 h 338556"/>
              <a:gd name="T17" fmla="*/ 3528441 w 3528441"/>
              <a:gd name="T18" fmla="*/ 338556 h 3385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28441" h="338556">
                <a:moveTo>
                  <a:pt x="0" y="338556"/>
                </a:moveTo>
                <a:lnTo>
                  <a:pt x="3528441" y="338556"/>
                </a:lnTo>
                <a:lnTo>
                  <a:pt x="3528441" y="0"/>
                </a:lnTo>
                <a:lnTo>
                  <a:pt x="0" y="0"/>
                </a:lnTo>
                <a:lnTo>
                  <a:pt x="0" y="338556"/>
                </a:lnTo>
              </a:path>
            </a:pathLst>
          </a:custGeom>
          <a:solidFill>
            <a:srgbClr val="BFBFB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50" name="Freeform 3"/>
          <p:cNvSpPr>
            <a:spLocks noChangeArrowheads="1"/>
          </p:cNvSpPr>
          <p:nvPr/>
        </p:nvSpPr>
        <p:spPr bwMode="auto">
          <a:xfrm>
            <a:off x="4643438" y="3573463"/>
            <a:ext cx="2449512" cy="1800225"/>
          </a:xfrm>
          <a:custGeom>
            <a:avLst/>
            <a:gdLst>
              <a:gd name="T0" fmla="*/ 0 w 2448305"/>
              <a:gd name="T1" fmla="*/ 173863 h 1800225"/>
              <a:gd name="T2" fmla="*/ 173862 w 2448305"/>
              <a:gd name="T3" fmla="*/ 0 h 1800225"/>
              <a:gd name="T4" fmla="*/ 2274442 w 2448305"/>
              <a:gd name="T5" fmla="*/ 0 h 1800225"/>
              <a:gd name="T6" fmla="*/ 2448305 w 2448305"/>
              <a:gd name="T7" fmla="*/ 173863 h 1800225"/>
              <a:gd name="T8" fmla="*/ 2448305 w 2448305"/>
              <a:gd name="T9" fmla="*/ 1626361 h 1800225"/>
              <a:gd name="T10" fmla="*/ 2274442 w 2448305"/>
              <a:gd name="T11" fmla="*/ 1800225 h 1800225"/>
              <a:gd name="T12" fmla="*/ 173862 w 2448305"/>
              <a:gd name="T13" fmla="*/ 1800225 h 1800225"/>
              <a:gd name="T14" fmla="*/ 0 w 2448305"/>
              <a:gd name="T15" fmla="*/ 1626361 h 1800225"/>
              <a:gd name="T16" fmla="*/ 0 w 2448305"/>
              <a:gd name="T17" fmla="*/ 17386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48305"/>
              <a:gd name="T28" fmla="*/ 0 h 1800225"/>
              <a:gd name="T29" fmla="*/ 2448305 w 244830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48305" h="1800225">
                <a:moveTo>
                  <a:pt x="0" y="173863"/>
                </a:moveTo>
                <a:cubicBezTo>
                  <a:pt x="0" y="77851"/>
                  <a:pt x="77850" y="0"/>
                  <a:pt x="173862" y="0"/>
                </a:cubicBezTo>
                <a:lnTo>
                  <a:pt x="2274442" y="0"/>
                </a:lnTo>
                <a:cubicBezTo>
                  <a:pt x="2370454" y="0"/>
                  <a:pt x="2448305" y="77851"/>
                  <a:pt x="2448305" y="173863"/>
                </a:cubicBezTo>
                <a:lnTo>
                  <a:pt x="2448305" y="1626361"/>
                </a:lnTo>
                <a:cubicBezTo>
                  <a:pt x="2448305" y="1722373"/>
                  <a:pt x="2370454" y="1800225"/>
                  <a:pt x="2274442" y="1800225"/>
                </a:cubicBezTo>
                <a:lnTo>
                  <a:pt x="173862" y="1800225"/>
                </a:lnTo>
                <a:cubicBezTo>
                  <a:pt x="77850" y="1800225"/>
                  <a:pt x="0" y="1722373"/>
                  <a:pt x="0" y="1626361"/>
                </a:cubicBezTo>
                <a:lnTo>
                  <a:pt x="0" y="173863"/>
                </a:lnTo>
              </a:path>
            </a:pathLst>
          </a:custGeom>
          <a:solidFill>
            <a:srgbClr val="C2C2C2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51" name="Freeform 3"/>
          <p:cNvSpPr>
            <a:spLocks noChangeArrowheads="1"/>
          </p:cNvSpPr>
          <p:nvPr/>
        </p:nvSpPr>
        <p:spPr bwMode="auto">
          <a:xfrm>
            <a:off x="2478088" y="4627563"/>
            <a:ext cx="1727200" cy="352425"/>
          </a:xfrm>
          <a:custGeom>
            <a:avLst/>
            <a:gdLst>
              <a:gd name="T0" fmla="*/ 6350 w 1728596"/>
              <a:gd name="T1" fmla="*/ 63119 h 353314"/>
              <a:gd name="T2" fmla="*/ 63118 w 1728596"/>
              <a:gd name="T3" fmla="*/ 6350 h 353314"/>
              <a:gd name="T4" fmla="*/ 1665477 w 1728596"/>
              <a:gd name="T5" fmla="*/ 6350 h 353314"/>
              <a:gd name="T6" fmla="*/ 1722246 w 1728596"/>
              <a:gd name="T7" fmla="*/ 63119 h 353314"/>
              <a:gd name="T8" fmla="*/ 1722246 w 1728596"/>
              <a:gd name="T9" fmla="*/ 290195 h 353314"/>
              <a:gd name="T10" fmla="*/ 1665477 w 1728596"/>
              <a:gd name="T11" fmla="*/ 346964 h 353314"/>
              <a:gd name="T12" fmla="*/ 63118 w 1728596"/>
              <a:gd name="T13" fmla="*/ 346964 h 353314"/>
              <a:gd name="T14" fmla="*/ 6350 w 1728596"/>
              <a:gd name="T15" fmla="*/ 290195 h 353314"/>
              <a:gd name="T16" fmla="*/ 6350 w 1728596"/>
              <a:gd name="T17" fmla="*/ 63119 h 3533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596"/>
              <a:gd name="T28" fmla="*/ 0 h 353314"/>
              <a:gd name="T29" fmla="*/ 1728596 w 1728596"/>
              <a:gd name="T30" fmla="*/ 353314 h 3533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596" h="353314">
                <a:moveTo>
                  <a:pt x="6350" y="63119"/>
                </a:moveTo>
                <a:cubicBezTo>
                  <a:pt x="6350" y="31750"/>
                  <a:pt x="31750" y="6350"/>
                  <a:pt x="63118" y="6350"/>
                </a:cubicBezTo>
                <a:lnTo>
                  <a:pt x="1665477" y="6350"/>
                </a:lnTo>
                <a:cubicBezTo>
                  <a:pt x="1696846" y="6350"/>
                  <a:pt x="1722246" y="31750"/>
                  <a:pt x="1722246" y="63119"/>
                </a:cubicBezTo>
                <a:lnTo>
                  <a:pt x="1722246" y="290195"/>
                </a:lnTo>
                <a:cubicBezTo>
                  <a:pt x="1722246" y="321564"/>
                  <a:pt x="1696846" y="346964"/>
                  <a:pt x="1665477" y="346964"/>
                </a:cubicBezTo>
                <a:lnTo>
                  <a:pt x="63118" y="346964"/>
                </a:lnTo>
                <a:cubicBezTo>
                  <a:pt x="31750" y="346964"/>
                  <a:pt x="6350" y="321564"/>
                  <a:pt x="6350" y="290195"/>
                </a:cubicBezTo>
                <a:lnTo>
                  <a:pt x="6350" y="63119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46AAC5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17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181100"/>
            <a:ext cx="7556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TextBox 1"/>
          <p:cNvSpPr>
            <a:spLocks noChangeArrowheads="1"/>
          </p:cNvSpPr>
          <p:nvPr/>
        </p:nvSpPr>
        <p:spPr bwMode="auto">
          <a:xfrm>
            <a:off x="508000" y="266700"/>
            <a:ext cx="264636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DEMO</a:t>
            </a:r>
            <a:endParaRPr lang="zh-CN" altLang="en-US"/>
          </a:p>
        </p:txBody>
      </p:sp>
      <p:sp>
        <p:nvSpPr>
          <p:cNvPr id="31755" name="TextBox 1"/>
          <p:cNvSpPr>
            <a:spLocks noChangeArrowheads="1"/>
          </p:cNvSpPr>
          <p:nvPr/>
        </p:nvSpPr>
        <p:spPr bwMode="auto">
          <a:xfrm>
            <a:off x="2349500" y="21590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竞猜</a:t>
            </a:r>
            <a:endParaRPr lang="zh-CN" altLang="en-US"/>
          </a:p>
        </p:txBody>
      </p:sp>
      <p:sp>
        <p:nvSpPr>
          <p:cNvPr id="31756" name="TextBox 1"/>
          <p:cNvSpPr>
            <a:spLocks noChangeArrowheads="1"/>
          </p:cNvSpPr>
          <p:nvPr/>
        </p:nvSpPr>
        <p:spPr bwMode="auto">
          <a:xfrm>
            <a:off x="2946400" y="1981200"/>
            <a:ext cx="4486275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Streak疯狂大猜解</a:t>
            </a:r>
            <a:endParaRPr lang="zh-CN" altLang="en-US"/>
          </a:p>
        </p:txBody>
      </p:sp>
      <p:sp>
        <p:nvSpPr>
          <p:cNvPr id="31757" name="TextBox 1"/>
          <p:cNvSpPr>
            <a:spLocks noChangeArrowheads="1"/>
          </p:cNvSpPr>
          <p:nvPr/>
        </p:nvSpPr>
        <p:spPr bwMode="auto">
          <a:xfrm>
            <a:off x="4724400" y="3048000"/>
            <a:ext cx="2257425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1409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参不猜解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40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409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900"/>
              </a:lnSpc>
              <a:tabLst>
                <a:tab pos="1409700" algn="l"/>
              </a:tabLst>
            </a:pPr>
            <a:r>
              <a:rPr lang="en-US" sz="270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</a:t>
            </a:r>
            <a:r>
              <a:rPr lang="en-US" sz="27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70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27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70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endParaRPr lang="zh-CN" altLang="en-US" sz="2700">
              <a:solidFill>
                <a:srgbClr val="BFBFB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5300"/>
              </a:lnSpc>
              <a:tabLst>
                <a:tab pos="1409700" algn="l"/>
              </a:tabLst>
            </a:pPr>
            <a:r>
              <a:rPr lang="en-US" sz="440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原件总数</a:t>
            </a:r>
            <a:endParaRPr lang="zh-CN" altLang="en-US" sz="4400">
              <a:solidFill>
                <a:srgbClr val="BFBFB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5200"/>
              </a:lnSpc>
              <a:tabLst>
                <a:tab pos="1409700" algn="l"/>
              </a:tabLst>
            </a:pPr>
            <a:r>
              <a:rPr lang="en-US" sz="440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即将解密</a:t>
            </a:r>
            <a:endParaRPr lang="zh-CN" altLang="en-US"/>
          </a:p>
        </p:txBody>
      </p:sp>
      <p:sp>
        <p:nvSpPr>
          <p:cNvPr id="31758" name="TextBox 1"/>
          <p:cNvSpPr>
            <a:spLocks noChangeArrowheads="1"/>
          </p:cNvSpPr>
          <p:nvPr/>
        </p:nvSpPr>
        <p:spPr bwMode="auto">
          <a:xfrm>
            <a:off x="2349500" y="3022600"/>
            <a:ext cx="17272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241300" algn="l"/>
                <a:tab pos="254000" algn="l"/>
              </a:tabLst>
            </a:pPr>
            <a:r>
              <a:rPr lang="en-US" sz="15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输入原件总数：</a:t>
            </a:r>
            <a:endParaRPr lang="zh-CN" altLang="en-US" sz="15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41300" algn="l"/>
                <a:tab pos="254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41300" algn="l"/>
                <a:tab pos="254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41300" algn="l"/>
                <a:tab pos="254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900"/>
              </a:lnSpc>
              <a:tabLst>
                <a:tab pos="241300" algn="l"/>
                <a:tab pos="254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已有XXXXX人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300"/>
              </a:lnSpc>
              <a:tabLst>
                <a:tab pos="241300" algn="l"/>
                <a:tab pos="254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27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参不猜解</a:t>
            </a:r>
            <a:endParaRPr lang="zh-CN" altLang="en-US" sz="27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41300" algn="l"/>
                <a:tab pos="254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400"/>
              </a:lnSpc>
              <a:tabLst>
                <a:tab pos="241300" algn="l"/>
                <a:tab pos="254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了解Streak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508000" y="266700"/>
            <a:ext cx="14366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产品特性</a:t>
            </a:r>
            <a:endParaRPr lang="zh-CN" altLang="en-US"/>
          </a:p>
        </p:txBody>
      </p:sp>
      <p:sp>
        <p:nvSpPr>
          <p:cNvPr id="5124" name="TextBox 1"/>
          <p:cNvSpPr>
            <a:spLocks noChangeArrowheads="1"/>
          </p:cNvSpPr>
          <p:nvPr/>
        </p:nvSpPr>
        <p:spPr bwMode="auto">
          <a:xfrm>
            <a:off x="1270000" y="2413000"/>
            <a:ext cx="6315075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300"/>
              </a:lnSpc>
            </a:pPr>
            <a:r>
              <a:rPr lang="en-US" sz="4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戴尔™第一款10寸平板电脑</a:t>
            </a:r>
            <a:endParaRPr lang="zh-CN" altLang="en-US"/>
          </a:p>
        </p:txBody>
      </p:sp>
      <p:sp>
        <p:nvSpPr>
          <p:cNvPr id="5125" name="TextBox 1"/>
          <p:cNvSpPr>
            <a:spLocks noChangeArrowheads="1"/>
          </p:cNvSpPr>
          <p:nvPr/>
        </p:nvSpPr>
        <p:spPr bwMode="auto">
          <a:xfrm>
            <a:off x="1270000" y="3937000"/>
            <a:ext cx="6283325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6400"/>
              </a:lnSpc>
            </a:pPr>
            <a:r>
              <a:rPr 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工作和生活的完美平衡</a:t>
            </a:r>
            <a:endParaRPr lang="zh-CN" altLang="en-US"/>
          </a:p>
        </p:txBody>
      </p:sp>
      <p:sp>
        <p:nvSpPr>
          <p:cNvPr id="5126" name="TextBox 1"/>
          <p:cNvSpPr>
            <a:spLocks noChangeArrowheads="1"/>
          </p:cNvSpPr>
          <p:nvPr/>
        </p:nvSpPr>
        <p:spPr bwMode="auto">
          <a:xfrm>
            <a:off x="1270000" y="2882900"/>
            <a:ext cx="628967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9500"/>
              </a:lnSpc>
            </a:pPr>
            <a:r>
              <a:rPr 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</a:t>
            </a:r>
            <a:r>
              <a:rPr lang="en-US" sz="7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7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771" name="Freeform 3"/>
          <p:cNvSpPr>
            <a:spLocks noChangeArrowheads="1"/>
          </p:cNvSpPr>
          <p:nvPr/>
        </p:nvSpPr>
        <p:spPr bwMode="auto">
          <a:xfrm>
            <a:off x="1187450" y="3141663"/>
            <a:ext cx="6553200" cy="1943100"/>
          </a:xfrm>
          <a:custGeom>
            <a:avLst/>
            <a:gdLst>
              <a:gd name="T0" fmla="*/ 0 w 6552946"/>
              <a:gd name="T1" fmla="*/ 113792 h 1944243"/>
              <a:gd name="T2" fmla="*/ 113664 w 6552946"/>
              <a:gd name="T3" fmla="*/ 0 h 1944243"/>
              <a:gd name="T4" fmla="*/ 6439154 w 6552946"/>
              <a:gd name="T5" fmla="*/ 0 h 1944243"/>
              <a:gd name="T6" fmla="*/ 6552945 w 6552946"/>
              <a:gd name="T7" fmla="*/ 113792 h 1944243"/>
              <a:gd name="T8" fmla="*/ 6552945 w 6552946"/>
              <a:gd name="T9" fmla="*/ 1830577 h 1944243"/>
              <a:gd name="T10" fmla="*/ 6439154 w 6552946"/>
              <a:gd name="T11" fmla="*/ 1944243 h 1944243"/>
              <a:gd name="T12" fmla="*/ 113664 w 6552946"/>
              <a:gd name="T13" fmla="*/ 1944243 h 1944243"/>
              <a:gd name="T14" fmla="*/ 0 w 6552946"/>
              <a:gd name="T15" fmla="*/ 1830577 h 1944243"/>
              <a:gd name="T16" fmla="*/ 0 w 6552946"/>
              <a:gd name="T17" fmla="*/ 113792 h 194424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52946"/>
              <a:gd name="T28" fmla="*/ 0 h 1944243"/>
              <a:gd name="T29" fmla="*/ 6552946 w 6552946"/>
              <a:gd name="T30" fmla="*/ 1944243 h 194424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52946" h="1944243">
                <a:moveTo>
                  <a:pt x="0" y="113792"/>
                </a:moveTo>
                <a:cubicBezTo>
                  <a:pt x="0" y="50926"/>
                  <a:pt x="50914" y="0"/>
                  <a:pt x="113664" y="0"/>
                </a:cubicBezTo>
                <a:lnTo>
                  <a:pt x="6439154" y="0"/>
                </a:lnTo>
                <a:cubicBezTo>
                  <a:pt x="6502018" y="0"/>
                  <a:pt x="6552945" y="50926"/>
                  <a:pt x="6552945" y="113792"/>
                </a:cubicBezTo>
                <a:lnTo>
                  <a:pt x="6552945" y="1830577"/>
                </a:lnTo>
                <a:cubicBezTo>
                  <a:pt x="6552945" y="1893316"/>
                  <a:pt x="6502018" y="1944243"/>
                  <a:pt x="6439154" y="1944243"/>
                </a:cubicBezTo>
                <a:lnTo>
                  <a:pt x="113664" y="1944243"/>
                </a:lnTo>
                <a:cubicBezTo>
                  <a:pt x="50914" y="1944243"/>
                  <a:pt x="0" y="1893316"/>
                  <a:pt x="0" y="1830577"/>
                </a:cubicBezTo>
                <a:lnTo>
                  <a:pt x="0" y="113792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1689100"/>
            <a:ext cx="15367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Box 1"/>
          <p:cNvSpPr>
            <a:spLocks noChangeArrowheads="1"/>
          </p:cNvSpPr>
          <p:nvPr/>
        </p:nvSpPr>
        <p:spPr bwMode="auto">
          <a:xfrm>
            <a:off x="1879600" y="23749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造句</a:t>
            </a:r>
            <a:endParaRPr lang="zh-CN" altLang="en-US"/>
          </a:p>
        </p:txBody>
      </p:sp>
      <p:sp>
        <p:nvSpPr>
          <p:cNvPr id="32775" name="TextBox 1"/>
          <p:cNvSpPr>
            <a:spLocks noChangeArrowheads="1"/>
          </p:cNvSpPr>
          <p:nvPr/>
        </p:nvSpPr>
        <p:spPr bwMode="auto">
          <a:xfrm>
            <a:off x="2425700" y="2197100"/>
            <a:ext cx="52149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自娱字乐·两面派智造</a:t>
            </a:r>
            <a:endParaRPr lang="zh-CN" altLang="en-US"/>
          </a:p>
        </p:txBody>
      </p:sp>
      <p:sp>
        <p:nvSpPr>
          <p:cNvPr id="32776" name="TextBox 1"/>
          <p:cNvSpPr>
            <a:spLocks noChangeArrowheads="1"/>
          </p:cNvSpPr>
          <p:nvPr/>
        </p:nvSpPr>
        <p:spPr bwMode="auto">
          <a:xfrm>
            <a:off x="1638300" y="3251200"/>
            <a:ext cx="5713413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用户登录测试APP，完成简单填空（3~5个词），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即可生成图文#两面体#，参不用户创造的两面体被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转发越多获取积分越多，最终凭借积分购买戴尔产</a:t>
            </a:r>
            <a:endParaRPr lang="zh-CN" alt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</a:pPr>
            <a:r>
              <a:rPr 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品可获得相应折扣。</a:t>
            </a:r>
            <a:endParaRPr lang="zh-CN" altLang="en-US"/>
          </a:p>
        </p:txBody>
      </p:sp>
      <p:sp>
        <p:nvSpPr>
          <p:cNvPr id="32777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创造活动</a:t>
            </a:r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5" name="Freeform 3"/>
          <p:cNvSpPr>
            <a:spLocks noChangeArrowheads="1"/>
          </p:cNvSpPr>
          <p:nvPr/>
        </p:nvSpPr>
        <p:spPr bwMode="auto">
          <a:xfrm>
            <a:off x="1908175" y="2852738"/>
            <a:ext cx="5400675" cy="2520950"/>
          </a:xfrm>
          <a:custGeom>
            <a:avLst/>
            <a:gdLst>
              <a:gd name="T0" fmla="*/ 0 w 5400675"/>
              <a:gd name="T1" fmla="*/ 153416 h 2520314"/>
              <a:gd name="T2" fmla="*/ 153415 w 5400675"/>
              <a:gd name="T3" fmla="*/ 0 h 2520314"/>
              <a:gd name="T4" fmla="*/ 5247258 w 5400675"/>
              <a:gd name="T5" fmla="*/ 0 h 2520314"/>
              <a:gd name="T6" fmla="*/ 5400675 w 5400675"/>
              <a:gd name="T7" fmla="*/ 153416 h 2520314"/>
              <a:gd name="T8" fmla="*/ 5400675 w 5400675"/>
              <a:gd name="T9" fmla="*/ 2366899 h 2520314"/>
              <a:gd name="T10" fmla="*/ 5247258 w 5400675"/>
              <a:gd name="T11" fmla="*/ 2520314 h 2520314"/>
              <a:gd name="T12" fmla="*/ 153415 w 5400675"/>
              <a:gd name="T13" fmla="*/ 2520314 h 2520314"/>
              <a:gd name="T14" fmla="*/ 0 w 5400675"/>
              <a:gd name="T15" fmla="*/ 2366899 h 2520314"/>
              <a:gd name="T16" fmla="*/ 0 w 5400675"/>
              <a:gd name="T17" fmla="*/ 153416 h 25203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400675"/>
              <a:gd name="T28" fmla="*/ 0 h 2520314"/>
              <a:gd name="T29" fmla="*/ 5400675 w 5400675"/>
              <a:gd name="T30" fmla="*/ 2520314 h 25203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400675" h="2520314">
                <a:moveTo>
                  <a:pt x="0" y="153416"/>
                </a:moveTo>
                <a:cubicBezTo>
                  <a:pt x="0" y="68707"/>
                  <a:pt x="68706" y="0"/>
                  <a:pt x="153415" y="0"/>
                </a:cubicBezTo>
                <a:lnTo>
                  <a:pt x="5247258" y="0"/>
                </a:lnTo>
                <a:cubicBezTo>
                  <a:pt x="5331967" y="0"/>
                  <a:pt x="5400675" y="68707"/>
                  <a:pt x="5400675" y="153416"/>
                </a:cubicBezTo>
                <a:lnTo>
                  <a:pt x="5400675" y="2366899"/>
                </a:lnTo>
                <a:cubicBezTo>
                  <a:pt x="5400675" y="2451607"/>
                  <a:pt x="5331967" y="2520314"/>
                  <a:pt x="5247258" y="2520314"/>
                </a:cubicBezTo>
                <a:lnTo>
                  <a:pt x="153415" y="2520314"/>
                </a:lnTo>
                <a:cubicBezTo>
                  <a:pt x="68706" y="2520314"/>
                  <a:pt x="0" y="2451607"/>
                  <a:pt x="0" y="2366899"/>
                </a:cubicBezTo>
                <a:lnTo>
                  <a:pt x="0" y="153416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6" name="Freeform 3"/>
          <p:cNvSpPr>
            <a:spLocks noChangeArrowheads="1"/>
          </p:cNvSpPr>
          <p:nvPr/>
        </p:nvSpPr>
        <p:spPr bwMode="auto">
          <a:xfrm>
            <a:off x="2463800" y="3516313"/>
            <a:ext cx="1843088" cy="12700"/>
          </a:xfrm>
          <a:custGeom>
            <a:avLst/>
            <a:gdLst>
              <a:gd name="T0" fmla="*/ 0 w 1842516"/>
              <a:gd name="T1" fmla="*/ 0 h 13716"/>
              <a:gd name="T2" fmla="*/ 921257 w 1842516"/>
              <a:gd name="T3" fmla="*/ 0 h 13716"/>
              <a:gd name="T4" fmla="*/ 1842516 w 1842516"/>
              <a:gd name="T5" fmla="*/ 0 h 13716"/>
              <a:gd name="T6" fmla="*/ 1842516 w 1842516"/>
              <a:gd name="T7" fmla="*/ 13716 h 13716"/>
              <a:gd name="T8" fmla="*/ 921257 w 1842516"/>
              <a:gd name="T9" fmla="*/ 13716 h 13716"/>
              <a:gd name="T10" fmla="*/ 0 w 1842516"/>
              <a:gd name="T11" fmla="*/ 13716 h 13716"/>
              <a:gd name="T12" fmla="*/ 0 w 1842516"/>
              <a:gd name="T13" fmla="*/ 0 h 137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42516"/>
              <a:gd name="T22" fmla="*/ 0 h 13716"/>
              <a:gd name="T23" fmla="*/ 1842516 w 1842516"/>
              <a:gd name="T24" fmla="*/ 13716 h 137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42516" h="13716">
                <a:moveTo>
                  <a:pt x="0" y="0"/>
                </a:moveTo>
                <a:lnTo>
                  <a:pt x="921257" y="0"/>
                </a:lnTo>
                <a:lnTo>
                  <a:pt x="1842516" y="0"/>
                </a:lnTo>
                <a:lnTo>
                  <a:pt x="1842516" y="13716"/>
                </a:lnTo>
                <a:lnTo>
                  <a:pt x="921257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7" name="Freeform 3"/>
          <p:cNvSpPr>
            <a:spLocks noChangeArrowheads="1"/>
          </p:cNvSpPr>
          <p:nvPr/>
        </p:nvSpPr>
        <p:spPr bwMode="auto">
          <a:xfrm>
            <a:off x="4764088" y="3516313"/>
            <a:ext cx="2481262" cy="12700"/>
          </a:xfrm>
          <a:custGeom>
            <a:avLst/>
            <a:gdLst>
              <a:gd name="T0" fmla="*/ 0 w 2482595"/>
              <a:gd name="T1" fmla="*/ 0 h 13716"/>
              <a:gd name="T2" fmla="*/ 1241297 w 2482595"/>
              <a:gd name="T3" fmla="*/ 0 h 13716"/>
              <a:gd name="T4" fmla="*/ 2482595 w 2482595"/>
              <a:gd name="T5" fmla="*/ 0 h 13716"/>
              <a:gd name="T6" fmla="*/ 2482595 w 2482595"/>
              <a:gd name="T7" fmla="*/ 13716 h 13716"/>
              <a:gd name="T8" fmla="*/ 1241297 w 2482595"/>
              <a:gd name="T9" fmla="*/ 13716 h 13716"/>
              <a:gd name="T10" fmla="*/ 0 w 2482595"/>
              <a:gd name="T11" fmla="*/ 13716 h 13716"/>
              <a:gd name="T12" fmla="*/ 0 w 2482595"/>
              <a:gd name="T13" fmla="*/ 0 h 137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82595"/>
              <a:gd name="T22" fmla="*/ 0 h 13716"/>
              <a:gd name="T23" fmla="*/ 2482595 w 2482595"/>
              <a:gd name="T24" fmla="*/ 13716 h 137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82595" h="13716">
                <a:moveTo>
                  <a:pt x="0" y="0"/>
                </a:moveTo>
                <a:lnTo>
                  <a:pt x="1241297" y="0"/>
                </a:lnTo>
                <a:lnTo>
                  <a:pt x="2482595" y="0"/>
                </a:lnTo>
                <a:lnTo>
                  <a:pt x="2482595" y="13716"/>
                </a:lnTo>
                <a:lnTo>
                  <a:pt x="1241297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8" name="Freeform 3"/>
          <p:cNvSpPr>
            <a:spLocks noChangeArrowheads="1"/>
          </p:cNvSpPr>
          <p:nvPr/>
        </p:nvSpPr>
        <p:spPr bwMode="auto">
          <a:xfrm>
            <a:off x="2463800" y="3927475"/>
            <a:ext cx="1843088" cy="14288"/>
          </a:xfrm>
          <a:custGeom>
            <a:avLst/>
            <a:gdLst>
              <a:gd name="T0" fmla="*/ 0 w 1842516"/>
              <a:gd name="T1" fmla="*/ 0 h 13716"/>
              <a:gd name="T2" fmla="*/ 921257 w 1842516"/>
              <a:gd name="T3" fmla="*/ 0 h 13716"/>
              <a:gd name="T4" fmla="*/ 1842516 w 1842516"/>
              <a:gd name="T5" fmla="*/ 0 h 13716"/>
              <a:gd name="T6" fmla="*/ 1842516 w 1842516"/>
              <a:gd name="T7" fmla="*/ 13716 h 13716"/>
              <a:gd name="T8" fmla="*/ 921257 w 1842516"/>
              <a:gd name="T9" fmla="*/ 13716 h 13716"/>
              <a:gd name="T10" fmla="*/ 0 w 1842516"/>
              <a:gd name="T11" fmla="*/ 13716 h 13716"/>
              <a:gd name="T12" fmla="*/ 0 w 1842516"/>
              <a:gd name="T13" fmla="*/ 0 h 137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42516"/>
              <a:gd name="T22" fmla="*/ 0 h 13716"/>
              <a:gd name="T23" fmla="*/ 1842516 w 1842516"/>
              <a:gd name="T24" fmla="*/ 13716 h 137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42516" h="13716">
                <a:moveTo>
                  <a:pt x="0" y="0"/>
                </a:moveTo>
                <a:lnTo>
                  <a:pt x="921257" y="0"/>
                </a:lnTo>
                <a:lnTo>
                  <a:pt x="1842516" y="0"/>
                </a:lnTo>
                <a:lnTo>
                  <a:pt x="1842516" y="13716"/>
                </a:lnTo>
                <a:lnTo>
                  <a:pt x="921257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9" name="Freeform 3"/>
          <p:cNvSpPr>
            <a:spLocks noChangeArrowheads="1"/>
          </p:cNvSpPr>
          <p:nvPr/>
        </p:nvSpPr>
        <p:spPr bwMode="auto">
          <a:xfrm>
            <a:off x="4832350" y="3927475"/>
            <a:ext cx="2413000" cy="14288"/>
          </a:xfrm>
          <a:custGeom>
            <a:avLst/>
            <a:gdLst>
              <a:gd name="T0" fmla="*/ 0 w 2414015"/>
              <a:gd name="T1" fmla="*/ 0 h 13716"/>
              <a:gd name="T2" fmla="*/ 1207008 w 2414015"/>
              <a:gd name="T3" fmla="*/ 0 h 13716"/>
              <a:gd name="T4" fmla="*/ 2414015 w 2414015"/>
              <a:gd name="T5" fmla="*/ 0 h 13716"/>
              <a:gd name="T6" fmla="*/ 2414015 w 2414015"/>
              <a:gd name="T7" fmla="*/ 13716 h 13716"/>
              <a:gd name="T8" fmla="*/ 1207008 w 2414015"/>
              <a:gd name="T9" fmla="*/ 13716 h 13716"/>
              <a:gd name="T10" fmla="*/ 0 w 2414015"/>
              <a:gd name="T11" fmla="*/ 13716 h 13716"/>
              <a:gd name="T12" fmla="*/ 0 w 2414015"/>
              <a:gd name="T13" fmla="*/ 0 h 137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14015"/>
              <a:gd name="T22" fmla="*/ 0 h 13716"/>
              <a:gd name="T23" fmla="*/ 2414015 w 2414015"/>
              <a:gd name="T24" fmla="*/ 13716 h 137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14015" h="13716">
                <a:moveTo>
                  <a:pt x="0" y="0"/>
                </a:moveTo>
                <a:lnTo>
                  <a:pt x="1207008" y="0"/>
                </a:lnTo>
                <a:lnTo>
                  <a:pt x="2414015" y="0"/>
                </a:lnTo>
                <a:lnTo>
                  <a:pt x="2414015" y="13716"/>
                </a:lnTo>
                <a:lnTo>
                  <a:pt x="1207008" y="13716"/>
                </a:lnTo>
                <a:lnTo>
                  <a:pt x="0" y="13716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00" name="Freeform 3"/>
          <p:cNvSpPr>
            <a:spLocks noChangeArrowheads="1"/>
          </p:cNvSpPr>
          <p:nvPr/>
        </p:nvSpPr>
        <p:spPr bwMode="auto">
          <a:xfrm>
            <a:off x="3149600" y="4338638"/>
            <a:ext cx="1501775" cy="14287"/>
          </a:xfrm>
          <a:custGeom>
            <a:avLst/>
            <a:gdLst>
              <a:gd name="T0" fmla="*/ 0 w 1501139"/>
              <a:gd name="T1" fmla="*/ 0 h 13715"/>
              <a:gd name="T2" fmla="*/ 750569 w 1501139"/>
              <a:gd name="T3" fmla="*/ 0 h 13715"/>
              <a:gd name="T4" fmla="*/ 1501139 w 1501139"/>
              <a:gd name="T5" fmla="*/ 0 h 13715"/>
              <a:gd name="T6" fmla="*/ 1501139 w 1501139"/>
              <a:gd name="T7" fmla="*/ 13715 h 13715"/>
              <a:gd name="T8" fmla="*/ 750569 w 1501139"/>
              <a:gd name="T9" fmla="*/ 13715 h 13715"/>
              <a:gd name="T10" fmla="*/ 0 w 1501139"/>
              <a:gd name="T11" fmla="*/ 13715 h 13715"/>
              <a:gd name="T12" fmla="*/ 0 w 1501139"/>
              <a:gd name="T13" fmla="*/ 0 h 137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1139"/>
              <a:gd name="T22" fmla="*/ 0 h 13715"/>
              <a:gd name="T23" fmla="*/ 1501139 w 1501139"/>
              <a:gd name="T24" fmla="*/ 13715 h 137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1139" h="13715">
                <a:moveTo>
                  <a:pt x="0" y="0"/>
                </a:moveTo>
                <a:lnTo>
                  <a:pt x="750569" y="0"/>
                </a:lnTo>
                <a:lnTo>
                  <a:pt x="1501139" y="0"/>
                </a:lnTo>
                <a:lnTo>
                  <a:pt x="1501139" y="13715"/>
                </a:lnTo>
                <a:lnTo>
                  <a:pt x="750569" y="13715"/>
                </a:lnTo>
                <a:lnTo>
                  <a:pt x="0" y="13715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01" name="Freeform 3"/>
          <p:cNvSpPr>
            <a:spLocks noChangeArrowheads="1"/>
          </p:cNvSpPr>
          <p:nvPr/>
        </p:nvSpPr>
        <p:spPr bwMode="auto">
          <a:xfrm>
            <a:off x="2463800" y="4749800"/>
            <a:ext cx="1433513" cy="14288"/>
          </a:xfrm>
          <a:custGeom>
            <a:avLst/>
            <a:gdLst>
              <a:gd name="T0" fmla="*/ 0 w 1434083"/>
              <a:gd name="T1" fmla="*/ 0 h 13715"/>
              <a:gd name="T2" fmla="*/ 717041 w 1434083"/>
              <a:gd name="T3" fmla="*/ 0 h 13715"/>
              <a:gd name="T4" fmla="*/ 1434083 w 1434083"/>
              <a:gd name="T5" fmla="*/ 0 h 13715"/>
              <a:gd name="T6" fmla="*/ 1434083 w 1434083"/>
              <a:gd name="T7" fmla="*/ 13715 h 13715"/>
              <a:gd name="T8" fmla="*/ 717041 w 1434083"/>
              <a:gd name="T9" fmla="*/ 13715 h 13715"/>
              <a:gd name="T10" fmla="*/ 0 w 1434083"/>
              <a:gd name="T11" fmla="*/ 13715 h 13715"/>
              <a:gd name="T12" fmla="*/ 0 w 1434083"/>
              <a:gd name="T13" fmla="*/ 0 h 137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34083"/>
              <a:gd name="T22" fmla="*/ 0 h 13715"/>
              <a:gd name="T23" fmla="*/ 1434083 w 1434083"/>
              <a:gd name="T24" fmla="*/ 13715 h 137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34083" h="13715">
                <a:moveTo>
                  <a:pt x="0" y="0"/>
                </a:moveTo>
                <a:lnTo>
                  <a:pt x="717041" y="0"/>
                </a:lnTo>
                <a:lnTo>
                  <a:pt x="1434083" y="0"/>
                </a:lnTo>
                <a:lnTo>
                  <a:pt x="1434083" y="13715"/>
                </a:lnTo>
                <a:lnTo>
                  <a:pt x="717041" y="13715"/>
                </a:lnTo>
                <a:lnTo>
                  <a:pt x="0" y="13715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380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181100"/>
            <a:ext cx="7556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4" name="TextBox 1"/>
          <p:cNvSpPr>
            <a:spLocks noChangeArrowheads="1"/>
          </p:cNvSpPr>
          <p:nvPr/>
        </p:nvSpPr>
        <p:spPr bwMode="auto">
          <a:xfrm>
            <a:off x="508000" y="266700"/>
            <a:ext cx="264636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随规策略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DEMO</a:t>
            </a:r>
            <a:endParaRPr lang="zh-CN" altLang="en-US"/>
          </a:p>
        </p:txBody>
      </p:sp>
      <p:sp>
        <p:nvSpPr>
          <p:cNvPr id="33805" name="TextBox 1"/>
          <p:cNvSpPr>
            <a:spLocks noChangeArrowheads="1"/>
          </p:cNvSpPr>
          <p:nvPr/>
        </p:nvSpPr>
        <p:spPr bwMode="auto">
          <a:xfrm>
            <a:off x="2133600" y="2159000"/>
            <a:ext cx="35877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APP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造句</a:t>
            </a:r>
            <a:endParaRPr lang="zh-CN" altLang="en-US"/>
          </a:p>
        </p:txBody>
      </p:sp>
      <p:sp>
        <p:nvSpPr>
          <p:cNvPr id="33806" name="TextBox 1"/>
          <p:cNvSpPr>
            <a:spLocks noChangeArrowheads="1"/>
          </p:cNvSpPr>
          <p:nvPr/>
        </p:nvSpPr>
        <p:spPr bwMode="auto">
          <a:xfrm>
            <a:off x="2501900" y="1981200"/>
            <a:ext cx="5214938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自娱字乐·两面派智造</a:t>
            </a:r>
            <a:endParaRPr lang="zh-CN" altLang="en-US"/>
          </a:p>
        </p:txBody>
      </p:sp>
      <p:sp>
        <p:nvSpPr>
          <p:cNvPr id="33807" name="TextBox 1"/>
          <p:cNvSpPr>
            <a:spLocks noChangeArrowheads="1"/>
          </p:cNvSpPr>
          <p:nvPr/>
        </p:nvSpPr>
        <p:spPr bwMode="auto">
          <a:xfrm>
            <a:off x="6019800" y="4953000"/>
            <a:ext cx="896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生成两面体</a:t>
            </a:r>
            <a:endParaRPr lang="zh-CN" altLang="en-US"/>
          </a:p>
        </p:txBody>
      </p:sp>
      <p:sp>
        <p:nvSpPr>
          <p:cNvPr id="33808" name="TextBox 1"/>
          <p:cNvSpPr>
            <a:spLocks noChangeArrowheads="1"/>
          </p:cNvSpPr>
          <p:nvPr/>
        </p:nvSpPr>
        <p:spPr bwMode="auto">
          <a:xfrm>
            <a:off x="2006600" y="3251200"/>
            <a:ext cx="461963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我是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左思</a:t>
            </a:r>
            <a:endParaRPr lang="zh-CN" altLang="en-US"/>
          </a:p>
        </p:txBody>
      </p:sp>
      <p:sp>
        <p:nvSpPr>
          <p:cNvPr id="33809" name="TextBox 1"/>
          <p:cNvSpPr>
            <a:spLocks noChangeArrowheads="1"/>
          </p:cNvSpPr>
          <p:nvPr/>
        </p:nvSpPr>
        <p:spPr bwMode="auto">
          <a:xfrm>
            <a:off x="4305300" y="3251200"/>
            <a:ext cx="525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63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也是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  <a:tabLst>
                <a:tab pos="63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右享</a:t>
            </a:r>
            <a:endParaRPr lang="zh-CN" altLang="en-US"/>
          </a:p>
        </p:txBody>
      </p:sp>
      <p:sp>
        <p:nvSpPr>
          <p:cNvPr id="33810" name="TextBox 1"/>
          <p:cNvSpPr>
            <a:spLocks noChangeArrowheads="1"/>
          </p:cNvSpPr>
          <p:nvPr/>
        </p:nvSpPr>
        <p:spPr bwMode="auto">
          <a:xfrm>
            <a:off x="7010400" y="3251200"/>
            <a:ext cx="230188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2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endParaRPr lang="zh-CN" altLang="en-US"/>
          </a:p>
        </p:txBody>
      </p:sp>
      <p:sp>
        <p:nvSpPr>
          <p:cNvPr id="33811" name="TextBox 1"/>
          <p:cNvSpPr>
            <a:spLocks noChangeArrowheads="1"/>
          </p:cNvSpPr>
          <p:nvPr/>
        </p:nvSpPr>
        <p:spPr bwMode="auto">
          <a:xfrm>
            <a:off x="2006600" y="4076700"/>
            <a:ext cx="1154113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人生就是个</a:t>
            </a:r>
            <a:endParaRPr lang="zh-CN" altLang="en-US"/>
          </a:p>
        </p:txBody>
      </p:sp>
      <p:sp>
        <p:nvSpPr>
          <p:cNvPr id="33812" name="TextBox 1"/>
          <p:cNvSpPr>
            <a:spLocks noChangeArrowheads="1"/>
          </p:cNvSpPr>
          <p:nvPr/>
        </p:nvSpPr>
        <p:spPr bwMode="auto">
          <a:xfrm>
            <a:off x="4648200" y="4076700"/>
            <a:ext cx="2697163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Work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Hard，Play Hard。</a:t>
            </a:r>
            <a:endParaRPr lang="zh-CN" altLang="en-US"/>
          </a:p>
        </p:txBody>
      </p:sp>
      <p:sp>
        <p:nvSpPr>
          <p:cNvPr id="33813" name="TextBox 1"/>
          <p:cNvSpPr>
            <a:spLocks noChangeArrowheads="1"/>
          </p:cNvSpPr>
          <p:nvPr/>
        </p:nvSpPr>
        <p:spPr bwMode="auto">
          <a:xfrm>
            <a:off x="2006600" y="4483100"/>
            <a:ext cx="461963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我是</a:t>
            </a:r>
            <a:endParaRPr lang="zh-CN" altLang="en-US"/>
          </a:p>
        </p:txBody>
      </p:sp>
      <p:sp>
        <p:nvSpPr>
          <p:cNvPr id="33814" name="TextBox 1"/>
          <p:cNvSpPr>
            <a:spLocks noChangeArrowheads="1"/>
          </p:cNvSpPr>
          <p:nvPr/>
        </p:nvSpPr>
        <p:spPr bwMode="auto">
          <a:xfrm>
            <a:off x="3962400" y="4483100"/>
            <a:ext cx="13843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我爱两面派。</a:t>
            </a:r>
            <a:endParaRPr lang="zh-CN" altLang="en-US"/>
          </a:p>
        </p:txBody>
      </p:sp>
      <p:sp>
        <p:nvSpPr>
          <p:cNvPr id="33815" name="TextBox 1"/>
          <p:cNvSpPr>
            <a:spLocks noChangeArrowheads="1"/>
          </p:cNvSpPr>
          <p:nvPr/>
        </p:nvSpPr>
        <p:spPr bwMode="auto">
          <a:xfrm>
            <a:off x="2997200" y="3238500"/>
            <a:ext cx="889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152400" algn="l"/>
              </a:tabLst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DELL高管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52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400"/>
              </a:lnSpc>
              <a:tabLst>
                <a:tab pos="152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KPI</a:t>
            </a:r>
            <a:endParaRPr lang="zh-CN" altLang="en-US"/>
          </a:p>
        </p:txBody>
      </p:sp>
      <p:sp>
        <p:nvSpPr>
          <p:cNvPr id="33816" name="TextBox 1"/>
          <p:cNvSpPr>
            <a:spLocks noChangeArrowheads="1"/>
          </p:cNvSpPr>
          <p:nvPr/>
        </p:nvSpPr>
        <p:spPr bwMode="auto">
          <a:xfrm>
            <a:off x="5308600" y="3238500"/>
            <a:ext cx="14049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  <a:tabLst>
                <a:tab pos="406400" algn="l"/>
              </a:tabLst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WOW公会会长</a:t>
            </a:r>
            <a:endParaRPr lang="zh-CN" altLang="en-US" sz="15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06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400"/>
              </a:lnSpc>
              <a:tabLst>
                <a:tab pos="406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DKP</a:t>
            </a:r>
            <a:endParaRPr lang="zh-CN" altLang="en-US"/>
          </a:p>
        </p:txBody>
      </p:sp>
      <p:sp>
        <p:nvSpPr>
          <p:cNvPr id="33817" name="TextBox 1"/>
          <p:cNvSpPr>
            <a:spLocks noChangeArrowheads="1"/>
          </p:cNvSpPr>
          <p:nvPr/>
        </p:nvSpPr>
        <p:spPr bwMode="auto">
          <a:xfrm>
            <a:off x="3708400" y="4051300"/>
            <a:ext cx="4111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副本</a:t>
            </a:r>
            <a:endParaRPr lang="zh-CN" altLang="en-US"/>
          </a:p>
        </p:txBody>
      </p:sp>
      <p:sp>
        <p:nvSpPr>
          <p:cNvPr id="33818" name="TextBox 1"/>
          <p:cNvSpPr>
            <a:spLocks noChangeArrowheads="1"/>
          </p:cNvSpPr>
          <p:nvPr/>
        </p:nvSpPr>
        <p:spPr bwMode="auto">
          <a:xfrm>
            <a:off x="2857500" y="4483100"/>
            <a:ext cx="8207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戴尔平板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19" name="Freeform 3"/>
          <p:cNvSpPr>
            <a:spLocks noChangeArrowheads="1"/>
          </p:cNvSpPr>
          <p:nvPr/>
        </p:nvSpPr>
        <p:spPr bwMode="auto">
          <a:xfrm>
            <a:off x="989013" y="1335088"/>
            <a:ext cx="7165975" cy="4325937"/>
          </a:xfrm>
          <a:custGeom>
            <a:avLst/>
            <a:gdLst>
              <a:gd name="T0" fmla="*/ 0 w 7164819"/>
              <a:gd name="T1" fmla="*/ 130428 h 4326229"/>
              <a:gd name="T2" fmla="*/ 130352 w 7164819"/>
              <a:gd name="T3" fmla="*/ 0 h 4326229"/>
              <a:gd name="T4" fmla="*/ 7034390 w 7164819"/>
              <a:gd name="T5" fmla="*/ 0 h 4326229"/>
              <a:gd name="T6" fmla="*/ 7164819 w 7164819"/>
              <a:gd name="T7" fmla="*/ 130428 h 4326229"/>
              <a:gd name="T8" fmla="*/ 7164819 w 7164819"/>
              <a:gd name="T9" fmla="*/ 4195825 h 4326229"/>
              <a:gd name="T10" fmla="*/ 7034390 w 7164819"/>
              <a:gd name="T11" fmla="*/ 4326229 h 4326229"/>
              <a:gd name="T12" fmla="*/ 130352 w 7164819"/>
              <a:gd name="T13" fmla="*/ 4326229 h 4326229"/>
              <a:gd name="T14" fmla="*/ 0 w 7164819"/>
              <a:gd name="T15" fmla="*/ 4195825 h 4326229"/>
              <a:gd name="T16" fmla="*/ 0 w 7164819"/>
              <a:gd name="T17" fmla="*/ 130428 h 43262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164819"/>
              <a:gd name="T28" fmla="*/ 0 h 4326229"/>
              <a:gd name="T29" fmla="*/ 7164819 w 7164819"/>
              <a:gd name="T30" fmla="*/ 4326229 h 43262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164819" h="4326229">
                <a:moveTo>
                  <a:pt x="0" y="130428"/>
                </a:moveTo>
                <a:cubicBezTo>
                  <a:pt x="0" y="58419"/>
                  <a:pt x="58369" y="0"/>
                  <a:pt x="130352" y="0"/>
                </a:cubicBezTo>
                <a:lnTo>
                  <a:pt x="7034390" y="0"/>
                </a:lnTo>
                <a:cubicBezTo>
                  <a:pt x="7106399" y="0"/>
                  <a:pt x="7164819" y="58419"/>
                  <a:pt x="7164819" y="130428"/>
                </a:cubicBezTo>
                <a:lnTo>
                  <a:pt x="7164819" y="4195825"/>
                </a:lnTo>
                <a:cubicBezTo>
                  <a:pt x="7164819" y="4267860"/>
                  <a:pt x="7106399" y="4326229"/>
                  <a:pt x="7034390" y="4326229"/>
                </a:cubicBezTo>
                <a:lnTo>
                  <a:pt x="130352" y="4326229"/>
                </a:lnTo>
                <a:cubicBezTo>
                  <a:pt x="58369" y="4326229"/>
                  <a:pt x="0" y="4267860"/>
                  <a:pt x="0" y="4195825"/>
                </a:cubicBezTo>
                <a:lnTo>
                  <a:pt x="0" y="130428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0" name="Freeform 3"/>
          <p:cNvSpPr>
            <a:spLocks noChangeArrowheads="1"/>
          </p:cNvSpPr>
          <p:nvPr/>
        </p:nvSpPr>
        <p:spPr bwMode="auto">
          <a:xfrm>
            <a:off x="1116013" y="1550988"/>
            <a:ext cx="3455987" cy="3887787"/>
          </a:xfrm>
          <a:custGeom>
            <a:avLst/>
            <a:gdLst>
              <a:gd name="T0" fmla="*/ 0 w 3456432"/>
              <a:gd name="T1" fmla="*/ 3888486 h 3888485"/>
              <a:gd name="T2" fmla="*/ 3456431 w 3456432"/>
              <a:gd name="T3" fmla="*/ 3888486 h 3888485"/>
              <a:gd name="T4" fmla="*/ 3456431 w 3456432"/>
              <a:gd name="T5" fmla="*/ 0 h 3888485"/>
              <a:gd name="T6" fmla="*/ 0 w 3456432"/>
              <a:gd name="T7" fmla="*/ 0 h 3888485"/>
              <a:gd name="T8" fmla="*/ 0 w 3456432"/>
              <a:gd name="T9" fmla="*/ 3888486 h 38884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6432"/>
              <a:gd name="T16" fmla="*/ 0 h 3888485"/>
              <a:gd name="T17" fmla="*/ 3456432 w 3456432"/>
              <a:gd name="T18" fmla="*/ 3888485 h 38884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6432" h="3888485">
                <a:moveTo>
                  <a:pt x="0" y="3888486"/>
                </a:moveTo>
                <a:lnTo>
                  <a:pt x="3456431" y="3888486"/>
                </a:lnTo>
                <a:lnTo>
                  <a:pt x="3456431" y="0"/>
                </a:lnTo>
                <a:lnTo>
                  <a:pt x="0" y="0"/>
                </a:lnTo>
                <a:lnTo>
                  <a:pt x="0" y="388848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1" name="Freeform 3"/>
          <p:cNvSpPr>
            <a:spLocks noChangeArrowheads="1"/>
          </p:cNvSpPr>
          <p:nvPr/>
        </p:nvSpPr>
        <p:spPr bwMode="auto">
          <a:xfrm>
            <a:off x="4572000" y="1550988"/>
            <a:ext cx="3455988" cy="3887787"/>
          </a:xfrm>
          <a:custGeom>
            <a:avLst/>
            <a:gdLst>
              <a:gd name="T0" fmla="*/ 0 w 3456432"/>
              <a:gd name="T1" fmla="*/ 3888486 h 3888485"/>
              <a:gd name="T2" fmla="*/ 3456431 w 3456432"/>
              <a:gd name="T3" fmla="*/ 3888486 h 3888485"/>
              <a:gd name="T4" fmla="*/ 3456431 w 3456432"/>
              <a:gd name="T5" fmla="*/ 0 h 3888485"/>
              <a:gd name="T6" fmla="*/ 0 w 3456432"/>
              <a:gd name="T7" fmla="*/ 0 h 3888485"/>
              <a:gd name="T8" fmla="*/ 0 w 3456432"/>
              <a:gd name="T9" fmla="*/ 3888486 h 388848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56432"/>
              <a:gd name="T16" fmla="*/ 0 h 3888485"/>
              <a:gd name="T17" fmla="*/ 3456432 w 3456432"/>
              <a:gd name="T18" fmla="*/ 3888485 h 388848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56432" h="3888485">
                <a:moveTo>
                  <a:pt x="0" y="3888486"/>
                </a:moveTo>
                <a:lnTo>
                  <a:pt x="3456431" y="3888486"/>
                </a:lnTo>
                <a:lnTo>
                  <a:pt x="3456431" y="0"/>
                </a:lnTo>
                <a:lnTo>
                  <a:pt x="0" y="0"/>
                </a:lnTo>
                <a:lnTo>
                  <a:pt x="0" y="388848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2" name="Freeform 3"/>
          <p:cNvSpPr>
            <a:spLocks noChangeArrowheads="1"/>
          </p:cNvSpPr>
          <p:nvPr/>
        </p:nvSpPr>
        <p:spPr bwMode="auto">
          <a:xfrm>
            <a:off x="4565650" y="1328738"/>
            <a:ext cx="22225" cy="4338637"/>
          </a:xfrm>
          <a:custGeom>
            <a:avLst/>
            <a:gdLst>
              <a:gd name="T0" fmla="*/ 6350 w 22225"/>
              <a:gd name="T1" fmla="*/ 6350 h 4338929"/>
              <a:gd name="T2" fmla="*/ 6350 w 22225"/>
              <a:gd name="T3" fmla="*/ 4332579 h 4338929"/>
              <a:gd name="T4" fmla="*/ 0 60000 65536"/>
              <a:gd name="T5" fmla="*/ 0 60000 65536"/>
              <a:gd name="T6" fmla="*/ 0 w 22225"/>
              <a:gd name="T7" fmla="*/ 0 h 4338929"/>
              <a:gd name="T8" fmla="*/ 22225 w 22225"/>
              <a:gd name="T9" fmla="*/ 4338929 h 43389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225" h="4338929">
                <a:moveTo>
                  <a:pt x="6350" y="6350"/>
                </a:moveTo>
                <a:lnTo>
                  <a:pt x="6350" y="4332579"/>
                </a:lnTo>
              </a:path>
            </a:pathLst>
          </a:custGeom>
          <a:noFill/>
          <a:ln w="127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3" name="Freeform 3"/>
          <p:cNvSpPr>
            <a:spLocks noChangeArrowheads="1"/>
          </p:cNvSpPr>
          <p:nvPr/>
        </p:nvSpPr>
        <p:spPr bwMode="auto">
          <a:xfrm>
            <a:off x="5292725" y="3230563"/>
            <a:ext cx="33338" cy="539750"/>
          </a:xfrm>
          <a:custGeom>
            <a:avLst/>
            <a:gdLst>
              <a:gd name="T0" fmla="*/ 16891 w 33782"/>
              <a:gd name="T1" fmla="*/ 0 h 540384"/>
              <a:gd name="T2" fmla="*/ 16891 w 33782"/>
              <a:gd name="T3" fmla="*/ 540384 h 540384"/>
              <a:gd name="T4" fmla="*/ 0 60000 65536"/>
              <a:gd name="T5" fmla="*/ 0 60000 65536"/>
              <a:gd name="T6" fmla="*/ 0 w 33782"/>
              <a:gd name="T7" fmla="*/ 0 h 540384"/>
              <a:gd name="T8" fmla="*/ 33782 w 33782"/>
              <a:gd name="T9" fmla="*/ 540384 h 5403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3782" h="540384">
                <a:moveTo>
                  <a:pt x="16891" y="0"/>
                </a:moveTo>
                <a:lnTo>
                  <a:pt x="16891" y="540384"/>
                </a:lnTo>
              </a:path>
            </a:pathLst>
          </a:custGeom>
          <a:noFill/>
          <a:ln w="254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4" name="Freeform 3"/>
          <p:cNvSpPr>
            <a:spLocks noChangeArrowheads="1"/>
          </p:cNvSpPr>
          <p:nvPr/>
        </p:nvSpPr>
        <p:spPr bwMode="auto">
          <a:xfrm>
            <a:off x="5359400" y="3230563"/>
            <a:ext cx="68263" cy="539750"/>
          </a:xfrm>
          <a:custGeom>
            <a:avLst/>
            <a:gdLst>
              <a:gd name="T0" fmla="*/ 0 w 67564"/>
              <a:gd name="T1" fmla="*/ 0 h 540384"/>
              <a:gd name="T2" fmla="*/ 67564 w 67564"/>
              <a:gd name="T3" fmla="*/ 0 h 540384"/>
              <a:gd name="T4" fmla="*/ 67564 w 67564"/>
              <a:gd name="T5" fmla="*/ 540384 h 540384"/>
              <a:gd name="T6" fmla="*/ 0 w 67564"/>
              <a:gd name="T7" fmla="*/ 540384 h 540384"/>
              <a:gd name="T8" fmla="*/ 0 w 67564"/>
              <a:gd name="T9" fmla="*/ 0 h 5403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64"/>
              <a:gd name="T16" fmla="*/ 0 h 540384"/>
              <a:gd name="T17" fmla="*/ 67564 w 67564"/>
              <a:gd name="T18" fmla="*/ 540384 h 5403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64" h="540384">
                <a:moveTo>
                  <a:pt x="0" y="0"/>
                </a:moveTo>
                <a:lnTo>
                  <a:pt x="67564" y="0"/>
                </a:lnTo>
                <a:lnTo>
                  <a:pt x="67564" y="540384"/>
                </a:lnTo>
                <a:lnTo>
                  <a:pt x="0" y="540384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5" name="Freeform 3"/>
          <p:cNvSpPr>
            <a:spLocks noChangeArrowheads="1"/>
          </p:cNvSpPr>
          <p:nvPr/>
        </p:nvSpPr>
        <p:spPr bwMode="auto">
          <a:xfrm>
            <a:off x="5461000" y="2960688"/>
            <a:ext cx="1343025" cy="1079500"/>
          </a:xfrm>
          <a:custGeom>
            <a:avLst/>
            <a:gdLst>
              <a:gd name="T0" fmla="*/ 0 w 1343279"/>
              <a:gd name="T1" fmla="*/ 270129 h 1080643"/>
              <a:gd name="T2" fmla="*/ 802894 w 1343279"/>
              <a:gd name="T3" fmla="*/ 270129 h 1080643"/>
              <a:gd name="T4" fmla="*/ 802894 w 1343279"/>
              <a:gd name="T5" fmla="*/ 0 h 1080643"/>
              <a:gd name="T6" fmla="*/ 1343279 w 1343279"/>
              <a:gd name="T7" fmla="*/ 540385 h 1080643"/>
              <a:gd name="T8" fmla="*/ 802894 w 1343279"/>
              <a:gd name="T9" fmla="*/ 1080643 h 1080643"/>
              <a:gd name="T10" fmla="*/ 802894 w 1343279"/>
              <a:gd name="T11" fmla="*/ 810513 h 1080643"/>
              <a:gd name="T12" fmla="*/ 0 w 1343279"/>
              <a:gd name="T13" fmla="*/ 810513 h 1080643"/>
              <a:gd name="T14" fmla="*/ 0 w 1343279"/>
              <a:gd name="T15" fmla="*/ 270129 h 10806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43279"/>
              <a:gd name="T25" fmla="*/ 0 h 1080643"/>
              <a:gd name="T26" fmla="*/ 1343279 w 1343279"/>
              <a:gd name="T27" fmla="*/ 1080643 h 10806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43279" h="1080643">
                <a:moveTo>
                  <a:pt x="0" y="270129"/>
                </a:moveTo>
                <a:lnTo>
                  <a:pt x="802894" y="270129"/>
                </a:lnTo>
                <a:lnTo>
                  <a:pt x="802894" y="0"/>
                </a:lnTo>
                <a:lnTo>
                  <a:pt x="1343279" y="540385"/>
                </a:lnTo>
                <a:lnTo>
                  <a:pt x="802894" y="1080643"/>
                </a:lnTo>
                <a:lnTo>
                  <a:pt x="802894" y="810513"/>
                </a:lnTo>
                <a:lnTo>
                  <a:pt x="0" y="810513"/>
                </a:lnTo>
                <a:lnTo>
                  <a:pt x="0" y="270129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48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0" y="4635500"/>
            <a:ext cx="7493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7" name="TextBox 1"/>
          <p:cNvSpPr>
            <a:spLocks noChangeArrowheads="1"/>
          </p:cNvSpPr>
          <p:nvPr/>
        </p:nvSpPr>
        <p:spPr bwMode="auto">
          <a:xfrm>
            <a:off x="1993900" y="2362200"/>
            <a:ext cx="12827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项目背景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传播策略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广服务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3" name="Freeform 3"/>
          <p:cNvSpPr>
            <a:spLocks noChangeArrowheads="1"/>
          </p:cNvSpPr>
          <p:nvPr/>
        </p:nvSpPr>
        <p:spPr bwMode="auto">
          <a:xfrm>
            <a:off x="1827213" y="2132013"/>
            <a:ext cx="1519237" cy="1296987"/>
          </a:xfrm>
          <a:custGeom>
            <a:avLst/>
            <a:gdLst>
              <a:gd name="T0" fmla="*/ 0 w 1519300"/>
              <a:gd name="T1" fmla="*/ 324231 h 1296924"/>
              <a:gd name="T2" fmla="*/ 870711 w 1519300"/>
              <a:gd name="T3" fmla="*/ 324231 h 1296924"/>
              <a:gd name="T4" fmla="*/ 870711 w 1519300"/>
              <a:gd name="T5" fmla="*/ 0 h 1296924"/>
              <a:gd name="T6" fmla="*/ 1519300 w 1519300"/>
              <a:gd name="T7" fmla="*/ 648462 h 1296924"/>
              <a:gd name="T8" fmla="*/ 870711 w 1519300"/>
              <a:gd name="T9" fmla="*/ 1296923 h 1296924"/>
              <a:gd name="T10" fmla="*/ 870711 w 1519300"/>
              <a:gd name="T11" fmla="*/ 972693 h 1296924"/>
              <a:gd name="T12" fmla="*/ 0 w 1519300"/>
              <a:gd name="T13" fmla="*/ 972693 h 1296924"/>
              <a:gd name="T14" fmla="*/ 0 w 1519300"/>
              <a:gd name="T15" fmla="*/ 324231 h 12969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9300"/>
              <a:gd name="T25" fmla="*/ 0 h 1296924"/>
              <a:gd name="T26" fmla="*/ 1519300 w 1519300"/>
              <a:gd name="T27" fmla="*/ 1296924 h 12969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9300" h="1296924">
                <a:moveTo>
                  <a:pt x="0" y="324231"/>
                </a:moveTo>
                <a:lnTo>
                  <a:pt x="870711" y="324231"/>
                </a:lnTo>
                <a:lnTo>
                  <a:pt x="870711" y="0"/>
                </a:lnTo>
                <a:lnTo>
                  <a:pt x="1519300" y="648462"/>
                </a:lnTo>
                <a:lnTo>
                  <a:pt x="870711" y="1296923"/>
                </a:lnTo>
                <a:lnTo>
                  <a:pt x="870711" y="972693"/>
                </a:lnTo>
                <a:lnTo>
                  <a:pt x="0" y="972693"/>
                </a:lnTo>
                <a:lnTo>
                  <a:pt x="0" y="324231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4" name="Freeform 3"/>
          <p:cNvSpPr>
            <a:spLocks noChangeArrowheads="1"/>
          </p:cNvSpPr>
          <p:nvPr/>
        </p:nvSpPr>
        <p:spPr bwMode="auto">
          <a:xfrm>
            <a:off x="3340100" y="3124200"/>
            <a:ext cx="22225" cy="395288"/>
          </a:xfrm>
          <a:custGeom>
            <a:avLst/>
            <a:gdLst>
              <a:gd name="T0" fmla="*/ 6350 w 22225"/>
              <a:gd name="T1" fmla="*/ 6350 h 395350"/>
              <a:gd name="T2" fmla="*/ 6350 w 22225"/>
              <a:gd name="T3" fmla="*/ 389000 h 395350"/>
              <a:gd name="T4" fmla="*/ 0 60000 65536"/>
              <a:gd name="T5" fmla="*/ 0 60000 65536"/>
              <a:gd name="T6" fmla="*/ 0 w 22225"/>
              <a:gd name="T7" fmla="*/ 0 h 395350"/>
              <a:gd name="T8" fmla="*/ 22225 w 22225"/>
              <a:gd name="T9" fmla="*/ 395350 h 3953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225" h="395350">
                <a:moveTo>
                  <a:pt x="6350" y="6350"/>
                </a:moveTo>
                <a:lnTo>
                  <a:pt x="6350" y="38900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5" name="Freeform 3"/>
          <p:cNvSpPr>
            <a:spLocks noChangeArrowheads="1"/>
          </p:cNvSpPr>
          <p:nvPr/>
        </p:nvSpPr>
        <p:spPr bwMode="auto">
          <a:xfrm>
            <a:off x="7977188" y="3160713"/>
            <a:ext cx="22225" cy="396875"/>
          </a:xfrm>
          <a:custGeom>
            <a:avLst/>
            <a:gdLst>
              <a:gd name="T0" fmla="*/ 6350 w 22225"/>
              <a:gd name="T1" fmla="*/ 6350 h 396875"/>
              <a:gd name="T2" fmla="*/ 6350 w 22225"/>
              <a:gd name="T3" fmla="*/ 390525 h 396875"/>
              <a:gd name="T4" fmla="*/ 0 60000 65536"/>
              <a:gd name="T5" fmla="*/ 0 60000 65536"/>
              <a:gd name="T6" fmla="*/ 0 w 22225"/>
              <a:gd name="T7" fmla="*/ 0 h 396875"/>
              <a:gd name="T8" fmla="*/ 22225 w 22225"/>
              <a:gd name="T9" fmla="*/ 396875 h 3968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225" h="396875">
                <a:moveTo>
                  <a:pt x="6350" y="6350"/>
                </a:moveTo>
                <a:lnTo>
                  <a:pt x="6350" y="390525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6" name="Freeform 3"/>
          <p:cNvSpPr>
            <a:spLocks noChangeArrowheads="1"/>
          </p:cNvSpPr>
          <p:nvPr/>
        </p:nvSpPr>
        <p:spPr bwMode="auto">
          <a:xfrm>
            <a:off x="3998913" y="3362325"/>
            <a:ext cx="1300162" cy="22225"/>
          </a:xfrm>
          <a:custGeom>
            <a:avLst/>
            <a:gdLst>
              <a:gd name="T0" fmla="*/ 6350 w 1300225"/>
              <a:gd name="T1" fmla="*/ 6350 h 22225"/>
              <a:gd name="T2" fmla="*/ 1293875 w 1300225"/>
              <a:gd name="T3" fmla="*/ 6350 h 22225"/>
              <a:gd name="T4" fmla="*/ 0 60000 65536"/>
              <a:gd name="T5" fmla="*/ 0 60000 65536"/>
              <a:gd name="T6" fmla="*/ 0 w 1300225"/>
              <a:gd name="T7" fmla="*/ 0 h 22225"/>
              <a:gd name="T8" fmla="*/ 1300225 w 1300225"/>
              <a:gd name="T9" fmla="*/ 22225 h 222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00225" h="22225">
                <a:moveTo>
                  <a:pt x="6350" y="6350"/>
                </a:moveTo>
                <a:lnTo>
                  <a:pt x="129387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7" name="Freeform 3"/>
          <p:cNvSpPr>
            <a:spLocks noChangeArrowheads="1"/>
          </p:cNvSpPr>
          <p:nvPr/>
        </p:nvSpPr>
        <p:spPr bwMode="auto">
          <a:xfrm>
            <a:off x="5932488" y="3362325"/>
            <a:ext cx="1282700" cy="22225"/>
          </a:xfrm>
          <a:custGeom>
            <a:avLst/>
            <a:gdLst>
              <a:gd name="T0" fmla="*/ 6350 w 1282700"/>
              <a:gd name="T1" fmla="*/ 6350 h 22225"/>
              <a:gd name="T2" fmla="*/ 1276350 w 1282700"/>
              <a:gd name="T3" fmla="*/ 9525 h 22225"/>
              <a:gd name="T4" fmla="*/ 0 60000 65536"/>
              <a:gd name="T5" fmla="*/ 0 60000 65536"/>
              <a:gd name="T6" fmla="*/ 0 w 1282700"/>
              <a:gd name="T7" fmla="*/ 0 h 22225"/>
              <a:gd name="T8" fmla="*/ 1282700 w 1282700"/>
              <a:gd name="T9" fmla="*/ 22225 h 2222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82700" h="22225">
                <a:moveTo>
                  <a:pt x="6350" y="6350"/>
                </a:moveTo>
                <a:lnTo>
                  <a:pt x="1276350" y="9525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8" name="Freeform 3"/>
          <p:cNvSpPr>
            <a:spLocks noChangeArrowheads="1"/>
          </p:cNvSpPr>
          <p:nvPr/>
        </p:nvSpPr>
        <p:spPr bwMode="auto">
          <a:xfrm>
            <a:off x="2987675" y="3716338"/>
            <a:ext cx="1582738" cy="1800225"/>
          </a:xfrm>
          <a:custGeom>
            <a:avLst/>
            <a:gdLst>
              <a:gd name="T0" fmla="*/ 0 w 1582674"/>
              <a:gd name="T1" fmla="*/ 263779 h 1800225"/>
              <a:gd name="T2" fmla="*/ 263779 w 1582674"/>
              <a:gd name="T3" fmla="*/ 0 h 1800225"/>
              <a:gd name="T4" fmla="*/ 1318894 w 1582674"/>
              <a:gd name="T5" fmla="*/ 0 h 1800225"/>
              <a:gd name="T6" fmla="*/ 1582674 w 1582674"/>
              <a:gd name="T7" fmla="*/ 263779 h 1800225"/>
              <a:gd name="T8" fmla="*/ 1582674 w 1582674"/>
              <a:gd name="T9" fmla="*/ 1536446 h 1800225"/>
              <a:gd name="T10" fmla="*/ 1318894 w 1582674"/>
              <a:gd name="T11" fmla="*/ 1800225 h 1800225"/>
              <a:gd name="T12" fmla="*/ 263779 w 1582674"/>
              <a:gd name="T13" fmla="*/ 1800225 h 1800225"/>
              <a:gd name="T14" fmla="*/ 0 w 1582674"/>
              <a:gd name="T15" fmla="*/ 1536446 h 1800225"/>
              <a:gd name="T16" fmla="*/ 0 w 1582674"/>
              <a:gd name="T17" fmla="*/ 263779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2674"/>
              <a:gd name="T28" fmla="*/ 0 h 1800225"/>
              <a:gd name="T29" fmla="*/ 1582674 w 1582674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2674" h="1800225">
                <a:moveTo>
                  <a:pt x="0" y="263779"/>
                </a:moveTo>
                <a:cubicBezTo>
                  <a:pt x="0" y="118110"/>
                  <a:pt x="118110" y="0"/>
                  <a:pt x="263779" y="0"/>
                </a:cubicBezTo>
                <a:lnTo>
                  <a:pt x="1318894" y="0"/>
                </a:lnTo>
                <a:cubicBezTo>
                  <a:pt x="1464563" y="0"/>
                  <a:pt x="1582674" y="118110"/>
                  <a:pt x="1582674" y="263779"/>
                </a:cubicBezTo>
                <a:lnTo>
                  <a:pt x="1582674" y="1536446"/>
                </a:lnTo>
                <a:cubicBezTo>
                  <a:pt x="1582674" y="1682115"/>
                  <a:pt x="1464563" y="1800225"/>
                  <a:pt x="1318894" y="1800225"/>
                </a:cubicBezTo>
                <a:lnTo>
                  <a:pt x="263779" y="1800225"/>
                </a:lnTo>
                <a:cubicBezTo>
                  <a:pt x="118110" y="1800225"/>
                  <a:pt x="0" y="1682115"/>
                  <a:pt x="0" y="1536446"/>
                </a:cubicBezTo>
                <a:lnTo>
                  <a:pt x="0" y="263779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9" name="Freeform 3"/>
          <p:cNvSpPr>
            <a:spLocks noChangeArrowheads="1"/>
          </p:cNvSpPr>
          <p:nvPr/>
        </p:nvSpPr>
        <p:spPr bwMode="auto">
          <a:xfrm>
            <a:off x="4859338" y="3716338"/>
            <a:ext cx="1584325" cy="1800225"/>
          </a:xfrm>
          <a:custGeom>
            <a:avLst/>
            <a:gdLst>
              <a:gd name="T0" fmla="*/ 0 w 1584325"/>
              <a:gd name="T1" fmla="*/ 264033 h 1800225"/>
              <a:gd name="T2" fmla="*/ 264032 w 1584325"/>
              <a:gd name="T3" fmla="*/ 0 h 1800225"/>
              <a:gd name="T4" fmla="*/ 1320291 w 1584325"/>
              <a:gd name="T5" fmla="*/ 0 h 1800225"/>
              <a:gd name="T6" fmla="*/ 1584325 w 1584325"/>
              <a:gd name="T7" fmla="*/ 264033 h 1800225"/>
              <a:gd name="T8" fmla="*/ 1584325 w 1584325"/>
              <a:gd name="T9" fmla="*/ 1536192 h 1800225"/>
              <a:gd name="T10" fmla="*/ 1320291 w 1584325"/>
              <a:gd name="T11" fmla="*/ 1800225 h 1800225"/>
              <a:gd name="T12" fmla="*/ 264032 w 1584325"/>
              <a:gd name="T13" fmla="*/ 1800225 h 1800225"/>
              <a:gd name="T14" fmla="*/ 0 w 1584325"/>
              <a:gd name="T15" fmla="*/ 1536192 h 1800225"/>
              <a:gd name="T16" fmla="*/ 0 w 1584325"/>
              <a:gd name="T17" fmla="*/ 26403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4325"/>
              <a:gd name="T28" fmla="*/ 0 h 1800225"/>
              <a:gd name="T29" fmla="*/ 1584325 w 158432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4325" h="1800225">
                <a:moveTo>
                  <a:pt x="0" y="264033"/>
                </a:moveTo>
                <a:cubicBezTo>
                  <a:pt x="0" y="118236"/>
                  <a:pt x="118236" y="0"/>
                  <a:pt x="264032" y="0"/>
                </a:cubicBezTo>
                <a:lnTo>
                  <a:pt x="1320291" y="0"/>
                </a:lnTo>
                <a:cubicBezTo>
                  <a:pt x="1466087" y="0"/>
                  <a:pt x="1584325" y="118236"/>
                  <a:pt x="1584325" y="264033"/>
                </a:cubicBezTo>
                <a:lnTo>
                  <a:pt x="1584325" y="1536192"/>
                </a:lnTo>
                <a:cubicBezTo>
                  <a:pt x="1584325" y="1681988"/>
                  <a:pt x="1466087" y="1800225"/>
                  <a:pt x="1320291" y="1800225"/>
                </a:cubicBezTo>
                <a:lnTo>
                  <a:pt x="264032" y="1800225"/>
                </a:lnTo>
                <a:cubicBezTo>
                  <a:pt x="118236" y="1800225"/>
                  <a:pt x="0" y="1681988"/>
                  <a:pt x="0" y="1536192"/>
                </a:cubicBezTo>
                <a:lnTo>
                  <a:pt x="0" y="26403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50" name="Freeform 3"/>
          <p:cNvSpPr>
            <a:spLocks noChangeArrowheads="1"/>
          </p:cNvSpPr>
          <p:nvPr/>
        </p:nvSpPr>
        <p:spPr bwMode="auto">
          <a:xfrm>
            <a:off x="6659563" y="3716338"/>
            <a:ext cx="1584325" cy="1800225"/>
          </a:xfrm>
          <a:custGeom>
            <a:avLst/>
            <a:gdLst>
              <a:gd name="T0" fmla="*/ 0 w 1584325"/>
              <a:gd name="T1" fmla="*/ 264033 h 1800225"/>
              <a:gd name="T2" fmla="*/ 264032 w 1584325"/>
              <a:gd name="T3" fmla="*/ 0 h 1800225"/>
              <a:gd name="T4" fmla="*/ 1320291 w 1584325"/>
              <a:gd name="T5" fmla="*/ 0 h 1800225"/>
              <a:gd name="T6" fmla="*/ 1584325 w 1584325"/>
              <a:gd name="T7" fmla="*/ 264033 h 1800225"/>
              <a:gd name="T8" fmla="*/ 1584325 w 1584325"/>
              <a:gd name="T9" fmla="*/ 1536192 h 1800225"/>
              <a:gd name="T10" fmla="*/ 1320291 w 1584325"/>
              <a:gd name="T11" fmla="*/ 1800225 h 1800225"/>
              <a:gd name="T12" fmla="*/ 264032 w 1584325"/>
              <a:gd name="T13" fmla="*/ 1800225 h 1800225"/>
              <a:gd name="T14" fmla="*/ 0 w 1584325"/>
              <a:gd name="T15" fmla="*/ 1536192 h 1800225"/>
              <a:gd name="T16" fmla="*/ 0 w 1584325"/>
              <a:gd name="T17" fmla="*/ 264033 h 18002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84325"/>
              <a:gd name="T28" fmla="*/ 0 h 1800225"/>
              <a:gd name="T29" fmla="*/ 1584325 w 1584325"/>
              <a:gd name="T30" fmla="*/ 1800225 h 18002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84325" h="1800225">
                <a:moveTo>
                  <a:pt x="0" y="264033"/>
                </a:moveTo>
                <a:cubicBezTo>
                  <a:pt x="0" y="118236"/>
                  <a:pt x="118236" y="0"/>
                  <a:pt x="264032" y="0"/>
                </a:cubicBezTo>
                <a:lnTo>
                  <a:pt x="1320291" y="0"/>
                </a:lnTo>
                <a:cubicBezTo>
                  <a:pt x="1466088" y="0"/>
                  <a:pt x="1584325" y="118236"/>
                  <a:pt x="1584325" y="264033"/>
                </a:cubicBezTo>
                <a:lnTo>
                  <a:pt x="1584325" y="1536192"/>
                </a:lnTo>
                <a:cubicBezTo>
                  <a:pt x="1584325" y="1681988"/>
                  <a:pt x="1466088" y="1800225"/>
                  <a:pt x="1320291" y="1800225"/>
                </a:cubicBezTo>
                <a:lnTo>
                  <a:pt x="264032" y="1800225"/>
                </a:lnTo>
                <a:cubicBezTo>
                  <a:pt x="118236" y="1800225"/>
                  <a:pt x="0" y="1681988"/>
                  <a:pt x="0" y="1536192"/>
                </a:cubicBezTo>
                <a:lnTo>
                  <a:pt x="0" y="264033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58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197100"/>
            <a:ext cx="14605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2095500"/>
            <a:ext cx="18161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2679700"/>
            <a:ext cx="7874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79700"/>
            <a:ext cx="7874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0" y="3302000"/>
            <a:ext cx="2413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TextBox 1"/>
          <p:cNvSpPr>
            <a:spLocks noChangeArrowheads="1"/>
          </p:cNvSpPr>
          <p:nvPr/>
        </p:nvSpPr>
        <p:spPr bwMode="auto">
          <a:xfrm>
            <a:off x="1955800" y="2476500"/>
            <a:ext cx="9302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114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找对人</a:t>
            </a:r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114300" algn="l"/>
              </a:tabLst>
            </a:pPr>
            <a:r>
              <a:rPr 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才能裂变</a:t>
            </a:r>
            <a:endParaRPr lang="zh-CN" altLang="en-US"/>
          </a:p>
        </p:txBody>
      </p:sp>
      <p:sp>
        <p:nvSpPr>
          <p:cNvPr id="35858" name="TextBox 1"/>
          <p:cNvSpPr>
            <a:spLocks noChangeArrowheads="1"/>
          </p:cNvSpPr>
          <p:nvPr/>
        </p:nvSpPr>
        <p:spPr bwMode="auto">
          <a:xfrm>
            <a:off x="508000" y="266700"/>
            <a:ext cx="6732588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2044700" algn="l"/>
              </a:tabLst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传播价值链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44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44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44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447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4500"/>
              </a:lnSpc>
              <a:tabLst>
                <a:tab pos="20447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7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精准匘配引爆红人的推广策略</a:t>
            </a:r>
            <a:endParaRPr lang="zh-CN" altLang="en-US"/>
          </a:p>
        </p:txBody>
      </p:sp>
      <p:sp>
        <p:nvSpPr>
          <p:cNvPr id="35859" name="TextBox 1"/>
          <p:cNvSpPr>
            <a:spLocks noChangeArrowheads="1"/>
          </p:cNvSpPr>
          <p:nvPr/>
        </p:nvSpPr>
        <p:spPr bwMode="auto">
          <a:xfrm>
            <a:off x="3073400" y="2463800"/>
            <a:ext cx="1370013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4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</a:t>
            </a:r>
            <a:r>
              <a:rPr 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</a:t>
            </a:r>
            <a:endParaRPr lang="zh-CN" altLang="en-US" sz="4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7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面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对的名人？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在这个行业有影响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力和公信力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二级粉丝在这个行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业有活跃度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一级粉丝20万人以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88900" algn="l"/>
                <a:tab pos="254000" algn="l"/>
                <a:tab pos="469900" algn="l"/>
                <a:tab pos="596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</a:t>
            </a:r>
            <a:endParaRPr lang="zh-CN" altLang="en-US"/>
          </a:p>
        </p:txBody>
      </p:sp>
      <p:sp>
        <p:nvSpPr>
          <p:cNvPr id="35860" name="TextBox 1"/>
          <p:cNvSpPr>
            <a:spLocks noChangeArrowheads="1"/>
          </p:cNvSpPr>
          <p:nvPr/>
        </p:nvSpPr>
        <p:spPr bwMode="auto">
          <a:xfrm>
            <a:off x="6819900" y="2159000"/>
            <a:ext cx="12684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8000"/>
              </a:lnSpc>
              <a:tabLst>
                <a:tab pos="469900" algn="l"/>
              </a:tabLst>
            </a:pPr>
            <a:r>
              <a:rPr lang="en-US" sz="8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众</a:t>
            </a:r>
            <a:endParaRPr lang="zh-CN" altLang="en-US" sz="8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600"/>
              </a:lnSpc>
              <a:tabLst>
                <a:tab pos="469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裂变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699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4699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400"/>
              </a:lnSpc>
              <a:tabLst>
                <a:tab pos="469900" algn="l"/>
              </a:tabLst>
            </a:pP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广面与多点的结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469900" algn="l"/>
              </a:tabLst>
            </a:pP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合，激发网民间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469900" algn="l"/>
              </a:tabLst>
            </a:pP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的关系传播，最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469900" algn="l"/>
              </a:tabLst>
            </a:pP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终实现网络病毒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469900" algn="l"/>
              </a:tabLst>
            </a:pP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裂变效应。</a:t>
            </a:r>
            <a:endParaRPr lang="zh-CN" altLang="en-US"/>
          </a:p>
        </p:txBody>
      </p:sp>
      <p:sp>
        <p:nvSpPr>
          <p:cNvPr id="35861" name="TextBox 1"/>
          <p:cNvSpPr>
            <a:spLocks noChangeArrowheads="1"/>
          </p:cNvSpPr>
          <p:nvPr/>
        </p:nvSpPr>
        <p:spPr bwMode="auto">
          <a:xfrm>
            <a:off x="4940300" y="2400300"/>
            <a:ext cx="1374775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6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</a:t>
            </a:r>
            <a:r>
              <a:rPr lang="en-US" sz="6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</a:t>
            </a:r>
            <a:endParaRPr lang="zh-CN" altLang="en-US" sz="6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7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	</a:t>
            </a: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多点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对的活跃真人？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在这个行业有活跃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度和互动力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二级粉丝在这个行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业有活跃度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  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经常互动的粉丝人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76200" algn="l"/>
                <a:tab pos="101600" algn="l"/>
                <a:tab pos="266700" algn="l"/>
                <a:tab pos="444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过百人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6867" name="Freeform 3"/>
          <p:cNvSpPr>
            <a:spLocks noChangeArrowheads="1"/>
          </p:cNvSpPr>
          <p:nvPr/>
        </p:nvSpPr>
        <p:spPr bwMode="auto">
          <a:xfrm>
            <a:off x="323850" y="4941888"/>
            <a:ext cx="8424863" cy="1166812"/>
          </a:xfrm>
          <a:custGeom>
            <a:avLst/>
            <a:gdLst>
              <a:gd name="T0" fmla="*/ 0 w 8424862"/>
              <a:gd name="T1" fmla="*/ 23621 h 1168019"/>
              <a:gd name="T2" fmla="*/ 23685 w 8424862"/>
              <a:gd name="T3" fmla="*/ 0 h 1168019"/>
              <a:gd name="T4" fmla="*/ 8401113 w 8424862"/>
              <a:gd name="T5" fmla="*/ 0 h 1168019"/>
              <a:gd name="T6" fmla="*/ 8424862 w 8424862"/>
              <a:gd name="T7" fmla="*/ 23621 h 1168019"/>
              <a:gd name="T8" fmla="*/ 8424862 w 8424862"/>
              <a:gd name="T9" fmla="*/ 1144333 h 1168019"/>
              <a:gd name="T10" fmla="*/ 8401113 w 8424862"/>
              <a:gd name="T11" fmla="*/ 1168019 h 1168019"/>
              <a:gd name="T12" fmla="*/ 23685 w 8424862"/>
              <a:gd name="T13" fmla="*/ 1168019 h 1168019"/>
              <a:gd name="T14" fmla="*/ 0 w 8424862"/>
              <a:gd name="T15" fmla="*/ 1144333 h 1168019"/>
              <a:gd name="T16" fmla="*/ 0 w 8424862"/>
              <a:gd name="T17" fmla="*/ 23621 h 11680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424862"/>
              <a:gd name="T28" fmla="*/ 0 h 1168019"/>
              <a:gd name="T29" fmla="*/ 8424862 w 8424862"/>
              <a:gd name="T30" fmla="*/ 1168019 h 11680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424862" h="1168019">
                <a:moveTo>
                  <a:pt x="0" y="23621"/>
                </a:moveTo>
                <a:cubicBezTo>
                  <a:pt x="0" y="10540"/>
                  <a:pt x="10604" y="0"/>
                  <a:pt x="23685" y="0"/>
                </a:cubicBezTo>
                <a:lnTo>
                  <a:pt x="8401113" y="0"/>
                </a:lnTo>
                <a:cubicBezTo>
                  <a:pt x="8414194" y="0"/>
                  <a:pt x="8424862" y="10540"/>
                  <a:pt x="8424862" y="23621"/>
                </a:cubicBezTo>
                <a:lnTo>
                  <a:pt x="8424862" y="1144333"/>
                </a:lnTo>
                <a:cubicBezTo>
                  <a:pt x="8424862" y="1157414"/>
                  <a:pt x="8414194" y="1168019"/>
                  <a:pt x="8401113" y="1168019"/>
                </a:cubicBezTo>
                <a:lnTo>
                  <a:pt x="23685" y="1168019"/>
                </a:lnTo>
                <a:cubicBezTo>
                  <a:pt x="10604" y="1168019"/>
                  <a:pt x="0" y="1157414"/>
                  <a:pt x="0" y="1144333"/>
                </a:cubicBezTo>
                <a:lnTo>
                  <a:pt x="0" y="23621"/>
                </a:lnTo>
              </a:path>
            </a:pathLst>
          </a:custGeom>
          <a:solidFill>
            <a:srgbClr val="A8D327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333500"/>
            <a:ext cx="33909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1333500"/>
            <a:ext cx="37846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寺找红人</a:t>
            </a:r>
            <a:endParaRPr lang="zh-CN" altLang="en-US"/>
          </a:p>
        </p:txBody>
      </p:sp>
      <p:sp>
        <p:nvSpPr>
          <p:cNvPr id="36872" name="TextBox 1"/>
          <p:cNvSpPr>
            <a:spLocks noChangeArrowheads="1"/>
          </p:cNvSpPr>
          <p:nvPr/>
        </p:nvSpPr>
        <p:spPr bwMode="auto">
          <a:xfrm>
            <a:off x="596900" y="5054600"/>
            <a:ext cx="80645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传统EPR的红人传播是基亍一批固定的红人，他们的个性丌一定不活动相匘配，</a:t>
            </a: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传播效果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丌够自然。</a:t>
            </a: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随规微博派的红人是根据活动调性，精准到性别、圈子、话题标签等属性，定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向选出的有特定营销传播力的匘配人群。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红人类别</a:t>
            </a:r>
            <a:endParaRPr lang="zh-CN" altLang="en-US"/>
          </a:p>
        </p:txBody>
      </p:sp>
      <p:sp>
        <p:nvSpPr>
          <p:cNvPr id="37893" name="TextBox 1"/>
          <p:cNvSpPr>
            <a:spLocks noChangeArrowheads="1"/>
          </p:cNvSpPr>
          <p:nvPr/>
        </p:nvSpPr>
        <p:spPr bwMode="auto">
          <a:xfrm>
            <a:off x="4457700" y="2730500"/>
            <a:ext cx="230188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略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15" name="Freeform 3"/>
          <p:cNvSpPr>
            <a:spLocks noChangeArrowheads="1"/>
          </p:cNvSpPr>
          <p:nvPr/>
        </p:nvSpPr>
        <p:spPr bwMode="auto">
          <a:xfrm>
            <a:off x="1397000" y="4149725"/>
            <a:ext cx="6276975" cy="1373188"/>
          </a:xfrm>
          <a:custGeom>
            <a:avLst/>
            <a:gdLst>
              <a:gd name="T0" fmla="*/ 6350 w 6276975"/>
              <a:gd name="T1" fmla="*/ 173355 h 1373251"/>
              <a:gd name="T2" fmla="*/ 173227 w 6276975"/>
              <a:gd name="T3" fmla="*/ 6350 h 1373251"/>
              <a:gd name="T4" fmla="*/ 6103746 w 6276975"/>
              <a:gd name="T5" fmla="*/ 6350 h 1373251"/>
              <a:gd name="T6" fmla="*/ 6270625 w 6276975"/>
              <a:gd name="T7" fmla="*/ 173355 h 1373251"/>
              <a:gd name="T8" fmla="*/ 6270625 w 6276975"/>
              <a:gd name="T9" fmla="*/ 1199896 h 1373251"/>
              <a:gd name="T10" fmla="*/ 6103746 w 6276975"/>
              <a:gd name="T11" fmla="*/ 1366901 h 1373251"/>
              <a:gd name="T12" fmla="*/ 173227 w 6276975"/>
              <a:gd name="T13" fmla="*/ 1366901 h 1373251"/>
              <a:gd name="T14" fmla="*/ 6350 w 6276975"/>
              <a:gd name="T15" fmla="*/ 1199896 h 1373251"/>
              <a:gd name="T16" fmla="*/ 6350 w 6276975"/>
              <a:gd name="T17" fmla="*/ 173355 h 13732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276975"/>
              <a:gd name="T28" fmla="*/ 0 h 1373251"/>
              <a:gd name="T29" fmla="*/ 6276975 w 6276975"/>
              <a:gd name="T30" fmla="*/ 1373251 h 13732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276975" h="1373251">
                <a:moveTo>
                  <a:pt x="6350" y="173355"/>
                </a:moveTo>
                <a:cubicBezTo>
                  <a:pt x="6350" y="81153"/>
                  <a:pt x="81025" y="6350"/>
                  <a:pt x="173227" y="6350"/>
                </a:cubicBezTo>
                <a:lnTo>
                  <a:pt x="6103746" y="6350"/>
                </a:lnTo>
                <a:cubicBezTo>
                  <a:pt x="6195948" y="6350"/>
                  <a:pt x="6270625" y="81153"/>
                  <a:pt x="6270625" y="173355"/>
                </a:cubicBezTo>
                <a:lnTo>
                  <a:pt x="6270625" y="1199896"/>
                </a:lnTo>
                <a:cubicBezTo>
                  <a:pt x="6270625" y="1292098"/>
                  <a:pt x="6195948" y="1366901"/>
                  <a:pt x="6103746" y="1366901"/>
                </a:cubicBezTo>
                <a:lnTo>
                  <a:pt x="173227" y="1366901"/>
                </a:lnTo>
                <a:cubicBezTo>
                  <a:pt x="81025" y="1366901"/>
                  <a:pt x="6350" y="1292098"/>
                  <a:pt x="6350" y="1199896"/>
                </a:cubicBezTo>
                <a:lnTo>
                  <a:pt x="6350" y="173355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prstDash val="sysDot"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16" name="Freeform 3"/>
          <p:cNvSpPr>
            <a:spLocks noChangeArrowheads="1"/>
          </p:cNvSpPr>
          <p:nvPr/>
        </p:nvSpPr>
        <p:spPr bwMode="auto">
          <a:xfrm>
            <a:off x="1246188" y="1622425"/>
            <a:ext cx="4264025" cy="2238375"/>
          </a:xfrm>
          <a:custGeom>
            <a:avLst/>
            <a:gdLst>
              <a:gd name="T0" fmla="*/ 4251007 w 4263707"/>
              <a:gd name="T1" fmla="*/ 928877 h 2238374"/>
              <a:gd name="T2" fmla="*/ 3334194 w 4263707"/>
              <a:gd name="T3" fmla="*/ 12700 h 2238374"/>
              <a:gd name="T4" fmla="*/ 1119822 w 4263707"/>
              <a:gd name="T5" fmla="*/ 2225674 h 2238374"/>
              <a:gd name="T6" fmla="*/ 12700 w 4263707"/>
              <a:gd name="T7" fmla="*/ 1119250 h 2238374"/>
              <a:gd name="T8" fmla="*/ 1106233 w 4263707"/>
              <a:gd name="T9" fmla="*/ 26288 h 2238374"/>
              <a:gd name="T10" fmla="*/ 2009457 w 4263707"/>
              <a:gd name="T11" fmla="*/ 928877 h 22383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63707"/>
              <a:gd name="T19" fmla="*/ 0 h 2238374"/>
              <a:gd name="T20" fmla="*/ 4263707 w 4263707"/>
              <a:gd name="T21" fmla="*/ 2238374 h 22383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63707" h="2238374">
                <a:moveTo>
                  <a:pt x="4251007" y="928877"/>
                </a:moveTo>
                <a:lnTo>
                  <a:pt x="3334194" y="12700"/>
                </a:lnTo>
                <a:lnTo>
                  <a:pt x="1119822" y="2225674"/>
                </a:lnTo>
                <a:lnTo>
                  <a:pt x="12700" y="1119250"/>
                </a:lnTo>
                <a:lnTo>
                  <a:pt x="1106233" y="26288"/>
                </a:lnTo>
                <a:lnTo>
                  <a:pt x="2009457" y="928877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17" name="Freeform 3"/>
          <p:cNvSpPr>
            <a:spLocks noChangeArrowheads="1"/>
          </p:cNvSpPr>
          <p:nvPr/>
        </p:nvSpPr>
        <p:spPr bwMode="auto">
          <a:xfrm>
            <a:off x="3636963" y="1622425"/>
            <a:ext cx="4264025" cy="2238375"/>
          </a:xfrm>
          <a:custGeom>
            <a:avLst/>
            <a:gdLst>
              <a:gd name="T0" fmla="*/ 12700 w 4263771"/>
              <a:gd name="T1" fmla="*/ 1309497 h 2238374"/>
              <a:gd name="T2" fmla="*/ 929513 w 4263771"/>
              <a:gd name="T3" fmla="*/ 2225674 h 2238374"/>
              <a:gd name="T4" fmla="*/ 3143885 w 4263771"/>
              <a:gd name="T5" fmla="*/ 12700 h 2238374"/>
              <a:gd name="T6" fmla="*/ 4251071 w 4263771"/>
              <a:gd name="T7" fmla="*/ 1119250 h 2238374"/>
              <a:gd name="T8" fmla="*/ 3157474 w 4263771"/>
              <a:gd name="T9" fmla="*/ 2212086 h 2238374"/>
              <a:gd name="T10" fmla="*/ 2254250 w 4263771"/>
              <a:gd name="T11" fmla="*/ 1309497 h 22383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63771"/>
              <a:gd name="T19" fmla="*/ 0 h 2238374"/>
              <a:gd name="T20" fmla="*/ 4263771 w 4263771"/>
              <a:gd name="T21" fmla="*/ 2238374 h 22383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63771" h="2238374">
                <a:moveTo>
                  <a:pt x="12700" y="1309497"/>
                </a:moveTo>
                <a:lnTo>
                  <a:pt x="929513" y="2225674"/>
                </a:lnTo>
                <a:lnTo>
                  <a:pt x="3143885" y="12700"/>
                </a:lnTo>
                <a:lnTo>
                  <a:pt x="4251071" y="1119250"/>
                </a:lnTo>
                <a:lnTo>
                  <a:pt x="3157474" y="2212086"/>
                </a:lnTo>
                <a:lnTo>
                  <a:pt x="2254250" y="1309497"/>
                </a:lnTo>
              </a:path>
            </a:pathLst>
          </a:custGeom>
          <a:noFill/>
          <a:ln w="254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18" name="Freeform 3"/>
          <p:cNvSpPr>
            <a:spLocks noChangeArrowheads="1"/>
          </p:cNvSpPr>
          <p:nvPr/>
        </p:nvSpPr>
        <p:spPr bwMode="auto">
          <a:xfrm>
            <a:off x="1573213" y="1993900"/>
            <a:ext cx="1503362" cy="1501775"/>
          </a:xfrm>
          <a:custGeom>
            <a:avLst/>
            <a:gdLst>
              <a:gd name="T0" fmla="*/ 0 w 1501902"/>
              <a:gd name="T1" fmla="*/ 751077 h 1502029"/>
              <a:gd name="T2" fmla="*/ 750950 w 1501902"/>
              <a:gd name="T3" fmla="*/ 0 h 1502029"/>
              <a:gd name="T4" fmla="*/ 1501902 w 1501902"/>
              <a:gd name="T5" fmla="*/ 751077 h 1502029"/>
              <a:gd name="T6" fmla="*/ 750950 w 1501902"/>
              <a:gd name="T7" fmla="*/ 1502029 h 1502029"/>
              <a:gd name="T8" fmla="*/ 0 w 1501902"/>
              <a:gd name="T9" fmla="*/ 751077 h 15020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1902"/>
              <a:gd name="T16" fmla="*/ 0 h 1502029"/>
              <a:gd name="T17" fmla="*/ 1501902 w 1501902"/>
              <a:gd name="T18" fmla="*/ 1502029 h 15020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1902" h="1502029">
                <a:moveTo>
                  <a:pt x="0" y="751077"/>
                </a:moveTo>
                <a:lnTo>
                  <a:pt x="750950" y="0"/>
                </a:lnTo>
                <a:lnTo>
                  <a:pt x="1501902" y="751077"/>
                </a:lnTo>
                <a:lnTo>
                  <a:pt x="750950" y="1502029"/>
                </a:lnTo>
                <a:lnTo>
                  <a:pt x="0" y="751077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19" name="Freeform 3"/>
          <p:cNvSpPr>
            <a:spLocks noChangeArrowheads="1"/>
          </p:cNvSpPr>
          <p:nvPr/>
        </p:nvSpPr>
        <p:spPr bwMode="auto">
          <a:xfrm>
            <a:off x="3816350" y="1993900"/>
            <a:ext cx="1503363" cy="1501775"/>
          </a:xfrm>
          <a:custGeom>
            <a:avLst/>
            <a:gdLst>
              <a:gd name="T0" fmla="*/ 0 w 1501902"/>
              <a:gd name="T1" fmla="*/ 751077 h 1502029"/>
              <a:gd name="T2" fmla="*/ 750951 w 1501902"/>
              <a:gd name="T3" fmla="*/ 0 h 1502029"/>
              <a:gd name="T4" fmla="*/ 1501902 w 1501902"/>
              <a:gd name="T5" fmla="*/ 751077 h 1502029"/>
              <a:gd name="T6" fmla="*/ 750951 w 1501902"/>
              <a:gd name="T7" fmla="*/ 1502029 h 1502029"/>
              <a:gd name="T8" fmla="*/ 0 w 1501902"/>
              <a:gd name="T9" fmla="*/ 751077 h 15020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1902"/>
              <a:gd name="T16" fmla="*/ 0 h 1502029"/>
              <a:gd name="T17" fmla="*/ 1501902 w 1501902"/>
              <a:gd name="T18" fmla="*/ 1502029 h 15020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1902" h="1502029">
                <a:moveTo>
                  <a:pt x="0" y="751077"/>
                </a:moveTo>
                <a:lnTo>
                  <a:pt x="750951" y="0"/>
                </a:lnTo>
                <a:lnTo>
                  <a:pt x="1501902" y="751077"/>
                </a:lnTo>
                <a:lnTo>
                  <a:pt x="750951" y="1502029"/>
                </a:lnTo>
                <a:lnTo>
                  <a:pt x="0" y="751077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0" name="Freeform 3"/>
          <p:cNvSpPr>
            <a:spLocks noChangeArrowheads="1"/>
          </p:cNvSpPr>
          <p:nvPr/>
        </p:nvSpPr>
        <p:spPr bwMode="auto">
          <a:xfrm>
            <a:off x="6038850" y="1993900"/>
            <a:ext cx="1503363" cy="1501775"/>
          </a:xfrm>
          <a:custGeom>
            <a:avLst/>
            <a:gdLst>
              <a:gd name="T0" fmla="*/ 0 w 1501902"/>
              <a:gd name="T1" fmla="*/ 751077 h 1502029"/>
              <a:gd name="T2" fmla="*/ 750951 w 1501902"/>
              <a:gd name="T3" fmla="*/ 0 h 1502029"/>
              <a:gd name="T4" fmla="*/ 1501902 w 1501902"/>
              <a:gd name="T5" fmla="*/ 751077 h 1502029"/>
              <a:gd name="T6" fmla="*/ 750951 w 1501902"/>
              <a:gd name="T7" fmla="*/ 1502029 h 1502029"/>
              <a:gd name="T8" fmla="*/ 0 w 1501902"/>
              <a:gd name="T9" fmla="*/ 751077 h 15020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1902"/>
              <a:gd name="T16" fmla="*/ 0 h 1502029"/>
              <a:gd name="T17" fmla="*/ 1501902 w 1501902"/>
              <a:gd name="T18" fmla="*/ 1502029 h 15020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1902" h="1502029">
                <a:moveTo>
                  <a:pt x="0" y="751077"/>
                </a:moveTo>
                <a:lnTo>
                  <a:pt x="750951" y="0"/>
                </a:lnTo>
                <a:lnTo>
                  <a:pt x="1501902" y="751077"/>
                </a:lnTo>
                <a:lnTo>
                  <a:pt x="750951" y="1502029"/>
                </a:lnTo>
                <a:lnTo>
                  <a:pt x="0" y="751077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1" name="Freeform 3"/>
          <p:cNvSpPr>
            <a:spLocks noChangeArrowheads="1"/>
          </p:cNvSpPr>
          <p:nvPr/>
        </p:nvSpPr>
        <p:spPr bwMode="auto">
          <a:xfrm>
            <a:off x="2179638" y="2112963"/>
            <a:ext cx="282575" cy="284162"/>
          </a:xfrm>
          <a:custGeom>
            <a:avLst/>
            <a:gdLst>
              <a:gd name="T0" fmla="*/ 0 w 282955"/>
              <a:gd name="T1" fmla="*/ 141351 h 282829"/>
              <a:gd name="T2" fmla="*/ 141477 w 282955"/>
              <a:gd name="T3" fmla="*/ 0 h 282829"/>
              <a:gd name="T4" fmla="*/ 282955 w 282955"/>
              <a:gd name="T5" fmla="*/ 141351 h 282829"/>
              <a:gd name="T6" fmla="*/ 141477 w 282955"/>
              <a:gd name="T7" fmla="*/ 282829 h 282829"/>
              <a:gd name="T8" fmla="*/ 0 w 282955"/>
              <a:gd name="T9" fmla="*/ 141351 h 282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2955"/>
              <a:gd name="T16" fmla="*/ 0 h 282829"/>
              <a:gd name="T17" fmla="*/ 282955 w 282955"/>
              <a:gd name="T18" fmla="*/ 282829 h 2828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2955" h="282829">
                <a:moveTo>
                  <a:pt x="0" y="141351"/>
                </a:moveTo>
                <a:lnTo>
                  <a:pt x="141477" y="0"/>
                </a:lnTo>
                <a:lnTo>
                  <a:pt x="282955" y="141351"/>
                </a:lnTo>
                <a:lnTo>
                  <a:pt x="141477" y="282829"/>
                </a:lnTo>
                <a:lnTo>
                  <a:pt x="0" y="141351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2" name="Freeform 3"/>
          <p:cNvSpPr>
            <a:spLocks noChangeArrowheads="1"/>
          </p:cNvSpPr>
          <p:nvPr/>
        </p:nvSpPr>
        <p:spPr bwMode="auto">
          <a:xfrm>
            <a:off x="4422775" y="2112963"/>
            <a:ext cx="282575" cy="284162"/>
          </a:xfrm>
          <a:custGeom>
            <a:avLst/>
            <a:gdLst>
              <a:gd name="T0" fmla="*/ 0 w 282829"/>
              <a:gd name="T1" fmla="*/ 141351 h 282829"/>
              <a:gd name="T2" fmla="*/ 141351 w 282829"/>
              <a:gd name="T3" fmla="*/ 0 h 282829"/>
              <a:gd name="T4" fmla="*/ 282829 w 282829"/>
              <a:gd name="T5" fmla="*/ 141351 h 282829"/>
              <a:gd name="T6" fmla="*/ 141351 w 282829"/>
              <a:gd name="T7" fmla="*/ 282829 h 282829"/>
              <a:gd name="T8" fmla="*/ 0 w 282829"/>
              <a:gd name="T9" fmla="*/ 141351 h 282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2829"/>
              <a:gd name="T16" fmla="*/ 0 h 282829"/>
              <a:gd name="T17" fmla="*/ 282829 w 282829"/>
              <a:gd name="T18" fmla="*/ 282829 h 2828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2829" h="282829">
                <a:moveTo>
                  <a:pt x="0" y="141351"/>
                </a:moveTo>
                <a:lnTo>
                  <a:pt x="141351" y="0"/>
                </a:lnTo>
                <a:lnTo>
                  <a:pt x="282829" y="141351"/>
                </a:lnTo>
                <a:lnTo>
                  <a:pt x="141351" y="282829"/>
                </a:lnTo>
                <a:lnTo>
                  <a:pt x="0" y="141351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3" name="Freeform 3"/>
          <p:cNvSpPr>
            <a:spLocks noChangeArrowheads="1"/>
          </p:cNvSpPr>
          <p:nvPr/>
        </p:nvSpPr>
        <p:spPr bwMode="auto">
          <a:xfrm>
            <a:off x="6645275" y="2112963"/>
            <a:ext cx="282575" cy="284162"/>
          </a:xfrm>
          <a:custGeom>
            <a:avLst/>
            <a:gdLst>
              <a:gd name="T0" fmla="*/ 0 w 282829"/>
              <a:gd name="T1" fmla="*/ 141351 h 282829"/>
              <a:gd name="T2" fmla="*/ 141351 w 282829"/>
              <a:gd name="T3" fmla="*/ 0 h 282829"/>
              <a:gd name="T4" fmla="*/ 282829 w 282829"/>
              <a:gd name="T5" fmla="*/ 141351 h 282829"/>
              <a:gd name="T6" fmla="*/ 141351 w 282829"/>
              <a:gd name="T7" fmla="*/ 282829 h 282829"/>
              <a:gd name="T8" fmla="*/ 0 w 282829"/>
              <a:gd name="T9" fmla="*/ 141351 h 282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2829"/>
              <a:gd name="T16" fmla="*/ 0 h 282829"/>
              <a:gd name="T17" fmla="*/ 282829 w 282829"/>
              <a:gd name="T18" fmla="*/ 282829 h 2828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2829" h="282829">
                <a:moveTo>
                  <a:pt x="0" y="141351"/>
                </a:moveTo>
                <a:lnTo>
                  <a:pt x="141351" y="0"/>
                </a:lnTo>
                <a:lnTo>
                  <a:pt x="282829" y="141351"/>
                </a:lnTo>
                <a:lnTo>
                  <a:pt x="141351" y="282829"/>
                </a:lnTo>
                <a:lnTo>
                  <a:pt x="0" y="141351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89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5" name="TextBox 1"/>
          <p:cNvSpPr>
            <a:spLocks noChangeArrowheads="1"/>
          </p:cNvSpPr>
          <p:nvPr/>
        </p:nvSpPr>
        <p:spPr bwMode="auto">
          <a:xfrm>
            <a:off x="508000" y="266700"/>
            <a:ext cx="25019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微博派概述</a:t>
            </a:r>
            <a:endParaRPr lang="zh-CN" altLang="en-US"/>
          </a:p>
        </p:txBody>
      </p:sp>
      <p:sp>
        <p:nvSpPr>
          <p:cNvPr id="38926" name="TextBox 1"/>
          <p:cNvSpPr>
            <a:spLocks noChangeArrowheads="1"/>
          </p:cNvSpPr>
          <p:nvPr/>
        </p:nvSpPr>
        <p:spPr bwMode="auto">
          <a:xfrm>
            <a:off x="1549400" y="4254500"/>
            <a:ext cx="602932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  <a:tabLst>
                <a:tab pos="533400" algn="l"/>
                <a:tab pos="1485900" algn="l"/>
              </a:tabLst>
            </a:pPr>
            <a:r>
              <a:rPr 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依托随规传媒独立开发AdMan数据挖掘技术，在社会</a:t>
            </a:r>
            <a:endParaRPr lang="zh-CN" altLang="en-US" sz="20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533400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化媒体平台上实现影响力效果可预估、可量化</a:t>
            </a:r>
            <a:endParaRPr lang="zh-CN" altLang="en-US" sz="20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400"/>
              </a:lnSpc>
              <a:tabLst>
                <a:tab pos="533400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www.weibopie.com</a:t>
            </a:r>
            <a:endParaRPr lang="zh-CN" altLang="en-US"/>
          </a:p>
        </p:txBody>
      </p:sp>
      <p:sp>
        <p:nvSpPr>
          <p:cNvPr id="38927" name="TextBox 1"/>
          <p:cNvSpPr>
            <a:spLocks noChangeArrowheads="1"/>
          </p:cNvSpPr>
          <p:nvPr/>
        </p:nvSpPr>
        <p:spPr bwMode="auto">
          <a:xfrm>
            <a:off x="1879600" y="2159000"/>
            <a:ext cx="7699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368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ts val="1000"/>
              </a:lnSpc>
              <a:tabLst>
                <a:tab pos="368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000"/>
              </a:lnSpc>
              <a:tabLst>
                <a:tab pos="368300" algn="l"/>
              </a:tabLst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微诊断</a:t>
            </a:r>
            <a:endParaRPr lang="zh-CN" altLang="en-US"/>
          </a:p>
        </p:txBody>
      </p:sp>
      <p:sp>
        <p:nvSpPr>
          <p:cNvPr id="38928" name="TextBox 1"/>
          <p:cNvSpPr>
            <a:spLocks noChangeArrowheads="1"/>
          </p:cNvSpPr>
          <p:nvPr/>
        </p:nvSpPr>
        <p:spPr bwMode="auto">
          <a:xfrm>
            <a:off x="4127500" y="2159000"/>
            <a:ext cx="7699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3556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ts val="1000"/>
              </a:lnSpc>
              <a:tabLst>
                <a:tab pos="3556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000"/>
              </a:lnSpc>
              <a:tabLst>
                <a:tab pos="355600" algn="l"/>
              </a:tabLst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微洞察</a:t>
            </a:r>
            <a:endParaRPr lang="zh-CN" altLang="en-US"/>
          </a:p>
        </p:txBody>
      </p:sp>
      <p:sp>
        <p:nvSpPr>
          <p:cNvPr id="38929" name="TextBox 1"/>
          <p:cNvSpPr>
            <a:spLocks noChangeArrowheads="1"/>
          </p:cNvSpPr>
          <p:nvPr/>
        </p:nvSpPr>
        <p:spPr bwMode="auto">
          <a:xfrm>
            <a:off x="6362700" y="2159000"/>
            <a:ext cx="769938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  <a:tabLst>
                <a:tab pos="3556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3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>
              <a:lnSpc>
                <a:spcPts val="1000"/>
              </a:lnSpc>
              <a:tabLst>
                <a:tab pos="3556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000"/>
              </a:lnSpc>
              <a:tabLst>
                <a:tab pos="355600" algn="l"/>
              </a:tabLst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微舆情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39" name="Freeform 3"/>
          <p:cNvSpPr>
            <a:spLocks noChangeArrowheads="1"/>
          </p:cNvSpPr>
          <p:nvPr/>
        </p:nvSpPr>
        <p:spPr bwMode="auto">
          <a:xfrm>
            <a:off x="1331913" y="1717675"/>
            <a:ext cx="3517900" cy="3400425"/>
          </a:xfrm>
          <a:custGeom>
            <a:avLst/>
            <a:gdLst>
              <a:gd name="T0" fmla="*/ 0 w 3517900"/>
              <a:gd name="T1" fmla="*/ 292226 h 3400425"/>
              <a:gd name="T2" fmla="*/ 292227 w 3517900"/>
              <a:gd name="T3" fmla="*/ 0 h 3400425"/>
              <a:gd name="T4" fmla="*/ 3225545 w 3517900"/>
              <a:gd name="T5" fmla="*/ 0 h 3400425"/>
              <a:gd name="T6" fmla="*/ 3517900 w 3517900"/>
              <a:gd name="T7" fmla="*/ 292226 h 3400425"/>
              <a:gd name="T8" fmla="*/ 3517900 w 3517900"/>
              <a:gd name="T9" fmla="*/ 3108197 h 3400425"/>
              <a:gd name="T10" fmla="*/ 3225545 w 3517900"/>
              <a:gd name="T11" fmla="*/ 3400425 h 3400425"/>
              <a:gd name="T12" fmla="*/ 292227 w 3517900"/>
              <a:gd name="T13" fmla="*/ 3400425 h 3400425"/>
              <a:gd name="T14" fmla="*/ 0 w 3517900"/>
              <a:gd name="T15" fmla="*/ 3108197 h 3400425"/>
              <a:gd name="T16" fmla="*/ 0 w 3517900"/>
              <a:gd name="T17" fmla="*/ 292226 h 34004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17900"/>
              <a:gd name="T28" fmla="*/ 0 h 3400425"/>
              <a:gd name="T29" fmla="*/ 3517900 w 3517900"/>
              <a:gd name="T30" fmla="*/ 3400425 h 34004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17900" h="3400425">
                <a:moveTo>
                  <a:pt x="0" y="292226"/>
                </a:moveTo>
                <a:cubicBezTo>
                  <a:pt x="0" y="130810"/>
                  <a:pt x="130810" y="0"/>
                  <a:pt x="292227" y="0"/>
                </a:cubicBezTo>
                <a:lnTo>
                  <a:pt x="3225545" y="0"/>
                </a:lnTo>
                <a:cubicBezTo>
                  <a:pt x="3386963" y="0"/>
                  <a:pt x="3517900" y="130810"/>
                  <a:pt x="3517900" y="292226"/>
                </a:cubicBezTo>
                <a:lnTo>
                  <a:pt x="3517900" y="3108197"/>
                </a:lnTo>
                <a:cubicBezTo>
                  <a:pt x="3517900" y="3269615"/>
                  <a:pt x="3386963" y="3400425"/>
                  <a:pt x="3225545" y="3400425"/>
                </a:cubicBezTo>
                <a:lnTo>
                  <a:pt x="292227" y="3400425"/>
                </a:lnTo>
                <a:cubicBezTo>
                  <a:pt x="130810" y="3400425"/>
                  <a:pt x="0" y="3269615"/>
                  <a:pt x="0" y="3108197"/>
                </a:cubicBezTo>
                <a:lnTo>
                  <a:pt x="0" y="292226"/>
                </a:lnTo>
              </a:path>
            </a:pathLst>
          </a:custGeom>
          <a:solidFill>
            <a:srgbClr val="EDEDED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1714500"/>
            <a:ext cx="35687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Box 1"/>
          <p:cNvSpPr>
            <a:spLocks noChangeArrowheads="1"/>
          </p:cNvSpPr>
          <p:nvPr/>
        </p:nvSpPr>
        <p:spPr bwMode="auto">
          <a:xfrm>
            <a:off x="5168900" y="3365500"/>
            <a:ext cx="77788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/>
          </a:p>
        </p:txBody>
      </p:sp>
      <p:sp>
        <p:nvSpPr>
          <p:cNvPr id="39943" name="TextBox 1"/>
          <p:cNvSpPr>
            <a:spLocks noChangeArrowheads="1"/>
          </p:cNvSpPr>
          <p:nvPr/>
        </p:nvSpPr>
        <p:spPr bwMode="auto">
          <a:xfrm>
            <a:off x="5448300" y="3340100"/>
            <a:ext cx="17954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建立良性的以数据为基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础的企业微博KPI体系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了解企业微博运行情冴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了解竞品微博运行情冴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发现企业微博改善机会</a:t>
            </a:r>
            <a:endParaRPr lang="zh-CN" altLang="en-US"/>
          </a:p>
        </p:txBody>
      </p:sp>
      <p:sp>
        <p:nvSpPr>
          <p:cNvPr id="39944" name="TextBox 1"/>
          <p:cNvSpPr>
            <a:spLocks noChangeArrowheads="1"/>
          </p:cNvSpPr>
          <p:nvPr/>
        </p:nvSpPr>
        <p:spPr bwMode="auto">
          <a:xfrm>
            <a:off x="482600" y="266700"/>
            <a:ext cx="7720013" cy="298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25400" algn="l"/>
                <a:tab pos="4597400" algn="l"/>
                <a:tab pos="4686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微博派概述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25400" algn="l"/>
                <a:tab pos="4597400" algn="l"/>
                <a:tab pos="46863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微诊断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000"/>
              </a:lnSpc>
              <a:tabLst>
                <a:tab pos="25400" algn="l"/>
                <a:tab pos="4597400" algn="l"/>
                <a:tab pos="4686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通过随规传播力模型分析数据呾图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25400" algn="l"/>
                <a:tab pos="4597400" algn="l"/>
                <a:tab pos="4686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表，形成可规化的健康情冴诊断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597400" algn="l"/>
                <a:tab pos="4686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4000"/>
              </a:lnSpc>
              <a:tabLst>
                <a:tab pos="25400" algn="l"/>
                <a:tab pos="4597400" algn="l"/>
                <a:tab pos="4686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</a:t>
            </a:r>
            <a:r>
              <a:rPr 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实现目的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63" name="Freeform 3"/>
          <p:cNvSpPr>
            <a:spLocks noChangeArrowheads="1"/>
          </p:cNvSpPr>
          <p:nvPr/>
        </p:nvSpPr>
        <p:spPr bwMode="auto">
          <a:xfrm>
            <a:off x="611188" y="1700213"/>
            <a:ext cx="4767262" cy="3167062"/>
          </a:xfrm>
          <a:custGeom>
            <a:avLst/>
            <a:gdLst>
              <a:gd name="T0" fmla="*/ 0 w 4767275"/>
              <a:gd name="T1" fmla="*/ 272161 h 3167125"/>
              <a:gd name="T2" fmla="*/ 272186 w 4767275"/>
              <a:gd name="T3" fmla="*/ 0 h 3167125"/>
              <a:gd name="T4" fmla="*/ 4495114 w 4767275"/>
              <a:gd name="T5" fmla="*/ 0 h 3167125"/>
              <a:gd name="T6" fmla="*/ 4767275 w 4767275"/>
              <a:gd name="T7" fmla="*/ 272161 h 3167125"/>
              <a:gd name="T8" fmla="*/ 4767275 w 4767275"/>
              <a:gd name="T9" fmla="*/ 2894964 h 3167125"/>
              <a:gd name="T10" fmla="*/ 4495114 w 4767275"/>
              <a:gd name="T11" fmla="*/ 3167125 h 3167125"/>
              <a:gd name="T12" fmla="*/ 272186 w 4767275"/>
              <a:gd name="T13" fmla="*/ 3167125 h 3167125"/>
              <a:gd name="T14" fmla="*/ 0 w 4767275"/>
              <a:gd name="T15" fmla="*/ 2894964 h 3167125"/>
              <a:gd name="T16" fmla="*/ 0 w 4767275"/>
              <a:gd name="T17" fmla="*/ 272161 h 3167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67275"/>
              <a:gd name="T28" fmla="*/ 0 h 3167125"/>
              <a:gd name="T29" fmla="*/ 4767275 w 4767275"/>
              <a:gd name="T30" fmla="*/ 3167125 h 3167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67275" h="3167125">
                <a:moveTo>
                  <a:pt x="0" y="272161"/>
                </a:moveTo>
                <a:cubicBezTo>
                  <a:pt x="0" y="121920"/>
                  <a:pt x="121856" y="0"/>
                  <a:pt x="272186" y="0"/>
                </a:cubicBezTo>
                <a:lnTo>
                  <a:pt x="4495114" y="0"/>
                </a:lnTo>
                <a:cubicBezTo>
                  <a:pt x="4645355" y="0"/>
                  <a:pt x="4767275" y="121920"/>
                  <a:pt x="4767275" y="272161"/>
                </a:cubicBezTo>
                <a:lnTo>
                  <a:pt x="4767275" y="2894964"/>
                </a:lnTo>
                <a:cubicBezTo>
                  <a:pt x="4767275" y="3045206"/>
                  <a:pt x="4645355" y="3167125"/>
                  <a:pt x="4495114" y="3167125"/>
                </a:cubicBezTo>
                <a:lnTo>
                  <a:pt x="272186" y="3167125"/>
                </a:lnTo>
                <a:cubicBezTo>
                  <a:pt x="121856" y="3167125"/>
                  <a:pt x="0" y="3045206"/>
                  <a:pt x="0" y="2894964"/>
                </a:cubicBezTo>
                <a:lnTo>
                  <a:pt x="0" y="272161"/>
                </a:lnTo>
              </a:path>
            </a:pathLst>
          </a:custGeom>
          <a:solidFill>
            <a:srgbClr val="EDEDED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1689100"/>
            <a:ext cx="48260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Box 1"/>
          <p:cNvSpPr>
            <a:spLocks noChangeArrowheads="1"/>
          </p:cNvSpPr>
          <p:nvPr/>
        </p:nvSpPr>
        <p:spPr bwMode="auto">
          <a:xfrm>
            <a:off x="5664200" y="3327400"/>
            <a:ext cx="77788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0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/>
          </a:p>
        </p:txBody>
      </p:sp>
      <p:sp>
        <p:nvSpPr>
          <p:cNvPr id="40967" name="TextBox 1"/>
          <p:cNvSpPr>
            <a:spLocks noChangeArrowheads="1"/>
          </p:cNvSpPr>
          <p:nvPr/>
        </p:nvSpPr>
        <p:spPr bwMode="auto">
          <a:xfrm>
            <a:off x="5956300" y="3302000"/>
            <a:ext cx="25130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直观解析企业微博活动的趋势不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传播关健点；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直观解析企业App推广走势；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传播路径不传播关健人清晰可见</a:t>
            </a:r>
            <a:endParaRPr lang="zh-CN" altLang="en-US"/>
          </a:p>
        </p:txBody>
      </p:sp>
      <p:sp>
        <p:nvSpPr>
          <p:cNvPr id="40968" name="TextBox 1"/>
          <p:cNvSpPr>
            <a:spLocks noChangeArrowheads="1"/>
          </p:cNvSpPr>
          <p:nvPr/>
        </p:nvSpPr>
        <p:spPr bwMode="auto">
          <a:xfrm>
            <a:off x="482600" y="266700"/>
            <a:ext cx="8245475" cy="299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25400" algn="l"/>
                <a:tab pos="5118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微博派概述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25400" algn="l"/>
                <a:tab pos="51181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微洞察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51181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700"/>
              </a:lnSpc>
              <a:tabLst>
                <a:tab pos="25400" algn="l"/>
                <a:tab pos="5118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动态分析微博营销活动数据，多维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25400" algn="l"/>
                <a:tab pos="5118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呈现传播路径、粉丝变化等图表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400"/>
              </a:lnSpc>
              <a:tabLst>
                <a:tab pos="25400" algn="l"/>
                <a:tab pos="51181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实现目的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987" name="Freeform 3"/>
          <p:cNvSpPr>
            <a:spLocks noChangeArrowheads="1"/>
          </p:cNvSpPr>
          <p:nvPr/>
        </p:nvSpPr>
        <p:spPr bwMode="auto">
          <a:xfrm>
            <a:off x="825500" y="1700213"/>
            <a:ext cx="3933825" cy="3300412"/>
          </a:xfrm>
          <a:custGeom>
            <a:avLst/>
            <a:gdLst>
              <a:gd name="T0" fmla="*/ 0 w 3933812"/>
              <a:gd name="T1" fmla="*/ 283717 h 3300476"/>
              <a:gd name="T2" fmla="*/ 283641 w 3933812"/>
              <a:gd name="T3" fmla="*/ 0 h 3300476"/>
              <a:gd name="T4" fmla="*/ 3650221 w 3933812"/>
              <a:gd name="T5" fmla="*/ 0 h 3300476"/>
              <a:gd name="T6" fmla="*/ 3933812 w 3933812"/>
              <a:gd name="T7" fmla="*/ 283717 h 3300476"/>
              <a:gd name="T8" fmla="*/ 3933812 w 3933812"/>
              <a:gd name="T9" fmla="*/ 3016757 h 3300476"/>
              <a:gd name="T10" fmla="*/ 3650221 w 3933812"/>
              <a:gd name="T11" fmla="*/ 3300475 h 3300476"/>
              <a:gd name="T12" fmla="*/ 283641 w 3933812"/>
              <a:gd name="T13" fmla="*/ 3300475 h 3300476"/>
              <a:gd name="T14" fmla="*/ 0 w 3933812"/>
              <a:gd name="T15" fmla="*/ 3016757 h 3300476"/>
              <a:gd name="T16" fmla="*/ 0 w 3933812"/>
              <a:gd name="T17" fmla="*/ 283717 h 33004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933812"/>
              <a:gd name="T28" fmla="*/ 0 h 3300476"/>
              <a:gd name="T29" fmla="*/ 3933812 w 3933812"/>
              <a:gd name="T30" fmla="*/ 3300476 h 33004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933812" h="3300476">
                <a:moveTo>
                  <a:pt x="0" y="283717"/>
                </a:moveTo>
                <a:cubicBezTo>
                  <a:pt x="0" y="127000"/>
                  <a:pt x="126987" y="0"/>
                  <a:pt x="283641" y="0"/>
                </a:cubicBezTo>
                <a:lnTo>
                  <a:pt x="3650221" y="0"/>
                </a:lnTo>
                <a:cubicBezTo>
                  <a:pt x="3806812" y="0"/>
                  <a:pt x="3933812" y="127000"/>
                  <a:pt x="3933812" y="283717"/>
                </a:cubicBezTo>
                <a:lnTo>
                  <a:pt x="3933812" y="3016757"/>
                </a:lnTo>
                <a:cubicBezTo>
                  <a:pt x="3933812" y="3173475"/>
                  <a:pt x="3806812" y="3300475"/>
                  <a:pt x="3650221" y="3300475"/>
                </a:cubicBezTo>
                <a:lnTo>
                  <a:pt x="283641" y="3300475"/>
                </a:lnTo>
                <a:cubicBezTo>
                  <a:pt x="126987" y="3300475"/>
                  <a:pt x="0" y="3173475"/>
                  <a:pt x="0" y="3016757"/>
                </a:cubicBezTo>
                <a:lnTo>
                  <a:pt x="0" y="283717"/>
                </a:lnTo>
              </a:path>
            </a:pathLst>
          </a:custGeom>
          <a:solidFill>
            <a:srgbClr val="EDEDED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689100"/>
            <a:ext cx="39878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TextBox 1"/>
          <p:cNvSpPr>
            <a:spLocks noChangeArrowheads="1"/>
          </p:cNvSpPr>
          <p:nvPr/>
        </p:nvSpPr>
        <p:spPr bwMode="auto">
          <a:xfrm>
            <a:off x="5308600" y="3454400"/>
            <a:ext cx="77788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endParaRPr lang="zh-CN" altLang="en-US"/>
          </a:p>
        </p:txBody>
      </p:sp>
      <p:sp>
        <p:nvSpPr>
          <p:cNvPr id="41991" name="TextBox 1"/>
          <p:cNvSpPr>
            <a:spLocks noChangeArrowheads="1"/>
          </p:cNvSpPr>
          <p:nvPr/>
        </p:nvSpPr>
        <p:spPr bwMode="auto">
          <a:xfrm>
            <a:off x="5588000" y="3429000"/>
            <a:ext cx="1795463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了解品牌呾产品口碑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了解行业舆论动态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分析公关活动效果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分析竞争对手活动</a:t>
            </a:r>
            <a:endParaRPr lang="zh-CN" alt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了解危机公关处理情冴</a:t>
            </a:r>
            <a:endParaRPr lang="zh-CN" altLang="en-US"/>
          </a:p>
        </p:txBody>
      </p:sp>
      <p:sp>
        <p:nvSpPr>
          <p:cNvPr id="41992" name="TextBox 1"/>
          <p:cNvSpPr>
            <a:spLocks noChangeArrowheads="1"/>
          </p:cNvSpPr>
          <p:nvPr/>
        </p:nvSpPr>
        <p:spPr bwMode="auto">
          <a:xfrm>
            <a:off x="482600" y="266700"/>
            <a:ext cx="731520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  <a:tabLst>
                <a:tab pos="25400" algn="l"/>
                <a:tab pos="4673600" algn="l"/>
                <a:tab pos="4826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微博派概述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25400" algn="l"/>
                <a:tab pos="4673600" algn="l"/>
                <a:tab pos="4826000" algn="l"/>
              </a:tabLst>
            </a:pPr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微舆情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5400" algn="l"/>
                <a:tab pos="4673600" algn="l"/>
                <a:tab pos="4826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600"/>
              </a:lnSpc>
              <a:tabLst>
                <a:tab pos="25400" algn="l"/>
                <a:tab pos="4673600" algn="l"/>
                <a:tab pos="4826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全方位及时监测品牌及竞品在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25400" algn="l"/>
                <a:tab pos="4673600" algn="l"/>
                <a:tab pos="4826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网络中的相关正负面舆情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3600"/>
              </a:lnSpc>
              <a:tabLst>
                <a:tab pos="25400" algn="l"/>
                <a:tab pos="4673600" algn="l"/>
                <a:tab pos="4826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	</a:t>
            </a:r>
            <a:r>
              <a:rPr 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实现目的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Freeform 3"/>
          <p:cNvSpPr>
            <a:spLocks noChangeArrowheads="1"/>
          </p:cNvSpPr>
          <p:nvPr/>
        </p:nvSpPr>
        <p:spPr bwMode="auto">
          <a:xfrm>
            <a:off x="6126163" y="2090738"/>
            <a:ext cx="1628775" cy="1103312"/>
          </a:xfrm>
          <a:custGeom>
            <a:avLst/>
            <a:gdLst>
              <a:gd name="T0" fmla="*/ 0 w 1628374"/>
              <a:gd name="T1" fmla="*/ 1103528 h 1103529"/>
              <a:gd name="T2" fmla="*/ 198373 w 1628374"/>
              <a:gd name="T3" fmla="*/ 813715 h 1103529"/>
              <a:gd name="T4" fmla="*/ 337820 w 1628374"/>
              <a:gd name="T5" fmla="*/ 106325 h 1103529"/>
              <a:gd name="T6" fmla="*/ 1459864 w 1628374"/>
              <a:gd name="T7" fmla="*/ 194209 h 1103529"/>
              <a:gd name="T8" fmla="*/ 1320419 w 1628374"/>
              <a:gd name="T9" fmla="*/ 901599 h 1103529"/>
              <a:gd name="T10" fmla="*/ 428371 w 1628374"/>
              <a:gd name="T11" fmla="*/ 940080 h 1103529"/>
              <a:gd name="T12" fmla="*/ 0 w 1628374"/>
              <a:gd name="T13" fmla="*/ 1103528 h 11035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28374"/>
              <a:gd name="T22" fmla="*/ 0 h 1103529"/>
              <a:gd name="T23" fmla="*/ 1628374 w 1628374"/>
              <a:gd name="T24" fmla="*/ 1103529 h 11035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28374" h="1103529">
                <a:moveTo>
                  <a:pt x="0" y="1103528"/>
                </a:moveTo>
                <a:lnTo>
                  <a:pt x="198373" y="813715"/>
                </a:lnTo>
                <a:cubicBezTo>
                  <a:pt x="-73025" y="594131"/>
                  <a:pt x="-10541" y="277394"/>
                  <a:pt x="337820" y="106325"/>
                </a:cubicBezTo>
                <a:cubicBezTo>
                  <a:pt x="686180" y="-64743"/>
                  <a:pt x="1188592" y="-25374"/>
                  <a:pt x="1459864" y="194209"/>
                </a:cubicBezTo>
                <a:cubicBezTo>
                  <a:pt x="1731263" y="413919"/>
                  <a:pt x="1668779" y="730530"/>
                  <a:pt x="1320419" y="901599"/>
                </a:cubicBezTo>
                <a:cubicBezTo>
                  <a:pt x="1063371" y="1027963"/>
                  <a:pt x="710311" y="1043203"/>
                  <a:pt x="428371" y="940080"/>
                </a:cubicBezTo>
                <a:lnTo>
                  <a:pt x="0" y="1103528"/>
                </a:ln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Freeform 3"/>
          <p:cNvSpPr>
            <a:spLocks noChangeArrowheads="1"/>
          </p:cNvSpPr>
          <p:nvPr/>
        </p:nvSpPr>
        <p:spPr bwMode="auto">
          <a:xfrm>
            <a:off x="1476375" y="3281363"/>
            <a:ext cx="5903913" cy="931862"/>
          </a:xfrm>
          <a:custGeom>
            <a:avLst/>
            <a:gdLst>
              <a:gd name="T0" fmla="*/ 0 w 5904357"/>
              <a:gd name="T1" fmla="*/ 932561 h 932561"/>
              <a:gd name="T2" fmla="*/ 5904356 w 5904357"/>
              <a:gd name="T3" fmla="*/ 932561 h 932561"/>
              <a:gd name="T4" fmla="*/ 5904356 w 5904357"/>
              <a:gd name="T5" fmla="*/ 0 h 932561"/>
              <a:gd name="T6" fmla="*/ 0 w 5904357"/>
              <a:gd name="T7" fmla="*/ 0 h 932561"/>
              <a:gd name="T8" fmla="*/ 0 w 5904357"/>
              <a:gd name="T9" fmla="*/ 932561 h 932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04357"/>
              <a:gd name="T16" fmla="*/ 0 h 932561"/>
              <a:gd name="T17" fmla="*/ 5904357 w 5904357"/>
              <a:gd name="T18" fmla="*/ 932561 h 932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04357" h="932561">
                <a:moveTo>
                  <a:pt x="0" y="932561"/>
                </a:moveTo>
                <a:lnTo>
                  <a:pt x="5904356" y="932561"/>
                </a:lnTo>
                <a:lnTo>
                  <a:pt x="5904356" y="0"/>
                </a:lnTo>
                <a:lnTo>
                  <a:pt x="0" y="0"/>
                </a:lnTo>
                <a:lnTo>
                  <a:pt x="0" y="932561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9" name="Freeform 3"/>
          <p:cNvSpPr>
            <a:spLocks noChangeArrowheads="1"/>
          </p:cNvSpPr>
          <p:nvPr/>
        </p:nvSpPr>
        <p:spPr bwMode="auto">
          <a:xfrm>
            <a:off x="820738" y="5265738"/>
            <a:ext cx="436562" cy="860425"/>
          </a:xfrm>
          <a:custGeom>
            <a:avLst/>
            <a:gdLst>
              <a:gd name="T0" fmla="*/ 433732 w 435587"/>
              <a:gd name="T1" fmla="*/ 351574 h 860272"/>
              <a:gd name="T2" fmla="*/ 346419 w 435587"/>
              <a:gd name="T3" fmla="*/ 32512 h 860272"/>
              <a:gd name="T4" fmla="*/ 301563 w 435587"/>
              <a:gd name="T5" fmla="*/ 0 h 860272"/>
              <a:gd name="T6" fmla="*/ 219483 w 435587"/>
              <a:gd name="T7" fmla="*/ 0 h 860272"/>
              <a:gd name="T8" fmla="*/ 216231 w 435587"/>
              <a:gd name="T9" fmla="*/ 0 h 860272"/>
              <a:gd name="T10" fmla="*/ 133986 w 435587"/>
              <a:gd name="T11" fmla="*/ 0 h 860272"/>
              <a:gd name="T12" fmla="*/ 89117 w 435587"/>
              <a:gd name="T13" fmla="*/ 32512 h 860272"/>
              <a:gd name="T14" fmla="*/ 1817 w 435587"/>
              <a:gd name="T15" fmla="*/ 351574 h 860272"/>
              <a:gd name="T16" fmla="*/ 9336 w 435587"/>
              <a:gd name="T17" fmla="*/ 383870 h 860272"/>
              <a:gd name="T18" fmla="*/ 51779 w 435587"/>
              <a:gd name="T19" fmla="*/ 356476 h 860272"/>
              <a:gd name="T20" fmla="*/ 121375 w 435587"/>
              <a:gd name="T21" fmla="*/ 149733 h 860272"/>
              <a:gd name="T22" fmla="*/ 111583 w 435587"/>
              <a:gd name="T23" fmla="*/ 398957 h 860272"/>
              <a:gd name="T24" fmla="*/ 74156 w 435587"/>
              <a:gd name="T25" fmla="*/ 832739 h 860272"/>
              <a:gd name="T26" fmla="*/ 111583 w 435587"/>
              <a:gd name="T27" fmla="*/ 860272 h 860272"/>
              <a:gd name="T28" fmla="*/ 148731 w 435587"/>
              <a:gd name="T29" fmla="*/ 832739 h 860272"/>
              <a:gd name="T30" fmla="*/ 217793 w 435587"/>
              <a:gd name="T31" fmla="*/ 404571 h 860272"/>
              <a:gd name="T32" fmla="*/ 216917 w 435587"/>
              <a:gd name="T33" fmla="*/ 398957 h 860272"/>
              <a:gd name="T34" fmla="*/ 218682 w 435587"/>
              <a:gd name="T35" fmla="*/ 398957 h 860272"/>
              <a:gd name="T36" fmla="*/ 217793 w 435587"/>
              <a:gd name="T37" fmla="*/ 404571 h 860272"/>
              <a:gd name="T38" fmla="*/ 286653 w 435587"/>
              <a:gd name="T39" fmla="*/ 832739 h 860272"/>
              <a:gd name="T40" fmla="*/ 323965 w 435587"/>
              <a:gd name="T41" fmla="*/ 860272 h 860272"/>
              <a:gd name="T42" fmla="*/ 361481 w 435587"/>
              <a:gd name="T43" fmla="*/ 832739 h 860272"/>
              <a:gd name="T44" fmla="*/ 323965 w 435587"/>
              <a:gd name="T45" fmla="*/ 398957 h 860272"/>
              <a:gd name="T46" fmla="*/ 314009 w 435587"/>
              <a:gd name="T47" fmla="*/ 149733 h 860272"/>
              <a:gd name="T48" fmla="*/ 383960 w 435587"/>
              <a:gd name="T49" fmla="*/ 356476 h 860272"/>
              <a:gd name="T50" fmla="*/ 426213 w 435587"/>
              <a:gd name="T51" fmla="*/ 383870 h 860272"/>
              <a:gd name="T52" fmla="*/ 433732 w 435587"/>
              <a:gd name="T53" fmla="*/ 351574 h 86027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35587"/>
              <a:gd name="T82" fmla="*/ 0 h 860272"/>
              <a:gd name="T83" fmla="*/ 435587 w 435587"/>
              <a:gd name="T84" fmla="*/ 860272 h 86027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35587" h="860272">
                <a:moveTo>
                  <a:pt x="433732" y="351574"/>
                </a:moveTo>
                <a:cubicBezTo>
                  <a:pt x="433732" y="351574"/>
                  <a:pt x="358878" y="62357"/>
                  <a:pt x="346419" y="32512"/>
                </a:cubicBezTo>
                <a:cubicBezTo>
                  <a:pt x="334087" y="2540"/>
                  <a:pt x="301563" y="0"/>
                  <a:pt x="301563" y="0"/>
                </a:cubicBezTo>
                <a:lnTo>
                  <a:pt x="219483" y="0"/>
                </a:lnTo>
                <a:lnTo>
                  <a:pt x="216231" y="0"/>
                </a:lnTo>
                <a:lnTo>
                  <a:pt x="133986" y="0"/>
                </a:lnTo>
                <a:cubicBezTo>
                  <a:pt x="133986" y="0"/>
                  <a:pt x="101461" y="2540"/>
                  <a:pt x="89117" y="32512"/>
                </a:cubicBezTo>
                <a:cubicBezTo>
                  <a:pt x="76531" y="62357"/>
                  <a:pt x="1817" y="351574"/>
                  <a:pt x="1817" y="351574"/>
                </a:cubicBezTo>
                <a:cubicBezTo>
                  <a:pt x="1817" y="351574"/>
                  <a:pt x="-5535" y="376351"/>
                  <a:pt x="9336" y="383870"/>
                </a:cubicBezTo>
                <a:cubicBezTo>
                  <a:pt x="24245" y="391490"/>
                  <a:pt x="41632" y="376351"/>
                  <a:pt x="51779" y="356476"/>
                </a:cubicBezTo>
                <a:cubicBezTo>
                  <a:pt x="61634" y="336562"/>
                  <a:pt x="121375" y="149733"/>
                  <a:pt x="121375" y="149733"/>
                </a:cubicBezTo>
                <a:lnTo>
                  <a:pt x="111583" y="398957"/>
                </a:lnTo>
                <a:lnTo>
                  <a:pt x="74156" y="832739"/>
                </a:lnTo>
                <a:cubicBezTo>
                  <a:pt x="74156" y="832739"/>
                  <a:pt x="91594" y="862558"/>
                  <a:pt x="111583" y="860272"/>
                </a:cubicBezTo>
                <a:cubicBezTo>
                  <a:pt x="131484" y="857745"/>
                  <a:pt x="143918" y="855269"/>
                  <a:pt x="148731" y="832739"/>
                </a:cubicBezTo>
                <a:cubicBezTo>
                  <a:pt x="153531" y="811784"/>
                  <a:pt x="210123" y="453250"/>
                  <a:pt x="217793" y="404571"/>
                </a:cubicBezTo>
                <a:cubicBezTo>
                  <a:pt x="217235" y="401015"/>
                  <a:pt x="216917" y="398957"/>
                  <a:pt x="216917" y="398957"/>
                </a:cubicBezTo>
                <a:lnTo>
                  <a:pt x="218682" y="398957"/>
                </a:lnTo>
                <a:cubicBezTo>
                  <a:pt x="218682" y="398957"/>
                  <a:pt x="218352" y="401015"/>
                  <a:pt x="217793" y="404571"/>
                </a:cubicBezTo>
                <a:cubicBezTo>
                  <a:pt x="225464" y="453250"/>
                  <a:pt x="282005" y="811784"/>
                  <a:pt x="286653" y="832739"/>
                </a:cubicBezTo>
                <a:cubicBezTo>
                  <a:pt x="291669" y="855269"/>
                  <a:pt x="304077" y="857745"/>
                  <a:pt x="323965" y="860272"/>
                </a:cubicBezTo>
                <a:cubicBezTo>
                  <a:pt x="343866" y="862558"/>
                  <a:pt x="361481" y="832739"/>
                  <a:pt x="361481" y="832739"/>
                </a:cubicBezTo>
                <a:lnTo>
                  <a:pt x="323965" y="398957"/>
                </a:lnTo>
                <a:lnTo>
                  <a:pt x="314009" y="149733"/>
                </a:lnTo>
                <a:cubicBezTo>
                  <a:pt x="314009" y="149733"/>
                  <a:pt x="373864" y="336562"/>
                  <a:pt x="383960" y="356476"/>
                </a:cubicBezTo>
                <a:cubicBezTo>
                  <a:pt x="393904" y="376351"/>
                  <a:pt x="411252" y="391490"/>
                  <a:pt x="426213" y="383870"/>
                </a:cubicBezTo>
                <a:cubicBezTo>
                  <a:pt x="441186" y="376351"/>
                  <a:pt x="433732" y="351574"/>
                  <a:pt x="433732" y="351574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0" name="Freeform 3"/>
          <p:cNvSpPr>
            <a:spLocks noChangeArrowheads="1"/>
          </p:cNvSpPr>
          <p:nvPr/>
        </p:nvSpPr>
        <p:spPr bwMode="auto">
          <a:xfrm>
            <a:off x="963613" y="5083175"/>
            <a:ext cx="146050" cy="166688"/>
          </a:xfrm>
          <a:custGeom>
            <a:avLst/>
            <a:gdLst>
              <a:gd name="T0" fmla="*/ 146253 w 146253"/>
              <a:gd name="T1" fmla="*/ 78104 h 165989"/>
              <a:gd name="T2" fmla="*/ 74764 w 146253"/>
              <a:gd name="T3" fmla="*/ 0 h 165989"/>
              <a:gd name="T4" fmla="*/ 71450 w 146253"/>
              <a:gd name="T5" fmla="*/ 0 h 165989"/>
              <a:gd name="T6" fmla="*/ 0 w 146253"/>
              <a:gd name="T7" fmla="*/ 78104 h 165989"/>
              <a:gd name="T8" fmla="*/ 71450 w 146253"/>
              <a:gd name="T9" fmla="*/ 165988 h 165989"/>
              <a:gd name="T10" fmla="*/ 74764 w 146253"/>
              <a:gd name="T11" fmla="*/ 165988 h 165989"/>
              <a:gd name="T12" fmla="*/ 146253 w 146253"/>
              <a:gd name="T13" fmla="*/ 78104 h 1659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6253"/>
              <a:gd name="T22" fmla="*/ 0 h 165989"/>
              <a:gd name="T23" fmla="*/ 146253 w 146253"/>
              <a:gd name="T24" fmla="*/ 165989 h 16598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6253" h="165989">
                <a:moveTo>
                  <a:pt x="146253" y="78104"/>
                </a:moveTo>
                <a:cubicBezTo>
                  <a:pt x="147929" y="9905"/>
                  <a:pt x="74764" y="0"/>
                  <a:pt x="74764" y="0"/>
                </a:cubicBezTo>
                <a:lnTo>
                  <a:pt x="71450" y="0"/>
                </a:lnTo>
                <a:cubicBezTo>
                  <a:pt x="71450" y="0"/>
                  <a:pt x="-1727" y="9905"/>
                  <a:pt x="0" y="78104"/>
                </a:cubicBezTo>
                <a:cubicBezTo>
                  <a:pt x="3301" y="112776"/>
                  <a:pt x="44919" y="165988"/>
                  <a:pt x="71450" y="165988"/>
                </a:cubicBezTo>
                <a:lnTo>
                  <a:pt x="74764" y="165988"/>
                </a:lnTo>
                <a:cubicBezTo>
                  <a:pt x="101345" y="165988"/>
                  <a:pt x="142925" y="112776"/>
                  <a:pt x="146253" y="78104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Freeform 3"/>
          <p:cNvSpPr>
            <a:spLocks noChangeArrowheads="1"/>
          </p:cNvSpPr>
          <p:nvPr/>
        </p:nvSpPr>
        <p:spPr bwMode="auto">
          <a:xfrm>
            <a:off x="6696075" y="6376988"/>
            <a:ext cx="195263" cy="388937"/>
          </a:xfrm>
          <a:custGeom>
            <a:avLst/>
            <a:gdLst>
              <a:gd name="T0" fmla="*/ 195579 w 195579"/>
              <a:gd name="T1" fmla="*/ 159169 h 389504"/>
              <a:gd name="T2" fmla="*/ 156082 w 195579"/>
              <a:gd name="T3" fmla="*/ 14681 h 389504"/>
              <a:gd name="T4" fmla="*/ 135762 w 195579"/>
              <a:gd name="T5" fmla="*/ 0 h 389504"/>
              <a:gd name="T6" fmla="*/ 98551 w 195579"/>
              <a:gd name="T7" fmla="*/ 0 h 389504"/>
              <a:gd name="T8" fmla="*/ 97027 w 195579"/>
              <a:gd name="T9" fmla="*/ 0 h 389504"/>
              <a:gd name="T10" fmla="*/ 59816 w 195579"/>
              <a:gd name="T11" fmla="*/ 0 h 389504"/>
              <a:gd name="T12" fmla="*/ 39496 w 195579"/>
              <a:gd name="T13" fmla="*/ 14681 h 389504"/>
              <a:gd name="T14" fmla="*/ 0 w 195579"/>
              <a:gd name="T15" fmla="*/ 159169 h 389504"/>
              <a:gd name="T16" fmla="*/ 3428 w 195579"/>
              <a:gd name="T17" fmla="*/ 173799 h 389504"/>
              <a:gd name="T18" fmla="*/ 22605 w 195579"/>
              <a:gd name="T19" fmla="*/ 161391 h 389504"/>
              <a:gd name="T20" fmla="*/ 54101 w 195579"/>
              <a:gd name="T21" fmla="*/ 67779 h 389504"/>
              <a:gd name="T22" fmla="*/ 49656 w 195579"/>
              <a:gd name="T23" fmla="*/ 180632 h 389504"/>
              <a:gd name="T24" fmla="*/ 32765 w 195579"/>
              <a:gd name="T25" fmla="*/ 377046 h 389504"/>
              <a:gd name="T26" fmla="*/ 49656 w 195579"/>
              <a:gd name="T27" fmla="*/ 389504 h 389504"/>
              <a:gd name="T28" fmla="*/ 66547 w 195579"/>
              <a:gd name="T29" fmla="*/ 377046 h 389504"/>
              <a:gd name="T30" fmla="*/ 97789 w 195579"/>
              <a:gd name="T31" fmla="*/ 183159 h 389504"/>
              <a:gd name="T32" fmla="*/ 97408 w 195579"/>
              <a:gd name="T33" fmla="*/ 180632 h 389504"/>
              <a:gd name="T34" fmla="*/ 98170 w 195579"/>
              <a:gd name="T35" fmla="*/ 180632 h 389504"/>
              <a:gd name="T36" fmla="*/ 97789 w 195579"/>
              <a:gd name="T37" fmla="*/ 183159 h 389504"/>
              <a:gd name="T38" fmla="*/ 128904 w 195579"/>
              <a:gd name="T39" fmla="*/ 377046 h 389504"/>
              <a:gd name="T40" fmla="*/ 145795 w 195579"/>
              <a:gd name="T41" fmla="*/ 389504 h 389504"/>
              <a:gd name="T42" fmla="*/ 162813 w 195579"/>
              <a:gd name="T43" fmla="*/ 377046 h 389504"/>
              <a:gd name="T44" fmla="*/ 145795 w 195579"/>
              <a:gd name="T45" fmla="*/ 180632 h 389504"/>
              <a:gd name="T46" fmla="*/ 141350 w 195579"/>
              <a:gd name="T47" fmla="*/ 67779 h 389504"/>
              <a:gd name="T48" fmla="*/ 172973 w 195579"/>
              <a:gd name="T49" fmla="*/ 161391 h 389504"/>
              <a:gd name="T50" fmla="*/ 192150 w 195579"/>
              <a:gd name="T51" fmla="*/ 173799 h 389504"/>
              <a:gd name="T52" fmla="*/ 195579 w 195579"/>
              <a:gd name="T53" fmla="*/ 159169 h 38950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95579"/>
              <a:gd name="T82" fmla="*/ 0 h 389504"/>
              <a:gd name="T83" fmla="*/ 195579 w 195579"/>
              <a:gd name="T84" fmla="*/ 389504 h 38950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95579" h="389504">
                <a:moveTo>
                  <a:pt x="195579" y="159169"/>
                </a:moveTo>
                <a:cubicBezTo>
                  <a:pt x="195579" y="159169"/>
                  <a:pt x="161670" y="28231"/>
                  <a:pt x="156082" y="14681"/>
                </a:cubicBezTo>
                <a:cubicBezTo>
                  <a:pt x="150494" y="1092"/>
                  <a:pt x="135762" y="0"/>
                  <a:pt x="135762" y="0"/>
                </a:cubicBezTo>
                <a:lnTo>
                  <a:pt x="98551" y="0"/>
                </a:lnTo>
                <a:lnTo>
                  <a:pt x="97027" y="0"/>
                </a:lnTo>
                <a:lnTo>
                  <a:pt x="59816" y="0"/>
                </a:lnTo>
                <a:cubicBezTo>
                  <a:pt x="59816" y="0"/>
                  <a:pt x="45084" y="1092"/>
                  <a:pt x="39496" y="14681"/>
                </a:cubicBezTo>
                <a:cubicBezTo>
                  <a:pt x="33781" y="28231"/>
                  <a:pt x="0" y="159169"/>
                  <a:pt x="0" y="159169"/>
                </a:cubicBezTo>
                <a:cubicBezTo>
                  <a:pt x="0" y="159169"/>
                  <a:pt x="-3302" y="170383"/>
                  <a:pt x="3428" y="173799"/>
                </a:cubicBezTo>
                <a:cubicBezTo>
                  <a:pt x="10159" y="177241"/>
                  <a:pt x="18033" y="170383"/>
                  <a:pt x="22605" y="161391"/>
                </a:cubicBezTo>
                <a:cubicBezTo>
                  <a:pt x="27050" y="152374"/>
                  <a:pt x="54101" y="67779"/>
                  <a:pt x="54101" y="67779"/>
                </a:cubicBezTo>
                <a:lnTo>
                  <a:pt x="49656" y="180632"/>
                </a:lnTo>
                <a:lnTo>
                  <a:pt x="32765" y="377046"/>
                </a:lnTo>
                <a:cubicBezTo>
                  <a:pt x="32765" y="377046"/>
                  <a:pt x="40639" y="390545"/>
                  <a:pt x="49656" y="389504"/>
                </a:cubicBezTo>
                <a:cubicBezTo>
                  <a:pt x="58673" y="388360"/>
                  <a:pt x="64388" y="387243"/>
                  <a:pt x="66547" y="377046"/>
                </a:cubicBezTo>
                <a:cubicBezTo>
                  <a:pt x="68706" y="367558"/>
                  <a:pt x="94360" y="205206"/>
                  <a:pt x="97789" y="183159"/>
                </a:cubicBezTo>
                <a:cubicBezTo>
                  <a:pt x="97535" y="181559"/>
                  <a:pt x="97408" y="180632"/>
                  <a:pt x="97408" y="180632"/>
                </a:cubicBezTo>
                <a:lnTo>
                  <a:pt x="98170" y="180632"/>
                </a:lnTo>
                <a:cubicBezTo>
                  <a:pt x="98170" y="180632"/>
                  <a:pt x="98043" y="181559"/>
                  <a:pt x="97789" y="183159"/>
                </a:cubicBezTo>
                <a:cubicBezTo>
                  <a:pt x="101218" y="205206"/>
                  <a:pt x="126872" y="367558"/>
                  <a:pt x="128904" y="377046"/>
                </a:cubicBezTo>
                <a:cubicBezTo>
                  <a:pt x="131190" y="387243"/>
                  <a:pt x="136905" y="388360"/>
                  <a:pt x="145795" y="389504"/>
                </a:cubicBezTo>
                <a:cubicBezTo>
                  <a:pt x="154812" y="390545"/>
                  <a:pt x="162813" y="377046"/>
                  <a:pt x="162813" y="377046"/>
                </a:cubicBezTo>
                <a:lnTo>
                  <a:pt x="145795" y="180632"/>
                </a:lnTo>
                <a:lnTo>
                  <a:pt x="141350" y="67779"/>
                </a:lnTo>
                <a:cubicBezTo>
                  <a:pt x="141350" y="67779"/>
                  <a:pt x="168401" y="152374"/>
                  <a:pt x="172973" y="161391"/>
                </a:cubicBezTo>
                <a:cubicBezTo>
                  <a:pt x="177545" y="170383"/>
                  <a:pt x="185419" y="177241"/>
                  <a:pt x="192150" y="173799"/>
                </a:cubicBezTo>
                <a:cubicBezTo>
                  <a:pt x="198881" y="170383"/>
                  <a:pt x="195579" y="159169"/>
                  <a:pt x="195579" y="15916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2" name="Freeform 3"/>
          <p:cNvSpPr>
            <a:spLocks noChangeArrowheads="1"/>
          </p:cNvSpPr>
          <p:nvPr/>
        </p:nvSpPr>
        <p:spPr bwMode="auto">
          <a:xfrm>
            <a:off x="6759575" y="6294438"/>
            <a:ext cx="66675" cy="74612"/>
          </a:xfrm>
          <a:custGeom>
            <a:avLst/>
            <a:gdLst>
              <a:gd name="T0" fmla="*/ 66166 w 66166"/>
              <a:gd name="T1" fmla="*/ 35382 h 75209"/>
              <a:gd name="T2" fmla="*/ 33781 w 66166"/>
              <a:gd name="T3" fmla="*/ 0 h 75209"/>
              <a:gd name="T4" fmla="*/ 32384 w 66166"/>
              <a:gd name="T5" fmla="*/ 0 h 75209"/>
              <a:gd name="T6" fmla="*/ 0 w 66166"/>
              <a:gd name="T7" fmla="*/ 35382 h 75209"/>
              <a:gd name="T8" fmla="*/ 32384 w 66166"/>
              <a:gd name="T9" fmla="*/ 75209 h 75209"/>
              <a:gd name="T10" fmla="*/ 33781 w 66166"/>
              <a:gd name="T11" fmla="*/ 75209 h 75209"/>
              <a:gd name="T12" fmla="*/ 66166 w 66166"/>
              <a:gd name="T13" fmla="*/ 35382 h 752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166"/>
              <a:gd name="T22" fmla="*/ 0 h 75209"/>
              <a:gd name="T23" fmla="*/ 66166 w 66166"/>
              <a:gd name="T24" fmla="*/ 75209 h 752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166" h="75209">
                <a:moveTo>
                  <a:pt x="66166" y="35382"/>
                </a:moveTo>
                <a:cubicBezTo>
                  <a:pt x="66929" y="4495"/>
                  <a:pt x="33781" y="0"/>
                  <a:pt x="33781" y="0"/>
                </a:cubicBezTo>
                <a:lnTo>
                  <a:pt x="32384" y="0"/>
                </a:lnTo>
                <a:cubicBezTo>
                  <a:pt x="32384" y="0"/>
                  <a:pt x="-761" y="4495"/>
                  <a:pt x="0" y="35382"/>
                </a:cubicBezTo>
                <a:cubicBezTo>
                  <a:pt x="1523" y="51105"/>
                  <a:pt x="20319" y="75209"/>
                  <a:pt x="32384" y="75209"/>
                </a:cubicBezTo>
                <a:lnTo>
                  <a:pt x="33781" y="75209"/>
                </a:lnTo>
                <a:cubicBezTo>
                  <a:pt x="45846" y="75209"/>
                  <a:pt x="64642" y="51105"/>
                  <a:pt x="66166" y="35382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3" name="Freeform 3"/>
          <p:cNvSpPr>
            <a:spLocks noChangeArrowheads="1"/>
          </p:cNvSpPr>
          <p:nvPr/>
        </p:nvSpPr>
        <p:spPr bwMode="auto">
          <a:xfrm>
            <a:off x="6149975" y="6129338"/>
            <a:ext cx="258763" cy="514350"/>
          </a:xfrm>
          <a:custGeom>
            <a:avLst/>
            <a:gdLst>
              <a:gd name="T0" fmla="*/ 257809 w 257809"/>
              <a:gd name="T1" fmla="*/ 209829 h 513473"/>
              <a:gd name="T2" fmla="*/ 205739 w 257809"/>
              <a:gd name="T3" fmla="*/ 19367 h 513473"/>
              <a:gd name="T4" fmla="*/ 178942 w 257809"/>
              <a:gd name="T5" fmla="*/ 0 h 513473"/>
              <a:gd name="T6" fmla="*/ 129920 w 257809"/>
              <a:gd name="T7" fmla="*/ 0 h 513473"/>
              <a:gd name="T8" fmla="*/ 128015 w 257809"/>
              <a:gd name="T9" fmla="*/ 0 h 513473"/>
              <a:gd name="T10" fmla="*/ 78866 w 257809"/>
              <a:gd name="T11" fmla="*/ 0 h 513473"/>
              <a:gd name="T12" fmla="*/ 52070 w 257809"/>
              <a:gd name="T13" fmla="*/ 19367 h 513473"/>
              <a:gd name="T14" fmla="*/ 0 w 257809"/>
              <a:gd name="T15" fmla="*/ 209829 h 513473"/>
              <a:gd name="T16" fmla="*/ 4445 w 257809"/>
              <a:gd name="T17" fmla="*/ 229108 h 513473"/>
              <a:gd name="T18" fmla="*/ 29845 w 257809"/>
              <a:gd name="T19" fmla="*/ 212762 h 513473"/>
              <a:gd name="T20" fmla="*/ 71373 w 257809"/>
              <a:gd name="T21" fmla="*/ 89357 h 513473"/>
              <a:gd name="T22" fmla="*/ 65532 w 257809"/>
              <a:gd name="T23" fmla="*/ 238112 h 513473"/>
              <a:gd name="T24" fmla="*/ 43179 w 257809"/>
              <a:gd name="T25" fmla="*/ 497039 h 513473"/>
              <a:gd name="T26" fmla="*/ 65532 w 257809"/>
              <a:gd name="T27" fmla="*/ 513473 h 513473"/>
              <a:gd name="T28" fmla="*/ 87629 w 257809"/>
              <a:gd name="T29" fmla="*/ 497039 h 513473"/>
              <a:gd name="T30" fmla="*/ 128904 w 257809"/>
              <a:gd name="T31" fmla="*/ 241465 h 513473"/>
              <a:gd name="T32" fmla="*/ 128396 w 257809"/>
              <a:gd name="T33" fmla="*/ 238112 h 513473"/>
              <a:gd name="T34" fmla="*/ 129413 w 257809"/>
              <a:gd name="T35" fmla="*/ 238112 h 513473"/>
              <a:gd name="T36" fmla="*/ 128904 w 257809"/>
              <a:gd name="T37" fmla="*/ 241465 h 513473"/>
              <a:gd name="T38" fmla="*/ 170052 w 257809"/>
              <a:gd name="T39" fmla="*/ 497039 h 513473"/>
              <a:gd name="T40" fmla="*/ 192277 w 257809"/>
              <a:gd name="T41" fmla="*/ 513473 h 513473"/>
              <a:gd name="T42" fmla="*/ 214629 w 257809"/>
              <a:gd name="T43" fmla="*/ 497039 h 513473"/>
              <a:gd name="T44" fmla="*/ 192277 w 257809"/>
              <a:gd name="T45" fmla="*/ 238112 h 513473"/>
              <a:gd name="T46" fmla="*/ 186308 w 257809"/>
              <a:gd name="T47" fmla="*/ 89357 h 513473"/>
              <a:gd name="T48" fmla="*/ 228091 w 257809"/>
              <a:gd name="T49" fmla="*/ 212762 h 513473"/>
              <a:gd name="T50" fmla="*/ 253238 w 257809"/>
              <a:gd name="T51" fmla="*/ 229108 h 513473"/>
              <a:gd name="T52" fmla="*/ 257809 w 257809"/>
              <a:gd name="T53" fmla="*/ 209829 h 51347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57809"/>
              <a:gd name="T82" fmla="*/ 0 h 513473"/>
              <a:gd name="T83" fmla="*/ 257809 w 257809"/>
              <a:gd name="T84" fmla="*/ 513473 h 513473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57809" h="513473">
                <a:moveTo>
                  <a:pt x="257809" y="209829"/>
                </a:moveTo>
                <a:cubicBezTo>
                  <a:pt x="257809" y="209829"/>
                  <a:pt x="213105" y="37223"/>
                  <a:pt x="205739" y="19367"/>
                </a:cubicBezTo>
                <a:cubicBezTo>
                  <a:pt x="198246" y="1460"/>
                  <a:pt x="178942" y="0"/>
                  <a:pt x="178942" y="0"/>
                </a:cubicBezTo>
                <a:lnTo>
                  <a:pt x="129920" y="0"/>
                </a:lnTo>
                <a:lnTo>
                  <a:pt x="128015" y="0"/>
                </a:lnTo>
                <a:lnTo>
                  <a:pt x="78866" y="0"/>
                </a:lnTo>
                <a:cubicBezTo>
                  <a:pt x="78866" y="0"/>
                  <a:pt x="59435" y="1460"/>
                  <a:pt x="52070" y="19367"/>
                </a:cubicBezTo>
                <a:cubicBezTo>
                  <a:pt x="44576" y="37223"/>
                  <a:pt x="0" y="209829"/>
                  <a:pt x="0" y="209829"/>
                </a:cubicBezTo>
                <a:cubicBezTo>
                  <a:pt x="0" y="209829"/>
                  <a:pt x="-4445" y="224612"/>
                  <a:pt x="4445" y="229108"/>
                </a:cubicBezTo>
                <a:cubicBezTo>
                  <a:pt x="13334" y="233654"/>
                  <a:pt x="23748" y="224612"/>
                  <a:pt x="29845" y="212762"/>
                </a:cubicBezTo>
                <a:cubicBezTo>
                  <a:pt x="35686" y="200876"/>
                  <a:pt x="71373" y="89357"/>
                  <a:pt x="71373" y="89357"/>
                </a:cubicBezTo>
                <a:lnTo>
                  <a:pt x="65532" y="238112"/>
                </a:lnTo>
                <a:lnTo>
                  <a:pt x="43179" y="497039"/>
                </a:lnTo>
                <a:cubicBezTo>
                  <a:pt x="43179" y="497039"/>
                  <a:pt x="53594" y="514845"/>
                  <a:pt x="65532" y="513473"/>
                </a:cubicBezTo>
                <a:cubicBezTo>
                  <a:pt x="77342" y="511962"/>
                  <a:pt x="84835" y="510489"/>
                  <a:pt x="87629" y="497039"/>
                </a:cubicBezTo>
                <a:cubicBezTo>
                  <a:pt x="90551" y="484530"/>
                  <a:pt x="124332" y="270522"/>
                  <a:pt x="128904" y="241465"/>
                </a:cubicBezTo>
                <a:cubicBezTo>
                  <a:pt x="128523" y="239344"/>
                  <a:pt x="128396" y="238112"/>
                  <a:pt x="128396" y="238112"/>
                </a:cubicBezTo>
                <a:lnTo>
                  <a:pt x="129413" y="238112"/>
                </a:lnTo>
                <a:cubicBezTo>
                  <a:pt x="129413" y="238112"/>
                  <a:pt x="129285" y="239344"/>
                  <a:pt x="128904" y="241465"/>
                </a:cubicBezTo>
                <a:cubicBezTo>
                  <a:pt x="133476" y="270522"/>
                  <a:pt x="167258" y="484530"/>
                  <a:pt x="170052" y="497039"/>
                </a:cubicBezTo>
                <a:cubicBezTo>
                  <a:pt x="172973" y="510489"/>
                  <a:pt x="180339" y="511962"/>
                  <a:pt x="192277" y="513473"/>
                </a:cubicBezTo>
                <a:cubicBezTo>
                  <a:pt x="204088" y="514845"/>
                  <a:pt x="214629" y="497039"/>
                  <a:pt x="214629" y="497039"/>
                </a:cubicBezTo>
                <a:lnTo>
                  <a:pt x="192277" y="238112"/>
                </a:lnTo>
                <a:lnTo>
                  <a:pt x="186308" y="89357"/>
                </a:lnTo>
                <a:cubicBezTo>
                  <a:pt x="186308" y="89357"/>
                  <a:pt x="221995" y="200876"/>
                  <a:pt x="228091" y="212762"/>
                </a:cubicBezTo>
                <a:cubicBezTo>
                  <a:pt x="234060" y="224612"/>
                  <a:pt x="244347" y="233654"/>
                  <a:pt x="253238" y="229108"/>
                </a:cubicBezTo>
                <a:cubicBezTo>
                  <a:pt x="262254" y="224612"/>
                  <a:pt x="257809" y="209829"/>
                  <a:pt x="257809" y="20982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Freeform 3"/>
          <p:cNvSpPr>
            <a:spLocks noChangeArrowheads="1"/>
          </p:cNvSpPr>
          <p:nvPr/>
        </p:nvSpPr>
        <p:spPr bwMode="auto">
          <a:xfrm>
            <a:off x="6234113" y="6021388"/>
            <a:ext cx="87312" cy="98425"/>
          </a:xfrm>
          <a:custGeom>
            <a:avLst/>
            <a:gdLst>
              <a:gd name="T0" fmla="*/ 87376 w 87375"/>
              <a:gd name="T1" fmla="*/ 46634 h 99123"/>
              <a:gd name="T2" fmla="*/ 44703 w 87375"/>
              <a:gd name="T3" fmla="*/ 0 h 99123"/>
              <a:gd name="T4" fmla="*/ 42671 w 87375"/>
              <a:gd name="T5" fmla="*/ 0 h 99123"/>
              <a:gd name="T6" fmla="*/ 0 w 87375"/>
              <a:gd name="T7" fmla="*/ 46634 h 99123"/>
              <a:gd name="T8" fmla="*/ 42671 w 87375"/>
              <a:gd name="T9" fmla="*/ 99123 h 99123"/>
              <a:gd name="T10" fmla="*/ 44703 w 87375"/>
              <a:gd name="T11" fmla="*/ 99123 h 99123"/>
              <a:gd name="T12" fmla="*/ 87376 w 87375"/>
              <a:gd name="T13" fmla="*/ 46634 h 99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375"/>
              <a:gd name="T22" fmla="*/ 0 h 99123"/>
              <a:gd name="T23" fmla="*/ 87375 w 87375"/>
              <a:gd name="T24" fmla="*/ 99123 h 9912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375" h="99123">
                <a:moveTo>
                  <a:pt x="87376" y="46634"/>
                </a:moveTo>
                <a:cubicBezTo>
                  <a:pt x="88264" y="5905"/>
                  <a:pt x="44703" y="0"/>
                  <a:pt x="44703" y="0"/>
                </a:cubicBezTo>
                <a:lnTo>
                  <a:pt x="42671" y="0"/>
                </a:lnTo>
                <a:cubicBezTo>
                  <a:pt x="42671" y="0"/>
                  <a:pt x="-1016" y="5905"/>
                  <a:pt x="0" y="46634"/>
                </a:cubicBezTo>
                <a:cubicBezTo>
                  <a:pt x="2032" y="67360"/>
                  <a:pt x="26796" y="99123"/>
                  <a:pt x="42671" y="99123"/>
                </a:cubicBezTo>
                <a:lnTo>
                  <a:pt x="44703" y="99123"/>
                </a:lnTo>
                <a:cubicBezTo>
                  <a:pt x="60578" y="99123"/>
                  <a:pt x="85344" y="67360"/>
                  <a:pt x="87376" y="46634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5" name="Freeform 3"/>
          <p:cNvSpPr>
            <a:spLocks noChangeArrowheads="1"/>
          </p:cNvSpPr>
          <p:nvPr/>
        </p:nvSpPr>
        <p:spPr bwMode="auto">
          <a:xfrm>
            <a:off x="5376863" y="5800725"/>
            <a:ext cx="312737" cy="623888"/>
          </a:xfrm>
          <a:custGeom>
            <a:avLst/>
            <a:gdLst>
              <a:gd name="T0" fmla="*/ 313055 w 313055"/>
              <a:gd name="T1" fmla="*/ 254749 h 623392"/>
              <a:gd name="T2" fmla="*/ 249809 w 313055"/>
              <a:gd name="T3" fmla="*/ 23495 h 623392"/>
              <a:gd name="T4" fmla="*/ 217297 w 313055"/>
              <a:gd name="T5" fmla="*/ 0 h 623392"/>
              <a:gd name="T6" fmla="*/ 157734 w 313055"/>
              <a:gd name="T7" fmla="*/ 0 h 623392"/>
              <a:gd name="T8" fmla="*/ 155448 w 313055"/>
              <a:gd name="T9" fmla="*/ 0 h 623392"/>
              <a:gd name="T10" fmla="*/ 95758 w 313055"/>
              <a:gd name="T11" fmla="*/ 0 h 623392"/>
              <a:gd name="T12" fmla="*/ 63246 w 313055"/>
              <a:gd name="T13" fmla="*/ 23495 h 623392"/>
              <a:gd name="T14" fmla="*/ 0 w 313055"/>
              <a:gd name="T15" fmla="*/ 254749 h 623392"/>
              <a:gd name="T16" fmla="*/ 5461 w 313055"/>
              <a:gd name="T17" fmla="*/ 278155 h 623392"/>
              <a:gd name="T18" fmla="*/ 36195 w 313055"/>
              <a:gd name="T19" fmla="*/ 258305 h 623392"/>
              <a:gd name="T20" fmla="*/ 86614 w 313055"/>
              <a:gd name="T21" fmla="*/ 108496 h 623392"/>
              <a:gd name="T22" fmla="*/ 79502 w 313055"/>
              <a:gd name="T23" fmla="*/ 289090 h 623392"/>
              <a:gd name="T24" fmla="*/ 52451 w 313055"/>
              <a:gd name="T25" fmla="*/ 603453 h 623392"/>
              <a:gd name="T26" fmla="*/ 79502 w 313055"/>
              <a:gd name="T27" fmla="*/ 623392 h 623392"/>
              <a:gd name="T28" fmla="*/ 106426 w 313055"/>
              <a:gd name="T29" fmla="*/ 603453 h 623392"/>
              <a:gd name="T30" fmla="*/ 156591 w 313055"/>
              <a:gd name="T31" fmla="*/ 293154 h 623392"/>
              <a:gd name="T32" fmla="*/ 155956 w 313055"/>
              <a:gd name="T33" fmla="*/ 289090 h 623392"/>
              <a:gd name="T34" fmla="*/ 157226 w 313055"/>
              <a:gd name="T35" fmla="*/ 289090 h 623392"/>
              <a:gd name="T36" fmla="*/ 156591 w 313055"/>
              <a:gd name="T37" fmla="*/ 293154 h 623392"/>
              <a:gd name="T38" fmla="*/ 206375 w 313055"/>
              <a:gd name="T39" fmla="*/ 603453 h 623392"/>
              <a:gd name="T40" fmla="*/ 233426 w 313055"/>
              <a:gd name="T41" fmla="*/ 623392 h 623392"/>
              <a:gd name="T42" fmla="*/ 260604 w 313055"/>
              <a:gd name="T43" fmla="*/ 603453 h 623392"/>
              <a:gd name="T44" fmla="*/ 233426 w 313055"/>
              <a:gd name="T45" fmla="*/ 289090 h 623392"/>
              <a:gd name="T46" fmla="*/ 226314 w 313055"/>
              <a:gd name="T47" fmla="*/ 108496 h 623392"/>
              <a:gd name="T48" fmla="*/ 276987 w 313055"/>
              <a:gd name="T49" fmla="*/ 258305 h 623392"/>
              <a:gd name="T50" fmla="*/ 307594 w 313055"/>
              <a:gd name="T51" fmla="*/ 278155 h 623392"/>
              <a:gd name="T52" fmla="*/ 313055 w 313055"/>
              <a:gd name="T53" fmla="*/ 254749 h 6233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13055"/>
              <a:gd name="T82" fmla="*/ 0 h 623392"/>
              <a:gd name="T83" fmla="*/ 313055 w 313055"/>
              <a:gd name="T84" fmla="*/ 623392 h 62339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13055" h="623392">
                <a:moveTo>
                  <a:pt x="313055" y="254749"/>
                </a:moveTo>
                <a:cubicBezTo>
                  <a:pt x="313055" y="254749"/>
                  <a:pt x="258826" y="45173"/>
                  <a:pt x="249809" y="23495"/>
                </a:cubicBezTo>
                <a:cubicBezTo>
                  <a:pt x="240792" y="1765"/>
                  <a:pt x="217297" y="0"/>
                  <a:pt x="217297" y="0"/>
                </a:cubicBezTo>
                <a:lnTo>
                  <a:pt x="157734" y="0"/>
                </a:lnTo>
                <a:lnTo>
                  <a:pt x="155448" y="0"/>
                </a:lnTo>
                <a:lnTo>
                  <a:pt x="95758" y="0"/>
                </a:lnTo>
                <a:cubicBezTo>
                  <a:pt x="95758" y="0"/>
                  <a:pt x="72263" y="1765"/>
                  <a:pt x="63246" y="23495"/>
                </a:cubicBezTo>
                <a:cubicBezTo>
                  <a:pt x="54102" y="45173"/>
                  <a:pt x="0" y="254749"/>
                  <a:pt x="0" y="254749"/>
                </a:cubicBezTo>
                <a:cubicBezTo>
                  <a:pt x="0" y="254749"/>
                  <a:pt x="-5333" y="272694"/>
                  <a:pt x="5461" y="278155"/>
                </a:cubicBezTo>
                <a:cubicBezTo>
                  <a:pt x="16256" y="283667"/>
                  <a:pt x="28829" y="272694"/>
                  <a:pt x="36195" y="258305"/>
                </a:cubicBezTo>
                <a:cubicBezTo>
                  <a:pt x="43307" y="243878"/>
                  <a:pt x="86614" y="108496"/>
                  <a:pt x="86614" y="108496"/>
                </a:cubicBezTo>
                <a:lnTo>
                  <a:pt x="79502" y="289090"/>
                </a:lnTo>
                <a:lnTo>
                  <a:pt x="52451" y="603453"/>
                </a:lnTo>
                <a:cubicBezTo>
                  <a:pt x="52451" y="603453"/>
                  <a:pt x="65024" y="625068"/>
                  <a:pt x="79502" y="623392"/>
                </a:cubicBezTo>
                <a:cubicBezTo>
                  <a:pt x="93980" y="621576"/>
                  <a:pt x="102997" y="619759"/>
                  <a:pt x="106426" y="603453"/>
                </a:cubicBezTo>
                <a:cubicBezTo>
                  <a:pt x="109982" y="588251"/>
                  <a:pt x="151003" y="328421"/>
                  <a:pt x="156591" y="293154"/>
                </a:cubicBezTo>
                <a:cubicBezTo>
                  <a:pt x="156083" y="290563"/>
                  <a:pt x="155956" y="289090"/>
                  <a:pt x="155956" y="289090"/>
                </a:cubicBezTo>
                <a:lnTo>
                  <a:pt x="157226" y="289090"/>
                </a:lnTo>
                <a:cubicBezTo>
                  <a:pt x="157226" y="289090"/>
                  <a:pt x="156972" y="290563"/>
                  <a:pt x="156591" y="293154"/>
                </a:cubicBezTo>
                <a:cubicBezTo>
                  <a:pt x="162052" y="328421"/>
                  <a:pt x="203073" y="588251"/>
                  <a:pt x="206375" y="603453"/>
                </a:cubicBezTo>
                <a:cubicBezTo>
                  <a:pt x="210058" y="619759"/>
                  <a:pt x="219075" y="621576"/>
                  <a:pt x="233426" y="623392"/>
                </a:cubicBezTo>
                <a:cubicBezTo>
                  <a:pt x="247904" y="625068"/>
                  <a:pt x="260604" y="603453"/>
                  <a:pt x="260604" y="603453"/>
                </a:cubicBezTo>
                <a:lnTo>
                  <a:pt x="233426" y="289090"/>
                </a:lnTo>
                <a:lnTo>
                  <a:pt x="226314" y="108496"/>
                </a:lnTo>
                <a:cubicBezTo>
                  <a:pt x="226314" y="108496"/>
                  <a:pt x="269621" y="243878"/>
                  <a:pt x="276987" y="258305"/>
                </a:cubicBezTo>
                <a:cubicBezTo>
                  <a:pt x="284226" y="272694"/>
                  <a:pt x="296672" y="283667"/>
                  <a:pt x="307594" y="278155"/>
                </a:cubicBezTo>
                <a:cubicBezTo>
                  <a:pt x="318389" y="272694"/>
                  <a:pt x="313055" y="254749"/>
                  <a:pt x="313055" y="25474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6" name="Freeform 3"/>
          <p:cNvSpPr>
            <a:spLocks noChangeArrowheads="1"/>
          </p:cNvSpPr>
          <p:nvPr/>
        </p:nvSpPr>
        <p:spPr bwMode="auto">
          <a:xfrm>
            <a:off x="5478463" y="5668963"/>
            <a:ext cx="104775" cy="120650"/>
          </a:xfrm>
          <a:custGeom>
            <a:avLst/>
            <a:gdLst>
              <a:gd name="T0" fmla="*/ 106045 w 106045"/>
              <a:gd name="T1" fmla="*/ 56629 h 120344"/>
              <a:gd name="T2" fmla="*/ 54229 w 106045"/>
              <a:gd name="T3" fmla="*/ 0 h 120344"/>
              <a:gd name="T4" fmla="*/ 51816 w 106045"/>
              <a:gd name="T5" fmla="*/ 0 h 120344"/>
              <a:gd name="T6" fmla="*/ 0 w 106045"/>
              <a:gd name="T7" fmla="*/ 56629 h 120344"/>
              <a:gd name="T8" fmla="*/ 51816 w 106045"/>
              <a:gd name="T9" fmla="*/ 120344 h 120344"/>
              <a:gd name="T10" fmla="*/ 54229 w 106045"/>
              <a:gd name="T11" fmla="*/ 120344 h 120344"/>
              <a:gd name="T12" fmla="*/ 106045 w 106045"/>
              <a:gd name="T13" fmla="*/ 56629 h 1203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6045"/>
              <a:gd name="T22" fmla="*/ 0 h 120344"/>
              <a:gd name="T23" fmla="*/ 106045 w 106045"/>
              <a:gd name="T24" fmla="*/ 120344 h 1203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6045" h="120344">
                <a:moveTo>
                  <a:pt x="106045" y="56629"/>
                </a:moveTo>
                <a:cubicBezTo>
                  <a:pt x="107188" y="7188"/>
                  <a:pt x="54229" y="0"/>
                  <a:pt x="54229" y="0"/>
                </a:cubicBezTo>
                <a:lnTo>
                  <a:pt x="51816" y="0"/>
                </a:lnTo>
                <a:cubicBezTo>
                  <a:pt x="51816" y="0"/>
                  <a:pt x="-1269" y="7188"/>
                  <a:pt x="0" y="56629"/>
                </a:cubicBezTo>
                <a:cubicBezTo>
                  <a:pt x="2413" y="81775"/>
                  <a:pt x="32512" y="120344"/>
                  <a:pt x="51816" y="120344"/>
                </a:cubicBezTo>
                <a:lnTo>
                  <a:pt x="54229" y="120344"/>
                </a:lnTo>
                <a:cubicBezTo>
                  <a:pt x="73405" y="120344"/>
                  <a:pt x="103632" y="81775"/>
                  <a:pt x="106045" y="5662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7" name="Freeform 3"/>
          <p:cNvSpPr>
            <a:spLocks noChangeArrowheads="1"/>
          </p:cNvSpPr>
          <p:nvPr/>
        </p:nvSpPr>
        <p:spPr bwMode="auto">
          <a:xfrm>
            <a:off x="4349750" y="5321300"/>
            <a:ext cx="393700" cy="779463"/>
          </a:xfrm>
          <a:custGeom>
            <a:avLst/>
            <a:gdLst>
              <a:gd name="T0" fmla="*/ 392652 w 394319"/>
              <a:gd name="T1" fmla="*/ 318299 h 778840"/>
              <a:gd name="T2" fmla="*/ 313658 w 394319"/>
              <a:gd name="T3" fmla="*/ 29463 h 778840"/>
              <a:gd name="T4" fmla="*/ 273018 w 394319"/>
              <a:gd name="T5" fmla="*/ 0 h 778840"/>
              <a:gd name="T6" fmla="*/ 198723 w 394319"/>
              <a:gd name="T7" fmla="*/ 0 h 778840"/>
              <a:gd name="T8" fmla="*/ 195675 w 394319"/>
              <a:gd name="T9" fmla="*/ 0 h 778840"/>
              <a:gd name="T10" fmla="*/ 121253 w 394319"/>
              <a:gd name="T11" fmla="*/ 0 h 778840"/>
              <a:gd name="T12" fmla="*/ 80613 w 394319"/>
              <a:gd name="T13" fmla="*/ 29463 h 778840"/>
              <a:gd name="T14" fmla="*/ 1619 w 394319"/>
              <a:gd name="T15" fmla="*/ 318299 h 778840"/>
              <a:gd name="T16" fmla="*/ 8477 w 394319"/>
              <a:gd name="T17" fmla="*/ 347535 h 778840"/>
              <a:gd name="T18" fmla="*/ 46831 w 394319"/>
              <a:gd name="T19" fmla="*/ 322745 h 778840"/>
              <a:gd name="T20" fmla="*/ 109823 w 394319"/>
              <a:gd name="T21" fmla="*/ 135635 h 778840"/>
              <a:gd name="T22" fmla="*/ 100933 w 394319"/>
              <a:gd name="T23" fmla="*/ 361200 h 778840"/>
              <a:gd name="T24" fmla="*/ 67151 w 394319"/>
              <a:gd name="T25" fmla="*/ 753922 h 778840"/>
              <a:gd name="T26" fmla="*/ 100933 w 394319"/>
              <a:gd name="T27" fmla="*/ 778840 h 778840"/>
              <a:gd name="T28" fmla="*/ 134588 w 394319"/>
              <a:gd name="T29" fmla="*/ 753922 h 778840"/>
              <a:gd name="T30" fmla="*/ 197199 w 394319"/>
              <a:gd name="T31" fmla="*/ 366280 h 778840"/>
              <a:gd name="T32" fmla="*/ 196310 w 394319"/>
              <a:gd name="T33" fmla="*/ 361200 h 778840"/>
              <a:gd name="T34" fmla="*/ 197961 w 394319"/>
              <a:gd name="T35" fmla="*/ 361200 h 778840"/>
              <a:gd name="T36" fmla="*/ 197199 w 394319"/>
              <a:gd name="T37" fmla="*/ 366280 h 778840"/>
              <a:gd name="T38" fmla="*/ 259429 w 394319"/>
              <a:gd name="T39" fmla="*/ 753922 h 778840"/>
              <a:gd name="T40" fmla="*/ 293211 w 394319"/>
              <a:gd name="T41" fmla="*/ 778840 h 778840"/>
              <a:gd name="T42" fmla="*/ 327247 w 394319"/>
              <a:gd name="T43" fmla="*/ 753922 h 778840"/>
              <a:gd name="T44" fmla="*/ 293211 w 394319"/>
              <a:gd name="T45" fmla="*/ 361200 h 778840"/>
              <a:gd name="T46" fmla="*/ 284321 w 394319"/>
              <a:gd name="T47" fmla="*/ 135635 h 778840"/>
              <a:gd name="T48" fmla="*/ 347567 w 394319"/>
              <a:gd name="T49" fmla="*/ 322745 h 778840"/>
              <a:gd name="T50" fmla="*/ 385794 w 394319"/>
              <a:gd name="T51" fmla="*/ 347535 h 778840"/>
              <a:gd name="T52" fmla="*/ 392652 w 394319"/>
              <a:gd name="T53" fmla="*/ 318299 h 77884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94319"/>
              <a:gd name="T82" fmla="*/ 0 h 778840"/>
              <a:gd name="T83" fmla="*/ 394319 w 394319"/>
              <a:gd name="T84" fmla="*/ 778840 h 77884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94319" h="778840">
                <a:moveTo>
                  <a:pt x="392652" y="318299"/>
                </a:moveTo>
                <a:cubicBezTo>
                  <a:pt x="392652" y="318299"/>
                  <a:pt x="324834" y="56514"/>
                  <a:pt x="313658" y="29463"/>
                </a:cubicBezTo>
                <a:cubicBezTo>
                  <a:pt x="302482" y="2285"/>
                  <a:pt x="273018" y="0"/>
                  <a:pt x="273018" y="0"/>
                </a:cubicBezTo>
                <a:lnTo>
                  <a:pt x="198723" y="0"/>
                </a:lnTo>
                <a:lnTo>
                  <a:pt x="195675" y="0"/>
                </a:lnTo>
                <a:lnTo>
                  <a:pt x="121253" y="0"/>
                </a:lnTo>
                <a:cubicBezTo>
                  <a:pt x="121253" y="0"/>
                  <a:pt x="91789" y="2285"/>
                  <a:pt x="80613" y="29463"/>
                </a:cubicBezTo>
                <a:cubicBezTo>
                  <a:pt x="69310" y="56514"/>
                  <a:pt x="1619" y="318299"/>
                  <a:pt x="1619" y="318299"/>
                </a:cubicBezTo>
                <a:cubicBezTo>
                  <a:pt x="1619" y="318299"/>
                  <a:pt x="-4984" y="340728"/>
                  <a:pt x="8477" y="347535"/>
                </a:cubicBezTo>
                <a:cubicBezTo>
                  <a:pt x="21939" y="354431"/>
                  <a:pt x="37687" y="340728"/>
                  <a:pt x="46831" y="322745"/>
                </a:cubicBezTo>
                <a:cubicBezTo>
                  <a:pt x="55721" y="304710"/>
                  <a:pt x="109823" y="135635"/>
                  <a:pt x="109823" y="135635"/>
                </a:cubicBezTo>
                <a:lnTo>
                  <a:pt x="100933" y="361200"/>
                </a:lnTo>
                <a:lnTo>
                  <a:pt x="67151" y="753922"/>
                </a:lnTo>
                <a:cubicBezTo>
                  <a:pt x="67151" y="753922"/>
                  <a:pt x="82899" y="780922"/>
                  <a:pt x="100933" y="778840"/>
                </a:cubicBezTo>
                <a:cubicBezTo>
                  <a:pt x="118967" y="776554"/>
                  <a:pt x="130270" y="774319"/>
                  <a:pt x="134588" y="753922"/>
                </a:cubicBezTo>
                <a:cubicBezTo>
                  <a:pt x="138906" y="734948"/>
                  <a:pt x="190214" y="410362"/>
                  <a:pt x="197199" y="366280"/>
                </a:cubicBezTo>
                <a:cubicBezTo>
                  <a:pt x="196691" y="363054"/>
                  <a:pt x="196310" y="361200"/>
                  <a:pt x="196310" y="361200"/>
                </a:cubicBezTo>
                <a:lnTo>
                  <a:pt x="197961" y="361200"/>
                </a:lnTo>
                <a:cubicBezTo>
                  <a:pt x="197961" y="361200"/>
                  <a:pt x="197707" y="363054"/>
                  <a:pt x="197199" y="366280"/>
                </a:cubicBezTo>
                <a:cubicBezTo>
                  <a:pt x="204057" y="410362"/>
                  <a:pt x="255238" y="734948"/>
                  <a:pt x="259429" y="753922"/>
                </a:cubicBezTo>
                <a:cubicBezTo>
                  <a:pt x="264001" y="774319"/>
                  <a:pt x="275304" y="776554"/>
                  <a:pt x="293211" y="778840"/>
                </a:cubicBezTo>
                <a:cubicBezTo>
                  <a:pt x="311245" y="780922"/>
                  <a:pt x="327247" y="753922"/>
                  <a:pt x="327247" y="753922"/>
                </a:cubicBezTo>
                <a:lnTo>
                  <a:pt x="293211" y="361200"/>
                </a:lnTo>
                <a:lnTo>
                  <a:pt x="284321" y="135635"/>
                </a:lnTo>
                <a:cubicBezTo>
                  <a:pt x="284321" y="135635"/>
                  <a:pt x="338423" y="304710"/>
                  <a:pt x="347567" y="322745"/>
                </a:cubicBezTo>
                <a:cubicBezTo>
                  <a:pt x="356584" y="340728"/>
                  <a:pt x="372332" y="354431"/>
                  <a:pt x="385794" y="347535"/>
                </a:cubicBezTo>
                <a:cubicBezTo>
                  <a:pt x="399383" y="340728"/>
                  <a:pt x="392652" y="318299"/>
                  <a:pt x="392652" y="31829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8" name="Freeform 3"/>
          <p:cNvSpPr>
            <a:spLocks noChangeArrowheads="1"/>
          </p:cNvSpPr>
          <p:nvPr/>
        </p:nvSpPr>
        <p:spPr bwMode="auto">
          <a:xfrm>
            <a:off x="4476750" y="5157788"/>
            <a:ext cx="133350" cy="149225"/>
          </a:xfrm>
          <a:custGeom>
            <a:avLst/>
            <a:gdLst>
              <a:gd name="T0" fmla="*/ 132334 w 132334"/>
              <a:gd name="T1" fmla="*/ 70739 h 150367"/>
              <a:gd name="T2" fmla="*/ 67564 w 132334"/>
              <a:gd name="T3" fmla="*/ 0 h 150367"/>
              <a:gd name="T4" fmla="*/ 64642 w 132334"/>
              <a:gd name="T5" fmla="*/ 0 h 150367"/>
              <a:gd name="T6" fmla="*/ 0 w 132334"/>
              <a:gd name="T7" fmla="*/ 70739 h 150367"/>
              <a:gd name="T8" fmla="*/ 64642 w 132334"/>
              <a:gd name="T9" fmla="*/ 150367 h 150367"/>
              <a:gd name="T10" fmla="*/ 67564 w 132334"/>
              <a:gd name="T11" fmla="*/ 150367 h 150367"/>
              <a:gd name="T12" fmla="*/ 132334 w 132334"/>
              <a:gd name="T13" fmla="*/ 70739 h 1503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334"/>
              <a:gd name="T22" fmla="*/ 0 h 150367"/>
              <a:gd name="T23" fmla="*/ 132334 w 132334"/>
              <a:gd name="T24" fmla="*/ 150367 h 15036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334" h="150367">
                <a:moveTo>
                  <a:pt x="132334" y="70739"/>
                </a:moveTo>
                <a:cubicBezTo>
                  <a:pt x="133858" y="9016"/>
                  <a:pt x="67564" y="0"/>
                  <a:pt x="67564" y="0"/>
                </a:cubicBezTo>
                <a:lnTo>
                  <a:pt x="64642" y="0"/>
                </a:lnTo>
                <a:cubicBezTo>
                  <a:pt x="64642" y="0"/>
                  <a:pt x="-1651" y="9016"/>
                  <a:pt x="0" y="70739"/>
                </a:cubicBezTo>
                <a:cubicBezTo>
                  <a:pt x="2921" y="102234"/>
                  <a:pt x="40640" y="150367"/>
                  <a:pt x="64642" y="150367"/>
                </a:cubicBezTo>
                <a:lnTo>
                  <a:pt x="67564" y="150367"/>
                </a:lnTo>
                <a:cubicBezTo>
                  <a:pt x="91694" y="150367"/>
                  <a:pt x="129285" y="102234"/>
                  <a:pt x="132334" y="7073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9" name="Freeform 3"/>
          <p:cNvSpPr>
            <a:spLocks noChangeArrowheads="1"/>
          </p:cNvSpPr>
          <p:nvPr/>
        </p:nvSpPr>
        <p:spPr bwMode="auto">
          <a:xfrm>
            <a:off x="3197225" y="5238750"/>
            <a:ext cx="393700" cy="779463"/>
          </a:xfrm>
          <a:custGeom>
            <a:avLst/>
            <a:gdLst>
              <a:gd name="T0" fmla="*/ 392652 w 394335"/>
              <a:gd name="T1" fmla="*/ 318261 h 778789"/>
              <a:gd name="T2" fmla="*/ 313658 w 394335"/>
              <a:gd name="T3" fmla="*/ 29336 h 778789"/>
              <a:gd name="T4" fmla="*/ 273018 w 394335"/>
              <a:gd name="T5" fmla="*/ 0 h 778789"/>
              <a:gd name="T6" fmla="*/ 198723 w 394335"/>
              <a:gd name="T7" fmla="*/ 0 h 778789"/>
              <a:gd name="T8" fmla="*/ 195802 w 394335"/>
              <a:gd name="T9" fmla="*/ 0 h 778789"/>
              <a:gd name="T10" fmla="*/ 121253 w 394335"/>
              <a:gd name="T11" fmla="*/ 0 h 778789"/>
              <a:gd name="T12" fmla="*/ 80740 w 394335"/>
              <a:gd name="T13" fmla="*/ 29336 h 778789"/>
              <a:gd name="T14" fmla="*/ 1619 w 394335"/>
              <a:gd name="T15" fmla="*/ 318261 h 778789"/>
              <a:gd name="T16" fmla="*/ 8477 w 394335"/>
              <a:gd name="T17" fmla="*/ 347471 h 778789"/>
              <a:gd name="T18" fmla="*/ 46831 w 394335"/>
              <a:gd name="T19" fmla="*/ 322707 h 778789"/>
              <a:gd name="T20" fmla="*/ 109823 w 394335"/>
              <a:gd name="T21" fmla="*/ 135509 h 778789"/>
              <a:gd name="T22" fmla="*/ 101060 w 394335"/>
              <a:gd name="T23" fmla="*/ 361150 h 778789"/>
              <a:gd name="T24" fmla="*/ 67151 w 394335"/>
              <a:gd name="T25" fmla="*/ 753871 h 778789"/>
              <a:gd name="T26" fmla="*/ 101060 w 394335"/>
              <a:gd name="T27" fmla="*/ 778789 h 778789"/>
              <a:gd name="T28" fmla="*/ 134715 w 394335"/>
              <a:gd name="T29" fmla="*/ 753871 h 778789"/>
              <a:gd name="T30" fmla="*/ 197199 w 394335"/>
              <a:gd name="T31" fmla="*/ 366229 h 778789"/>
              <a:gd name="T32" fmla="*/ 196437 w 394335"/>
              <a:gd name="T33" fmla="*/ 361150 h 778789"/>
              <a:gd name="T34" fmla="*/ 197961 w 394335"/>
              <a:gd name="T35" fmla="*/ 361150 h 778789"/>
              <a:gd name="T36" fmla="*/ 197199 w 394335"/>
              <a:gd name="T37" fmla="*/ 366229 h 778789"/>
              <a:gd name="T38" fmla="*/ 259556 w 394335"/>
              <a:gd name="T39" fmla="*/ 753871 h 778789"/>
              <a:gd name="T40" fmla="*/ 293338 w 394335"/>
              <a:gd name="T41" fmla="*/ 778789 h 778789"/>
              <a:gd name="T42" fmla="*/ 327247 w 394335"/>
              <a:gd name="T43" fmla="*/ 753871 h 778789"/>
              <a:gd name="T44" fmla="*/ 293338 w 394335"/>
              <a:gd name="T45" fmla="*/ 361150 h 778789"/>
              <a:gd name="T46" fmla="*/ 284321 w 394335"/>
              <a:gd name="T47" fmla="*/ 135509 h 778789"/>
              <a:gd name="T48" fmla="*/ 347567 w 394335"/>
              <a:gd name="T49" fmla="*/ 322707 h 778789"/>
              <a:gd name="T50" fmla="*/ 385921 w 394335"/>
              <a:gd name="T51" fmla="*/ 347471 h 778789"/>
              <a:gd name="T52" fmla="*/ 392652 w 394335"/>
              <a:gd name="T53" fmla="*/ 318261 h 77878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94335"/>
              <a:gd name="T82" fmla="*/ 0 h 778789"/>
              <a:gd name="T83" fmla="*/ 394335 w 394335"/>
              <a:gd name="T84" fmla="*/ 778789 h 77878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94335" h="778789">
                <a:moveTo>
                  <a:pt x="392652" y="318261"/>
                </a:moveTo>
                <a:cubicBezTo>
                  <a:pt x="392652" y="318261"/>
                  <a:pt x="324961" y="56388"/>
                  <a:pt x="313658" y="29336"/>
                </a:cubicBezTo>
                <a:cubicBezTo>
                  <a:pt x="302482" y="2159"/>
                  <a:pt x="273018" y="0"/>
                  <a:pt x="273018" y="0"/>
                </a:cubicBezTo>
                <a:lnTo>
                  <a:pt x="198723" y="0"/>
                </a:lnTo>
                <a:lnTo>
                  <a:pt x="195802" y="0"/>
                </a:lnTo>
                <a:lnTo>
                  <a:pt x="121253" y="0"/>
                </a:lnTo>
                <a:cubicBezTo>
                  <a:pt x="121253" y="0"/>
                  <a:pt x="91789" y="2159"/>
                  <a:pt x="80740" y="29336"/>
                </a:cubicBezTo>
                <a:cubicBezTo>
                  <a:pt x="69310" y="56388"/>
                  <a:pt x="1619" y="318261"/>
                  <a:pt x="1619" y="318261"/>
                </a:cubicBezTo>
                <a:cubicBezTo>
                  <a:pt x="1619" y="318261"/>
                  <a:pt x="-4984" y="340614"/>
                  <a:pt x="8477" y="347471"/>
                </a:cubicBezTo>
                <a:cubicBezTo>
                  <a:pt x="21939" y="354380"/>
                  <a:pt x="37687" y="340614"/>
                  <a:pt x="46831" y="322707"/>
                </a:cubicBezTo>
                <a:cubicBezTo>
                  <a:pt x="55848" y="304672"/>
                  <a:pt x="109823" y="135509"/>
                  <a:pt x="109823" y="135509"/>
                </a:cubicBezTo>
                <a:lnTo>
                  <a:pt x="101060" y="361150"/>
                </a:lnTo>
                <a:lnTo>
                  <a:pt x="67151" y="753871"/>
                </a:lnTo>
                <a:cubicBezTo>
                  <a:pt x="67151" y="753871"/>
                  <a:pt x="82899" y="780872"/>
                  <a:pt x="101060" y="778789"/>
                </a:cubicBezTo>
                <a:cubicBezTo>
                  <a:pt x="119094" y="776503"/>
                  <a:pt x="130270" y="774268"/>
                  <a:pt x="134715" y="753871"/>
                </a:cubicBezTo>
                <a:cubicBezTo>
                  <a:pt x="139033" y="734898"/>
                  <a:pt x="190214" y="410311"/>
                  <a:pt x="197199" y="366229"/>
                </a:cubicBezTo>
                <a:cubicBezTo>
                  <a:pt x="196691" y="363004"/>
                  <a:pt x="196437" y="361150"/>
                  <a:pt x="196437" y="361150"/>
                </a:cubicBezTo>
                <a:lnTo>
                  <a:pt x="197961" y="361150"/>
                </a:lnTo>
                <a:cubicBezTo>
                  <a:pt x="197961" y="361150"/>
                  <a:pt x="197707" y="363004"/>
                  <a:pt x="197199" y="366229"/>
                </a:cubicBezTo>
                <a:cubicBezTo>
                  <a:pt x="204184" y="410311"/>
                  <a:pt x="255365" y="734898"/>
                  <a:pt x="259556" y="753871"/>
                </a:cubicBezTo>
                <a:cubicBezTo>
                  <a:pt x="264001" y="774268"/>
                  <a:pt x="275304" y="776503"/>
                  <a:pt x="293338" y="778789"/>
                </a:cubicBezTo>
                <a:cubicBezTo>
                  <a:pt x="311245" y="780872"/>
                  <a:pt x="327247" y="753871"/>
                  <a:pt x="327247" y="753871"/>
                </a:cubicBezTo>
                <a:lnTo>
                  <a:pt x="293338" y="361150"/>
                </a:lnTo>
                <a:lnTo>
                  <a:pt x="284321" y="135509"/>
                </a:lnTo>
                <a:cubicBezTo>
                  <a:pt x="284321" y="135509"/>
                  <a:pt x="338423" y="304672"/>
                  <a:pt x="347567" y="322707"/>
                </a:cubicBezTo>
                <a:cubicBezTo>
                  <a:pt x="356584" y="340614"/>
                  <a:pt x="372332" y="354380"/>
                  <a:pt x="385921" y="347471"/>
                </a:cubicBezTo>
                <a:cubicBezTo>
                  <a:pt x="399383" y="340614"/>
                  <a:pt x="392652" y="318261"/>
                  <a:pt x="392652" y="318261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0" name="Freeform 3"/>
          <p:cNvSpPr>
            <a:spLocks noChangeArrowheads="1"/>
          </p:cNvSpPr>
          <p:nvPr/>
        </p:nvSpPr>
        <p:spPr bwMode="auto">
          <a:xfrm>
            <a:off x="3325813" y="5073650"/>
            <a:ext cx="131762" cy="150813"/>
          </a:xfrm>
          <a:custGeom>
            <a:avLst/>
            <a:gdLst>
              <a:gd name="T0" fmla="*/ 132333 w 132333"/>
              <a:gd name="T1" fmla="*/ 70739 h 150367"/>
              <a:gd name="T2" fmla="*/ 67690 w 132333"/>
              <a:gd name="T3" fmla="*/ 0 h 150367"/>
              <a:gd name="T4" fmla="*/ 64642 w 132333"/>
              <a:gd name="T5" fmla="*/ 0 h 150367"/>
              <a:gd name="T6" fmla="*/ 0 w 132333"/>
              <a:gd name="T7" fmla="*/ 70739 h 150367"/>
              <a:gd name="T8" fmla="*/ 64642 w 132333"/>
              <a:gd name="T9" fmla="*/ 150367 h 150367"/>
              <a:gd name="T10" fmla="*/ 67690 w 132333"/>
              <a:gd name="T11" fmla="*/ 150367 h 150367"/>
              <a:gd name="T12" fmla="*/ 132333 w 132333"/>
              <a:gd name="T13" fmla="*/ 70739 h 1503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333"/>
              <a:gd name="T22" fmla="*/ 0 h 150367"/>
              <a:gd name="T23" fmla="*/ 132333 w 132333"/>
              <a:gd name="T24" fmla="*/ 150367 h 15036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333" h="150367">
                <a:moveTo>
                  <a:pt x="132333" y="70739"/>
                </a:moveTo>
                <a:cubicBezTo>
                  <a:pt x="133858" y="9016"/>
                  <a:pt x="67690" y="0"/>
                  <a:pt x="67690" y="0"/>
                </a:cubicBezTo>
                <a:lnTo>
                  <a:pt x="64642" y="0"/>
                </a:lnTo>
                <a:cubicBezTo>
                  <a:pt x="64642" y="0"/>
                  <a:pt x="-1651" y="9016"/>
                  <a:pt x="0" y="70739"/>
                </a:cubicBezTo>
                <a:cubicBezTo>
                  <a:pt x="2920" y="102108"/>
                  <a:pt x="40639" y="150367"/>
                  <a:pt x="64642" y="150367"/>
                </a:cubicBezTo>
                <a:lnTo>
                  <a:pt x="67690" y="150367"/>
                </a:lnTo>
                <a:cubicBezTo>
                  <a:pt x="91694" y="150367"/>
                  <a:pt x="129413" y="102108"/>
                  <a:pt x="132333" y="70739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1" name="Freeform 3"/>
          <p:cNvSpPr>
            <a:spLocks noChangeArrowheads="1"/>
          </p:cNvSpPr>
          <p:nvPr/>
        </p:nvSpPr>
        <p:spPr bwMode="auto">
          <a:xfrm>
            <a:off x="1962150" y="5246688"/>
            <a:ext cx="395288" cy="777875"/>
          </a:xfrm>
          <a:custGeom>
            <a:avLst/>
            <a:gdLst>
              <a:gd name="T0" fmla="*/ 392715 w 394382"/>
              <a:gd name="T1" fmla="*/ 318262 h 778814"/>
              <a:gd name="T2" fmla="*/ 313594 w 394382"/>
              <a:gd name="T3" fmla="*/ 29337 h 778814"/>
              <a:gd name="T4" fmla="*/ 273081 w 394382"/>
              <a:gd name="T5" fmla="*/ 0 h 778814"/>
              <a:gd name="T6" fmla="*/ 198786 w 394382"/>
              <a:gd name="T7" fmla="*/ 0 h 778814"/>
              <a:gd name="T8" fmla="*/ 195738 w 394382"/>
              <a:gd name="T9" fmla="*/ 0 h 778814"/>
              <a:gd name="T10" fmla="*/ 121316 w 394382"/>
              <a:gd name="T11" fmla="*/ 0 h 778814"/>
              <a:gd name="T12" fmla="*/ 80676 w 394382"/>
              <a:gd name="T13" fmla="*/ 29337 h 778814"/>
              <a:gd name="T14" fmla="*/ 1682 w 394382"/>
              <a:gd name="T15" fmla="*/ 318262 h 778814"/>
              <a:gd name="T16" fmla="*/ 8413 w 394382"/>
              <a:gd name="T17" fmla="*/ 347510 h 778814"/>
              <a:gd name="T18" fmla="*/ 46894 w 394382"/>
              <a:gd name="T19" fmla="*/ 322707 h 778814"/>
              <a:gd name="T20" fmla="*/ 109886 w 394382"/>
              <a:gd name="T21" fmla="*/ 135509 h 778814"/>
              <a:gd name="T22" fmla="*/ 100996 w 394382"/>
              <a:gd name="T23" fmla="*/ 361175 h 778814"/>
              <a:gd name="T24" fmla="*/ 67214 w 394382"/>
              <a:gd name="T25" fmla="*/ 753897 h 778814"/>
              <a:gd name="T26" fmla="*/ 100996 w 394382"/>
              <a:gd name="T27" fmla="*/ 778814 h 778814"/>
              <a:gd name="T28" fmla="*/ 134651 w 394382"/>
              <a:gd name="T29" fmla="*/ 753897 h 778814"/>
              <a:gd name="T30" fmla="*/ 197262 w 394382"/>
              <a:gd name="T31" fmla="*/ 366255 h 778814"/>
              <a:gd name="T32" fmla="*/ 196373 w 394382"/>
              <a:gd name="T33" fmla="*/ 361175 h 778814"/>
              <a:gd name="T34" fmla="*/ 198024 w 394382"/>
              <a:gd name="T35" fmla="*/ 361175 h 778814"/>
              <a:gd name="T36" fmla="*/ 197262 w 394382"/>
              <a:gd name="T37" fmla="*/ 366255 h 778814"/>
              <a:gd name="T38" fmla="*/ 259492 w 394382"/>
              <a:gd name="T39" fmla="*/ 753897 h 778814"/>
              <a:gd name="T40" fmla="*/ 293274 w 394382"/>
              <a:gd name="T41" fmla="*/ 778814 h 778814"/>
              <a:gd name="T42" fmla="*/ 327310 w 394382"/>
              <a:gd name="T43" fmla="*/ 753897 h 778814"/>
              <a:gd name="T44" fmla="*/ 293274 w 394382"/>
              <a:gd name="T45" fmla="*/ 361175 h 778814"/>
              <a:gd name="T46" fmla="*/ 284257 w 394382"/>
              <a:gd name="T47" fmla="*/ 135509 h 778814"/>
              <a:gd name="T48" fmla="*/ 347630 w 394382"/>
              <a:gd name="T49" fmla="*/ 322707 h 778814"/>
              <a:gd name="T50" fmla="*/ 385857 w 394382"/>
              <a:gd name="T51" fmla="*/ 347510 h 778814"/>
              <a:gd name="T52" fmla="*/ 392715 w 394382"/>
              <a:gd name="T53" fmla="*/ 318262 h 77881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94382"/>
              <a:gd name="T82" fmla="*/ 0 h 778814"/>
              <a:gd name="T83" fmla="*/ 394382 w 394382"/>
              <a:gd name="T84" fmla="*/ 778814 h 77881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94382" h="778814">
                <a:moveTo>
                  <a:pt x="392715" y="318262"/>
                </a:moveTo>
                <a:cubicBezTo>
                  <a:pt x="392715" y="318262"/>
                  <a:pt x="324897" y="56515"/>
                  <a:pt x="313594" y="29337"/>
                </a:cubicBezTo>
                <a:cubicBezTo>
                  <a:pt x="302418" y="2286"/>
                  <a:pt x="273081" y="0"/>
                  <a:pt x="273081" y="0"/>
                </a:cubicBezTo>
                <a:lnTo>
                  <a:pt x="198786" y="0"/>
                </a:lnTo>
                <a:lnTo>
                  <a:pt x="195738" y="0"/>
                </a:lnTo>
                <a:lnTo>
                  <a:pt x="121316" y="0"/>
                </a:lnTo>
                <a:cubicBezTo>
                  <a:pt x="121316" y="0"/>
                  <a:pt x="91852" y="2286"/>
                  <a:pt x="80676" y="29337"/>
                </a:cubicBezTo>
                <a:cubicBezTo>
                  <a:pt x="69246" y="56515"/>
                  <a:pt x="1682" y="318262"/>
                  <a:pt x="1682" y="318262"/>
                </a:cubicBezTo>
                <a:cubicBezTo>
                  <a:pt x="1682" y="318262"/>
                  <a:pt x="-5048" y="340741"/>
                  <a:pt x="8413" y="347510"/>
                </a:cubicBezTo>
                <a:cubicBezTo>
                  <a:pt x="22002" y="354406"/>
                  <a:pt x="37750" y="340741"/>
                  <a:pt x="46894" y="322707"/>
                </a:cubicBezTo>
                <a:cubicBezTo>
                  <a:pt x="55784" y="304673"/>
                  <a:pt x="109886" y="135509"/>
                  <a:pt x="109886" y="135509"/>
                </a:cubicBezTo>
                <a:lnTo>
                  <a:pt x="100996" y="361175"/>
                </a:lnTo>
                <a:lnTo>
                  <a:pt x="67214" y="753897"/>
                </a:lnTo>
                <a:cubicBezTo>
                  <a:pt x="67214" y="753897"/>
                  <a:pt x="82962" y="780897"/>
                  <a:pt x="100996" y="778814"/>
                </a:cubicBezTo>
                <a:cubicBezTo>
                  <a:pt x="119030" y="776528"/>
                  <a:pt x="130333" y="774293"/>
                  <a:pt x="134651" y="753897"/>
                </a:cubicBezTo>
                <a:cubicBezTo>
                  <a:pt x="138969" y="734923"/>
                  <a:pt x="190277" y="410337"/>
                  <a:pt x="197262" y="366255"/>
                </a:cubicBezTo>
                <a:cubicBezTo>
                  <a:pt x="196754" y="363029"/>
                  <a:pt x="196373" y="361175"/>
                  <a:pt x="196373" y="361175"/>
                </a:cubicBezTo>
                <a:lnTo>
                  <a:pt x="198024" y="361175"/>
                </a:lnTo>
                <a:cubicBezTo>
                  <a:pt x="198024" y="361175"/>
                  <a:pt x="197770" y="363029"/>
                  <a:pt x="197262" y="366255"/>
                </a:cubicBezTo>
                <a:cubicBezTo>
                  <a:pt x="204120" y="410337"/>
                  <a:pt x="255301" y="734923"/>
                  <a:pt x="259492" y="753897"/>
                </a:cubicBezTo>
                <a:cubicBezTo>
                  <a:pt x="264064" y="774293"/>
                  <a:pt x="275367" y="776528"/>
                  <a:pt x="293274" y="778814"/>
                </a:cubicBezTo>
                <a:cubicBezTo>
                  <a:pt x="311308" y="780897"/>
                  <a:pt x="327310" y="753897"/>
                  <a:pt x="327310" y="753897"/>
                </a:cubicBezTo>
                <a:lnTo>
                  <a:pt x="293274" y="361175"/>
                </a:lnTo>
                <a:lnTo>
                  <a:pt x="284257" y="135509"/>
                </a:lnTo>
                <a:cubicBezTo>
                  <a:pt x="284257" y="135509"/>
                  <a:pt x="338486" y="304673"/>
                  <a:pt x="347630" y="322707"/>
                </a:cubicBezTo>
                <a:cubicBezTo>
                  <a:pt x="356647" y="340741"/>
                  <a:pt x="372395" y="354406"/>
                  <a:pt x="385857" y="347510"/>
                </a:cubicBezTo>
                <a:cubicBezTo>
                  <a:pt x="399446" y="340741"/>
                  <a:pt x="392715" y="318262"/>
                  <a:pt x="392715" y="318262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2" name="Freeform 3"/>
          <p:cNvSpPr>
            <a:spLocks noChangeArrowheads="1"/>
          </p:cNvSpPr>
          <p:nvPr/>
        </p:nvSpPr>
        <p:spPr bwMode="auto">
          <a:xfrm>
            <a:off x="2090738" y="5081588"/>
            <a:ext cx="131762" cy="150812"/>
          </a:xfrm>
          <a:custGeom>
            <a:avLst/>
            <a:gdLst>
              <a:gd name="T0" fmla="*/ 132460 w 132461"/>
              <a:gd name="T1" fmla="*/ 70738 h 150367"/>
              <a:gd name="T2" fmla="*/ 67691 w 132461"/>
              <a:gd name="T3" fmla="*/ 0 h 150367"/>
              <a:gd name="T4" fmla="*/ 64769 w 132461"/>
              <a:gd name="T5" fmla="*/ 0 h 150367"/>
              <a:gd name="T6" fmla="*/ 0 w 132461"/>
              <a:gd name="T7" fmla="*/ 70738 h 150367"/>
              <a:gd name="T8" fmla="*/ 64769 w 132461"/>
              <a:gd name="T9" fmla="*/ 150367 h 150367"/>
              <a:gd name="T10" fmla="*/ 67691 w 132461"/>
              <a:gd name="T11" fmla="*/ 150367 h 150367"/>
              <a:gd name="T12" fmla="*/ 132460 w 132461"/>
              <a:gd name="T13" fmla="*/ 70738 h 1503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461"/>
              <a:gd name="T22" fmla="*/ 0 h 150367"/>
              <a:gd name="T23" fmla="*/ 132461 w 132461"/>
              <a:gd name="T24" fmla="*/ 150367 h 15036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461" h="150367">
                <a:moveTo>
                  <a:pt x="132460" y="70738"/>
                </a:moveTo>
                <a:cubicBezTo>
                  <a:pt x="133984" y="9016"/>
                  <a:pt x="67691" y="0"/>
                  <a:pt x="67691" y="0"/>
                </a:cubicBezTo>
                <a:lnTo>
                  <a:pt x="64769" y="0"/>
                </a:lnTo>
                <a:cubicBezTo>
                  <a:pt x="64769" y="0"/>
                  <a:pt x="-1524" y="9016"/>
                  <a:pt x="0" y="70738"/>
                </a:cubicBezTo>
                <a:cubicBezTo>
                  <a:pt x="3047" y="102234"/>
                  <a:pt x="40766" y="150367"/>
                  <a:pt x="64769" y="150367"/>
                </a:cubicBezTo>
                <a:lnTo>
                  <a:pt x="67691" y="150367"/>
                </a:lnTo>
                <a:cubicBezTo>
                  <a:pt x="91820" y="150367"/>
                  <a:pt x="129413" y="102234"/>
                  <a:pt x="132460" y="70738"/>
                </a:cubicBezTo>
              </a:path>
            </a:pathLst>
          </a:custGeom>
          <a:solidFill>
            <a:srgbClr val="231F2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3" name="Freeform 3"/>
          <p:cNvSpPr>
            <a:spLocks noChangeArrowheads="1"/>
          </p:cNvSpPr>
          <p:nvPr/>
        </p:nvSpPr>
        <p:spPr bwMode="auto">
          <a:xfrm>
            <a:off x="995363" y="5978525"/>
            <a:ext cx="3829050" cy="217488"/>
          </a:xfrm>
          <a:custGeom>
            <a:avLst/>
            <a:gdLst>
              <a:gd name="T0" fmla="*/ 6350 w 3828859"/>
              <a:gd name="T1" fmla="*/ 111741 h 217608"/>
              <a:gd name="T2" fmla="*/ 3822509 w 3828859"/>
              <a:gd name="T3" fmla="*/ 211258 h 217608"/>
              <a:gd name="T4" fmla="*/ 0 60000 65536"/>
              <a:gd name="T5" fmla="*/ 0 60000 65536"/>
              <a:gd name="T6" fmla="*/ 0 w 3828859"/>
              <a:gd name="T7" fmla="*/ 0 h 217608"/>
              <a:gd name="T8" fmla="*/ 3828859 w 3828859"/>
              <a:gd name="T9" fmla="*/ 217608 h 2176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828859" h="217608">
                <a:moveTo>
                  <a:pt x="6350" y="111741"/>
                </a:moveTo>
                <a:cubicBezTo>
                  <a:pt x="492061" y="61169"/>
                  <a:pt x="2727896" y="-145357"/>
                  <a:pt x="3822509" y="211258"/>
                </a:cubicBezTo>
              </a:path>
            </a:pathLst>
          </a:custGeom>
          <a:noFill/>
          <a:ln w="12700" cap="flat" cmpd="sng">
            <a:solidFill>
              <a:srgbClr val="231F20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4" name="Freeform 3"/>
          <p:cNvSpPr>
            <a:spLocks noChangeArrowheads="1"/>
          </p:cNvSpPr>
          <p:nvPr/>
        </p:nvSpPr>
        <p:spPr bwMode="auto">
          <a:xfrm>
            <a:off x="4956175" y="6234113"/>
            <a:ext cx="2438400" cy="606425"/>
          </a:xfrm>
          <a:custGeom>
            <a:avLst/>
            <a:gdLst>
              <a:gd name="T0" fmla="*/ 6350 w 2439289"/>
              <a:gd name="T1" fmla="*/ 6350 h 606281"/>
              <a:gd name="T2" fmla="*/ 2432938 w 2439289"/>
              <a:gd name="T3" fmla="*/ 595007 h 606281"/>
              <a:gd name="T4" fmla="*/ 0 60000 65536"/>
              <a:gd name="T5" fmla="*/ 0 60000 65536"/>
              <a:gd name="T6" fmla="*/ 0 w 2439289"/>
              <a:gd name="T7" fmla="*/ 0 h 606281"/>
              <a:gd name="T8" fmla="*/ 2439289 w 2439289"/>
              <a:gd name="T9" fmla="*/ 606281 h 6062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39289" h="606281">
                <a:moveTo>
                  <a:pt x="6350" y="6350"/>
                </a:moveTo>
                <a:cubicBezTo>
                  <a:pt x="1107313" y="392760"/>
                  <a:pt x="2087879" y="639242"/>
                  <a:pt x="2432938" y="595007"/>
                </a:cubicBezTo>
              </a:path>
            </a:pathLst>
          </a:custGeom>
          <a:noFill/>
          <a:ln w="12700" cap="flat" cmpd="sng">
            <a:solidFill>
              <a:srgbClr val="231F20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5" name="Freeform 3"/>
          <p:cNvSpPr>
            <a:spLocks noChangeArrowheads="1"/>
          </p:cNvSpPr>
          <p:nvPr/>
        </p:nvSpPr>
        <p:spPr bwMode="auto">
          <a:xfrm>
            <a:off x="900113" y="6092825"/>
            <a:ext cx="31750" cy="14288"/>
          </a:xfrm>
          <a:custGeom>
            <a:avLst/>
            <a:gdLst>
              <a:gd name="T0" fmla="*/ 6350 w 31559"/>
              <a:gd name="T1" fmla="*/ 8483 h 14833"/>
              <a:gd name="T2" fmla="*/ 25209 w 31559"/>
              <a:gd name="T3" fmla="*/ 6350 h 14833"/>
              <a:gd name="T4" fmla="*/ 0 60000 65536"/>
              <a:gd name="T5" fmla="*/ 0 60000 65536"/>
              <a:gd name="T6" fmla="*/ 0 w 31559"/>
              <a:gd name="T7" fmla="*/ 0 h 14833"/>
              <a:gd name="T8" fmla="*/ 31559 w 31559"/>
              <a:gd name="T9" fmla="*/ 14833 h 1483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59" h="14833">
                <a:moveTo>
                  <a:pt x="6350" y="8483"/>
                </a:moveTo>
                <a:cubicBezTo>
                  <a:pt x="6350" y="8483"/>
                  <a:pt x="12801" y="7721"/>
                  <a:pt x="25209" y="6350"/>
                </a:cubicBezTo>
              </a:path>
            </a:pathLst>
          </a:custGeom>
          <a:noFill/>
          <a:ln w="12700" cap="flat" cmpd="sng">
            <a:solidFill>
              <a:srgbClr val="231F2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6" name="Freeform 3"/>
          <p:cNvSpPr>
            <a:spLocks noChangeArrowheads="1"/>
          </p:cNvSpPr>
          <p:nvPr/>
        </p:nvSpPr>
        <p:spPr bwMode="auto">
          <a:xfrm>
            <a:off x="4846638" y="6196013"/>
            <a:ext cx="49212" cy="25400"/>
          </a:xfrm>
          <a:custGeom>
            <a:avLst/>
            <a:gdLst>
              <a:gd name="T0" fmla="*/ 6350 w 48895"/>
              <a:gd name="T1" fmla="*/ 6350 h 25476"/>
              <a:gd name="T2" fmla="*/ 24257 w 48895"/>
              <a:gd name="T3" fmla="*/ 12636 h 25476"/>
              <a:gd name="T4" fmla="*/ 42545 w 48895"/>
              <a:gd name="T5" fmla="*/ 19126 h 25476"/>
              <a:gd name="T6" fmla="*/ 0 60000 65536"/>
              <a:gd name="T7" fmla="*/ 0 60000 65536"/>
              <a:gd name="T8" fmla="*/ 0 60000 65536"/>
              <a:gd name="T9" fmla="*/ 0 w 48895"/>
              <a:gd name="T10" fmla="*/ 0 h 25476"/>
              <a:gd name="T11" fmla="*/ 48895 w 48895"/>
              <a:gd name="T12" fmla="*/ 25476 h 254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895" h="25476">
                <a:moveTo>
                  <a:pt x="6350" y="6350"/>
                </a:moveTo>
                <a:cubicBezTo>
                  <a:pt x="12446" y="8432"/>
                  <a:pt x="18414" y="10528"/>
                  <a:pt x="24257" y="12636"/>
                </a:cubicBezTo>
                <a:cubicBezTo>
                  <a:pt x="30352" y="14808"/>
                  <a:pt x="36448" y="16967"/>
                  <a:pt x="42545" y="19126"/>
                </a:cubicBezTo>
              </a:path>
            </a:pathLst>
          </a:custGeom>
          <a:noFill/>
          <a:ln w="12700" cap="flat" cmpd="sng">
            <a:solidFill>
              <a:srgbClr val="231F2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7" name="Freeform 3"/>
          <p:cNvSpPr>
            <a:spLocks noChangeArrowheads="1"/>
          </p:cNvSpPr>
          <p:nvPr/>
        </p:nvSpPr>
        <p:spPr bwMode="auto">
          <a:xfrm>
            <a:off x="7419975" y="6811963"/>
            <a:ext cx="31750" cy="17462"/>
          </a:xfrm>
          <a:custGeom>
            <a:avLst/>
            <a:gdLst>
              <a:gd name="T0" fmla="*/ 6350 w 31496"/>
              <a:gd name="T1" fmla="*/ 11341 h 17691"/>
              <a:gd name="T2" fmla="*/ 25145 w 31496"/>
              <a:gd name="T3" fmla="*/ 6350 h 17691"/>
              <a:gd name="T4" fmla="*/ 0 60000 65536"/>
              <a:gd name="T5" fmla="*/ 0 60000 65536"/>
              <a:gd name="T6" fmla="*/ 0 w 31496"/>
              <a:gd name="T7" fmla="*/ 0 h 17691"/>
              <a:gd name="T8" fmla="*/ 31496 w 31496"/>
              <a:gd name="T9" fmla="*/ 17691 h 176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496" h="17691">
                <a:moveTo>
                  <a:pt x="6350" y="11341"/>
                </a:moveTo>
                <a:cubicBezTo>
                  <a:pt x="12953" y="9828"/>
                  <a:pt x="19177" y="8166"/>
                  <a:pt x="25145" y="6350"/>
                </a:cubicBezTo>
              </a:path>
            </a:pathLst>
          </a:custGeom>
          <a:noFill/>
          <a:ln w="12700" cap="flat" cmpd="sng">
            <a:solidFill>
              <a:srgbClr val="231F2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0" y="2324100"/>
            <a:ext cx="10795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0" name="TextBox 1"/>
          <p:cNvSpPr>
            <a:spLocks noChangeArrowheads="1"/>
          </p:cNvSpPr>
          <p:nvPr/>
        </p:nvSpPr>
        <p:spPr bwMode="auto">
          <a:xfrm>
            <a:off x="1422400" y="2286000"/>
            <a:ext cx="5030788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5500"/>
              </a:lnSpc>
            </a:pPr>
            <a:r>
              <a:rPr 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Generation</a:t>
            </a:r>
            <a:r>
              <a:rPr lang="en-US" sz="6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Y</a:t>
            </a:r>
            <a:endParaRPr lang="zh-CN" altLang="en-US"/>
          </a:p>
        </p:txBody>
      </p:sp>
      <p:sp>
        <p:nvSpPr>
          <p:cNvPr id="6171" name="TextBox 1"/>
          <p:cNvSpPr>
            <a:spLocks noChangeArrowheads="1"/>
          </p:cNvSpPr>
          <p:nvPr/>
        </p:nvSpPr>
        <p:spPr bwMode="auto">
          <a:xfrm>
            <a:off x="1562100" y="2921000"/>
            <a:ext cx="45005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400"/>
              </a:lnSpc>
            </a:pPr>
            <a:r>
              <a:rPr 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这是群8090后，热衷数字生活，乐于分享</a:t>
            </a:r>
            <a:endParaRPr lang="zh-CN" altLang="en-US"/>
          </a:p>
        </p:txBody>
      </p:sp>
      <p:sp>
        <p:nvSpPr>
          <p:cNvPr id="6172" name="TextBox 1"/>
          <p:cNvSpPr>
            <a:spLocks noChangeArrowheads="1"/>
          </p:cNvSpPr>
          <p:nvPr/>
        </p:nvSpPr>
        <p:spPr bwMode="auto">
          <a:xfrm>
            <a:off x="1562100" y="3327400"/>
            <a:ext cx="479425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r>
              <a:rPr 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他们个性鲜明，敢亍表达自我，丌愿被束缚，追求平衡自由的高品质生活方式；</a:t>
            </a:r>
            <a:endParaRPr lang="zh-CN" altLang="en-US"/>
          </a:p>
        </p:txBody>
      </p:sp>
      <p:sp>
        <p:nvSpPr>
          <p:cNvPr id="6173" name="TextBox 1"/>
          <p:cNvSpPr>
            <a:spLocks noChangeArrowheads="1"/>
          </p:cNvSpPr>
          <p:nvPr/>
        </p:nvSpPr>
        <p:spPr bwMode="auto">
          <a:xfrm>
            <a:off x="1562100" y="3644900"/>
            <a:ext cx="57372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r>
              <a:rPr 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他们在意设计美感，也注重方便易用，懂得通过最新的科技，让生活更精彩，让工作更高效；</a:t>
            </a: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•</a:t>
            </a:r>
            <a:r>
              <a:rPr 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亏联网是其生活的延伸，在上面获取资讯、享受影音娱乐，并通过社会化媒体不好友保持联系。</a:t>
            </a:r>
            <a:endParaRPr lang="zh-CN" altLang="en-US"/>
          </a:p>
        </p:txBody>
      </p:sp>
      <p:sp>
        <p:nvSpPr>
          <p:cNvPr id="6174" name="TextBox 1"/>
          <p:cNvSpPr>
            <a:spLocks noChangeArrowheads="1"/>
          </p:cNvSpPr>
          <p:nvPr/>
        </p:nvSpPr>
        <p:spPr bwMode="auto">
          <a:xfrm>
            <a:off x="508000" y="266700"/>
            <a:ext cx="14366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目标受众</a:t>
            </a:r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1" name="Freeform 3"/>
          <p:cNvSpPr>
            <a:spLocks noChangeArrowheads="1"/>
          </p:cNvSpPr>
          <p:nvPr/>
        </p:nvSpPr>
        <p:spPr bwMode="auto">
          <a:xfrm>
            <a:off x="6227763" y="908050"/>
            <a:ext cx="2089150" cy="2089150"/>
          </a:xfrm>
          <a:custGeom>
            <a:avLst/>
            <a:gdLst>
              <a:gd name="T0" fmla="*/ 0 w 2088260"/>
              <a:gd name="T1" fmla="*/ 1044194 h 2088261"/>
              <a:gd name="T2" fmla="*/ 1044066 w 2088260"/>
              <a:gd name="T3" fmla="*/ 0 h 2088261"/>
              <a:gd name="T4" fmla="*/ 2088261 w 2088260"/>
              <a:gd name="T5" fmla="*/ 1044194 h 2088261"/>
              <a:gd name="T6" fmla="*/ 1044066 w 2088260"/>
              <a:gd name="T7" fmla="*/ 2088260 h 2088261"/>
              <a:gd name="T8" fmla="*/ 0 w 2088260"/>
              <a:gd name="T9" fmla="*/ 1044194 h 2088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88260"/>
              <a:gd name="T16" fmla="*/ 0 h 2088261"/>
              <a:gd name="T17" fmla="*/ 2088260 w 2088260"/>
              <a:gd name="T18" fmla="*/ 2088261 h 2088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88260" h="2088261">
                <a:moveTo>
                  <a:pt x="0" y="1044194"/>
                </a:moveTo>
                <a:cubicBezTo>
                  <a:pt x="0" y="467486"/>
                  <a:pt x="467486" y="0"/>
                  <a:pt x="1044066" y="0"/>
                </a:cubicBezTo>
                <a:cubicBezTo>
                  <a:pt x="1620774" y="0"/>
                  <a:pt x="2088261" y="467486"/>
                  <a:pt x="2088261" y="1044194"/>
                </a:cubicBezTo>
                <a:cubicBezTo>
                  <a:pt x="2088261" y="1620773"/>
                  <a:pt x="1620774" y="2088260"/>
                  <a:pt x="1044066" y="2088260"/>
                </a:cubicBezTo>
                <a:cubicBezTo>
                  <a:pt x="467486" y="2088260"/>
                  <a:pt x="0" y="1620773"/>
                  <a:pt x="0" y="1044194"/>
                </a:cubicBezTo>
              </a:path>
            </a:pathLst>
          </a:custGeom>
          <a:solidFill>
            <a:srgbClr val="E9E9E9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3012" name="Freeform 3"/>
          <p:cNvSpPr>
            <a:spLocks noChangeArrowheads="1"/>
          </p:cNvSpPr>
          <p:nvPr/>
        </p:nvSpPr>
        <p:spPr bwMode="auto">
          <a:xfrm>
            <a:off x="468313" y="908050"/>
            <a:ext cx="5399087" cy="5400675"/>
          </a:xfrm>
          <a:custGeom>
            <a:avLst/>
            <a:gdLst>
              <a:gd name="T0" fmla="*/ 0 w 5400624"/>
              <a:gd name="T1" fmla="*/ 2700274 h 5400637"/>
              <a:gd name="T2" fmla="*/ 2700350 w 5400624"/>
              <a:gd name="T3" fmla="*/ 0 h 5400637"/>
              <a:gd name="T4" fmla="*/ 5400624 w 5400624"/>
              <a:gd name="T5" fmla="*/ 2700274 h 5400637"/>
              <a:gd name="T6" fmla="*/ 2700350 w 5400624"/>
              <a:gd name="T7" fmla="*/ 5400636 h 5400637"/>
              <a:gd name="T8" fmla="*/ 0 w 5400624"/>
              <a:gd name="T9" fmla="*/ 2700274 h 54006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00624"/>
              <a:gd name="T16" fmla="*/ 0 h 5400637"/>
              <a:gd name="T17" fmla="*/ 5400624 w 5400624"/>
              <a:gd name="T18" fmla="*/ 5400637 h 54006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00624" h="5400637">
                <a:moveTo>
                  <a:pt x="0" y="2700274"/>
                </a:moveTo>
                <a:cubicBezTo>
                  <a:pt x="0" y="1209039"/>
                  <a:pt x="1208989" y="0"/>
                  <a:pt x="2700350" y="0"/>
                </a:cubicBezTo>
                <a:cubicBezTo>
                  <a:pt x="4191584" y="0"/>
                  <a:pt x="5400624" y="1209039"/>
                  <a:pt x="5400624" y="2700274"/>
                </a:cubicBezTo>
                <a:cubicBezTo>
                  <a:pt x="5400624" y="4191635"/>
                  <a:pt x="4191584" y="5400636"/>
                  <a:pt x="2700350" y="5400636"/>
                </a:cubicBezTo>
                <a:cubicBezTo>
                  <a:pt x="1208989" y="5400636"/>
                  <a:pt x="0" y="4191635"/>
                  <a:pt x="0" y="2700274"/>
                </a:cubicBez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00" y="2844800"/>
            <a:ext cx="7366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Box 1"/>
          <p:cNvSpPr>
            <a:spLocks noChangeArrowheads="1"/>
          </p:cNvSpPr>
          <p:nvPr/>
        </p:nvSpPr>
        <p:spPr bwMode="auto">
          <a:xfrm>
            <a:off x="1435100" y="2057400"/>
            <a:ext cx="3849688" cy="33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400"/>
              </a:lnSpc>
              <a:tabLst>
                <a:tab pos="101600" algn="l"/>
                <a:tab pos="114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26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戴尔™</a:t>
            </a:r>
            <a:r>
              <a:rPr 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6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Streak</a:t>
            </a:r>
            <a:r>
              <a:rPr 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6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r>
              <a:rPr lang="en-US" sz="2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26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Pro</a:t>
            </a:r>
            <a:endParaRPr lang="zh-CN" altLang="en-US" sz="2600" b="1">
              <a:solidFill>
                <a:srgbClr val="00B0F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9800"/>
              </a:lnSpc>
              <a:tabLst>
                <a:tab pos="101600" algn="l"/>
                <a:tab pos="114300" algn="l"/>
              </a:tabLst>
            </a:pPr>
            <a:r>
              <a:rPr lang="en-US" sz="99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S</a:t>
            </a:r>
            <a:r>
              <a:rPr lang="en-US" sz="9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</a:t>
            </a:r>
            <a:r>
              <a:rPr lang="en-US" sz="99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cial</a:t>
            </a:r>
            <a:endParaRPr lang="zh-CN" altLang="en-US" sz="99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8700"/>
              </a:lnSpc>
              <a:tabLst>
                <a:tab pos="101600" algn="l"/>
                <a:tab pos="114300" algn="l"/>
              </a:tabLst>
            </a:pPr>
            <a:r>
              <a:rPr lang="en-US" sz="99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Media</a:t>
            </a:r>
            <a:endParaRPr lang="zh-CN" altLang="en-US" sz="990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Times New Roman" pitchFamily="18" charset="0"/>
            </a:endParaRPr>
          </a:p>
          <a:p>
            <a:pPr>
              <a:lnSpc>
                <a:spcPts val="3500"/>
              </a:lnSpc>
              <a:tabLst>
                <a:tab pos="101600" algn="l"/>
                <a:tab pos="114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44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For</a:t>
            </a:r>
            <a:r>
              <a:rPr lang="en-US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440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Business</a:t>
            </a:r>
            <a:endParaRPr lang="zh-CN" altLang="en-US"/>
          </a:p>
        </p:txBody>
      </p:sp>
      <p:sp>
        <p:nvSpPr>
          <p:cNvPr id="43015" name="TextBox 1"/>
          <p:cNvSpPr>
            <a:spLocks noChangeArrowheads="1"/>
          </p:cNvSpPr>
          <p:nvPr/>
        </p:nvSpPr>
        <p:spPr bwMode="auto">
          <a:xfrm>
            <a:off x="6400800" y="1701800"/>
            <a:ext cx="16414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感谢聆听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00" y="952500"/>
            <a:ext cx="474980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3759200"/>
            <a:ext cx="4292600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Box 1"/>
          <p:cNvSpPr>
            <a:spLocks noChangeArrowheads="1"/>
          </p:cNvSpPr>
          <p:nvPr/>
        </p:nvSpPr>
        <p:spPr bwMode="auto">
          <a:xfrm>
            <a:off x="3467100" y="3911600"/>
            <a:ext cx="230822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</a:pPr>
            <a:r>
              <a:rPr lang="en-US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随视传媒科技有限公司</a:t>
            </a:r>
            <a:endParaRPr lang="zh-CN" altLang="en-US"/>
          </a:p>
        </p:txBody>
      </p:sp>
      <p:sp>
        <p:nvSpPr>
          <p:cNvPr id="44038" name="TextBox 1"/>
          <p:cNvSpPr>
            <a:spLocks noChangeArrowheads="1"/>
          </p:cNvSpPr>
          <p:nvPr/>
        </p:nvSpPr>
        <p:spPr bwMode="auto">
          <a:xfrm>
            <a:off x="2781300" y="4305300"/>
            <a:ext cx="38258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北京市朝阳匙建国路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93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号万达广场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8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号楼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2008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室</a:t>
            </a:r>
            <a:endParaRPr lang="zh-CN" altLang="en-US"/>
          </a:p>
        </p:txBody>
      </p:sp>
      <p:sp>
        <p:nvSpPr>
          <p:cNvPr id="44039" name="TextBox 1"/>
          <p:cNvSpPr>
            <a:spLocks noChangeArrowheads="1"/>
          </p:cNvSpPr>
          <p:nvPr/>
        </p:nvSpPr>
        <p:spPr bwMode="auto">
          <a:xfrm>
            <a:off x="3822700" y="4622800"/>
            <a:ext cx="18335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电话：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010-58206068</a:t>
            </a:r>
            <a:endParaRPr lang="zh-CN" altLang="en-US"/>
          </a:p>
        </p:txBody>
      </p:sp>
      <p:sp>
        <p:nvSpPr>
          <p:cNvPr id="44040" name="TextBox 1"/>
          <p:cNvSpPr>
            <a:spLocks noChangeArrowheads="1"/>
          </p:cNvSpPr>
          <p:nvPr/>
        </p:nvSpPr>
        <p:spPr bwMode="auto">
          <a:xfrm>
            <a:off x="2870200" y="4940300"/>
            <a:ext cx="36464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上海市静安匙江宁路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188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号亚盛大厦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8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楼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804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室</a:t>
            </a:r>
            <a:endParaRPr lang="zh-CN" altLang="en-US"/>
          </a:p>
        </p:txBody>
      </p:sp>
      <p:sp>
        <p:nvSpPr>
          <p:cNvPr id="44041" name="TextBox 1"/>
          <p:cNvSpPr>
            <a:spLocks noChangeArrowheads="1"/>
          </p:cNvSpPr>
          <p:nvPr/>
        </p:nvSpPr>
        <p:spPr bwMode="auto">
          <a:xfrm>
            <a:off x="3822700" y="5270500"/>
            <a:ext cx="18335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电话：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021-31267603</a:t>
            </a:r>
            <a:endParaRPr lang="zh-CN" altLang="en-US"/>
          </a:p>
        </p:txBody>
      </p:sp>
      <p:sp>
        <p:nvSpPr>
          <p:cNvPr id="44042" name="TextBox 1"/>
          <p:cNvSpPr>
            <a:spLocks noChangeArrowheads="1"/>
          </p:cNvSpPr>
          <p:nvPr/>
        </p:nvSpPr>
        <p:spPr bwMode="auto">
          <a:xfrm>
            <a:off x="2590800" y="5588000"/>
            <a:ext cx="41989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广州市越秀匙中山三路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33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号中华国际中心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B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塔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5403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室</a:t>
            </a:r>
            <a:endParaRPr lang="zh-CN" altLang="en-US"/>
          </a:p>
        </p:txBody>
      </p:sp>
      <p:sp>
        <p:nvSpPr>
          <p:cNvPr id="44043" name="TextBox 1"/>
          <p:cNvSpPr>
            <a:spLocks noChangeArrowheads="1"/>
          </p:cNvSpPr>
          <p:nvPr/>
        </p:nvSpPr>
        <p:spPr bwMode="auto">
          <a:xfrm>
            <a:off x="3822700" y="5905500"/>
            <a:ext cx="18335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电话：</a:t>
            </a:r>
            <a:r>
              <a:rPr lang="en-US" sz="14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020-83839619</a:t>
            </a:r>
            <a:endParaRPr lang="zh-CN" altLang="en-US"/>
          </a:p>
        </p:txBody>
      </p:sp>
      <p:sp>
        <p:nvSpPr>
          <p:cNvPr id="44044" name="TextBox 1"/>
          <p:cNvSpPr>
            <a:spLocks noChangeArrowheads="1"/>
          </p:cNvSpPr>
          <p:nvPr/>
        </p:nvSpPr>
        <p:spPr bwMode="auto">
          <a:xfrm>
            <a:off x="2628900" y="2984500"/>
            <a:ext cx="32829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200" b="1">
                <a:solidFill>
                  <a:srgbClr val="4F62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智慧营销的领跑者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Freeform 3"/>
          <p:cNvSpPr>
            <a:spLocks noChangeArrowheads="1"/>
          </p:cNvSpPr>
          <p:nvPr/>
        </p:nvSpPr>
        <p:spPr bwMode="auto">
          <a:xfrm>
            <a:off x="1719263" y="1552575"/>
            <a:ext cx="4283075" cy="2120900"/>
          </a:xfrm>
          <a:custGeom>
            <a:avLst/>
            <a:gdLst>
              <a:gd name="T0" fmla="*/ 0 w 4281805"/>
              <a:gd name="T1" fmla="*/ 0 h 2121076"/>
              <a:gd name="T2" fmla="*/ 4281805 w 4281805"/>
              <a:gd name="T3" fmla="*/ 2121076 h 2121076"/>
            </a:gdLst>
            <a:ahLst/>
            <a:cxnLst/>
            <a:rect l="T0" t="T1" r="T2" b="T3"/>
            <a:pathLst>
              <a:path w="4281805" h="2121076">
                <a:moveTo>
                  <a:pt x="4265294" y="1176369"/>
                </a:moveTo>
                <a:cubicBezTo>
                  <a:pt x="4250055" y="1149191"/>
                  <a:pt x="4225670" y="1122267"/>
                  <a:pt x="4194301" y="1097121"/>
                </a:cubicBezTo>
                <a:cubicBezTo>
                  <a:pt x="4163568" y="1072356"/>
                  <a:pt x="4125849" y="1049242"/>
                  <a:pt x="4083304" y="1029049"/>
                </a:cubicBezTo>
                <a:cubicBezTo>
                  <a:pt x="4041394" y="1009237"/>
                  <a:pt x="3994276" y="992219"/>
                  <a:pt x="3943857" y="979265"/>
                </a:cubicBezTo>
                <a:cubicBezTo>
                  <a:pt x="3894455" y="966565"/>
                  <a:pt x="3845941" y="958818"/>
                  <a:pt x="3800475" y="955770"/>
                </a:cubicBezTo>
                <a:cubicBezTo>
                  <a:pt x="3755008" y="952722"/>
                  <a:pt x="3712082" y="954373"/>
                  <a:pt x="3673856" y="960215"/>
                </a:cubicBezTo>
                <a:cubicBezTo>
                  <a:pt x="3635501" y="966057"/>
                  <a:pt x="3601466" y="976217"/>
                  <a:pt x="3574161" y="990441"/>
                </a:cubicBezTo>
                <a:cubicBezTo>
                  <a:pt x="3546475" y="1004919"/>
                  <a:pt x="3525393" y="1023588"/>
                  <a:pt x="3513327" y="1046321"/>
                </a:cubicBezTo>
                <a:lnTo>
                  <a:pt x="2681858" y="820515"/>
                </a:lnTo>
                <a:cubicBezTo>
                  <a:pt x="2695067" y="804640"/>
                  <a:pt x="2704845" y="788003"/>
                  <a:pt x="2711323" y="771112"/>
                </a:cubicBezTo>
                <a:cubicBezTo>
                  <a:pt x="2717545" y="754475"/>
                  <a:pt x="2720594" y="737330"/>
                  <a:pt x="2720086" y="720058"/>
                </a:cubicBezTo>
                <a:cubicBezTo>
                  <a:pt x="2719577" y="703040"/>
                  <a:pt x="2715641" y="685895"/>
                  <a:pt x="2708275" y="668750"/>
                </a:cubicBezTo>
                <a:cubicBezTo>
                  <a:pt x="2701036" y="651986"/>
                  <a:pt x="2690368" y="635095"/>
                  <a:pt x="2676144" y="618585"/>
                </a:cubicBezTo>
                <a:lnTo>
                  <a:pt x="3352164" y="533495"/>
                </a:lnTo>
                <a:cubicBezTo>
                  <a:pt x="3373755" y="551148"/>
                  <a:pt x="3401822" y="567150"/>
                  <a:pt x="3434206" y="581120"/>
                </a:cubicBezTo>
                <a:cubicBezTo>
                  <a:pt x="3466845" y="595090"/>
                  <a:pt x="3503802" y="607028"/>
                  <a:pt x="3542664" y="615918"/>
                </a:cubicBezTo>
                <a:cubicBezTo>
                  <a:pt x="3581781" y="625062"/>
                  <a:pt x="3622675" y="631158"/>
                  <a:pt x="3662933" y="633825"/>
                </a:cubicBezTo>
                <a:cubicBezTo>
                  <a:pt x="3703193" y="636492"/>
                  <a:pt x="3742562" y="635603"/>
                  <a:pt x="3778504" y="630650"/>
                </a:cubicBezTo>
                <a:cubicBezTo>
                  <a:pt x="3796664" y="628237"/>
                  <a:pt x="3813048" y="624808"/>
                  <a:pt x="3827525" y="620617"/>
                </a:cubicBezTo>
                <a:cubicBezTo>
                  <a:pt x="3842131" y="616553"/>
                  <a:pt x="3854704" y="611600"/>
                  <a:pt x="3865499" y="606139"/>
                </a:cubicBezTo>
                <a:cubicBezTo>
                  <a:pt x="3876294" y="600551"/>
                  <a:pt x="3885183" y="594455"/>
                  <a:pt x="3892169" y="587724"/>
                </a:cubicBezTo>
                <a:cubicBezTo>
                  <a:pt x="3899154" y="581120"/>
                  <a:pt x="3904233" y="574008"/>
                  <a:pt x="3907408" y="566515"/>
                </a:cubicBezTo>
                <a:cubicBezTo>
                  <a:pt x="3910583" y="559022"/>
                  <a:pt x="3911854" y="551148"/>
                  <a:pt x="3911092" y="543147"/>
                </a:cubicBezTo>
                <a:cubicBezTo>
                  <a:pt x="3910456" y="535146"/>
                  <a:pt x="3907917" y="526891"/>
                  <a:pt x="3903344" y="518382"/>
                </a:cubicBezTo>
                <a:cubicBezTo>
                  <a:pt x="3898900" y="510127"/>
                  <a:pt x="3892550" y="501618"/>
                  <a:pt x="3884294" y="493109"/>
                </a:cubicBezTo>
                <a:cubicBezTo>
                  <a:pt x="3876167" y="484600"/>
                  <a:pt x="3866006" y="476218"/>
                  <a:pt x="3853942" y="467836"/>
                </a:cubicBezTo>
                <a:cubicBezTo>
                  <a:pt x="3830193" y="451199"/>
                  <a:pt x="3801110" y="436340"/>
                  <a:pt x="3768979" y="423767"/>
                </a:cubicBezTo>
                <a:cubicBezTo>
                  <a:pt x="3737101" y="411321"/>
                  <a:pt x="3702050" y="401034"/>
                  <a:pt x="3665855" y="393287"/>
                </a:cubicBezTo>
                <a:cubicBezTo>
                  <a:pt x="3629913" y="385667"/>
                  <a:pt x="3592830" y="380333"/>
                  <a:pt x="3556254" y="378047"/>
                </a:cubicBezTo>
                <a:cubicBezTo>
                  <a:pt x="3519931" y="375761"/>
                  <a:pt x="3483991" y="376269"/>
                  <a:pt x="3450589" y="380206"/>
                </a:cubicBezTo>
                <a:cubicBezTo>
                  <a:pt x="3433825" y="382111"/>
                  <a:pt x="3418458" y="384778"/>
                  <a:pt x="3404616" y="388207"/>
                </a:cubicBezTo>
                <a:cubicBezTo>
                  <a:pt x="3390519" y="391509"/>
                  <a:pt x="3378073" y="395573"/>
                  <a:pt x="3367024" y="400145"/>
                </a:cubicBezTo>
                <a:cubicBezTo>
                  <a:pt x="3355975" y="404844"/>
                  <a:pt x="3346323" y="410051"/>
                  <a:pt x="3338322" y="415766"/>
                </a:cubicBezTo>
                <a:cubicBezTo>
                  <a:pt x="3330320" y="421608"/>
                  <a:pt x="3323844" y="427831"/>
                  <a:pt x="3319018" y="434562"/>
                </a:cubicBezTo>
                <a:cubicBezTo>
                  <a:pt x="3314319" y="441166"/>
                  <a:pt x="3311270" y="448151"/>
                  <a:pt x="3309874" y="455517"/>
                </a:cubicBezTo>
                <a:cubicBezTo>
                  <a:pt x="3308476" y="462883"/>
                  <a:pt x="3308731" y="470503"/>
                  <a:pt x="3310889" y="478504"/>
                </a:cubicBezTo>
                <a:cubicBezTo>
                  <a:pt x="3313049" y="486505"/>
                  <a:pt x="3316986" y="494760"/>
                  <a:pt x="3322827" y="503142"/>
                </a:cubicBezTo>
                <a:cubicBezTo>
                  <a:pt x="3328797" y="511524"/>
                  <a:pt x="3336670" y="520160"/>
                  <a:pt x="3346576" y="528796"/>
                </a:cubicBezTo>
                <a:lnTo>
                  <a:pt x="2671699" y="613505"/>
                </a:lnTo>
                <a:cubicBezTo>
                  <a:pt x="2657094" y="597249"/>
                  <a:pt x="2639694" y="582136"/>
                  <a:pt x="2620010" y="567912"/>
                </a:cubicBezTo>
                <a:cubicBezTo>
                  <a:pt x="2600579" y="553942"/>
                  <a:pt x="2578862" y="540988"/>
                  <a:pt x="2555367" y="529050"/>
                </a:cubicBezTo>
                <a:cubicBezTo>
                  <a:pt x="2532125" y="517239"/>
                  <a:pt x="2506852" y="506571"/>
                  <a:pt x="2480310" y="496919"/>
                </a:cubicBezTo>
                <a:cubicBezTo>
                  <a:pt x="2453894" y="487394"/>
                  <a:pt x="2426081" y="478885"/>
                  <a:pt x="2396998" y="471519"/>
                </a:cubicBezTo>
                <a:lnTo>
                  <a:pt x="2667381" y="229076"/>
                </a:lnTo>
                <a:cubicBezTo>
                  <a:pt x="2700781" y="236188"/>
                  <a:pt x="2735325" y="240506"/>
                  <a:pt x="2768981" y="242284"/>
                </a:cubicBezTo>
                <a:cubicBezTo>
                  <a:pt x="2802889" y="244062"/>
                  <a:pt x="2835656" y="243173"/>
                  <a:pt x="2865755" y="239998"/>
                </a:cubicBezTo>
                <a:cubicBezTo>
                  <a:pt x="2895726" y="236823"/>
                  <a:pt x="2922777" y="231235"/>
                  <a:pt x="2945256" y="223615"/>
                </a:cubicBezTo>
                <a:cubicBezTo>
                  <a:pt x="2967481" y="215995"/>
                  <a:pt x="2985007" y="206216"/>
                  <a:pt x="2996056" y="194659"/>
                </a:cubicBezTo>
                <a:cubicBezTo>
                  <a:pt x="3007232" y="183102"/>
                  <a:pt x="3011043" y="170910"/>
                  <a:pt x="3008249" y="158591"/>
                </a:cubicBezTo>
                <a:cubicBezTo>
                  <a:pt x="3005581" y="146526"/>
                  <a:pt x="2996692" y="134334"/>
                  <a:pt x="2982341" y="122904"/>
                </a:cubicBezTo>
                <a:cubicBezTo>
                  <a:pt x="2968244" y="111474"/>
                  <a:pt x="2948939" y="100806"/>
                  <a:pt x="2925191" y="91408"/>
                </a:cubicBezTo>
                <a:cubicBezTo>
                  <a:pt x="2901695" y="82010"/>
                  <a:pt x="2873882" y="73882"/>
                  <a:pt x="2842513" y="67532"/>
                </a:cubicBezTo>
                <a:cubicBezTo>
                  <a:pt x="2811144" y="61182"/>
                  <a:pt x="2779268" y="57372"/>
                  <a:pt x="2748025" y="55594"/>
                </a:cubicBezTo>
                <a:cubicBezTo>
                  <a:pt x="2716911" y="53816"/>
                  <a:pt x="2686431" y="54324"/>
                  <a:pt x="2658237" y="56864"/>
                </a:cubicBezTo>
                <a:cubicBezTo>
                  <a:pt x="2629916" y="59404"/>
                  <a:pt x="2603754" y="63976"/>
                  <a:pt x="2581401" y="70580"/>
                </a:cubicBezTo>
                <a:cubicBezTo>
                  <a:pt x="2558795" y="77184"/>
                  <a:pt x="2540000" y="85693"/>
                  <a:pt x="2526664" y="96234"/>
                </a:cubicBezTo>
                <a:cubicBezTo>
                  <a:pt x="2513202" y="106775"/>
                  <a:pt x="2506599" y="118205"/>
                  <a:pt x="2506091" y="130016"/>
                </a:cubicBezTo>
                <a:cubicBezTo>
                  <a:pt x="2505582" y="141827"/>
                  <a:pt x="2511425" y="154019"/>
                  <a:pt x="2522855" y="165957"/>
                </a:cubicBezTo>
                <a:cubicBezTo>
                  <a:pt x="2534538" y="177895"/>
                  <a:pt x="2552064" y="189452"/>
                  <a:pt x="2574798" y="199866"/>
                </a:cubicBezTo>
                <a:cubicBezTo>
                  <a:pt x="2597657" y="210407"/>
                  <a:pt x="2625851" y="219805"/>
                  <a:pt x="2658491" y="227171"/>
                </a:cubicBezTo>
                <a:lnTo>
                  <a:pt x="2387345" y="469233"/>
                </a:lnTo>
                <a:cubicBezTo>
                  <a:pt x="2358262" y="462121"/>
                  <a:pt x="2328163" y="456279"/>
                  <a:pt x="2297302" y="451707"/>
                </a:cubicBezTo>
                <a:cubicBezTo>
                  <a:pt x="2266569" y="447008"/>
                  <a:pt x="2234945" y="443706"/>
                  <a:pt x="2202942" y="441547"/>
                </a:cubicBezTo>
                <a:cubicBezTo>
                  <a:pt x="2170937" y="439388"/>
                  <a:pt x="2138552" y="438626"/>
                  <a:pt x="2105787" y="439134"/>
                </a:cubicBezTo>
                <a:cubicBezTo>
                  <a:pt x="2073148" y="439769"/>
                  <a:pt x="2040127" y="441674"/>
                  <a:pt x="2007235" y="445103"/>
                </a:cubicBezTo>
                <a:lnTo>
                  <a:pt x="1830577" y="177514"/>
                </a:lnTo>
                <a:cubicBezTo>
                  <a:pt x="1847342" y="175863"/>
                  <a:pt x="1863217" y="173577"/>
                  <a:pt x="1878202" y="170783"/>
                </a:cubicBezTo>
                <a:cubicBezTo>
                  <a:pt x="1893062" y="168116"/>
                  <a:pt x="1906905" y="164814"/>
                  <a:pt x="1919605" y="161131"/>
                </a:cubicBezTo>
                <a:cubicBezTo>
                  <a:pt x="1932305" y="157321"/>
                  <a:pt x="1943862" y="153257"/>
                  <a:pt x="1954275" y="148812"/>
                </a:cubicBezTo>
                <a:cubicBezTo>
                  <a:pt x="1964562" y="144367"/>
                  <a:pt x="1973580" y="139541"/>
                  <a:pt x="1981326" y="134588"/>
                </a:cubicBezTo>
                <a:cubicBezTo>
                  <a:pt x="1989200" y="129381"/>
                  <a:pt x="1995677" y="124047"/>
                  <a:pt x="2000631" y="118459"/>
                </a:cubicBezTo>
                <a:cubicBezTo>
                  <a:pt x="2005583" y="112871"/>
                  <a:pt x="2009139" y="107156"/>
                  <a:pt x="2011044" y="101187"/>
                </a:cubicBezTo>
                <a:cubicBezTo>
                  <a:pt x="2012950" y="95472"/>
                  <a:pt x="2013204" y="89503"/>
                  <a:pt x="2011933" y="83534"/>
                </a:cubicBezTo>
                <a:cubicBezTo>
                  <a:pt x="2010663" y="77565"/>
                  <a:pt x="2007743" y="71596"/>
                  <a:pt x="2003044" y="65754"/>
                </a:cubicBezTo>
                <a:cubicBezTo>
                  <a:pt x="1993900" y="53943"/>
                  <a:pt x="1978787" y="43402"/>
                  <a:pt x="1959229" y="34512"/>
                </a:cubicBezTo>
                <a:cubicBezTo>
                  <a:pt x="1939925" y="25622"/>
                  <a:pt x="1916430" y="18129"/>
                  <a:pt x="1890013" y="12541"/>
                </a:cubicBezTo>
                <a:cubicBezTo>
                  <a:pt x="1863851" y="6826"/>
                  <a:pt x="1834769" y="3016"/>
                  <a:pt x="1804416" y="1111"/>
                </a:cubicBezTo>
                <a:cubicBezTo>
                  <a:pt x="1774062" y="-666"/>
                  <a:pt x="1742186" y="-412"/>
                  <a:pt x="1710308" y="2127"/>
                </a:cubicBezTo>
                <a:cubicBezTo>
                  <a:pt x="1694306" y="3397"/>
                  <a:pt x="1679067" y="5175"/>
                  <a:pt x="1664588" y="7588"/>
                </a:cubicBezTo>
                <a:cubicBezTo>
                  <a:pt x="1649983" y="9874"/>
                  <a:pt x="1636268" y="12668"/>
                  <a:pt x="1623568" y="15843"/>
                </a:cubicBezTo>
                <a:cubicBezTo>
                  <a:pt x="1610741" y="19018"/>
                  <a:pt x="1598802" y="22701"/>
                  <a:pt x="1588007" y="26638"/>
                </a:cubicBezTo>
                <a:cubicBezTo>
                  <a:pt x="1577086" y="30702"/>
                  <a:pt x="1567306" y="35020"/>
                  <a:pt x="1558670" y="39719"/>
                </a:cubicBezTo>
                <a:cubicBezTo>
                  <a:pt x="1549907" y="44418"/>
                  <a:pt x="1542414" y="49498"/>
                  <a:pt x="1536319" y="54705"/>
                </a:cubicBezTo>
                <a:cubicBezTo>
                  <a:pt x="1530095" y="60039"/>
                  <a:pt x="1525270" y="65500"/>
                  <a:pt x="1521967" y="71215"/>
                </a:cubicBezTo>
                <a:cubicBezTo>
                  <a:pt x="1518539" y="76930"/>
                  <a:pt x="1516633" y="82772"/>
                  <a:pt x="1516507" y="88868"/>
                </a:cubicBezTo>
                <a:cubicBezTo>
                  <a:pt x="1516252" y="94837"/>
                  <a:pt x="1517650" y="101060"/>
                  <a:pt x="1520951" y="107283"/>
                </a:cubicBezTo>
                <a:cubicBezTo>
                  <a:pt x="1527555" y="119602"/>
                  <a:pt x="1540763" y="130905"/>
                  <a:pt x="1559051" y="140811"/>
                </a:cubicBezTo>
                <a:cubicBezTo>
                  <a:pt x="1577594" y="150844"/>
                  <a:pt x="1601216" y="159226"/>
                  <a:pt x="1628520" y="165830"/>
                </a:cubicBezTo>
                <a:cubicBezTo>
                  <a:pt x="1655952" y="172434"/>
                  <a:pt x="1686941" y="177006"/>
                  <a:pt x="1719706" y="179165"/>
                </a:cubicBezTo>
                <a:cubicBezTo>
                  <a:pt x="1752600" y="181451"/>
                  <a:pt x="1787017" y="181324"/>
                  <a:pt x="1821433" y="178403"/>
                </a:cubicBezTo>
                <a:lnTo>
                  <a:pt x="1996948" y="446246"/>
                </a:lnTo>
                <a:cubicBezTo>
                  <a:pt x="1964055" y="450056"/>
                  <a:pt x="1932686" y="455136"/>
                  <a:pt x="1902968" y="461486"/>
                </a:cubicBezTo>
                <a:cubicBezTo>
                  <a:pt x="1873250" y="467836"/>
                  <a:pt x="1845056" y="475456"/>
                  <a:pt x="1818767" y="484092"/>
                </a:cubicBezTo>
                <a:cubicBezTo>
                  <a:pt x="1792350" y="492855"/>
                  <a:pt x="1767712" y="502761"/>
                  <a:pt x="1745233" y="513683"/>
                </a:cubicBezTo>
                <a:cubicBezTo>
                  <a:pt x="1722627" y="524605"/>
                  <a:pt x="1702054" y="536543"/>
                  <a:pt x="1683893" y="549370"/>
                </a:cubicBezTo>
                <a:lnTo>
                  <a:pt x="1080389" y="385413"/>
                </a:lnTo>
                <a:cubicBezTo>
                  <a:pt x="1104773" y="371316"/>
                  <a:pt x="1121410" y="356330"/>
                  <a:pt x="1130680" y="341344"/>
                </a:cubicBezTo>
                <a:cubicBezTo>
                  <a:pt x="1139951" y="326612"/>
                  <a:pt x="1141983" y="312007"/>
                  <a:pt x="1137411" y="298164"/>
                </a:cubicBezTo>
                <a:cubicBezTo>
                  <a:pt x="1132967" y="284575"/>
                  <a:pt x="1121791" y="271748"/>
                  <a:pt x="1104519" y="260445"/>
                </a:cubicBezTo>
                <a:cubicBezTo>
                  <a:pt x="1087373" y="249269"/>
                  <a:pt x="1064133" y="239617"/>
                  <a:pt x="1034923" y="232124"/>
                </a:cubicBezTo>
                <a:cubicBezTo>
                  <a:pt x="1005586" y="224504"/>
                  <a:pt x="972820" y="219932"/>
                  <a:pt x="938657" y="217900"/>
                </a:cubicBezTo>
                <a:cubicBezTo>
                  <a:pt x="904620" y="215868"/>
                  <a:pt x="868933" y="216630"/>
                  <a:pt x="833627" y="219678"/>
                </a:cubicBezTo>
                <a:cubicBezTo>
                  <a:pt x="798195" y="222853"/>
                  <a:pt x="763016" y="228568"/>
                  <a:pt x="730123" y="236569"/>
                </a:cubicBezTo>
                <a:cubicBezTo>
                  <a:pt x="696848" y="244697"/>
                  <a:pt x="665607" y="255238"/>
                  <a:pt x="638683" y="268192"/>
                </a:cubicBezTo>
                <a:cubicBezTo>
                  <a:pt x="611505" y="281146"/>
                  <a:pt x="591058" y="295370"/>
                  <a:pt x="577595" y="309975"/>
                </a:cubicBezTo>
                <a:cubicBezTo>
                  <a:pt x="563880" y="324707"/>
                  <a:pt x="557402" y="339820"/>
                  <a:pt x="558038" y="354552"/>
                </a:cubicBezTo>
                <a:cubicBezTo>
                  <a:pt x="558673" y="369411"/>
                  <a:pt x="566801" y="383635"/>
                  <a:pt x="582422" y="396589"/>
                </a:cubicBezTo>
                <a:cubicBezTo>
                  <a:pt x="598297" y="409543"/>
                  <a:pt x="621664" y="420973"/>
                  <a:pt x="652526" y="429990"/>
                </a:cubicBezTo>
                <a:cubicBezTo>
                  <a:pt x="683386" y="438880"/>
                  <a:pt x="718692" y="444468"/>
                  <a:pt x="756030" y="446754"/>
                </a:cubicBezTo>
                <a:cubicBezTo>
                  <a:pt x="793369" y="449167"/>
                  <a:pt x="832611" y="448278"/>
                  <a:pt x="871220" y="444468"/>
                </a:cubicBezTo>
                <a:cubicBezTo>
                  <a:pt x="909827" y="440658"/>
                  <a:pt x="947547" y="433927"/>
                  <a:pt x="982217" y="424529"/>
                </a:cubicBezTo>
                <a:cubicBezTo>
                  <a:pt x="1016635" y="415258"/>
                  <a:pt x="1047876" y="403320"/>
                  <a:pt x="1073658" y="389223"/>
                </a:cubicBezTo>
                <a:lnTo>
                  <a:pt x="1677797" y="553688"/>
                </a:lnTo>
                <a:cubicBezTo>
                  <a:pt x="1660017" y="566896"/>
                  <a:pt x="1644650" y="580993"/>
                  <a:pt x="1631950" y="595725"/>
                </a:cubicBezTo>
                <a:cubicBezTo>
                  <a:pt x="1619250" y="610584"/>
                  <a:pt x="1609217" y="626332"/>
                  <a:pt x="1602486" y="642588"/>
                </a:cubicBezTo>
                <a:cubicBezTo>
                  <a:pt x="1595500" y="658971"/>
                  <a:pt x="1591818" y="675989"/>
                  <a:pt x="1591691" y="693515"/>
                </a:cubicBezTo>
                <a:cubicBezTo>
                  <a:pt x="1591563" y="711168"/>
                  <a:pt x="1594993" y="729329"/>
                  <a:pt x="1602612" y="747617"/>
                </a:cubicBezTo>
                <a:lnTo>
                  <a:pt x="753872" y="854043"/>
                </a:lnTo>
                <a:cubicBezTo>
                  <a:pt x="750442" y="831056"/>
                  <a:pt x="737616" y="810736"/>
                  <a:pt x="717295" y="793591"/>
                </a:cubicBezTo>
                <a:cubicBezTo>
                  <a:pt x="697357" y="776573"/>
                  <a:pt x="670051" y="762730"/>
                  <a:pt x="637286" y="752316"/>
                </a:cubicBezTo>
                <a:cubicBezTo>
                  <a:pt x="604773" y="741902"/>
                  <a:pt x="566801" y="735044"/>
                  <a:pt x="525017" y="732123"/>
                </a:cubicBezTo>
                <a:cubicBezTo>
                  <a:pt x="483235" y="729202"/>
                  <a:pt x="437388" y="730218"/>
                  <a:pt x="389127" y="735806"/>
                </a:cubicBezTo>
                <a:cubicBezTo>
                  <a:pt x="364617" y="738727"/>
                  <a:pt x="340614" y="742537"/>
                  <a:pt x="317245" y="747363"/>
                </a:cubicBezTo>
                <a:cubicBezTo>
                  <a:pt x="293751" y="752189"/>
                  <a:pt x="271017" y="758031"/>
                  <a:pt x="249173" y="764635"/>
                </a:cubicBezTo>
                <a:cubicBezTo>
                  <a:pt x="227076" y="771239"/>
                  <a:pt x="205994" y="778732"/>
                  <a:pt x="185927" y="786860"/>
                </a:cubicBezTo>
                <a:cubicBezTo>
                  <a:pt x="165861" y="795115"/>
                  <a:pt x="146811" y="804005"/>
                  <a:pt x="129158" y="813657"/>
                </a:cubicBezTo>
                <a:cubicBezTo>
                  <a:pt x="111379" y="823182"/>
                  <a:pt x="94995" y="833469"/>
                  <a:pt x="80391" y="844137"/>
                </a:cubicBezTo>
                <a:cubicBezTo>
                  <a:pt x="65532" y="854932"/>
                  <a:pt x="52323" y="866235"/>
                  <a:pt x="41148" y="877919"/>
                </a:cubicBezTo>
                <a:cubicBezTo>
                  <a:pt x="29845" y="889603"/>
                  <a:pt x="20573" y="901795"/>
                  <a:pt x="13716" y="914114"/>
                </a:cubicBezTo>
                <a:cubicBezTo>
                  <a:pt x="6604" y="926560"/>
                  <a:pt x="1905" y="939260"/>
                  <a:pt x="0" y="951960"/>
                </a:cubicBezTo>
                <a:cubicBezTo>
                  <a:pt x="-4063" y="977741"/>
                  <a:pt x="3175" y="1001363"/>
                  <a:pt x="19939" y="1021937"/>
                </a:cubicBezTo>
                <a:cubicBezTo>
                  <a:pt x="37083" y="1042638"/>
                  <a:pt x="63880" y="1060164"/>
                  <a:pt x="98425" y="1073372"/>
                </a:cubicBezTo>
                <a:cubicBezTo>
                  <a:pt x="133223" y="1086707"/>
                  <a:pt x="175767" y="1095724"/>
                  <a:pt x="223773" y="1099407"/>
                </a:cubicBezTo>
                <a:cubicBezTo>
                  <a:pt x="271780" y="1103217"/>
                  <a:pt x="324866" y="1101566"/>
                  <a:pt x="380619" y="1093946"/>
                </a:cubicBezTo>
                <a:cubicBezTo>
                  <a:pt x="408432" y="1090263"/>
                  <a:pt x="435355" y="1085183"/>
                  <a:pt x="461391" y="1078960"/>
                </a:cubicBezTo>
                <a:cubicBezTo>
                  <a:pt x="487298" y="1072737"/>
                  <a:pt x="512064" y="1065371"/>
                  <a:pt x="535558" y="1057243"/>
                </a:cubicBezTo>
                <a:cubicBezTo>
                  <a:pt x="558800" y="1048988"/>
                  <a:pt x="580770" y="1039971"/>
                  <a:pt x="601217" y="1030192"/>
                </a:cubicBezTo>
                <a:cubicBezTo>
                  <a:pt x="621411" y="1020413"/>
                  <a:pt x="640080" y="1009999"/>
                  <a:pt x="656844" y="999077"/>
                </a:cubicBezTo>
                <a:cubicBezTo>
                  <a:pt x="673100" y="988409"/>
                  <a:pt x="687577" y="977360"/>
                  <a:pt x="700151" y="965930"/>
                </a:cubicBezTo>
                <a:cubicBezTo>
                  <a:pt x="712597" y="954500"/>
                  <a:pt x="723138" y="942943"/>
                  <a:pt x="731520" y="931132"/>
                </a:cubicBezTo>
                <a:cubicBezTo>
                  <a:pt x="739775" y="919321"/>
                  <a:pt x="745998" y="907510"/>
                  <a:pt x="749935" y="895572"/>
                </a:cubicBezTo>
                <a:cubicBezTo>
                  <a:pt x="753745" y="883888"/>
                  <a:pt x="755395" y="872077"/>
                  <a:pt x="754507" y="860393"/>
                </a:cubicBezTo>
                <a:lnTo>
                  <a:pt x="1605025" y="753332"/>
                </a:lnTo>
                <a:cubicBezTo>
                  <a:pt x="1613535" y="771874"/>
                  <a:pt x="1625726" y="789781"/>
                  <a:pt x="1641220" y="806799"/>
                </a:cubicBezTo>
                <a:cubicBezTo>
                  <a:pt x="1657095" y="824071"/>
                  <a:pt x="1676273" y="840454"/>
                  <a:pt x="1698498" y="855694"/>
                </a:cubicBezTo>
                <a:cubicBezTo>
                  <a:pt x="1720976" y="871188"/>
                  <a:pt x="1746504" y="885539"/>
                  <a:pt x="1774570" y="898493"/>
                </a:cubicBezTo>
                <a:cubicBezTo>
                  <a:pt x="1802892" y="911701"/>
                  <a:pt x="1833880" y="923512"/>
                  <a:pt x="1866900" y="933799"/>
                </a:cubicBezTo>
                <a:lnTo>
                  <a:pt x="1346454" y="1398365"/>
                </a:lnTo>
                <a:cubicBezTo>
                  <a:pt x="1299717" y="1381982"/>
                  <a:pt x="1248917" y="1372330"/>
                  <a:pt x="1196720" y="1369028"/>
                </a:cubicBezTo>
                <a:cubicBezTo>
                  <a:pt x="1144397" y="1365726"/>
                  <a:pt x="1090422" y="1368647"/>
                  <a:pt x="1037336" y="1377410"/>
                </a:cubicBezTo>
                <a:cubicBezTo>
                  <a:pt x="983869" y="1386046"/>
                  <a:pt x="931036" y="1400651"/>
                  <a:pt x="881633" y="1420844"/>
                </a:cubicBezTo>
                <a:cubicBezTo>
                  <a:pt x="831469" y="1441291"/>
                  <a:pt x="784733" y="1467580"/>
                  <a:pt x="744220" y="1499457"/>
                </a:cubicBezTo>
                <a:cubicBezTo>
                  <a:pt x="702436" y="1532350"/>
                  <a:pt x="671195" y="1568164"/>
                  <a:pt x="650748" y="1604994"/>
                </a:cubicBezTo>
                <a:cubicBezTo>
                  <a:pt x="629792" y="1642586"/>
                  <a:pt x="620141" y="1681321"/>
                  <a:pt x="621792" y="1718786"/>
                </a:cubicBezTo>
                <a:cubicBezTo>
                  <a:pt x="623570" y="1757013"/>
                  <a:pt x="637413" y="1793970"/>
                  <a:pt x="663320" y="1827117"/>
                </a:cubicBezTo>
                <a:cubicBezTo>
                  <a:pt x="689610" y="1860899"/>
                  <a:pt x="728472" y="1890490"/>
                  <a:pt x="779652" y="1913350"/>
                </a:cubicBezTo>
                <a:cubicBezTo>
                  <a:pt x="831342" y="1936337"/>
                  <a:pt x="890397" y="1950053"/>
                  <a:pt x="952500" y="1954879"/>
                </a:cubicBezTo>
                <a:cubicBezTo>
                  <a:pt x="1014602" y="1959832"/>
                  <a:pt x="1079373" y="1955768"/>
                  <a:pt x="1142364" y="1943576"/>
                </a:cubicBezTo>
                <a:cubicBezTo>
                  <a:pt x="1204976" y="1931511"/>
                  <a:pt x="1265427" y="1911572"/>
                  <a:pt x="1319657" y="1884648"/>
                </a:cubicBezTo>
                <a:cubicBezTo>
                  <a:pt x="1373123" y="1858232"/>
                  <a:pt x="1420367" y="1825212"/>
                  <a:pt x="1457579" y="1786604"/>
                </a:cubicBezTo>
                <a:cubicBezTo>
                  <a:pt x="1493773" y="1749266"/>
                  <a:pt x="1517014" y="1710277"/>
                  <a:pt x="1528698" y="1672050"/>
                </a:cubicBezTo>
                <a:cubicBezTo>
                  <a:pt x="1540001" y="1634458"/>
                  <a:pt x="1540129" y="1597501"/>
                  <a:pt x="1529842" y="1563084"/>
                </a:cubicBezTo>
                <a:cubicBezTo>
                  <a:pt x="1519936" y="1529429"/>
                  <a:pt x="1499997" y="1497933"/>
                  <a:pt x="1470914" y="1470628"/>
                </a:cubicBezTo>
                <a:cubicBezTo>
                  <a:pt x="1442339" y="1443704"/>
                  <a:pt x="1404747" y="1420590"/>
                  <a:pt x="1358773" y="1402937"/>
                </a:cubicBezTo>
                <a:lnTo>
                  <a:pt x="1877949" y="937228"/>
                </a:lnTo>
                <a:cubicBezTo>
                  <a:pt x="1911731" y="947134"/>
                  <a:pt x="1947418" y="955643"/>
                  <a:pt x="1984501" y="962247"/>
                </a:cubicBezTo>
                <a:cubicBezTo>
                  <a:pt x="2021839" y="968851"/>
                  <a:pt x="2060448" y="973804"/>
                  <a:pt x="2099818" y="976725"/>
                </a:cubicBezTo>
                <a:cubicBezTo>
                  <a:pt x="2139314" y="979646"/>
                  <a:pt x="2179447" y="980535"/>
                  <a:pt x="2219706" y="979392"/>
                </a:cubicBezTo>
                <a:cubicBezTo>
                  <a:pt x="2259964" y="978122"/>
                  <a:pt x="2300097" y="974947"/>
                  <a:pt x="2339720" y="969359"/>
                </a:cubicBezTo>
                <a:lnTo>
                  <a:pt x="2690494" y="1504410"/>
                </a:lnTo>
                <a:cubicBezTo>
                  <a:pt x="2664460" y="1509490"/>
                  <a:pt x="2640075" y="1516221"/>
                  <a:pt x="2617469" y="1524476"/>
                </a:cubicBezTo>
                <a:cubicBezTo>
                  <a:pt x="2594737" y="1532604"/>
                  <a:pt x="2573781" y="1542256"/>
                  <a:pt x="2554731" y="1553178"/>
                </a:cubicBezTo>
                <a:cubicBezTo>
                  <a:pt x="2535427" y="1564227"/>
                  <a:pt x="2518156" y="1576546"/>
                  <a:pt x="2502788" y="1590008"/>
                </a:cubicBezTo>
                <a:cubicBezTo>
                  <a:pt x="2487422" y="1603470"/>
                  <a:pt x="2473960" y="1618202"/>
                  <a:pt x="2462783" y="1633823"/>
                </a:cubicBezTo>
                <a:cubicBezTo>
                  <a:pt x="2451354" y="1649952"/>
                  <a:pt x="2442210" y="1667097"/>
                  <a:pt x="2435606" y="1685131"/>
                </a:cubicBezTo>
                <a:cubicBezTo>
                  <a:pt x="2428875" y="1703292"/>
                  <a:pt x="2424811" y="1722342"/>
                  <a:pt x="2423541" y="1741900"/>
                </a:cubicBezTo>
                <a:cubicBezTo>
                  <a:pt x="2422398" y="1761712"/>
                  <a:pt x="2424049" y="1782286"/>
                  <a:pt x="2428875" y="1803114"/>
                </a:cubicBezTo>
                <a:cubicBezTo>
                  <a:pt x="2433700" y="1824196"/>
                  <a:pt x="2441701" y="1845786"/>
                  <a:pt x="2453131" y="1867376"/>
                </a:cubicBezTo>
                <a:cubicBezTo>
                  <a:pt x="2476500" y="1911445"/>
                  <a:pt x="2511806" y="1951831"/>
                  <a:pt x="2555748" y="1986756"/>
                </a:cubicBezTo>
                <a:cubicBezTo>
                  <a:pt x="2600579" y="2022443"/>
                  <a:pt x="2654173" y="2052288"/>
                  <a:pt x="2712974" y="2074894"/>
                </a:cubicBezTo>
                <a:cubicBezTo>
                  <a:pt x="2772410" y="2097627"/>
                  <a:pt x="2836672" y="2112613"/>
                  <a:pt x="2901823" y="2118455"/>
                </a:cubicBezTo>
                <a:cubicBezTo>
                  <a:pt x="2967100" y="2124297"/>
                  <a:pt x="3032760" y="2120868"/>
                  <a:pt x="3094481" y="2106771"/>
                </a:cubicBezTo>
                <a:cubicBezTo>
                  <a:pt x="3125216" y="2099659"/>
                  <a:pt x="3153282" y="2090388"/>
                  <a:pt x="3178810" y="2079212"/>
                </a:cubicBezTo>
                <a:cubicBezTo>
                  <a:pt x="3204210" y="2068036"/>
                  <a:pt x="3226816" y="2055082"/>
                  <a:pt x="3246627" y="2040477"/>
                </a:cubicBezTo>
                <a:cubicBezTo>
                  <a:pt x="3266312" y="2025872"/>
                  <a:pt x="3283204" y="2009997"/>
                  <a:pt x="3297174" y="1992725"/>
                </a:cubicBezTo>
                <a:cubicBezTo>
                  <a:pt x="3311017" y="1975707"/>
                  <a:pt x="3321938" y="1957546"/>
                  <a:pt x="3329939" y="1938623"/>
                </a:cubicBezTo>
                <a:cubicBezTo>
                  <a:pt x="3337813" y="1919827"/>
                  <a:pt x="3342894" y="1900269"/>
                  <a:pt x="3344925" y="1880076"/>
                </a:cubicBezTo>
                <a:cubicBezTo>
                  <a:pt x="3346831" y="1860264"/>
                  <a:pt x="3345942" y="1839944"/>
                  <a:pt x="3342005" y="1819370"/>
                </a:cubicBezTo>
                <a:cubicBezTo>
                  <a:pt x="3338194" y="1799050"/>
                  <a:pt x="3331463" y="1778603"/>
                  <a:pt x="3321685" y="1758156"/>
                </a:cubicBezTo>
                <a:cubicBezTo>
                  <a:pt x="3312032" y="1737963"/>
                  <a:pt x="3299460" y="1717770"/>
                  <a:pt x="3283838" y="1697958"/>
                </a:cubicBezTo>
                <a:cubicBezTo>
                  <a:pt x="3253612" y="1659477"/>
                  <a:pt x="3214750" y="1625568"/>
                  <a:pt x="3170555" y="1597120"/>
                </a:cubicBezTo>
                <a:cubicBezTo>
                  <a:pt x="3126994" y="1569053"/>
                  <a:pt x="3077972" y="1546193"/>
                  <a:pt x="3026410" y="1529048"/>
                </a:cubicBezTo>
                <a:cubicBezTo>
                  <a:pt x="2975229" y="1512157"/>
                  <a:pt x="2921126" y="1500854"/>
                  <a:pt x="2866770" y="1496028"/>
                </a:cubicBezTo>
                <a:cubicBezTo>
                  <a:pt x="2812542" y="1491202"/>
                  <a:pt x="2757677" y="1492853"/>
                  <a:pt x="2704592" y="1501870"/>
                </a:cubicBezTo>
                <a:lnTo>
                  <a:pt x="2352039" y="967581"/>
                </a:lnTo>
                <a:cubicBezTo>
                  <a:pt x="2391029" y="961739"/>
                  <a:pt x="2427605" y="953865"/>
                  <a:pt x="2461260" y="944340"/>
                </a:cubicBezTo>
                <a:cubicBezTo>
                  <a:pt x="2494787" y="934942"/>
                  <a:pt x="2525268" y="923893"/>
                  <a:pt x="2552826" y="911574"/>
                </a:cubicBezTo>
                <a:cubicBezTo>
                  <a:pt x="2580005" y="899382"/>
                  <a:pt x="2604262" y="885920"/>
                  <a:pt x="2625089" y="871442"/>
                </a:cubicBezTo>
                <a:cubicBezTo>
                  <a:pt x="2645791" y="857091"/>
                  <a:pt x="2663189" y="841851"/>
                  <a:pt x="2677287" y="825849"/>
                </a:cubicBezTo>
                <a:lnTo>
                  <a:pt x="3510280" y="1052671"/>
                </a:lnTo>
                <a:cubicBezTo>
                  <a:pt x="3499612" y="1076293"/>
                  <a:pt x="3499357" y="1102074"/>
                  <a:pt x="3508375" y="1128363"/>
                </a:cubicBezTo>
                <a:cubicBezTo>
                  <a:pt x="3517519" y="1155160"/>
                  <a:pt x="3536061" y="1182592"/>
                  <a:pt x="3562985" y="1209008"/>
                </a:cubicBezTo>
                <a:cubicBezTo>
                  <a:pt x="3590289" y="1236059"/>
                  <a:pt x="3625976" y="1261967"/>
                  <a:pt x="3668649" y="1285208"/>
                </a:cubicBezTo>
                <a:cubicBezTo>
                  <a:pt x="3712082" y="1308830"/>
                  <a:pt x="3762248" y="1329531"/>
                  <a:pt x="3817747" y="1345660"/>
                </a:cubicBezTo>
                <a:cubicBezTo>
                  <a:pt x="3874388" y="1362043"/>
                  <a:pt x="3930650" y="1371822"/>
                  <a:pt x="3983608" y="1375505"/>
                </a:cubicBezTo>
                <a:cubicBezTo>
                  <a:pt x="4036568" y="1379188"/>
                  <a:pt x="4085844" y="1376648"/>
                  <a:pt x="4128516" y="1368393"/>
                </a:cubicBezTo>
                <a:cubicBezTo>
                  <a:pt x="4171061" y="1360138"/>
                  <a:pt x="4206748" y="1346422"/>
                  <a:pt x="4233291" y="1327753"/>
                </a:cubicBezTo>
                <a:cubicBezTo>
                  <a:pt x="4259452" y="1309338"/>
                  <a:pt x="4276344" y="1286097"/>
                  <a:pt x="4281805" y="1258919"/>
                </a:cubicBezTo>
                <a:cubicBezTo>
                  <a:pt x="4287138" y="1232249"/>
                  <a:pt x="4280916" y="1204182"/>
                  <a:pt x="4265294" y="1176369"/>
                </a:cubicBezTo>
              </a:path>
            </a:pathLst>
          </a:custGeom>
          <a:solidFill>
            <a:srgbClr val="FFFFFF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Freeform 3"/>
          <p:cNvSpPr>
            <a:spLocks noChangeArrowheads="1"/>
          </p:cNvSpPr>
          <p:nvPr/>
        </p:nvSpPr>
        <p:spPr bwMode="auto">
          <a:xfrm>
            <a:off x="3754438" y="1123950"/>
            <a:ext cx="182562" cy="209550"/>
          </a:xfrm>
          <a:custGeom>
            <a:avLst/>
            <a:gdLst>
              <a:gd name="T0" fmla="*/ 183388 w 183388"/>
              <a:gd name="T1" fmla="*/ 97916 h 208280"/>
              <a:gd name="T2" fmla="*/ 93726 w 183388"/>
              <a:gd name="T3" fmla="*/ 0 h 208280"/>
              <a:gd name="T4" fmla="*/ 89661 w 183388"/>
              <a:gd name="T5" fmla="*/ 0 h 208280"/>
              <a:gd name="T6" fmla="*/ 0 w 183388"/>
              <a:gd name="T7" fmla="*/ 97916 h 208280"/>
              <a:gd name="T8" fmla="*/ 89661 w 183388"/>
              <a:gd name="T9" fmla="*/ 208280 h 208280"/>
              <a:gd name="T10" fmla="*/ 93726 w 183388"/>
              <a:gd name="T11" fmla="*/ 208280 h 208280"/>
              <a:gd name="T12" fmla="*/ 183388 w 183388"/>
              <a:gd name="T13" fmla="*/ 97916 h 2082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3388"/>
              <a:gd name="T22" fmla="*/ 0 h 208280"/>
              <a:gd name="T23" fmla="*/ 183388 w 183388"/>
              <a:gd name="T24" fmla="*/ 208280 h 20828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3388" h="208280">
                <a:moveTo>
                  <a:pt x="183388" y="97916"/>
                </a:moveTo>
                <a:cubicBezTo>
                  <a:pt x="185547" y="12446"/>
                  <a:pt x="93726" y="0"/>
                  <a:pt x="93726" y="0"/>
                </a:cubicBezTo>
                <a:lnTo>
                  <a:pt x="89661" y="0"/>
                </a:lnTo>
                <a:cubicBezTo>
                  <a:pt x="89661" y="0"/>
                  <a:pt x="-2158" y="12446"/>
                  <a:pt x="0" y="97916"/>
                </a:cubicBezTo>
                <a:cubicBezTo>
                  <a:pt x="4191" y="141477"/>
                  <a:pt x="56388" y="208280"/>
                  <a:pt x="89661" y="208280"/>
                </a:cubicBezTo>
                <a:lnTo>
                  <a:pt x="93726" y="208280"/>
                </a:lnTo>
                <a:cubicBezTo>
                  <a:pt x="127127" y="208280"/>
                  <a:pt x="179197" y="141477"/>
                  <a:pt x="183388" y="97916"/>
                </a:cubicBezTo>
              </a:path>
            </a:pathLst>
          </a:custGeom>
          <a:solidFill>
            <a:srgbClr val="262626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Freeform 3"/>
          <p:cNvSpPr>
            <a:spLocks noChangeArrowheads="1"/>
          </p:cNvSpPr>
          <p:nvPr/>
        </p:nvSpPr>
        <p:spPr bwMode="auto">
          <a:xfrm>
            <a:off x="3576638" y="1352550"/>
            <a:ext cx="546100" cy="1079500"/>
          </a:xfrm>
          <a:custGeom>
            <a:avLst/>
            <a:gdLst>
              <a:gd name="T0" fmla="*/ 543829 w 546115"/>
              <a:gd name="T1" fmla="*/ 440690 h 1078484"/>
              <a:gd name="T2" fmla="*/ 434355 w 546115"/>
              <a:gd name="T3" fmla="*/ 40767 h 1078484"/>
              <a:gd name="T4" fmla="*/ 378094 w 546115"/>
              <a:gd name="T5" fmla="*/ 0 h 1078484"/>
              <a:gd name="T6" fmla="*/ 275224 w 546115"/>
              <a:gd name="T7" fmla="*/ 0 h 1078484"/>
              <a:gd name="T8" fmla="*/ 271033 w 546115"/>
              <a:gd name="T9" fmla="*/ 0 h 1078484"/>
              <a:gd name="T10" fmla="*/ 168036 w 546115"/>
              <a:gd name="T11" fmla="*/ 0 h 1078484"/>
              <a:gd name="T12" fmla="*/ 111775 w 546115"/>
              <a:gd name="T13" fmla="*/ 40767 h 1078484"/>
              <a:gd name="T14" fmla="*/ 2301 w 546115"/>
              <a:gd name="T15" fmla="*/ 440690 h 1078484"/>
              <a:gd name="T16" fmla="*/ 11699 w 546115"/>
              <a:gd name="T17" fmla="*/ 481203 h 1078484"/>
              <a:gd name="T18" fmla="*/ 64912 w 546115"/>
              <a:gd name="T19" fmla="*/ 446913 h 1078484"/>
              <a:gd name="T20" fmla="*/ 152161 w 546115"/>
              <a:gd name="T21" fmla="*/ 187706 h 1078484"/>
              <a:gd name="T22" fmla="*/ 139843 w 546115"/>
              <a:gd name="T23" fmla="*/ 500125 h 1078484"/>
              <a:gd name="T24" fmla="*/ 92979 w 546115"/>
              <a:gd name="T25" fmla="*/ 1043940 h 1078484"/>
              <a:gd name="T26" fmla="*/ 139843 w 546115"/>
              <a:gd name="T27" fmla="*/ 1078484 h 1078484"/>
              <a:gd name="T28" fmla="*/ 186451 w 546115"/>
              <a:gd name="T29" fmla="*/ 1043940 h 1078484"/>
              <a:gd name="T30" fmla="*/ 273065 w 546115"/>
              <a:gd name="T31" fmla="*/ 507238 h 1078484"/>
              <a:gd name="T32" fmla="*/ 271922 w 546115"/>
              <a:gd name="T33" fmla="*/ 500125 h 1078484"/>
              <a:gd name="T34" fmla="*/ 274208 w 546115"/>
              <a:gd name="T35" fmla="*/ 500125 h 1078484"/>
              <a:gd name="T36" fmla="*/ 273065 w 546115"/>
              <a:gd name="T37" fmla="*/ 507238 h 1078484"/>
              <a:gd name="T38" fmla="*/ 359425 w 546115"/>
              <a:gd name="T39" fmla="*/ 1043940 h 1078484"/>
              <a:gd name="T40" fmla="*/ 406161 w 546115"/>
              <a:gd name="T41" fmla="*/ 1078484 h 1078484"/>
              <a:gd name="T42" fmla="*/ 453151 w 546115"/>
              <a:gd name="T43" fmla="*/ 1043940 h 1078484"/>
              <a:gd name="T44" fmla="*/ 406161 w 546115"/>
              <a:gd name="T45" fmla="*/ 500125 h 1078484"/>
              <a:gd name="T46" fmla="*/ 393715 w 546115"/>
              <a:gd name="T47" fmla="*/ 187706 h 1078484"/>
              <a:gd name="T48" fmla="*/ 481345 w 546115"/>
              <a:gd name="T49" fmla="*/ 446913 h 1078484"/>
              <a:gd name="T50" fmla="*/ 534304 w 546115"/>
              <a:gd name="T51" fmla="*/ 481203 h 1078484"/>
              <a:gd name="T52" fmla="*/ 543829 w 546115"/>
              <a:gd name="T53" fmla="*/ 440690 h 10784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46115"/>
              <a:gd name="T82" fmla="*/ 0 h 1078484"/>
              <a:gd name="T83" fmla="*/ 546115 w 546115"/>
              <a:gd name="T84" fmla="*/ 1078484 h 107848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46115" h="1078484">
                <a:moveTo>
                  <a:pt x="543829" y="440690"/>
                </a:moveTo>
                <a:cubicBezTo>
                  <a:pt x="543829" y="440690"/>
                  <a:pt x="449976" y="78232"/>
                  <a:pt x="434355" y="40767"/>
                </a:cubicBezTo>
                <a:cubicBezTo>
                  <a:pt x="418861" y="3048"/>
                  <a:pt x="378094" y="0"/>
                  <a:pt x="378094" y="0"/>
                </a:cubicBezTo>
                <a:lnTo>
                  <a:pt x="275224" y="0"/>
                </a:lnTo>
                <a:lnTo>
                  <a:pt x="271033" y="0"/>
                </a:lnTo>
                <a:lnTo>
                  <a:pt x="168036" y="0"/>
                </a:lnTo>
                <a:cubicBezTo>
                  <a:pt x="168036" y="0"/>
                  <a:pt x="127143" y="3048"/>
                  <a:pt x="111775" y="40767"/>
                </a:cubicBezTo>
                <a:cubicBezTo>
                  <a:pt x="95900" y="78232"/>
                  <a:pt x="2301" y="440690"/>
                  <a:pt x="2301" y="440690"/>
                </a:cubicBezTo>
                <a:cubicBezTo>
                  <a:pt x="2301" y="440690"/>
                  <a:pt x="-6969" y="471805"/>
                  <a:pt x="11699" y="481203"/>
                </a:cubicBezTo>
                <a:cubicBezTo>
                  <a:pt x="30368" y="490728"/>
                  <a:pt x="52212" y="471805"/>
                  <a:pt x="64912" y="446913"/>
                </a:cubicBezTo>
                <a:cubicBezTo>
                  <a:pt x="77231" y="421894"/>
                  <a:pt x="152161" y="187706"/>
                  <a:pt x="152161" y="187706"/>
                </a:cubicBezTo>
                <a:lnTo>
                  <a:pt x="139843" y="500125"/>
                </a:lnTo>
                <a:lnTo>
                  <a:pt x="92979" y="1043940"/>
                </a:lnTo>
                <a:cubicBezTo>
                  <a:pt x="92979" y="1043940"/>
                  <a:pt x="114823" y="1081405"/>
                  <a:pt x="139843" y="1078484"/>
                </a:cubicBezTo>
                <a:cubicBezTo>
                  <a:pt x="164861" y="1075309"/>
                  <a:pt x="180482" y="1072261"/>
                  <a:pt x="186451" y="1043940"/>
                </a:cubicBezTo>
                <a:cubicBezTo>
                  <a:pt x="192420" y="1017650"/>
                  <a:pt x="263413" y="568197"/>
                  <a:pt x="273065" y="507238"/>
                </a:cubicBezTo>
                <a:cubicBezTo>
                  <a:pt x="272303" y="502666"/>
                  <a:pt x="271922" y="500125"/>
                  <a:pt x="271922" y="500125"/>
                </a:cubicBezTo>
                <a:lnTo>
                  <a:pt x="274208" y="500125"/>
                </a:lnTo>
                <a:cubicBezTo>
                  <a:pt x="274208" y="500125"/>
                  <a:pt x="273700" y="502666"/>
                  <a:pt x="273065" y="507238"/>
                </a:cubicBezTo>
                <a:cubicBezTo>
                  <a:pt x="282718" y="568197"/>
                  <a:pt x="353583" y="1017650"/>
                  <a:pt x="359425" y="1043940"/>
                </a:cubicBezTo>
                <a:cubicBezTo>
                  <a:pt x="365648" y="1072261"/>
                  <a:pt x="381269" y="1075309"/>
                  <a:pt x="406161" y="1078484"/>
                </a:cubicBezTo>
                <a:cubicBezTo>
                  <a:pt x="431053" y="1081405"/>
                  <a:pt x="453151" y="1043940"/>
                  <a:pt x="453151" y="1043940"/>
                </a:cubicBezTo>
                <a:lnTo>
                  <a:pt x="406161" y="500125"/>
                </a:lnTo>
                <a:lnTo>
                  <a:pt x="393715" y="187706"/>
                </a:lnTo>
                <a:cubicBezTo>
                  <a:pt x="393715" y="187706"/>
                  <a:pt x="468772" y="421894"/>
                  <a:pt x="481345" y="446913"/>
                </a:cubicBezTo>
                <a:cubicBezTo>
                  <a:pt x="493791" y="471805"/>
                  <a:pt x="515635" y="490728"/>
                  <a:pt x="534304" y="481203"/>
                </a:cubicBezTo>
                <a:cubicBezTo>
                  <a:pt x="553100" y="471805"/>
                  <a:pt x="543829" y="440690"/>
                  <a:pt x="543829" y="440690"/>
                </a:cubicBezTo>
              </a:path>
            </a:pathLst>
          </a:custGeom>
          <a:solidFill>
            <a:srgbClr val="262626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Freeform 3"/>
          <p:cNvSpPr>
            <a:spLocks noChangeArrowheads="1"/>
          </p:cNvSpPr>
          <p:nvPr/>
        </p:nvSpPr>
        <p:spPr bwMode="auto">
          <a:xfrm>
            <a:off x="6775450" y="2971800"/>
            <a:ext cx="1403350" cy="1674813"/>
          </a:xfrm>
          <a:custGeom>
            <a:avLst/>
            <a:gdLst>
              <a:gd name="T0" fmla="*/ 566293 w 1402333"/>
              <a:gd name="T1" fmla="*/ 1675129 h 1675129"/>
              <a:gd name="T2" fmla="*/ 564769 w 1402333"/>
              <a:gd name="T3" fmla="*/ 1594992 h 1675129"/>
              <a:gd name="T4" fmla="*/ 609219 w 1402333"/>
              <a:gd name="T5" fmla="*/ 1323721 h 1675129"/>
              <a:gd name="T6" fmla="*/ 714502 w 1402333"/>
              <a:gd name="T7" fmla="*/ 1150366 h 1675129"/>
              <a:gd name="T8" fmla="*/ 906526 w 1402333"/>
              <a:gd name="T9" fmla="*/ 964310 h 1675129"/>
              <a:gd name="T10" fmla="*/ 1086611 w 1402333"/>
              <a:gd name="T11" fmla="*/ 769366 h 1675129"/>
              <a:gd name="T12" fmla="*/ 1128141 w 1402333"/>
              <a:gd name="T13" fmla="*/ 610742 h 1675129"/>
              <a:gd name="T14" fmla="*/ 1006602 w 1402333"/>
              <a:gd name="T15" fmla="*/ 337311 h 1675129"/>
              <a:gd name="T16" fmla="*/ 708532 w 1402333"/>
              <a:gd name="T17" fmla="*/ 219455 h 1675129"/>
              <a:gd name="T18" fmla="*/ 423926 w 1402333"/>
              <a:gd name="T19" fmla="*/ 326135 h 1675129"/>
              <a:gd name="T20" fmla="*/ 274320 w 1402333"/>
              <a:gd name="T21" fmla="*/ 659638 h 1675129"/>
              <a:gd name="T22" fmla="*/ 0 w 1402333"/>
              <a:gd name="T23" fmla="*/ 627126 h 1675129"/>
              <a:gd name="T24" fmla="*/ 220217 w 1402333"/>
              <a:gd name="T25" fmla="*/ 161671 h 1675129"/>
              <a:gd name="T26" fmla="*/ 704088 w 1402333"/>
              <a:gd name="T27" fmla="*/ 0 h 1675129"/>
              <a:gd name="T28" fmla="*/ 1212595 w 1402333"/>
              <a:gd name="T29" fmla="*/ 173482 h 1675129"/>
              <a:gd name="T30" fmla="*/ 1402333 w 1402333"/>
              <a:gd name="T31" fmla="*/ 592963 h 1675129"/>
              <a:gd name="T32" fmla="*/ 1335658 w 1402333"/>
              <a:gd name="T33" fmla="*/ 855345 h 1675129"/>
              <a:gd name="T34" fmla="*/ 1074673 w 1402333"/>
              <a:gd name="T35" fmla="*/ 1147317 h 1675129"/>
              <a:gd name="T36" fmla="*/ 904240 w 1402333"/>
              <a:gd name="T37" fmla="*/ 1317879 h 1675129"/>
              <a:gd name="T38" fmla="*/ 844931 w 1402333"/>
              <a:gd name="T39" fmla="*/ 1443863 h 1675129"/>
              <a:gd name="T40" fmla="*/ 822706 w 1402333"/>
              <a:gd name="T41" fmla="*/ 1675129 h 1675129"/>
              <a:gd name="T42" fmla="*/ 566293 w 1402333"/>
              <a:gd name="T43" fmla="*/ 1675129 h 167512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02333"/>
              <a:gd name="T67" fmla="*/ 0 h 1675129"/>
              <a:gd name="T68" fmla="*/ 1402333 w 1402333"/>
              <a:gd name="T69" fmla="*/ 1675129 h 1675129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02333" h="1675129">
                <a:moveTo>
                  <a:pt x="566293" y="1675129"/>
                </a:moveTo>
                <a:cubicBezTo>
                  <a:pt x="565277" y="1639442"/>
                  <a:pt x="564769" y="1612772"/>
                  <a:pt x="564769" y="1594992"/>
                </a:cubicBezTo>
                <a:cubicBezTo>
                  <a:pt x="564769" y="1490217"/>
                  <a:pt x="579628" y="1399921"/>
                  <a:pt x="609219" y="1323721"/>
                </a:cubicBezTo>
                <a:cubicBezTo>
                  <a:pt x="631063" y="1266444"/>
                  <a:pt x="666115" y="1208659"/>
                  <a:pt x="714502" y="1150366"/>
                </a:cubicBezTo>
                <a:cubicBezTo>
                  <a:pt x="750061" y="1107821"/>
                  <a:pt x="814070" y="1045845"/>
                  <a:pt x="906526" y="964310"/>
                </a:cubicBezTo>
                <a:cubicBezTo>
                  <a:pt x="998855" y="882777"/>
                  <a:pt x="1058926" y="817753"/>
                  <a:pt x="1086611" y="769366"/>
                </a:cubicBezTo>
                <a:cubicBezTo>
                  <a:pt x="1114297" y="720979"/>
                  <a:pt x="1128141" y="668020"/>
                  <a:pt x="1128141" y="610742"/>
                </a:cubicBezTo>
                <a:cubicBezTo>
                  <a:pt x="1128141" y="506984"/>
                  <a:pt x="1087628" y="415797"/>
                  <a:pt x="1006602" y="337311"/>
                </a:cubicBezTo>
                <a:cubicBezTo>
                  <a:pt x="925448" y="258699"/>
                  <a:pt x="826134" y="219455"/>
                  <a:pt x="708532" y="219455"/>
                </a:cubicBezTo>
                <a:cubicBezTo>
                  <a:pt x="594995" y="219455"/>
                  <a:pt x="500126" y="255016"/>
                  <a:pt x="423926" y="326135"/>
                </a:cubicBezTo>
                <a:cubicBezTo>
                  <a:pt x="347853" y="397255"/>
                  <a:pt x="297942" y="508508"/>
                  <a:pt x="274320" y="659638"/>
                </a:cubicBezTo>
                <a:lnTo>
                  <a:pt x="0" y="627126"/>
                </a:lnTo>
                <a:cubicBezTo>
                  <a:pt x="24765" y="424434"/>
                  <a:pt x="98171" y="269366"/>
                  <a:pt x="220217" y="161671"/>
                </a:cubicBezTo>
                <a:cubicBezTo>
                  <a:pt x="342265" y="53848"/>
                  <a:pt x="503555" y="0"/>
                  <a:pt x="704088" y="0"/>
                </a:cubicBezTo>
                <a:cubicBezTo>
                  <a:pt x="916558" y="0"/>
                  <a:pt x="1086104" y="57911"/>
                  <a:pt x="1212595" y="173482"/>
                </a:cubicBezTo>
                <a:cubicBezTo>
                  <a:pt x="1339088" y="289052"/>
                  <a:pt x="1402333" y="428879"/>
                  <a:pt x="1402333" y="592963"/>
                </a:cubicBezTo>
                <a:cubicBezTo>
                  <a:pt x="1402333" y="687832"/>
                  <a:pt x="1380108" y="775335"/>
                  <a:pt x="1335658" y="855345"/>
                </a:cubicBezTo>
                <a:cubicBezTo>
                  <a:pt x="1291208" y="935354"/>
                  <a:pt x="1204214" y="1032764"/>
                  <a:pt x="1074673" y="1147317"/>
                </a:cubicBezTo>
                <a:cubicBezTo>
                  <a:pt x="987806" y="1224407"/>
                  <a:pt x="930909" y="1281303"/>
                  <a:pt x="904240" y="1317879"/>
                </a:cubicBezTo>
                <a:cubicBezTo>
                  <a:pt x="877570" y="1354454"/>
                  <a:pt x="857757" y="1396365"/>
                  <a:pt x="844931" y="1443863"/>
                </a:cubicBezTo>
                <a:cubicBezTo>
                  <a:pt x="832104" y="1491234"/>
                  <a:pt x="824738" y="1568322"/>
                  <a:pt x="822706" y="1675129"/>
                </a:cubicBezTo>
                <a:lnTo>
                  <a:pt x="566293" y="1675129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5" name="Freeform 3"/>
          <p:cNvSpPr>
            <a:spLocks noChangeArrowheads="1"/>
          </p:cNvSpPr>
          <p:nvPr/>
        </p:nvSpPr>
        <p:spPr bwMode="auto">
          <a:xfrm>
            <a:off x="7324725" y="4802188"/>
            <a:ext cx="304800" cy="303212"/>
          </a:xfrm>
          <a:custGeom>
            <a:avLst/>
            <a:gdLst>
              <a:gd name="T0" fmla="*/ 0 w 303783"/>
              <a:gd name="T1" fmla="*/ 303910 h 303910"/>
              <a:gd name="T2" fmla="*/ 0 w 303783"/>
              <a:gd name="T3" fmla="*/ 0 h 303910"/>
              <a:gd name="T4" fmla="*/ 303783 w 303783"/>
              <a:gd name="T5" fmla="*/ 0 h 303910"/>
              <a:gd name="T6" fmla="*/ 303783 w 303783"/>
              <a:gd name="T7" fmla="*/ 303910 h 303910"/>
              <a:gd name="T8" fmla="*/ 0 w 303783"/>
              <a:gd name="T9" fmla="*/ 303910 h 303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3783"/>
              <a:gd name="T16" fmla="*/ 0 h 303910"/>
              <a:gd name="T17" fmla="*/ 303783 w 303783"/>
              <a:gd name="T18" fmla="*/ 303910 h 303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3783" h="303910">
                <a:moveTo>
                  <a:pt x="0" y="303910"/>
                </a:moveTo>
                <a:lnTo>
                  <a:pt x="0" y="0"/>
                </a:lnTo>
                <a:lnTo>
                  <a:pt x="303783" y="0"/>
                </a:lnTo>
                <a:lnTo>
                  <a:pt x="303783" y="303910"/>
                </a:lnTo>
                <a:lnTo>
                  <a:pt x="0" y="303910"/>
                </a:lnTo>
              </a:path>
            </a:pathLst>
          </a:custGeom>
          <a:solidFill>
            <a:srgbClr val="000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49400"/>
            <a:ext cx="15367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33500"/>
            <a:ext cx="44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1371600"/>
            <a:ext cx="4953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857500"/>
            <a:ext cx="9017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27200"/>
            <a:ext cx="4826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2222500"/>
            <a:ext cx="7366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2" name="TextBox 1"/>
          <p:cNvSpPr>
            <a:spLocks noChangeArrowheads="1"/>
          </p:cNvSpPr>
          <p:nvPr/>
        </p:nvSpPr>
        <p:spPr bwMode="auto">
          <a:xfrm>
            <a:off x="1346200" y="3797300"/>
            <a:ext cx="516096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前有iPad，后有GALAXY</a:t>
            </a:r>
            <a:r>
              <a:rPr lang="en-US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TAB等各类Android系统平板,作</a:t>
            </a:r>
            <a:endParaRPr lang="zh-CN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en-US" sz="15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为一款全新的主打产品，我们该如何通过微博打动他们</a:t>
            </a:r>
            <a:endParaRPr lang="zh-CN" altLang="en-US"/>
          </a:p>
        </p:txBody>
      </p:sp>
      <p:sp>
        <p:nvSpPr>
          <p:cNvPr id="7183" name="TextBox 1"/>
          <p:cNvSpPr>
            <a:spLocks noChangeArrowheads="1"/>
          </p:cNvSpPr>
          <p:nvPr/>
        </p:nvSpPr>
        <p:spPr bwMode="auto">
          <a:xfrm>
            <a:off x="1133475" y="4373563"/>
            <a:ext cx="6191250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7400"/>
              </a:lnSpc>
            </a:pPr>
            <a:r>
              <a:rPr lang="en-US" sz="8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How to do It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1"/>
          <p:cNvSpPr>
            <a:spLocks noChangeArrowheads="1"/>
          </p:cNvSpPr>
          <p:nvPr/>
        </p:nvSpPr>
        <p:spPr bwMode="auto">
          <a:xfrm>
            <a:off x="1993900" y="2362200"/>
            <a:ext cx="12827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项目背景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博诊断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传播策略</a:t>
            </a:r>
            <a:endParaRPr lang="zh-CN" altLang="en-US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</a:t>
            </a:r>
            <a:r>
              <a:rPr 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推广服务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Freeform 3"/>
          <p:cNvSpPr>
            <a:spLocks noChangeArrowheads="1"/>
          </p:cNvSpPr>
          <p:nvPr/>
        </p:nvSpPr>
        <p:spPr bwMode="auto">
          <a:xfrm>
            <a:off x="1474788" y="1344613"/>
            <a:ext cx="6465887" cy="3519487"/>
          </a:xfrm>
          <a:custGeom>
            <a:avLst/>
            <a:gdLst>
              <a:gd name="T0" fmla="*/ 6350 w 6465315"/>
              <a:gd name="T1" fmla="*/ 3513074 h 3519423"/>
              <a:gd name="T2" fmla="*/ 6458965 w 6465315"/>
              <a:gd name="T3" fmla="*/ 3513074 h 3519423"/>
              <a:gd name="T4" fmla="*/ 6458965 w 6465315"/>
              <a:gd name="T5" fmla="*/ 6350 h 3519423"/>
              <a:gd name="T6" fmla="*/ 6350 w 6465315"/>
              <a:gd name="T7" fmla="*/ 6350 h 3519423"/>
              <a:gd name="T8" fmla="*/ 6350 w 6465315"/>
              <a:gd name="T9" fmla="*/ 3513074 h 35194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65315"/>
              <a:gd name="T16" fmla="*/ 0 h 3519423"/>
              <a:gd name="T17" fmla="*/ 6465315 w 6465315"/>
              <a:gd name="T18" fmla="*/ 3519423 h 35194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65315" h="3519423">
                <a:moveTo>
                  <a:pt x="6350" y="3513074"/>
                </a:moveTo>
                <a:lnTo>
                  <a:pt x="6458965" y="3513074"/>
                </a:lnTo>
                <a:lnTo>
                  <a:pt x="6458965" y="6350"/>
                </a:lnTo>
                <a:lnTo>
                  <a:pt x="6350" y="6350"/>
                </a:lnTo>
                <a:lnTo>
                  <a:pt x="6350" y="3513074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0" name="Freeform 3"/>
          <p:cNvSpPr>
            <a:spLocks noChangeArrowheads="1"/>
          </p:cNvSpPr>
          <p:nvPr/>
        </p:nvSpPr>
        <p:spPr bwMode="auto">
          <a:xfrm>
            <a:off x="1474788" y="1344613"/>
            <a:ext cx="22225" cy="3519487"/>
          </a:xfrm>
          <a:custGeom>
            <a:avLst/>
            <a:gdLst>
              <a:gd name="T0" fmla="*/ 6350 w 21844"/>
              <a:gd name="T1" fmla="*/ 3513074 h 3519423"/>
              <a:gd name="T2" fmla="*/ 6350 w 21844"/>
              <a:gd name="T3" fmla="*/ 6350 h 3519423"/>
              <a:gd name="T4" fmla="*/ 0 60000 65536"/>
              <a:gd name="T5" fmla="*/ 0 60000 65536"/>
              <a:gd name="T6" fmla="*/ 0 w 21844"/>
              <a:gd name="T7" fmla="*/ 0 h 3519423"/>
              <a:gd name="T8" fmla="*/ 21844 w 21844"/>
              <a:gd name="T9" fmla="*/ 3519423 h 351942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844" h="3519423">
                <a:moveTo>
                  <a:pt x="6350" y="3513074"/>
                </a:moveTo>
                <a:lnTo>
                  <a:pt x="6350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1" name="Freeform 3"/>
          <p:cNvSpPr>
            <a:spLocks noChangeArrowheads="1"/>
          </p:cNvSpPr>
          <p:nvPr/>
        </p:nvSpPr>
        <p:spPr bwMode="auto">
          <a:xfrm>
            <a:off x="1430338" y="4851400"/>
            <a:ext cx="57150" cy="20638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2" name="Freeform 3"/>
          <p:cNvSpPr>
            <a:spLocks noChangeArrowheads="1"/>
          </p:cNvSpPr>
          <p:nvPr/>
        </p:nvSpPr>
        <p:spPr bwMode="auto">
          <a:xfrm>
            <a:off x="1430338" y="4267200"/>
            <a:ext cx="57150" cy="22225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Freeform 3"/>
          <p:cNvSpPr>
            <a:spLocks noChangeArrowheads="1"/>
          </p:cNvSpPr>
          <p:nvPr/>
        </p:nvSpPr>
        <p:spPr bwMode="auto">
          <a:xfrm>
            <a:off x="1430338" y="3681413"/>
            <a:ext cx="57150" cy="22225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Freeform 3"/>
          <p:cNvSpPr>
            <a:spLocks noChangeArrowheads="1"/>
          </p:cNvSpPr>
          <p:nvPr/>
        </p:nvSpPr>
        <p:spPr bwMode="auto">
          <a:xfrm>
            <a:off x="1430338" y="3097213"/>
            <a:ext cx="57150" cy="20637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Freeform 3"/>
          <p:cNvSpPr>
            <a:spLocks noChangeArrowheads="1"/>
          </p:cNvSpPr>
          <p:nvPr/>
        </p:nvSpPr>
        <p:spPr bwMode="auto">
          <a:xfrm>
            <a:off x="1430338" y="2513013"/>
            <a:ext cx="57150" cy="22225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6" name="Freeform 3"/>
          <p:cNvSpPr>
            <a:spLocks noChangeArrowheads="1"/>
          </p:cNvSpPr>
          <p:nvPr/>
        </p:nvSpPr>
        <p:spPr bwMode="auto">
          <a:xfrm>
            <a:off x="1430338" y="1927225"/>
            <a:ext cx="57150" cy="22225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7" name="Freeform 3"/>
          <p:cNvSpPr>
            <a:spLocks noChangeArrowheads="1"/>
          </p:cNvSpPr>
          <p:nvPr/>
        </p:nvSpPr>
        <p:spPr bwMode="auto">
          <a:xfrm>
            <a:off x="1430338" y="1344613"/>
            <a:ext cx="57150" cy="20637"/>
          </a:xfrm>
          <a:custGeom>
            <a:avLst/>
            <a:gdLst>
              <a:gd name="T0" fmla="*/ 6350 w 56896"/>
              <a:gd name="T1" fmla="*/ 6350 h 21844"/>
              <a:gd name="T2" fmla="*/ 50545 w 56896"/>
              <a:gd name="T3" fmla="*/ 6350 h 21844"/>
              <a:gd name="T4" fmla="*/ 0 60000 65536"/>
              <a:gd name="T5" fmla="*/ 0 60000 65536"/>
              <a:gd name="T6" fmla="*/ 0 w 56896"/>
              <a:gd name="T7" fmla="*/ 0 h 21844"/>
              <a:gd name="T8" fmla="*/ 56896 w 56896"/>
              <a:gd name="T9" fmla="*/ 21844 h 218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6896" h="21844">
                <a:moveTo>
                  <a:pt x="6350" y="6350"/>
                </a:moveTo>
                <a:lnTo>
                  <a:pt x="50545" y="635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8" name="Freeform 3"/>
          <p:cNvSpPr>
            <a:spLocks noChangeArrowheads="1"/>
          </p:cNvSpPr>
          <p:nvPr/>
        </p:nvSpPr>
        <p:spPr bwMode="auto">
          <a:xfrm>
            <a:off x="4995863" y="2808288"/>
            <a:ext cx="800100" cy="800100"/>
          </a:xfrm>
          <a:custGeom>
            <a:avLst/>
            <a:gdLst>
              <a:gd name="T0" fmla="*/ 800100 w 800100"/>
              <a:gd name="T1" fmla="*/ 400050 h 800100"/>
              <a:gd name="T2" fmla="*/ 400050 w 800100"/>
              <a:gd name="T3" fmla="*/ 800100 h 800100"/>
              <a:gd name="T4" fmla="*/ 0 w 800100"/>
              <a:gd name="T5" fmla="*/ 400050 h 800100"/>
              <a:gd name="T6" fmla="*/ 400050 w 800100"/>
              <a:gd name="T7" fmla="*/ 0 h 800100"/>
              <a:gd name="T8" fmla="*/ 800100 w 800100"/>
              <a:gd name="T9" fmla="*/ 400050 h 8001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0100"/>
              <a:gd name="T16" fmla="*/ 0 h 800100"/>
              <a:gd name="T17" fmla="*/ 800100 w 800100"/>
              <a:gd name="T18" fmla="*/ 800100 h 8001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0100" h="800100">
                <a:moveTo>
                  <a:pt x="800100" y="400050"/>
                </a:moveTo>
                <a:cubicBezTo>
                  <a:pt x="800100" y="621029"/>
                  <a:pt x="621030" y="800100"/>
                  <a:pt x="400050" y="800100"/>
                </a:cubicBezTo>
                <a:cubicBezTo>
                  <a:pt x="179070" y="800100"/>
                  <a:pt x="0" y="621029"/>
                  <a:pt x="0" y="400050"/>
                </a:cubicBezTo>
                <a:cubicBezTo>
                  <a:pt x="0" y="179069"/>
                  <a:pt x="179070" y="0"/>
                  <a:pt x="400050" y="0"/>
                </a:cubicBezTo>
                <a:cubicBezTo>
                  <a:pt x="621030" y="0"/>
                  <a:pt x="800100" y="179069"/>
                  <a:pt x="800100" y="400050"/>
                </a:cubicBezTo>
              </a:path>
            </a:pathLst>
          </a:custGeom>
          <a:solidFill>
            <a:srgbClr val="FFD34D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9" name="Freeform 3"/>
          <p:cNvSpPr>
            <a:spLocks noChangeArrowheads="1"/>
          </p:cNvSpPr>
          <p:nvPr/>
        </p:nvSpPr>
        <p:spPr bwMode="auto">
          <a:xfrm>
            <a:off x="2406650" y="1360488"/>
            <a:ext cx="858838" cy="860425"/>
          </a:xfrm>
          <a:custGeom>
            <a:avLst/>
            <a:gdLst>
              <a:gd name="T0" fmla="*/ 859536 w 859536"/>
              <a:gd name="T1" fmla="*/ 429767 h 859535"/>
              <a:gd name="T2" fmla="*/ 429768 w 859536"/>
              <a:gd name="T3" fmla="*/ 859535 h 859535"/>
              <a:gd name="T4" fmla="*/ 0 w 859536"/>
              <a:gd name="T5" fmla="*/ 429767 h 859535"/>
              <a:gd name="T6" fmla="*/ 429768 w 859536"/>
              <a:gd name="T7" fmla="*/ 0 h 859535"/>
              <a:gd name="T8" fmla="*/ 859536 w 859536"/>
              <a:gd name="T9" fmla="*/ 429767 h 8595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9536"/>
              <a:gd name="T16" fmla="*/ 0 h 859535"/>
              <a:gd name="T17" fmla="*/ 859536 w 859536"/>
              <a:gd name="T18" fmla="*/ 859535 h 8595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9536" h="859535">
                <a:moveTo>
                  <a:pt x="859536" y="429767"/>
                </a:moveTo>
                <a:cubicBezTo>
                  <a:pt x="859536" y="667130"/>
                  <a:pt x="667130" y="859535"/>
                  <a:pt x="429768" y="859535"/>
                </a:cubicBezTo>
                <a:cubicBezTo>
                  <a:pt x="192405" y="859535"/>
                  <a:pt x="0" y="667130"/>
                  <a:pt x="0" y="429767"/>
                </a:cubicBezTo>
                <a:cubicBezTo>
                  <a:pt x="0" y="192404"/>
                  <a:pt x="192405" y="0"/>
                  <a:pt x="429768" y="0"/>
                </a:cubicBezTo>
                <a:cubicBezTo>
                  <a:pt x="667130" y="0"/>
                  <a:pt x="859536" y="192404"/>
                  <a:pt x="859536" y="429767"/>
                </a:cubicBezTo>
              </a:path>
            </a:pathLst>
          </a:custGeom>
          <a:solidFill>
            <a:srgbClr val="61CEF5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0" name="Freeform 3"/>
          <p:cNvSpPr>
            <a:spLocks noChangeArrowheads="1"/>
          </p:cNvSpPr>
          <p:nvPr/>
        </p:nvSpPr>
        <p:spPr bwMode="auto">
          <a:xfrm>
            <a:off x="6573838" y="4167188"/>
            <a:ext cx="95250" cy="93662"/>
          </a:xfrm>
          <a:custGeom>
            <a:avLst/>
            <a:gdLst>
              <a:gd name="T0" fmla="*/ 94488 w 94488"/>
              <a:gd name="T1" fmla="*/ 47244 h 94488"/>
              <a:gd name="T2" fmla="*/ 47244 w 94488"/>
              <a:gd name="T3" fmla="*/ 94488 h 94488"/>
              <a:gd name="T4" fmla="*/ 0 w 94488"/>
              <a:gd name="T5" fmla="*/ 47244 h 94488"/>
              <a:gd name="T6" fmla="*/ 47244 w 94488"/>
              <a:gd name="T7" fmla="*/ 0 h 94488"/>
              <a:gd name="T8" fmla="*/ 94488 w 94488"/>
              <a:gd name="T9" fmla="*/ 47244 h 944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4488"/>
              <a:gd name="T16" fmla="*/ 0 h 94488"/>
              <a:gd name="T17" fmla="*/ 94488 w 94488"/>
              <a:gd name="T18" fmla="*/ 94488 h 944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4488" h="94488">
                <a:moveTo>
                  <a:pt x="94488" y="47244"/>
                </a:moveTo>
                <a:cubicBezTo>
                  <a:pt x="94488" y="73279"/>
                  <a:pt x="73279" y="94488"/>
                  <a:pt x="47244" y="94488"/>
                </a:cubicBezTo>
                <a:cubicBezTo>
                  <a:pt x="21208" y="94488"/>
                  <a:pt x="0" y="73279"/>
                  <a:pt x="0" y="47244"/>
                </a:cubicBezTo>
                <a:cubicBezTo>
                  <a:pt x="0" y="21209"/>
                  <a:pt x="21208" y="0"/>
                  <a:pt x="47244" y="0"/>
                </a:cubicBezTo>
                <a:cubicBezTo>
                  <a:pt x="73279" y="0"/>
                  <a:pt x="94488" y="21209"/>
                  <a:pt x="94488" y="47244"/>
                </a:cubicBezTo>
              </a:path>
            </a:pathLst>
          </a:custGeom>
          <a:solidFill>
            <a:srgbClr val="61CEF5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1" name="Freeform 3"/>
          <p:cNvSpPr>
            <a:spLocks noChangeArrowheads="1"/>
          </p:cNvSpPr>
          <p:nvPr/>
        </p:nvSpPr>
        <p:spPr bwMode="auto">
          <a:xfrm>
            <a:off x="1565275" y="3648075"/>
            <a:ext cx="4441825" cy="25400"/>
          </a:xfrm>
          <a:custGeom>
            <a:avLst/>
            <a:gdLst>
              <a:gd name="T0" fmla="*/ 6350 w 4441825"/>
              <a:gd name="T1" fmla="*/ 6350 h 25400"/>
              <a:gd name="T2" fmla="*/ 4435475 w 4441825"/>
              <a:gd name="T3" fmla="*/ 6350 h 25400"/>
              <a:gd name="T4" fmla="*/ 0 60000 65536"/>
              <a:gd name="T5" fmla="*/ 0 60000 65536"/>
              <a:gd name="T6" fmla="*/ 0 w 4441825"/>
              <a:gd name="T7" fmla="*/ 0 h 25400"/>
              <a:gd name="T8" fmla="*/ 4441825 w 4441825"/>
              <a:gd name="T9" fmla="*/ 25400 h 254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41825" h="25400">
                <a:moveTo>
                  <a:pt x="6350" y="6350"/>
                </a:moveTo>
                <a:lnTo>
                  <a:pt x="4435475" y="6350"/>
                </a:lnTo>
              </a:path>
            </a:pathLst>
          </a:custGeom>
          <a:noFill/>
          <a:ln w="127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2" name="Freeform 3"/>
          <p:cNvSpPr>
            <a:spLocks noChangeArrowheads="1"/>
          </p:cNvSpPr>
          <p:nvPr/>
        </p:nvSpPr>
        <p:spPr bwMode="auto">
          <a:xfrm>
            <a:off x="1565275" y="4791075"/>
            <a:ext cx="4441825" cy="25400"/>
          </a:xfrm>
          <a:custGeom>
            <a:avLst/>
            <a:gdLst>
              <a:gd name="T0" fmla="*/ 6350 w 4441825"/>
              <a:gd name="T1" fmla="*/ 6350 h 25400"/>
              <a:gd name="T2" fmla="*/ 4435475 w 4441825"/>
              <a:gd name="T3" fmla="*/ 6350 h 25400"/>
              <a:gd name="T4" fmla="*/ 0 60000 65536"/>
              <a:gd name="T5" fmla="*/ 0 60000 65536"/>
              <a:gd name="T6" fmla="*/ 0 w 4441825"/>
              <a:gd name="T7" fmla="*/ 0 h 25400"/>
              <a:gd name="T8" fmla="*/ 4441825 w 4441825"/>
              <a:gd name="T9" fmla="*/ 25400 h 254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41825" h="25400">
                <a:moveTo>
                  <a:pt x="6350" y="6350"/>
                </a:moveTo>
                <a:lnTo>
                  <a:pt x="4435475" y="6350"/>
                </a:lnTo>
              </a:path>
            </a:pathLst>
          </a:custGeom>
          <a:noFill/>
          <a:ln w="12700" cap="flat" cmpd="sng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33" name="Freeform 3"/>
          <p:cNvSpPr>
            <a:spLocks noChangeArrowheads="1"/>
          </p:cNvSpPr>
          <p:nvPr/>
        </p:nvSpPr>
        <p:spPr bwMode="auto">
          <a:xfrm>
            <a:off x="714375" y="5464175"/>
            <a:ext cx="7745413" cy="739775"/>
          </a:xfrm>
          <a:custGeom>
            <a:avLst/>
            <a:gdLst>
              <a:gd name="T0" fmla="*/ 0 w 7746110"/>
              <a:gd name="T1" fmla="*/ 738670 h 738670"/>
              <a:gd name="T2" fmla="*/ 7746110 w 7746110"/>
              <a:gd name="T3" fmla="*/ 738670 h 738670"/>
              <a:gd name="T4" fmla="*/ 7746110 w 7746110"/>
              <a:gd name="T5" fmla="*/ 0 h 738670"/>
              <a:gd name="T6" fmla="*/ 0 w 7746110"/>
              <a:gd name="T7" fmla="*/ 0 h 738670"/>
              <a:gd name="T8" fmla="*/ 0 w 7746110"/>
              <a:gd name="T9" fmla="*/ 738670 h 738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46110"/>
              <a:gd name="T16" fmla="*/ 0 h 738670"/>
              <a:gd name="T17" fmla="*/ 7746110 w 7746110"/>
              <a:gd name="T18" fmla="*/ 738670 h 738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46110" h="738670">
                <a:moveTo>
                  <a:pt x="0" y="738670"/>
                </a:moveTo>
                <a:lnTo>
                  <a:pt x="7746110" y="738670"/>
                </a:lnTo>
                <a:lnTo>
                  <a:pt x="7746110" y="0"/>
                </a:lnTo>
                <a:lnTo>
                  <a:pt x="0" y="0"/>
                </a:lnTo>
                <a:lnTo>
                  <a:pt x="0" y="73867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923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5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竞品对比</a:t>
            </a:r>
            <a:endParaRPr lang="zh-CN" altLang="en-US"/>
          </a:p>
        </p:txBody>
      </p:sp>
      <p:sp>
        <p:nvSpPr>
          <p:cNvPr id="9236" name="TextBox 1"/>
          <p:cNvSpPr>
            <a:spLocks noChangeArrowheads="1"/>
          </p:cNvSpPr>
          <p:nvPr/>
        </p:nvSpPr>
        <p:spPr bwMode="auto">
          <a:xfrm>
            <a:off x="6769100" y="4127500"/>
            <a:ext cx="100806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</a:t>
            </a:r>
            <a:endParaRPr lang="zh-CN" altLang="en-US"/>
          </a:p>
        </p:txBody>
      </p:sp>
      <p:sp>
        <p:nvSpPr>
          <p:cNvPr id="9237" name="TextBox 1"/>
          <p:cNvSpPr>
            <a:spLocks noChangeArrowheads="1"/>
          </p:cNvSpPr>
          <p:nvPr/>
        </p:nvSpPr>
        <p:spPr bwMode="auto">
          <a:xfrm>
            <a:off x="1028700" y="4178300"/>
            <a:ext cx="280988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  <a:tabLst>
                <a:tab pos="203200" algn="l"/>
              </a:tabLst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-200</a:t>
            </a:r>
            <a:endParaRPr lang="zh-CN" altLang="en-US"/>
          </a:p>
        </p:txBody>
      </p:sp>
      <p:sp>
        <p:nvSpPr>
          <p:cNvPr id="9238" name="TextBox 1"/>
          <p:cNvSpPr>
            <a:spLocks noChangeArrowheads="1"/>
          </p:cNvSpPr>
          <p:nvPr/>
        </p:nvSpPr>
        <p:spPr bwMode="auto">
          <a:xfrm>
            <a:off x="1079500" y="3594100"/>
            <a:ext cx="2254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endParaRPr lang="zh-CN" altLang="en-US"/>
          </a:p>
        </p:txBody>
      </p:sp>
      <p:sp>
        <p:nvSpPr>
          <p:cNvPr id="9239" name="TextBox 1"/>
          <p:cNvSpPr>
            <a:spLocks noChangeArrowheads="1"/>
          </p:cNvSpPr>
          <p:nvPr/>
        </p:nvSpPr>
        <p:spPr bwMode="auto">
          <a:xfrm>
            <a:off x="11176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2010/09/29</a:t>
            </a:r>
            <a:endParaRPr lang="zh-CN" altLang="en-US"/>
          </a:p>
        </p:txBody>
      </p:sp>
      <p:sp>
        <p:nvSpPr>
          <p:cNvPr id="9240" name="TextBox 1"/>
          <p:cNvSpPr>
            <a:spLocks noChangeArrowheads="1"/>
          </p:cNvSpPr>
          <p:nvPr/>
        </p:nvSpPr>
        <p:spPr bwMode="auto">
          <a:xfrm>
            <a:off x="21971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2010/11/18</a:t>
            </a:r>
            <a:endParaRPr lang="zh-CN" altLang="en-US"/>
          </a:p>
        </p:txBody>
      </p:sp>
      <p:sp>
        <p:nvSpPr>
          <p:cNvPr id="9241" name="TextBox 1"/>
          <p:cNvSpPr>
            <a:spLocks noChangeArrowheads="1"/>
          </p:cNvSpPr>
          <p:nvPr/>
        </p:nvSpPr>
        <p:spPr bwMode="auto">
          <a:xfrm>
            <a:off x="32766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2011/01/07</a:t>
            </a:r>
            <a:endParaRPr lang="zh-CN" altLang="en-US"/>
          </a:p>
        </p:txBody>
      </p:sp>
      <p:sp>
        <p:nvSpPr>
          <p:cNvPr id="9242" name="TextBox 1"/>
          <p:cNvSpPr>
            <a:spLocks noChangeArrowheads="1"/>
          </p:cNvSpPr>
          <p:nvPr/>
        </p:nvSpPr>
        <p:spPr bwMode="auto">
          <a:xfrm>
            <a:off x="43434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2011/02/26</a:t>
            </a:r>
            <a:endParaRPr lang="zh-CN" altLang="en-US"/>
          </a:p>
        </p:txBody>
      </p:sp>
      <p:sp>
        <p:nvSpPr>
          <p:cNvPr id="9243" name="TextBox 1"/>
          <p:cNvSpPr>
            <a:spLocks noChangeArrowheads="1"/>
          </p:cNvSpPr>
          <p:nvPr/>
        </p:nvSpPr>
        <p:spPr bwMode="auto">
          <a:xfrm>
            <a:off x="54229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2011/04/17</a:t>
            </a:r>
            <a:endParaRPr lang="zh-CN" altLang="en-US"/>
          </a:p>
        </p:txBody>
      </p:sp>
      <p:sp>
        <p:nvSpPr>
          <p:cNvPr id="9244" name="TextBox 1"/>
          <p:cNvSpPr>
            <a:spLocks noChangeArrowheads="1"/>
          </p:cNvSpPr>
          <p:nvPr/>
        </p:nvSpPr>
        <p:spPr bwMode="auto">
          <a:xfrm>
            <a:off x="65024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2011/06/06</a:t>
            </a:r>
            <a:endParaRPr lang="zh-CN" altLang="en-US"/>
          </a:p>
        </p:txBody>
      </p:sp>
      <p:sp>
        <p:nvSpPr>
          <p:cNvPr id="9245" name="TextBox 1"/>
          <p:cNvSpPr>
            <a:spLocks noChangeArrowheads="1"/>
          </p:cNvSpPr>
          <p:nvPr/>
        </p:nvSpPr>
        <p:spPr bwMode="auto">
          <a:xfrm>
            <a:off x="7581900" y="4940300"/>
            <a:ext cx="71120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2011/07/26</a:t>
            </a:r>
            <a:endParaRPr lang="zh-CN" altLang="en-US"/>
          </a:p>
        </p:txBody>
      </p:sp>
      <p:sp>
        <p:nvSpPr>
          <p:cNvPr id="9246" name="TextBox 1"/>
          <p:cNvSpPr>
            <a:spLocks noChangeArrowheads="1"/>
          </p:cNvSpPr>
          <p:nvPr/>
        </p:nvSpPr>
        <p:spPr bwMode="auto">
          <a:xfrm>
            <a:off x="876300" y="1117600"/>
            <a:ext cx="43497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101600" algn="l"/>
                <a:tab pos="203200" algn="l"/>
              </a:tabLst>
            </a:pP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微博数</a:t>
            </a:r>
            <a:endParaRPr lang="zh-CN" altLang="en-US" sz="9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1,000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  <a:tabLst>
                <a:tab pos="101600" algn="l"/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  <a:tabLst>
                <a:tab pos="101600" algn="l"/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01600" algn="l"/>
                <a:tab pos="2032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600"/>
              </a:lnSpc>
              <a:tabLst>
                <a:tab pos="101600" algn="l"/>
                <a:tab pos="203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400</a:t>
            </a:r>
            <a:endParaRPr lang="zh-CN" altLang="en-US"/>
          </a:p>
        </p:txBody>
      </p:sp>
      <p:sp>
        <p:nvSpPr>
          <p:cNvPr id="9247" name="TextBox 1"/>
          <p:cNvSpPr>
            <a:spLocks noChangeArrowheads="1"/>
          </p:cNvSpPr>
          <p:nvPr/>
        </p:nvSpPr>
        <p:spPr bwMode="auto">
          <a:xfrm>
            <a:off x="2616200" y="965200"/>
            <a:ext cx="3965575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300"/>
              </a:lnSpc>
              <a:tabLst>
                <a:tab pos="749300" algn="l"/>
                <a:tab pos="3289300" algn="l"/>
              </a:tabLst>
            </a:pPr>
            <a:r>
              <a:rPr 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戴尔streak粉丝团微博及竞品微博概况</a:t>
            </a:r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700"/>
              </a:lnSpc>
              <a:tabLst>
                <a:tab pos="749300" algn="l"/>
                <a:tab pos="3289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惠普点亮激情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749300" algn="l"/>
                <a:tab pos="3289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100"/>
              </a:lnSpc>
              <a:tabLst>
                <a:tab pos="749300" algn="l"/>
                <a:tab pos="3289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联想Z流行</a:t>
            </a:r>
            <a:endParaRPr lang="zh-CN" altLang="en-US"/>
          </a:p>
        </p:txBody>
      </p:sp>
      <p:sp>
        <p:nvSpPr>
          <p:cNvPr id="9248" name="TextBox 1"/>
          <p:cNvSpPr>
            <a:spLocks noChangeArrowheads="1"/>
          </p:cNvSpPr>
          <p:nvPr/>
        </p:nvSpPr>
        <p:spPr bwMode="auto">
          <a:xfrm>
            <a:off x="6591300" y="1397000"/>
            <a:ext cx="12303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8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注：气泡大小表示粉丝规模</a:t>
            </a:r>
            <a:endParaRPr lang="zh-CN" altLang="en-US"/>
          </a:p>
        </p:txBody>
      </p:sp>
      <p:sp>
        <p:nvSpPr>
          <p:cNvPr id="9249" name="TextBox 1"/>
          <p:cNvSpPr>
            <a:spLocks noChangeArrowheads="1"/>
          </p:cNvSpPr>
          <p:nvPr/>
        </p:nvSpPr>
        <p:spPr bwMode="auto">
          <a:xfrm>
            <a:off x="1562100" y="3771900"/>
            <a:ext cx="769938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品牌微博名称</a:t>
            </a:r>
            <a:endParaRPr lang="zh-CN" altLang="en-US"/>
          </a:p>
        </p:txBody>
      </p:sp>
      <p:sp>
        <p:nvSpPr>
          <p:cNvPr id="9250" name="TextBox 1"/>
          <p:cNvSpPr>
            <a:spLocks noChangeArrowheads="1"/>
          </p:cNvSpPr>
          <p:nvPr/>
        </p:nvSpPr>
        <p:spPr bwMode="auto">
          <a:xfrm>
            <a:off x="2959100" y="3771900"/>
            <a:ext cx="10509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创立时间</a:t>
            </a: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   </a:t>
            </a: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微博数</a:t>
            </a:r>
            <a:endParaRPr lang="zh-CN" altLang="en-US"/>
          </a:p>
        </p:txBody>
      </p:sp>
      <p:sp>
        <p:nvSpPr>
          <p:cNvPr id="9251" name="TextBox 1"/>
          <p:cNvSpPr>
            <a:spLocks noChangeArrowheads="1"/>
          </p:cNvSpPr>
          <p:nvPr/>
        </p:nvSpPr>
        <p:spPr bwMode="auto">
          <a:xfrm>
            <a:off x="4140200" y="3771900"/>
            <a:ext cx="384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粉丝数</a:t>
            </a:r>
            <a:endParaRPr lang="zh-CN" altLang="en-US"/>
          </a:p>
        </p:txBody>
      </p:sp>
      <p:sp>
        <p:nvSpPr>
          <p:cNvPr id="9252" name="TextBox 1"/>
          <p:cNvSpPr>
            <a:spLocks noChangeArrowheads="1"/>
          </p:cNvSpPr>
          <p:nvPr/>
        </p:nvSpPr>
        <p:spPr bwMode="auto">
          <a:xfrm>
            <a:off x="4584700" y="3695700"/>
            <a:ext cx="57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190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活跃度</a:t>
            </a:r>
            <a:endParaRPr lang="zh-CN" altLang="en-US" sz="9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200"/>
              </a:lnSpc>
              <a:tabLst>
                <a:tab pos="190500" algn="l"/>
              </a:tabLst>
            </a:pP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（条/天）</a:t>
            </a:r>
            <a:endParaRPr lang="zh-CN" altLang="en-US"/>
          </a:p>
        </p:txBody>
      </p:sp>
      <p:sp>
        <p:nvSpPr>
          <p:cNvPr id="9253" name="TextBox 1"/>
          <p:cNvSpPr>
            <a:spLocks noChangeArrowheads="1"/>
          </p:cNvSpPr>
          <p:nvPr/>
        </p:nvSpPr>
        <p:spPr bwMode="auto">
          <a:xfrm>
            <a:off x="5181600" y="3771900"/>
            <a:ext cx="83026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粉丝数/微博数</a:t>
            </a:r>
            <a:endParaRPr lang="zh-CN" altLang="en-US"/>
          </a:p>
        </p:txBody>
      </p:sp>
      <p:sp>
        <p:nvSpPr>
          <p:cNvPr id="9254" name="TextBox 1"/>
          <p:cNvSpPr>
            <a:spLocks noChangeArrowheads="1"/>
          </p:cNvSpPr>
          <p:nvPr/>
        </p:nvSpPr>
        <p:spPr bwMode="auto">
          <a:xfrm>
            <a:off x="1562100" y="4102100"/>
            <a:ext cx="100806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惠普点亮激情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联想Z流行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</a:t>
            </a:r>
            <a:endParaRPr lang="zh-CN" altLang="en-US"/>
          </a:p>
        </p:txBody>
      </p:sp>
      <p:sp>
        <p:nvSpPr>
          <p:cNvPr id="9255" name="TextBox 1"/>
          <p:cNvSpPr>
            <a:spLocks noChangeArrowheads="1"/>
          </p:cNvSpPr>
          <p:nvPr/>
        </p:nvSpPr>
        <p:spPr bwMode="auto">
          <a:xfrm>
            <a:off x="2755900" y="4102100"/>
            <a:ext cx="7112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2010/12/01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8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2011/03/30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2011/05/26</a:t>
            </a:r>
            <a:endParaRPr lang="zh-CN" altLang="en-US"/>
          </a:p>
        </p:txBody>
      </p:sp>
      <p:sp>
        <p:nvSpPr>
          <p:cNvPr id="9256" name="TextBox 1"/>
          <p:cNvSpPr>
            <a:spLocks noChangeArrowheads="1"/>
          </p:cNvSpPr>
          <p:nvPr/>
        </p:nvSpPr>
        <p:spPr bwMode="auto">
          <a:xfrm>
            <a:off x="3733800" y="4102100"/>
            <a:ext cx="2270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76200" algn="l"/>
              </a:tabLst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849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76200" algn="l"/>
              </a:tabLst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364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762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</a:t>
            </a:r>
            <a:endParaRPr lang="zh-CN" altLang="en-US"/>
          </a:p>
        </p:txBody>
      </p:sp>
      <p:sp>
        <p:nvSpPr>
          <p:cNvPr id="9257" name="TextBox 1"/>
          <p:cNvSpPr>
            <a:spLocks noChangeArrowheads="1"/>
          </p:cNvSpPr>
          <p:nvPr/>
        </p:nvSpPr>
        <p:spPr bwMode="auto">
          <a:xfrm>
            <a:off x="4114800" y="4102100"/>
            <a:ext cx="4064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177800" algn="l"/>
              </a:tabLst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30,428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77800" algn="l"/>
              </a:tabLst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26,289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1778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362</a:t>
            </a:r>
            <a:endParaRPr lang="zh-CN" altLang="en-US"/>
          </a:p>
        </p:txBody>
      </p:sp>
      <p:sp>
        <p:nvSpPr>
          <p:cNvPr id="9258" name="TextBox 1"/>
          <p:cNvSpPr>
            <a:spLocks noChangeArrowheads="1"/>
          </p:cNvSpPr>
          <p:nvPr/>
        </p:nvSpPr>
        <p:spPr bwMode="auto">
          <a:xfrm>
            <a:off x="4965700" y="4102100"/>
            <a:ext cx="180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4.4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4.9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1.1</a:t>
            </a:r>
            <a:endParaRPr lang="zh-CN" altLang="en-US"/>
          </a:p>
        </p:txBody>
      </p:sp>
      <p:sp>
        <p:nvSpPr>
          <p:cNvPr id="9259" name="TextBox 1"/>
          <p:cNvSpPr>
            <a:spLocks noChangeArrowheads="1"/>
          </p:cNvSpPr>
          <p:nvPr/>
        </p:nvSpPr>
        <p:spPr bwMode="auto">
          <a:xfrm>
            <a:off x="5842000" y="4102100"/>
            <a:ext cx="1508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72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18</a:t>
            </a:r>
            <a:endParaRPr lang="zh-CN" altLang="en-US"/>
          </a:p>
        </p:txBody>
      </p:sp>
      <p:sp>
        <p:nvSpPr>
          <p:cNvPr id="9260" name="TextBox 1"/>
          <p:cNvSpPr>
            <a:spLocks noChangeArrowheads="1"/>
          </p:cNvSpPr>
          <p:nvPr/>
        </p:nvSpPr>
        <p:spPr bwMode="auto">
          <a:xfrm>
            <a:off x="800100" y="5143500"/>
            <a:ext cx="82994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6235700" algn="l"/>
                <a:tab pos="6337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品牌微博创建时间</a:t>
            </a:r>
            <a:endParaRPr lang="zh-CN" altLang="en-US" sz="9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35700" algn="l"/>
                <a:tab pos="6337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800"/>
              </a:lnSpc>
              <a:tabLst>
                <a:tab pos="6235700" algn="l"/>
                <a:tab pos="63373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不竞品微博的表现对比来看，戴尔streak粉丝团微博，创建时间较短，粉丝觃模较小，丏微博活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6235700" algn="l"/>
                <a:tab pos="63373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跃度较低，微博内容质量有待提高，明显低亍竞品水平。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35700" algn="l"/>
                <a:tab pos="6337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35700" algn="l"/>
                <a:tab pos="6337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35700" algn="l"/>
                <a:tab pos="6337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6235700" algn="l"/>
                <a:tab pos="63373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300"/>
              </a:lnSpc>
              <a:tabLst>
                <a:tab pos="6235700" algn="l"/>
                <a:tab pos="63373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Source：新浪微博，2011/06/15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Freeform 3"/>
          <p:cNvSpPr>
            <a:spLocks noChangeArrowheads="1"/>
          </p:cNvSpPr>
          <p:nvPr/>
        </p:nvSpPr>
        <p:spPr bwMode="auto">
          <a:xfrm>
            <a:off x="4333875" y="3905250"/>
            <a:ext cx="19050" cy="614363"/>
          </a:xfrm>
          <a:custGeom>
            <a:avLst/>
            <a:gdLst>
              <a:gd name="T0" fmla="*/ 9144 w 18288"/>
              <a:gd name="T1" fmla="*/ 0 h 615696"/>
              <a:gd name="T2" fmla="*/ 9144 w 18288"/>
              <a:gd name="T3" fmla="*/ 615696 h 615696"/>
              <a:gd name="T4" fmla="*/ 0 60000 65536"/>
              <a:gd name="T5" fmla="*/ 0 60000 65536"/>
              <a:gd name="T6" fmla="*/ 0 w 18288"/>
              <a:gd name="T7" fmla="*/ 0 h 615696"/>
              <a:gd name="T8" fmla="*/ 18288 w 18288"/>
              <a:gd name="T9" fmla="*/ 615696 h 6156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288" h="615696">
                <a:moveTo>
                  <a:pt x="9144" y="0"/>
                </a:moveTo>
                <a:lnTo>
                  <a:pt x="9144" y="615696"/>
                </a:lnTo>
              </a:path>
            </a:pathLst>
          </a:custGeom>
          <a:noFill/>
          <a:ln w="12700" cap="flat" cmpd="sng">
            <a:solidFill>
              <a:srgbClr val="00B0F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Freeform 3"/>
          <p:cNvSpPr>
            <a:spLocks noChangeArrowheads="1"/>
          </p:cNvSpPr>
          <p:nvPr/>
        </p:nvSpPr>
        <p:spPr bwMode="auto">
          <a:xfrm>
            <a:off x="4327525" y="3898900"/>
            <a:ext cx="31750" cy="627063"/>
          </a:xfrm>
          <a:custGeom>
            <a:avLst/>
            <a:gdLst>
              <a:gd name="T0" fmla="*/ 6350 w 30988"/>
              <a:gd name="T1" fmla="*/ 622046 h 628396"/>
              <a:gd name="T2" fmla="*/ 24638 w 30988"/>
              <a:gd name="T3" fmla="*/ 622046 h 628396"/>
              <a:gd name="T4" fmla="*/ 24638 w 30988"/>
              <a:gd name="T5" fmla="*/ 6350 h 628396"/>
              <a:gd name="T6" fmla="*/ 6350 w 30988"/>
              <a:gd name="T7" fmla="*/ 6350 h 628396"/>
              <a:gd name="T8" fmla="*/ 6350 w 30988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988"/>
              <a:gd name="T16" fmla="*/ 0 h 628396"/>
              <a:gd name="T17" fmla="*/ 30988 w 30988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988" h="628396">
                <a:moveTo>
                  <a:pt x="6350" y="622046"/>
                </a:moveTo>
                <a:lnTo>
                  <a:pt x="24638" y="622046"/>
                </a:lnTo>
                <a:lnTo>
                  <a:pt x="24638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5" name="Freeform 3"/>
          <p:cNvSpPr>
            <a:spLocks noChangeArrowheads="1"/>
          </p:cNvSpPr>
          <p:nvPr/>
        </p:nvSpPr>
        <p:spPr bwMode="auto">
          <a:xfrm>
            <a:off x="4333875" y="2859088"/>
            <a:ext cx="779463" cy="615950"/>
          </a:xfrm>
          <a:custGeom>
            <a:avLst/>
            <a:gdLst>
              <a:gd name="T0" fmla="*/ 0 w 778764"/>
              <a:gd name="T1" fmla="*/ 615696 h 615696"/>
              <a:gd name="T2" fmla="*/ 778764 w 778764"/>
              <a:gd name="T3" fmla="*/ 615696 h 615696"/>
              <a:gd name="T4" fmla="*/ 778764 w 778764"/>
              <a:gd name="T5" fmla="*/ 0 h 615696"/>
              <a:gd name="T6" fmla="*/ 0 w 778764"/>
              <a:gd name="T7" fmla="*/ 0 h 615696"/>
              <a:gd name="T8" fmla="*/ 0 w 778764"/>
              <a:gd name="T9" fmla="*/ 615696 h 615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8764"/>
              <a:gd name="T16" fmla="*/ 0 h 615696"/>
              <a:gd name="T17" fmla="*/ 778764 w 778764"/>
              <a:gd name="T18" fmla="*/ 615696 h 615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8764" h="615696">
                <a:moveTo>
                  <a:pt x="0" y="615696"/>
                </a:moveTo>
                <a:lnTo>
                  <a:pt x="778764" y="615696"/>
                </a:lnTo>
                <a:lnTo>
                  <a:pt x="778764" y="0"/>
                </a:lnTo>
                <a:lnTo>
                  <a:pt x="0" y="0"/>
                </a:lnTo>
                <a:lnTo>
                  <a:pt x="0" y="61569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Freeform 3"/>
          <p:cNvSpPr>
            <a:spLocks noChangeArrowheads="1"/>
          </p:cNvSpPr>
          <p:nvPr/>
        </p:nvSpPr>
        <p:spPr bwMode="auto">
          <a:xfrm>
            <a:off x="4327525" y="2852738"/>
            <a:ext cx="792163" cy="628650"/>
          </a:xfrm>
          <a:custGeom>
            <a:avLst/>
            <a:gdLst>
              <a:gd name="T0" fmla="*/ 6350 w 791464"/>
              <a:gd name="T1" fmla="*/ 622046 h 628396"/>
              <a:gd name="T2" fmla="*/ 785114 w 791464"/>
              <a:gd name="T3" fmla="*/ 622046 h 628396"/>
              <a:gd name="T4" fmla="*/ 785114 w 791464"/>
              <a:gd name="T5" fmla="*/ 6350 h 628396"/>
              <a:gd name="T6" fmla="*/ 6350 w 791464"/>
              <a:gd name="T7" fmla="*/ 6350 h 628396"/>
              <a:gd name="T8" fmla="*/ 6350 w 791464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91464"/>
              <a:gd name="T16" fmla="*/ 0 h 628396"/>
              <a:gd name="T17" fmla="*/ 791464 w 791464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91464" h="628396">
                <a:moveTo>
                  <a:pt x="6350" y="622046"/>
                </a:moveTo>
                <a:lnTo>
                  <a:pt x="785114" y="622046"/>
                </a:lnTo>
                <a:lnTo>
                  <a:pt x="785114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Freeform 3"/>
          <p:cNvSpPr>
            <a:spLocks noChangeArrowheads="1"/>
          </p:cNvSpPr>
          <p:nvPr/>
        </p:nvSpPr>
        <p:spPr bwMode="auto">
          <a:xfrm>
            <a:off x="4333875" y="1811338"/>
            <a:ext cx="2162175" cy="615950"/>
          </a:xfrm>
          <a:custGeom>
            <a:avLst/>
            <a:gdLst>
              <a:gd name="T0" fmla="*/ 0 w 2162555"/>
              <a:gd name="T1" fmla="*/ 615696 h 615696"/>
              <a:gd name="T2" fmla="*/ 2162555 w 2162555"/>
              <a:gd name="T3" fmla="*/ 615696 h 615696"/>
              <a:gd name="T4" fmla="*/ 2162555 w 2162555"/>
              <a:gd name="T5" fmla="*/ 0 h 615696"/>
              <a:gd name="T6" fmla="*/ 0 w 2162555"/>
              <a:gd name="T7" fmla="*/ 0 h 615696"/>
              <a:gd name="T8" fmla="*/ 0 w 2162555"/>
              <a:gd name="T9" fmla="*/ 615696 h 615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2555"/>
              <a:gd name="T16" fmla="*/ 0 h 615696"/>
              <a:gd name="T17" fmla="*/ 2162555 w 2162555"/>
              <a:gd name="T18" fmla="*/ 615696 h 615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2555" h="615696">
                <a:moveTo>
                  <a:pt x="0" y="615696"/>
                </a:moveTo>
                <a:lnTo>
                  <a:pt x="2162555" y="615696"/>
                </a:lnTo>
                <a:lnTo>
                  <a:pt x="2162555" y="0"/>
                </a:lnTo>
                <a:lnTo>
                  <a:pt x="0" y="0"/>
                </a:lnTo>
                <a:lnTo>
                  <a:pt x="0" y="615696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8" name="Freeform 3"/>
          <p:cNvSpPr>
            <a:spLocks noChangeArrowheads="1"/>
          </p:cNvSpPr>
          <p:nvPr/>
        </p:nvSpPr>
        <p:spPr bwMode="auto">
          <a:xfrm>
            <a:off x="4327525" y="1804988"/>
            <a:ext cx="2174875" cy="628650"/>
          </a:xfrm>
          <a:custGeom>
            <a:avLst/>
            <a:gdLst>
              <a:gd name="T0" fmla="*/ 6350 w 2175255"/>
              <a:gd name="T1" fmla="*/ 622046 h 628396"/>
              <a:gd name="T2" fmla="*/ 2168905 w 2175255"/>
              <a:gd name="T3" fmla="*/ 622046 h 628396"/>
              <a:gd name="T4" fmla="*/ 2168905 w 2175255"/>
              <a:gd name="T5" fmla="*/ 6350 h 628396"/>
              <a:gd name="T6" fmla="*/ 6350 w 2175255"/>
              <a:gd name="T7" fmla="*/ 6350 h 628396"/>
              <a:gd name="T8" fmla="*/ 6350 w 2175255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75255"/>
              <a:gd name="T16" fmla="*/ 0 h 628396"/>
              <a:gd name="T17" fmla="*/ 2175255 w 2175255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75255" h="628396">
                <a:moveTo>
                  <a:pt x="6350" y="622046"/>
                </a:moveTo>
                <a:lnTo>
                  <a:pt x="2168905" y="622046"/>
                </a:lnTo>
                <a:lnTo>
                  <a:pt x="2168905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9" name="Freeform 3"/>
          <p:cNvSpPr>
            <a:spLocks noChangeArrowheads="1"/>
          </p:cNvSpPr>
          <p:nvPr/>
        </p:nvSpPr>
        <p:spPr bwMode="auto">
          <a:xfrm>
            <a:off x="4346575" y="3468688"/>
            <a:ext cx="773113" cy="442912"/>
          </a:xfrm>
          <a:custGeom>
            <a:avLst/>
            <a:gdLst>
              <a:gd name="T0" fmla="*/ 766826 w 773176"/>
              <a:gd name="T1" fmla="*/ 6350 h 442468"/>
              <a:gd name="T2" fmla="*/ 6350 w 773176"/>
              <a:gd name="T3" fmla="*/ 436117 h 442468"/>
              <a:gd name="T4" fmla="*/ 0 60000 65536"/>
              <a:gd name="T5" fmla="*/ 0 60000 65536"/>
              <a:gd name="T6" fmla="*/ 0 w 773176"/>
              <a:gd name="T7" fmla="*/ 0 h 442468"/>
              <a:gd name="T8" fmla="*/ 773176 w 773176"/>
              <a:gd name="T9" fmla="*/ 442468 h 4424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73176" h="442468">
                <a:moveTo>
                  <a:pt x="766826" y="6350"/>
                </a:moveTo>
                <a:lnTo>
                  <a:pt x="6350" y="436117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0" name="Freeform 3"/>
          <p:cNvSpPr>
            <a:spLocks noChangeArrowheads="1"/>
          </p:cNvSpPr>
          <p:nvPr/>
        </p:nvSpPr>
        <p:spPr bwMode="auto">
          <a:xfrm>
            <a:off x="5106988" y="2420938"/>
            <a:ext cx="1395412" cy="444500"/>
          </a:xfrm>
          <a:custGeom>
            <a:avLst/>
            <a:gdLst>
              <a:gd name="T0" fmla="*/ 1390141 w 1396491"/>
              <a:gd name="T1" fmla="*/ 6350 h 443991"/>
              <a:gd name="T2" fmla="*/ 6350 w 1396491"/>
              <a:gd name="T3" fmla="*/ 437641 h 443991"/>
              <a:gd name="T4" fmla="*/ 0 60000 65536"/>
              <a:gd name="T5" fmla="*/ 0 60000 65536"/>
              <a:gd name="T6" fmla="*/ 0 w 1396491"/>
              <a:gd name="T7" fmla="*/ 0 h 443991"/>
              <a:gd name="T8" fmla="*/ 1396491 w 1396491"/>
              <a:gd name="T9" fmla="*/ 443991 h 4439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96491" h="443991">
                <a:moveTo>
                  <a:pt x="1390141" y="6350"/>
                </a:moveTo>
                <a:lnTo>
                  <a:pt x="6350" y="437641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1" name="Freeform 3"/>
          <p:cNvSpPr>
            <a:spLocks noChangeArrowheads="1"/>
          </p:cNvSpPr>
          <p:nvPr/>
        </p:nvSpPr>
        <p:spPr bwMode="auto">
          <a:xfrm>
            <a:off x="4308475" y="3905250"/>
            <a:ext cx="25400" cy="614363"/>
          </a:xfrm>
          <a:custGeom>
            <a:avLst/>
            <a:gdLst>
              <a:gd name="T0" fmla="*/ 12954 w 25908"/>
              <a:gd name="T1" fmla="*/ 0 h 615696"/>
              <a:gd name="T2" fmla="*/ 12954 w 25908"/>
              <a:gd name="T3" fmla="*/ 615696 h 615696"/>
              <a:gd name="T4" fmla="*/ 0 60000 65536"/>
              <a:gd name="T5" fmla="*/ 0 60000 65536"/>
              <a:gd name="T6" fmla="*/ 0 w 25908"/>
              <a:gd name="T7" fmla="*/ 0 h 615696"/>
              <a:gd name="T8" fmla="*/ 25908 w 25908"/>
              <a:gd name="T9" fmla="*/ 615696 h 6156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908" h="615696">
                <a:moveTo>
                  <a:pt x="12954" y="0"/>
                </a:moveTo>
                <a:lnTo>
                  <a:pt x="12954" y="615696"/>
                </a:lnTo>
              </a:path>
            </a:pathLst>
          </a:custGeom>
          <a:noFill/>
          <a:ln w="25400" cap="flat" cmpd="sng">
            <a:solidFill>
              <a:srgbClr val="FFC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2" name="Freeform 3"/>
          <p:cNvSpPr>
            <a:spLocks noChangeArrowheads="1"/>
          </p:cNvSpPr>
          <p:nvPr/>
        </p:nvSpPr>
        <p:spPr bwMode="auto">
          <a:xfrm>
            <a:off x="4302125" y="3898900"/>
            <a:ext cx="38100" cy="627063"/>
          </a:xfrm>
          <a:custGeom>
            <a:avLst/>
            <a:gdLst>
              <a:gd name="T0" fmla="*/ 6350 w 38608"/>
              <a:gd name="T1" fmla="*/ 622046 h 628396"/>
              <a:gd name="T2" fmla="*/ 32258 w 38608"/>
              <a:gd name="T3" fmla="*/ 622046 h 628396"/>
              <a:gd name="T4" fmla="*/ 32258 w 38608"/>
              <a:gd name="T5" fmla="*/ 6350 h 628396"/>
              <a:gd name="T6" fmla="*/ 6350 w 38608"/>
              <a:gd name="T7" fmla="*/ 6350 h 628396"/>
              <a:gd name="T8" fmla="*/ 6350 w 38608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608"/>
              <a:gd name="T16" fmla="*/ 0 h 628396"/>
              <a:gd name="T17" fmla="*/ 38608 w 38608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608" h="628396">
                <a:moveTo>
                  <a:pt x="6350" y="622046"/>
                </a:moveTo>
                <a:lnTo>
                  <a:pt x="32258" y="622046"/>
                </a:lnTo>
                <a:lnTo>
                  <a:pt x="32258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3" name="Freeform 3"/>
          <p:cNvSpPr>
            <a:spLocks noChangeArrowheads="1"/>
          </p:cNvSpPr>
          <p:nvPr/>
        </p:nvSpPr>
        <p:spPr bwMode="auto">
          <a:xfrm>
            <a:off x="4175125" y="2859088"/>
            <a:ext cx="158750" cy="615950"/>
          </a:xfrm>
          <a:custGeom>
            <a:avLst/>
            <a:gdLst>
              <a:gd name="T0" fmla="*/ 0 w 158496"/>
              <a:gd name="T1" fmla="*/ 615696 h 615696"/>
              <a:gd name="T2" fmla="*/ 158496 w 158496"/>
              <a:gd name="T3" fmla="*/ 615696 h 615696"/>
              <a:gd name="T4" fmla="*/ 158496 w 158496"/>
              <a:gd name="T5" fmla="*/ 0 h 615696"/>
              <a:gd name="T6" fmla="*/ 0 w 158496"/>
              <a:gd name="T7" fmla="*/ 0 h 615696"/>
              <a:gd name="T8" fmla="*/ 0 w 158496"/>
              <a:gd name="T9" fmla="*/ 615696 h 615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8496"/>
              <a:gd name="T16" fmla="*/ 0 h 615696"/>
              <a:gd name="T17" fmla="*/ 158496 w 158496"/>
              <a:gd name="T18" fmla="*/ 615696 h 615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8496" h="615696">
                <a:moveTo>
                  <a:pt x="0" y="615696"/>
                </a:moveTo>
                <a:lnTo>
                  <a:pt x="158496" y="615696"/>
                </a:lnTo>
                <a:lnTo>
                  <a:pt x="158496" y="0"/>
                </a:lnTo>
                <a:lnTo>
                  <a:pt x="0" y="0"/>
                </a:lnTo>
                <a:lnTo>
                  <a:pt x="0" y="615696"/>
                </a:lnTo>
              </a:path>
            </a:pathLst>
          </a:custGeom>
          <a:solidFill>
            <a:srgbClr val="FFC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4" name="Freeform 3"/>
          <p:cNvSpPr>
            <a:spLocks noChangeArrowheads="1"/>
          </p:cNvSpPr>
          <p:nvPr/>
        </p:nvSpPr>
        <p:spPr bwMode="auto">
          <a:xfrm>
            <a:off x="4168775" y="2852738"/>
            <a:ext cx="171450" cy="628650"/>
          </a:xfrm>
          <a:custGeom>
            <a:avLst/>
            <a:gdLst>
              <a:gd name="T0" fmla="*/ 6350 w 171196"/>
              <a:gd name="T1" fmla="*/ 622046 h 628396"/>
              <a:gd name="T2" fmla="*/ 164846 w 171196"/>
              <a:gd name="T3" fmla="*/ 622046 h 628396"/>
              <a:gd name="T4" fmla="*/ 164846 w 171196"/>
              <a:gd name="T5" fmla="*/ 6350 h 628396"/>
              <a:gd name="T6" fmla="*/ 6350 w 171196"/>
              <a:gd name="T7" fmla="*/ 6350 h 628396"/>
              <a:gd name="T8" fmla="*/ 6350 w 171196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1196"/>
              <a:gd name="T16" fmla="*/ 0 h 628396"/>
              <a:gd name="T17" fmla="*/ 171196 w 171196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1196" h="628396">
                <a:moveTo>
                  <a:pt x="6350" y="622046"/>
                </a:moveTo>
                <a:lnTo>
                  <a:pt x="164846" y="622046"/>
                </a:lnTo>
                <a:lnTo>
                  <a:pt x="164846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5" name="Freeform 3"/>
          <p:cNvSpPr>
            <a:spLocks noChangeArrowheads="1"/>
          </p:cNvSpPr>
          <p:nvPr/>
        </p:nvSpPr>
        <p:spPr bwMode="auto">
          <a:xfrm>
            <a:off x="2625725" y="1811338"/>
            <a:ext cx="1708150" cy="615950"/>
          </a:xfrm>
          <a:custGeom>
            <a:avLst/>
            <a:gdLst>
              <a:gd name="T0" fmla="*/ 0 w 1708404"/>
              <a:gd name="T1" fmla="*/ 615696 h 615696"/>
              <a:gd name="T2" fmla="*/ 1708404 w 1708404"/>
              <a:gd name="T3" fmla="*/ 615696 h 615696"/>
              <a:gd name="T4" fmla="*/ 1708404 w 1708404"/>
              <a:gd name="T5" fmla="*/ 0 h 615696"/>
              <a:gd name="T6" fmla="*/ 0 w 1708404"/>
              <a:gd name="T7" fmla="*/ 0 h 615696"/>
              <a:gd name="T8" fmla="*/ 0 w 1708404"/>
              <a:gd name="T9" fmla="*/ 615696 h 6156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8404"/>
              <a:gd name="T16" fmla="*/ 0 h 615696"/>
              <a:gd name="T17" fmla="*/ 1708404 w 1708404"/>
              <a:gd name="T18" fmla="*/ 615696 h 6156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8404" h="615696">
                <a:moveTo>
                  <a:pt x="0" y="615696"/>
                </a:moveTo>
                <a:lnTo>
                  <a:pt x="1708404" y="615696"/>
                </a:lnTo>
                <a:lnTo>
                  <a:pt x="1708404" y="0"/>
                </a:lnTo>
                <a:lnTo>
                  <a:pt x="0" y="0"/>
                </a:lnTo>
                <a:lnTo>
                  <a:pt x="0" y="615696"/>
                </a:lnTo>
              </a:path>
            </a:pathLst>
          </a:custGeom>
          <a:solidFill>
            <a:srgbClr val="FFC0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6" name="Freeform 3"/>
          <p:cNvSpPr>
            <a:spLocks noChangeArrowheads="1"/>
          </p:cNvSpPr>
          <p:nvPr/>
        </p:nvSpPr>
        <p:spPr bwMode="auto">
          <a:xfrm>
            <a:off x="2619375" y="1804988"/>
            <a:ext cx="1720850" cy="628650"/>
          </a:xfrm>
          <a:custGeom>
            <a:avLst/>
            <a:gdLst>
              <a:gd name="T0" fmla="*/ 6350 w 1721104"/>
              <a:gd name="T1" fmla="*/ 622046 h 628396"/>
              <a:gd name="T2" fmla="*/ 1714754 w 1721104"/>
              <a:gd name="T3" fmla="*/ 622046 h 628396"/>
              <a:gd name="T4" fmla="*/ 1714754 w 1721104"/>
              <a:gd name="T5" fmla="*/ 6350 h 628396"/>
              <a:gd name="T6" fmla="*/ 6350 w 1721104"/>
              <a:gd name="T7" fmla="*/ 6350 h 628396"/>
              <a:gd name="T8" fmla="*/ 6350 w 1721104"/>
              <a:gd name="T9" fmla="*/ 622046 h 6283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1104"/>
              <a:gd name="T16" fmla="*/ 0 h 628396"/>
              <a:gd name="T17" fmla="*/ 1721104 w 1721104"/>
              <a:gd name="T18" fmla="*/ 628396 h 6283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1104" h="628396">
                <a:moveTo>
                  <a:pt x="6350" y="622046"/>
                </a:moveTo>
                <a:lnTo>
                  <a:pt x="1714754" y="622046"/>
                </a:lnTo>
                <a:lnTo>
                  <a:pt x="1714754" y="6350"/>
                </a:lnTo>
                <a:lnTo>
                  <a:pt x="6350" y="6350"/>
                </a:lnTo>
                <a:lnTo>
                  <a:pt x="6350" y="622046"/>
                </a:lnTo>
              </a:path>
            </a:pathLst>
          </a:custGeom>
          <a:solidFill>
            <a:srgbClr val="000000">
              <a:alpha val="0"/>
            </a:srgbClr>
          </a:solidFill>
          <a:ln w="127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7" name="Freeform 3"/>
          <p:cNvSpPr>
            <a:spLocks noChangeArrowheads="1"/>
          </p:cNvSpPr>
          <p:nvPr/>
        </p:nvSpPr>
        <p:spPr bwMode="auto">
          <a:xfrm>
            <a:off x="4168775" y="3468688"/>
            <a:ext cx="146050" cy="442912"/>
          </a:xfrm>
          <a:custGeom>
            <a:avLst/>
            <a:gdLst>
              <a:gd name="T0" fmla="*/ 6350 w 145287"/>
              <a:gd name="T1" fmla="*/ 6350 h 442468"/>
              <a:gd name="T2" fmla="*/ 138938 w 145287"/>
              <a:gd name="T3" fmla="*/ 436117 h 442468"/>
              <a:gd name="T4" fmla="*/ 0 60000 65536"/>
              <a:gd name="T5" fmla="*/ 0 60000 65536"/>
              <a:gd name="T6" fmla="*/ 0 w 145287"/>
              <a:gd name="T7" fmla="*/ 0 h 442468"/>
              <a:gd name="T8" fmla="*/ 145287 w 145287"/>
              <a:gd name="T9" fmla="*/ 442468 h 4424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5287" h="442468">
                <a:moveTo>
                  <a:pt x="6350" y="6350"/>
                </a:moveTo>
                <a:lnTo>
                  <a:pt x="138938" y="436117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8" name="Freeform 3"/>
          <p:cNvSpPr>
            <a:spLocks noChangeArrowheads="1"/>
          </p:cNvSpPr>
          <p:nvPr/>
        </p:nvSpPr>
        <p:spPr bwMode="auto">
          <a:xfrm>
            <a:off x="2619375" y="2420938"/>
            <a:ext cx="1562100" cy="444500"/>
          </a:xfrm>
          <a:custGeom>
            <a:avLst/>
            <a:gdLst>
              <a:gd name="T0" fmla="*/ 6350 w 1562608"/>
              <a:gd name="T1" fmla="*/ 6350 h 443991"/>
              <a:gd name="T2" fmla="*/ 1556257 w 1562608"/>
              <a:gd name="T3" fmla="*/ 437641 h 443991"/>
              <a:gd name="T4" fmla="*/ 0 60000 65536"/>
              <a:gd name="T5" fmla="*/ 0 60000 65536"/>
              <a:gd name="T6" fmla="*/ 0 w 1562608"/>
              <a:gd name="T7" fmla="*/ 0 h 443991"/>
              <a:gd name="T8" fmla="*/ 1562608 w 1562608"/>
              <a:gd name="T9" fmla="*/ 443991 h 4439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62608" h="443991">
                <a:moveTo>
                  <a:pt x="6350" y="6350"/>
                </a:moveTo>
                <a:lnTo>
                  <a:pt x="1556257" y="437641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9" name="Freeform 3"/>
          <p:cNvSpPr>
            <a:spLocks noChangeArrowheads="1"/>
          </p:cNvSpPr>
          <p:nvPr/>
        </p:nvSpPr>
        <p:spPr bwMode="auto">
          <a:xfrm>
            <a:off x="4327525" y="1590675"/>
            <a:ext cx="22225" cy="3151188"/>
          </a:xfrm>
          <a:custGeom>
            <a:avLst/>
            <a:gdLst>
              <a:gd name="T0" fmla="*/ 6350 w 21844"/>
              <a:gd name="T1" fmla="*/ 3144265 h 3150616"/>
              <a:gd name="T2" fmla="*/ 6350 w 21844"/>
              <a:gd name="T3" fmla="*/ 6350 h 3150616"/>
              <a:gd name="T4" fmla="*/ 0 60000 65536"/>
              <a:gd name="T5" fmla="*/ 0 60000 65536"/>
              <a:gd name="T6" fmla="*/ 0 w 21844"/>
              <a:gd name="T7" fmla="*/ 0 h 3150616"/>
              <a:gd name="T8" fmla="*/ 21844 w 21844"/>
              <a:gd name="T9" fmla="*/ 3150616 h 31506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844" h="3150616">
                <a:moveTo>
                  <a:pt x="6350" y="3144265"/>
                </a:moveTo>
                <a:lnTo>
                  <a:pt x="6350" y="6350"/>
                </a:lnTo>
              </a:path>
            </a:pathLst>
          </a:custGeom>
          <a:noFill/>
          <a:ln w="12700" cap="flat" cmpd="sng">
            <a:solidFill>
              <a:srgbClr val="D9D9D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0" name="Freeform 3"/>
          <p:cNvSpPr>
            <a:spLocks noChangeArrowheads="1"/>
          </p:cNvSpPr>
          <p:nvPr/>
        </p:nvSpPr>
        <p:spPr bwMode="auto">
          <a:xfrm>
            <a:off x="4557713" y="3038475"/>
            <a:ext cx="330200" cy="257175"/>
          </a:xfrm>
          <a:custGeom>
            <a:avLst/>
            <a:gdLst>
              <a:gd name="T0" fmla="*/ 0 w 330200"/>
              <a:gd name="T1" fmla="*/ 255968 h 255968"/>
              <a:gd name="T2" fmla="*/ 330200 w 330200"/>
              <a:gd name="T3" fmla="*/ 255968 h 255968"/>
              <a:gd name="T4" fmla="*/ 330200 w 330200"/>
              <a:gd name="T5" fmla="*/ 0 h 255968"/>
              <a:gd name="T6" fmla="*/ 0 w 330200"/>
              <a:gd name="T7" fmla="*/ 0 h 255968"/>
              <a:gd name="T8" fmla="*/ 0 w 330200"/>
              <a:gd name="T9" fmla="*/ 255968 h 2559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0200"/>
              <a:gd name="T16" fmla="*/ 0 h 255968"/>
              <a:gd name="T17" fmla="*/ 330200 w 330200"/>
              <a:gd name="T18" fmla="*/ 255968 h 2559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0200" h="255968">
                <a:moveTo>
                  <a:pt x="0" y="255968"/>
                </a:moveTo>
                <a:lnTo>
                  <a:pt x="330200" y="255968"/>
                </a:lnTo>
                <a:lnTo>
                  <a:pt x="330200" y="0"/>
                </a:lnTo>
                <a:lnTo>
                  <a:pt x="0" y="0"/>
                </a:lnTo>
                <a:lnTo>
                  <a:pt x="0" y="255968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1" name="Freeform 3"/>
          <p:cNvSpPr>
            <a:spLocks noChangeArrowheads="1"/>
          </p:cNvSpPr>
          <p:nvPr/>
        </p:nvSpPr>
        <p:spPr bwMode="auto">
          <a:xfrm>
            <a:off x="5251450" y="1992313"/>
            <a:ext cx="330200" cy="255587"/>
          </a:xfrm>
          <a:custGeom>
            <a:avLst/>
            <a:gdLst>
              <a:gd name="T0" fmla="*/ 0 w 330200"/>
              <a:gd name="T1" fmla="*/ 255968 h 255968"/>
              <a:gd name="T2" fmla="*/ 330200 w 330200"/>
              <a:gd name="T3" fmla="*/ 255968 h 255968"/>
              <a:gd name="T4" fmla="*/ 330200 w 330200"/>
              <a:gd name="T5" fmla="*/ 0 h 255968"/>
              <a:gd name="T6" fmla="*/ 0 w 330200"/>
              <a:gd name="T7" fmla="*/ 0 h 255968"/>
              <a:gd name="T8" fmla="*/ 0 w 330200"/>
              <a:gd name="T9" fmla="*/ 255968 h 2559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0200"/>
              <a:gd name="T16" fmla="*/ 0 h 255968"/>
              <a:gd name="T17" fmla="*/ 330200 w 330200"/>
              <a:gd name="T18" fmla="*/ 255968 h 2559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0200" h="255968">
                <a:moveTo>
                  <a:pt x="0" y="255968"/>
                </a:moveTo>
                <a:lnTo>
                  <a:pt x="330200" y="255968"/>
                </a:lnTo>
                <a:lnTo>
                  <a:pt x="330200" y="0"/>
                </a:lnTo>
                <a:lnTo>
                  <a:pt x="0" y="0"/>
                </a:lnTo>
                <a:lnTo>
                  <a:pt x="0" y="255968"/>
                </a:lnTo>
              </a:path>
            </a:pathLst>
          </a:custGeom>
          <a:solidFill>
            <a:srgbClr val="00B0F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2" name="Freeform 3"/>
          <p:cNvSpPr>
            <a:spLocks noChangeArrowheads="1"/>
          </p:cNvSpPr>
          <p:nvPr/>
        </p:nvSpPr>
        <p:spPr bwMode="auto">
          <a:xfrm>
            <a:off x="714375" y="5464175"/>
            <a:ext cx="7889875" cy="739775"/>
          </a:xfrm>
          <a:custGeom>
            <a:avLst/>
            <a:gdLst>
              <a:gd name="T0" fmla="*/ 0 w 7890129"/>
              <a:gd name="T1" fmla="*/ 738670 h 738670"/>
              <a:gd name="T2" fmla="*/ 7890129 w 7890129"/>
              <a:gd name="T3" fmla="*/ 738670 h 738670"/>
              <a:gd name="T4" fmla="*/ 7890129 w 7890129"/>
              <a:gd name="T5" fmla="*/ 0 h 738670"/>
              <a:gd name="T6" fmla="*/ 0 w 7890129"/>
              <a:gd name="T7" fmla="*/ 0 h 738670"/>
              <a:gd name="T8" fmla="*/ 0 w 7890129"/>
              <a:gd name="T9" fmla="*/ 738670 h 738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890129"/>
              <a:gd name="T16" fmla="*/ 0 h 738670"/>
              <a:gd name="T17" fmla="*/ 7890129 w 7890129"/>
              <a:gd name="T18" fmla="*/ 738670 h 738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890129" h="738670">
                <a:moveTo>
                  <a:pt x="0" y="738670"/>
                </a:moveTo>
                <a:lnTo>
                  <a:pt x="7890129" y="738670"/>
                </a:lnTo>
                <a:lnTo>
                  <a:pt x="7890129" y="0"/>
                </a:lnTo>
                <a:lnTo>
                  <a:pt x="0" y="0"/>
                </a:lnTo>
                <a:lnTo>
                  <a:pt x="0" y="73867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02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600" y="1981200"/>
            <a:ext cx="16383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2997200"/>
            <a:ext cx="28956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6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内容质量</a:t>
            </a:r>
            <a:endParaRPr lang="zh-CN" altLang="en-US"/>
          </a:p>
        </p:txBody>
      </p:sp>
      <p:sp>
        <p:nvSpPr>
          <p:cNvPr id="10267" name="TextBox 1"/>
          <p:cNvSpPr>
            <a:spLocks noChangeArrowheads="1"/>
          </p:cNvSpPr>
          <p:nvPr/>
        </p:nvSpPr>
        <p:spPr bwMode="auto">
          <a:xfrm>
            <a:off x="4457700" y="3073400"/>
            <a:ext cx="384175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1270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10.9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1270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  <a:tabLst>
                <a:tab pos="127000" algn="l"/>
              </a:tabLst>
            </a:pPr>
            <a:r>
              <a:rPr lang="en-US" sz="9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0.3</a:t>
            </a:r>
            <a:endParaRPr lang="zh-CN" altLang="en-US"/>
          </a:p>
        </p:txBody>
      </p:sp>
      <p:sp>
        <p:nvSpPr>
          <p:cNvPr id="10268" name="TextBox 1"/>
          <p:cNvSpPr>
            <a:spLocks noChangeArrowheads="1"/>
          </p:cNvSpPr>
          <p:nvPr/>
        </p:nvSpPr>
        <p:spPr bwMode="auto">
          <a:xfrm>
            <a:off x="5283200" y="20320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30.2</a:t>
            </a:r>
            <a:endParaRPr lang="zh-CN" altLang="en-US"/>
          </a:p>
        </p:txBody>
      </p:sp>
      <p:sp>
        <p:nvSpPr>
          <p:cNvPr id="10269" name="TextBox 1"/>
          <p:cNvSpPr>
            <a:spLocks noChangeArrowheads="1"/>
          </p:cNvSpPr>
          <p:nvPr/>
        </p:nvSpPr>
        <p:spPr bwMode="auto">
          <a:xfrm>
            <a:off x="4000500" y="3111500"/>
            <a:ext cx="180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2.2</a:t>
            </a:r>
            <a:endParaRPr lang="zh-CN" altLang="en-US" sz="9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0.3</a:t>
            </a:r>
            <a:endParaRPr lang="zh-CN" altLang="en-US"/>
          </a:p>
        </p:txBody>
      </p:sp>
      <p:sp>
        <p:nvSpPr>
          <p:cNvPr id="10270" name="TextBox 1"/>
          <p:cNvSpPr>
            <a:spLocks noChangeArrowheads="1"/>
          </p:cNvSpPr>
          <p:nvPr/>
        </p:nvSpPr>
        <p:spPr bwMode="auto">
          <a:xfrm>
            <a:off x="3352800" y="2032000"/>
            <a:ext cx="2571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23.8</a:t>
            </a:r>
            <a:endParaRPr lang="zh-CN" altLang="en-US"/>
          </a:p>
        </p:txBody>
      </p:sp>
      <p:sp>
        <p:nvSpPr>
          <p:cNvPr id="10271" name="TextBox 1"/>
          <p:cNvSpPr>
            <a:spLocks noChangeArrowheads="1"/>
          </p:cNvSpPr>
          <p:nvPr/>
        </p:nvSpPr>
        <p:spPr bwMode="auto">
          <a:xfrm>
            <a:off x="838200" y="2006600"/>
            <a:ext cx="1262063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  <a:tabLst>
                <a:tab pos="317500" algn="l"/>
                <a:tab pos="533400" algn="l"/>
              </a:tabLst>
            </a:pP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  <a:tabLst>
                <a:tab pos="317500" algn="l"/>
                <a:tab pos="533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惠普点亮激情</a:t>
            </a:r>
            <a:endParaRPr lang="zh-CN" altLang="en-US" sz="12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17500" algn="l"/>
                <a:tab pos="5334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  <a:tabLst>
                <a:tab pos="317500" algn="l"/>
                <a:tab pos="5334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	</a:t>
            </a:r>
            <a:r>
              <a:rPr 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联想Z流行</a:t>
            </a:r>
            <a:endParaRPr lang="zh-CN" altLang="en-US"/>
          </a:p>
        </p:txBody>
      </p:sp>
      <p:sp>
        <p:nvSpPr>
          <p:cNvPr id="10272" name="TextBox 1"/>
          <p:cNvSpPr>
            <a:spLocks noChangeArrowheads="1"/>
          </p:cNvSpPr>
          <p:nvPr/>
        </p:nvSpPr>
        <p:spPr bwMode="auto">
          <a:xfrm>
            <a:off x="2006600" y="952500"/>
            <a:ext cx="47339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戴尔streak粉丝团微博及竞品新浪微博内容质量分析</a:t>
            </a:r>
            <a:endParaRPr lang="zh-CN" altLang="en-US"/>
          </a:p>
        </p:txBody>
      </p:sp>
      <p:sp>
        <p:nvSpPr>
          <p:cNvPr id="10273" name="TextBox 1"/>
          <p:cNvSpPr>
            <a:spLocks noChangeArrowheads="1"/>
          </p:cNvSpPr>
          <p:nvPr/>
        </p:nvSpPr>
        <p:spPr bwMode="auto">
          <a:xfrm>
            <a:off x="6896100" y="1117600"/>
            <a:ext cx="615950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单位：条</a:t>
            </a:r>
            <a:endParaRPr lang="zh-CN" altLang="en-US"/>
          </a:p>
        </p:txBody>
      </p:sp>
      <p:sp>
        <p:nvSpPr>
          <p:cNvPr id="10274" name="TextBox 1"/>
          <p:cNvSpPr>
            <a:spLocks noChangeArrowheads="1"/>
          </p:cNvSpPr>
          <p:nvPr/>
        </p:nvSpPr>
        <p:spPr bwMode="auto">
          <a:xfrm>
            <a:off x="2641600" y="1371600"/>
            <a:ext cx="1346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平均每条微博被</a:t>
            </a:r>
            <a:r>
              <a:rPr lang="en-US" sz="1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转发数</a:t>
            </a:r>
            <a:endParaRPr lang="zh-CN" altLang="en-US"/>
          </a:p>
        </p:txBody>
      </p:sp>
      <p:sp>
        <p:nvSpPr>
          <p:cNvPr id="10275" name="TextBox 1"/>
          <p:cNvSpPr>
            <a:spLocks noChangeArrowheads="1"/>
          </p:cNvSpPr>
          <p:nvPr/>
        </p:nvSpPr>
        <p:spPr bwMode="auto">
          <a:xfrm>
            <a:off x="4584700" y="1371600"/>
            <a:ext cx="1346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平均每条微博被</a:t>
            </a:r>
            <a:r>
              <a:rPr lang="en-US" sz="1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评论数</a:t>
            </a:r>
            <a:endParaRPr lang="zh-CN" altLang="en-US"/>
          </a:p>
        </p:txBody>
      </p:sp>
      <p:sp>
        <p:nvSpPr>
          <p:cNvPr id="10276" name="TextBox 1"/>
          <p:cNvSpPr>
            <a:spLocks noChangeArrowheads="1"/>
          </p:cNvSpPr>
          <p:nvPr/>
        </p:nvSpPr>
        <p:spPr bwMode="auto">
          <a:xfrm>
            <a:off x="800100" y="4864100"/>
            <a:ext cx="8328025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  <a:tabLst>
                <a:tab pos="3365500" algn="l"/>
              </a:tabLst>
            </a:pPr>
            <a:r>
              <a:rPr lang="en-US" sz="9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注：转发数呾评论数丌限亍粉丝，也包括非粉丝转发呾评论；</a:t>
            </a:r>
            <a:endParaRPr lang="zh-CN" altLang="en-US" sz="9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900"/>
              </a:lnSpc>
              <a:tabLst>
                <a:tab pos="33655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从微博被转发呾评论角度来看，因近期有产品活动，戴尔Streak粉丝团微博转发不评论均超越竞品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  <a:tabLst>
                <a:tab pos="3365500" algn="l"/>
              </a:tabLst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的微博。这说明活动能有效地促进微博粉丝的活跃度。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000"/>
              </a:lnSpc>
              <a:tabLst>
                <a:tab pos="3365500" algn="l"/>
              </a:tabLst>
            </a:pP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1400"/>
              </a:lnSpc>
              <a:tabLst>
                <a:tab pos="3365500" algn="l"/>
              </a:tabLst>
            </a:pPr>
            <a:r>
              <a:rPr 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	</a:t>
            </a: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Source：从戴尔streak粉丝团微博及竞品微博抽取近200条微博进行分析，2011/06/15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9144000"/>
              <a:gd name="T1" fmla="*/ 6858000 h 6858000"/>
              <a:gd name="T2" fmla="*/ 9144000 w 9144000"/>
              <a:gd name="T3" fmla="*/ 6858000 h 6858000"/>
              <a:gd name="T4" fmla="*/ 9144000 w 9144000"/>
              <a:gd name="T5" fmla="*/ 0 h 6858000"/>
              <a:gd name="T6" fmla="*/ 0 w 9144000"/>
              <a:gd name="T7" fmla="*/ 0 h 6858000"/>
              <a:gd name="T8" fmla="*/ 0 w 9144000"/>
              <a:gd name="T9" fmla="*/ 685800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44000"/>
              <a:gd name="T16" fmla="*/ 0 h 6858000"/>
              <a:gd name="T17" fmla="*/ 9144000 w 9144000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99CC00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Freeform 3"/>
          <p:cNvSpPr>
            <a:spLocks noChangeArrowheads="1"/>
          </p:cNvSpPr>
          <p:nvPr/>
        </p:nvSpPr>
        <p:spPr bwMode="auto">
          <a:xfrm>
            <a:off x="395288" y="5354638"/>
            <a:ext cx="8424862" cy="738187"/>
          </a:xfrm>
          <a:custGeom>
            <a:avLst/>
            <a:gdLst>
              <a:gd name="T0" fmla="*/ 0 w 8425180"/>
              <a:gd name="T1" fmla="*/ 738670 h 738670"/>
              <a:gd name="T2" fmla="*/ 8425180 w 8425180"/>
              <a:gd name="T3" fmla="*/ 738670 h 738670"/>
              <a:gd name="T4" fmla="*/ 8425180 w 8425180"/>
              <a:gd name="T5" fmla="*/ 0 h 738670"/>
              <a:gd name="T6" fmla="*/ 0 w 8425180"/>
              <a:gd name="T7" fmla="*/ 0 h 738670"/>
              <a:gd name="T8" fmla="*/ 0 w 8425180"/>
              <a:gd name="T9" fmla="*/ 738670 h 738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25180"/>
              <a:gd name="T16" fmla="*/ 0 h 738670"/>
              <a:gd name="T17" fmla="*/ 8425180 w 8425180"/>
              <a:gd name="T18" fmla="*/ 738670 h 738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25180" h="738670">
                <a:moveTo>
                  <a:pt x="0" y="738670"/>
                </a:moveTo>
                <a:lnTo>
                  <a:pt x="8425180" y="738670"/>
                </a:lnTo>
                <a:lnTo>
                  <a:pt x="8425180" y="0"/>
                </a:lnTo>
                <a:lnTo>
                  <a:pt x="0" y="0"/>
                </a:lnTo>
                <a:lnTo>
                  <a:pt x="0" y="738670"/>
                </a:lnTo>
              </a:path>
            </a:pathLst>
          </a:custGeom>
          <a:solidFill>
            <a:srgbClr val="4F6228"/>
          </a:solidFill>
          <a:ln w="12700" cap="flat" cmpd="sng">
            <a:solidFill>
              <a:srgbClr val="000000">
                <a:alpha val="0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68300"/>
            <a:ext cx="2667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549400"/>
            <a:ext cx="584200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549400"/>
            <a:ext cx="264160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1"/>
          <p:cNvSpPr>
            <a:spLocks noChangeArrowheads="1"/>
          </p:cNvSpPr>
          <p:nvPr/>
        </p:nvSpPr>
        <p:spPr bwMode="auto">
          <a:xfrm>
            <a:off x="508000" y="266700"/>
            <a:ext cx="23225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微博诊断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-</a:t>
            </a:r>
            <a:r>
              <a: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 </a:t>
            </a: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粉丝分布</a:t>
            </a:r>
            <a:endParaRPr lang="zh-CN" altLang="en-US"/>
          </a:p>
        </p:txBody>
      </p:sp>
      <p:sp>
        <p:nvSpPr>
          <p:cNvPr id="11272" name="TextBox 1"/>
          <p:cNvSpPr>
            <a:spLocks noChangeArrowheads="1"/>
          </p:cNvSpPr>
          <p:nvPr/>
        </p:nvSpPr>
        <p:spPr bwMode="auto">
          <a:xfrm>
            <a:off x="2616200" y="6642100"/>
            <a:ext cx="6496050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Source：从惠普点亮激情、联想Z流行呾戴尔streak粉丝团微博分别抽取3222、4460呾362个id数据，2011/06/15</a:t>
            </a:r>
            <a:endParaRPr lang="zh-CN" altLang="en-US"/>
          </a:p>
        </p:txBody>
      </p:sp>
      <p:sp>
        <p:nvSpPr>
          <p:cNvPr id="11273" name="TextBox 1"/>
          <p:cNvSpPr>
            <a:spLocks noChangeArrowheads="1"/>
          </p:cNvSpPr>
          <p:nvPr/>
        </p:nvSpPr>
        <p:spPr bwMode="auto">
          <a:xfrm>
            <a:off x="482600" y="5448300"/>
            <a:ext cx="8258175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各品牌微博的粉丝均集中亍北上广等沿海发达地匙，随着一线城市的微博用户饱呾，未来粉丝增长将更多</a:t>
            </a:r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来自内陆城市。因此必须重规对二三线城市微博粉丝的吸引不维护。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904</Words>
  <Characters>0</Characters>
  <Application>Microsoft Office PowerPoint</Application>
  <DocSecurity>0</DocSecurity>
  <PresentationFormat>全屏显示(4:3)</PresentationFormat>
  <Lines>0</Lines>
  <Paragraphs>730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Times New Roman</vt:lpstr>
      <vt:lpstr>Arial Black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许敏斌</cp:lastModifiedBy>
  <cp:revision>10</cp:revision>
  <dcterms:created xsi:type="dcterms:W3CDTF">2006-08-16T00:00:00Z</dcterms:created>
  <dcterms:modified xsi:type="dcterms:W3CDTF">2016-03-26T02:30:00Z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