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310" r:id="rId3"/>
    <p:sldId id="311" r:id="rId4"/>
    <p:sldId id="312" r:id="rId5"/>
    <p:sldId id="313" r:id="rId6"/>
    <p:sldId id="314" r:id="rId7"/>
    <p:sldId id="309" r:id="rId8"/>
    <p:sldId id="315" r:id="rId9"/>
    <p:sldId id="316" r:id="rId10"/>
    <p:sldId id="317" r:id="rId11"/>
    <p:sldId id="318" r:id="rId12"/>
    <p:sldId id="323" r:id="rId13"/>
    <p:sldId id="324" r:id="rId14"/>
    <p:sldId id="319" r:id="rId15"/>
    <p:sldId id="320" r:id="rId16"/>
    <p:sldId id="321" r:id="rId17"/>
    <p:sldId id="322" r:id="rId18"/>
    <p:sldId id="325" r:id="rId19"/>
    <p:sldId id="326" r:id="rId20"/>
    <p:sldId id="328" r:id="rId21"/>
    <p:sldId id="327" r:id="rId22"/>
    <p:sldId id="329" r:id="rId23"/>
    <p:sldId id="349" r:id="rId24"/>
    <p:sldId id="334" r:id="rId25"/>
    <p:sldId id="350" r:id="rId26"/>
    <p:sldId id="351" r:id="rId27"/>
    <p:sldId id="330" r:id="rId28"/>
    <p:sldId id="335" r:id="rId29"/>
    <p:sldId id="331" r:id="rId30"/>
    <p:sldId id="339" r:id="rId31"/>
    <p:sldId id="340" r:id="rId32"/>
    <p:sldId id="341" r:id="rId33"/>
    <p:sldId id="342" r:id="rId34"/>
    <p:sldId id="343" r:id="rId35"/>
    <p:sldId id="344" r:id="rId36"/>
    <p:sldId id="346" r:id="rId37"/>
    <p:sldId id="332" r:id="rId38"/>
    <p:sldId id="336" r:id="rId39"/>
    <p:sldId id="337" r:id="rId40"/>
    <p:sldId id="338" r:id="rId41"/>
    <p:sldId id="347" r:id="rId42"/>
    <p:sldId id="348" r:id="rId43"/>
    <p:sldId id="278" r:id="rId44"/>
    <p:sldId id="352" r:id="rId45"/>
  </p:sldIdLst>
  <p:sldSz cx="9144000" cy="6858000" type="screen4x3"/>
  <p:notesSz cx="6858000" cy="9144000"/>
  <p:defaultTextStyle>
    <a:defPPr>
      <a:defRPr lang="en-US"/>
    </a:defPPr>
    <a:lvl1pPr algn="l" rtl="0" fontAlgn="base">
      <a:spcBef>
        <a:spcPct val="0"/>
      </a:spcBef>
      <a:spcAft>
        <a:spcPct val="0"/>
      </a:spcAft>
      <a:buFont typeface="Arial" pitchFamily="34" charset="0"/>
      <a:defRPr b="1" kern="1200">
        <a:solidFill>
          <a:schemeClr val="tx1"/>
        </a:solidFill>
        <a:latin typeface="Arial" pitchFamily="34" charset="0"/>
        <a:ea typeface="+mn-ea"/>
        <a:cs typeface="+mn-cs"/>
      </a:defRPr>
    </a:lvl1pPr>
    <a:lvl2pPr marL="457200" algn="l" rtl="0" fontAlgn="base">
      <a:spcBef>
        <a:spcPct val="0"/>
      </a:spcBef>
      <a:spcAft>
        <a:spcPct val="0"/>
      </a:spcAft>
      <a:buFont typeface="Arial" pitchFamily="34" charset="0"/>
      <a:defRPr b="1" kern="1200">
        <a:solidFill>
          <a:schemeClr val="tx1"/>
        </a:solidFill>
        <a:latin typeface="Arial" pitchFamily="34" charset="0"/>
        <a:ea typeface="+mn-ea"/>
        <a:cs typeface="+mn-cs"/>
      </a:defRPr>
    </a:lvl2pPr>
    <a:lvl3pPr marL="914400" algn="l" rtl="0" fontAlgn="base">
      <a:spcBef>
        <a:spcPct val="0"/>
      </a:spcBef>
      <a:spcAft>
        <a:spcPct val="0"/>
      </a:spcAft>
      <a:buFont typeface="Arial" pitchFamily="34" charset="0"/>
      <a:defRPr b="1" kern="1200">
        <a:solidFill>
          <a:schemeClr val="tx1"/>
        </a:solidFill>
        <a:latin typeface="Arial" pitchFamily="34" charset="0"/>
        <a:ea typeface="+mn-ea"/>
        <a:cs typeface="+mn-cs"/>
      </a:defRPr>
    </a:lvl3pPr>
    <a:lvl4pPr marL="1371600" algn="l" rtl="0" fontAlgn="base">
      <a:spcBef>
        <a:spcPct val="0"/>
      </a:spcBef>
      <a:spcAft>
        <a:spcPct val="0"/>
      </a:spcAft>
      <a:buFont typeface="Arial" pitchFamily="34" charset="0"/>
      <a:defRPr b="1" kern="1200">
        <a:solidFill>
          <a:schemeClr val="tx1"/>
        </a:solidFill>
        <a:latin typeface="Arial" pitchFamily="34" charset="0"/>
        <a:ea typeface="+mn-ea"/>
        <a:cs typeface="+mn-cs"/>
      </a:defRPr>
    </a:lvl4pPr>
    <a:lvl5pPr marL="1828800" algn="l" rtl="0" fontAlgn="base">
      <a:spcBef>
        <a:spcPct val="0"/>
      </a:spcBef>
      <a:spcAft>
        <a:spcPct val="0"/>
      </a:spcAft>
      <a:buFont typeface="Arial" pitchFamily="34" charset="0"/>
      <a:defRPr b="1" kern="1200">
        <a:solidFill>
          <a:schemeClr val="tx1"/>
        </a:solidFill>
        <a:latin typeface="Arial" pitchFamily="34" charset="0"/>
        <a:ea typeface="+mn-ea"/>
        <a:cs typeface="+mn-cs"/>
      </a:defRPr>
    </a:lvl5pPr>
    <a:lvl6pPr marL="2286000" algn="l" defTabSz="914400" rtl="0" eaLnBrk="1" latinLnBrk="0" hangingPunct="1">
      <a:defRPr b="1" kern="1200">
        <a:solidFill>
          <a:schemeClr val="tx1"/>
        </a:solidFill>
        <a:latin typeface="Arial" pitchFamily="34" charset="0"/>
        <a:ea typeface="+mn-ea"/>
        <a:cs typeface="+mn-cs"/>
      </a:defRPr>
    </a:lvl6pPr>
    <a:lvl7pPr marL="2743200" algn="l" defTabSz="914400" rtl="0" eaLnBrk="1" latinLnBrk="0" hangingPunct="1">
      <a:defRPr b="1" kern="1200">
        <a:solidFill>
          <a:schemeClr val="tx1"/>
        </a:solidFill>
        <a:latin typeface="Arial" pitchFamily="34" charset="0"/>
        <a:ea typeface="+mn-ea"/>
        <a:cs typeface="+mn-cs"/>
      </a:defRPr>
    </a:lvl7pPr>
    <a:lvl8pPr marL="3200400" algn="l" defTabSz="914400" rtl="0" eaLnBrk="1" latinLnBrk="0" hangingPunct="1">
      <a:defRPr b="1" kern="1200">
        <a:solidFill>
          <a:schemeClr val="tx1"/>
        </a:solidFill>
        <a:latin typeface="Arial" pitchFamily="34" charset="0"/>
        <a:ea typeface="+mn-ea"/>
        <a:cs typeface="+mn-cs"/>
      </a:defRPr>
    </a:lvl8pPr>
    <a:lvl9pPr marL="3657600" algn="l" defTabSz="914400" rtl="0" eaLnBrk="1" latinLnBrk="0" hangingPunct="1">
      <a:defRPr b="1"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CC"/>
    <a:srgbClr val="CCFFCC"/>
    <a:srgbClr val="CCFFFF"/>
    <a:srgbClr val="CC3300"/>
    <a:srgbClr val="FF9933"/>
    <a:srgbClr val="FFCC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99" d="100"/>
          <a:sy n="99" d="100"/>
        </p:scale>
        <p:origin x="-197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3073"/>
          <p:cNvSpPr>
            <a:spLocks noGrp="1"/>
          </p:cNvSpPr>
          <p:nvPr>
            <p:ph type="hdr" sz="quarter"/>
          </p:nvPr>
        </p:nvSpPr>
        <p:spPr>
          <a:xfrm>
            <a:off x="0" y="0"/>
            <a:ext cx="2971800" cy="457200"/>
          </a:xfrm>
          <a:prstGeom prst="rect">
            <a:avLst/>
          </a:prstGeom>
          <a:noFill/>
          <a:ln w="9525">
            <a:noFill/>
            <a:miter/>
          </a:ln>
        </p:spPr>
        <p:txBody>
          <a:bodyPr/>
          <a:lstStyle>
            <a:lvl1pPr>
              <a:defRPr sz="1200" b="0" noProof="1" dirty="0"/>
            </a:lvl1pPr>
          </a:lstStyle>
          <a:p>
            <a:endParaRPr lang="zh-CN" altLang="en-US"/>
          </a:p>
        </p:txBody>
      </p:sp>
      <p:sp>
        <p:nvSpPr>
          <p:cNvPr id="3075" name="日期占位符 3074"/>
          <p:cNvSpPr>
            <a:spLocks noGrp="1"/>
          </p:cNvSpPr>
          <p:nvPr>
            <p:ph type="dt" idx="1"/>
          </p:nvPr>
        </p:nvSpPr>
        <p:spPr>
          <a:xfrm>
            <a:off x="3884613" y="0"/>
            <a:ext cx="2971800" cy="457200"/>
          </a:xfrm>
          <a:prstGeom prst="rect">
            <a:avLst/>
          </a:prstGeom>
          <a:noFill/>
          <a:ln w="9525">
            <a:noFill/>
            <a:miter/>
          </a:ln>
        </p:spPr>
        <p:txBody>
          <a:bodyPr/>
          <a:lstStyle>
            <a:lvl1pPr algn="r">
              <a:defRPr sz="1200" b="0" noProof="1" dirty="0">
                <a:ea typeface="宋体" pitchFamily="2" charset="-122"/>
              </a:defRPr>
            </a:lvl1pPr>
          </a:lstStyle>
          <a:p>
            <a:endParaRPr lang="en-US" altLang="x-none"/>
          </a:p>
        </p:txBody>
      </p:sp>
      <p:sp>
        <p:nvSpPr>
          <p:cNvPr id="3076" name="幻灯片图像占位符 3075"/>
          <p:cNvSpPr>
            <a:spLocks noGrp="1" noRot="1" noChangeAspect="1" noChangeArrowheads="1"/>
          </p:cNvSpPr>
          <p:nvPr>
            <p:ph type="sldImg" idx="4294967295"/>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文本占位符 3076"/>
          <p:cNvSpPr>
            <a:spLocks noGrp="1" noRot="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页脚占位符 3077"/>
          <p:cNvSpPr>
            <a:spLocks noGrp="1"/>
          </p:cNvSpPr>
          <p:nvPr>
            <p:ph type="ftr" sz="quarter" idx="4"/>
          </p:nvPr>
        </p:nvSpPr>
        <p:spPr>
          <a:xfrm>
            <a:off x="0" y="8685213"/>
            <a:ext cx="2971800" cy="457200"/>
          </a:xfrm>
          <a:prstGeom prst="rect">
            <a:avLst/>
          </a:prstGeom>
          <a:noFill/>
          <a:ln w="9525">
            <a:noFill/>
            <a:miter/>
          </a:ln>
        </p:spPr>
        <p:txBody>
          <a:bodyPr anchor="b"/>
          <a:lstStyle>
            <a:lvl1pPr>
              <a:defRPr sz="1200" b="0" noProof="1" dirty="0">
                <a:ea typeface="宋体" pitchFamily="2" charset="-122"/>
              </a:defRPr>
            </a:lvl1pPr>
          </a:lstStyle>
          <a:p>
            <a:endParaRPr lang="en-US" altLang="x-none"/>
          </a:p>
        </p:txBody>
      </p:sp>
      <p:sp>
        <p:nvSpPr>
          <p:cNvPr id="3079" name="灯片编号占位符 3078"/>
          <p:cNvSpPr>
            <a:spLocks noGrp="1"/>
          </p:cNvSpPr>
          <p:nvPr>
            <p:ph type="sldNum" sz="quarter" idx="5"/>
          </p:nvPr>
        </p:nvSpPr>
        <p:spPr>
          <a:xfrm>
            <a:off x="3884613" y="8685213"/>
            <a:ext cx="2971800" cy="457200"/>
          </a:xfrm>
          <a:prstGeom prst="rect">
            <a:avLst/>
          </a:prstGeom>
          <a:noFill/>
          <a:ln w="9525">
            <a:noFill/>
            <a:miter/>
          </a:ln>
        </p:spPr>
        <p:txBody>
          <a:bodyPr vert="horz" wrap="square" lIns="91440" tIns="45720" rIns="91440" bIns="45720" numCol="1" anchor="b" anchorCtr="0" compatLnSpc="1">
            <a:prstTxWarp prst="textNoShape">
              <a:avLst/>
            </a:prstTxWarp>
          </a:bodyPr>
          <a:lstStyle>
            <a:lvl1pPr algn="r">
              <a:defRPr sz="1200" b="0"/>
            </a:lvl1pPr>
          </a:lstStyle>
          <a:p>
            <a:fld id="{FE516A30-E8D9-40F7-8FE4-0C80C1DE7779}" type="slidenum">
              <a:rPr lang="zh-CN" altLang="en-US"/>
              <a:pPr/>
              <a:t>‹#›</a:t>
            </a:fld>
            <a:endParaRPr lang="en-US">
              <a:ea typeface="宋体" pitchFamily="2" charset="-122"/>
            </a:endParaRPr>
          </a:p>
        </p:txBody>
      </p:sp>
    </p:spTree>
    <p:extLst>
      <p:ext uri="{BB962C8B-B14F-4D97-AF65-F5344CB8AC3E}">
        <p14:creationId xmlns:p14="http://schemas.microsoft.com/office/powerpoint/2010/main" val="330890213"/>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buFont typeface="Arial" pitchFamily="34" charset="0"/>
      <a:defRPr sz="1200" kern="1200">
        <a:solidFill>
          <a:schemeClr val="tx1"/>
        </a:solidFill>
        <a:latin typeface="Arial" pitchFamily="34" charset="0"/>
        <a:ea typeface="宋体" pitchFamily="2" charset="-122"/>
        <a:cs typeface="+mn-cs"/>
      </a:defRPr>
    </a:lvl1pPr>
    <a:lvl2pPr marL="457200" lvl="1" algn="l" rtl="0" fontAlgn="base">
      <a:spcBef>
        <a:spcPct val="30000"/>
      </a:spcBef>
      <a:spcAft>
        <a:spcPct val="0"/>
      </a:spcAft>
      <a:buFont typeface="Arial" pitchFamily="34" charset="0"/>
      <a:defRPr sz="1200" kern="1200">
        <a:solidFill>
          <a:schemeClr val="tx1"/>
        </a:solidFill>
        <a:latin typeface="Arial" pitchFamily="34" charset="0"/>
        <a:ea typeface="宋体" pitchFamily="2" charset="-122"/>
        <a:cs typeface="+mn-cs"/>
      </a:defRPr>
    </a:lvl2pPr>
    <a:lvl3pPr marL="914400" lvl="2" algn="l" rtl="0" fontAlgn="base">
      <a:spcBef>
        <a:spcPct val="30000"/>
      </a:spcBef>
      <a:spcAft>
        <a:spcPct val="0"/>
      </a:spcAft>
      <a:buFont typeface="Arial" pitchFamily="34" charset="0"/>
      <a:defRPr sz="1200" kern="1200">
        <a:solidFill>
          <a:schemeClr val="tx1"/>
        </a:solidFill>
        <a:latin typeface="Arial" pitchFamily="34" charset="0"/>
        <a:ea typeface="宋体" pitchFamily="2" charset="-122"/>
        <a:cs typeface="+mn-cs"/>
      </a:defRPr>
    </a:lvl3pPr>
    <a:lvl4pPr marL="1371600" lvl="3" algn="l" rtl="0" fontAlgn="base">
      <a:spcBef>
        <a:spcPct val="30000"/>
      </a:spcBef>
      <a:spcAft>
        <a:spcPct val="0"/>
      </a:spcAft>
      <a:buFont typeface="Arial" pitchFamily="34" charset="0"/>
      <a:defRPr sz="1200" kern="1200">
        <a:solidFill>
          <a:schemeClr val="tx1"/>
        </a:solidFill>
        <a:latin typeface="Arial" pitchFamily="34" charset="0"/>
        <a:ea typeface="宋体" pitchFamily="2" charset="-122"/>
        <a:cs typeface="+mn-cs"/>
      </a:defRPr>
    </a:lvl4pPr>
    <a:lvl5pPr marL="1828800" lvl="4" algn="l" rtl="0" fontAlgn="base">
      <a:spcBef>
        <a:spcPct val="30000"/>
      </a:spcBef>
      <a:spcAft>
        <a:spcPct val="0"/>
      </a:spcAft>
      <a:buFont typeface="Arial" pitchFamily="34" charset="0"/>
      <a:defRPr sz="1200" kern="1200">
        <a:solidFill>
          <a:schemeClr val="tx1"/>
        </a:solidFill>
        <a:latin typeface="Arial" pitchFamily="34" charset="0"/>
        <a:ea typeface="宋体" pitchFamily="2" charset="-122"/>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幻灯片图像占位符 6145"/>
          <p:cNvSpPr>
            <a:spLocks noGrp="1" noRot="1" noChangeAspect="1" noChangeArrowheads="1" noTextEdit="1"/>
          </p:cNvSpPr>
          <p:nvPr>
            <p:ph type="sldImg" idx="4294967295"/>
          </p:nvPr>
        </p:nvSpPr>
        <p:spPr>
          <a:ln/>
        </p:spPr>
      </p:sp>
      <p:sp>
        <p:nvSpPr>
          <p:cNvPr id="6147" name="文本占位符 6146"/>
          <p:cNvSpPr>
            <a:spLocks noGrp="1" noRot="1" noChangeArrowheads="1"/>
          </p:cNvSpPr>
          <p:nvPr>
            <p:ph type="body" idx="4294967295"/>
          </p:nvPr>
        </p:nvSpPr>
        <p:spPr>
          <a:ln/>
        </p:spPr>
        <p:txBody>
          <a:bodyPr/>
          <a:lstStyle/>
          <a:p>
            <a:r>
              <a:rPr lang="zh-CN" altLang="en-US" smtClean="0"/>
              <a:t>例子</a:t>
            </a:r>
          </a:p>
          <a:p>
            <a:r>
              <a:rPr lang="zh-CN" altLang="en-US" smtClean="0"/>
              <a:t>一个建筑物的钢架结构及地基或州际高速公路的物理结构包含了前四个特性，</a:t>
            </a:r>
          </a:p>
          <a:p>
            <a:r>
              <a:rPr lang="zh-CN" altLang="en-US" smtClean="0"/>
              <a:t>但它们不是系统；它们什么事情也不做，只是“坐”在那里，它们本身没有动</a:t>
            </a:r>
          </a:p>
          <a:p>
            <a:r>
              <a:rPr lang="zh-CN" altLang="en-US" smtClean="0"/>
              <a:t>力，也没有自运作特性。但当把构建它们的对象加进去时，这些结构就成为了</a:t>
            </a:r>
          </a:p>
          <a:p>
            <a:r>
              <a:rPr lang="zh-CN" altLang="en-US" smtClean="0"/>
              <a:t>一个总体系统的一部分。将人、车辆、加油站、交通规则（及其实施）一起加</a:t>
            </a:r>
          </a:p>
          <a:p>
            <a:r>
              <a:rPr lang="zh-CN" altLang="en-US" smtClean="0"/>
              <a:t>进来以后，高速公路就变成了一个可以运输人和货物的高速公路系统。</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8194" name="幻灯片图像占位符 8193"/>
          <p:cNvSpPr>
            <a:spLocks noGrp="1" noRot="1" noChangeAspect="1" noChangeArrowheads="1" noTextEdit="1"/>
          </p:cNvSpPr>
          <p:nvPr>
            <p:ph type="sldImg" idx="4294967295"/>
          </p:nvPr>
        </p:nvSpPr>
        <p:spPr>
          <a:ln/>
        </p:spPr>
      </p:sp>
      <p:sp>
        <p:nvSpPr>
          <p:cNvPr id="8195" name="文本占位符 8194"/>
          <p:cNvSpPr>
            <a:spLocks noGrp="1" noRot="1" noChangeArrowheads="1"/>
          </p:cNvSpPr>
          <p:nvPr>
            <p:ph type="body" idx="4294967295"/>
          </p:nvPr>
        </p:nvSpPr>
        <p:spPr>
          <a:ln/>
        </p:spPr>
        <p:txBody>
          <a:bodyPr/>
          <a:lstStyle/>
          <a:p>
            <a:pPr>
              <a:lnSpc>
                <a:spcPct val="80000"/>
              </a:lnSpc>
            </a:pPr>
            <a:r>
              <a:rPr lang="zh-CN" altLang="en-US" sz="800" smtClean="0"/>
              <a:t>实现系统最优化的科学。</a:t>
            </a:r>
            <a:r>
              <a:rPr lang="en-US" sz="800" smtClean="0"/>
              <a:t>1957</a:t>
            </a:r>
            <a:r>
              <a:rPr lang="zh-CN" altLang="en-US" sz="800" smtClean="0"/>
              <a:t>年前后正式定名。</a:t>
            </a:r>
            <a:r>
              <a:rPr lang="en-US" sz="800" smtClean="0"/>
              <a:t>1960</a:t>
            </a:r>
            <a:r>
              <a:rPr lang="zh-CN" altLang="en-US" sz="800" smtClean="0"/>
              <a:t>年左右形成体系。是一门高度综合性的管理工程技术，涉及应用数学（如最优化方法、概率论、网络理 论等）、基础理论（如信息论、控制论、可靠性理论等）、系统技术（如系统模拟、通信系统等）以及经济学、管理学、社会学、心理学等各种学科。系统工程的主 要任务是根据总体协调的需要 ，把自然科学和社会科学中的基础思想、理论、策略、方法等从横的方面联系起来，应用现代数学和电子计算机等工具 ，对系统的构成要素、组织结构、信息交换和自动控制等功能进行分析研究，借以达到最优化设计，最优控制和最优管理的目标。系统工程大致可分为系统开发、系 统制造和系统运用等</a:t>
            </a:r>
            <a:r>
              <a:rPr lang="en-US" sz="800" smtClean="0"/>
              <a:t>3</a:t>
            </a:r>
            <a:r>
              <a:rPr lang="zh-CN" altLang="en-US" sz="800" smtClean="0"/>
              <a:t>个阶段，而每一个阶段又可分为若干小的阶段或步骤。系统工程的基本方法是：系统分析、系统设计与系统的综合评价（性能、费用和时间 等）。系统工程的应用日趋广泛 ，至</a:t>
            </a:r>
            <a:r>
              <a:rPr lang="en-US" sz="800" smtClean="0"/>
              <a:t>20</a:t>
            </a:r>
            <a:r>
              <a:rPr lang="zh-CN" altLang="en-US" sz="800" smtClean="0"/>
              <a:t>世纪</a:t>
            </a:r>
            <a:r>
              <a:rPr lang="en-US" sz="800" smtClean="0"/>
              <a:t>70</a:t>
            </a:r>
            <a:r>
              <a:rPr lang="zh-CN" altLang="en-US" sz="800" smtClean="0"/>
              <a:t>年代已发展成许多分支，如经营管理系统工程、后勤系统工程、行政系统工程、科研系统工程、环境系统工程、军事系统工程等。 </a:t>
            </a:r>
            <a:br>
              <a:rPr lang="zh-CN" altLang="en-US" sz="800" smtClean="0"/>
            </a:br>
            <a:endParaRPr lang="zh-CN" altLang="en-US" sz="800" smtClean="0"/>
          </a:p>
          <a:p>
            <a:pPr>
              <a:lnSpc>
                <a:spcPct val="80000"/>
              </a:lnSpc>
            </a:pPr>
            <a:r>
              <a:rPr lang="zh-CN" altLang="en-US" sz="800" smtClean="0"/>
              <a:t>　　用定量和定性相结合的系统思想和方法处理大型复杂系统的问题，无论是系统的设计或组织建立，还是系统的经营管理，都可以统一的看成是一类工程实践，统称为系统工程。</a:t>
            </a:r>
            <a:br>
              <a:rPr lang="zh-CN" altLang="en-US" sz="800" smtClean="0"/>
            </a:br>
            <a:endParaRPr lang="zh-CN" altLang="en-US" sz="800" smtClean="0"/>
          </a:p>
          <a:p>
            <a:pPr>
              <a:lnSpc>
                <a:spcPct val="80000"/>
              </a:lnSpc>
            </a:pPr>
            <a:r>
              <a:rPr lang="zh-CN" altLang="en-US" sz="800" smtClean="0"/>
              <a:t>　　第二次世界大战以后。为适应社会化大生产和复杂的科学技术体系的需要．逐步把自然科学与社会科 学中的某些理论和策略、方法联系起来．应用现代数学和电子计算机等工具．解决复杂系统的组织、管理相控制问题，以达到最优设计、最优控制和最优管理的目 标。系统工程是一门高度综合性的管理工程技术，涉及自然科学棚社会科学的多门学科。构成系统工程的基本要素是：人、物、财、目标、机器设备、信息等六大因 素。各个因素之间是互相联系、互相制约的关系。系统工程大体上可分为系统开发、系统制造和系统运用三个阶段，每个阶段又可划分为若干小阶段或步骤。系统工 程的基本方法是：系统分析、系统设计相系统的综合评价。具体地说，就是用数学模型和逻辑模型来描述系统，通过模拟反映系统的运行、求得系统的最优组合方案 和最优的运行方案。</a:t>
            </a:r>
            <a:r>
              <a:rPr lang="en-US" sz="800" smtClean="0"/>
              <a:t>70</a:t>
            </a:r>
            <a:r>
              <a:rPr lang="zh-CN" altLang="en-US" sz="800" smtClean="0"/>
              <a:t>年代以来，系统工程已广泛地应用于交通运输、通讯、企业生产经营等部门，在体育领域亦有应用价值和广阔的前景。它的基本特点是：把 研究对象作为整体看待，要求对任一对象的研究都必须从它的组成、结构、功能、相互联系方式、历史的发展和外部环境等方面进行综合的考察．做到分析与综合的 统一。最常用的系统工程方法，是系统工程创始人之一霍尔创立的，称为三维结构图：①时间维。对一个具体工程，从规划起一直到更新为止．全部程序可分为规 划、拟定方案、研制、生产、安装、运转和更新七个阶段。②逻辑维。对一个大型项目可分为明确目的、指标设计、系统方案组合、系统分析、最优化、作出决定和 制定方案七个步骤。②知识维。系统工程需使用各种专业知识，霍尔把这些知识分成工程、医药、建筑、商业、法津、管理、社会科学和艺术等，把这些专业知识称 为知识维</a:t>
            </a:r>
            <a:br>
              <a:rPr lang="zh-CN" altLang="en-US" sz="800" smtClean="0"/>
            </a:br>
            <a:endParaRPr lang="zh-CN" altLang="en-US" sz="800" smtClean="0"/>
          </a:p>
          <a:p>
            <a:pPr>
              <a:lnSpc>
                <a:spcPct val="80000"/>
              </a:lnSpc>
            </a:pPr>
            <a:r>
              <a:rPr lang="zh-CN" altLang="en-US" sz="800" smtClean="0"/>
              <a:t>　　系统工程</a:t>
            </a:r>
            <a:r>
              <a:rPr lang="en-US" sz="800" smtClean="0"/>
              <a:t>(Systems Engineering)</a:t>
            </a:r>
            <a:r>
              <a:rPr lang="zh-CN" altLang="en-US" sz="800" smtClean="0"/>
              <a:t>是系统科学的一个分支，实际是系统科学的实际应用。可以用于一切有大系统的方面，包括人类社会、生态环境、自然现象、组织管理 等，如环境污染、人口增长、交通事故、军备竞赛、化工过程、信息网络等。系统工程是以大型复杂系统为研究对象，按一定目的进行 设计、开发、管理与控制，以期达到总体效果最优的理论与方法。 系统工程是一门工程技术，但是，系统工程又是一类包括了许多类工程技术的一大工程技术门类，涉及范围很广，不仅要用到数、理、化、生物等自然科学，还要用 到社会学、心理学、经济学、医学等与人的思想、行为、能力等有关的学科。系统工程所需要的基础理论包括，运筹学、控制论、信息论、管理科学等。 </a:t>
            </a:r>
            <a:br>
              <a:rPr lang="zh-CN" altLang="en-US" sz="800" smtClean="0"/>
            </a:br>
            <a:endParaRPr lang="zh-CN" altLang="en-US" sz="800" smtClean="0"/>
          </a:p>
          <a:p>
            <a:pPr>
              <a:lnSpc>
                <a:spcPct val="80000"/>
              </a:lnSpc>
            </a:pPr>
            <a:r>
              <a:rPr lang="zh-CN" altLang="en-US" sz="800" smtClean="0"/>
              <a:t>　　系统工程的定义 </a:t>
            </a:r>
            <a:br>
              <a:rPr lang="zh-CN" altLang="en-US" sz="800" smtClean="0"/>
            </a:br>
            <a:endParaRPr lang="zh-CN" altLang="en-US" sz="800" smtClean="0"/>
          </a:p>
          <a:p>
            <a:pPr>
              <a:lnSpc>
                <a:spcPct val="80000"/>
              </a:lnSpc>
            </a:pPr>
            <a:r>
              <a:rPr lang="zh-CN" altLang="en-US" sz="800" smtClean="0"/>
              <a:t>　　</a:t>
            </a:r>
            <a:r>
              <a:rPr lang="en-US" sz="800" smtClean="0"/>
              <a:t>1.[</a:t>
            </a:r>
            <a:r>
              <a:rPr lang="zh-CN" altLang="en-US" sz="800" smtClean="0"/>
              <a:t>美</a:t>
            </a:r>
            <a:r>
              <a:rPr lang="en-US" sz="800" smtClean="0"/>
              <a:t>]</a:t>
            </a:r>
            <a:r>
              <a:rPr lang="zh-CN" altLang="en-US" sz="800" smtClean="0"/>
              <a:t>切斯纳 </a:t>
            </a:r>
            <a:r>
              <a:rPr lang="en-US" sz="800" smtClean="0"/>
              <a:t>(1967)</a:t>
            </a:r>
            <a:br>
              <a:rPr lang="en-US" sz="800" smtClean="0"/>
            </a:br>
            <a:endParaRPr lang="en-US" sz="800" smtClean="0"/>
          </a:p>
          <a:p>
            <a:pPr>
              <a:lnSpc>
                <a:spcPct val="80000"/>
              </a:lnSpc>
            </a:pPr>
            <a:r>
              <a:rPr lang="zh-CN" altLang="en-US" sz="800" smtClean="0"/>
              <a:t>　　虽然每个系统都是由许多不同的特殊功能部分所组成，而这些功能部分之间又存在着相互关系，但是每一个系统都是完整的整体，每一个系统都有一定数量的目标。</a:t>
            </a:r>
            <a:br>
              <a:rPr lang="zh-CN" altLang="en-US" sz="800" smtClean="0"/>
            </a:br>
            <a:endParaRPr lang="zh-CN" altLang="en-US" sz="800" smtClean="0"/>
          </a:p>
          <a:p>
            <a:pPr>
              <a:lnSpc>
                <a:spcPct val="80000"/>
              </a:lnSpc>
            </a:pPr>
            <a:r>
              <a:rPr lang="zh-CN" altLang="en-US" sz="800" smtClean="0"/>
              <a:t>　　系统工程则是按照各个目标进行权衡，全面求得最优解的方法，并使各组成部分能够最大限度地相互协调。 </a:t>
            </a:r>
            <a:br>
              <a:rPr lang="zh-CN" altLang="en-US" sz="800" smtClean="0"/>
            </a:br>
            <a:endParaRPr lang="zh-CN" altLang="en-US" sz="800" smtClean="0"/>
          </a:p>
          <a:p>
            <a:pPr>
              <a:lnSpc>
                <a:spcPct val="80000"/>
              </a:lnSpc>
            </a:pPr>
            <a:r>
              <a:rPr lang="zh-CN" altLang="en-US" sz="800" smtClean="0"/>
              <a:t>　　</a:t>
            </a:r>
            <a:r>
              <a:rPr lang="en-US" sz="800" smtClean="0"/>
              <a:t>2. </a:t>
            </a:r>
            <a:r>
              <a:rPr lang="zh-CN" altLang="en-US" sz="800" smtClean="0"/>
              <a:t>日本工业标准</a:t>
            </a:r>
            <a:r>
              <a:rPr lang="en-US" sz="800" smtClean="0"/>
              <a:t>JIS8121(1967)</a:t>
            </a:r>
            <a:br>
              <a:rPr lang="en-US" sz="800" smtClean="0"/>
            </a:br>
            <a:endParaRPr lang="en-US" sz="800" smtClean="0"/>
          </a:p>
          <a:p>
            <a:pPr>
              <a:lnSpc>
                <a:spcPct val="80000"/>
              </a:lnSpc>
            </a:pPr>
            <a:r>
              <a:rPr lang="zh-CN" altLang="en-US" sz="800" smtClean="0"/>
              <a:t>　　系统工程是为了更好地达到系统目的，对系统的构成要素、组织结构、信息流动和控制机构等进行分析与设计的技术。</a:t>
            </a:r>
            <a:br>
              <a:rPr lang="zh-CN" altLang="en-US" sz="800" smtClean="0"/>
            </a:br>
            <a:endParaRPr lang="zh-CN" altLang="en-US" sz="800" smtClean="0"/>
          </a:p>
          <a:p>
            <a:pPr>
              <a:lnSpc>
                <a:spcPct val="80000"/>
              </a:lnSpc>
            </a:pPr>
            <a:r>
              <a:rPr lang="zh-CN" altLang="en-US" sz="800" smtClean="0"/>
              <a:t>　　</a:t>
            </a:r>
            <a:r>
              <a:rPr lang="en-US" sz="800" smtClean="0"/>
              <a:t>3. [</a:t>
            </a:r>
            <a:r>
              <a:rPr lang="zh-CN" altLang="en-US" sz="800" smtClean="0"/>
              <a:t>美</a:t>
            </a:r>
            <a:r>
              <a:rPr lang="en-US" sz="800" smtClean="0"/>
              <a:t>]</a:t>
            </a:r>
            <a:r>
              <a:rPr lang="zh-CN" altLang="en-US" sz="800" smtClean="0"/>
              <a:t>莫顿</a:t>
            </a:r>
            <a:r>
              <a:rPr lang="en-US" sz="800" smtClean="0"/>
              <a:t>(1967</a:t>
            </a:r>
            <a:r>
              <a:rPr lang="zh-CN" altLang="en-US" sz="800" smtClean="0"/>
              <a:t>） </a:t>
            </a:r>
            <a:br>
              <a:rPr lang="zh-CN" altLang="en-US" sz="800" smtClean="0"/>
            </a:br>
            <a:endParaRPr lang="zh-CN" altLang="en-US" sz="800" smtClean="0"/>
          </a:p>
          <a:p>
            <a:pPr>
              <a:lnSpc>
                <a:spcPct val="80000"/>
              </a:lnSpc>
            </a:pPr>
            <a:r>
              <a:rPr lang="zh-CN" altLang="en-US" sz="800" smtClean="0"/>
              <a:t>　　系统工程是用来研究具有自动调整能力的生产机械，以及象通讯机械那样的信息传输装置、服务性机械和计算机械等的方法，是研究、设计、制造和运用这些机械</a:t>
            </a:r>
            <a:r>
              <a:rPr lang="en-US" sz="800" smtClean="0"/>
              <a:t>4. </a:t>
            </a:r>
            <a:r>
              <a:rPr lang="zh-CN" altLang="en-US" sz="800" smtClean="0"/>
              <a:t>美国质量管理学会系统委员会</a:t>
            </a:r>
            <a:r>
              <a:rPr lang="en-US" sz="800" smtClean="0"/>
              <a:t>(1969)</a:t>
            </a:r>
            <a:br>
              <a:rPr lang="en-US" sz="800" smtClean="0"/>
            </a:br>
            <a:endParaRPr lang="en-US" sz="800" smtClean="0"/>
          </a:p>
          <a:p>
            <a:pPr>
              <a:lnSpc>
                <a:spcPct val="80000"/>
              </a:lnSpc>
            </a:pPr>
            <a:r>
              <a:rPr lang="zh-CN" altLang="en-US" sz="800" smtClean="0"/>
              <a:t>　　系统工程是应用科学知识设计和制造系统的一门特殊工程学。 </a:t>
            </a:r>
            <a:br>
              <a:rPr lang="zh-CN" altLang="en-US" sz="800" smtClean="0"/>
            </a:br>
            <a:endParaRPr lang="zh-CN" altLang="en-US" sz="800" smtClean="0"/>
          </a:p>
          <a:p>
            <a:pPr>
              <a:lnSpc>
                <a:spcPct val="80000"/>
              </a:lnSpc>
            </a:pPr>
            <a:r>
              <a:rPr lang="zh-CN" altLang="en-US" sz="800" smtClean="0"/>
              <a:t>　　</a:t>
            </a:r>
            <a:r>
              <a:rPr lang="en-US" sz="800" smtClean="0"/>
              <a:t>5. [</a:t>
            </a:r>
            <a:r>
              <a:rPr lang="zh-CN" altLang="en-US" sz="800" smtClean="0"/>
              <a:t>日</a:t>
            </a:r>
            <a:r>
              <a:rPr lang="en-US" sz="800" smtClean="0"/>
              <a:t>]</a:t>
            </a:r>
            <a:r>
              <a:rPr lang="zh-CN" altLang="en-US" sz="800" smtClean="0"/>
              <a:t>寺野寿郎</a:t>
            </a:r>
            <a:r>
              <a:rPr lang="en-US" sz="800" smtClean="0"/>
              <a:t>(1971</a:t>
            </a:r>
            <a:r>
              <a:rPr lang="zh-CN" altLang="en-US" sz="800" smtClean="0"/>
              <a:t>） </a:t>
            </a:r>
            <a:br>
              <a:rPr lang="zh-CN" altLang="en-US" sz="800" smtClean="0"/>
            </a:br>
            <a:endParaRPr lang="zh-CN" altLang="en-US" sz="800" smtClean="0"/>
          </a:p>
          <a:p>
            <a:pPr>
              <a:lnSpc>
                <a:spcPct val="80000"/>
              </a:lnSpc>
            </a:pPr>
            <a:r>
              <a:rPr lang="zh-CN" altLang="en-US" sz="800" smtClean="0"/>
              <a:t>　　系统工程是为了合理进行开发、设计和运用系统而采用的思想、步骤、组织和方法等的总称 。</a:t>
            </a:r>
            <a:br>
              <a:rPr lang="zh-CN" altLang="en-US" sz="800" smtClean="0"/>
            </a:br>
            <a:endParaRPr lang="zh-CN" altLang="en-US" sz="800" smtClean="0"/>
          </a:p>
          <a:p>
            <a:pPr>
              <a:lnSpc>
                <a:spcPct val="80000"/>
              </a:lnSpc>
            </a:pPr>
            <a:r>
              <a:rPr lang="zh-CN" altLang="en-US" sz="800" smtClean="0"/>
              <a:t>　　的基础工程学。 </a:t>
            </a:r>
            <a:br>
              <a:rPr lang="zh-CN" altLang="en-US" sz="800" smtClean="0"/>
            </a:br>
            <a:endParaRPr lang="zh-CN" altLang="en-US" sz="800" smtClean="0"/>
          </a:p>
          <a:p>
            <a:pPr>
              <a:lnSpc>
                <a:spcPct val="80000"/>
              </a:lnSpc>
            </a:pPr>
            <a:r>
              <a:rPr lang="zh-CN" altLang="en-US" sz="800" smtClean="0"/>
              <a:t>　　</a:t>
            </a:r>
            <a:r>
              <a:rPr lang="en-US" sz="800" smtClean="0"/>
              <a:t>6. </a:t>
            </a:r>
            <a:r>
              <a:rPr lang="zh-CN" altLang="en-US" sz="800" smtClean="0"/>
              <a:t>大英百科全书</a:t>
            </a:r>
            <a:r>
              <a:rPr lang="en-US" sz="800" smtClean="0"/>
              <a:t>(1974)</a:t>
            </a:r>
            <a:br>
              <a:rPr lang="en-US" sz="800" smtClean="0"/>
            </a:br>
            <a:endParaRPr lang="en-US" sz="800" smtClean="0"/>
          </a:p>
          <a:p>
            <a:pPr>
              <a:lnSpc>
                <a:spcPct val="80000"/>
              </a:lnSpc>
            </a:pPr>
            <a:r>
              <a:rPr lang="zh-CN" altLang="en-US" sz="800" smtClean="0"/>
              <a:t>　　系统工程是一门把已有学科分支中的知识有效地组合起来用以解决综合化的工程技术 。</a:t>
            </a:r>
            <a:br>
              <a:rPr lang="zh-CN" altLang="en-US" sz="800" smtClean="0"/>
            </a:br>
            <a:endParaRPr lang="zh-CN" altLang="en-US" sz="800" smtClean="0"/>
          </a:p>
          <a:p>
            <a:pPr>
              <a:lnSpc>
                <a:spcPct val="80000"/>
              </a:lnSpc>
            </a:pPr>
            <a:r>
              <a:rPr lang="zh-CN" altLang="en-US" sz="800" smtClean="0"/>
              <a:t>　　</a:t>
            </a:r>
            <a:r>
              <a:rPr lang="en-US" sz="800" smtClean="0"/>
              <a:t>7. </a:t>
            </a:r>
            <a:r>
              <a:rPr lang="zh-CN" altLang="en-US" sz="800" smtClean="0"/>
              <a:t>苏联大百科全书英百科全书</a:t>
            </a:r>
            <a:r>
              <a:rPr lang="en-US" sz="800" smtClean="0"/>
              <a:t>(1976)</a:t>
            </a:r>
            <a:br>
              <a:rPr lang="en-US" sz="800" smtClean="0"/>
            </a:br>
            <a:endParaRPr lang="en-US" sz="800" smtClean="0"/>
          </a:p>
          <a:p>
            <a:pPr>
              <a:lnSpc>
                <a:spcPct val="80000"/>
              </a:lnSpc>
            </a:pPr>
            <a:r>
              <a:rPr lang="zh-CN" altLang="en-US" sz="800" smtClean="0"/>
              <a:t>　　系统工程是一门研究复杂系统的设计、建立、试验和运行的科学技术 。</a:t>
            </a:r>
            <a:br>
              <a:rPr lang="zh-CN" altLang="en-US" sz="800" smtClean="0"/>
            </a:br>
            <a:endParaRPr lang="zh-CN" altLang="en-US" sz="800" smtClean="0"/>
          </a:p>
          <a:p>
            <a:pPr>
              <a:lnSpc>
                <a:spcPct val="80000"/>
              </a:lnSpc>
            </a:pPr>
            <a:r>
              <a:rPr lang="zh-CN" altLang="en-US" sz="800" smtClean="0"/>
              <a:t>　　</a:t>
            </a:r>
            <a:r>
              <a:rPr lang="en-US" sz="800" smtClean="0"/>
              <a:t>8. [</a:t>
            </a:r>
            <a:r>
              <a:rPr lang="zh-CN" altLang="en-US" sz="800" smtClean="0"/>
              <a:t>日</a:t>
            </a:r>
            <a:r>
              <a:rPr lang="en-US" sz="800" smtClean="0"/>
              <a:t>]</a:t>
            </a:r>
            <a:r>
              <a:rPr lang="zh-CN" altLang="en-US" sz="800" smtClean="0"/>
              <a:t>三浦武雄</a:t>
            </a:r>
            <a:r>
              <a:rPr lang="en-US" sz="800" smtClean="0"/>
              <a:t>(1977)</a:t>
            </a:r>
            <a:br>
              <a:rPr lang="en-US" sz="800" smtClean="0"/>
            </a:br>
            <a:endParaRPr lang="en-US" sz="800" smtClean="0"/>
          </a:p>
          <a:p>
            <a:pPr>
              <a:lnSpc>
                <a:spcPct val="80000"/>
              </a:lnSpc>
            </a:pPr>
            <a:r>
              <a:rPr lang="zh-CN" altLang="en-US" sz="800" smtClean="0"/>
              <a:t>　　系统工程与其他工程不同之点在于它是跨越许多学科的科学，而且是填补这些学科边界空白的一种边缘科学。因为系统工程的目的是研制系统，而系统不仅涉及到工程学的领域，还涉及到社会、经济和政治等领域。</a:t>
            </a:r>
            <a:br>
              <a:rPr lang="zh-CN" altLang="en-US" sz="800" smtClean="0"/>
            </a:br>
            <a:endParaRPr lang="zh-CN" altLang="en-US" sz="800" smtClean="0"/>
          </a:p>
          <a:p>
            <a:pPr>
              <a:lnSpc>
                <a:spcPct val="80000"/>
              </a:lnSpc>
            </a:pPr>
            <a:r>
              <a:rPr lang="zh-CN" altLang="en-US" sz="800" smtClean="0"/>
              <a:t>　　</a:t>
            </a:r>
            <a:r>
              <a:rPr lang="en-US" sz="800" smtClean="0"/>
              <a:t>9. </a:t>
            </a:r>
            <a:r>
              <a:rPr lang="zh-CN" altLang="en-US" sz="800" smtClean="0"/>
              <a:t>钱学森</a:t>
            </a:r>
            <a:r>
              <a:rPr lang="en-US" sz="800" smtClean="0"/>
              <a:t>(1978)</a:t>
            </a:r>
            <a:br>
              <a:rPr lang="en-US" sz="800" smtClean="0"/>
            </a:br>
            <a:endParaRPr lang="en-US" sz="800" smtClean="0"/>
          </a:p>
          <a:p>
            <a:pPr>
              <a:lnSpc>
                <a:spcPct val="80000"/>
              </a:lnSpc>
            </a:pPr>
            <a:r>
              <a:rPr lang="zh-CN" altLang="en-US" sz="800" smtClean="0"/>
              <a:t>　　把极其复杂的研制对象称为系统，即由相互作用和相互依赖的若干组成部分结合成具有特定功能的有 机整体，而且这个系统本身又是它所从属的一个更大系统的组成部分。</a:t>
            </a:r>
            <a:r>
              <a:rPr lang="en-US" sz="800" smtClean="0"/>
              <a:t>……</a:t>
            </a:r>
            <a:r>
              <a:rPr lang="zh-CN" altLang="en-US" sz="800" smtClean="0"/>
              <a:t>系统工程则是组织管理这种系统的规划、研究、设计、制造、试验和使用的科学方法，是 一种对所有系统都具有普遍意义的科学方法 。</a:t>
            </a:r>
            <a:br>
              <a:rPr lang="zh-CN" altLang="en-US" sz="800" smtClean="0"/>
            </a:br>
            <a:endParaRPr lang="zh-CN" altLang="en-US" sz="800" smtClean="0"/>
          </a:p>
          <a:p>
            <a:pPr>
              <a:lnSpc>
                <a:spcPct val="80000"/>
              </a:lnSpc>
            </a:pPr>
            <a:r>
              <a:rPr lang="zh-CN" altLang="en-US" sz="800" smtClean="0"/>
              <a:t>　　系统工程的第一次应用并提出这个名词是在</a:t>
            </a:r>
            <a:r>
              <a:rPr lang="en-US" sz="800" smtClean="0"/>
              <a:t>1940</a:t>
            </a:r>
            <a:r>
              <a:rPr lang="zh-CN" altLang="en-US" sz="800" smtClean="0"/>
              <a:t>年，美国贝尔实验室研制电话通信网络时，将研 制工作分为规划、研究、开发、应用和通用工程等五个阶段，提出了排队论原理。</a:t>
            </a:r>
            <a:r>
              <a:rPr lang="en-US" sz="800" smtClean="0"/>
              <a:t>1940</a:t>
            </a:r>
            <a:r>
              <a:rPr lang="zh-CN" altLang="en-US" sz="800" smtClean="0"/>
              <a:t>年美国研制原子弹的曼哈顿计划应用了系统工程原理进行协调。自觉应用 系统工程方法而取得重大成果的两个例子是美国的登月火箭阿波罗计划和北欧跨国电网协调方案。 </a:t>
            </a:r>
            <a:br>
              <a:rPr lang="zh-CN" altLang="en-US" sz="800" smtClean="0"/>
            </a:br>
            <a:endParaRPr lang="zh-CN" altLang="en-US" sz="800" smtClean="0"/>
          </a:p>
          <a:p>
            <a:pPr>
              <a:lnSpc>
                <a:spcPct val="80000"/>
              </a:lnSpc>
            </a:pPr>
            <a:r>
              <a:rPr lang="zh-CN" altLang="en-US" sz="800" smtClean="0"/>
              <a:t>　　系统工程还可以用于化工生产设计过程优化控制、信息网络运筹等多个方面，目前有的大学已开设系统工程专业。 </a:t>
            </a:r>
            <a:br>
              <a:rPr lang="zh-CN" altLang="en-US" sz="800" smtClean="0"/>
            </a:br>
            <a:endParaRPr lang="zh-CN" altLang="en-US" sz="800" smtClean="0"/>
          </a:p>
          <a:p>
            <a:pPr>
              <a:lnSpc>
                <a:spcPct val="80000"/>
              </a:lnSpc>
            </a:pPr>
            <a:r>
              <a:rPr lang="zh-CN" altLang="en-US" sz="800" smtClean="0"/>
              <a:t>　　系统工程的目的是解决总体优化问题，从复杂问题的总体入手，认为总体大于各部分之和，各部分虽较劣但总体可以优化。有的问题，如电话网络，不能只研究个别电话的质量问题，必须从总体网络入手，这种思路是和笛卡儿的方法论相左的 </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1266" name="幻灯片图像占位符 11265"/>
          <p:cNvSpPr>
            <a:spLocks noGrp="1" noRot="1" noChangeAspect="1" noChangeArrowheads="1" noTextEdit="1"/>
          </p:cNvSpPr>
          <p:nvPr>
            <p:ph type="sldImg" idx="4294967295"/>
          </p:nvPr>
        </p:nvSpPr>
        <p:spPr>
          <a:ln/>
        </p:spPr>
      </p:sp>
      <p:sp>
        <p:nvSpPr>
          <p:cNvPr id="11267" name="文本占位符 11266"/>
          <p:cNvSpPr>
            <a:spLocks noGrp="1" noRot="1" noChangeArrowheads="1"/>
          </p:cNvSpPr>
          <p:nvPr>
            <p:ph type="body" idx="4294967295"/>
          </p:nvPr>
        </p:nvSpPr>
        <p:spPr>
          <a:ln/>
        </p:spPr>
        <p:txBody>
          <a:bodyPr/>
          <a:lstStyle/>
          <a:p>
            <a:r>
              <a:rPr lang="zh-CN" altLang="en-US" sz="1000" smtClean="0"/>
              <a:t>即动态系统（</a:t>
            </a:r>
            <a:r>
              <a:rPr lang="en-US" sz="1000" smtClean="0"/>
              <a:t>dynamic system</a:t>
            </a:r>
            <a:r>
              <a:rPr lang="zh-CN" altLang="en-US" sz="1000" smtClean="0"/>
              <a:t>）整体运作的微妙特性。</a:t>
            </a:r>
          </a:p>
          <a:p>
            <a:r>
              <a:rPr lang="zh-CN" altLang="en-US" sz="1000" smtClean="0"/>
              <a:t>　　一、今日的问题来自昨日的解：有些解决问题的方式，只是把问题从系统的一个部分推移到另一部分，当事者不能察觉，可能是因为系统中解决第一个问题者和承接新问题者经常不是同一人。</a:t>
            </a:r>
          </a:p>
          <a:p>
            <a:r>
              <a:rPr lang="zh-CN" altLang="en-US" sz="1000" smtClean="0"/>
              <a:t>　　二、愈用力推，系统反弹力量愈大：补偿性回馈（</a:t>
            </a:r>
            <a:r>
              <a:rPr lang="en-US" sz="1000" smtClean="0"/>
              <a:t>compensating feedback</a:t>
            </a:r>
            <a:r>
              <a:rPr lang="zh-CN" altLang="en-US" sz="1000" smtClean="0"/>
              <a:t>）：善意的干预引起了系统的反应，但这反应反过来抵消干预所创造的利益。</a:t>
            </a:r>
          </a:p>
          <a:p>
            <a:r>
              <a:rPr lang="zh-CN" altLang="en-US" sz="1000" smtClean="0"/>
              <a:t>　　三、渐糟之前先渐好：不良后果延时产生前的短暂改善假象常使我们错估决策的有效性。</a:t>
            </a:r>
          </a:p>
          <a:p>
            <a:r>
              <a:rPr lang="zh-CN" altLang="en-US" sz="1000" smtClean="0"/>
              <a:t>　　四、显而易见的解往往无效：不寻求真正的原因，而固执地推动熟悉的解决方案，不可能产生根本改善。</a:t>
            </a:r>
          </a:p>
          <a:p>
            <a:r>
              <a:rPr lang="zh-CN" altLang="en-US" sz="1000" smtClean="0"/>
              <a:t>　　五、对策可能比问题更糟：舍本逐末，干预产生的短期改善可能导致长期依赖，任何长期解决方案必须增强系统肩负自己担子的能力。</a:t>
            </a:r>
          </a:p>
          <a:p>
            <a:r>
              <a:rPr lang="zh-CN" altLang="en-US" sz="1000" smtClean="0"/>
              <a:t>　　六、欲速则不达：违反规律的求快不可取。</a:t>
            </a:r>
          </a:p>
          <a:p>
            <a:r>
              <a:rPr lang="zh-CN" altLang="en-US" sz="1000" smtClean="0"/>
              <a:t>　　七、因与果在时空上并不紧密相连：易误判诱因。</a:t>
            </a:r>
          </a:p>
          <a:p>
            <a:r>
              <a:rPr lang="zh-CN" altLang="en-US" sz="1000" smtClean="0"/>
              <a:t>　　八、寻找小而有效的高杠杆解：以小而专注的行动，产生重大、持久的改善。观察变化的全程，而非以静态方式、或固定点的思考。</a:t>
            </a:r>
          </a:p>
          <a:p>
            <a:r>
              <a:rPr lang="zh-CN" altLang="en-US" sz="1000" smtClean="0"/>
              <a:t>　　九、鱼与熊掌可以兼得：许多看似进退两难的矛盾（如低成本与高品质）往往是由于我们以静态片段的方式思考造成的印象，以动态流程思考，深入洞察变化，往往可以找到同时改善两者的“杠杆解”。</a:t>
            </a:r>
          </a:p>
          <a:p>
            <a:r>
              <a:rPr lang="zh-CN" altLang="en-US" sz="1000" smtClean="0"/>
              <a:t>　　十、不可分割的整体性：系统边界原理（</a:t>
            </a:r>
            <a:r>
              <a:rPr lang="en-US" sz="1000" smtClean="0"/>
              <a:t>Principle of thesystem boundary</a:t>
            </a:r>
            <a:r>
              <a:rPr lang="zh-CN" altLang="en-US" sz="1000" smtClean="0"/>
              <a:t>），我们应该研究的互动因素，应该是跟要解决的问题相关的因素，而不是以组织或系统中因功能而划分的人为界线为出发点。</a:t>
            </a:r>
          </a:p>
          <a:p>
            <a:r>
              <a:rPr lang="zh-CN" altLang="en-US" sz="1000" smtClean="0"/>
              <a:t>　　十一、没有绝对的内外：解决之道有时隐藏于你（内）与你所归罪的外部原因之间的互动和整体系统之中。</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3314" name="幻灯片图像占位符 13313"/>
          <p:cNvSpPr>
            <a:spLocks noGrp="1" noRot="1" noChangeAspect="1" noChangeArrowheads="1" noTextEdit="1"/>
          </p:cNvSpPr>
          <p:nvPr>
            <p:ph type="sldImg" idx="4294967295"/>
          </p:nvPr>
        </p:nvSpPr>
        <p:spPr>
          <a:ln/>
        </p:spPr>
      </p:sp>
      <p:sp>
        <p:nvSpPr>
          <p:cNvPr id="13315" name="文本占位符 13314"/>
          <p:cNvSpPr>
            <a:spLocks noGrp="1" noRot="1" noChangeArrowheads="1"/>
          </p:cNvSpPr>
          <p:nvPr>
            <p:ph type="body" idx="4294967295"/>
          </p:nvPr>
        </p:nvSpPr>
        <p:spPr>
          <a:ln/>
        </p:spPr>
        <p:txBody>
          <a:bodyPr/>
          <a:lstStyle/>
          <a:p>
            <a:r>
              <a:rPr lang="zh-CN" altLang="en-US" smtClean="0">
                <a:solidFill>
                  <a:schemeClr val="tx2"/>
                </a:solidFill>
              </a:rPr>
              <a:t>方法论：是关于方法的理论，是为了更好地理解、发明和掌握方法而产生的思想认识，或自觉程度更高的方法，是方法的方法。不同学科的方法论是科学方法论在具体学科领域中的应用或体现。</a:t>
            </a:r>
          </a:p>
          <a:p>
            <a:endParaRPr lang="zh-CN" altLang="en-US" smtClean="0">
              <a:solidFill>
                <a:schemeClr val="tx2"/>
              </a:solidFill>
            </a:endParaRPr>
          </a:p>
          <a:p>
            <a:pPr>
              <a:spcBef>
                <a:spcPct val="0"/>
              </a:spcBef>
            </a:pPr>
            <a:r>
              <a:rPr lang="zh-CN" altLang="en-US" smtClean="0">
                <a:solidFill>
                  <a:schemeClr val="tx2"/>
                </a:solidFill>
              </a:rPr>
              <a:t>模式是基于方法论在特定场景下解决某类特定问题的方法和路线。</a:t>
            </a:r>
            <a:endParaRPr lang="en-US" smtClean="0">
              <a:solidFill>
                <a:schemeClr val="tx2"/>
              </a:solidFill>
            </a:endParaRPr>
          </a:p>
          <a:p>
            <a:endParaRPr lang="zh-CN" altLang="en-US" smtClean="0">
              <a:solidFill>
                <a:schemeClr val="tx2"/>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23554" name="幻灯片图像占位符 23553"/>
          <p:cNvSpPr>
            <a:spLocks noGrp="1" noRot="1" noChangeAspect="1" noChangeArrowheads="1" noTextEdit="1"/>
          </p:cNvSpPr>
          <p:nvPr>
            <p:ph type="sldImg" idx="4294967295"/>
          </p:nvPr>
        </p:nvSpPr>
        <p:spPr>
          <a:ln/>
        </p:spPr>
      </p:sp>
      <p:sp>
        <p:nvSpPr>
          <p:cNvPr id="23555" name="文本占位符 23554"/>
          <p:cNvSpPr>
            <a:spLocks noGrp="1" noRot="1" noChangeArrowheads="1"/>
          </p:cNvSpPr>
          <p:nvPr>
            <p:ph type="body" idx="4294967295"/>
          </p:nvPr>
        </p:nvSpPr>
        <p:spPr>
          <a:ln/>
        </p:spPr>
        <p:txBody>
          <a:bodyPr/>
          <a:lstStyle/>
          <a:p>
            <a:pPr>
              <a:lnSpc>
                <a:spcPct val="80000"/>
              </a:lnSpc>
            </a:pPr>
            <a:r>
              <a:rPr lang="zh-CN" altLang="en-US" sz="800" smtClean="0"/>
              <a:t>净现值是指投资方案所产生的现金净流量按照一定的折现系数折现之后与原始投资额现值的差额。 </a:t>
            </a:r>
            <a:br>
              <a:rPr lang="zh-CN" altLang="en-US" sz="800" smtClean="0"/>
            </a:br>
            <a:r>
              <a:rPr lang="zh-CN" altLang="en-US" sz="800" smtClean="0"/>
              <a:t/>
            </a:r>
            <a:br>
              <a:rPr lang="zh-CN" altLang="en-US" sz="800" smtClean="0"/>
            </a:br>
            <a:r>
              <a:rPr lang="zh-CN" altLang="en-US" sz="800" smtClean="0"/>
              <a:t>根据企业会计准则和企业会计制度的规定： </a:t>
            </a:r>
            <a:br>
              <a:rPr lang="zh-CN" altLang="en-US" sz="800" smtClean="0"/>
            </a:br>
            <a:r>
              <a:rPr lang="zh-CN" altLang="en-US" sz="800" smtClean="0"/>
              <a:t/>
            </a:r>
            <a:br>
              <a:rPr lang="zh-CN" altLang="en-US" sz="800" smtClean="0"/>
            </a:br>
            <a:r>
              <a:rPr lang="zh-CN" altLang="en-US" sz="800" smtClean="0"/>
              <a:t>一、企业应当根据固定资产所含经济利益预期实现方式选择折旧方法，可选用的折旧方法包括： </a:t>
            </a:r>
            <a:br>
              <a:rPr lang="zh-CN" altLang="en-US" sz="800" smtClean="0"/>
            </a:br>
            <a:r>
              <a:rPr lang="en-US" sz="800" smtClean="0"/>
              <a:t>1.</a:t>
            </a:r>
            <a:r>
              <a:rPr lang="zh-CN" altLang="en-US" sz="800" smtClean="0"/>
              <a:t>年限平均法 </a:t>
            </a:r>
            <a:br>
              <a:rPr lang="zh-CN" altLang="en-US" sz="800" smtClean="0"/>
            </a:br>
            <a:r>
              <a:rPr lang="en-US" sz="800" smtClean="0"/>
              <a:t>2.</a:t>
            </a:r>
            <a:r>
              <a:rPr lang="zh-CN" altLang="en-US" sz="800" smtClean="0"/>
              <a:t>工作量法 </a:t>
            </a:r>
            <a:br>
              <a:rPr lang="zh-CN" altLang="en-US" sz="800" smtClean="0"/>
            </a:br>
            <a:r>
              <a:rPr lang="en-US" sz="800" smtClean="0"/>
              <a:t>3.</a:t>
            </a:r>
            <a:r>
              <a:rPr lang="zh-CN" altLang="en-US" sz="800" smtClean="0"/>
              <a:t>双倍余额递减法 </a:t>
            </a:r>
            <a:br>
              <a:rPr lang="zh-CN" altLang="en-US" sz="800" smtClean="0"/>
            </a:br>
            <a:r>
              <a:rPr lang="en-US" sz="800" smtClean="0"/>
              <a:t>4.</a:t>
            </a:r>
            <a:r>
              <a:rPr lang="zh-CN" altLang="en-US" sz="800" smtClean="0"/>
              <a:t>年数总和法 </a:t>
            </a:r>
            <a:br>
              <a:rPr lang="zh-CN" altLang="en-US" sz="800" smtClean="0"/>
            </a:br>
            <a:r>
              <a:rPr lang="zh-CN" altLang="en-US" sz="800" smtClean="0"/>
              <a:t>除准则规定的情形以外，折旧方法一经选定，不得随意调整。 </a:t>
            </a:r>
            <a:br>
              <a:rPr lang="zh-CN" altLang="en-US" sz="800" smtClean="0"/>
            </a:br>
            <a:r>
              <a:rPr lang="zh-CN" altLang="en-US" sz="800" smtClean="0"/>
              <a:t>净现值规则（</a:t>
            </a:r>
            <a:r>
              <a:rPr lang="en-US" sz="800" smtClean="0"/>
              <a:t>Net-Present-Value Rule</a:t>
            </a:r>
            <a:r>
              <a:rPr lang="zh-CN" altLang="en-US" sz="800" smtClean="0"/>
              <a:t>） </a:t>
            </a:r>
            <a:br>
              <a:rPr lang="zh-CN" altLang="en-US" sz="800" smtClean="0"/>
            </a:br>
            <a:r>
              <a:rPr lang="zh-CN" altLang="en-US" sz="800" smtClean="0"/>
              <a:t/>
            </a:r>
            <a:br>
              <a:rPr lang="zh-CN" altLang="en-US" sz="800" smtClean="0"/>
            </a:br>
            <a:r>
              <a:rPr lang="zh-CN" altLang="en-US" sz="800" smtClean="0"/>
              <a:t>净现值规则要求厂商应该从事净现值为正的投资项目。投资的净现值是投资未来现金流的现值减去投资的成本。 </a:t>
            </a:r>
            <a:br>
              <a:rPr lang="zh-CN" altLang="en-US" sz="800" smtClean="0"/>
            </a:br>
            <a:r>
              <a:rPr lang="zh-CN" altLang="en-US" sz="800" smtClean="0"/>
              <a:t/>
            </a:r>
            <a:br>
              <a:rPr lang="zh-CN" altLang="en-US" sz="800" smtClean="0"/>
            </a:br>
            <a:r>
              <a:rPr lang="en-US" sz="800" smtClean="0"/>
              <a:t>1)</a:t>
            </a:r>
            <a:r>
              <a:rPr lang="zh-CN" altLang="en-US" sz="800" smtClean="0"/>
              <a:t>财务净现值</a:t>
            </a:r>
            <a:r>
              <a:rPr lang="en-US" sz="800" smtClean="0"/>
              <a:t>(FNpV)</a:t>
            </a:r>
            <a:r>
              <a:rPr lang="zh-CN" altLang="en-US" sz="800" smtClean="0"/>
              <a:t>。财务净现值是指把项目计算期内各年的财务净现金流量，按照一个给定的标准折现率</a:t>
            </a:r>
            <a:r>
              <a:rPr lang="en-US" sz="800" smtClean="0"/>
              <a:t>(</a:t>
            </a:r>
            <a:r>
              <a:rPr lang="zh-CN" altLang="en-US" sz="800" smtClean="0"/>
              <a:t>基准收益率</a:t>
            </a:r>
            <a:r>
              <a:rPr lang="en-US" sz="800" smtClean="0"/>
              <a:t>)</a:t>
            </a:r>
            <a:r>
              <a:rPr lang="zh-CN" altLang="en-US" sz="800" smtClean="0"/>
              <a:t>折算到建设期初</a:t>
            </a:r>
            <a:r>
              <a:rPr lang="en-US" sz="800" smtClean="0"/>
              <a:t>(</a:t>
            </a:r>
            <a:r>
              <a:rPr lang="zh-CN" altLang="en-US" sz="800" smtClean="0"/>
              <a:t>项目计算期第一年年初</a:t>
            </a:r>
            <a:r>
              <a:rPr lang="en-US" sz="800" smtClean="0"/>
              <a:t>)</a:t>
            </a:r>
            <a:r>
              <a:rPr lang="zh-CN" altLang="en-US" sz="800" smtClean="0"/>
              <a:t>的现值之和。财务净现值是考察项目在其计算期内盈利能力的主要动态评价指标。其表达式为： </a:t>
            </a:r>
            <a:br>
              <a:rPr lang="zh-CN" altLang="en-US" sz="800" smtClean="0"/>
            </a:br>
            <a:r>
              <a:rPr lang="en-US" sz="800" smtClean="0"/>
              <a:t>FNpV=∑(CI-Co)t(1+ic)-t </a:t>
            </a:r>
            <a:br>
              <a:rPr lang="en-US" sz="800" smtClean="0"/>
            </a:br>
            <a:r>
              <a:rPr lang="zh-CN" altLang="en-US" sz="800" smtClean="0"/>
              <a:t>式中 </a:t>
            </a:r>
            <a:r>
              <a:rPr lang="en-US" sz="800" smtClean="0"/>
              <a:t>FNpV----</a:t>
            </a:r>
            <a:r>
              <a:rPr lang="zh-CN" altLang="en-US" sz="800" smtClean="0"/>
              <a:t>财务净现值； </a:t>
            </a:r>
            <a:br>
              <a:rPr lang="zh-CN" altLang="en-US" sz="800" smtClean="0"/>
            </a:br>
            <a:r>
              <a:rPr lang="en-US" sz="800" smtClean="0"/>
              <a:t>(CI-Co)t——</a:t>
            </a:r>
            <a:r>
              <a:rPr lang="zh-CN" altLang="en-US" sz="800" smtClean="0"/>
              <a:t>第</a:t>
            </a:r>
            <a:r>
              <a:rPr lang="en-US" sz="800" smtClean="0"/>
              <a:t>t</a:t>
            </a:r>
            <a:r>
              <a:rPr lang="zh-CN" altLang="en-US" sz="800" smtClean="0"/>
              <a:t>年的净现金流量； </a:t>
            </a:r>
            <a:br>
              <a:rPr lang="zh-CN" altLang="en-US" sz="800" smtClean="0"/>
            </a:br>
            <a:r>
              <a:rPr lang="en-US" sz="800" smtClean="0"/>
              <a:t>n——</a:t>
            </a:r>
            <a:r>
              <a:rPr lang="zh-CN" altLang="en-US" sz="800" smtClean="0"/>
              <a:t>项目计算期； </a:t>
            </a:r>
            <a:br>
              <a:rPr lang="zh-CN" altLang="en-US" sz="800" smtClean="0"/>
            </a:br>
            <a:r>
              <a:rPr lang="en-US" sz="800" smtClean="0"/>
              <a:t>ic——</a:t>
            </a:r>
            <a:r>
              <a:rPr lang="zh-CN" altLang="en-US" sz="800" smtClean="0"/>
              <a:t>标准折现率。 </a:t>
            </a:r>
            <a:br>
              <a:rPr lang="zh-CN" altLang="en-US" sz="800" smtClean="0"/>
            </a:br>
            <a:r>
              <a:rPr lang="zh-CN" altLang="en-US" sz="800" smtClean="0"/>
              <a:t>如果项目建成投产后，各年净现金流量相等，均为</a:t>
            </a:r>
            <a:r>
              <a:rPr lang="en-US" sz="800" smtClean="0"/>
              <a:t>A</a:t>
            </a:r>
            <a:r>
              <a:rPr lang="zh-CN" altLang="en-US" sz="800" smtClean="0"/>
              <a:t>，投资现值为</a:t>
            </a:r>
            <a:r>
              <a:rPr lang="en-US" sz="800" smtClean="0"/>
              <a:t>Kp</a:t>
            </a:r>
            <a:r>
              <a:rPr lang="zh-CN" altLang="en-US" sz="800" smtClean="0"/>
              <a:t>，则： </a:t>
            </a:r>
            <a:br>
              <a:rPr lang="zh-CN" altLang="en-US" sz="800" smtClean="0"/>
            </a:br>
            <a:r>
              <a:rPr lang="en-US" sz="800" smtClean="0"/>
              <a:t>FNpV=Ax(p</a:t>
            </a:r>
            <a:r>
              <a:rPr lang="zh-CN" altLang="en-US" sz="800" smtClean="0"/>
              <a:t>／</a:t>
            </a:r>
            <a:r>
              <a:rPr lang="en-US" sz="800" smtClean="0"/>
              <a:t>A</a:t>
            </a:r>
            <a:r>
              <a:rPr lang="zh-CN" altLang="en-US" sz="800" smtClean="0"/>
              <a:t>，</a:t>
            </a:r>
            <a:r>
              <a:rPr lang="en-US" sz="800" smtClean="0"/>
              <a:t>ic</a:t>
            </a:r>
            <a:r>
              <a:rPr lang="zh-CN" altLang="en-US" sz="800" smtClean="0"/>
              <a:t>，</a:t>
            </a:r>
            <a:r>
              <a:rPr lang="en-US" sz="800" smtClean="0"/>
              <a:t>n)-Kp </a:t>
            </a:r>
            <a:br>
              <a:rPr lang="en-US" sz="800" smtClean="0"/>
            </a:br>
            <a:r>
              <a:rPr lang="zh-CN" altLang="en-US" sz="800" smtClean="0"/>
              <a:t>如果项目建成投产后，各年净现金流量不相等，则财务净现值只能按照公式计算。财务净现值表示建设项目的收益水平超过基准收益的额外收益。该指标在用于投资方案的经济评价时，财务净现值大于等于零，项目可行。 </a:t>
            </a:r>
            <a:br>
              <a:rPr lang="zh-CN" altLang="en-US" sz="800" smtClean="0"/>
            </a:br>
            <a:r>
              <a:rPr lang="zh-CN" altLang="en-US" sz="800" smtClean="0"/>
              <a:t/>
            </a:r>
            <a:br>
              <a:rPr lang="zh-CN" altLang="en-US" sz="800" smtClean="0"/>
            </a:br>
            <a:r>
              <a:rPr lang="zh-CN" altLang="en-US" sz="800" smtClean="0"/>
              <a:t/>
            </a:r>
            <a:br>
              <a:rPr lang="zh-CN" altLang="en-US" sz="800" smtClean="0"/>
            </a:br>
            <a:r>
              <a:rPr lang="zh-CN" altLang="en-US" sz="800" smtClean="0"/>
              <a:t/>
            </a:r>
            <a:br>
              <a:rPr lang="zh-CN" altLang="en-US" sz="800" smtClean="0"/>
            </a:br>
            <a:r>
              <a:rPr lang="zh-CN" altLang="en-US" sz="800" smtClean="0"/>
              <a:t/>
            </a:r>
            <a:br>
              <a:rPr lang="zh-CN" altLang="en-US" sz="800" smtClean="0"/>
            </a:br>
            <a:r>
              <a:rPr lang="zh-CN" altLang="en-US" sz="800" smtClean="0"/>
              <a:t>二、销售商品的收入，应在下列条件均能满足时予以确认： </a:t>
            </a:r>
            <a:br>
              <a:rPr lang="zh-CN" altLang="en-US" sz="800" smtClean="0"/>
            </a:br>
            <a:r>
              <a:rPr lang="en-US" sz="800" smtClean="0"/>
              <a:t>1.</a:t>
            </a:r>
            <a:r>
              <a:rPr lang="zh-CN" altLang="en-US" sz="800" smtClean="0"/>
              <a:t>企业已将商品所有权上的主要风险和报酬转移给购货方； </a:t>
            </a:r>
            <a:br>
              <a:rPr lang="zh-CN" altLang="en-US" sz="800" smtClean="0"/>
            </a:br>
            <a:r>
              <a:rPr lang="en-US" sz="800" smtClean="0"/>
              <a:t>2.</a:t>
            </a:r>
            <a:r>
              <a:rPr lang="zh-CN" altLang="en-US" sz="800" smtClean="0"/>
              <a:t>企业既没有保留通常与所有权相联系的继续管理权，也没有对已售出的商品实施控制； </a:t>
            </a:r>
            <a:br>
              <a:rPr lang="zh-CN" altLang="en-US" sz="800" smtClean="0"/>
            </a:br>
            <a:r>
              <a:rPr lang="en-US" sz="800" smtClean="0"/>
              <a:t>3.</a:t>
            </a:r>
            <a:r>
              <a:rPr lang="zh-CN" altLang="en-US" sz="800" smtClean="0"/>
              <a:t>与交易相关的经济利益能够流入企业； </a:t>
            </a:r>
            <a:br>
              <a:rPr lang="zh-CN" altLang="en-US" sz="800" smtClean="0"/>
            </a:br>
            <a:r>
              <a:rPr lang="en-US" sz="800" smtClean="0"/>
              <a:t>4.</a:t>
            </a:r>
            <a:r>
              <a:rPr lang="zh-CN" altLang="en-US" sz="800" smtClean="0"/>
              <a:t>相关的收入和成本能够可靠地计量。 </a:t>
            </a:r>
            <a:br>
              <a:rPr lang="zh-CN" altLang="en-US" sz="800" smtClean="0"/>
            </a:br>
            <a:r>
              <a:rPr lang="zh-CN" altLang="en-US" sz="800" smtClean="0"/>
              <a:t/>
            </a:r>
            <a:br>
              <a:rPr lang="zh-CN" altLang="en-US" sz="800" smtClean="0"/>
            </a:br>
            <a:r>
              <a:rPr lang="zh-CN" altLang="en-US" sz="800" smtClean="0"/>
              <a:t>内部收益率，就是资金流入现值总额与资金流出现值总额相等、净现值等于零时的折现率。如果不使用电子计算机，内部收益率要用若干个折现率进行试算，直至找到净现值等于零或接近于零的那个折现率。 </a:t>
            </a:r>
            <a:br>
              <a:rPr lang="zh-CN" altLang="en-US" sz="800" smtClean="0"/>
            </a:br>
            <a:r>
              <a:rPr lang="zh-CN" altLang="en-US" sz="800" smtClean="0"/>
              <a:t/>
            </a:r>
            <a:br>
              <a:rPr lang="zh-CN" altLang="en-US" sz="800" smtClean="0"/>
            </a:br>
            <a:r>
              <a:rPr lang="zh-CN" altLang="en-US" sz="800" smtClean="0"/>
              <a:t>内部收益率法的公式 </a:t>
            </a:r>
            <a:br>
              <a:rPr lang="zh-CN" altLang="en-US" sz="800" smtClean="0"/>
            </a:br>
            <a:r>
              <a:rPr lang="zh-CN" altLang="en-US" sz="800" smtClean="0"/>
              <a:t>　　（</a:t>
            </a:r>
            <a:r>
              <a:rPr lang="en-US" sz="800" smtClean="0"/>
              <a:t>1</a:t>
            </a:r>
            <a:r>
              <a:rPr lang="zh-CN" altLang="en-US" sz="800" smtClean="0"/>
              <a:t>）计算年金现值系数</a:t>
            </a:r>
            <a:r>
              <a:rPr lang="en-US" sz="800" smtClean="0"/>
              <a:t>(p</a:t>
            </a:r>
            <a:r>
              <a:rPr lang="zh-CN" altLang="en-US" sz="800" smtClean="0"/>
              <a:t>／</a:t>
            </a:r>
            <a:r>
              <a:rPr lang="en-US" sz="800" smtClean="0"/>
              <a:t>A</a:t>
            </a:r>
            <a:r>
              <a:rPr lang="zh-CN" altLang="en-US" sz="800" smtClean="0"/>
              <a:t>，</a:t>
            </a:r>
            <a:r>
              <a:rPr lang="en-US" sz="800" smtClean="0"/>
              <a:t>FIRR</a:t>
            </a:r>
            <a:r>
              <a:rPr lang="zh-CN" altLang="en-US" sz="800" smtClean="0"/>
              <a:t>，</a:t>
            </a:r>
            <a:r>
              <a:rPr lang="en-US" sz="800" smtClean="0"/>
              <a:t>n)=K</a:t>
            </a:r>
            <a:r>
              <a:rPr lang="zh-CN" altLang="en-US" sz="800" smtClean="0"/>
              <a:t>／</a:t>
            </a:r>
            <a:r>
              <a:rPr lang="en-US" sz="800" smtClean="0"/>
              <a:t>R</a:t>
            </a:r>
            <a:r>
              <a:rPr lang="zh-CN" altLang="en-US" sz="800" smtClean="0"/>
              <a:t>； </a:t>
            </a:r>
            <a:br>
              <a:rPr lang="zh-CN" altLang="en-US" sz="800" smtClean="0"/>
            </a:br>
            <a:r>
              <a:rPr lang="zh-CN" altLang="en-US" sz="800" smtClean="0"/>
              <a:t>　　（</a:t>
            </a:r>
            <a:r>
              <a:rPr lang="en-US" sz="800" smtClean="0"/>
              <a:t>2</a:t>
            </a:r>
            <a:r>
              <a:rPr lang="zh-CN" altLang="en-US" sz="800" smtClean="0"/>
              <a:t>）查年金现值系数表，找到与上述年金现值系数相邻的两个系数</a:t>
            </a:r>
            <a:r>
              <a:rPr lang="en-US" sz="800" smtClean="0"/>
              <a:t>(p</a:t>
            </a:r>
            <a:r>
              <a:rPr lang="zh-CN" altLang="en-US" sz="800" smtClean="0"/>
              <a:t>／</a:t>
            </a:r>
            <a:r>
              <a:rPr lang="en-US" sz="800" smtClean="0"/>
              <a:t>A</a:t>
            </a:r>
            <a:r>
              <a:rPr lang="zh-CN" altLang="en-US" sz="800" smtClean="0"/>
              <a:t>，</a:t>
            </a:r>
            <a:r>
              <a:rPr lang="en-US" sz="800" smtClean="0"/>
              <a:t>i1</a:t>
            </a:r>
            <a:r>
              <a:rPr lang="zh-CN" altLang="en-US" sz="800" smtClean="0"/>
              <a:t>，</a:t>
            </a:r>
            <a:r>
              <a:rPr lang="en-US" sz="800" smtClean="0"/>
              <a:t>n)</a:t>
            </a:r>
            <a:r>
              <a:rPr lang="zh-CN" altLang="en-US" sz="800" smtClean="0"/>
              <a:t>和</a:t>
            </a:r>
            <a:r>
              <a:rPr lang="en-US" sz="800" smtClean="0"/>
              <a:t>(p</a:t>
            </a:r>
            <a:r>
              <a:rPr lang="zh-CN" altLang="en-US" sz="800" smtClean="0"/>
              <a:t>／</a:t>
            </a:r>
            <a:r>
              <a:rPr lang="en-US" sz="800" smtClean="0"/>
              <a:t>A</a:t>
            </a:r>
            <a:r>
              <a:rPr lang="zh-CN" altLang="en-US" sz="800" smtClean="0"/>
              <a:t>，</a:t>
            </a:r>
            <a:r>
              <a:rPr lang="en-US" sz="800" smtClean="0"/>
              <a:t>i2</a:t>
            </a:r>
            <a:r>
              <a:rPr lang="zh-CN" altLang="en-US" sz="800" smtClean="0"/>
              <a:t>，</a:t>
            </a:r>
            <a:r>
              <a:rPr lang="en-US" sz="800" smtClean="0"/>
              <a:t>n)</a:t>
            </a:r>
            <a:r>
              <a:rPr lang="zh-CN" altLang="en-US" sz="800" smtClean="0"/>
              <a:t>以及对应的</a:t>
            </a:r>
            <a:r>
              <a:rPr lang="en-US" sz="800" smtClean="0"/>
              <a:t>i1</a:t>
            </a:r>
            <a:r>
              <a:rPr lang="zh-CN" altLang="en-US" sz="800" smtClean="0"/>
              <a:t>、</a:t>
            </a:r>
            <a:r>
              <a:rPr lang="en-US" sz="800" smtClean="0"/>
              <a:t>i2</a:t>
            </a:r>
            <a:r>
              <a:rPr lang="zh-CN" altLang="en-US" sz="800" smtClean="0"/>
              <a:t>，满足</a:t>
            </a:r>
            <a:r>
              <a:rPr lang="en-US" sz="800" smtClean="0"/>
              <a:t>(p</a:t>
            </a:r>
            <a:r>
              <a:rPr lang="zh-CN" altLang="en-US" sz="800" smtClean="0"/>
              <a:t>／</a:t>
            </a:r>
            <a:r>
              <a:rPr lang="en-US" sz="800" smtClean="0"/>
              <a:t>A</a:t>
            </a:r>
            <a:r>
              <a:rPr lang="zh-CN" altLang="en-US" sz="800" smtClean="0"/>
              <a:t>，</a:t>
            </a:r>
            <a:r>
              <a:rPr lang="en-US" sz="800" smtClean="0"/>
              <a:t>il</a:t>
            </a:r>
            <a:r>
              <a:rPr lang="zh-CN" altLang="en-US" sz="800" smtClean="0"/>
              <a:t>，</a:t>
            </a:r>
            <a:r>
              <a:rPr lang="en-US" sz="800" smtClean="0"/>
              <a:t>n) &gt;K</a:t>
            </a:r>
            <a:r>
              <a:rPr lang="zh-CN" altLang="en-US" sz="800" smtClean="0"/>
              <a:t>／</a:t>
            </a:r>
            <a:r>
              <a:rPr lang="en-US" sz="800" smtClean="0"/>
              <a:t>R&gt;(p</a:t>
            </a:r>
            <a:r>
              <a:rPr lang="zh-CN" altLang="en-US" sz="800" smtClean="0"/>
              <a:t>／</a:t>
            </a:r>
            <a:r>
              <a:rPr lang="en-US" sz="800" smtClean="0"/>
              <a:t>A</a:t>
            </a:r>
            <a:r>
              <a:rPr lang="zh-CN" altLang="en-US" sz="800" smtClean="0"/>
              <a:t>，</a:t>
            </a:r>
            <a:r>
              <a:rPr lang="en-US" sz="800" smtClean="0"/>
              <a:t>i2</a:t>
            </a:r>
            <a:r>
              <a:rPr lang="zh-CN" altLang="en-US" sz="800" smtClean="0"/>
              <a:t>，</a:t>
            </a:r>
            <a:r>
              <a:rPr lang="en-US" sz="800" smtClean="0"/>
              <a:t>n)</a:t>
            </a:r>
            <a:r>
              <a:rPr lang="zh-CN" altLang="en-US" sz="800" smtClean="0"/>
              <a:t>； </a:t>
            </a:r>
            <a:br>
              <a:rPr lang="zh-CN" altLang="en-US" sz="800" smtClean="0"/>
            </a:br>
            <a:r>
              <a:rPr lang="zh-CN" altLang="en-US" sz="800" smtClean="0"/>
              <a:t>　　（</a:t>
            </a:r>
            <a:r>
              <a:rPr lang="en-US" sz="800" smtClean="0"/>
              <a:t>3</a:t>
            </a:r>
            <a:r>
              <a:rPr lang="zh-CN" altLang="en-US" sz="800" smtClean="0"/>
              <a:t>）用插值法计算</a:t>
            </a:r>
            <a:r>
              <a:rPr lang="en-US" sz="800" smtClean="0"/>
              <a:t>FIRR</a:t>
            </a:r>
            <a:r>
              <a:rPr lang="zh-CN" altLang="en-US" sz="800" smtClean="0"/>
              <a:t>： </a:t>
            </a:r>
            <a:br>
              <a:rPr lang="zh-CN" altLang="en-US" sz="800" smtClean="0"/>
            </a:br>
            <a:r>
              <a:rPr lang="zh-CN" altLang="en-US" sz="800" smtClean="0"/>
              <a:t>　　（</a:t>
            </a:r>
            <a:r>
              <a:rPr lang="en-US" sz="800" smtClean="0"/>
              <a:t>FIRR-I</a:t>
            </a:r>
            <a:r>
              <a:rPr lang="zh-CN" altLang="en-US" sz="800" smtClean="0"/>
              <a:t>）</a:t>
            </a:r>
            <a:r>
              <a:rPr lang="en-US" sz="800" smtClean="0"/>
              <a:t>/</a:t>
            </a:r>
            <a:r>
              <a:rPr lang="zh-CN" altLang="en-US" sz="800" smtClean="0"/>
              <a:t>（</a:t>
            </a:r>
            <a:r>
              <a:rPr lang="en-US" sz="800" smtClean="0"/>
              <a:t>i1—i2</a:t>
            </a:r>
            <a:r>
              <a:rPr lang="zh-CN" altLang="en-US" sz="800" smtClean="0"/>
              <a:t>）</a:t>
            </a:r>
            <a:r>
              <a:rPr lang="en-US" sz="800" smtClean="0"/>
              <a:t>=[K</a:t>
            </a:r>
            <a:r>
              <a:rPr lang="zh-CN" altLang="en-US" sz="800" smtClean="0"/>
              <a:t>／</a:t>
            </a:r>
            <a:r>
              <a:rPr lang="en-US" sz="800" smtClean="0"/>
              <a:t>R-(p/A</a:t>
            </a:r>
            <a:r>
              <a:rPr lang="zh-CN" altLang="en-US" sz="800" smtClean="0"/>
              <a:t>，</a:t>
            </a:r>
            <a:r>
              <a:rPr lang="en-US" sz="800" smtClean="0"/>
              <a:t>i1</a:t>
            </a:r>
            <a:r>
              <a:rPr lang="zh-CN" altLang="en-US" sz="800" smtClean="0"/>
              <a:t>，</a:t>
            </a:r>
            <a:r>
              <a:rPr lang="en-US" sz="800" smtClean="0"/>
              <a:t>n) ]/[(p</a:t>
            </a:r>
            <a:r>
              <a:rPr lang="zh-CN" altLang="en-US" sz="800" smtClean="0"/>
              <a:t>／</a:t>
            </a:r>
            <a:r>
              <a:rPr lang="en-US" sz="800" smtClean="0"/>
              <a:t>A</a:t>
            </a:r>
            <a:r>
              <a:rPr lang="zh-CN" altLang="en-US" sz="800" smtClean="0"/>
              <a:t>，</a:t>
            </a:r>
            <a:r>
              <a:rPr lang="en-US" sz="800" smtClean="0"/>
              <a:t>i2</a:t>
            </a:r>
            <a:r>
              <a:rPr lang="zh-CN" altLang="en-US" sz="800" smtClean="0"/>
              <a:t>，</a:t>
            </a:r>
            <a:r>
              <a:rPr lang="en-US" sz="800" smtClean="0"/>
              <a:t>n)—(p</a:t>
            </a:r>
            <a:r>
              <a:rPr lang="zh-CN" altLang="en-US" sz="800" smtClean="0"/>
              <a:t>／</a:t>
            </a:r>
            <a:r>
              <a:rPr lang="en-US" sz="800" smtClean="0"/>
              <a:t>A</a:t>
            </a:r>
            <a:r>
              <a:rPr lang="zh-CN" altLang="en-US" sz="800" smtClean="0"/>
              <a:t>，</a:t>
            </a:r>
            <a:r>
              <a:rPr lang="en-US" sz="800" smtClean="0"/>
              <a:t>il</a:t>
            </a:r>
            <a:r>
              <a:rPr lang="zh-CN" altLang="en-US" sz="800" smtClean="0"/>
              <a:t>，</a:t>
            </a:r>
            <a:r>
              <a:rPr lang="en-US" sz="800" smtClean="0"/>
              <a:t>n)] </a:t>
            </a:r>
            <a:br>
              <a:rPr lang="en-US" sz="800" smtClean="0"/>
            </a:br>
            <a:r>
              <a:rPr lang="zh-CN" altLang="en-US" sz="800" smtClean="0"/>
              <a:t>　　若建设项目现金流量为一般常规现金流量，则财务内部收益率的计算过程为： </a:t>
            </a:r>
            <a:br>
              <a:rPr lang="zh-CN" altLang="en-US" sz="800" smtClean="0"/>
            </a:br>
            <a:r>
              <a:rPr lang="zh-CN" altLang="en-US" sz="800" smtClean="0"/>
              <a:t>　　</a:t>
            </a:r>
            <a:r>
              <a:rPr lang="en-US" sz="800" smtClean="0"/>
              <a:t>1</a:t>
            </a:r>
            <a:r>
              <a:rPr lang="zh-CN" altLang="en-US" sz="800" smtClean="0"/>
              <a:t>、首先根据经验确定一个初始折现率</a:t>
            </a:r>
            <a:r>
              <a:rPr lang="en-US" sz="800" smtClean="0"/>
              <a:t>ic</a:t>
            </a:r>
            <a:r>
              <a:rPr lang="zh-CN" altLang="en-US" sz="800" smtClean="0"/>
              <a:t>。 </a:t>
            </a:r>
            <a:br>
              <a:rPr lang="zh-CN" altLang="en-US" sz="800" smtClean="0"/>
            </a:br>
            <a:r>
              <a:rPr lang="zh-CN" altLang="en-US" sz="800" smtClean="0"/>
              <a:t>　　</a:t>
            </a:r>
            <a:r>
              <a:rPr lang="en-US" sz="800" smtClean="0"/>
              <a:t>2</a:t>
            </a:r>
            <a:r>
              <a:rPr lang="zh-CN" altLang="en-US" sz="800" smtClean="0"/>
              <a:t>、根据投资方案的现金流量计算财务净现值</a:t>
            </a:r>
            <a:r>
              <a:rPr lang="en-US" sz="800" smtClean="0"/>
              <a:t>FNpV(i0)</a:t>
            </a:r>
            <a:r>
              <a:rPr lang="zh-CN" altLang="en-US" sz="800" smtClean="0"/>
              <a:t>。 </a:t>
            </a:r>
            <a:br>
              <a:rPr lang="zh-CN" altLang="en-US" sz="800" smtClean="0"/>
            </a:br>
            <a:r>
              <a:rPr lang="zh-CN" altLang="en-US" sz="800" smtClean="0"/>
              <a:t>　　</a:t>
            </a:r>
            <a:r>
              <a:rPr lang="en-US" sz="800" smtClean="0"/>
              <a:t>3</a:t>
            </a:r>
            <a:r>
              <a:rPr lang="zh-CN" altLang="en-US" sz="800" smtClean="0"/>
              <a:t>、若</a:t>
            </a:r>
            <a:r>
              <a:rPr lang="en-US" sz="800" smtClean="0"/>
              <a:t>FNpV(io)=0</a:t>
            </a:r>
            <a:r>
              <a:rPr lang="zh-CN" altLang="en-US" sz="800" smtClean="0"/>
              <a:t>，则</a:t>
            </a:r>
            <a:r>
              <a:rPr lang="en-US" sz="800" smtClean="0"/>
              <a:t>FIRR=io</a:t>
            </a:r>
            <a:r>
              <a:rPr lang="zh-CN" altLang="en-US" sz="800" smtClean="0"/>
              <a:t>； </a:t>
            </a:r>
            <a:br>
              <a:rPr lang="zh-CN" altLang="en-US" sz="800" smtClean="0"/>
            </a:br>
            <a:r>
              <a:rPr lang="zh-CN" altLang="en-US" sz="800" smtClean="0"/>
              <a:t>　　若</a:t>
            </a:r>
            <a:r>
              <a:rPr lang="en-US" sz="800" smtClean="0"/>
              <a:t>FNpV(io)&gt;0</a:t>
            </a:r>
            <a:r>
              <a:rPr lang="zh-CN" altLang="en-US" sz="800" smtClean="0"/>
              <a:t>，则继续增大</a:t>
            </a:r>
            <a:r>
              <a:rPr lang="en-US" sz="800" smtClean="0"/>
              <a:t>io</a:t>
            </a:r>
            <a:r>
              <a:rPr lang="zh-CN" altLang="en-US" sz="800" smtClean="0"/>
              <a:t>； </a:t>
            </a:r>
            <a:br>
              <a:rPr lang="zh-CN" altLang="en-US" sz="800" smtClean="0"/>
            </a:br>
            <a:r>
              <a:rPr lang="zh-CN" altLang="en-US" sz="800" smtClean="0"/>
              <a:t>　　若</a:t>
            </a:r>
            <a:r>
              <a:rPr lang="en-US" sz="800" smtClean="0"/>
              <a:t>FNpV(io)&lt;0</a:t>
            </a:r>
            <a:r>
              <a:rPr lang="zh-CN" altLang="en-US" sz="800" smtClean="0"/>
              <a:t>，则继续减小</a:t>
            </a:r>
            <a:r>
              <a:rPr lang="en-US" sz="800" smtClean="0"/>
              <a:t>io</a:t>
            </a:r>
            <a:r>
              <a:rPr lang="zh-CN" altLang="en-US" sz="800" smtClean="0"/>
              <a:t>。 </a:t>
            </a:r>
            <a:br>
              <a:rPr lang="zh-CN" altLang="en-US" sz="800" smtClean="0"/>
            </a:br>
            <a:r>
              <a:rPr lang="zh-CN" altLang="en-US" sz="800" smtClean="0"/>
              <a:t>　　（</a:t>
            </a:r>
            <a:r>
              <a:rPr lang="en-US" sz="800" smtClean="0"/>
              <a:t>4</a:t>
            </a:r>
            <a:r>
              <a:rPr lang="zh-CN" altLang="en-US" sz="800" smtClean="0"/>
              <a:t>）重复步骤</a:t>
            </a:r>
            <a:r>
              <a:rPr lang="en-US" sz="800" smtClean="0"/>
              <a:t>3)</a:t>
            </a:r>
            <a:r>
              <a:rPr lang="zh-CN" altLang="en-US" sz="800" smtClean="0"/>
              <a:t>，直到找到这样两个折现率</a:t>
            </a:r>
            <a:r>
              <a:rPr lang="en-US" sz="800" smtClean="0"/>
              <a:t>i1</a:t>
            </a:r>
            <a:r>
              <a:rPr lang="zh-CN" altLang="en-US" sz="800" smtClean="0"/>
              <a:t>和</a:t>
            </a:r>
            <a:r>
              <a:rPr lang="en-US" sz="800" smtClean="0"/>
              <a:t>i2</a:t>
            </a:r>
            <a:r>
              <a:rPr lang="zh-CN" altLang="en-US" sz="800" smtClean="0"/>
              <a:t>，满足</a:t>
            </a:r>
            <a:r>
              <a:rPr lang="en-US" sz="800" smtClean="0"/>
              <a:t>FNpV(i1) &gt;0</a:t>
            </a:r>
            <a:r>
              <a:rPr lang="zh-CN" altLang="en-US" sz="800" smtClean="0"/>
              <a:t>，</a:t>
            </a:r>
            <a:r>
              <a:rPr lang="en-US" sz="800" smtClean="0"/>
              <a:t>FNpV (i2)&lt;0</a:t>
            </a:r>
            <a:r>
              <a:rPr lang="zh-CN" altLang="en-US" sz="800" smtClean="0"/>
              <a:t>，其中</a:t>
            </a:r>
            <a:r>
              <a:rPr lang="en-US" sz="800" smtClean="0"/>
              <a:t>i2-il</a:t>
            </a:r>
            <a:r>
              <a:rPr lang="zh-CN" altLang="en-US" sz="800" smtClean="0"/>
              <a:t>一般不超过</a:t>
            </a:r>
            <a:r>
              <a:rPr lang="en-US" sz="800" smtClean="0"/>
              <a:t>2</a:t>
            </a:r>
            <a:r>
              <a:rPr lang="zh-CN" altLang="en-US" sz="800" smtClean="0"/>
              <a:t>％</a:t>
            </a:r>
            <a:r>
              <a:rPr lang="en-US" sz="800" smtClean="0"/>
              <a:t>-5</a:t>
            </a:r>
            <a:r>
              <a:rPr lang="zh-CN" altLang="en-US" sz="800" smtClean="0"/>
              <a:t>％。 </a:t>
            </a:r>
            <a:br>
              <a:rPr lang="zh-CN" altLang="en-US" sz="800" smtClean="0"/>
            </a:br>
            <a:r>
              <a:rPr lang="zh-CN" altLang="en-US" sz="800" smtClean="0"/>
              <a:t>　　（</a:t>
            </a:r>
            <a:r>
              <a:rPr lang="en-US" sz="800" smtClean="0"/>
              <a:t>5</a:t>
            </a:r>
            <a:r>
              <a:rPr lang="zh-CN" altLang="en-US" sz="800" smtClean="0"/>
              <a:t>）利用线性插值公式近似计算财务内部收益率</a:t>
            </a:r>
            <a:r>
              <a:rPr lang="en-US" sz="800" smtClean="0"/>
              <a:t>FIRR</a:t>
            </a:r>
            <a:r>
              <a:rPr lang="zh-CN" altLang="en-US" sz="800" smtClean="0"/>
              <a:t>。其计算公式为： </a:t>
            </a:r>
            <a:br>
              <a:rPr lang="zh-CN" altLang="en-US" sz="800" smtClean="0"/>
            </a:br>
            <a:r>
              <a:rPr lang="zh-CN" altLang="en-US" sz="800" smtClean="0"/>
              <a:t>　　（</a:t>
            </a:r>
            <a:r>
              <a:rPr lang="en-US" sz="800" smtClean="0"/>
              <a:t>FIRR- i1</a:t>
            </a:r>
            <a:r>
              <a:rPr lang="zh-CN" altLang="en-US" sz="800" smtClean="0"/>
              <a:t>）</a:t>
            </a:r>
            <a:r>
              <a:rPr lang="en-US" sz="800" smtClean="0"/>
              <a:t>/ </a:t>
            </a:r>
            <a:r>
              <a:rPr lang="zh-CN" altLang="en-US" sz="800" smtClean="0"/>
              <a:t>（</a:t>
            </a:r>
            <a:r>
              <a:rPr lang="en-US" sz="800" smtClean="0"/>
              <a:t>i2-i1</a:t>
            </a:r>
            <a:r>
              <a:rPr lang="zh-CN" altLang="en-US" sz="800" smtClean="0"/>
              <a:t>）</a:t>
            </a:r>
            <a:r>
              <a:rPr lang="en-US" sz="800" smtClean="0"/>
              <a:t>= NpVl/ </a:t>
            </a:r>
            <a:r>
              <a:rPr lang="zh-CN" altLang="en-US" sz="800" smtClean="0"/>
              <a:t>（</a:t>
            </a:r>
            <a:r>
              <a:rPr lang="en-US" sz="800" smtClean="0"/>
              <a:t>NpV1-NpV2</a:t>
            </a:r>
            <a:r>
              <a:rPr lang="zh-CN" altLang="en-US" sz="800" smtClean="0"/>
              <a:t>） </a:t>
            </a:r>
            <a:br>
              <a:rPr lang="zh-CN" altLang="en-US" sz="800" smtClean="0"/>
            </a:br>
            <a:r>
              <a:rPr lang="zh-CN" altLang="en-US" sz="800" smtClean="0"/>
              <a:t/>
            </a:r>
            <a:br>
              <a:rPr lang="zh-CN" altLang="en-US" sz="800" smtClean="0"/>
            </a:br>
            <a:r>
              <a:rPr lang="zh-CN" altLang="en-US" sz="800" smtClean="0"/>
              <a:t>内部收益率法的计算步骤 </a:t>
            </a:r>
            <a:br>
              <a:rPr lang="zh-CN" altLang="en-US" sz="800" smtClean="0"/>
            </a:br>
            <a:r>
              <a:rPr lang="zh-CN" altLang="en-US" sz="800" smtClean="0"/>
              <a:t>　　</a:t>
            </a:r>
            <a:r>
              <a:rPr lang="en-US" sz="800" smtClean="0"/>
              <a:t>(1)</a:t>
            </a:r>
            <a:r>
              <a:rPr lang="zh-CN" altLang="en-US" sz="800" smtClean="0"/>
              <a:t>在计算净现值的基础上，如果净现值是正值，就要采用这个净现值计算中更高的折现率来测算，直到测算的净现值正值近于零。 </a:t>
            </a:r>
            <a:br>
              <a:rPr lang="zh-CN" altLang="en-US" sz="800" smtClean="0"/>
            </a:br>
            <a:r>
              <a:rPr lang="zh-CN" altLang="en-US" sz="800" smtClean="0"/>
              <a:t>　　</a:t>
            </a:r>
            <a:r>
              <a:rPr lang="en-US" sz="800" smtClean="0"/>
              <a:t>(2)</a:t>
            </a:r>
            <a:r>
              <a:rPr lang="zh-CN" altLang="en-US" sz="800" smtClean="0"/>
              <a:t>再继续提高折现率，直到测算出一个净现值为负值。如果负值过大，就降低折现率后再测算到接近于零的负值。 </a:t>
            </a:r>
            <a:br>
              <a:rPr lang="zh-CN" altLang="en-US" sz="800" smtClean="0"/>
            </a:br>
            <a:r>
              <a:rPr lang="zh-CN" altLang="en-US" sz="800" smtClean="0"/>
              <a:t>　　</a:t>
            </a:r>
            <a:r>
              <a:rPr lang="en-US" sz="800" smtClean="0"/>
              <a:t>(3)</a:t>
            </a:r>
            <a:r>
              <a:rPr lang="zh-CN" altLang="en-US" sz="800" smtClean="0"/>
              <a:t>根据接近于零的相邻正负两个净现值的折现率，用线性插值法求得内部收益率。 </a:t>
            </a:r>
            <a:br>
              <a:rPr lang="zh-CN" altLang="en-US" sz="800" smtClean="0"/>
            </a:br>
            <a:r>
              <a:rPr lang="en-US" sz="800" smtClean="0"/>
              <a:t>[</a:t>
            </a:r>
            <a:r>
              <a:rPr lang="zh-CN" altLang="en-US" sz="800" smtClean="0"/>
              <a:t>编辑</a:t>
            </a:r>
            <a:r>
              <a:rPr lang="en-US" sz="800" smtClean="0"/>
              <a:t>]</a:t>
            </a:r>
            <a:r>
              <a:rPr lang="zh-CN" altLang="en-US" sz="800" smtClean="0"/>
              <a:t>内部收益率法的优缺点 </a:t>
            </a:r>
            <a:br>
              <a:rPr lang="zh-CN" altLang="en-US" sz="800" smtClean="0"/>
            </a:br>
            <a:r>
              <a:rPr lang="zh-CN" altLang="en-US" sz="800" smtClean="0"/>
              <a:t>　　内部收益率法的优点是能够把项目寿命期内的收益与其投资总额联系起来，指出这个项目的收益率，便于将它同行业基准投资收益率对比，确定这个项 目是否值得建设。使用借款进行建设，在借款条件（主要是利率）还不很明确时，内部收益率法可以避开借款条件，先求得内部收益率，作为可以接受借款利率的高 限。但内部收益率表现的是比率，不是绝对值，一个内部收益率较低的方案，可能由于其规模较大而有较大的净现值，因而更值得建设。所以在各个方案选比时，必 须将内部收益率与净现值结合起来考虑。 </a:t>
            </a:r>
            <a:br>
              <a:rPr lang="zh-CN" altLang="en-US" sz="800" smtClean="0"/>
            </a:br>
            <a:r>
              <a:rPr lang="zh-CN" altLang="en-US" sz="800" smtClean="0"/>
              <a:t/>
            </a:r>
            <a:br>
              <a:rPr lang="zh-CN" altLang="en-US" sz="800" smtClean="0"/>
            </a:br>
            <a:r>
              <a:rPr lang="zh-CN" altLang="en-US" sz="800" smtClean="0"/>
              <a:t>内部收益率法的分析 </a:t>
            </a:r>
            <a:br>
              <a:rPr lang="zh-CN" altLang="en-US" sz="800" smtClean="0"/>
            </a:br>
            <a:r>
              <a:rPr lang="zh-CN" altLang="en-US" sz="800" smtClean="0"/>
              <a:t>　　内部收益率，是一项投资可望达到的报酬率，是能使投资项目净现值等于零时的折现率。就是在考虑了时间价值的情况下，使一项投资在未来产生的现 金流量现值，刚好等于投资成本时的收益率，而不是你所想的“不论高低净现值都是零，所以高低都无所谓”，这是一个本末倒置的想法了。因为计算内部收益率的 前提本来就是使净现值等于零。 </a:t>
            </a:r>
            <a:br>
              <a:rPr lang="zh-CN" altLang="en-US" sz="800" smtClean="0"/>
            </a:br>
            <a:r>
              <a:rPr lang="zh-CN" altLang="en-US" sz="800" smtClean="0"/>
              <a:t>　　说得通俗点</a:t>
            </a:r>
            <a:r>
              <a:rPr lang="en-US" sz="800" smtClean="0"/>
              <a:t>,</a:t>
            </a:r>
            <a:r>
              <a:rPr lang="zh-CN" altLang="en-US" sz="800" smtClean="0"/>
              <a:t>内部收益率越高，说明你投入的成本相对地少，但获得的收益却相对地多。比如</a:t>
            </a:r>
            <a:r>
              <a:rPr lang="en-US" sz="800" smtClean="0"/>
              <a:t>A</a:t>
            </a:r>
            <a:r>
              <a:rPr lang="zh-CN" altLang="en-US" sz="800" smtClean="0"/>
              <a:t>、 </a:t>
            </a:r>
            <a:r>
              <a:rPr lang="en-US" sz="800" smtClean="0"/>
              <a:t>B</a:t>
            </a:r>
            <a:r>
              <a:rPr lang="zh-CN" altLang="en-US" sz="800" smtClean="0"/>
              <a:t>两项投资，成本都是</a:t>
            </a:r>
            <a:r>
              <a:rPr lang="en-US" sz="800" smtClean="0"/>
              <a:t>10</a:t>
            </a:r>
            <a:r>
              <a:rPr lang="zh-CN" altLang="en-US" sz="800" smtClean="0"/>
              <a:t>万，经营期都是</a:t>
            </a:r>
            <a:r>
              <a:rPr lang="en-US" sz="800" smtClean="0"/>
              <a:t>5</a:t>
            </a:r>
            <a:r>
              <a:rPr lang="zh-CN" altLang="en-US" sz="800" smtClean="0"/>
              <a:t>年，</a:t>
            </a:r>
            <a:r>
              <a:rPr lang="en-US" sz="800" smtClean="0"/>
              <a:t>A</a:t>
            </a:r>
            <a:r>
              <a:rPr lang="zh-CN" altLang="en-US" sz="800" smtClean="0"/>
              <a:t>每年可获净现金流量</a:t>
            </a:r>
            <a:r>
              <a:rPr lang="en-US" sz="800" smtClean="0"/>
              <a:t>3</a:t>
            </a:r>
            <a:r>
              <a:rPr lang="zh-CN" altLang="en-US" sz="800" smtClean="0"/>
              <a:t>万，</a:t>
            </a:r>
            <a:r>
              <a:rPr lang="en-US" sz="800" smtClean="0"/>
              <a:t>B</a:t>
            </a:r>
            <a:r>
              <a:rPr lang="zh-CN" altLang="en-US" sz="800" smtClean="0"/>
              <a:t>可获</a:t>
            </a:r>
            <a:r>
              <a:rPr lang="en-US" sz="800" smtClean="0"/>
              <a:t>4</a:t>
            </a:r>
            <a:r>
              <a:rPr lang="zh-CN" altLang="en-US" sz="800" smtClean="0"/>
              <a:t>万，通过计算，可以得出</a:t>
            </a:r>
            <a:r>
              <a:rPr lang="en-US" sz="800" smtClean="0"/>
              <a:t>A</a:t>
            </a:r>
            <a:r>
              <a:rPr lang="zh-CN" altLang="en-US" sz="800" smtClean="0"/>
              <a:t>的内部收益率约等于</a:t>
            </a:r>
            <a:r>
              <a:rPr lang="en-US" sz="800" smtClean="0"/>
              <a:t>15%</a:t>
            </a:r>
            <a:r>
              <a:rPr lang="zh-CN" altLang="en-US" sz="800" smtClean="0"/>
              <a:t>，</a:t>
            </a:r>
            <a:r>
              <a:rPr lang="en-US" sz="800" smtClean="0"/>
              <a:t>B</a:t>
            </a:r>
            <a:r>
              <a:rPr lang="zh-CN" altLang="en-US" sz="800" smtClean="0"/>
              <a:t>的约等于 </a:t>
            </a:r>
            <a:r>
              <a:rPr lang="en-US" sz="800" smtClean="0"/>
              <a:t>28%</a:t>
            </a:r>
            <a:r>
              <a:rPr lang="zh-CN" altLang="en-US" sz="800" smtClean="0"/>
              <a:t>，这些，其实通过年金现值系数表就可以看得出来的。 </a:t>
            </a:r>
            <a:br>
              <a:rPr lang="zh-CN" altLang="en-US" sz="800" smtClean="0"/>
            </a:br>
            <a:r>
              <a:rPr lang="zh-CN" altLang="en-US" sz="800" smtClean="0"/>
              <a:t/>
            </a:r>
            <a:br>
              <a:rPr lang="zh-CN" altLang="en-US" sz="800" smtClean="0"/>
            </a:br>
            <a:r>
              <a:rPr lang="zh-CN" altLang="en-US" sz="800" smtClean="0"/>
              <a:t>净现值法和内部报酬率法的比较 </a:t>
            </a:r>
            <a:br>
              <a:rPr lang="zh-CN" altLang="en-US" sz="800" smtClean="0"/>
            </a:br>
            <a:r>
              <a:rPr lang="zh-CN" altLang="en-US" sz="800" smtClean="0"/>
              <a:t>　　净现值法和内部报酬率法都是对投资方案未来现金流量计算现值的方法。 </a:t>
            </a:r>
            <a:br>
              <a:rPr lang="zh-CN" altLang="en-US" sz="800" smtClean="0"/>
            </a:br>
            <a:r>
              <a:rPr lang="zh-CN" altLang="en-US" sz="800" smtClean="0"/>
              <a:t>　　运用净现值法进行投资决策时，其决策准则是：</a:t>
            </a:r>
            <a:r>
              <a:rPr lang="en-US" sz="800" smtClean="0"/>
              <a:t>NPV</a:t>
            </a:r>
            <a:r>
              <a:rPr lang="zh-CN" altLang="en-US" sz="800" smtClean="0"/>
              <a:t>为正数，（投资的实际报酬率高于资本成本或最低的投资报酬率）方案可行；</a:t>
            </a:r>
            <a:r>
              <a:rPr lang="en-US" sz="800" smtClean="0"/>
              <a:t>NPV</a:t>
            </a:r>
            <a:r>
              <a:rPr lang="zh-CN" altLang="en-US" sz="800" smtClean="0"/>
              <a:t>为负数， （投资的实际报酬率低于资本成本或最低的投资报酬率）方案不可行；如果是相同投资的多方案比较，则</a:t>
            </a:r>
            <a:r>
              <a:rPr lang="en-US" sz="800" smtClean="0"/>
              <a:t>NPV</a:t>
            </a:r>
            <a:r>
              <a:rPr lang="zh-CN" altLang="en-US" sz="800" smtClean="0"/>
              <a:t>越大，投资效益越好。净现值法的优点是考虑了投资 方案的最低报酬水平和资金时间价值的分析；缺点是</a:t>
            </a:r>
            <a:r>
              <a:rPr lang="en-US" sz="800" smtClean="0"/>
              <a:t>NPV</a:t>
            </a:r>
            <a:r>
              <a:rPr lang="zh-CN" altLang="en-US" sz="800" smtClean="0"/>
              <a:t>为绝对数，不能考虑投资获利的能力。所以，净现值法不能用于投资总额不同的方案的比较。 </a:t>
            </a:r>
            <a:br>
              <a:rPr lang="zh-CN" altLang="en-US" sz="800" smtClean="0"/>
            </a:br>
            <a:r>
              <a:rPr lang="zh-CN" altLang="en-US" sz="800" smtClean="0"/>
              <a:t>　　运用内部报酬率法进行投资决策时，其决策准则是：</a:t>
            </a:r>
            <a:r>
              <a:rPr lang="en-US" sz="800" smtClean="0"/>
              <a:t>IRR</a:t>
            </a:r>
            <a:r>
              <a:rPr lang="zh-CN" altLang="en-US" sz="800" smtClean="0"/>
              <a:t>大于公司所要求的最低投资报酬率或资本成本，方案可行；</a:t>
            </a:r>
            <a:r>
              <a:rPr lang="en-US" sz="800" smtClean="0"/>
              <a:t>IRR</a:t>
            </a:r>
            <a:r>
              <a:rPr lang="zh-CN" altLang="en-US" sz="800" smtClean="0"/>
              <a:t>小于公司所要求的最 低投资报酬率，方案不可行；如果是多个互斥方案的比较选择，内部报酬率越高，投资效益越好。内部报酬率法的优点是考虑了投资方案的真实报酬率水平和资金时 间价值；缺点是计算过程比较复杂、繁琐。 </a:t>
            </a:r>
            <a:br>
              <a:rPr lang="zh-CN" altLang="en-US" sz="800" smtClean="0"/>
            </a:br>
            <a:r>
              <a:rPr lang="zh-CN" altLang="en-US" sz="800" smtClean="0"/>
              <a:t>　　在一般情况下，对同一个投资方案或彼此独立的投资方案而言，使用两种方法得出的结论是相同的。但在不同而且互斥的投资方案时，使用这两种 方法可能会得出相互矛盾的结论。造成不一致的最基本的原因是对投资方案每年的现金流入量再投资的报酬率的假设不同。净现值法是假设每年的现金流入以资本成 本为标准再投资；内部报酬率法是假设现金流入以其计算所得的内部报酬率为标准再投资。 </a:t>
            </a:r>
            <a:br>
              <a:rPr lang="zh-CN" altLang="en-US" sz="800" smtClean="0"/>
            </a:br>
            <a:r>
              <a:rPr lang="zh-CN" altLang="en-US" sz="800" smtClean="0"/>
              <a:t>　　资本成本是更现实的再投资率，因此，在无资本限量的情况下，净现值法优于内部报酬率法。 </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38914" name="幻灯片图像占位符 38913"/>
          <p:cNvSpPr>
            <a:spLocks noGrp="1" noRot="1" noChangeAspect="1" noChangeArrowheads="1" noTextEdit="1"/>
          </p:cNvSpPr>
          <p:nvPr>
            <p:ph type="sldImg" idx="4294967295"/>
          </p:nvPr>
        </p:nvSpPr>
        <p:spPr>
          <a:ln/>
        </p:spPr>
      </p:sp>
      <p:sp>
        <p:nvSpPr>
          <p:cNvPr id="38915" name="文本占位符 38914"/>
          <p:cNvSpPr>
            <a:spLocks noGrp="1" noRot="1" noChangeArrowheads="1"/>
          </p:cNvSpPr>
          <p:nvPr>
            <p:ph type="body" idx="4294967295"/>
          </p:nvPr>
        </p:nvSpPr>
        <p:spPr>
          <a:ln/>
        </p:spPr>
        <p:txBody>
          <a:bodyPr/>
          <a:lstStyle/>
          <a:p>
            <a:r>
              <a:rPr lang="zh-CN" altLang="en-US" smtClean="0">
                <a:latin typeface="宋体" pitchFamily="2" charset="-122"/>
              </a:rPr>
              <a:t>基线是一组被正式评审通过并经</a:t>
            </a:r>
            <a:r>
              <a:rPr lang="en-US" smtClean="0">
                <a:latin typeface="宋体" pitchFamily="2" charset="-122"/>
              </a:rPr>
              <a:t>CCB</a:t>
            </a:r>
            <a:r>
              <a:rPr lang="zh-CN" altLang="en-US" smtClean="0">
                <a:latin typeface="宋体" pitchFamily="2" charset="-122"/>
              </a:rPr>
              <a:t>同意发布的工作产品集合，它作为下游开展工作的基础，已基线工作产品的变更必须受控。</a:t>
            </a:r>
          </a:p>
          <a:p>
            <a:endParaRPr lang="zh-CN" altLang="en-US" smtClean="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alpha val="100000"/>
          </a:schemeClr>
        </a:solidFill>
        <a:effectLst/>
      </p:bgPr>
    </p:bg>
    <p:spTree>
      <p:nvGrpSpPr>
        <p:cNvPr id="1" name=""/>
        <p:cNvGrpSpPr/>
        <p:nvPr/>
      </p:nvGrpSpPr>
      <p:grpSpPr>
        <a:xfrm>
          <a:off x="0" y="0"/>
          <a:ext cx="0" cy="0"/>
          <a:chOff x="0" y="0"/>
          <a:chExt cx="0" cy="0"/>
        </a:xfrm>
      </p:grpSpPr>
      <p:pic>
        <p:nvPicPr>
          <p:cNvPr id="4" name="图片 3" descr="e_12"/>
          <p:cNvPicPr>
            <a:picLocks noChangeAspect="1" noChangeArrowheads="1"/>
          </p:cNvPicPr>
          <p:nvPr/>
        </p:nvPicPr>
        <p:blipFill>
          <a:blip r:embed="rId2">
            <a:extLst>
              <a:ext uri="{28A0092B-C50C-407E-A947-70E740481C1C}">
                <a14:useLocalDpi xmlns:a14="http://schemas.microsoft.com/office/drawing/2010/main" val="0"/>
              </a:ext>
            </a:extLst>
          </a:blip>
          <a:srcRect r="14461"/>
          <a:stretch>
            <a:fillRect/>
          </a:stretch>
        </p:blipFill>
        <p:spPr bwMode="auto">
          <a:xfrm>
            <a:off x="0" y="0"/>
            <a:ext cx="9144000" cy="515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0" y="6611938"/>
            <a:ext cx="9144000" cy="260350"/>
          </a:xfrm>
          <a:prstGeom prst="rect">
            <a:avLst/>
          </a:prstGeom>
          <a:gradFill rotWithShape="1">
            <a:gsLst>
              <a:gs pos="0">
                <a:srgbClr val="2F4700"/>
              </a:gs>
              <a:gs pos="50000">
                <a:schemeClr val="hlink"/>
              </a:gs>
              <a:gs pos="100000">
                <a:srgbClr val="2F47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 name="标题 2051"/>
          <p:cNvSpPr>
            <a:spLocks noGrp="1"/>
          </p:cNvSpPr>
          <p:nvPr>
            <p:ph type="ctrTitle"/>
          </p:nvPr>
        </p:nvSpPr>
        <p:spPr>
          <a:xfrm>
            <a:off x="3886200" y="1371600"/>
            <a:ext cx="4876800" cy="3276600"/>
          </a:xfrm>
          <a:prstGeom prst="rect">
            <a:avLst/>
          </a:prstGeom>
          <a:noFill/>
          <a:ln w="9525">
            <a:noFill/>
            <a:miter/>
          </a:ln>
          <a:effectLst>
            <a:outerShdw dist="53882" dir="2699999" algn="ctr" rotWithShape="0">
              <a:schemeClr val="tx2">
                <a:alpha val="50000"/>
              </a:schemeClr>
            </a:outerShdw>
          </a:effectLst>
        </p:spPr>
        <p:txBody>
          <a:bodyPr/>
          <a:lstStyle>
            <a:lvl1pPr lvl="0" algn="r">
              <a:defRPr sz="4000" kern="1200">
                <a:solidFill>
                  <a:srgbClr val="FFFFCC"/>
                </a:solidFill>
              </a:defRPr>
            </a:lvl1pPr>
          </a:lstStyle>
          <a:p>
            <a:pPr lvl="0"/>
            <a:r>
              <a:rPr lang="en-US" altLang="zh-CN"/>
              <a:t>Click to edit </a:t>
            </a:r>
            <a:br>
              <a:rPr lang="en-US" altLang="zh-CN"/>
            </a:br>
            <a:r>
              <a:rPr lang="en-US" altLang="zh-CN"/>
              <a:t>Master title </a:t>
            </a:r>
            <a:br>
              <a:rPr lang="en-US" altLang="zh-CN"/>
            </a:br>
            <a:r>
              <a:rPr lang="en-US" altLang="zh-CN"/>
              <a:t>style</a:t>
            </a:r>
            <a:endParaRPr lang="en-US" altLang="zh-CN" noProof="1"/>
          </a:p>
        </p:txBody>
      </p:sp>
      <p:sp>
        <p:nvSpPr>
          <p:cNvPr id="2053" name="副标题 2052"/>
          <p:cNvSpPr>
            <a:spLocks noGrp="1"/>
          </p:cNvSpPr>
          <p:nvPr>
            <p:ph type="subTitle" idx="1"/>
          </p:nvPr>
        </p:nvSpPr>
        <p:spPr>
          <a:xfrm>
            <a:off x="1752600" y="5638800"/>
            <a:ext cx="6172200" cy="457200"/>
          </a:xfrm>
          <a:prstGeom prst="rect">
            <a:avLst/>
          </a:prstGeom>
          <a:noFill/>
          <a:ln w="9525">
            <a:noFill/>
            <a:miter/>
          </a:ln>
        </p:spPr>
        <p:txBody>
          <a:bodyPr/>
          <a:lstStyle>
            <a:lvl1pPr marL="0" lvl="0" indent="0" algn="ctr">
              <a:buNone/>
              <a:defRPr sz="1800" kern="1200">
                <a:solidFill>
                  <a:schemeClr val="tx2"/>
                </a:solidFill>
              </a:defRPr>
            </a:lvl1pPr>
            <a:lvl2pPr marL="457200" lvl="1" indent="-457200" algn="ctr">
              <a:buNone/>
              <a:defRPr sz="1800" kern="1200">
                <a:solidFill>
                  <a:schemeClr val="tx2"/>
                </a:solidFill>
              </a:defRPr>
            </a:lvl2pPr>
            <a:lvl3pPr marL="914400" lvl="2" indent="-914400" algn="ctr">
              <a:buNone/>
              <a:defRPr sz="1800" kern="1200">
                <a:solidFill>
                  <a:schemeClr val="tx2"/>
                </a:solidFill>
              </a:defRPr>
            </a:lvl3pPr>
            <a:lvl4pPr marL="1371600" lvl="3" indent="-1371600" algn="ctr">
              <a:buNone/>
              <a:defRPr sz="1800" kern="1200">
                <a:solidFill>
                  <a:schemeClr val="tx2"/>
                </a:solidFill>
              </a:defRPr>
            </a:lvl4pPr>
            <a:lvl5pPr marL="1828800" lvl="4" indent="-1828800" algn="ctr">
              <a:buNone/>
              <a:defRPr sz="1800" kern="1200">
                <a:solidFill>
                  <a:schemeClr val="tx2"/>
                </a:solidFill>
              </a:defRPr>
            </a:lvl5pPr>
          </a:lstStyle>
          <a:p>
            <a:pPr lvl="0"/>
            <a:r>
              <a:rPr lang="en-US" altLang="zh-CN" noProof="1"/>
              <a:t>Click to edit Master subtitle style</a:t>
            </a:r>
          </a:p>
        </p:txBody>
      </p:sp>
    </p:spTree>
    <p:extLst>
      <p:ext uri="{BB962C8B-B14F-4D97-AF65-F5344CB8AC3E}">
        <p14:creationId xmlns:p14="http://schemas.microsoft.com/office/powerpoint/2010/main" val="2989473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页脚占位符 1027"/>
          <p:cNvSpPr>
            <a:spLocks noGrp="1"/>
          </p:cNvSpPr>
          <p:nvPr>
            <p:ph type="ftr" sz="quarter" idx="10"/>
          </p:nvPr>
        </p:nvSpPr>
        <p:spPr>
          <a:ln/>
        </p:spPr>
        <p:txBody>
          <a:bodyPr/>
          <a:lstStyle>
            <a:lvl1pPr>
              <a:defRPr/>
            </a:lvl1pPr>
          </a:lstStyle>
          <a:p>
            <a:endParaRPr lang="en-US" altLang="x-none"/>
          </a:p>
        </p:txBody>
      </p:sp>
      <p:sp>
        <p:nvSpPr>
          <p:cNvPr id="5" name="灯片编号占位符 1028"/>
          <p:cNvSpPr>
            <a:spLocks noGrp="1"/>
          </p:cNvSpPr>
          <p:nvPr>
            <p:ph type="sldNum" sz="quarter" idx="11"/>
          </p:nvPr>
        </p:nvSpPr>
        <p:spPr>
          <a:ln/>
        </p:spPr>
        <p:txBody>
          <a:bodyPr/>
          <a:lstStyle>
            <a:lvl1pPr>
              <a:defRPr/>
            </a:lvl1pPr>
          </a:lstStyle>
          <a:p>
            <a:fld id="{00042B48-8208-4F54-B0DB-F18B1555E9CC}" type="slidenum">
              <a:rPr lang="zh-CN" altLang="en-US"/>
              <a:pPr/>
              <a:t>‹#›</a:t>
            </a:fld>
            <a:endParaRPr lang="zh-CN" altLang="en-US"/>
          </a:p>
        </p:txBody>
      </p:sp>
    </p:spTree>
    <p:extLst>
      <p:ext uri="{BB962C8B-B14F-4D97-AF65-F5344CB8AC3E}">
        <p14:creationId xmlns:p14="http://schemas.microsoft.com/office/powerpoint/2010/main" val="2902783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52400"/>
            <a:ext cx="6108976" cy="6172200"/>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页脚占位符 1027"/>
          <p:cNvSpPr>
            <a:spLocks noGrp="1"/>
          </p:cNvSpPr>
          <p:nvPr>
            <p:ph type="ftr" sz="quarter" idx="10"/>
          </p:nvPr>
        </p:nvSpPr>
        <p:spPr>
          <a:ln/>
        </p:spPr>
        <p:txBody>
          <a:bodyPr/>
          <a:lstStyle>
            <a:lvl1pPr>
              <a:defRPr/>
            </a:lvl1pPr>
          </a:lstStyle>
          <a:p>
            <a:endParaRPr lang="en-US" altLang="x-none"/>
          </a:p>
        </p:txBody>
      </p:sp>
      <p:sp>
        <p:nvSpPr>
          <p:cNvPr id="5" name="灯片编号占位符 1028"/>
          <p:cNvSpPr>
            <a:spLocks noGrp="1"/>
          </p:cNvSpPr>
          <p:nvPr>
            <p:ph type="sldNum" sz="quarter" idx="11"/>
          </p:nvPr>
        </p:nvSpPr>
        <p:spPr>
          <a:ln/>
        </p:spPr>
        <p:txBody>
          <a:bodyPr/>
          <a:lstStyle>
            <a:lvl1pPr>
              <a:defRPr/>
            </a:lvl1pPr>
          </a:lstStyle>
          <a:p>
            <a:fld id="{E93666C2-8B1F-45FB-B6BB-FF1ADA536026}" type="slidenum">
              <a:rPr lang="zh-CN" altLang="en-US"/>
              <a:pPr/>
              <a:t>‹#›</a:t>
            </a:fld>
            <a:endParaRPr lang="zh-CN" altLang="en-US"/>
          </a:p>
        </p:txBody>
      </p:sp>
    </p:spTree>
    <p:extLst>
      <p:ext uri="{BB962C8B-B14F-4D97-AF65-F5344CB8AC3E}">
        <p14:creationId xmlns:p14="http://schemas.microsoft.com/office/powerpoint/2010/main" val="8038477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表格占位符 2"/>
          <p:cNvSpPr>
            <a:spLocks noGrp="1"/>
          </p:cNvSpPr>
          <p:nvPr>
            <p:ph type="tbl" idx="1"/>
          </p:nvPr>
        </p:nvSpPr>
        <p:spPr/>
        <p:txBody>
          <a:bodyPr/>
          <a:lstStyle/>
          <a:p>
            <a:endParaRPr lang="zh-CN" altLang="en-US" noProof="1"/>
          </a:p>
        </p:txBody>
      </p:sp>
      <p:sp>
        <p:nvSpPr>
          <p:cNvPr id="4" name="页脚占位符 1027"/>
          <p:cNvSpPr>
            <a:spLocks noGrp="1"/>
          </p:cNvSpPr>
          <p:nvPr>
            <p:ph type="ftr" sz="quarter" idx="10"/>
          </p:nvPr>
        </p:nvSpPr>
        <p:spPr>
          <a:ln/>
        </p:spPr>
        <p:txBody>
          <a:bodyPr/>
          <a:lstStyle>
            <a:lvl1pPr>
              <a:defRPr/>
            </a:lvl1pPr>
          </a:lstStyle>
          <a:p>
            <a:endParaRPr lang="en-US" altLang="x-none"/>
          </a:p>
        </p:txBody>
      </p:sp>
      <p:sp>
        <p:nvSpPr>
          <p:cNvPr id="5" name="灯片编号占位符 1028"/>
          <p:cNvSpPr>
            <a:spLocks noGrp="1"/>
          </p:cNvSpPr>
          <p:nvPr>
            <p:ph type="sldNum" sz="quarter" idx="11"/>
          </p:nvPr>
        </p:nvSpPr>
        <p:spPr>
          <a:ln/>
        </p:spPr>
        <p:txBody>
          <a:bodyPr/>
          <a:lstStyle>
            <a:lvl1pPr>
              <a:defRPr/>
            </a:lvl1pPr>
          </a:lstStyle>
          <a:p>
            <a:fld id="{B996E370-039B-4020-9342-C95C444D7FEB}" type="slidenum">
              <a:rPr lang="zh-CN" altLang="en-US"/>
              <a:pPr/>
              <a:t>‹#›</a:t>
            </a:fld>
            <a:endParaRPr lang="zh-CN" altLang="en-US"/>
          </a:p>
        </p:txBody>
      </p:sp>
    </p:spTree>
    <p:extLst>
      <p:ext uri="{BB962C8B-B14F-4D97-AF65-F5344CB8AC3E}">
        <p14:creationId xmlns:p14="http://schemas.microsoft.com/office/powerpoint/2010/main" val="10267257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28650" y="1825625"/>
            <a:ext cx="38862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页脚占位符 1027"/>
          <p:cNvSpPr>
            <a:spLocks noGrp="1"/>
          </p:cNvSpPr>
          <p:nvPr>
            <p:ph type="ftr" sz="quarter" idx="10"/>
          </p:nvPr>
        </p:nvSpPr>
        <p:spPr>
          <a:ln/>
        </p:spPr>
        <p:txBody>
          <a:bodyPr/>
          <a:lstStyle>
            <a:lvl1pPr>
              <a:defRPr/>
            </a:lvl1pPr>
          </a:lstStyle>
          <a:p>
            <a:endParaRPr lang="en-US" altLang="x-none"/>
          </a:p>
        </p:txBody>
      </p:sp>
      <p:sp>
        <p:nvSpPr>
          <p:cNvPr id="6" name="灯片编号占位符 1028"/>
          <p:cNvSpPr>
            <a:spLocks noGrp="1"/>
          </p:cNvSpPr>
          <p:nvPr>
            <p:ph type="sldNum" sz="quarter" idx="11"/>
          </p:nvPr>
        </p:nvSpPr>
        <p:spPr>
          <a:ln/>
        </p:spPr>
        <p:txBody>
          <a:bodyPr/>
          <a:lstStyle>
            <a:lvl1pPr>
              <a:defRPr/>
            </a:lvl1pPr>
          </a:lstStyle>
          <a:p>
            <a:fld id="{CB133647-DC10-420A-95F2-5E19399B277C}" type="slidenum">
              <a:rPr lang="zh-CN" altLang="en-US"/>
              <a:pPr/>
              <a:t>‹#›</a:t>
            </a:fld>
            <a:endParaRPr lang="zh-CN" altLang="en-US"/>
          </a:p>
        </p:txBody>
      </p:sp>
    </p:spTree>
    <p:extLst>
      <p:ext uri="{BB962C8B-B14F-4D97-AF65-F5344CB8AC3E}">
        <p14:creationId xmlns:p14="http://schemas.microsoft.com/office/powerpoint/2010/main" val="341264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页脚占位符 1027"/>
          <p:cNvSpPr>
            <a:spLocks noGrp="1"/>
          </p:cNvSpPr>
          <p:nvPr>
            <p:ph type="ftr" sz="quarter" idx="10"/>
          </p:nvPr>
        </p:nvSpPr>
        <p:spPr>
          <a:ln/>
        </p:spPr>
        <p:txBody>
          <a:bodyPr/>
          <a:lstStyle>
            <a:lvl1pPr>
              <a:defRPr/>
            </a:lvl1pPr>
          </a:lstStyle>
          <a:p>
            <a:endParaRPr lang="en-US" altLang="x-none"/>
          </a:p>
        </p:txBody>
      </p:sp>
      <p:sp>
        <p:nvSpPr>
          <p:cNvPr id="5" name="灯片编号占位符 1028"/>
          <p:cNvSpPr>
            <a:spLocks noGrp="1"/>
          </p:cNvSpPr>
          <p:nvPr>
            <p:ph type="sldNum" sz="quarter" idx="11"/>
          </p:nvPr>
        </p:nvSpPr>
        <p:spPr>
          <a:ln/>
        </p:spPr>
        <p:txBody>
          <a:bodyPr/>
          <a:lstStyle>
            <a:lvl1pPr>
              <a:defRPr/>
            </a:lvl1pPr>
          </a:lstStyle>
          <a:p>
            <a:fld id="{E3F8CC56-0E4B-426B-904C-BEF311341837}" type="slidenum">
              <a:rPr lang="zh-CN" altLang="en-US"/>
              <a:pPr/>
              <a:t>‹#›</a:t>
            </a:fld>
            <a:endParaRPr lang="zh-CN" altLang="en-US"/>
          </a:p>
        </p:txBody>
      </p:sp>
    </p:spTree>
    <p:extLst>
      <p:ext uri="{BB962C8B-B14F-4D97-AF65-F5344CB8AC3E}">
        <p14:creationId xmlns:p14="http://schemas.microsoft.com/office/powerpoint/2010/main" val="3678838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页脚占位符 1027"/>
          <p:cNvSpPr>
            <a:spLocks noGrp="1"/>
          </p:cNvSpPr>
          <p:nvPr>
            <p:ph type="ftr" sz="quarter" idx="10"/>
          </p:nvPr>
        </p:nvSpPr>
        <p:spPr>
          <a:ln/>
        </p:spPr>
        <p:txBody>
          <a:bodyPr/>
          <a:lstStyle>
            <a:lvl1pPr>
              <a:defRPr/>
            </a:lvl1pPr>
          </a:lstStyle>
          <a:p>
            <a:endParaRPr lang="en-US" altLang="x-none"/>
          </a:p>
        </p:txBody>
      </p:sp>
      <p:sp>
        <p:nvSpPr>
          <p:cNvPr id="5" name="灯片编号占位符 1028"/>
          <p:cNvSpPr>
            <a:spLocks noGrp="1"/>
          </p:cNvSpPr>
          <p:nvPr>
            <p:ph type="sldNum" sz="quarter" idx="11"/>
          </p:nvPr>
        </p:nvSpPr>
        <p:spPr>
          <a:ln/>
        </p:spPr>
        <p:txBody>
          <a:bodyPr/>
          <a:lstStyle>
            <a:lvl1pPr>
              <a:defRPr/>
            </a:lvl1pPr>
          </a:lstStyle>
          <a:p>
            <a:fld id="{17F88FC7-F98B-4407-8E10-3F9E29820C3A}" type="slidenum">
              <a:rPr lang="zh-CN" altLang="en-US"/>
              <a:pPr/>
              <a:t>‹#›</a:t>
            </a:fld>
            <a:endParaRPr lang="zh-CN" altLang="en-US"/>
          </a:p>
        </p:txBody>
      </p:sp>
    </p:spTree>
    <p:extLst>
      <p:ext uri="{BB962C8B-B14F-4D97-AF65-F5344CB8AC3E}">
        <p14:creationId xmlns:p14="http://schemas.microsoft.com/office/powerpoint/2010/main" val="3194876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95400"/>
            <a:ext cx="3995166" cy="502920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15434" y="1295400"/>
            <a:ext cx="3995166" cy="502920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页脚占位符 1027"/>
          <p:cNvSpPr>
            <a:spLocks noGrp="1"/>
          </p:cNvSpPr>
          <p:nvPr>
            <p:ph type="ftr" sz="quarter" idx="10"/>
          </p:nvPr>
        </p:nvSpPr>
        <p:spPr>
          <a:ln/>
        </p:spPr>
        <p:txBody>
          <a:bodyPr/>
          <a:lstStyle>
            <a:lvl1pPr>
              <a:defRPr/>
            </a:lvl1pPr>
          </a:lstStyle>
          <a:p>
            <a:endParaRPr lang="en-US" altLang="x-none"/>
          </a:p>
        </p:txBody>
      </p:sp>
      <p:sp>
        <p:nvSpPr>
          <p:cNvPr id="6" name="灯片编号占位符 1028"/>
          <p:cNvSpPr>
            <a:spLocks noGrp="1"/>
          </p:cNvSpPr>
          <p:nvPr>
            <p:ph type="sldNum" sz="quarter" idx="11"/>
          </p:nvPr>
        </p:nvSpPr>
        <p:spPr>
          <a:ln/>
        </p:spPr>
        <p:txBody>
          <a:bodyPr/>
          <a:lstStyle>
            <a:lvl1pPr>
              <a:defRPr/>
            </a:lvl1pPr>
          </a:lstStyle>
          <a:p>
            <a:fld id="{AECB3C92-56AF-4681-BB4E-872043106D36}" type="slidenum">
              <a:rPr lang="zh-CN" altLang="en-US"/>
              <a:pPr/>
              <a:t>‹#›</a:t>
            </a:fld>
            <a:endParaRPr lang="zh-CN" altLang="en-US"/>
          </a:p>
        </p:txBody>
      </p:sp>
    </p:spTree>
    <p:extLst>
      <p:ext uri="{BB962C8B-B14F-4D97-AF65-F5344CB8AC3E}">
        <p14:creationId xmlns:p14="http://schemas.microsoft.com/office/powerpoint/2010/main" val="2608639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页脚占位符 1027"/>
          <p:cNvSpPr>
            <a:spLocks noGrp="1"/>
          </p:cNvSpPr>
          <p:nvPr>
            <p:ph type="ftr" sz="quarter" idx="10"/>
          </p:nvPr>
        </p:nvSpPr>
        <p:spPr>
          <a:ln/>
        </p:spPr>
        <p:txBody>
          <a:bodyPr/>
          <a:lstStyle>
            <a:lvl1pPr>
              <a:defRPr/>
            </a:lvl1pPr>
          </a:lstStyle>
          <a:p>
            <a:endParaRPr lang="en-US" altLang="x-none"/>
          </a:p>
        </p:txBody>
      </p:sp>
      <p:sp>
        <p:nvSpPr>
          <p:cNvPr id="8" name="灯片编号占位符 1028"/>
          <p:cNvSpPr>
            <a:spLocks noGrp="1"/>
          </p:cNvSpPr>
          <p:nvPr>
            <p:ph type="sldNum" sz="quarter" idx="11"/>
          </p:nvPr>
        </p:nvSpPr>
        <p:spPr>
          <a:ln/>
        </p:spPr>
        <p:txBody>
          <a:bodyPr/>
          <a:lstStyle>
            <a:lvl1pPr>
              <a:defRPr/>
            </a:lvl1pPr>
          </a:lstStyle>
          <a:p>
            <a:fld id="{00E8B6AA-F2CB-4E98-9FD6-3D54A188FB8F}" type="slidenum">
              <a:rPr lang="zh-CN" altLang="en-US"/>
              <a:pPr/>
              <a:t>‹#›</a:t>
            </a:fld>
            <a:endParaRPr lang="zh-CN" altLang="en-US"/>
          </a:p>
        </p:txBody>
      </p:sp>
    </p:spTree>
    <p:extLst>
      <p:ext uri="{BB962C8B-B14F-4D97-AF65-F5344CB8AC3E}">
        <p14:creationId xmlns:p14="http://schemas.microsoft.com/office/powerpoint/2010/main" val="1756964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页脚占位符 1027"/>
          <p:cNvSpPr>
            <a:spLocks noGrp="1"/>
          </p:cNvSpPr>
          <p:nvPr>
            <p:ph type="ftr" sz="quarter" idx="10"/>
          </p:nvPr>
        </p:nvSpPr>
        <p:spPr>
          <a:ln/>
        </p:spPr>
        <p:txBody>
          <a:bodyPr/>
          <a:lstStyle>
            <a:lvl1pPr>
              <a:defRPr/>
            </a:lvl1pPr>
          </a:lstStyle>
          <a:p>
            <a:endParaRPr lang="en-US" altLang="x-none"/>
          </a:p>
        </p:txBody>
      </p:sp>
      <p:sp>
        <p:nvSpPr>
          <p:cNvPr id="4" name="灯片编号占位符 1028"/>
          <p:cNvSpPr>
            <a:spLocks noGrp="1"/>
          </p:cNvSpPr>
          <p:nvPr>
            <p:ph type="sldNum" sz="quarter" idx="11"/>
          </p:nvPr>
        </p:nvSpPr>
        <p:spPr>
          <a:ln/>
        </p:spPr>
        <p:txBody>
          <a:bodyPr/>
          <a:lstStyle>
            <a:lvl1pPr>
              <a:defRPr/>
            </a:lvl1pPr>
          </a:lstStyle>
          <a:p>
            <a:fld id="{5AEFE4D6-2859-42B8-98A6-ABB1BA77052B}" type="slidenum">
              <a:rPr lang="zh-CN" altLang="en-US"/>
              <a:pPr/>
              <a:t>‹#›</a:t>
            </a:fld>
            <a:endParaRPr lang="zh-CN" altLang="en-US"/>
          </a:p>
        </p:txBody>
      </p:sp>
    </p:spTree>
    <p:extLst>
      <p:ext uri="{BB962C8B-B14F-4D97-AF65-F5344CB8AC3E}">
        <p14:creationId xmlns:p14="http://schemas.microsoft.com/office/powerpoint/2010/main" val="3903249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027"/>
          <p:cNvSpPr>
            <a:spLocks noGrp="1"/>
          </p:cNvSpPr>
          <p:nvPr>
            <p:ph type="ftr" sz="quarter" idx="10"/>
          </p:nvPr>
        </p:nvSpPr>
        <p:spPr>
          <a:ln/>
        </p:spPr>
        <p:txBody>
          <a:bodyPr/>
          <a:lstStyle>
            <a:lvl1pPr>
              <a:defRPr/>
            </a:lvl1pPr>
          </a:lstStyle>
          <a:p>
            <a:endParaRPr lang="en-US" altLang="x-none"/>
          </a:p>
        </p:txBody>
      </p:sp>
      <p:sp>
        <p:nvSpPr>
          <p:cNvPr id="3" name="灯片编号占位符 1028"/>
          <p:cNvSpPr>
            <a:spLocks noGrp="1"/>
          </p:cNvSpPr>
          <p:nvPr>
            <p:ph type="sldNum" sz="quarter" idx="11"/>
          </p:nvPr>
        </p:nvSpPr>
        <p:spPr>
          <a:ln/>
        </p:spPr>
        <p:txBody>
          <a:bodyPr/>
          <a:lstStyle>
            <a:lvl1pPr>
              <a:defRPr/>
            </a:lvl1pPr>
          </a:lstStyle>
          <a:p>
            <a:fld id="{E4A92F87-C24D-4096-9B28-8D4BB8C7FA41}" type="slidenum">
              <a:rPr lang="zh-CN" altLang="en-US"/>
              <a:pPr/>
              <a:t>‹#›</a:t>
            </a:fld>
            <a:endParaRPr lang="zh-CN" altLang="en-US"/>
          </a:p>
        </p:txBody>
      </p:sp>
    </p:spTree>
    <p:extLst>
      <p:ext uri="{BB962C8B-B14F-4D97-AF65-F5344CB8AC3E}">
        <p14:creationId xmlns:p14="http://schemas.microsoft.com/office/powerpoint/2010/main" val="1660802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页脚占位符 1027"/>
          <p:cNvSpPr>
            <a:spLocks noGrp="1"/>
          </p:cNvSpPr>
          <p:nvPr>
            <p:ph type="ftr" sz="quarter" idx="10"/>
          </p:nvPr>
        </p:nvSpPr>
        <p:spPr>
          <a:ln/>
        </p:spPr>
        <p:txBody>
          <a:bodyPr/>
          <a:lstStyle>
            <a:lvl1pPr>
              <a:defRPr/>
            </a:lvl1pPr>
          </a:lstStyle>
          <a:p>
            <a:endParaRPr lang="en-US" altLang="x-none"/>
          </a:p>
        </p:txBody>
      </p:sp>
      <p:sp>
        <p:nvSpPr>
          <p:cNvPr id="6" name="灯片编号占位符 1028"/>
          <p:cNvSpPr>
            <a:spLocks noGrp="1"/>
          </p:cNvSpPr>
          <p:nvPr>
            <p:ph type="sldNum" sz="quarter" idx="11"/>
          </p:nvPr>
        </p:nvSpPr>
        <p:spPr>
          <a:ln/>
        </p:spPr>
        <p:txBody>
          <a:bodyPr/>
          <a:lstStyle>
            <a:lvl1pPr>
              <a:defRPr/>
            </a:lvl1pPr>
          </a:lstStyle>
          <a:p>
            <a:fld id="{12948AFF-240B-4009-8326-162DC1848393}" type="slidenum">
              <a:rPr lang="zh-CN" altLang="en-US"/>
              <a:pPr/>
              <a:t>‹#›</a:t>
            </a:fld>
            <a:endParaRPr lang="zh-CN" altLang="en-US"/>
          </a:p>
        </p:txBody>
      </p:sp>
    </p:spTree>
    <p:extLst>
      <p:ext uri="{BB962C8B-B14F-4D97-AF65-F5344CB8AC3E}">
        <p14:creationId xmlns:p14="http://schemas.microsoft.com/office/powerpoint/2010/main" val="817518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页脚占位符 1027"/>
          <p:cNvSpPr>
            <a:spLocks noGrp="1"/>
          </p:cNvSpPr>
          <p:nvPr>
            <p:ph type="ftr" sz="quarter" idx="10"/>
          </p:nvPr>
        </p:nvSpPr>
        <p:spPr>
          <a:ln/>
        </p:spPr>
        <p:txBody>
          <a:bodyPr/>
          <a:lstStyle>
            <a:lvl1pPr>
              <a:defRPr/>
            </a:lvl1pPr>
          </a:lstStyle>
          <a:p>
            <a:endParaRPr lang="en-US" altLang="x-none"/>
          </a:p>
        </p:txBody>
      </p:sp>
      <p:sp>
        <p:nvSpPr>
          <p:cNvPr id="6" name="灯片编号占位符 1028"/>
          <p:cNvSpPr>
            <a:spLocks noGrp="1"/>
          </p:cNvSpPr>
          <p:nvPr>
            <p:ph type="sldNum" sz="quarter" idx="11"/>
          </p:nvPr>
        </p:nvSpPr>
        <p:spPr>
          <a:ln/>
        </p:spPr>
        <p:txBody>
          <a:bodyPr/>
          <a:lstStyle>
            <a:lvl1pPr>
              <a:defRPr/>
            </a:lvl1pPr>
          </a:lstStyle>
          <a:p>
            <a:fld id="{58E42BCA-FD72-4A67-99CF-968038E52A83}" type="slidenum">
              <a:rPr lang="zh-CN" altLang="en-US"/>
              <a:pPr/>
              <a:t>‹#›</a:t>
            </a:fld>
            <a:endParaRPr lang="zh-CN" altLang="en-US"/>
          </a:p>
        </p:txBody>
      </p:sp>
    </p:spTree>
    <p:extLst>
      <p:ext uri="{BB962C8B-B14F-4D97-AF65-F5344CB8AC3E}">
        <p14:creationId xmlns:p14="http://schemas.microsoft.com/office/powerpoint/2010/main" val="65883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图片 1025" descr="e_11p"/>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文本占位符 1026"/>
          <p:cNvSpPr>
            <a:spLocks noGrp="1" noChangeArrowheads="1"/>
          </p:cNvSpPr>
          <p:nvPr>
            <p:ph type="body" idx="4294967295"/>
          </p:nvPr>
        </p:nvSpPr>
        <p:spPr bwMode="auto">
          <a:xfrm>
            <a:off x="457200" y="1295400"/>
            <a:ext cx="81534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页脚占位符 1027"/>
          <p:cNvSpPr>
            <a:spLocks noGrp="1"/>
          </p:cNvSpPr>
          <p:nvPr>
            <p:ph type="ftr" sz="quarter" idx="3"/>
          </p:nvPr>
        </p:nvSpPr>
        <p:spPr>
          <a:xfrm>
            <a:off x="5943600" y="6486525"/>
            <a:ext cx="2895600" cy="298450"/>
          </a:xfrm>
          <a:prstGeom prst="rect">
            <a:avLst/>
          </a:prstGeom>
          <a:noFill/>
          <a:ln w="9525">
            <a:noFill/>
            <a:miter/>
          </a:ln>
        </p:spPr>
        <p:txBody>
          <a:bodyPr/>
          <a:lstStyle>
            <a:lvl1pPr algn="r">
              <a:defRPr sz="1200" b="1" noProof="1" dirty="0">
                <a:latin typeface="Verdana" pitchFamily="34" charset="0"/>
                <a:ea typeface="宋体" pitchFamily="2" charset="-122"/>
              </a:defRPr>
            </a:lvl1pPr>
          </a:lstStyle>
          <a:p>
            <a:endParaRPr lang="en-US" altLang="x-none"/>
          </a:p>
        </p:txBody>
      </p:sp>
      <p:sp>
        <p:nvSpPr>
          <p:cNvPr id="1029" name="灯片编号占位符 1028"/>
          <p:cNvSpPr>
            <a:spLocks noGrp="1"/>
          </p:cNvSpPr>
          <p:nvPr>
            <p:ph type="sldNum" sz="quarter" idx="4"/>
          </p:nvPr>
        </p:nvSpPr>
        <p:spPr>
          <a:xfrm>
            <a:off x="3276600" y="6480175"/>
            <a:ext cx="2133600" cy="292100"/>
          </a:xfrm>
          <a:prstGeom prst="rect">
            <a:avLst/>
          </a:prstGeom>
          <a:noFill/>
          <a:ln w="9525">
            <a:noFill/>
            <a:miter/>
          </a:ln>
        </p:spPr>
        <p:txBody>
          <a:bodyPr vert="horz" wrap="square" lIns="91440" tIns="45720" rIns="91440" bIns="45720" numCol="1" anchor="t" anchorCtr="0" compatLnSpc="1">
            <a:prstTxWarp prst="textNoShape">
              <a:avLst/>
            </a:prstTxWarp>
          </a:bodyPr>
          <a:lstStyle>
            <a:lvl1pPr algn="ctr">
              <a:defRPr sz="1400"/>
            </a:lvl1pPr>
          </a:lstStyle>
          <a:p>
            <a:fld id="{ED522561-B276-40E4-96DE-0DCE3016036A}" type="slidenum">
              <a:rPr lang="zh-CN" altLang="en-US"/>
              <a:pPr/>
              <a:t>‹#›</a:t>
            </a:fld>
            <a:endParaRPr lang="zh-CN" altLang="en-US"/>
          </a:p>
        </p:txBody>
      </p:sp>
      <p:sp>
        <p:nvSpPr>
          <p:cNvPr id="1030" name="标题 1029"/>
          <p:cNvSpPr>
            <a:spLocks noGrp="1" noChangeArrowheads="1"/>
          </p:cNvSpPr>
          <p:nvPr>
            <p:ph type="title" idx="4294967295"/>
          </p:nvPr>
        </p:nvSpPr>
        <p:spPr bwMode="auto">
          <a:xfrm>
            <a:off x="457200" y="152400"/>
            <a:ext cx="83058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31" name="文本框 1030"/>
          <p:cNvSpPr txBox="1">
            <a:spLocks noChangeArrowheads="1"/>
          </p:cNvSpPr>
          <p:nvPr/>
        </p:nvSpPr>
        <p:spPr bwMode="auto">
          <a:xfrm>
            <a:off x="0" y="819150"/>
            <a:ext cx="9144000" cy="244475"/>
          </a:xfrm>
          <a:prstGeom prst="rect">
            <a:avLst/>
          </a:prstGeom>
          <a:gradFill rotWithShape="1">
            <a:gsLst>
              <a:gs pos="0">
                <a:srgbClr val="2F4700"/>
              </a:gs>
              <a:gs pos="50000">
                <a:schemeClr val="hlink"/>
              </a:gs>
              <a:gs pos="100000">
                <a:srgbClr val="2F47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a:solidFill>
                  <a:schemeClr val="bg1"/>
                </a:solidFill>
                <a:latin typeface="Verdana" pitchFamily="34" charset="0"/>
              </a:rPr>
              <a:t>人月神话的博客 </a:t>
            </a:r>
            <a:r>
              <a:rPr lang="en-US" sz="1000">
                <a:solidFill>
                  <a:schemeClr val="bg1"/>
                </a:solidFill>
                <a:latin typeface="Verdana" pitchFamily="34" charset="0"/>
              </a:rPr>
              <a:t>http://Blog.sina.com.cn/cmmi</a:t>
            </a:r>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 id="2147483650" r:id="rId13"/>
  </p:sldLayoutIdLst>
  <p:hf sldNum="0" hdr="0" ftr="0"/>
  <p:txStyles>
    <p:titleStyle>
      <a:lvl1pPr algn="ctr" rtl="0" fontAlgn="base">
        <a:spcBef>
          <a:spcPct val="0"/>
        </a:spcBef>
        <a:spcAft>
          <a:spcPct val="0"/>
        </a:spcAft>
        <a:buFont typeface="Arial" pitchFamily="34" charset="0"/>
        <a:defRPr sz="3200" b="1" kern="1200">
          <a:solidFill>
            <a:schemeClr val="bg1"/>
          </a:solidFill>
          <a:latin typeface="+mj-lt"/>
          <a:ea typeface="+mj-ea"/>
          <a:cs typeface="+mj-cs"/>
        </a:defRPr>
      </a:lvl1pPr>
      <a:lvl2pPr algn="ctr" rtl="0" fontAlgn="base">
        <a:spcBef>
          <a:spcPct val="0"/>
        </a:spcBef>
        <a:spcAft>
          <a:spcPct val="0"/>
        </a:spcAft>
        <a:buFont typeface="Arial" pitchFamily="34" charset="0"/>
        <a:defRPr sz="3200" b="1">
          <a:solidFill>
            <a:schemeClr val="bg1"/>
          </a:solidFill>
          <a:latin typeface="Arial" pitchFamily="34" charset="0"/>
          <a:ea typeface="宋体" pitchFamily="2" charset="-122"/>
        </a:defRPr>
      </a:lvl2pPr>
      <a:lvl3pPr algn="ctr" rtl="0" fontAlgn="base">
        <a:spcBef>
          <a:spcPct val="0"/>
        </a:spcBef>
        <a:spcAft>
          <a:spcPct val="0"/>
        </a:spcAft>
        <a:buFont typeface="Arial" pitchFamily="34" charset="0"/>
        <a:defRPr sz="3200" b="1">
          <a:solidFill>
            <a:schemeClr val="bg1"/>
          </a:solidFill>
          <a:latin typeface="Arial" pitchFamily="34" charset="0"/>
          <a:ea typeface="宋体" pitchFamily="2" charset="-122"/>
        </a:defRPr>
      </a:lvl3pPr>
      <a:lvl4pPr algn="ctr" rtl="0" fontAlgn="base">
        <a:spcBef>
          <a:spcPct val="0"/>
        </a:spcBef>
        <a:spcAft>
          <a:spcPct val="0"/>
        </a:spcAft>
        <a:buFont typeface="Arial" pitchFamily="34" charset="0"/>
        <a:defRPr sz="3200" b="1">
          <a:solidFill>
            <a:schemeClr val="bg1"/>
          </a:solidFill>
          <a:latin typeface="Arial" pitchFamily="34" charset="0"/>
          <a:ea typeface="宋体" pitchFamily="2" charset="-122"/>
        </a:defRPr>
      </a:lvl4pPr>
      <a:lvl5pPr algn="ctr" rtl="0" fontAlgn="base">
        <a:spcBef>
          <a:spcPct val="0"/>
        </a:spcBef>
        <a:spcAft>
          <a:spcPct val="0"/>
        </a:spcAft>
        <a:buFont typeface="Arial" pitchFamily="34" charset="0"/>
        <a:defRPr sz="3200" b="1">
          <a:solidFill>
            <a:schemeClr val="bg1"/>
          </a:solidFill>
          <a:latin typeface="Arial" pitchFamily="34" charset="0"/>
          <a:ea typeface="宋体" pitchFamily="2" charset="-122"/>
        </a:defRPr>
      </a:lvl5pPr>
      <a:lvl6pPr marL="457200" algn="ctr" rtl="0" fontAlgn="base">
        <a:spcBef>
          <a:spcPct val="0"/>
        </a:spcBef>
        <a:spcAft>
          <a:spcPct val="0"/>
        </a:spcAft>
        <a:buFont typeface="Arial" pitchFamily="34" charset="0"/>
        <a:defRPr sz="3200" b="1">
          <a:solidFill>
            <a:schemeClr val="bg1"/>
          </a:solidFill>
          <a:latin typeface="Arial" pitchFamily="34" charset="0"/>
          <a:ea typeface="宋体" pitchFamily="2" charset="-122"/>
        </a:defRPr>
      </a:lvl6pPr>
      <a:lvl7pPr marL="914400" algn="ctr" rtl="0" fontAlgn="base">
        <a:spcBef>
          <a:spcPct val="0"/>
        </a:spcBef>
        <a:spcAft>
          <a:spcPct val="0"/>
        </a:spcAft>
        <a:buFont typeface="Arial" pitchFamily="34" charset="0"/>
        <a:defRPr sz="3200" b="1">
          <a:solidFill>
            <a:schemeClr val="bg1"/>
          </a:solidFill>
          <a:latin typeface="Arial" pitchFamily="34" charset="0"/>
          <a:ea typeface="宋体" pitchFamily="2" charset="-122"/>
        </a:defRPr>
      </a:lvl7pPr>
      <a:lvl8pPr marL="1371600" algn="ctr" rtl="0" fontAlgn="base">
        <a:spcBef>
          <a:spcPct val="0"/>
        </a:spcBef>
        <a:spcAft>
          <a:spcPct val="0"/>
        </a:spcAft>
        <a:buFont typeface="Arial" pitchFamily="34" charset="0"/>
        <a:defRPr sz="3200" b="1">
          <a:solidFill>
            <a:schemeClr val="bg1"/>
          </a:solidFill>
          <a:latin typeface="Arial" pitchFamily="34" charset="0"/>
          <a:ea typeface="宋体" pitchFamily="2" charset="-122"/>
        </a:defRPr>
      </a:lvl8pPr>
      <a:lvl9pPr marL="1828800" algn="ctr" rtl="0" fontAlgn="base">
        <a:spcBef>
          <a:spcPct val="0"/>
        </a:spcBef>
        <a:spcAft>
          <a:spcPct val="0"/>
        </a:spcAft>
        <a:buFont typeface="Arial" pitchFamily="34" charset="0"/>
        <a:defRPr sz="3200" b="1">
          <a:solidFill>
            <a:schemeClr val="bg1"/>
          </a:solidFill>
          <a:latin typeface="Arial" pitchFamily="34" charset="0"/>
          <a:ea typeface="宋体" pitchFamily="2" charset="-122"/>
        </a:defRPr>
      </a:lvl9pPr>
    </p:titleStyle>
    <p:bodyStyle>
      <a:lvl1pPr marL="342900" indent="-342900" algn="l" rtl="0" fontAlgn="base">
        <a:spcBef>
          <a:spcPct val="20000"/>
        </a:spcBef>
        <a:spcAft>
          <a:spcPct val="0"/>
        </a:spcAft>
        <a:buClr>
          <a:schemeClr val="hlink"/>
        </a:buClr>
        <a:buFont typeface="Wingdings" pitchFamily="2" charset="2"/>
        <a:buChar char="v"/>
        <a:defRPr sz="2800" b="1" kern="1200">
          <a:solidFill>
            <a:schemeClr val="accent1"/>
          </a:solidFill>
          <a:latin typeface="+mn-lt"/>
          <a:ea typeface="+mn-ea"/>
          <a:cs typeface="+mn-cs"/>
        </a:defRPr>
      </a:lvl1pPr>
      <a:lvl2pPr marL="742950" lvl="1" indent="-285750" algn="l" rtl="0" fontAlgn="base">
        <a:spcBef>
          <a:spcPct val="20000"/>
        </a:spcBef>
        <a:spcAft>
          <a:spcPct val="0"/>
        </a:spcAft>
        <a:buClr>
          <a:schemeClr val="accent1"/>
        </a:buClr>
        <a:buFont typeface="Wingdings" pitchFamily="2" charset="2"/>
        <a:buChar char="§"/>
        <a:defRPr sz="2400" kern="1200">
          <a:solidFill>
            <a:schemeClr val="tx1"/>
          </a:solidFill>
          <a:latin typeface="+mn-lt"/>
          <a:ea typeface="+mn-ea"/>
          <a:cs typeface="+mn-cs"/>
        </a:defRPr>
      </a:lvl2pPr>
      <a:lvl3pPr marL="1143000" lvl="2" indent="-228600" algn="l" rtl="0" fontAlgn="base">
        <a:spcBef>
          <a:spcPct val="20000"/>
        </a:spcBef>
        <a:spcAft>
          <a:spcPct val="0"/>
        </a:spcAft>
        <a:buClr>
          <a:schemeClr val="tx1"/>
        </a:buClr>
        <a:buFont typeface="Wingdings" pitchFamily="2" charset="2"/>
        <a:buChar char="•"/>
        <a:defRPr sz="2200" kern="1200">
          <a:solidFill>
            <a:schemeClr val="tx1"/>
          </a:solidFill>
          <a:latin typeface="+mn-lt"/>
          <a:ea typeface="+mn-ea"/>
          <a:cs typeface="+mn-cs"/>
        </a:defRPr>
      </a:lvl3pPr>
      <a:lvl4pPr marL="1600200" lvl="3" indent="-228600" algn="l" rtl="0" fontAlgn="base">
        <a:spcBef>
          <a:spcPct val="20000"/>
        </a:spcBef>
        <a:spcAft>
          <a:spcPct val="0"/>
        </a:spcAft>
        <a:buFont typeface="Wingdings" pitchFamily="2" charset="2"/>
        <a:buChar char="–"/>
        <a:defRPr sz="2000" kern="1200">
          <a:solidFill>
            <a:schemeClr val="tx1"/>
          </a:solidFill>
          <a:latin typeface="+mn-lt"/>
          <a:ea typeface="+mn-ea"/>
          <a:cs typeface="+mn-cs"/>
        </a:defRPr>
      </a:lvl4pPr>
      <a:lvl5pPr marL="2057400" lvl="4" indent="-228600" algn="l" rtl="0" fontAlgn="base">
        <a:spcBef>
          <a:spcPct val="20000"/>
        </a:spcBef>
        <a:spcAft>
          <a:spcPct val="0"/>
        </a:spcAft>
        <a:buFont typeface="Wingdings"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6.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oleObject" Target="../embeddings/oleObject2.bin"/><Relationship Id="rId7" Type="http://schemas.openxmlformats.org/officeDocument/2006/relationships/image" Target="../media/image26.png"/><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emf"/><Relationship Id="rId9" Type="http://schemas.openxmlformats.org/officeDocument/2006/relationships/image" Target="../media/image35.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emf"/><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4097"/>
          <p:cNvSpPr>
            <a:spLocks noGrp="1" noChangeArrowheads="1"/>
          </p:cNvSpPr>
          <p:nvPr>
            <p:ph type="ctrTitle"/>
          </p:nvPr>
        </p:nvSpPr>
        <p:spPr>
          <a:xfrm>
            <a:off x="3492500" y="1066800"/>
            <a:ext cx="5194300" cy="3048000"/>
          </a:xfrm>
          <a:ln/>
          <a:effectLst>
            <a:outerShdw dist="53882" dir="2700000" algn="ctr" rotWithShape="0">
              <a:schemeClr val="tx2">
                <a:alpha val="50000"/>
              </a:schemeClr>
            </a:outerShdw>
          </a:effectLst>
        </p:spPr>
        <p:txBody>
          <a:bodyPr/>
          <a:lstStyle/>
          <a:p>
            <a:r>
              <a:rPr lang="zh-CN" altLang="en-US" sz="2400" smtClean="0">
                <a:solidFill>
                  <a:schemeClr val="bg1"/>
                </a:solidFill>
                <a:latin typeface="微软雅黑" pitchFamily="34" charset="-122"/>
                <a:ea typeface="微软雅黑" pitchFamily="34" charset="-122"/>
              </a:rPr>
              <a:t>项目管理培训</a:t>
            </a:r>
            <a:br>
              <a:rPr lang="zh-CN" altLang="en-US" sz="2400" smtClean="0">
                <a:solidFill>
                  <a:schemeClr val="bg1"/>
                </a:solidFill>
                <a:latin typeface="微软雅黑" pitchFamily="34" charset="-122"/>
                <a:ea typeface="微软雅黑" pitchFamily="34" charset="-122"/>
              </a:rPr>
            </a:br>
            <a:r>
              <a:rPr lang="zh-CN" altLang="en-US" sz="2400" smtClean="0">
                <a:latin typeface="微软雅黑" pitchFamily="34" charset="-122"/>
                <a:ea typeface="微软雅黑" pitchFamily="34" charset="-122"/>
              </a:rPr>
              <a:t/>
            </a:r>
            <a:br>
              <a:rPr lang="zh-CN" altLang="en-US" sz="2400" smtClean="0">
                <a:latin typeface="微软雅黑" pitchFamily="34" charset="-122"/>
                <a:ea typeface="微软雅黑" pitchFamily="34" charset="-122"/>
              </a:rPr>
            </a:br>
            <a:r>
              <a:rPr lang="zh-CN" altLang="en-US" sz="4800" smtClean="0">
                <a:solidFill>
                  <a:schemeClr val="bg1"/>
                </a:solidFill>
                <a:latin typeface="微软雅黑" pitchFamily="34" charset="-122"/>
                <a:ea typeface="微软雅黑" pitchFamily="34" charset="-122"/>
              </a:rPr>
              <a:t>项目整体管理</a:t>
            </a:r>
          </a:p>
        </p:txBody>
      </p:sp>
      <p:sp>
        <p:nvSpPr>
          <p:cNvPr id="4098" name="副标题 4098"/>
          <p:cNvSpPr>
            <a:spLocks noGrp="1" noChangeArrowheads="1"/>
          </p:cNvSpPr>
          <p:nvPr>
            <p:ph type="subTitle" idx="1"/>
          </p:nvPr>
        </p:nvSpPr>
        <p:spPr>
          <a:xfrm>
            <a:off x="1981200" y="5486400"/>
            <a:ext cx="5334000" cy="457200"/>
          </a:xfrm>
          <a:ln/>
        </p:spPr>
        <p:txBody>
          <a:bodyPr/>
          <a:lstStyle/>
          <a:p>
            <a:r>
              <a:rPr lang="en-US" altLang="en-US" smtClean="0">
                <a:ea typeface="微软雅黑" pitchFamily="34" charset="-122"/>
              </a:rPr>
              <a:t>xxxxxxxxxxxxxxxxxxxxxxxxxxxxxxxxxxxxxxx</a:t>
            </a:r>
            <a:endParaRPr lang="en-US" altLang="en-US"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右箭头 17409"/>
          <p:cNvSpPr>
            <a:spLocks noChangeArrowheads="1"/>
          </p:cNvSpPr>
          <p:nvPr/>
        </p:nvSpPr>
        <p:spPr bwMode="auto">
          <a:xfrm>
            <a:off x="539750" y="3787775"/>
            <a:ext cx="8353425" cy="1439863"/>
          </a:xfrm>
          <a:prstGeom prst="rightArrow">
            <a:avLst>
              <a:gd name="adj1" fmla="val 69352"/>
              <a:gd name="adj2" fmla="val 49689"/>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10" name="标题 17410"/>
          <p:cNvSpPr>
            <a:spLocks noGrp="1" noChangeArrowheads="1"/>
          </p:cNvSpPr>
          <p:nvPr>
            <p:ph type="title"/>
          </p:nvPr>
        </p:nvSpPr>
        <p:spPr/>
        <p:txBody>
          <a:bodyPr/>
          <a:lstStyle/>
          <a:p>
            <a:r>
              <a:rPr lang="en-US" altLang="zh-CN" sz="2800" smtClean="0"/>
              <a:t>4.1 </a:t>
            </a:r>
            <a:r>
              <a:rPr lang="zh-CN" altLang="en-US" sz="2800" smtClean="0"/>
              <a:t>制定项目章程</a:t>
            </a:r>
          </a:p>
        </p:txBody>
      </p:sp>
      <p:sp>
        <p:nvSpPr>
          <p:cNvPr id="17411" name="矩形 17411"/>
          <p:cNvSpPr>
            <a:spLocks noChangeArrowheads="1"/>
          </p:cNvSpPr>
          <p:nvPr/>
        </p:nvSpPr>
        <p:spPr bwMode="auto">
          <a:xfrm>
            <a:off x="75565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依据</a:t>
            </a:r>
          </a:p>
        </p:txBody>
      </p:sp>
      <p:sp>
        <p:nvSpPr>
          <p:cNvPr id="17412" name="矩形 17412"/>
          <p:cNvSpPr>
            <a:spLocks noChangeArrowheads="1"/>
          </p:cNvSpPr>
          <p:nvPr/>
        </p:nvSpPr>
        <p:spPr bwMode="auto">
          <a:xfrm>
            <a:off x="75565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合同</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工作说明书</a:t>
            </a:r>
            <a:r>
              <a:rPr lang="en-US" sz="1600" b="0">
                <a:latin typeface="微软雅黑" pitchFamily="34" charset="-122"/>
                <a:ea typeface="微软雅黑" pitchFamily="34" charset="-122"/>
              </a:rPr>
              <a:t>(SOW)</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事业环境因素</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组织过程资产</a:t>
            </a:r>
          </a:p>
        </p:txBody>
      </p:sp>
      <p:sp>
        <p:nvSpPr>
          <p:cNvPr id="17413" name="矩形 17413"/>
          <p:cNvSpPr>
            <a:spLocks noChangeArrowheads="1"/>
          </p:cNvSpPr>
          <p:nvPr/>
        </p:nvSpPr>
        <p:spPr bwMode="auto">
          <a:xfrm>
            <a:off x="3203575"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工具和技术</a:t>
            </a:r>
          </a:p>
        </p:txBody>
      </p:sp>
      <p:sp>
        <p:nvSpPr>
          <p:cNvPr id="17414" name="矩形 17414"/>
          <p:cNvSpPr>
            <a:spLocks noChangeArrowheads="1"/>
          </p:cNvSpPr>
          <p:nvPr/>
        </p:nvSpPr>
        <p:spPr bwMode="auto">
          <a:xfrm>
            <a:off x="3203575"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项目选择方法</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项目管理方法系</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项目管理信息系统</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专家判断</a:t>
            </a:r>
          </a:p>
        </p:txBody>
      </p:sp>
      <p:sp>
        <p:nvSpPr>
          <p:cNvPr id="17415" name="矩形 17415"/>
          <p:cNvSpPr>
            <a:spLocks noChangeArrowheads="1"/>
          </p:cNvSpPr>
          <p:nvPr/>
        </p:nvSpPr>
        <p:spPr bwMode="auto">
          <a:xfrm>
            <a:off x="565150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成果</a:t>
            </a:r>
          </a:p>
        </p:txBody>
      </p:sp>
      <p:sp>
        <p:nvSpPr>
          <p:cNvPr id="17416" name="矩形 17416"/>
          <p:cNvSpPr>
            <a:spLocks noChangeArrowheads="1"/>
          </p:cNvSpPr>
          <p:nvPr/>
        </p:nvSpPr>
        <p:spPr bwMode="auto">
          <a:xfrm>
            <a:off x="565150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项目章程</a:t>
            </a:r>
          </a:p>
        </p:txBody>
      </p:sp>
      <p:sp>
        <p:nvSpPr>
          <p:cNvPr id="17417" name="矩形 17417"/>
          <p:cNvSpPr>
            <a:spLocks noChangeArrowheads="1"/>
          </p:cNvSpPr>
          <p:nvPr/>
        </p:nvSpPr>
        <p:spPr bwMode="auto">
          <a:xfrm>
            <a:off x="323850" y="1343025"/>
            <a:ext cx="84963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项目章程是实施项目组织</a:t>
            </a:r>
            <a:r>
              <a:rPr lang="zh-CN" altLang="en-US" sz="2000" b="0">
                <a:solidFill>
                  <a:srgbClr val="FF3300"/>
                </a:solidFill>
                <a:ea typeface="微软雅黑" pitchFamily="34" charset="-122"/>
              </a:rPr>
              <a:t>外部发起</a:t>
            </a:r>
            <a:r>
              <a:rPr lang="zh-CN" altLang="en-US" sz="2000" b="0">
                <a:solidFill>
                  <a:schemeClr val="tx2"/>
                </a:solidFill>
                <a:ea typeface="微软雅黑" pitchFamily="34" charset="-122"/>
              </a:rPr>
              <a:t>的，</a:t>
            </a:r>
            <a:r>
              <a:rPr lang="zh-CN" altLang="en-US" sz="2000" b="0">
                <a:solidFill>
                  <a:srgbClr val="FF3300"/>
                </a:solidFill>
                <a:ea typeface="微软雅黑" pitchFamily="34" charset="-122"/>
              </a:rPr>
              <a:t>正式批准项目</a:t>
            </a:r>
            <a:r>
              <a:rPr lang="zh-CN" altLang="en-US" sz="2000" b="0">
                <a:solidFill>
                  <a:schemeClr val="tx2"/>
                </a:solidFill>
                <a:ea typeface="微软雅黑" pitchFamily="34" charset="-122"/>
              </a:rPr>
              <a:t>的文件。该文件授权项目经理在项目活动中动用组织的资源。因此项目章程的一个重点是</a:t>
            </a:r>
            <a:r>
              <a:rPr lang="zh-CN" altLang="en-US" sz="2000" b="0">
                <a:solidFill>
                  <a:srgbClr val="FF3300"/>
                </a:solidFill>
                <a:ea typeface="微软雅黑" pitchFamily="34" charset="-122"/>
              </a:rPr>
              <a:t>委派和确定项目经理</a:t>
            </a:r>
            <a:r>
              <a:rPr lang="zh-CN" altLang="en-US" sz="2000" b="0">
                <a:solidFill>
                  <a:schemeClr val="tx2"/>
                </a:solidFill>
                <a:ea typeface="微软雅黑" pitchFamily="34" charset="-122"/>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8433"/>
          <p:cNvSpPr>
            <a:spLocks noGrp="1" noChangeArrowheads="1"/>
          </p:cNvSpPr>
          <p:nvPr>
            <p:ph type="title"/>
          </p:nvPr>
        </p:nvSpPr>
        <p:spPr/>
        <p:txBody>
          <a:bodyPr/>
          <a:lstStyle/>
          <a:p>
            <a:r>
              <a:rPr lang="zh-CN" altLang="en-US" sz="2800" smtClean="0"/>
              <a:t>工作说明书</a:t>
            </a:r>
          </a:p>
        </p:txBody>
      </p:sp>
      <p:sp>
        <p:nvSpPr>
          <p:cNvPr id="18434" name="矩形 18434"/>
          <p:cNvSpPr>
            <a:spLocks noChangeArrowheads="1"/>
          </p:cNvSpPr>
          <p:nvPr/>
        </p:nvSpPr>
        <p:spPr bwMode="auto">
          <a:xfrm>
            <a:off x="323850" y="1343025"/>
            <a:ext cx="84963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工作说明书</a:t>
            </a:r>
            <a:r>
              <a:rPr lang="en-US" sz="2000" b="0">
                <a:solidFill>
                  <a:schemeClr val="tx2"/>
                </a:solidFill>
                <a:ea typeface="微软雅黑" pitchFamily="34" charset="-122"/>
              </a:rPr>
              <a:t>SOW (statement of work)</a:t>
            </a:r>
            <a:r>
              <a:rPr lang="zh-CN" altLang="en-US" sz="2000" b="0">
                <a:solidFill>
                  <a:schemeClr val="tx2"/>
                </a:solidFill>
                <a:ea typeface="微软雅黑" pitchFamily="34" charset="-122"/>
              </a:rPr>
              <a:t>是客户招标文件的一部分。一般也是合同文件的一个副本。其核心是对产品范围的描述，是后续客户验收的一个重要依据文件。</a:t>
            </a:r>
          </a:p>
        </p:txBody>
      </p:sp>
      <p:sp>
        <p:nvSpPr>
          <p:cNvPr id="18435" name="文本占位符 18435"/>
          <p:cNvSpPr>
            <a:spLocks noGrp="1" noChangeArrowheads="1"/>
          </p:cNvSpPr>
          <p:nvPr>
            <p:ph type="body" idx="1"/>
          </p:nvPr>
        </p:nvSpPr>
        <p:spPr>
          <a:xfrm>
            <a:off x="379413" y="2492375"/>
            <a:ext cx="5561012" cy="2016125"/>
          </a:xfrm>
        </p:spPr>
        <p:txBody>
          <a:bodyPr/>
          <a:lstStyle/>
          <a:p>
            <a:r>
              <a:rPr lang="zh-CN" altLang="en-US" sz="1800" b="0" smtClean="0">
                <a:latin typeface="微软雅黑" pitchFamily="34" charset="-122"/>
                <a:ea typeface="微软雅黑" pitchFamily="34" charset="-122"/>
              </a:rPr>
              <a:t>经营需要</a:t>
            </a:r>
            <a:r>
              <a:rPr lang="en-US" altLang="zh-CN" sz="1800" b="0" smtClean="0">
                <a:latin typeface="微软雅黑" pitchFamily="34" charset="-122"/>
                <a:ea typeface="微软雅黑" pitchFamily="34" charset="-122"/>
              </a:rPr>
              <a:t>-</a:t>
            </a:r>
            <a:r>
              <a:rPr lang="zh-CN" altLang="en-US" sz="1800" b="0" smtClean="0">
                <a:latin typeface="微软雅黑" pitchFamily="34" charset="-122"/>
                <a:ea typeface="微软雅黑" pitchFamily="34" charset="-122"/>
              </a:rPr>
              <a:t>需求的来源是什么？</a:t>
            </a:r>
          </a:p>
          <a:p>
            <a:r>
              <a:rPr lang="zh-CN" altLang="en-US" sz="1800" b="0" smtClean="0">
                <a:latin typeface="微软雅黑" pitchFamily="34" charset="-122"/>
                <a:ea typeface="微软雅黑" pitchFamily="34" charset="-122"/>
              </a:rPr>
              <a:t>产品范围说明书</a:t>
            </a:r>
            <a:r>
              <a:rPr lang="en-US" altLang="zh-CN" sz="1800" b="0" smtClean="0">
                <a:latin typeface="微软雅黑" pitchFamily="34" charset="-122"/>
                <a:ea typeface="微软雅黑" pitchFamily="34" charset="-122"/>
              </a:rPr>
              <a:t>-</a:t>
            </a:r>
            <a:r>
              <a:rPr lang="zh-CN" altLang="en-US" sz="1800" b="0" smtClean="0">
                <a:latin typeface="微软雅黑" pitchFamily="34" charset="-122"/>
                <a:ea typeface="微软雅黑" pitchFamily="34" charset="-122"/>
              </a:rPr>
              <a:t>是</a:t>
            </a:r>
            <a:r>
              <a:rPr lang="en-US" altLang="zh-CN" sz="1800" b="0" smtClean="0">
                <a:ea typeface="微软雅黑" pitchFamily="34" charset="-122"/>
              </a:rPr>
              <a:t>PBS</a:t>
            </a:r>
            <a:r>
              <a:rPr lang="zh-CN" altLang="en-US" sz="1800" b="0" smtClean="0">
                <a:latin typeface="微软雅黑" pitchFamily="34" charset="-122"/>
                <a:ea typeface="微软雅黑" pitchFamily="34" charset="-122"/>
              </a:rPr>
              <a:t>产品结构分解的依据</a:t>
            </a:r>
          </a:p>
          <a:p>
            <a:r>
              <a:rPr lang="zh-CN" altLang="en-US" sz="1800" b="0" smtClean="0">
                <a:latin typeface="微软雅黑" pitchFamily="34" charset="-122"/>
                <a:ea typeface="微软雅黑" pitchFamily="34" charset="-122"/>
              </a:rPr>
              <a:t>战略计划</a:t>
            </a:r>
            <a:r>
              <a:rPr lang="en-US" altLang="zh-CN" sz="1800" b="0" smtClean="0">
                <a:latin typeface="微软雅黑" pitchFamily="34" charset="-122"/>
                <a:ea typeface="微软雅黑" pitchFamily="34" charset="-122"/>
              </a:rPr>
              <a:t>-</a:t>
            </a:r>
            <a:r>
              <a:rPr lang="zh-CN" altLang="en-US" sz="1800" b="0" smtClean="0">
                <a:latin typeface="微软雅黑" pitchFamily="34" charset="-122"/>
                <a:ea typeface="微软雅黑" pitchFamily="34" charset="-122"/>
              </a:rPr>
              <a:t>在做项目选择决策时候会参考？</a:t>
            </a:r>
          </a:p>
        </p:txBody>
      </p:sp>
      <p:grpSp>
        <p:nvGrpSpPr>
          <p:cNvPr id="18436" name="组合 18436"/>
          <p:cNvGrpSpPr>
            <a:grpSpLocks/>
          </p:cNvGrpSpPr>
          <p:nvPr/>
        </p:nvGrpSpPr>
        <p:grpSpPr bwMode="auto">
          <a:xfrm>
            <a:off x="6300788" y="4797425"/>
            <a:ext cx="2232025" cy="1582738"/>
            <a:chOff x="0" y="0"/>
            <a:chExt cx="1265" cy="1042"/>
          </a:xfrm>
        </p:grpSpPr>
        <p:graphicFrame>
          <p:nvGraphicFramePr>
            <p:cNvPr id="18437" name="对象 18437">
              <a:hlinkClick r:id="" action="ppaction://ole?verb=1"/>
            </p:cNvPr>
            <p:cNvGraphicFramePr>
              <a:graphicFrameLocks/>
            </p:cNvGraphicFramePr>
            <p:nvPr/>
          </p:nvGraphicFramePr>
          <p:xfrm>
            <a:off x="0" y="0"/>
            <a:ext cx="1265" cy="1042"/>
          </p:xfrm>
          <a:graphic>
            <a:graphicData uri="http://schemas.openxmlformats.org/presentationml/2006/ole">
              <mc:AlternateContent xmlns:mc="http://schemas.openxmlformats.org/markup-compatibility/2006">
                <mc:Choice xmlns:v="urn:schemas-microsoft-com:vml" Requires="v">
                  <p:oleObj spid="_x0000_s18457" r:id="rId3" imgW="4977905" imgH="2715199" progId="CDraw5">
                    <p:embed/>
                  </p:oleObj>
                </mc:Choice>
                <mc:Fallback>
                  <p:oleObj r:id="rId3" imgW="4977905" imgH="2715199" progId="CDraw5">
                    <p:embed/>
                    <p:pic>
                      <p:nvPicPr>
                        <p:cNvPr id="0" name="对象 184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65" cy="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18438" name="组合 18438"/>
            <p:cNvGrpSpPr>
              <a:grpSpLocks/>
            </p:cNvGrpSpPr>
            <p:nvPr/>
          </p:nvGrpSpPr>
          <p:grpSpPr bwMode="auto">
            <a:xfrm>
              <a:off x="157" y="435"/>
              <a:ext cx="263" cy="381"/>
              <a:chOff x="0" y="0"/>
              <a:chExt cx="263" cy="381"/>
            </a:xfrm>
          </p:grpSpPr>
          <p:sp>
            <p:nvSpPr>
              <p:cNvPr id="18439" name="直接连接符 18439"/>
              <p:cNvSpPr>
                <a:spLocks noChangeShapeType="1"/>
              </p:cNvSpPr>
              <p:nvPr/>
            </p:nvSpPr>
            <p:spPr bwMode="auto">
              <a:xfrm>
                <a:off x="0" y="0"/>
                <a:ext cx="263"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0" name="直接连接符 18440"/>
              <p:cNvSpPr>
                <a:spLocks noChangeShapeType="1"/>
              </p:cNvSpPr>
              <p:nvPr/>
            </p:nvSpPr>
            <p:spPr bwMode="auto">
              <a:xfrm>
                <a:off x="0" y="95"/>
                <a:ext cx="263"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1" name="直接连接符 18441"/>
              <p:cNvSpPr>
                <a:spLocks noChangeShapeType="1"/>
              </p:cNvSpPr>
              <p:nvPr/>
            </p:nvSpPr>
            <p:spPr bwMode="auto">
              <a:xfrm>
                <a:off x="0" y="191"/>
                <a:ext cx="263"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2" name="直接连接符 18442"/>
              <p:cNvSpPr>
                <a:spLocks noChangeShapeType="1"/>
              </p:cNvSpPr>
              <p:nvPr/>
            </p:nvSpPr>
            <p:spPr bwMode="auto">
              <a:xfrm>
                <a:off x="0" y="286"/>
                <a:ext cx="263"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3" name="直接连接符 18443"/>
              <p:cNvSpPr>
                <a:spLocks noChangeShapeType="1"/>
              </p:cNvSpPr>
              <p:nvPr/>
            </p:nvSpPr>
            <p:spPr bwMode="auto">
              <a:xfrm>
                <a:off x="0" y="381"/>
                <a:ext cx="263"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8444" name="组合 18444"/>
            <p:cNvGrpSpPr>
              <a:grpSpLocks/>
            </p:cNvGrpSpPr>
            <p:nvPr/>
          </p:nvGrpSpPr>
          <p:grpSpPr bwMode="auto">
            <a:xfrm>
              <a:off x="771" y="136"/>
              <a:ext cx="317" cy="708"/>
              <a:chOff x="0" y="0"/>
              <a:chExt cx="317" cy="708"/>
            </a:xfrm>
          </p:grpSpPr>
          <p:sp>
            <p:nvSpPr>
              <p:cNvPr id="18445" name="直接连接符 18445"/>
              <p:cNvSpPr>
                <a:spLocks noChangeShapeType="1"/>
              </p:cNvSpPr>
              <p:nvPr/>
            </p:nvSpPr>
            <p:spPr bwMode="auto">
              <a:xfrm>
                <a:off x="0" y="327"/>
                <a:ext cx="317"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6" name="直接连接符 18446"/>
              <p:cNvSpPr>
                <a:spLocks noChangeShapeType="1"/>
              </p:cNvSpPr>
              <p:nvPr/>
            </p:nvSpPr>
            <p:spPr bwMode="auto">
              <a:xfrm>
                <a:off x="0" y="422"/>
                <a:ext cx="317"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7" name="直接连接符 18447"/>
              <p:cNvSpPr>
                <a:spLocks noChangeShapeType="1"/>
              </p:cNvSpPr>
              <p:nvPr/>
            </p:nvSpPr>
            <p:spPr bwMode="auto">
              <a:xfrm>
                <a:off x="0" y="518"/>
                <a:ext cx="317"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8" name="直接连接符 18448"/>
              <p:cNvSpPr>
                <a:spLocks noChangeShapeType="1"/>
              </p:cNvSpPr>
              <p:nvPr/>
            </p:nvSpPr>
            <p:spPr bwMode="auto">
              <a:xfrm>
                <a:off x="0" y="613"/>
                <a:ext cx="317"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9" name="直接连接符 18449"/>
              <p:cNvSpPr>
                <a:spLocks noChangeShapeType="1"/>
              </p:cNvSpPr>
              <p:nvPr/>
            </p:nvSpPr>
            <p:spPr bwMode="auto">
              <a:xfrm>
                <a:off x="0" y="708"/>
                <a:ext cx="317"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0" name="直接连接符 18450"/>
              <p:cNvSpPr>
                <a:spLocks noChangeShapeType="1"/>
              </p:cNvSpPr>
              <p:nvPr/>
            </p:nvSpPr>
            <p:spPr bwMode="auto">
              <a:xfrm>
                <a:off x="0" y="0"/>
                <a:ext cx="317"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1" name="直接连接符 18451"/>
              <p:cNvSpPr>
                <a:spLocks noChangeShapeType="1"/>
              </p:cNvSpPr>
              <p:nvPr/>
            </p:nvSpPr>
            <p:spPr bwMode="auto">
              <a:xfrm>
                <a:off x="0" y="96"/>
                <a:ext cx="317"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2" name="直接连接符 18452"/>
              <p:cNvSpPr>
                <a:spLocks noChangeShapeType="1"/>
              </p:cNvSpPr>
              <p:nvPr/>
            </p:nvSpPr>
            <p:spPr bwMode="auto">
              <a:xfrm>
                <a:off x="0" y="191"/>
                <a:ext cx="317" cy="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9457"/>
          <p:cNvSpPr>
            <a:spLocks noGrp="1" noChangeArrowheads="1"/>
          </p:cNvSpPr>
          <p:nvPr>
            <p:ph type="title"/>
          </p:nvPr>
        </p:nvSpPr>
        <p:spPr/>
        <p:txBody>
          <a:bodyPr/>
          <a:lstStyle/>
          <a:p>
            <a:r>
              <a:rPr lang="zh-CN" altLang="en-US" sz="2800" smtClean="0"/>
              <a:t>事业环境因素</a:t>
            </a:r>
          </a:p>
        </p:txBody>
      </p:sp>
      <p:sp>
        <p:nvSpPr>
          <p:cNvPr id="19458" name="矩形 19458"/>
          <p:cNvSpPr>
            <a:spLocks noChangeArrowheads="1"/>
          </p:cNvSpPr>
          <p:nvPr/>
        </p:nvSpPr>
        <p:spPr bwMode="auto">
          <a:xfrm>
            <a:off x="323850" y="1343025"/>
            <a:ext cx="84963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存在于项目的周围，对项目的目标造成影响的所有企业内部和外部环境。核心仍然在说明项目运作不能脱离了内外环境，很多环境因素都会对项目造成影响和制约。</a:t>
            </a:r>
          </a:p>
        </p:txBody>
      </p:sp>
      <p:sp>
        <p:nvSpPr>
          <p:cNvPr id="19459" name="文本占位符 19459"/>
          <p:cNvSpPr>
            <a:spLocks noGrp="1" noChangeArrowheads="1"/>
          </p:cNvSpPr>
          <p:nvPr>
            <p:ph type="body" idx="1"/>
          </p:nvPr>
        </p:nvSpPr>
        <p:spPr>
          <a:xfrm>
            <a:off x="379413" y="2492375"/>
            <a:ext cx="5632450" cy="2736850"/>
          </a:xfrm>
        </p:spPr>
        <p:txBody>
          <a:bodyPr/>
          <a:lstStyle/>
          <a:p>
            <a:r>
              <a:rPr lang="zh-CN" altLang="en-US" sz="1800" b="0" smtClean="0">
                <a:latin typeface="微软雅黑" pitchFamily="34" charset="-122"/>
                <a:ea typeface="微软雅黑" pitchFamily="34" charset="-122"/>
              </a:rPr>
              <a:t>企业文化和企业的组织结构</a:t>
            </a:r>
          </a:p>
          <a:p>
            <a:r>
              <a:rPr lang="zh-CN" altLang="en-US" sz="1800" b="0" smtClean="0">
                <a:latin typeface="微软雅黑" pitchFamily="34" charset="-122"/>
                <a:ea typeface="微软雅黑" pitchFamily="34" charset="-122"/>
              </a:rPr>
              <a:t>政府或行业标准</a:t>
            </a:r>
          </a:p>
          <a:p>
            <a:r>
              <a:rPr lang="zh-CN" altLang="en-US" sz="1800" b="0" smtClean="0">
                <a:latin typeface="微软雅黑" pitchFamily="34" charset="-122"/>
                <a:ea typeface="微软雅黑" pitchFamily="34" charset="-122"/>
              </a:rPr>
              <a:t>基础设施</a:t>
            </a:r>
          </a:p>
          <a:p>
            <a:r>
              <a:rPr lang="zh-CN" altLang="en-US" sz="1800" b="0" smtClean="0">
                <a:latin typeface="微软雅黑" pitchFamily="34" charset="-122"/>
                <a:ea typeface="微软雅黑" pitchFamily="34" charset="-122"/>
              </a:rPr>
              <a:t>现有的人力资源和人员技能情况</a:t>
            </a:r>
          </a:p>
          <a:p>
            <a:r>
              <a:rPr lang="zh-CN" altLang="en-US" sz="1800" b="0" smtClean="0">
                <a:latin typeface="微软雅黑" pitchFamily="34" charset="-122"/>
                <a:ea typeface="微软雅黑" pitchFamily="34" charset="-122"/>
              </a:rPr>
              <a:t>市场情况</a:t>
            </a:r>
          </a:p>
          <a:p>
            <a:r>
              <a:rPr lang="zh-CN" altLang="en-US" sz="1800" b="0" smtClean="0">
                <a:latin typeface="微软雅黑" pitchFamily="34" charset="-122"/>
                <a:ea typeface="微软雅黑" pitchFamily="34" charset="-122"/>
              </a:rPr>
              <a:t>商业数据库</a:t>
            </a:r>
            <a:r>
              <a:rPr lang="en-US" altLang="zh-CN" sz="1800" b="0" smtClean="0">
                <a:latin typeface="微软雅黑" pitchFamily="34" charset="-122"/>
                <a:ea typeface="微软雅黑" pitchFamily="34" charset="-122"/>
              </a:rPr>
              <a:t>(</a:t>
            </a:r>
            <a:r>
              <a:rPr lang="zh-CN" altLang="en-US" sz="1800" b="0" smtClean="0">
                <a:latin typeface="微软雅黑" pitchFamily="34" charset="-122"/>
                <a:ea typeface="微软雅黑" pitchFamily="34" charset="-122"/>
              </a:rPr>
              <a:t>标准估算数据和行业风险</a:t>
            </a:r>
            <a:r>
              <a:rPr lang="en-US" altLang="zh-CN" sz="1800" b="0" smtClean="0">
                <a:latin typeface="微软雅黑" pitchFamily="34" charset="-122"/>
                <a:ea typeface="微软雅黑" pitchFamily="34" charset="-122"/>
              </a:rPr>
              <a:t>)</a:t>
            </a:r>
          </a:p>
          <a:p>
            <a:r>
              <a:rPr lang="zh-CN" altLang="en-US" sz="1800" b="0" smtClean="0">
                <a:latin typeface="微软雅黑" pitchFamily="34" charset="-122"/>
                <a:ea typeface="微软雅黑" pitchFamily="34" charset="-122"/>
              </a:rPr>
              <a:t>项目管理信息系统</a:t>
            </a:r>
          </a:p>
          <a:p>
            <a:endParaRPr lang="zh-CN" altLang="en-US" sz="1800" b="0" smtClean="0">
              <a:latin typeface="微软雅黑" pitchFamily="34" charset="-122"/>
              <a:ea typeface="微软雅黑"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0481"/>
          <p:cNvSpPr>
            <a:spLocks noGrp="1" noChangeArrowheads="1"/>
          </p:cNvSpPr>
          <p:nvPr>
            <p:ph type="title"/>
          </p:nvPr>
        </p:nvSpPr>
        <p:spPr/>
        <p:txBody>
          <a:bodyPr/>
          <a:lstStyle/>
          <a:p>
            <a:r>
              <a:rPr lang="zh-CN" altLang="en-US" sz="2800" smtClean="0"/>
              <a:t>组织过程资产</a:t>
            </a:r>
          </a:p>
        </p:txBody>
      </p:sp>
      <p:sp>
        <p:nvSpPr>
          <p:cNvPr id="20482" name="文本占位符 20482"/>
          <p:cNvSpPr>
            <a:spLocks noGrp="1" noChangeArrowheads="1"/>
          </p:cNvSpPr>
          <p:nvPr>
            <p:ph type="body" sz="half" idx="1"/>
          </p:nvPr>
        </p:nvSpPr>
        <p:spPr>
          <a:xfrm>
            <a:off x="395288" y="2636838"/>
            <a:ext cx="5194300" cy="3255962"/>
          </a:xfrm>
        </p:spPr>
        <p:txBody>
          <a:bodyPr/>
          <a:lstStyle/>
          <a:p>
            <a:r>
              <a:rPr lang="zh-CN" altLang="en-US" sz="1800" b="0" smtClean="0">
                <a:latin typeface="微软雅黑" pitchFamily="34" charset="-122"/>
                <a:ea typeface="微软雅黑" pitchFamily="34" charset="-122"/>
              </a:rPr>
              <a:t>是一个组织级的项目管理知识库</a:t>
            </a:r>
          </a:p>
          <a:p>
            <a:r>
              <a:rPr lang="zh-CN" altLang="en-US" sz="1800" b="0" smtClean="0">
                <a:latin typeface="微软雅黑" pitchFamily="34" charset="-122"/>
                <a:ea typeface="微软雅黑" pitchFamily="34" charset="-122"/>
              </a:rPr>
              <a:t>总体的方针，政策</a:t>
            </a:r>
          </a:p>
          <a:p>
            <a:r>
              <a:rPr lang="zh-CN" altLang="en-US" sz="1800" b="0" smtClean="0">
                <a:latin typeface="微软雅黑" pitchFamily="34" charset="-122"/>
                <a:ea typeface="微软雅黑" pitchFamily="34" charset="-122"/>
              </a:rPr>
              <a:t>各个过程的规范，模板，指导书和参考教材</a:t>
            </a:r>
          </a:p>
          <a:p>
            <a:r>
              <a:rPr lang="zh-CN" altLang="en-US" sz="1800" b="0" smtClean="0">
                <a:latin typeface="微软雅黑" pitchFamily="34" charset="-122"/>
                <a:ea typeface="微软雅黑" pitchFamily="34" charset="-122"/>
              </a:rPr>
              <a:t>风险库</a:t>
            </a:r>
          </a:p>
          <a:p>
            <a:r>
              <a:rPr lang="zh-CN" altLang="en-US" sz="1800" b="0" smtClean="0">
                <a:latin typeface="微软雅黑" pitchFamily="34" charset="-122"/>
                <a:ea typeface="微软雅黑" pitchFamily="34" charset="-122"/>
              </a:rPr>
              <a:t>最佳实践库</a:t>
            </a:r>
          </a:p>
          <a:p>
            <a:r>
              <a:rPr lang="zh-CN" altLang="en-US" sz="1800" b="0" smtClean="0">
                <a:latin typeface="微软雅黑" pitchFamily="34" charset="-122"/>
                <a:ea typeface="微软雅黑" pitchFamily="34" charset="-122"/>
              </a:rPr>
              <a:t>历史项目过程数据积累库</a:t>
            </a:r>
          </a:p>
        </p:txBody>
      </p:sp>
      <p:sp>
        <p:nvSpPr>
          <p:cNvPr id="20483" name="矩形 20483"/>
          <p:cNvSpPr>
            <a:spLocks noChangeArrowheads="1"/>
          </p:cNvSpPr>
          <p:nvPr/>
        </p:nvSpPr>
        <p:spPr bwMode="auto">
          <a:xfrm>
            <a:off x="323850" y="1343025"/>
            <a:ext cx="84963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体现的是组织级项目管理成熟度。体现了组织级一整套的关于项目管理方法论的文档化，包括总体方针政策，各个项目管理过程的规范，模板，指导书，参考教材，培训手册。以及项目执行后总结的最佳实践和风险。</a:t>
            </a:r>
          </a:p>
        </p:txBody>
      </p:sp>
      <p:grpSp>
        <p:nvGrpSpPr>
          <p:cNvPr id="20484" name="组合 20484"/>
          <p:cNvGrpSpPr>
            <a:grpSpLocks noChangeAspect="1"/>
          </p:cNvGrpSpPr>
          <p:nvPr/>
        </p:nvGrpSpPr>
        <p:grpSpPr bwMode="auto">
          <a:xfrm>
            <a:off x="4748213" y="2478088"/>
            <a:ext cx="4000500" cy="4264025"/>
            <a:chOff x="0" y="0"/>
            <a:chExt cx="2520" cy="3168"/>
          </a:xfrm>
        </p:grpSpPr>
        <p:sp>
          <p:nvSpPr>
            <p:cNvPr id="20485" name="矩形 20485"/>
            <p:cNvSpPr>
              <a:spLocks noChangeAspect="1" noChangeArrowheads="1" noTextEdit="1"/>
            </p:cNvSpPr>
            <p:nvPr/>
          </p:nvSpPr>
          <p:spPr bwMode="auto">
            <a:xfrm>
              <a:off x="0" y="0"/>
              <a:ext cx="2520" cy="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6" name="_s218119"/>
            <p:cNvSpPr>
              <a:spLocks noChangeArrowheads="1"/>
            </p:cNvSpPr>
            <p:nvPr/>
          </p:nvSpPr>
          <p:spPr bwMode="auto">
            <a:xfrm flipV="1">
              <a:off x="840" y="493"/>
              <a:ext cx="840" cy="727"/>
            </a:xfrm>
            <a:custGeom>
              <a:avLst/>
              <a:gdLst>
                <a:gd name="T0" fmla="*/ 16200 w 21600"/>
                <a:gd name="T1" fmla="*/ 10800 h 21600"/>
                <a:gd name="T2" fmla="*/ 10800 w 21600"/>
                <a:gd name="T3" fmla="*/ 21600 h 21600"/>
                <a:gd name="T4" fmla="*/ 5400 w 21600"/>
                <a:gd name="T5" fmla="*/ 10800 h 21600"/>
                <a:gd name="T6" fmla="*/ 10800 w 21600"/>
                <a:gd name="T7" fmla="*/ 0 h 21600"/>
                <a:gd name="T8" fmla="*/ 0 60000 65536"/>
                <a:gd name="T9" fmla="*/ 90 60000 65536"/>
                <a:gd name="T10" fmla="*/ 180 60000 65536"/>
                <a:gd name="T11" fmla="*/ 27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close/>
                </a:path>
              </a:pathLst>
            </a:custGeom>
            <a:solidFill>
              <a:srgbClr val="FFFFCC"/>
            </a:solidFill>
            <a:ln w="4670">
              <a:solidFill>
                <a:schemeClr val="tx1"/>
              </a:solidFill>
              <a:miter lim="800000"/>
              <a:headEnd/>
              <a:tailEnd/>
            </a:ln>
          </p:spPr>
          <p:txBody>
            <a:bodyPr rot="10800000" wrap="none" lIns="0" tIns="0" rIns="0" bIns="0" anchor="ctr"/>
            <a:lstStyle/>
            <a:p>
              <a:pPr algn="ctr"/>
              <a:r>
                <a:rPr lang="zh-CN" altLang="en-US" sz="1400" b="0">
                  <a:latin typeface="微软雅黑" pitchFamily="34" charset="-122"/>
                  <a:ea typeface="微软雅黑" pitchFamily="34" charset="-122"/>
                </a:rPr>
                <a:t>总体</a:t>
              </a:r>
            </a:p>
            <a:p>
              <a:pPr algn="ctr"/>
              <a:r>
                <a:rPr lang="zh-CN" altLang="en-US" sz="1400" b="0">
                  <a:latin typeface="微软雅黑" pitchFamily="34" charset="-122"/>
                  <a:ea typeface="微软雅黑" pitchFamily="34" charset="-122"/>
                </a:rPr>
                <a:t>方针政策</a:t>
              </a:r>
            </a:p>
          </p:txBody>
        </p:sp>
        <p:sp>
          <p:nvSpPr>
            <p:cNvPr id="20487" name="_s218120"/>
            <p:cNvSpPr>
              <a:spLocks noChangeArrowheads="1"/>
            </p:cNvSpPr>
            <p:nvPr/>
          </p:nvSpPr>
          <p:spPr bwMode="auto">
            <a:xfrm flipV="1">
              <a:off x="420" y="1220"/>
              <a:ext cx="1680" cy="728"/>
            </a:xfrm>
            <a:custGeom>
              <a:avLst/>
              <a:gdLst>
                <a:gd name="T0" fmla="*/ 18900 w 21600"/>
                <a:gd name="T1" fmla="*/ 10800 h 21600"/>
                <a:gd name="T2" fmla="*/ 10800 w 21600"/>
                <a:gd name="T3" fmla="*/ 21600 h 21600"/>
                <a:gd name="T4" fmla="*/ 2700 w 21600"/>
                <a:gd name="T5" fmla="*/ 10800 h 21600"/>
                <a:gd name="T6" fmla="*/ 10800 w 21600"/>
                <a:gd name="T7" fmla="*/ 0 h 21600"/>
                <a:gd name="T8" fmla="*/ 0 60000 65536"/>
                <a:gd name="T9" fmla="*/ 90 60000 65536"/>
                <a:gd name="T10" fmla="*/ 180 60000 65536"/>
                <a:gd name="T11" fmla="*/ 27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CCFF99"/>
            </a:solidFill>
            <a:ln w="4670">
              <a:solidFill>
                <a:schemeClr val="tx1"/>
              </a:solidFill>
              <a:miter lim="800000"/>
              <a:headEnd/>
              <a:tailEnd/>
            </a:ln>
          </p:spPr>
          <p:txBody>
            <a:bodyPr rot="10800000" wrap="none" lIns="0" tIns="0" rIns="0" bIns="0" anchor="ctr"/>
            <a:lstStyle/>
            <a:p>
              <a:pPr algn="ctr"/>
              <a:r>
                <a:rPr lang="zh-CN" altLang="en-US" sz="1400" b="0">
                  <a:latin typeface="微软雅黑" pitchFamily="34" charset="-122"/>
                  <a:ea typeface="微软雅黑" pitchFamily="34" charset="-122"/>
                </a:rPr>
                <a:t>标准项目管理过程定义</a:t>
              </a:r>
            </a:p>
          </p:txBody>
        </p:sp>
        <p:sp>
          <p:nvSpPr>
            <p:cNvPr id="20488" name="_s218121"/>
            <p:cNvSpPr>
              <a:spLocks noChangeArrowheads="1"/>
            </p:cNvSpPr>
            <p:nvPr/>
          </p:nvSpPr>
          <p:spPr bwMode="auto">
            <a:xfrm flipV="1">
              <a:off x="0" y="1948"/>
              <a:ext cx="2520" cy="727"/>
            </a:xfrm>
            <a:custGeom>
              <a:avLst/>
              <a:gdLst>
                <a:gd name="T0" fmla="*/ 19800 w 21600"/>
                <a:gd name="T1" fmla="*/ 10800 h 21600"/>
                <a:gd name="T2" fmla="*/ 10800 w 21600"/>
                <a:gd name="T3" fmla="*/ 21600 h 21600"/>
                <a:gd name="T4" fmla="*/ 1800 w 21600"/>
                <a:gd name="T5" fmla="*/ 10800 h 21600"/>
                <a:gd name="T6" fmla="*/ 10800 w 21600"/>
                <a:gd name="T7" fmla="*/ 0 h 21600"/>
                <a:gd name="T8" fmla="*/ 0 60000 65536"/>
                <a:gd name="T9" fmla="*/ 90 60000 65536"/>
                <a:gd name="T10" fmla="*/ 180 60000 65536"/>
                <a:gd name="T11" fmla="*/ 27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3600" y="21600"/>
                  </a:lnTo>
                  <a:lnTo>
                    <a:pt x="18000" y="21600"/>
                  </a:lnTo>
                  <a:lnTo>
                    <a:pt x="21600" y="0"/>
                  </a:lnTo>
                  <a:close/>
                </a:path>
              </a:pathLst>
            </a:custGeom>
            <a:solidFill>
              <a:schemeClr val="accent2"/>
            </a:solidFill>
            <a:ln w="4670">
              <a:solidFill>
                <a:schemeClr val="tx1"/>
              </a:solidFill>
              <a:miter lim="800000"/>
              <a:headEnd/>
              <a:tailEnd/>
            </a:ln>
          </p:spPr>
          <p:txBody>
            <a:bodyPr rot="10800000" wrap="none" lIns="0" tIns="0" rIns="0" bIns="0" anchor="ctr"/>
            <a:lstStyle/>
            <a:p>
              <a:pPr algn="ctr"/>
              <a:r>
                <a:rPr lang="zh-CN" altLang="en-US" sz="1400" b="0">
                  <a:latin typeface="微软雅黑" pitchFamily="34" charset="-122"/>
                  <a:ea typeface="微软雅黑" pitchFamily="34" charset="-122"/>
                </a:rPr>
                <a:t>规程，模板，指导书，培训手册</a:t>
              </a:r>
            </a:p>
            <a:p>
              <a:pPr algn="ctr"/>
              <a:r>
                <a:rPr lang="zh-CN" altLang="en-US" sz="1400" b="0">
                  <a:latin typeface="微软雅黑" pitchFamily="34" charset="-122"/>
                  <a:ea typeface="微软雅黑" pitchFamily="34" charset="-122"/>
                </a:rPr>
                <a:t>最佳实践库，风险库</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21505"/>
          <p:cNvSpPr>
            <a:spLocks noGrp="1" noChangeArrowheads="1"/>
          </p:cNvSpPr>
          <p:nvPr>
            <p:ph type="title"/>
          </p:nvPr>
        </p:nvSpPr>
        <p:spPr/>
        <p:txBody>
          <a:bodyPr/>
          <a:lstStyle/>
          <a:p>
            <a:r>
              <a:rPr lang="zh-CN" altLang="en-US" sz="2800" smtClean="0"/>
              <a:t>项目选择方法</a:t>
            </a:r>
          </a:p>
        </p:txBody>
      </p:sp>
      <p:sp>
        <p:nvSpPr>
          <p:cNvPr id="21506" name="矩形 21506"/>
          <p:cNvSpPr>
            <a:spLocks noChangeArrowheads="1"/>
          </p:cNvSpPr>
          <p:nvPr/>
        </p:nvSpPr>
        <p:spPr bwMode="auto">
          <a:xfrm>
            <a:off x="323850" y="1343025"/>
            <a:ext cx="8496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项目选择是组合项目管理中的项目组合分析的一个重要内容。在</a:t>
            </a:r>
            <a:r>
              <a:rPr lang="en-US" sz="2000" b="0">
                <a:solidFill>
                  <a:schemeClr val="tx2"/>
                </a:solidFill>
                <a:ea typeface="微软雅黑" pitchFamily="34" charset="-122"/>
              </a:rPr>
              <a:t>PMBOK</a:t>
            </a:r>
            <a:r>
              <a:rPr lang="zh-CN" altLang="en-US" sz="2000" b="0">
                <a:solidFill>
                  <a:schemeClr val="tx2"/>
                </a:solidFill>
                <a:ea typeface="微软雅黑" pitchFamily="34" charset="-122"/>
              </a:rPr>
              <a:t>并没有详细介绍。方法主要分为效益测定方法和数学模型方法。</a:t>
            </a:r>
          </a:p>
        </p:txBody>
      </p:sp>
      <p:sp>
        <p:nvSpPr>
          <p:cNvPr id="21507" name="文本占位符 21507"/>
          <p:cNvSpPr>
            <a:spLocks noGrp="1" noChangeArrowheads="1"/>
          </p:cNvSpPr>
          <p:nvPr>
            <p:ph type="body" sz="half" idx="1"/>
          </p:nvPr>
        </p:nvSpPr>
        <p:spPr>
          <a:xfrm>
            <a:off x="395288" y="2349500"/>
            <a:ext cx="6985000" cy="3255963"/>
          </a:xfrm>
        </p:spPr>
        <p:txBody>
          <a:bodyPr/>
          <a:lstStyle/>
          <a:p>
            <a:pPr>
              <a:lnSpc>
                <a:spcPct val="80000"/>
              </a:lnSpc>
            </a:pPr>
            <a:r>
              <a:rPr lang="zh-CN" altLang="en-US" sz="1800" b="0" smtClean="0">
                <a:ea typeface="微软雅黑" pitchFamily="34" charset="-122"/>
              </a:rPr>
              <a:t>效益测定方法</a:t>
            </a:r>
          </a:p>
          <a:p>
            <a:pPr lvl="1">
              <a:lnSpc>
                <a:spcPct val="80000"/>
              </a:lnSpc>
            </a:pPr>
            <a:r>
              <a:rPr lang="zh-CN" altLang="en-US" sz="1600" smtClean="0">
                <a:ea typeface="微软雅黑" pitchFamily="34" charset="-122"/>
              </a:rPr>
              <a:t>比较法 </a:t>
            </a:r>
            <a:r>
              <a:rPr lang="en-US" altLang="zh-CN" sz="1600" smtClean="0">
                <a:ea typeface="微软雅黑" pitchFamily="34" charset="-122"/>
              </a:rPr>
              <a:t>– Comparative approaches</a:t>
            </a:r>
          </a:p>
          <a:p>
            <a:pPr lvl="1">
              <a:lnSpc>
                <a:spcPct val="80000"/>
              </a:lnSpc>
            </a:pPr>
            <a:r>
              <a:rPr lang="zh-CN" altLang="en-US" sz="1600" smtClean="0">
                <a:ea typeface="微软雅黑" pitchFamily="34" charset="-122"/>
              </a:rPr>
              <a:t>评分模型</a:t>
            </a:r>
            <a:r>
              <a:rPr lang="en-US" altLang="zh-CN" sz="1600" smtClean="0">
                <a:ea typeface="微软雅黑" pitchFamily="34" charset="-122"/>
              </a:rPr>
              <a:t>– Scoring models</a:t>
            </a:r>
          </a:p>
          <a:p>
            <a:pPr lvl="1">
              <a:lnSpc>
                <a:spcPct val="80000"/>
              </a:lnSpc>
            </a:pPr>
            <a:r>
              <a:rPr lang="zh-CN" altLang="en-US" sz="1600" smtClean="0">
                <a:ea typeface="微软雅黑" pitchFamily="34" charset="-122"/>
              </a:rPr>
              <a:t>收益贡献</a:t>
            </a:r>
            <a:r>
              <a:rPr lang="en-US" altLang="zh-CN" sz="1600" smtClean="0">
                <a:ea typeface="微软雅黑" pitchFamily="34" charset="-122"/>
              </a:rPr>
              <a:t>– Benefit contribution</a:t>
            </a:r>
            <a:endParaRPr lang="zh-CN" altLang="en-US" sz="1600" smtClean="0">
              <a:ea typeface="微软雅黑" pitchFamily="34" charset="-122"/>
            </a:endParaRPr>
          </a:p>
          <a:p>
            <a:pPr lvl="1">
              <a:lnSpc>
                <a:spcPct val="80000"/>
              </a:lnSpc>
            </a:pPr>
            <a:r>
              <a:rPr lang="zh-CN" altLang="en-US" sz="1600" smtClean="0">
                <a:ea typeface="微软雅黑" pitchFamily="34" charset="-122"/>
              </a:rPr>
              <a:t>经济模型</a:t>
            </a:r>
            <a:r>
              <a:rPr lang="en-US" altLang="zh-CN" sz="1600" smtClean="0">
                <a:latin typeface="微软雅黑"/>
                <a:ea typeface="微软雅黑" pitchFamily="34" charset="-122"/>
              </a:rPr>
              <a:t>–</a:t>
            </a:r>
            <a:r>
              <a:rPr lang="en-US" altLang="zh-CN" sz="1600" smtClean="0">
                <a:ea typeface="微软雅黑" pitchFamily="34" charset="-122"/>
              </a:rPr>
              <a:t> Economic models</a:t>
            </a:r>
            <a:endParaRPr lang="zh-CN" altLang="en-US" sz="1600" smtClean="0">
              <a:ea typeface="微软雅黑" pitchFamily="34" charset="-122"/>
            </a:endParaRPr>
          </a:p>
          <a:p>
            <a:pPr lvl="1">
              <a:lnSpc>
                <a:spcPct val="80000"/>
              </a:lnSpc>
            </a:pPr>
            <a:endParaRPr lang="zh-CN" altLang="en-US" sz="1600" smtClean="0">
              <a:ea typeface="微软雅黑" pitchFamily="34" charset="-122"/>
            </a:endParaRPr>
          </a:p>
          <a:p>
            <a:pPr>
              <a:lnSpc>
                <a:spcPct val="80000"/>
              </a:lnSpc>
            </a:pPr>
            <a:r>
              <a:rPr lang="zh-CN" altLang="en-US" sz="1800" smtClean="0">
                <a:ea typeface="微软雅黑" pitchFamily="34" charset="-122"/>
              </a:rPr>
              <a:t>数学模型方法</a:t>
            </a:r>
          </a:p>
          <a:p>
            <a:pPr lvl="1">
              <a:lnSpc>
                <a:spcPct val="80000"/>
              </a:lnSpc>
            </a:pPr>
            <a:r>
              <a:rPr lang="zh-CN" altLang="en-US" sz="1600" smtClean="0">
                <a:ea typeface="微软雅黑" pitchFamily="34" charset="-122"/>
              </a:rPr>
              <a:t>线性</a:t>
            </a:r>
            <a:r>
              <a:rPr lang="en-US" altLang="zh-CN" sz="1600" smtClean="0">
                <a:latin typeface="微软雅黑"/>
                <a:ea typeface="微软雅黑" pitchFamily="34" charset="-122"/>
              </a:rPr>
              <a:t>–</a:t>
            </a:r>
            <a:r>
              <a:rPr lang="en-US" altLang="zh-CN" sz="1600" smtClean="0">
                <a:ea typeface="微软雅黑" pitchFamily="34" charset="-122"/>
              </a:rPr>
              <a:t> Linear</a:t>
            </a:r>
            <a:endParaRPr lang="zh-CN" altLang="en-US" sz="1600" smtClean="0">
              <a:ea typeface="微软雅黑" pitchFamily="34" charset="-122"/>
            </a:endParaRPr>
          </a:p>
          <a:p>
            <a:pPr lvl="1">
              <a:lnSpc>
                <a:spcPct val="80000"/>
              </a:lnSpc>
            </a:pPr>
            <a:r>
              <a:rPr lang="zh-CN" altLang="en-US" sz="1600" smtClean="0">
                <a:ea typeface="微软雅黑" pitchFamily="34" charset="-122"/>
              </a:rPr>
              <a:t>非线性</a:t>
            </a:r>
            <a:r>
              <a:rPr lang="en-US" altLang="zh-CN" sz="1600" smtClean="0">
                <a:latin typeface="微软雅黑"/>
                <a:ea typeface="微软雅黑" pitchFamily="34" charset="-122"/>
              </a:rPr>
              <a:t>–</a:t>
            </a:r>
            <a:r>
              <a:rPr lang="en-US" altLang="zh-CN" sz="1600" smtClean="0">
                <a:ea typeface="微软雅黑" pitchFamily="34" charset="-122"/>
              </a:rPr>
              <a:t> Non-linear</a:t>
            </a:r>
            <a:endParaRPr lang="zh-CN" altLang="en-US" sz="1600" smtClean="0">
              <a:ea typeface="微软雅黑" pitchFamily="34" charset="-122"/>
            </a:endParaRPr>
          </a:p>
          <a:p>
            <a:pPr lvl="1">
              <a:lnSpc>
                <a:spcPct val="80000"/>
              </a:lnSpc>
            </a:pPr>
            <a:r>
              <a:rPr lang="zh-CN" altLang="en-US" sz="1600" smtClean="0">
                <a:ea typeface="微软雅黑" pitchFamily="34" charset="-122"/>
              </a:rPr>
              <a:t>动态</a:t>
            </a:r>
            <a:r>
              <a:rPr lang="en-US" altLang="zh-CN" sz="1600" smtClean="0">
                <a:latin typeface="微软雅黑"/>
                <a:ea typeface="微软雅黑" pitchFamily="34" charset="-122"/>
              </a:rPr>
              <a:t>–</a:t>
            </a:r>
            <a:r>
              <a:rPr lang="en-US" altLang="zh-CN" sz="1600" smtClean="0">
                <a:ea typeface="微软雅黑" pitchFamily="34" charset="-122"/>
              </a:rPr>
              <a:t> Dynamic</a:t>
            </a:r>
            <a:endParaRPr lang="zh-CN" altLang="en-US" sz="1600" smtClean="0">
              <a:ea typeface="微软雅黑" pitchFamily="34" charset="-122"/>
            </a:endParaRPr>
          </a:p>
          <a:p>
            <a:pPr lvl="1">
              <a:lnSpc>
                <a:spcPct val="80000"/>
              </a:lnSpc>
            </a:pPr>
            <a:r>
              <a:rPr lang="zh-CN" altLang="en-US" sz="1600" smtClean="0">
                <a:ea typeface="微软雅黑" pitchFamily="34" charset="-122"/>
              </a:rPr>
              <a:t>整数</a:t>
            </a:r>
            <a:r>
              <a:rPr lang="en-US" altLang="zh-CN" sz="1600" smtClean="0">
                <a:latin typeface="微软雅黑"/>
                <a:ea typeface="微软雅黑" pitchFamily="34" charset="-122"/>
              </a:rPr>
              <a:t>–</a:t>
            </a:r>
            <a:r>
              <a:rPr lang="en-US" altLang="zh-CN" sz="1600" smtClean="0">
                <a:ea typeface="微软雅黑" pitchFamily="34" charset="-122"/>
              </a:rPr>
              <a:t> Integer</a:t>
            </a:r>
            <a:endParaRPr lang="zh-CN" altLang="en-US" sz="1600" smtClean="0">
              <a:ea typeface="微软雅黑" pitchFamily="34" charset="-122"/>
            </a:endParaRPr>
          </a:p>
          <a:p>
            <a:pPr lvl="1">
              <a:lnSpc>
                <a:spcPct val="80000"/>
              </a:lnSpc>
            </a:pPr>
            <a:r>
              <a:rPr lang="zh-CN" altLang="en-US" sz="1600" smtClean="0">
                <a:ea typeface="微软雅黑" pitchFamily="34" charset="-122"/>
              </a:rPr>
              <a:t>多目标编程算法</a:t>
            </a:r>
            <a:r>
              <a:rPr lang="en-US" altLang="zh-CN" sz="1600" smtClean="0">
                <a:latin typeface="微软雅黑"/>
                <a:ea typeface="微软雅黑" pitchFamily="34" charset="-122"/>
              </a:rPr>
              <a:t>–</a:t>
            </a:r>
            <a:r>
              <a:rPr lang="en-US" altLang="zh-CN" sz="1600" smtClean="0">
                <a:ea typeface="微软雅黑" pitchFamily="34" charset="-122"/>
              </a:rPr>
              <a:t> Multi-objective programming algorithms</a:t>
            </a:r>
            <a:endParaRPr lang="zh-CN" altLang="en-US" sz="1600" smtClean="0">
              <a:ea typeface="微软雅黑" pitchFamily="34" charset="-122"/>
            </a:endParaRPr>
          </a:p>
        </p:txBody>
      </p:sp>
      <p:grpSp>
        <p:nvGrpSpPr>
          <p:cNvPr id="21508" name="组合 21508"/>
          <p:cNvGrpSpPr>
            <a:grpSpLocks/>
          </p:cNvGrpSpPr>
          <p:nvPr/>
        </p:nvGrpSpPr>
        <p:grpSpPr bwMode="auto">
          <a:xfrm>
            <a:off x="7019925" y="2781300"/>
            <a:ext cx="1223963" cy="576263"/>
            <a:chOff x="0" y="0"/>
            <a:chExt cx="960" cy="478"/>
          </a:xfrm>
        </p:grpSpPr>
        <p:sp>
          <p:nvSpPr>
            <p:cNvPr id="21509" name="矩形 21509"/>
            <p:cNvSpPr>
              <a:spLocks noChangeArrowheads="1"/>
            </p:cNvSpPr>
            <p:nvPr/>
          </p:nvSpPr>
          <p:spPr bwMode="auto">
            <a:xfrm>
              <a:off x="0" y="0"/>
              <a:ext cx="959" cy="477"/>
            </a:xfrm>
            <a:prstGeom prst="rect">
              <a:avLst/>
            </a:prstGeom>
            <a:gradFill rotWithShape="0">
              <a:gsLst>
                <a:gs pos="0">
                  <a:srgbClr val="CF0E30"/>
                </a:gs>
                <a:gs pos="100000">
                  <a:srgbClr val="8409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0" name="未知"/>
            <p:cNvSpPr>
              <a:spLocks noChangeArrowheads="1"/>
            </p:cNvSpPr>
            <p:nvPr/>
          </p:nvSpPr>
          <p:spPr bwMode="auto">
            <a:xfrm>
              <a:off x="0" y="0"/>
              <a:ext cx="960" cy="478"/>
            </a:xfrm>
            <a:custGeom>
              <a:avLst/>
              <a:gdLst>
                <a:gd name="T0" fmla="*/ 864 w 865"/>
                <a:gd name="T1" fmla="*/ 0 h 481"/>
                <a:gd name="T2" fmla="*/ 864 w 865"/>
                <a:gd name="T3" fmla="*/ 480 h 481"/>
                <a:gd name="T4" fmla="*/ 0 w 865"/>
                <a:gd name="T5" fmla="*/ 480 h 481"/>
              </a:gdLst>
              <a:ahLst/>
              <a:cxnLst>
                <a:cxn ang="0">
                  <a:pos x="T0" y="T1"/>
                </a:cxn>
                <a:cxn ang="0">
                  <a:pos x="T2" y="T3"/>
                </a:cxn>
                <a:cxn ang="0">
                  <a:pos x="T4" y="T5"/>
                </a:cxn>
              </a:cxnLst>
              <a:rect l="0" t="0" r="r" b="b"/>
              <a:pathLst>
                <a:path w="865" h="481">
                  <a:moveTo>
                    <a:pt x="864" y="0"/>
                  </a:moveTo>
                  <a:lnTo>
                    <a:pt x="864" y="480"/>
                  </a:lnTo>
                  <a:lnTo>
                    <a:pt x="0" y="480"/>
                  </a:lnTo>
                </a:path>
              </a:pathLst>
            </a:custGeom>
            <a:noFill/>
            <a:ln w="12700" cap="rnd">
              <a:solidFill>
                <a:srgbClr val="900A2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511" name="未知"/>
            <p:cNvSpPr>
              <a:spLocks noChangeArrowheads="1"/>
            </p:cNvSpPr>
            <p:nvPr/>
          </p:nvSpPr>
          <p:spPr bwMode="auto">
            <a:xfrm>
              <a:off x="0" y="0"/>
              <a:ext cx="960" cy="478"/>
            </a:xfrm>
            <a:custGeom>
              <a:avLst/>
              <a:gdLst>
                <a:gd name="T0" fmla="*/ 864 w 865"/>
                <a:gd name="T1" fmla="*/ 0 h 481"/>
                <a:gd name="T2" fmla="*/ 0 w 865"/>
                <a:gd name="T3" fmla="*/ 0 h 481"/>
                <a:gd name="T4" fmla="*/ 0 w 865"/>
                <a:gd name="T5" fmla="*/ 480 h 481"/>
              </a:gdLst>
              <a:ahLst/>
              <a:cxnLst>
                <a:cxn ang="0">
                  <a:pos x="T0" y="T1"/>
                </a:cxn>
                <a:cxn ang="0">
                  <a:pos x="T2" y="T3"/>
                </a:cxn>
                <a:cxn ang="0">
                  <a:pos x="T4" y="T5"/>
                </a:cxn>
              </a:cxnLst>
              <a:rect l="0" t="0" r="r" b="b"/>
              <a:pathLst>
                <a:path w="865" h="481">
                  <a:moveTo>
                    <a:pt x="864" y="0"/>
                  </a:moveTo>
                  <a:lnTo>
                    <a:pt x="0" y="0"/>
                  </a:lnTo>
                  <a:lnTo>
                    <a:pt x="0" y="480"/>
                  </a:lnTo>
                </a:path>
              </a:pathLst>
            </a:custGeom>
            <a:noFill/>
            <a:ln w="12700" cap="rnd">
              <a:solidFill>
                <a:srgbClr val="FCCDD5"/>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1512" name="文本框 21512"/>
          <p:cNvSpPr txBox="1">
            <a:spLocks noChangeArrowheads="1"/>
          </p:cNvSpPr>
          <p:nvPr/>
        </p:nvSpPr>
        <p:spPr bwMode="auto">
          <a:xfrm>
            <a:off x="7315200" y="2917825"/>
            <a:ext cx="641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0">
                <a:solidFill>
                  <a:schemeClr val="bg1"/>
                </a:solidFill>
                <a:latin typeface="微软雅黑" pitchFamily="34" charset="-122"/>
                <a:ea typeface="微软雅黑" pitchFamily="34" charset="-122"/>
              </a:rPr>
              <a:t>比较</a:t>
            </a:r>
          </a:p>
        </p:txBody>
      </p:sp>
      <p:grpSp>
        <p:nvGrpSpPr>
          <p:cNvPr id="21513" name="组合 21513"/>
          <p:cNvGrpSpPr>
            <a:grpSpLocks/>
          </p:cNvGrpSpPr>
          <p:nvPr/>
        </p:nvGrpSpPr>
        <p:grpSpPr bwMode="auto">
          <a:xfrm>
            <a:off x="7019925" y="4365625"/>
            <a:ext cx="1223963" cy="576263"/>
            <a:chOff x="0" y="0"/>
            <a:chExt cx="960" cy="478"/>
          </a:xfrm>
        </p:grpSpPr>
        <p:sp>
          <p:nvSpPr>
            <p:cNvPr id="21514" name="矩形 21514"/>
            <p:cNvSpPr>
              <a:spLocks noChangeArrowheads="1"/>
            </p:cNvSpPr>
            <p:nvPr/>
          </p:nvSpPr>
          <p:spPr bwMode="auto">
            <a:xfrm>
              <a:off x="0" y="0"/>
              <a:ext cx="959" cy="477"/>
            </a:xfrm>
            <a:prstGeom prst="rect">
              <a:avLst/>
            </a:prstGeom>
            <a:gradFill rotWithShape="0">
              <a:gsLst>
                <a:gs pos="0">
                  <a:srgbClr val="CF0E30"/>
                </a:gs>
                <a:gs pos="100000">
                  <a:srgbClr val="8409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5" name="未知"/>
            <p:cNvSpPr>
              <a:spLocks noChangeArrowheads="1"/>
            </p:cNvSpPr>
            <p:nvPr/>
          </p:nvSpPr>
          <p:spPr bwMode="auto">
            <a:xfrm>
              <a:off x="0" y="0"/>
              <a:ext cx="960" cy="478"/>
            </a:xfrm>
            <a:custGeom>
              <a:avLst/>
              <a:gdLst>
                <a:gd name="T0" fmla="*/ 864 w 865"/>
                <a:gd name="T1" fmla="*/ 0 h 481"/>
                <a:gd name="T2" fmla="*/ 864 w 865"/>
                <a:gd name="T3" fmla="*/ 480 h 481"/>
                <a:gd name="T4" fmla="*/ 0 w 865"/>
                <a:gd name="T5" fmla="*/ 480 h 481"/>
              </a:gdLst>
              <a:ahLst/>
              <a:cxnLst>
                <a:cxn ang="0">
                  <a:pos x="T0" y="T1"/>
                </a:cxn>
                <a:cxn ang="0">
                  <a:pos x="T2" y="T3"/>
                </a:cxn>
                <a:cxn ang="0">
                  <a:pos x="T4" y="T5"/>
                </a:cxn>
              </a:cxnLst>
              <a:rect l="0" t="0" r="r" b="b"/>
              <a:pathLst>
                <a:path w="865" h="481">
                  <a:moveTo>
                    <a:pt x="864" y="0"/>
                  </a:moveTo>
                  <a:lnTo>
                    <a:pt x="864" y="480"/>
                  </a:lnTo>
                  <a:lnTo>
                    <a:pt x="0" y="480"/>
                  </a:lnTo>
                </a:path>
              </a:pathLst>
            </a:custGeom>
            <a:noFill/>
            <a:ln w="12700" cap="rnd">
              <a:solidFill>
                <a:srgbClr val="900A2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516" name="未知"/>
            <p:cNvSpPr>
              <a:spLocks noChangeArrowheads="1"/>
            </p:cNvSpPr>
            <p:nvPr/>
          </p:nvSpPr>
          <p:spPr bwMode="auto">
            <a:xfrm>
              <a:off x="0" y="0"/>
              <a:ext cx="960" cy="478"/>
            </a:xfrm>
            <a:custGeom>
              <a:avLst/>
              <a:gdLst>
                <a:gd name="T0" fmla="*/ 864 w 865"/>
                <a:gd name="T1" fmla="*/ 0 h 481"/>
                <a:gd name="T2" fmla="*/ 0 w 865"/>
                <a:gd name="T3" fmla="*/ 0 h 481"/>
                <a:gd name="T4" fmla="*/ 0 w 865"/>
                <a:gd name="T5" fmla="*/ 480 h 481"/>
              </a:gdLst>
              <a:ahLst/>
              <a:cxnLst>
                <a:cxn ang="0">
                  <a:pos x="T0" y="T1"/>
                </a:cxn>
                <a:cxn ang="0">
                  <a:pos x="T2" y="T3"/>
                </a:cxn>
                <a:cxn ang="0">
                  <a:pos x="T4" y="T5"/>
                </a:cxn>
              </a:cxnLst>
              <a:rect l="0" t="0" r="r" b="b"/>
              <a:pathLst>
                <a:path w="865" h="481">
                  <a:moveTo>
                    <a:pt x="864" y="0"/>
                  </a:moveTo>
                  <a:lnTo>
                    <a:pt x="0" y="0"/>
                  </a:lnTo>
                  <a:lnTo>
                    <a:pt x="0" y="480"/>
                  </a:lnTo>
                </a:path>
              </a:pathLst>
            </a:custGeom>
            <a:noFill/>
            <a:ln w="12700" cap="rnd">
              <a:solidFill>
                <a:srgbClr val="FCCDD5"/>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1517" name="文本框 21517"/>
          <p:cNvSpPr txBox="1">
            <a:spLocks noChangeArrowheads="1"/>
          </p:cNvSpPr>
          <p:nvPr/>
        </p:nvSpPr>
        <p:spPr bwMode="auto">
          <a:xfrm>
            <a:off x="7092950" y="4502150"/>
            <a:ext cx="1098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0">
                <a:solidFill>
                  <a:schemeClr val="bg1"/>
                </a:solidFill>
                <a:latin typeface="微软雅黑" pitchFamily="34" charset="-122"/>
                <a:ea typeface="微软雅黑" pitchFamily="34" charset="-122"/>
              </a:rPr>
              <a:t>目标建模</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22529"/>
          <p:cNvSpPr>
            <a:spLocks noGrp="1" noChangeArrowheads="1"/>
          </p:cNvSpPr>
          <p:nvPr>
            <p:ph type="title"/>
          </p:nvPr>
        </p:nvSpPr>
        <p:spPr/>
        <p:txBody>
          <a:bodyPr/>
          <a:lstStyle/>
          <a:p>
            <a:r>
              <a:rPr lang="zh-CN" altLang="en-US" sz="2800" smtClean="0"/>
              <a:t>经济模型</a:t>
            </a:r>
          </a:p>
        </p:txBody>
      </p:sp>
      <p:sp>
        <p:nvSpPr>
          <p:cNvPr id="22530" name="矩形 22530"/>
          <p:cNvSpPr>
            <a:spLocks noChangeArrowheads="1"/>
          </p:cNvSpPr>
          <p:nvPr/>
        </p:nvSpPr>
        <p:spPr bwMode="auto">
          <a:xfrm>
            <a:off x="323850" y="1343025"/>
            <a:ext cx="8496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从经济的角度通过财务分析来确定项目的可行性和回报情况。是项目可行性分析的重要内容。</a:t>
            </a:r>
          </a:p>
        </p:txBody>
      </p:sp>
      <p:sp>
        <p:nvSpPr>
          <p:cNvPr id="22531" name="文本占位符 22531"/>
          <p:cNvSpPr>
            <a:spLocks noGrp="1" noChangeArrowheads="1"/>
          </p:cNvSpPr>
          <p:nvPr>
            <p:ph type="body" sz="half" idx="1"/>
          </p:nvPr>
        </p:nvSpPr>
        <p:spPr>
          <a:xfrm>
            <a:off x="395288" y="2405063"/>
            <a:ext cx="5832475" cy="2247900"/>
          </a:xfrm>
        </p:spPr>
        <p:txBody>
          <a:bodyPr/>
          <a:lstStyle/>
          <a:p>
            <a:r>
              <a:rPr lang="zh-CN" altLang="en-US" sz="1800" b="0" smtClean="0">
                <a:ea typeface="微软雅黑" pitchFamily="34" charset="-122"/>
              </a:rPr>
              <a:t>投资回收期</a:t>
            </a:r>
            <a:r>
              <a:rPr lang="en-US" altLang="zh-CN" sz="1800" b="0" smtClean="0">
                <a:ea typeface="微软雅黑" pitchFamily="34" charset="-122"/>
              </a:rPr>
              <a:t>(</a:t>
            </a:r>
            <a:r>
              <a:rPr lang="zh-CN" altLang="en-US" sz="1800" b="0" smtClean="0">
                <a:ea typeface="微软雅黑" pitchFamily="34" charset="-122"/>
              </a:rPr>
              <a:t>多久能收回成本</a:t>
            </a:r>
            <a:r>
              <a:rPr lang="en-US" altLang="zh-CN" sz="1800" b="0" smtClean="0">
                <a:ea typeface="微软雅黑" pitchFamily="34" charset="-122"/>
              </a:rPr>
              <a:t>)</a:t>
            </a:r>
          </a:p>
          <a:p>
            <a:r>
              <a:rPr lang="zh-CN" altLang="en-US" sz="1800" b="0" smtClean="0">
                <a:ea typeface="微软雅黑" pitchFamily="34" charset="-122"/>
              </a:rPr>
              <a:t>收益成本比率</a:t>
            </a:r>
          </a:p>
          <a:p>
            <a:r>
              <a:rPr lang="zh-CN" altLang="en-US" sz="1800" b="0" smtClean="0">
                <a:ea typeface="微软雅黑" pitchFamily="34" charset="-122"/>
              </a:rPr>
              <a:t>净现值</a:t>
            </a:r>
            <a:r>
              <a:rPr lang="en-US" altLang="zh-CN" sz="1800" b="0" smtClean="0">
                <a:ea typeface="微软雅黑" pitchFamily="34" charset="-122"/>
              </a:rPr>
              <a:t>(</a:t>
            </a:r>
            <a:r>
              <a:rPr lang="zh-CN" altLang="en-US" sz="1800" b="0" smtClean="0">
                <a:ea typeface="微软雅黑" pitchFamily="34" charset="-122"/>
              </a:rPr>
              <a:t>制定年限内成本和收益折算到现在之后</a:t>
            </a:r>
            <a:r>
              <a:rPr lang="en-US" altLang="zh-CN" sz="1800" b="0" smtClean="0">
                <a:ea typeface="微软雅黑" pitchFamily="34" charset="-122"/>
              </a:rPr>
              <a:t>)</a:t>
            </a:r>
          </a:p>
          <a:p>
            <a:r>
              <a:rPr lang="zh-CN" altLang="en-US" sz="1800" b="0" smtClean="0">
                <a:ea typeface="微软雅黑" pitchFamily="34" charset="-122"/>
              </a:rPr>
              <a:t>内部收益率</a:t>
            </a:r>
            <a:r>
              <a:rPr lang="en-US" altLang="zh-CN" sz="1800" b="0" smtClean="0">
                <a:ea typeface="微软雅黑" pitchFamily="34" charset="-122"/>
              </a:rPr>
              <a:t>IRR(</a:t>
            </a:r>
            <a:r>
              <a:rPr lang="zh-CN" altLang="en-US" sz="1800" b="0" smtClean="0">
                <a:ea typeface="微软雅黑" pitchFamily="34" charset="-122"/>
              </a:rPr>
              <a:t>大于基点利率即可取</a:t>
            </a:r>
            <a:r>
              <a:rPr lang="en-US" altLang="zh-CN" sz="1800" b="0" smtClean="0">
                <a:ea typeface="微软雅黑" pitchFamily="34" charset="-122"/>
              </a:rPr>
              <a:t>)</a:t>
            </a:r>
          </a:p>
          <a:p>
            <a:endParaRPr lang="zh-CN" altLang="en-US" sz="1800" b="0" smtClean="0">
              <a:ea typeface="微软雅黑" pitchFamily="34" charset="-122"/>
            </a:endParaRPr>
          </a:p>
        </p:txBody>
      </p:sp>
      <p:pic>
        <p:nvPicPr>
          <p:cNvPr id="22532" name="图片 22532" descr="BS0206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5738" y="5322888"/>
            <a:ext cx="108108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文本框 22533"/>
          <p:cNvSpPr txBox="1">
            <a:spLocks noChangeArrowheads="1"/>
          </p:cNvSpPr>
          <p:nvPr/>
        </p:nvSpPr>
        <p:spPr bwMode="auto">
          <a:xfrm>
            <a:off x="5148263" y="5013325"/>
            <a:ext cx="34956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0">
                <a:solidFill>
                  <a:srgbClr val="FF3300"/>
                </a:solidFill>
                <a:latin typeface="微软雅黑" pitchFamily="34" charset="-122"/>
                <a:ea typeface="微软雅黑" pitchFamily="34" charset="-122"/>
              </a:rPr>
              <a:t>资金是有时间价值的</a:t>
            </a:r>
            <a:r>
              <a:rPr lang="en-US" sz="2800" b="0">
                <a:solidFill>
                  <a:srgbClr val="FF3300"/>
                </a:solidFill>
                <a:latin typeface="微软雅黑" pitchFamily="34" charset="-122"/>
                <a:ea typeface="微软雅黑" pitchFamily="34" charset="-122"/>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24577"/>
          <p:cNvSpPr>
            <a:spLocks noGrp="1" noChangeArrowheads="1"/>
          </p:cNvSpPr>
          <p:nvPr>
            <p:ph type="title"/>
          </p:nvPr>
        </p:nvSpPr>
        <p:spPr/>
        <p:txBody>
          <a:bodyPr/>
          <a:lstStyle/>
          <a:p>
            <a:r>
              <a:rPr lang="zh-CN" altLang="en-US" sz="2800" smtClean="0"/>
              <a:t>通过经济模型选择项目</a:t>
            </a:r>
          </a:p>
        </p:txBody>
      </p:sp>
      <p:graphicFrame>
        <p:nvGraphicFramePr>
          <p:cNvPr id="24579" name="内容占位符 24578"/>
          <p:cNvGraphicFramePr>
            <a:graphicFrameLocks noGrp="1"/>
          </p:cNvGraphicFramePr>
          <p:nvPr>
            <p:ph idx="4294967295"/>
          </p:nvPr>
        </p:nvGraphicFramePr>
        <p:xfrm>
          <a:off x="250825" y="1295400"/>
          <a:ext cx="8642350" cy="3933825"/>
        </p:xfrm>
        <a:graphic>
          <a:graphicData uri="http://schemas.openxmlformats.org/drawingml/2006/table">
            <a:tbl>
              <a:tblPr/>
              <a:tblGrid>
                <a:gridCol w="873125"/>
                <a:gridCol w="800100"/>
                <a:gridCol w="942975"/>
                <a:gridCol w="798513"/>
                <a:gridCol w="942975"/>
                <a:gridCol w="942975"/>
                <a:gridCol w="800100"/>
                <a:gridCol w="798512"/>
                <a:gridCol w="942975"/>
                <a:gridCol w="800100"/>
              </a:tblGrid>
              <a:tr h="333375">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gridSpan="3">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项目A</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hMerge="1">
                  <a:txBody>
                    <a:bodyPr/>
                    <a:lstStyle/>
                    <a:p>
                      <a:endParaRPr lang="zh-CN"/>
                    </a:p>
                  </a:txBody>
                  <a:tcP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项目B</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hMerge="1">
                  <a:txBody>
                    <a:bodyPr/>
                    <a:lstStyle/>
                    <a:p>
                      <a:endParaRPr lang="zh-CN"/>
                    </a:p>
                  </a:txBody>
                  <a:tcP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项目C</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hMerge="1">
                  <a:txBody>
                    <a:bodyPr/>
                    <a:lstStyle/>
                    <a:p>
                      <a:endParaRPr lang="zh-CN"/>
                    </a:p>
                  </a:txBody>
                  <a:tcP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254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360363">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年限 </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费用</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回报</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净值</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费用</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回报</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净值</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费用</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回报</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净值</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alpha val="100000"/>
                      </a:srgbClr>
                    </a:solidFill>
                  </a:tcPr>
                </a:tc>
              </a:tr>
              <a:tr h="360362">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700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-700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-200</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8775">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-150</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0363">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3</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280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230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1000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-800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300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50</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0362">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4</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5</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800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795</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900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900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950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700</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0363">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5</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5</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1200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1195</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1300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1300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1150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900</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0362">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总计</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1010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2380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1370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1400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2550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1150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1250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2550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1300</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8775">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en-US" altLang="zh-CN" sz="1400" b="0">
                          <a:solidFill>
                            <a:schemeClr val="tx1"/>
                          </a:solidFill>
                          <a:latin typeface="微软雅黑" pitchFamily="2" charset="-122"/>
                          <a:ea typeface="微软雅黑" pitchFamily="2" charset="-122"/>
                        </a:rPr>
                        <a:t>PV(8%)</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￥909</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￥1,712</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￥803</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￥1,150</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￥1,837</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￥686</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￥998</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￥1,851</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￥852</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0363">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en-US" altLang="zh-CN" sz="1400" b="0">
                          <a:solidFill>
                            <a:schemeClr val="tx1"/>
                          </a:solidFill>
                          <a:latin typeface="微软雅黑" pitchFamily="2" charset="-122"/>
                          <a:ea typeface="微软雅黑" pitchFamily="2" charset="-122"/>
                        </a:rPr>
                        <a:t>BCR</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1.88</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1.6</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1.85</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60362">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en-US" altLang="zh-CN" sz="1400" b="0">
                          <a:solidFill>
                            <a:schemeClr val="tx1"/>
                          </a:solidFill>
                          <a:latin typeface="微软雅黑" pitchFamily="2" charset="-122"/>
                          <a:ea typeface="微软雅黑" pitchFamily="2" charset="-122"/>
                        </a:rPr>
                        <a:t>IRR</a:t>
                      </a:r>
                    </a:p>
                  </a:txBody>
                  <a:tcPr anchor="b">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35%</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44%</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r" fontAlgn="b">
                        <a:spcBef>
                          <a:spcPct val="0"/>
                        </a:spcBef>
                        <a:buClr>
                          <a:srgbClr val="000000"/>
                        </a:buClr>
                        <a:buNone/>
                      </a:pPr>
                      <a:r>
                        <a:rPr lang="en-US" altLang="zh-CN" sz="1400" b="0">
                          <a:solidFill>
                            <a:schemeClr val="tx1"/>
                          </a:solidFill>
                          <a:latin typeface="微软雅黑" pitchFamily="2" charset="-122"/>
                          <a:ea typeface="微软雅黑" pitchFamily="2" charset="-122"/>
                        </a:rPr>
                        <a:t>66%</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1"/>
                          </a:solidFill>
                          <a:latin typeface="微软雅黑" pitchFamily="2" charset="-122"/>
                          <a:ea typeface="微软雅黑" pitchFamily="2" charset="-122"/>
                        </a:rPr>
                        <a:t>　</a:t>
                      </a:r>
                    </a:p>
                  </a:txBody>
                  <a:tcPr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4706" name="矩形 24706"/>
          <p:cNvSpPr>
            <a:spLocks noChangeArrowheads="1"/>
          </p:cNvSpPr>
          <p:nvPr/>
        </p:nvSpPr>
        <p:spPr bwMode="auto">
          <a:xfrm>
            <a:off x="179388" y="5516563"/>
            <a:ext cx="705643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Clr>
                <a:schemeClr val="hlink"/>
              </a:buClr>
              <a:buFont typeface="Wingdings" pitchFamily="2" charset="2"/>
              <a:buChar char="v"/>
            </a:pPr>
            <a:r>
              <a:rPr lang="zh-CN" altLang="en-US" b="0">
                <a:solidFill>
                  <a:schemeClr val="accent1"/>
                </a:solidFill>
                <a:ea typeface="微软雅黑" pitchFamily="34" charset="-122"/>
              </a:rPr>
              <a:t>NPV必须和IRR结合一起进行分析，同时考虑时间周期</a:t>
            </a:r>
          </a:p>
          <a:p>
            <a:pPr marL="342900" indent="-342900">
              <a:spcBef>
                <a:spcPct val="20000"/>
              </a:spcBef>
              <a:buClr>
                <a:schemeClr val="hlink"/>
              </a:buClr>
              <a:buFont typeface="Wingdings" pitchFamily="2" charset="2"/>
              <a:buChar char="v"/>
            </a:pPr>
            <a:r>
              <a:rPr lang="zh-CN" altLang="en-US" b="0">
                <a:solidFill>
                  <a:schemeClr val="accent1"/>
                </a:solidFill>
                <a:ea typeface="微软雅黑" pitchFamily="34" charset="-122"/>
              </a:rPr>
              <a:t>真正的组合分析还必须考虑对风险的模拟和平衡</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25601"/>
          <p:cNvSpPr>
            <a:spLocks noGrp="1" noChangeArrowheads="1"/>
          </p:cNvSpPr>
          <p:nvPr>
            <p:ph type="title"/>
          </p:nvPr>
        </p:nvSpPr>
        <p:spPr/>
        <p:txBody>
          <a:bodyPr/>
          <a:lstStyle/>
          <a:p>
            <a:r>
              <a:rPr lang="zh-CN" altLang="en-US" sz="2800" smtClean="0"/>
              <a:t>项目评分法</a:t>
            </a:r>
          </a:p>
        </p:txBody>
      </p:sp>
      <p:graphicFrame>
        <p:nvGraphicFramePr>
          <p:cNvPr id="25603" name="内容占位符 25602"/>
          <p:cNvGraphicFramePr>
            <a:graphicFrameLocks noGrp="1"/>
          </p:cNvGraphicFramePr>
          <p:nvPr>
            <p:ph idx="4294967295"/>
          </p:nvPr>
        </p:nvGraphicFramePr>
        <p:xfrm>
          <a:off x="457200" y="1295400"/>
          <a:ext cx="7931150" cy="3524250"/>
        </p:xfrm>
        <a:graphic>
          <a:graphicData uri="http://schemas.openxmlformats.org/drawingml/2006/table">
            <a:tbl>
              <a:tblPr/>
              <a:tblGrid>
                <a:gridCol w="1817688"/>
                <a:gridCol w="1504950"/>
                <a:gridCol w="1439862"/>
                <a:gridCol w="1436688"/>
                <a:gridCol w="1731962"/>
              </a:tblGrid>
              <a:tr h="352158">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t">
                        <a:spcBef>
                          <a:spcPct val="0"/>
                        </a:spcBef>
                        <a:buClr>
                          <a:srgbClr val="000000"/>
                        </a:buClr>
                        <a:buNone/>
                      </a:pPr>
                      <a:r>
                        <a:rPr lang="zh-CN" altLang="en-US" sz="1700" dirty="0">
                          <a:solidFill>
                            <a:schemeClr val="tx1"/>
                          </a:solidFill>
                          <a:latin typeface="微软雅黑" pitchFamily="2" charset="-122"/>
                          <a:ea typeface="微软雅黑" pitchFamily="2" charset="-122"/>
                        </a:rPr>
                        <a:t>$APPEALS要素</a:t>
                      </a:r>
                      <a:endParaRPr lang="zh-CN" altLang="en-US" sz="1700" b="0" dirty="0">
                        <a:solidFill>
                          <a:schemeClr val="tx1"/>
                        </a:solidFill>
                        <a:latin typeface="微软雅黑" pitchFamily="2" charset="-122"/>
                        <a:ea typeface="微软雅黑" pitchFamily="2" charset="-122"/>
                      </a:endParaRPr>
                    </a:p>
                  </a:txBody>
                  <a:tcPr marT="48022" marB="48022">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t">
                        <a:spcBef>
                          <a:spcPct val="0"/>
                        </a:spcBef>
                        <a:buClr>
                          <a:srgbClr val="000000"/>
                        </a:buClr>
                        <a:buNone/>
                      </a:pPr>
                      <a:r>
                        <a:rPr lang="zh-CN" altLang="en-US" sz="1700" dirty="0">
                          <a:solidFill>
                            <a:schemeClr val="tx1"/>
                          </a:solidFill>
                          <a:latin typeface="微软雅黑" pitchFamily="2" charset="-122"/>
                          <a:ea typeface="微软雅黑" pitchFamily="2" charset="-122"/>
                        </a:rPr>
                        <a:t>权重</a:t>
                      </a:r>
                      <a:endParaRPr lang="zh-CN" altLang="en-US" sz="1700" b="0" dirty="0">
                        <a:solidFill>
                          <a:schemeClr val="tx1"/>
                        </a:solidFill>
                        <a:latin typeface="微软雅黑" pitchFamily="2" charset="-122"/>
                        <a:ea typeface="微软雅黑" pitchFamily="2" charset="-122"/>
                      </a:endParaRPr>
                    </a:p>
                  </a:txBody>
                  <a:tcPr marT="48022" marB="48022">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zh-CN" altLang="en-US" sz="1700" dirty="0">
                          <a:solidFill>
                            <a:schemeClr val="tx1"/>
                          </a:solidFill>
                          <a:latin typeface="微软雅黑" pitchFamily="2" charset="-122"/>
                          <a:ea typeface="微软雅黑" pitchFamily="2" charset="-122"/>
                        </a:rPr>
                        <a:t>产品A</a:t>
                      </a:r>
                      <a:endParaRPr lang="zh-CN" altLang="en-US" sz="1700" b="0" dirty="0">
                        <a:solidFill>
                          <a:schemeClr val="tx1"/>
                        </a:solidFill>
                        <a:latin typeface="微软雅黑" pitchFamily="2" charset="-122"/>
                        <a:ea typeface="微软雅黑" pitchFamily="2" charset="-122"/>
                      </a:endParaRP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zh-CN" altLang="en-US" sz="1700" dirty="0">
                          <a:solidFill>
                            <a:schemeClr val="tx1"/>
                          </a:solidFill>
                          <a:latin typeface="微软雅黑" pitchFamily="2" charset="-122"/>
                          <a:ea typeface="微软雅黑" pitchFamily="2" charset="-122"/>
                        </a:rPr>
                        <a:t>产品B</a:t>
                      </a:r>
                      <a:endParaRPr lang="zh-CN" altLang="en-US" sz="1700" b="0" dirty="0">
                        <a:solidFill>
                          <a:schemeClr val="tx1"/>
                        </a:solidFill>
                        <a:latin typeface="微软雅黑" pitchFamily="2" charset="-122"/>
                        <a:ea typeface="微软雅黑" pitchFamily="2" charset="-122"/>
                      </a:endParaRP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zh-CN" altLang="en-US" sz="1700" dirty="0">
                          <a:solidFill>
                            <a:schemeClr val="tx1"/>
                          </a:solidFill>
                          <a:latin typeface="微软雅黑" pitchFamily="2" charset="-122"/>
                          <a:ea typeface="微软雅黑" pitchFamily="2" charset="-122"/>
                        </a:rPr>
                        <a:t>产品C</a:t>
                      </a:r>
                      <a:endParaRPr lang="zh-CN" altLang="en-US" sz="1700" b="0" dirty="0">
                        <a:solidFill>
                          <a:schemeClr val="tx1"/>
                        </a:solidFill>
                        <a:latin typeface="微软雅黑" pitchFamily="2" charset="-122"/>
                        <a:ea typeface="微软雅黑" pitchFamily="2" charset="-122"/>
                      </a:endParaRPr>
                    </a:p>
                  </a:txBody>
                  <a:tcPr marT="48022" marB="48022"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254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CC">
                        <a:alpha val="100000"/>
                      </a:srgbClr>
                    </a:solidFill>
                  </a:tcPr>
                </a:tc>
              </a:tr>
              <a:tr h="352158">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t">
                        <a:spcBef>
                          <a:spcPct val="0"/>
                        </a:spcBef>
                        <a:buClr>
                          <a:srgbClr val="000000"/>
                        </a:buClr>
                        <a:buNone/>
                      </a:pPr>
                      <a:r>
                        <a:rPr lang="zh-CN" altLang="en-US" sz="1700" b="0" dirty="0">
                          <a:solidFill>
                            <a:schemeClr val="tx1"/>
                          </a:solidFill>
                          <a:latin typeface="微软雅黑" pitchFamily="2" charset="-122"/>
                          <a:ea typeface="微软雅黑" pitchFamily="2" charset="-122"/>
                        </a:rPr>
                        <a:t>价格</a:t>
                      </a:r>
                    </a:p>
                  </a:txBody>
                  <a:tcPr marT="48022" marB="48022">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t">
                        <a:spcBef>
                          <a:spcPct val="0"/>
                        </a:spcBef>
                        <a:buClr>
                          <a:srgbClr val="000000"/>
                        </a:buClr>
                        <a:buNone/>
                      </a:pPr>
                      <a:r>
                        <a:rPr lang="en-US" altLang="zh-CN" sz="1700" b="0">
                          <a:solidFill>
                            <a:schemeClr val="tx1"/>
                          </a:solidFill>
                          <a:latin typeface="微软雅黑" pitchFamily="2" charset="-122"/>
                          <a:ea typeface="微软雅黑" pitchFamily="2" charset="-122"/>
                        </a:rPr>
                        <a:t>30%</a:t>
                      </a:r>
                    </a:p>
                  </a:txBody>
                  <a:tcPr marT="48022" marB="48022">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6</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7</a:t>
                      </a:r>
                    </a:p>
                  </a:txBody>
                  <a:tcPr marT="48022" marB="48022"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3492">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t">
                        <a:spcBef>
                          <a:spcPct val="0"/>
                        </a:spcBef>
                        <a:buClr>
                          <a:srgbClr val="000000"/>
                        </a:buClr>
                        <a:buNone/>
                      </a:pPr>
                      <a:r>
                        <a:rPr lang="zh-CN" altLang="en-US" sz="1700" b="0" dirty="0">
                          <a:solidFill>
                            <a:schemeClr val="tx1"/>
                          </a:solidFill>
                          <a:latin typeface="微软雅黑" pitchFamily="2" charset="-122"/>
                          <a:ea typeface="微软雅黑" pitchFamily="2" charset="-122"/>
                        </a:rPr>
                        <a:t>供货(可获得性)</a:t>
                      </a:r>
                    </a:p>
                  </a:txBody>
                  <a:tcPr marT="48022" marB="48022">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t">
                        <a:spcBef>
                          <a:spcPct val="0"/>
                        </a:spcBef>
                        <a:buClr>
                          <a:srgbClr val="000000"/>
                        </a:buClr>
                        <a:buNone/>
                      </a:pPr>
                      <a:r>
                        <a:rPr lang="en-US" altLang="zh-CN" sz="1700" b="0">
                          <a:solidFill>
                            <a:schemeClr val="tx1"/>
                          </a:solidFill>
                          <a:latin typeface="微软雅黑" pitchFamily="2" charset="-122"/>
                          <a:ea typeface="微软雅黑" pitchFamily="2" charset="-122"/>
                        </a:rPr>
                        <a:t>2%</a:t>
                      </a:r>
                    </a:p>
                  </a:txBody>
                  <a:tcPr marT="48022" marB="48022">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7</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7</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7</a:t>
                      </a:r>
                    </a:p>
                  </a:txBody>
                  <a:tcPr marT="48022" marB="48022"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2158">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t">
                        <a:spcBef>
                          <a:spcPct val="0"/>
                        </a:spcBef>
                        <a:buClr>
                          <a:srgbClr val="000000"/>
                        </a:buClr>
                        <a:buNone/>
                      </a:pPr>
                      <a:r>
                        <a:rPr lang="zh-CN" altLang="en-US" sz="1700" b="0" dirty="0">
                          <a:solidFill>
                            <a:schemeClr val="tx1"/>
                          </a:solidFill>
                          <a:latin typeface="微软雅黑" pitchFamily="2" charset="-122"/>
                          <a:ea typeface="微软雅黑" pitchFamily="2" charset="-122"/>
                        </a:rPr>
                        <a:t>外观因素(包装)</a:t>
                      </a:r>
                    </a:p>
                  </a:txBody>
                  <a:tcPr marT="48022" marB="48022">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t">
                        <a:spcBef>
                          <a:spcPct val="0"/>
                        </a:spcBef>
                        <a:buClr>
                          <a:srgbClr val="000000"/>
                        </a:buClr>
                        <a:buNone/>
                      </a:pPr>
                      <a:r>
                        <a:rPr lang="en-US" altLang="zh-CN" sz="1700" b="0">
                          <a:solidFill>
                            <a:schemeClr val="tx1"/>
                          </a:solidFill>
                          <a:latin typeface="微软雅黑" pitchFamily="2" charset="-122"/>
                          <a:ea typeface="微软雅黑" pitchFamily="2" charset="-122"/>
                        </a:rPr>
                        <a:t>3%</a:t>
                      </a:r>
                    </a:p>
                  </a:txBody>
                  <a:tcPr marT="48022" marB="48022">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2158">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t">
                        <a:spcBef>
                          <a:spcPct val="0"/>
                        </a:spcBef>
                        <a:buClr>
                          <a:srgbClr val="000000"/>
                        </a:buClr>
                        <a:buNone/>
                      </a:pPr>
                      <a:r>
                        <a:rPr lang="zh-CN" altLang="en-US" sz="1700" b="0" dirty="0">
                          <a:solidFill>
                            <a:schemeClr val="tx1"/>
                          </a:solidFill>
                          <a:latin typeface="微软雅黑" pitchFamily="2" charset="-122"/>
                          <a:ea typeface="微软雅黑" pitchFamily="2" charset="-122"/>
                        </a:rPr>
                        <a:t>功能(性能)</a:t>
                      </a:r>
                    </a:p>
                  </a:txBody>
                  <a:tcPr marT="48022" marB="48022">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t">
                        <a:spcBef>
                          <a:spcPct val="0"/>
                        </a:spcBef>
                        <a:buClr>
                          <a:srgbClr val="000000"/>
                        </a:buClr>
                        <a:buNone/>
                      </a:pPr>
                      <a:r>
                        <a:rPr lang="en-US" altLang="zh-CN" sz="1700" b="0">
                          <a:solidFill>
                            <a:schemeClr val="tx1"/>
                          </a:solidFill>
                          <a:latin typeface="微软雅黑" pitchFamily="2" charset="-122"/>
                          <a:ea typeface="微软雅黑" pitchFamily="2" charset="-122"/>
                        </a:rPr>
                        <a:t>30%</a:t>
                      </a:r>
                    </a:p>
                  </a:txBody>
                  <a:tcPr marT="48022" marB="48022">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9</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7</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2158">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t">
                        <a:spcBef>
                          <a:spcPct val="0"/>
                        </a:spcBef>
                        <a:buClr>
                          <a:srgbClr val="000000"/>
                        </a:buClr>
                        <a:buNone/>
                      </a:pPr>
                      <a:r>
                        <a:rPr lang="zh-CN" altLang="en-US" sz="1700" b="0" dirty="0">
                          <a:solidFill>
                            <a:schemeClr val="tx1"/>
                          </a:solidFill>
                          <a:latin typeface="微软雅黑" pitchFamily="2" charset="-122"/>
                          <a:ea typeface="微软雅黑" pitchFamily="2" charset="-122"/>
                        </a:rPr>
                        <a:t>技术(易用性)</a:t>
                      </a:r>
                    </a:p>
                  </a:txBody>
                  <a:tcPr marT="48022" marB="48022">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t">
                        <a:spcBef>
                          <a:spcPct val="0"/>
                        </a:spcBef>
                        <a:buClr>
                          <a:srgbClr val="000000"/>
                        </a:buClr>
                        <a:buNone/>
                      </a:pPr>
                      <a:r>
                        <a:rPr lang="en-US" altLang="zh-CN" sz="1700" b="0">
                          <a:solidFill>
                            <a:schemeClr val="tx1"/>
                          </a:solidFill>
                          <a:latin typeface="微软雅黑" pitchFamily="2" charset="-122"/>
                          <a:ea typeface="微软雅黑" pitchFamily="2" charset="-122"/>
                        </a:rPr>
                        <a:t>10%</a:t>
                      </a:r>
                    </a:p>
                  </a:txBody>
                  <a:tcPr marT="48022" marB="48022">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7</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2158">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t">
                        <a:spcBef>
                          <a:spcPct val="0"/>
                        </a:spcBef>
                        <a:buClr>
                          <a:srgbClr val="000000"/>
                        </a:buClr>
                        <a:buNone/>
                      </a:pPr>
                      <a:r>
                        <a:rPr lang="zh-CN" altLang="en-US" sz="1700" b="0" dirty="0">
                          <a:solidFill>
                            <a:schemeClr val="tx1"/>
                          </a:solidFill>
                          <a:latin typeface="微软雅黑" pitchFamily="2" charset="-122"/>
                          <a:ea typeface="微软雅黑" pitchFamily="2" charset="-122"/>
                        </a:rPr>
                        <a:t>担忧(保修)</a:t>
                      </a:r>
                    </a:p>
                  </a:txBody>
                  <a:tcPr marT="48022" marB="48022">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t">
                        <a:spcBef>
                          <a:spcPct val="0"/>
                        </a:spcBef>
                        <a:buClr>
                          <a:srgbClr val="000000"/>
                        </a:buClr>
                        <a:buNone/>
                      </a:pPr>
                      <a:r>
                        <a:rPr lang="en-US" altLang="zh-CN" sz="1700" b="0">
                          <a:solidFill>
                            <a:schemeClr val="tx1"/>
                          </a:solidFill>
                          <a:latin typeface="微软雅黑" pitchFamily="2" charset="-122"/>
                          <a:ea typeface="微软雅黑" pitchFamily="2" charset="-122"/>
                        </a:rPr>
                        <a:t>10%</a:t>
                      </a:r>
                    </a:p>
                  </a:txBody>
                  <a:tcPr marT="48022" marB="48022">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3492">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t">
                        <a:spcBef>
                          <a:spcPct val="0"/>
                        </a:spcBef>
                        <a:buClr>
                          <a:srgbClr val="000000"/>
                        </a:buClr>
                        <a:buNone/>
                      </a:pPr>
                      <a:r>
                        <a:rPr lang="zh-CN" altLang="en-US" sz="1700" b="0" dirty="0">
                          <a:solidFill>
                            <a:schemeClr val="tx1"/>
                          </a:solidFill>
                          <a:latin typeface="微软雅黑" pitchFamily="2" charset="-122"/>
                          <a:ea typeface="微软雅黑" pitchFamily="2" charset="-122"/>
                        </a:rPr>
                        <a:t>维护成本</a:t>
                      </a:r>
                    </a:p>
                  </a:txBody>
                  <a:tcPr marT="48022" marB="48022">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t">
                        <a:spcBef>
                          <a:spcPct val="0"/>
                        </a:spcBef>
                        <a:buClr>
                          <a:srgbClr val="000000"/>
                        </a:buClr>
                        <a:buNone/>
                      </a:pPr>
                      <a:r>
                        <a:rPr lang="en-US" altLang="zh-CN" sz="1700" b="0">
                          <a:solidFill>
                            <a:schemeClr val="tx1"/>
                          </a:solidFill>
                          <a:latin typeface="微软雅黑" pitchFamily="2" charset="-122"/>
                          <a:ea typeface="微软雅黑" pitchFamily="2" charset="-122"/>
                        </a:rPr>
                        <a:t>10%</a:t>
                      </a:r>
                    </a:p>
                  </a:txBody>
                  <a:tcPr marT="48022" marB="48022">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9</a:t>
                      </a:r>
                    </a:p>
                  </a:txBody>
                  <a:tcPr marT="48022" marB="48022"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2158">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t">
                        <a:spcBef>
                          <a:spcPct val="0"/>
                        </a:spcBef>
                        <a:buClr>
                          <a:srgbClr val="000000"/>
                        </a:buClr>
                        <a:buNone/>
                      </a:pPr>
                      <a:r>
                        <a:rPr lang="zh-CN" altLang="en-US" sz="1700" b="0" dirty="0">
                          <a:solidFill>
                            <a:schemeClr val="tx1"/>
                          </a:solidFill>
                          <a:latin typeface="微软雅黑" pitchFamily="2" charset="-122"/>
                          <a:ea typeface="微软雅黑" pitchFamily="2" charset="-122"/>
                        </a:rPr>
                        <a:t>影响(社会)</a:t>
                      </a:r>
                    </a:p>
                  </a:txBody>
                  <a:tcPr marT="48022" marB="48022">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t">
                        <a:spcBef>
                          <a:spcPct val="0"/>
                        </a:spcBef>
                        <a:buClr>
                          <a:srgbClr val="000000"/>
                        </a:buClr>
                        <a:buNone/>
                      </a:pPr>
                      <a:r>
                        <a:rPr lang="en-US" altLang="zh-CN" sz="1700" b="0">
                          <a:solidFill>
                            <a:schemeClr val="tx1"/>
                          </a:solidFill>
                          <a:latin typeface="微软雅黑" pitchFamily="2" charset="-122"/>
                          <a:ea typeface="微软雅黑" pitchFamily="2" charset="-122"/>
                        </a:rPr>
                        <a:t>5%</a:t>
                      </a:r>
                    </a:p>
                  </a:txBody>
                  <a:tcPr marT="48022" marB="48022">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9</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7</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a:t>
                      </a:r>
                    </a:p>
                  </a:txBody>
                  <a:tcPr marT="48022" marB="48022"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2158">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t">
                        <a:spcBef>
                          <a:spcPct val="0"/>
                        </a:spcBef>
                        <a:buClr>
                          <a:srgbClr val="000000"/>
                        </a:buClr>
                        <a:buNone/>
                      </a:pPr>
                      <a:r>
                        <a:rPr lang="zh-CN" altLang="en-US" sz="1700" b="0" dirty="0">
                          <a:solidFill>
                            <a:schemeClr val="tx1"/>
                          </a:solidFill>
                          <a:latin typeface="微软雅黑" pitchFamily="2" charset="-122"/>
                          <a:ea typeface="微软雅黑" pitchFamily="2" charset="-122"/>
                        </a:rPr>
                        <a:t>总分</a:t>
                      </a:r>
                    </a:p>
                  </a:txBody>
                  <a:tcPr marT="48022" marB="48022">
                    <a:lnL w="254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700" b="0" dirty="0">
                          <a:solidFill>
                            <a:schemeClr val="tx1"/>
                          </a:solidFill>
                          <a:latin typeface="微软雅黑" pitchFamily="2" charset="-122"/>
                          <a:ea typeface="微软雅黑" pitchFamily="2" charset="-122"/>
                        </a:rPr>
                        <a:t>　</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8.33</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6.93</a:t>
                      </a:r>
                    </a:p>
                  </a:txBody>
                  <a:tcPr marT="48022" marB="48022"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fontAlgn="b">
                        <a:spcBef>
                          <a:spcPct val="0"/>
                        </a:spcBef>
                        <a:buClr>
                          <a:srgbClr val="000000"/>
                        </a:buClr>
                        <a:buNone/>
                      </a:pPr>
                      <a:r>
                        <a:rPr lang="en-US" altLang="zh-CN" sz="1700" b="0">
                          <a:solidFill>
                            <a:schemeClr val="tx1"/>
                          </a:solidFill>
                          <a:latin typeface="微软雅黑" pitchFamily="2" charset="-122"/>
                          <a:ea typeface="微软雅黑" pitchFamily="2" charset="-122"/>
                        </a:rPr>
                        <a:t>7.78</a:t>
                      </a:r>
                    </a:p>
                  </a:txBody>
                  <a:tcPr marT="48022" marB="48022" anchor="b">
                    <a:lnL w="12700" cap="flat" cmpd="sng">
                      <a:solidFill>
                        <a:srgbClr val="000000"/>
                      </a:solidFill>
                      <a:prstDash val="solid"/>
                      <a:headEnd type="none" w="med" len="med"/>
                      <a:tailEnd type="none" w="med" len="med"/>
                    </a:lnL>
                    <a:lnR w="254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5400" cap="flat" cmpd="sng">
                      <a:solidFill>
                        <a:srgbClr val="000000"/>
                      </a:solidFill>
                      <a:prstDash val="solid"/>
                      <a:headEnd type="none" w="med" len="med"/>
                      <a:tailEnd type="none" w="med" len="med"/>
                    </a:lnB>
                    <a:lnTlToBr>
                      <a:noFill/>
                    </a:lnTlToBr>
                    <a:lnBlToTr>
                      <a:noFill/>
                    </a:lnBlToTr>
                    <a:solidFill>
                      <a:srgbClr val="FFFFCC">
                        <a:alpha val="100000"/>
                      </a:srgbClr>
                    </a:solidFill>
                  </a:tcPr>
                </a:tc>
              </a:tr>
            </a:tbl>
          </a:graphicData>
        </a:graphic>
      </p:graphicFrame>
      <p:sp>
        <p:nvSpPr>
          <p:cNvPr id="25670" name="矩形 25670"/>
          <p:cNvSpPr>
            <a:spLocks noChangeArrowheads="1"/>
          </p:cNvSpPr>
          <p:nvPr/>
        </p:nvSpPr>
        <p:spPr bwMode="auto">
          <a:xfrm>
            <a:off x="323850" y="5084763"/>
            <a:ext cx="70564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Clr>
                <a:schemeClr val="hlink"/>
              </a:buClr>
              <a:buFont typeface="Wingdings" pitchFamily="2" charset="2"/>
              <a:buChar char="v"/>
            </a:pPr>
            <a:r>
              <a:rPr lang="zh-CN" altLang="en-US" b="0">
                <a:solidFill>
                  <a:schemeClr val="accent1"/>
                </a:solidFill>
                <a:ea typeface="微软雅黑" pitchFamily="34" charset="-122"/>
              </a:rPr>
              <a:t>确定决策因子和权重，并进行加权平均</a:t>
            </a:r>
          </a:p>
          <a:p>
            <a:pPr marL="342900" indent="-342900">
              <a:spcBef>
                <a:spcPct val="20000"/>
              </a:spcBef>
              <a:buClr>
                <a:schemeClr val="hlink"/>
              </a:buClr>
              <a:buFont typeface="Wingdings" pitchFamily="2" charset="2"/>
              <a:buChar char="v"/>
            </a:pPr>
            <a:r>
              <a:rPr lang="zh-CN" altLang="en-US" b="0">
                <a:solidFill>
                  <a:schemeClr val="accent1"/>
                </a:solidFill>
                <a:ea typeface="微软雅黑" pitchFamily="34" charset="-122"/>
              </a:rPr>
              <a:t>最基本的结构化决策方法</a:t>
            </a:r>
          </a:p>
          <a:p>
            <a:pPr marL="342900" indent="-342900">
              <a:spcBef>
                <a:spcPct val="20000"/>
              </a:spcBef>
              <a:buClr>
                <a:schemeClr val="hlink"/>
              </a:buClr>
              <a:buFont typeface="Wingdings" pitchFamily="2" charset="2"/>
              <a:buChar char="v"/>
            </a:pPr>
            <a:endParaRPr lang="zh-CN" altLang="en-US" b="0">
              <a:solidFill>
                <a:schemeClr val="accent1"/>
              </a:solidFill>
              <a:ea typeface="微软雅黑"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26625"/>
          <p:cNvSpPr>
            <a:spLocks noGrp="1" noChangeArrowheads="1"/>
          </p:cNvSpPr>
          <p:nvPr>
            <p:ph type="title"/>
          </p:nvPr>
        </p:nvSpPr>
        <p:spPr/>
        <p:txBody>
          <a:bodyPr/>
          <a:lstStyle/>
          <a:p>
            <a:r>
              <a:rPr lang="zh-CN" altLang="en-US" sz="2800" smtClean="0"/>
              <a:t>项目章程的主要内容</a:t>
            </a:r>
          </a:p>
        </p:txBody>
      </p:sp>
      <p:graphicFrame>
        <p:nvGraphicFramePr>
          <p:cNvPr id="26627" name="内容占位符 26626"/>
          <p:cNvGraphicFramePr>
            <a:graphicFrameLocks noGrp="1"/>
          </p:cNvGraphicFramePr>
          <p:nvPr>
            <p:ph idx="4294967295"/>
          </p:nvPr>
        </p:nvGraphicFramePr>
        <p:xfrm>
          <a:off x="395288" y="1295400"/>
          <a:ext cx="8362950" cy="5006975"/>
        </p:xfrm>
        <a:graphic>
          <a:graphicData uri="http://schemas.openxmlformats.org/drawingml/2006/table">
            <a:tbl>
              <a:tblPr/>
              <a:tblGrid>
                <a:gridCol w="1463675"/>
                <a:gridCol w="2795588"/>
                <a:gridCol w="1885950"/>
                <a:gridCol w="2217737"/>
              </a:tblGrid>
              <a:tr h="314822">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项目名称</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CRM软件开发</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成立时间</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en-US" altLang="zh-CN" sz="1400" b="0">
                          <a:solidFill>
                            <a:schemeClr val="tx2"/>
                          </a:solidFill>
                          <a:latin typeface="微软雅黑" pitchFamily="2" charset="-122"/>
                          <a:ea typeface="微软雅黑" pitchFamily="2" charset="-122"/>
                        </a:rPr>
                        <a:t>2007-1-1</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r>
              <a:tr h="314822">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项目发起人</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沃尔特</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项目客户</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李四</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r>
              <a:tr h="314822">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项目经理</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张三</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None/>
                      </a:pPr>
                      <a:endParaRPr lang="zh-CN" altLang="en-US" sz="1400" dirty="0">
                        <a:solidFill>
                          <a:schemeClr val="tx2"/>
                        </a:solidFill>
                        <a:latin typeface="微软雅黑" pitchFamily="2" charset="-122"/>
                        <a:ea typeface="微软雅黑" pitchFamily="2" charset="-122"/>
                      </a:endParaRP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None/>
                      </a:pPr>
                      <a:endParaRPr lang="zh-CN" altLang="en-US" sz="1400" dirty="0">
                        <a:solidFill>
                          <a:schemeClr val="tx2"/>
                        </a:solidFill>
                        <a:latin typeface="微软雅黑" pitchFamily="2" charset="-122"/>
                        <a:ea typeface="微软雅黑" pitchFamily="2" charset="-122"/>
                      </a:endParaRP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alpha val="100000"/>
                      </a:srgbClr>
                    </a:solidFill>
                  </a:tcPr>
                </a:tc>
              </a:tr>
              <a:tr h="314822">
                <a:tc gridSpan="4">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None/>
                      </a:pPr>
                      <a:endParaRPr lang="zh-CN" altLang="en-US" sz="1400" dirty="0">
                        <a:solidFill>
                          <a:schemeClr val="tx2"/>
                        </a:solidFill>
                        <a:latin typeface="微软雅黑" pitchFamily="2" charset="-122"/>
                        <a:ea typeface="微软雅黑" pitchFamily="2" charset="-122"/>
                      </a:endParaRP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535197">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立项理由</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CC">
                        <a:alpha val="100000"/>
                      </a:srgbClr>
                    </a:solidFill>
                  </a:tcPr>
                </a:tc>
                <a:tc gridSpan="3">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结合**公司多年的销售和营销经验,**公司已经形成了一批潜在的客户群,**公司已经有</a:t>
                      </a:r>
                    </a:p>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成熟的软件体系架构</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CC">
                        <a:alpha val="100000"/>
                      </a:srgbClr>
                    </a:solid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755899">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项目目标</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CC">
                        <a:alpha val="100000"/>
                      </a:srgbClr>
                    </a:solidFill>
                  </a:tcPr>
                </a:tc>
                <a:tc gridSpan="3">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以标准的客户关系管理理论为指导，结合公司的营销经验，在6个月时间里开发完成</a:t>
                      </a:r>
                    </a:p>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具备客户管理，市场管理，销售管理，服务管理，统计分析和Call Center六大功能</a:t>
                      </a:r>
                    </a:p>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CRM客户管理管理软件。预算6个月投入为50万人民币。</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CC">
                        <a:alpha val="100000"/>
                      </a:srgbClr>
                    </a:solid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14822">
                <a:tc gridSpan="4">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None/>
                      </a:pPr>
                      <a:endParaRPr lang="zh-CN" altLang="en-US" sz="1400" dirty="0">
                        <a:solidFill>
                          <a:schemeClr val="tx2"/>
                        </a:solidFill>
                        <a:latin typeface="微软雅黑" pitchFamily="2" charset="-122"/>
                        <a:ea typeface="微软雅黑" pitchFamily="2" charset="-122"/>
                      </a:endParaRP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975947">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None/>
                      </a:pPr>
                      <a:r>
                        <a:rPr lang="zh-CN" altLang="en-US" sz="1400" b="0" dirty="0">
                          <a:solidFill>
                            <a:schemeClr val="tx2"/>
                          </a:solidFill>
                          <a:latin typeface="微软雅黑" pitchFamily="2" charset="-122"/>
                          <a:ea typeface="微软雅黑" pitchFamily="2" charset="-122"/>
                        </a:rPr>
                        <a:t>项目成员</a:t>
                      </a:r>
                    </a:p>
                  </a:txBody>
                  <a:tcPr marT="47223" marB="47223"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FF">
                        <a:alpha val="100000"/>
                      </a:srgbClr>
                    </a:solidFill>
                  </a:tcPr>
                </a:tc>
                <a:tc gridSpan="3">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1.沃尔特:项目发起人和赞助人，负责监督项目</a:t>
                      </a:r>
                    </a:p>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2.张三:项目经理，负责计划，监控项目，对项目质量负责</a:t>
                      </a:r>
                    </a:p>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3.李四:IT部门经理，负责为项目提供适当资源和培训</a:t>
                      </a:r>
                    </a:p>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4.王五:业务接口人，负责为项目提供业务需求</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FF">
                        <a:alpha val="100000"/>
                      </a:srgbClr>
                    </a:solid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536181">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项目里程碑</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FF">
                        <a:alpha val="100000"/>
                      </a:srgbClr>
                    </a:solidFill>
                  </a:tcPr>
                </a:tc>
                <a:tc gridSpan="3">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里程碑1-(07.1-07.6):完成客户管理和市场管理</a:t>
                      </a:r>
                    </a:p>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里程碑2-(07.7-07.12):完成服务管理等其它功能 </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FF">
                        <a:alpha val="100000"/>
                      </a:srgbClr>
                    </a:solid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14822">
                <a:tc gridSpan="4">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None/>
                      </a:pPr>
                      <a:endParaRPr lang="zh-CN" altLang="en-US" sz="1400" dirty="0">
                        <a:solidFill>
                          <a:schemeClr val="tx2"/>
                        </a:solidFill>
                        <a:latin typeface="微软雅黑" pitchFamily="2" charset="-122"/>
                        <a:ea typeface="微软雅黑" pitchFamily="2" charset="-122"/>
                      </a:endParaRP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14822">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项目产出</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gridSpan="3">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fontAlgn="b">
                        <a:spcBef>
                          <a:spcPct val="0"/>
                        </a:spcBef>
                        <a:buClr>
                          <a:srgbClr val="000000"/>
                        </a:buClr>
                        <a:buNone/>
                      </a:pPr>
                      <a:r>
                        <a:rPr lang="zh-CN" altLang="en-US" sz="1400" b="0" dirty="0">
                          <a:solidFill>
                            <a:schemeClr val="tx2"/>
                          </a:solidFill>
                          <a:latin typeface="微软雅黑" pitchFamily="2" charset="-122"/>
                          <a:ea typeface="微软雅黑" pitchFamily="2" charset="-122"/>
                        </a:rPr>
                        <a:t>可运行的软件影响程序和配套文档</a:t>
                      </a:r>
                    </a:p>
                  </a:txBody>
                  <a:tcPr marT="47223" marB="47223" anchor="b">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27649"/>
          <p:cNvSpPr>
            <a:spLocks noGrp="1" noChangeArrowheads="1"/>
          </p:cNvSpPr>
          <p:nvPr>
            <p:ph type="title"/>
          </p:nvPr>
        </p:nvSpPr>
        <p:spPr/>
        <p:txBody>
          <a:bodyPr/>
          <a:lstStyle/>
          <a:p>
            <a:r>
              <a:rPr lang="zh-CN" altLang="en-US" sz="2800" smtClean="0"/>
              <a:t>专家判断</a:t>
            </a:r>
          </a:p>
        </p:txBody>
      </p:sp>
      <p:sp>
        <p:nvSpPr>
          <p:cNvPr id="27650" name="矩形 27650"/>
          <p:cNvSpPr>
            <a:spLocks noChangeArrowheads="1"/>
          </p:cNvSpPr>
          <p:nvPr/>
        </p:nvSpPr>
        <p:spPr bwMode="auto">
          <a:xfrm>
            <a:off x="323850" y="1343025"/>
            <a:ext cx="8496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专家判断是选择选择和决策的一种方式，但是更多的依据的是专家本身的经验积累。最正规的专家判断</a:t>
            </a:r>
            <a:r>
              <a:rPr lang="en-US" sz="2000" b="0">
                <a:solidFill>
                  <a:schemeClr val="tx2"/>
                </a:solidFill>
                <a:ea typeface="微软雅黑" pitchFamily="34" charset="-122"/>
              </a:rPr>
              <a:t>-</a:t>
            </a:r>
            <a:r>
              <a:rPr lang="zh-CN" altLang="en-US" sz="2000" b="0">
                <a:solidFill>
                  <a:schemeClr val="tx2"/>
                </a:solidFill>
                <a:ea typeface="微软雅黑" pitchFamily="34" charset="-122"/>
              </a:rPr>
              <a:t>德尔菲法</a:t>
            </a:r>
            <a:r>
              <a:rPr lang="en-US" sz="2000" b="0">
                <a:solidFill>
                  <a:schemeClr val="tx2"/>
                </a:solidFill>
                <a:ea typeface="微软雅黑" pitchFamily="34" charset="-122"/>
              </a:rPr>
              <a:t>(Delphi)</a:t>
            </a:r>
          </a:p>
        </p:txBody>
      </p:sp>
      <p:sp>
        <p:nvSpPr>
          <p:cNvPr id="27651" name="文本占位符 27651"/>
          <p:cNvSpPr>
            <a:spLocks noGrp="1" noChangeArrowheads="1"/>
          </p:cNvSpPr>
          <p:nvPr>
            <p:ph type="body" sz="half" idx="1"/>
          </p:nvPr>
        </p:nvSpPr>
        <p:spPr>
          <a:xfrm>
            <a:off x="395288" y="2349500"/>
            <a:ext cx="5832475" cy="1744663"/>
          </a:xfrm>
        </p:spPr>
        <p:txBody>
          <a:bodyPr/>
          <a:lstStyle/>
          <a:p>
            <a:r>
              <a:rPr lang="zh-CN" altLang="en-US" sz="1800" b="0" smtClean="0">
                <a:latin typeface="微软雅黑" pitchFamily="34" charset="-122"/>
                <a:ea typeface="微软雅黑" pitchFamily="34" charset="-122"/>
              </a:rPr>
              <a:t>组成专家小组</a:t>
            </a:r>
            <a:endParaRPr lang="en-US" altLang="zh-CN" sz="1800" b="0" smtClean="0">
              <a:latin typeface="微软雅黑" pitchFamily="34" charset="-122"/>
              <a:ea typeface="微软雅黑" pitchFamily="34" charset="-122"/>
            </a:endParaRPr>
          </a:p>
          <a:p>
            <a:r>
              <a:rPr lang="zh-CN" altLang="en-US" sz="1800" b="0" smtClean="0">
                <a:latin typeface="微软雅黑" pitchFamily="34" charset="-122"/>
                <a:ea typeface="微软雅黑" pitchFamily="34" charset="-122"/>
              </a:rPr>
              <a:t>给专家介绍背景资料</a:t>
            </a:r>
          </a:p>
          <a:p>
            <a:r>
              <a:rPr lang="zh-CN" altLang="en-US" sz="1800" b="0" smtClean="0">
                <a:latin typeface="微软雅黑" pitchFamily="34" charset="-122"/>
                <a:ea typeface="微软雅黑" pitchFamily="34" charset="-122"/>
              </a:rPr>
              <a:t>专家背靠背预测</a:t>
            </a:r>
            <a:endParaRPr lang="en-US" altLang="zh-CN" sz="1800" b="0" smtClean="0">
              <a:latin typeface="微软雅黑" pitchFamily="34" charset="-122"/>
              <a:ea typeface="微软雅黑" pitchFamily="34" charset="-122"/>
            </a:endParaRPr>
          </a:p>
          <a:p>
            <a:r>
              <a:rPr lang="zh-CN" altLang="en-US" sz="1800" b="0" smtClean="0">
                <a:latin typeface="微软雅黑" pitchFamily="34" charset="-122"/>
                <a:ea typeface="微软雅黑" pitchFamily="34" charset="-122"/>
              </a:rPr>
              <a:t>通过方差计算进行拟合，无法拟合进入下一轮</a:t>
            </a:r>
          </a:p>
          <a:p>
            <a:r>
              <a:rPr lang="zh-CN" altLang="en-US" sz="1800" b="0" smtClean="0">
                <a:latin typeface="微软雅黑" pitchFamily="34" charset="-122"/>
                <a:ea typeface="微软雅黑" pitchFamily="34" charset="-122"/>
              </a:rPr>
              <a:t>综合处理</a:t>
            </a:r>
          </a:p>
          <a:p>
            <a:endParaRPr lang="zh-CN" altLang="en-US" sz="1800" b="0" smtClean="0">
              <a:latin typeface="微软雅黑" pitchFamily="34" charset="-122"/>
              <a:ea typeface="微软雅黑" pitchFamily="34" charset="-122"/>
            </a:endParaRPr>
          </a:p>
        </p:txBody>
      </p:sp>
      <p:pic>
        <p:nvPicPr>
          <p:cNvPr id="27652" name="图片 27652" descr="PE01561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425" y="4652963"/>
            <a:ext cx="2519363"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5121"/>
          <p:cNvSpPr>
            <a:spLocks noGrp="1" noChangeArrowheads="1"/>
          </p:cNvSpPr>
          <p:nvPr>
            <p:ph type="title"/>
          </p:nvPr>
        </p:nvSpPr>
        <p:spPr/>
        <p:txBody>
          <a:bodyPr/>
          <a:lstStyle/>
          <a:p>
            <a:r>
              <a:rPr lang="zh-CN" altLang="en-US" sz="2800" smtClean="0"/>
              <a:t>系统和子系统</a:t>
            </a:r>
          </a:p>
        </p:txBody>
      </p:sp>
      <p:sp>
        <p:nvSpPr>
          <p:cNvPr id="5122" name="文本占位符 5122"/>
          <p:cNvSpPr>
            <a:spLocks noGrp="1" noChangeArrowheads="1"/>
          </p:cNvSpPr>
          <p:nvPr>
            <p:ph type="body" idx="1"/>
          </p:nvPr>
        </p:nvSpPr>
        <p:spPr>
          <a:xfrm>
            <a:off x="323850" y="2492375"/>
            <a:ext cx="4752975" cy="1743075"/>
          </a:xfrm>
        </p:spPr>
        <p:txBody>
          <a:bodyPr/>
          <a:lstStyle/>
          <a:p>
            <a:r>
              <a:rPr lang="zh-CN" altLang="en-US" sz="1800" b="0" smtClean="0">
                <a:latin typeface="微软雅黑" pitchFamily="34" charset="-122"/>
                <a:ea typeface="微软雅黑" pitchFamily="34" charset="-122"/>
              </a:rPr>
              <a:t>由独立的，可区分元素组成</a:t>
            </a:r>
          </a:p>
          <a:p>
            <a:r>
              <a:rPr lang="zh-CN" altLang="en-US" sz="1800" b="0" smtClean="0">
                <a:latin typeface="微软雅黑" pitchFamily="34" charset="-122"/>
                <a:ea typeface="微软雅黑" pitchFamily="34" charset="-122"/>
              </a:rPr>
              <a:t>不能简单的想象出来</a:t>
            </a:r>
          </a:p>
          <a:p>
            <a:r>
              <a:rPr lang="zh-CN" altLang="en-US" sz="1800" b="0" smtClean="0">
                <a:latin typeface="微软雅黑" pitchFamily="34" charset="-122"/>
                <a:ea typeface="微软雅黑" pitchFamily="34" charset="-122"/>
              </a:rPr>
              <a:t>内部元素之间存在相互作用和依赖</a:t>
            </a:r>
          </a:p>
          <a:p>
            <a:r>
              <a:rPr lang="zh-CN" altLang="en-US" sz="1800" b="0" smtClean="0">
                <a:latin typeface="微软雅黑" pitchFamily="34" charset="-122"/>
                <a:ea typeface="微软雅黑" pitchFamily="34" charset="-122"/>
              </a:rPr>
              <a:t>有边界和输入，输出</a:t>
            </a:r>
          </a:p>
        </p:txBody>
      </p:sp>
      <p:sp>
        <p:nvSpPr>
          <p:cNvPr id="5123" name="矩形 5123"/>
          <p:cNvSpPr>
            <a:spLocks noChangeArrowheads="1"/>
          </p:cNvSpPr>
          <p:nvPr/>
        </p:nvSpPr>
        <p:spPr bwMode="auto">
          <a:xfrm>
            <a:off x="323850" y="1268413"/>
            <a:ext cx="83518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极其复杂的研究对象称为系统，即相互作用和相互依赖的若干组成部分结合成的具有特定功能的游记整体，而且这个系统又是它所从属的更大系统的组成部分。</a:t>
            </a:r>
          </a:p>
        </p:txBody>
      </p:sp>
      <p:sp>
        <p:nvSpPr>
          <p:cNvPr id="5124" name="矩形 5124"/>
          <p:cNvSpPr>
            <a:spLocks noChangeArrowheads="1"/>
          </p:cNvSpPr>
          <p:nvPr/>
        </p:nvSpPr>
        <p:spPr bwMode="auto">
          <a:xfrm>
            <a:off x="6445250" y="2781300"/>
            <a:ext cx="935038" cy="360363"/>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系统</a:t>
            </a:r>
          </a:p>
        </p:txBody>
      </p:sp>
      <p:sp>
        <p:nvSpPr>
          <p:cNvPr id="5125" name="矩形 5125"/>
          <p:cNvSpPr>
            <a:spLocks noChangeArrowheads="1"/>
          </p:cNvSpPr>
          <p:nvPr/>
        </p:nvSpPr>
        <p:spPr bwMode="auto">
          <a:xfrm>
            <a:off x="5651500" y="3502025"/>
            <a:ext cx="935038" cy="360363"/>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子系统</a:t>
            </a:r>
          </a:p>
        </p:txBody>
      </p:sp>
      <p:sp>
        <p:nvSpPr>
          <p:cNvPr id="5126" name="矩形 5126"/>
          <p:cNvSpPr>
            <a:spLocks noChangeArrowheads="1"/>
          </p:cNvSpPr>
          <p:nvPr/>
        </p:nvSpPr>
        <p:spPr bwMode="auto">
          <a:xfrm>
            <a:off x="7165975" y="3502025"/>
            <a:ext cx="935038" cy="360363"/>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子系统</a:t>
            </a:r>
          </a:p>
        </p:txBody>
      </p:sp>
      <p:sp>
        <p:nvSpPr>
          <p:cNvPr id="5127" name="矩形 5127"/>
          <p:cNvSpPr>
            <a:spLocks noChangeArrowheads="1"/>
          </p:cNvSpPr>
          <p:nvPr/>
        </p:nvSpPr>
        <p:spPr bwMode="auto">
          <a:xfrm>
            <a:off x="4932363" y="4438650"/>
            <a:ext cx="935037" cy="360363"/>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模块</a:t>
            </a:r>
          </a:p>
        </p:txBody>
      </p:sp>
      <p:sp>
        <p:nvSpPr>
          <p:cNvPr id="5128" name="矩形 5128"/>
          <p:cNvSpPr>
            <a:spLocks noChangeArrowheads="1"/>
          </p:cNvSpPr>
          <p:nvPr/>
        </p:nvSpPr>
        <p:spPr bwMode="auto">
          <a:xfrm>
            <a:off x="6229350" y="4438650"/>
            <a:ext cx="935038" cy="360363"/>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模块</a:t>
            </a:r>
          </a:p>
        </p:txBody>
      </p:sp>
      <p:sp>
        <p:nvSpPr>
          <p:cNvPr id="5129" name="矩形 5129"/>
          <p:cNvSpPr>
            <a:spLocks noChangeArrowheads="1"/>
          </p:cNvSpPr>
          <p:nvPr/>
        </p:nvSpPr>
        <p:spPr bwMode="auto">
          <a:xfrm>
            <a:off x="4213225" y="5518150"/>
            <a:ext cx="935038" cy="360363"/>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单元</a:t>
            </a:r>
          </a:p>
        </p:txBody>
      </p:sp>
      <p:sp>
        <p:nvSpPr>
          <p:cNvPr id="5130" name="矩形 5130"/>
          <p:cNvSpPr>
            <a:spLocks noChangeArrowheads="1"/>
          </p:cNvSpPr>
          <p:nvPr/>
        </p:nvSpPr>
        <p:spPr bwMode="auto">
          <a:xfrm>
            <a:off x="5508625" y="5518150"/>
            <a:ext cx="935038" cy="360363"/>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单元</a:t>
            </a:r>
          </a:p>
        </p:txBody>
      </p:sp>
      <p:cxnSp>
        <p:nvCxnSpPr>
          <p:cNvPr id="5131" name="直接箭头连接符 5131"/>
          <p:cNvCxnSpPr>
            <a:cxnSpLocks noChangeShapeType="1"/>
            <a:endCxn id="5125" idx="0"/>
          </p:cNvCxnSpPr>
          <p:nvPr/>
        </p:nvCxnSpPr>
        <p:spPr bwMode="auto">
          <a:xfrm flipH="1">
            <a:off x="6119813" y="3141663"/>
            <a:ext cx="755650" cy="360362"/>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132" name="直接箭头连接符 5132"/>
          <p:cNvCxnSpPr>
            <a:cxnSpLocks noChangeShapeType="1"/>
            <a:stCxn id="5124" idx="2"/>
            <a:endCxn id="5126" idx="0"/>
          </p:cNvCxnSpPr>
          <p:nvPr/>
        </p:nvCxnSpPr>
        <p:spPr bwMode="auto">
          <a:xfrm>
            <a:off x="6913563" y="3141663"/>
            <a:ext cx="720725" cy="360362"/>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133" name="直接箭头连接符 5133"/>
          <p:cNvCxnSpPr>
            <a:cxnSpLocks noChangeShapeType="1"/>
            <a:stCxn id="5125" idx="2"/>
            <a:endCxn id="5127" idx="0"/>
          </p:cNvCxnSpPr>
          <p:nvPr/>
        </p:nvCxnSpPr>
        <p:spPr bwMode="auto">
          <a:xfrm flipH="1">
            <a:off x="5400675" y="3862388"/>
            <a:ext cx="719138" cy="576262"/>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134" name="直接箭头连接符 5134"/>
          <p:cNvCxnSpPr>
            <a:cxnSpLocks noChangeShapeType="1"/>
            <a:stCxn id="5125" idx="2"/>
            <a:endCxn id="5128" idx="0"/>
          </p:cNvCxnSpPr>
          <p:nvPr/>
        </p:nvCxnSpPr>
        <p:spPr bwMode="auto">
          <a:xfrm>
            <a:off x="6119813" y="3862388"/>
            <a:ext cx="577850" cy="576262"/>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135" name="直接箭头连接符 5135"/>
          <p:cNvCxnSpPr>
            <a:cxnSpLocks noChangeShapeType="1"/>
            <a:stCxn id="5127" idx="2"/>
            <a:endCxn id="5129" idx="0"/>
          </p:cNvCxnSpPr>
          <p:nvPr/>
        </p:nvCxnSpPr>
        <p:spPr bwMode="auto">
          <a:xfrm flipH="1">
            <a:off x="4681538" y="4799013"/>
            <a:ext cx="719137" cy="71913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136" name="直接箭头连接符 5136"/>
          <p:cNvCxnSpPr>
            <a:cxnSpLocks noChangeShapeType="1"/>
            <a:stCxn id="5127" idx="2"/>
            <a:endCxn id="5130" idx="0"/>
          </p:cNvCxnSpPr>
          <p:nvPr/>
        </p:nvCxnSpPr>
        <p:spPr bwMode="auto">
          <a:xfrm>
            <a:off x="5400675" y="4799013"/>
            <a:ext cx="576263" cy="71913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5137" name="椭圆 5137"/>
          <p:cNvSpPr>
            <a:spLocks noChangeArrowheads="1"/>
          </p:cNvSpPr>
          <p:nvPr/>
        </p:nvSpPr>
        <p:spPr bwMode="auto">
          <a:xfrm>
            <a:off x="7453313" y="4870450"/>
            <a:ext cx="1079500" cy="503238"/>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系统包</a:t>
            </a:r>
          </a:p>
        </p:txBody>
      </p:sp>
      <p:cxnSp>
        <p:nvCxnSpPr>
          <p:cNvPr id="5138" name="直接箭头连接符 5138"/>
          <p:cNvCxnSpPr>
            <a:cxnSpLocks noChangeShapeType="1"/>
            <a:stCxn id="5130" idx="3"/>
            <a:endCxn id="5137" idx="3"/>
          </p:cNvCxnSpPr>
          <p:nvPr/>
        </p:nvCxnSpPr>
        <p:spPr bwMode="auto">
          <a:xfrm flipV="1">
            <a:off x="6443663" y="5300663"/>
            <a:ext cx="1168400" cy="398462"/>
          </a:xfrm>
          <a:prstGeom prst="straightConnector1">
            <a:avLst/>
          </a:prstGeom>
          <a:noFill/>
          <a:ln w="9525">
            <a:solidFill>
              <a:schemeClr val="tx1"/>
            </a:solidFill>
            <a:prstDash val="dash"/>
            <a:round/>
            <a:headEnd type="triangle" w="med" len="med"/>
            <a:tailEnd/>
          </a:ln>
          <a:extLst>
            <a:ext uri="{909E8E84-426E-40DD-AFC4-6F175D3DCCD1}">
              <a14:hiddenFill xmlns:a14="http://schemas.microsoft.com/office/drawing/2010/main">
                <a:noFill/>
              </a14:hiddenFill>
            </a:ext>
          </a:extLst>
        </p:spPr>
      </p:cxnSp>
      <p:cxnSp>
        <p:nvCxnSpPr>
          <p:cNvPr id="5139" name="直接箭头连接符 5139"/>
          <p:cNvCxnSpPr>
            <a:cxnSpLocks noChangeShapeType="1"/>
            <a:stCxn id="5137" idx="1"/>
            <a:endCxn id="5128" idx="3"/>
          </p:cNvCxnSpPr>
          <p:nvPr/>
        </p:nvCxnSpPr>
        <p:spPr bwMode="auto">
          <a:xfrm flipH="1" flipV="1">
            <a:off x="7164388" y="4619625"/>
            <a:ext cx="447675" cy="323850"/>
          </a:xfrm>
          <a:prstGeom prst="straightConnector1">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cxnSp>
      <p:cxnSp>
        <p:nvCxnSpPr>
          <p:cNvPr id="5140" name="直接箭头连接符 5140"/>
          <p:cNvCxnSpPr>
            <a:cxnSpLocks noChangeShapeType="1"/>
            <a:endCxn id="5126" idx="2"/>
          </p:cNvCxnSpPr>
          <p:nvPr/>
        </p:nvCxnSpPr>
        <p:spPr bwMode="auto">
          <a:xfrm flipH="1" flipV="1">
            <a:off x="7634288" y="3862388"/>
            <a:ext cx="468312" cy="1079500"/>
          </a:xfrm>
          <a:prstGeom prst="straightConnector1">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cxnSp>
      <p:cxnSp>
        <p:nvCxnSpPr>
          <p:cNvPr id="5141" name="直接箭头连接符 5141"/>
          <p:cNvCxnSpPr>
            <a:cxnSpLocks noChangeShapeType="1"/>
            <a:stCxn id="5127" idx="3"/>
            <a:endCxn id="5128" idx="1"/>
          </p:cNvCxnSpPr>
          <p:nvPr/>
        </p:nvCxnSpPr>
        <p:spPr bwMode="auto">
          <a:xfrm>
            <a:off x="5867400" y="4619625"/>
            <a:ext cx="361950" cy="0"/>
          </a:xfrm>
          <a:prstGeom prst="straightConnector1">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cxnSp>
      <p:cxnSp>
        <p:nvCxnSpPr>
          <p:cNvPr id="5142" name="直接箭头连接符 5142"/>
          <p:cNvCxnSpPr>
            <a:cxnSpLocks noChangeShapeType="1"/>
            <a:stCxn id="5129" idx="3"/>
            <a:endCxn id="5130" idx="1"/>
          </p:cNvCxnSpPr>
          <p:nvPr/>
        </p:nvCxnSpPr>
        <p:spPr bwMode="auto">
          <a:xfrm>
            <a:off x="5148263" y="5699125"/>
            <a:ext cx="360362" cy="0"/>
          </a:xfrm>
          <a:prstGeom prst="straightConnector1">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cxnSp>
      <p:cxnSp>
        <p:nvCxnSpPr>
          <p:cNvPr id="5143" name="直接箭头连接符 5143"/>
          <p:cNvCxnSpPr>
            <a:cxnSpLocks noChangeShapeType="1"/>
            <a:stCxn id="5125" idx="3"/>
            <a:endCxn id="5126" idx="1"/>
          </p:cNvCxnSpPr>
          <p:nvPr/>
        </p:nvCxnSpPr>
        <p:spPr bwMode="auto">
          <a:xfrm>
            <a:off x="6586538" y="3683000"/>
            <a:ext cx="579437" cy="0"/>
          </a:xfrm>
          <a:prstGeom prst="straightConnector1">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右箭头 28673"/>
          <p:cNvSpPr>
            <a:spLocks noChangeArrowheads="1"/>
          </p:cNvSpPr>
          <p:nvPr/>
        </p:nvSpPr>
        <p:spPr bwMode="auto">
          <a:xfrm>
            <a:off x="539750" y="3787775"/>
            <a:ext cx="8353425" cy="1439863"/>
          </a:xfrm>
          <a:prstGeom prst="rightArrow">
            <a:avLst>
              <a:gd name="adj1" fmla="val 69352"/>
              <a:gd name="adj2" fmla="val 49689"/>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8674" name="标题 28674"/>
          <p:cNvSpPr>
            <a:spLocks noGrp="1" noChangeArrowheads="1"/>
          </p:cNvSpPr>
          <p:nvPr>
            <p:ph type="title"/>
          </p:nvPr>
        </p:nvSpPr>
        <p:spPr/>
        <p:txBody>
          <a:bodyPr/>
          <a:lstStyle/>
          <a:p>
            <a:r>
              <a:rPr lang="en-US" altLang="zh-CN" sz="2800" smtClean="0"/>
              <a:t>4.2 </a:t>
            </a:r>
            <a:r>
              <a:rPr lang="zh-CN" altLang="en-US" sz="2800" smtClean="0"/>
              <a:t>制定项目初步范围说明书</a:t>
            </a:r>
          </a:p>
        </p:txBody>
      </p:sp>
      <p:sp>
        <p:nvSpPr>
          <p:cNvPr id="28675" name="矩形 28675"/>
          <p:cNvSpPr>
            <a:spLocks noChangeArrowheads="1"/>
          </p:cNvSpPr>
          <p:nvPr/>
        </p:nvSpPr>
        <p:spPr bwMode="auto">
          <a:xfrm>
            <a:off x="75565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依据</a:t>
            </a:r>
          </a:p>
        </p:txBody>
      </p:sp>
      <p:sp>
        <p:nvSpPr>
          <p:cNvPr id="28676" name="矩形 28676"/>
          <p:cNvSpPr>
            <a:spLocks noChangeArrowheads="1"/>
          </p:cNvSpPr>
          <p:nvPr/>
        </p:nvSpPr>
        <p:spPr bwMode="auto">
          <a:xfrm>
            <a:off x="75565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项目章程</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工作说明书</a:t>
            </a:r>
            <a:r>
              <a:rPr lang="en-US" sz="1600" b="0">
                <a:latin typeface="微软雅黑" pitchFamily="34" charset="-122"/>
                <a:ea typeface="微软雅黑" pitchFamily="34" charset="-122"/>
              </a:rPr>
              <a:t>(SOW)</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事业环境因素</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组织过程资产</a:t>
            </a:r>
          </a:p>
        </p:txBody>
      </p:sp>
      <p:sp>
        <p:nvSpPr>
          <p:cNvPr id="28677" name="矩形 28677"/>
          <p:cNvSpPr>
            <a:spLocks noChangeArrowheads="1"/>
          </p:cNvSpPr>
          <p:nvPr/>
        </p:nvSpPr>
        <p:spPr bwMode="auto">
          <a:xfrm>
            <a:off x="3203575"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工具和技术</a:t>
            </a:r>
          </a:p>
        </p:txBody>
      </p:sp>
      <p:sp>
        <p:nvSpPr>
          <p:cNvPr id="28678" name="矩形 28678"/>
          <p:cNvSpPr>
            <a:spLocks noChangeArrowheads="1"/>
          </p:cNvSpPr>
          <p:nvPr/>
        </p:nvSpPr>
        <p:spPr bwMode="auto">
          <a:xfrm>
            <a:off x="3203575"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项目管理方法系</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项目管理信息系统</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专家判断</a:t>
            </a:r>
          </a:p>
        </p:txBody>
      </p:sp>
      <p:sp>
        <p:nvSpPr>
          <p:cNvPr id="28679" name="矩形 28679"/>
          <p:cNvSpPr>
            <a:spLocks noChangeArrowheads="1"/>
          </p:cNvSpPr>
          <p:nvPr/>
        </p:nvSpPr>
        <p:spPr bwMode="auto">
          <a:xfrm>
            <a:off x="565150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成果</a:t>
            </a:r>
          </a:p>
        </p:txBody>
      </p:sp>
      <p:sp>
        <p:nvSpPr>
          <p:cNvPr id="28680" name="矩形 28680"/>
          <p:cNvSpPr>
            <a:spLocks noChangeArrowheads="1"/>
          </p:cNvSpPr>
          <p:nvPr/>
        </p:nvSpPr>
        <p:spPr bwMode="auto">
          <a:xfrm>
            <a:off x="565150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项目初步范围说明书</a:t>
            </a:r>
          </a:p>
        </p:txBody>
      </p:sp>
      <p:sp>
        <p:nvSpPr>
          <p:cNvPr id="28681" name="矩形 28681"/>
          <p:cNvSpPr>
            <a:spLocks noChangeArrowheads="1"/>
          </p:cNvSpPr>
          <p:nvPr/>
        </p:nvSpPr>
        <p:spPr bwMode="auto">
          <a:xfrm>
            <a:off x="323850" y="1343025"/>
            <a:ext cx="8496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充分说明了在项目启动时候就要明确初步范围。核心内容是项目的边界和项目的验收标准。在范围定义过程中转化为项目范围说明书。</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29697"/>
          <p:cNvSpPr>
            <a:spLocks noGrp="1" noChangeArrowheads="1"/>
          </p:cNvSpPr>
          <p:nvPr>
            <p:ph type="title"/>
          </p:nvPr>
        </p:nvSpPr>
        <p:spPr/>
        <p:txBody>
          <a:bodyPr/>
          <a:lstStyle/>
          <a:p>
            <a:r>
              <a:rPr lang="zh-CN" altLang="en-US" sz="2800" smtClean="0"/>
              <a:t>项目初步范围说明书内容</a:t>
            </a:r>
          </a:p>
        </p:txBody>
      </p:sp>
      <p:sp>
        <p:nvSpPr>
          <p:cNvPr id="29698" name="文本占位符 29698"/>
          <p:cNvSpPr>
            <a:spLocks noGrp="1" noChangeArrowheads="1"/>
          </p:cNvSpPr>
          <p:nvPr>
            <p:ph type="body" idx="1"/>
          </p:nvPr>
        </p:nvSpPr>
        <p:spPr>
          <a:xfrm>
            <a:off x="457200" y="1295400"/>
            <a:ext cx="8153400" cy="3573463"/>
          </a:xfrm>
        </p:spPr>
        <p:txBody>
          <a:bodyPr/>
          <a:lstStyle/>
          <a:p>
            <a:r>
              <a:rPr lang="zh-CN" altLang="en-US" sz="2000" b="0" smtClean="0">
                <a:solidFill>
                  <a:schemeClr val="tx2"/>
                </a:solidFill>
                <a:latin typeface="微软雅黑" pitchFamily="34" charset="-122"/>
                <a:ea typeface="微软雅黑" pitchFamily="34" charset="-122"/>
              </a:rPr>
              <a:t>项目和产品目标</a:t>
            </a:r>
          </a:p>
          <a:p>
            <a:r>
              <a:rPr lang="zh-CN" altLang="en-US" sz="2000" b="0" smtClean="0">
                <a:solidFill>
                  <a:schemeClr val="tx2"/>
                </a:solidFill>
                <a:latin typeface="微软雅黑" pitchFamily="34" charset="-122"/>
                <a:ea typeface="微软雅黑" pitchFamily="34" charset="-122"/>
              </a:rPr>
              <a:t>产品要求和验收准则</a:t>
            </a:r>
          </a:p>
          <a:p>
            <a:r>
              <a:rPr lang="zh-CN" altLang="en-US" sz="2000" b="0" smtClean="0">
                <a:solidFill>
                  <a:schemeClr val="tx2"/>
                </a:solidFill>
                <a:latin typeface="微软雅黑" pitchFamily="34" charset="-122"/>
                <a:ea typeface="微软雅黑" pitchFamily="34" charset="-122"/>
              </a:rPr>
              <a:t>项目边界</a:t>
            </a:r>
          </a:p>
          <a:p>
            <a:r>
              <a:rPr lang="zh-CN" altLang="en-US" sz="2000" b="0" smtClean="0">
                <a:solidFill>
                  <a:schemeClr val="tx2"/>
                </a:solidFill>
                <a:latin typeface="微软雅黑" pitchFamily="34" charset="-122"/>
                <a:ea typeface="微软雅黑" pitchFamily="34" charset="-122"/>
              </a:rPr>
              <a:t>项目假设和制约因素</a:t>
            </a:r>
          </a:p>
          <a:p>
            <a:r>
              <a:rPr lang="zh-CN" altLang="en-US" sz="2000" b="0" smtClean="0">
                <a:solidFill>
                  <a:schemeClr val="tx2"/>
                </a:solidFill>
                <a:latin typeface="微软雅黑" pitchFamily="34" charset="-122"/>
                <a:ea typeface="微软雅黑" pitchFamily="34" charset="-122"/>
              </a:rPr>
              <a:t>项目可交付成果</a:t>
            </a:r>
          </a:p>
          <a:p>
            <a:r>
              <a:rPr lang="zh-CN" altLang="en-US" sz="2000" b="0" smtClean="0">
                <a:solidFill>
                  <a:schemeClr val="tx2"/>
                </a:solidFill>
                <a:latin typeface="微软雅黑" pitchFamily="34" charset="-122"/>
                <a:ea typeface="微软雅黑" pitchFamily="34" charset="-122"/>
              </a:rPr>
              <a:t>初步识别的风险</a:t>
            </a:r>
            <a:r>
              <a:rPr lang="en-US" altLang="zh-CN" sz="2000" b="0" smtClean="0">
                <a:solidFill>
                  <a:schemeClr val="tx2"/>
                </a:solidFill>
                <a:latin typeface="微软雅黑" pitchFamily="34" charset="-122"/>
                <a:ea typeface="微软雅黑" pitchFamily="34" charset="-122"/>
              </a:rPr>
              <a:t>(</a:t>
            </a:r>
            <a:r>
              <a:rPr lang="zh-CN" altLang="en-US" sz="2000" b="0" smtClean="0">
                <a:solidFill>
                  <a:schemeClr val="tx2"/>
                </a:solidFill>
                <a:latin typeface="微软雅黑" pitchFamily="34" charset="-122"/>
                <a:ea typeface="微软雅黑" pitchFamily="34" charset="-122"/>
              </a:rPr>
              <a:t>再次说明风险管理活动在启动阶段就已经启动</a:t>
            </a:r>
            <a:r>
              <a:rPr lang="en-US" altLang="zh-CN" sz="2000" b="0" smtClean="0">
                <a:solidFill>
                  <a:schemeClr val="tx2"/>
                </a:solidFill>
                <a:latin typeface="微软雅黑" pitchFamily="34" charset="-122"/>
                <a:ea typeface="微软雅黑" pitchFamily="34" charset="-122"/>
              </a:rPr>
              <a:t>)</a:t>
            </a:r>
          </a:p>
          <a:p>
            <a:r>
              <a:rPr lang="zh-CN" altLang="en-US" sz="2000" b="0" smtClean="0">
                <a:solidFill>
                  <a:schemeClr val="tx2"/>
                </a:solidFill>
                <a:latin typeface="微软雅黑" pitchFamily="34" charset="-122"/>
                <a:ea typeface="微软雅黑" pitchFamily="34" charset="-122"/>
              </a:rPr>
              <a:t>初步</a:t>
            </a:r>
            <a:r>
              <a:rPr lang="en-US" altLang="zh-CN" sz="2000" b="0" smtClean="0">
                <a:solidFill>
                  <a:schemeClr val="tx2"/>
                </a:solidFill>
                <a:latin typeface="微软雅黑" pitchFamily="34" charset="-122"/>
                <a:ea typeface="微软雅黑" pitchFamily="34" charset="-122"/>
              </a:rPr>
              <a:t>WBS</a:t>
            </a:r>
            <a:r>
              <a:rPr lang="zh-CN" altLang="en-US" sz="2000" b="0" smtClean="0">
                <a:solidFill>
                  <a:schemeClr val="tx2"/>
                </a:solidFill>
                <a:latin typeface="微软雅黑" pitchFamily="34" charset="-122"/>
                <a:ea typeface="微软雅黑" pitchFamily="34" charset="-122"/>
              </a:rPr>
              <a:t>分解</a:t>
            </a:r>
          </a:p>
          <a:p>
            <a:r>
              <a:rPr lang="zh-CN" altLang="en-US" sz="2000" b="0" smtClean="0">
                <a:solidFill>
                  <a:schemeClr val="tx2"/>
                </a:solidFill>
                <a:latin typeface="微软雅黑" pitchFamily="34" charset="-122"/>
                <a:ea typeface="微软雅黑" pitchFamily="34" charset="-122"/>
              </a:rPr>
              <a:t>进度里程碑</a:t>
            </a:r>
          </a:p>
          <a:p>
            <a:r>
              <a:rPr lang="zh-CN" altLang="en-US" sz="2000" b="0" smtClean="0">
                <a:solidFill>
                  <a:schemeClr val="tx2"/>
                </a:solidFill>
                <a:latin typeface="微软雅黑" pitchFamily="34" charset="-122"/>
                <a:ea typeface="微软雅黑" pitchFamily="34" charset="-122"/>
              </a:rPr>
              <a:t>量级费用估算</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右箭头 30721"/>
          <p:cNvSpPr>
            <a:spLocks noChangeArrowheads="1"/>
          </p:cNvSpPr>
          <p:nvPr/>
        </p:nvSpPr>
        <p:spPr bwMode="auto">
          <a:xfrm>
            <a:off x="539750" y="3787775"/>
            <a:ext cx="8353425" cy="1439863"/>
          </a:xfrm>
          <a:prstGeom prst="rightArrow">
            <a:avLst>
              <a:gd name="adj1" fmla="val 69352"/>
              <a:gd name="adj2" fmla="val 49689"/>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22" name="标题 30722"/>
          <p:cNvSpPr>
            <a:spLocks noGrp="1" noChangeArrowheads="1"/>
          </p:cNvSpPr>
          <p:nvPr>
            <p:ph type="title"/>
          </p:nvPr>
        </p:nvSpPr>
        <p:spPr/>
        <p:txBody>
          <a:bodyPr/>
          <a:lstStyle/>
          <a:p>
            <a:r>
              <a:rPr lang="en-US" altLang="zh-CN" sz="2800" smtClean="0"/>
              <a:t>4.3 </a:t>
            </a:r>
            <a:r>
              <a:rPr lang="zh-CN" altLang="en-US" sz="2800" smtClean="0"/>
              <a:t>制定项目管理计划</a:t>
            </a:r>
          </a:p>
        </p:txBody>
      </p:sp>
      <p:sp>
        <p:nvSpPr>
          <p:cNvPr id="30723" name="矩形 30723"/>
          <p:cNvSpPr>
            <a:spLocks noChangeArrowheads="1"/>
          </p:cNvSpPr>
          <p:nvPr/>
        </p:nvSpPr>
        <p:spPr bwMode="auto">
          <a:xfrm>
            <a:off x="75565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依据</a:t>
            </a:r>
          </a:p>
        </p:txBody>
      </p:sp>
      <p:sp>
        <p:nvSpPr>
          <p:cNvPr id="30724" name="矩形 30724"/>
          <p:cNvSpPr>
            <a:spLocks noChangeArrowheads="1"/>
          </p:cNvSpPr>
          <p:nvPr/>
        </p:nvSpPr>
        <p:spPr bwMode="auto">
          <a:xfrm>
            <a:off x="75565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项目初步范围说明书</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项目管理各过程</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事业环境因素</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组织过程资产</a:t>
            </a:r>
          </a:p>
        </p:txBody>
      </p:sp>
      <p:sp>
        <p:nvSpPr>
          <p:cNvPr id="30725" name="矩形 30725"/>
          <p:cNvSpPr>
            <a:spLocks noChangeArrowheads="1"/>
          </p:cNvSpPr>
          <p:nvPr/>
        </p:nvSpPr>
        <p:spPr bwMode="auto">
          <a:xfrm>
            <a:off x="3203575"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工具和技术</a:t>
            </a:r>
          </a:p>
        </p:txBody>
      </p:sp>
      <p:sp>
        <p:nvSpPr>
          <p:cNvPr id="30726" name="矩形 30726"/>
          <p:cNvSpPr>
            <a:spLocks noChangeArrowheads="1"/>
          </p:cNvSpPr>
          <p:nvPr/>
        </p:nvSpPr>
        <p:spPr bwMode="auto">
          <a:xfrm>
            <a:off x="3203575"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项目管理方法系</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项目管理信息系统</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专家判断</a:t>
            </a:r>
          </a:p>
        </p:txBody>
      </p:sp>
      <p:sp>
        <p:nvSpPr>
          <p:cNvPr id="30727" name="矩形 30727"/>
          <p:cNvSpPr>
            <a:spLocks noChangeArrowheads="1"/>
          </p:cNvSpPr>
          <p:nvPr/>
        </p:nvSpPr>
        <p:spPr bwMode="auto">
          <a:xfrm>
            <a:off x="565150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成果</a:t>
            </a:r>
          </a:p>
        </p:txBody>
      </p:sp>
      <p:sp>
        <p:nvSpPr>
          <p:cNvPr id="30728" name="矩形 30728"/>
          <p:cNvSpPr>
            <a:spLocks noChangeArrowheads="1"/>
          </p:cNvSpPr>
          <p:nvPr/>
        </p:nvSpPr>
        <p:spPr bwMode="auto">
          <a:xfrm>
            <a:off x="565150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项目管理计划</a:t>
            </a:r>
          </a:p>
        </p:txBody>
      </p:sp>
      <p:sp>
        <p:nvSpPr>
          <p:cNvPr id="30729" name="矩形 30729"/>
          <p:cNvSpPr>
            <a:spLocks noChangeArrowheads="1"/>
          </p:cNvSpPr>
          <p:nvPr/>
        </p:nvSpPr>
        <p:spPr bwMode="auto">
          <a:xfrm>
            <a:off x="323850" y="1343025"/>
            <a:ext cx="8496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所有在项目执行，监控和结束过程中的所有项目活动都应该事先有计划。同时确定，协调和整合所有子计划。</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31745"/>
          <p:cNvPicPr>
            <a:picLocks noChangeAspect="1" noChangeArrowheads="1"/>
          </p:cNvPicPr>
          <p:nvPr/>
        </p:nvPicPr>
        <p:blipFill>
          <a:blip r:embed="rId2">
            <a:extLst>
              <a:ext uri="{28A0092B-C50C-407E-A947-70E740481C1C}">
                <a14:useLocalDpi xmlns:a14="http://schemas.microsoft.com/office/drawing/2010/main" val="0"/>
              </a:ext>
            </a:extLst>
          </a:blip>
          <a:srcRect b="17949"/>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6" name="文本框 31746"/>
          <p:cNvSpPr txBox="1">
            <a:spLocks noChangeArrowheads="1"/>
          </p:cNvSpPr>
          <p:nvPr/>
        </p:nvSpPr>
        <p:spPr bwMode="auto">
          <a:xfrm>
            <a:off x="395288" y="211138"/>
            <a:ext cx="2647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a:solidFill>
                  <a:schemeClr val="bg1"/>
                </a:solidFill>
                <a:cs typeface="Arial" pitchFamily="34" charset="0"/>
              </a:rPr>
              <a:t>Why Plan ?</a:t>
            </a:r>
          </a:p>
        </p:txBody>
      </p:sp>
      <p:sp>
        <p:nvSpPr>
          <p:cNvPr id="31747" name="椭圆 31747"/>
          <p:cNvSpPr>
            <a:spLocks noChangeArrowheads="1"/>
          </p:cNvSpPr>
          <p:nvPr/>
        </p:nvSpPr>
        <p:spPr bwMode="auto">
          <a:xfrm>
            <a:off x="4716463" y="2565400"/>
            <a:ext cx="936625" cy="8636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000" b="0">
                <a:latin typeface="微软雅黑" pitchFamily="34" charset="-122"/>
                <a:ea typeface="微软雅黑" pitchFamily="34" charset="-122"/>
              </a:rPr>
              <a:t>恐惧</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327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7900" y="1268413"/>
            <a:ext cx="3895725" cy="534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标题 32770"/>
          <p:cNvSpPr>
            <a:spLocks noGrp="1" noChangeArrowheads="1"/>
          </p:cNvSpPr>
          <p:nvPr>
            <p:ph type="title"/>
          </p:nvPr>
        </p:nvSpPr>
        <p:spPr/>
        <p:txBody>
          <a:bodyPr/>
          <a:lstStyle/>
          <a:p>
            <a:r>
              <a:rPr lang="zh-CN" altLang="en-US" sz="2800" smtClean="0"/>
              <a:t>一个人的计划</a:t>
            </a:r>
          </a:p>
        </p:txBody>
      </p:sp>
      <p:sp>
        <p:nvSpPr>
          <p:cNvPr id="32771" name="文本占位符 32771"/>
          <p:cNvSpPr>
            <a:spLocks noGrp="1" noChangeArrowheads="1"/>
          </p:cNvSpPr>
          <p:nvPr>
            <p:ph type="body" idx="1"/>
          </p:nvPr>
        </p:nvSpPr>
        <p:spPr>
          <a:xfrm>
            <a:off x="457200" y="1439863"/>
            <a:ext cx="4402138" cy="3573462"/>
          </a:xfrm>
        </p:spPr>
        <p:txBody>
          <a:bodyPr/>
          <a:lstStyle/>
          <a:p>
            <a:r>
              <a:rPr lang="zh-CN" altLang="en-US" sz="2000" b="0" smtClean="0">
                <a:latin typeface="微软雅黑" pitchFamily="34" charset="-122"/>
                <a:ea typeface="微软雅黑" pitchFamily="34" charset="-122"/>
              </a:rPr>
              <a:t>待办事宜</a:t>
            </a:r>
          </a:p>
          <a:p>
            <a:r>
              <a:rPr lang="zh-CN" altLang="en-US" sz="2000" b="0" smtClean="0">
                <a:latin typeface="微软雅黑" pitchFamily="34" charset="-122"/>
                <a:ea typeface="微软雅黑" pitchFamily="34" charset="-122"/>
              </a:rPr>
              <a:t>工作日历和行事日程</a:t>
            </a:r>
          </a:p>
          <a:p>
            <a:r>
              <a:rPr lang="zh-CN" altLang="en-US" sz="2000" b="0" smtClean="0">
                <a:latin typeface="微软雅黑" pitchFamily="34" charset="-122"/>
                <a:ea typeface="微软雅黑" pitchFamily="34" charset="-122"/>
              </a:rPr>
              <a:t>工作计划</a:t>
            </a:r>
          </a:p>
          <a:p>
            <a:r>
              <a:rPr lang="zh-CN" altLang="en-US" sz="2000" b="0" smtClean="0">
                <a:latin typeface="微软雅黑" pitchFamily="34" charset="-122"/>
                <a:ea typeface="微软雅黑" pitchFamily="34" charset="-122"/>
              </a:rPr>
              <a:t>任务分解</a:t>
            </a:r>
          </a:p>
          <a:p>
            <a:r>
              <a:rPr lang="zh-CN" altLang="en-US" sz="2000" b="0" smtClean="0">
                <a:latin typeface="微软雅黑" pitchFamily="34" charset="-122"/>
                <a:ea typeface="微软雅黑" pitchFamily="34" charset="-122"/>
              </a:rPr>
              <a:t>活动安排，任务委派</a:t>
            </a:r>
          </a:p>
          <a:p>
            <a:r>
              <a:rPr lang="zh-CN" altLang="en-US" sz="2000" b="0" smtClean="0">
                <a:latin typeface="微软雅黑" pitchFamily="34" charset="-122"/>
                <a:ea typeface="微软雅黑" pitchFamily="34" charset="-122"/>
              </a:rPr>
              <a:t>进度跟踪和差距分析</a:t>
            </a:r>
          </a:p>
          <a:p>
            <a:r>
              <a:rPr lang="zh-CN" altLang="en-US" sz="2000" b="0" smtClean="0">
                <a:latin typeface="微软雅黑" pitchFamily="34" charset="-122"/>
                <a:ea typeface="微软雅黑" pitchFamily="34" charset="-122"/>
              </a:rPr>
              <a:t>改进行动</a:t>
            </a:r>
          </a:p>
          <a:p>
            <a:r>
              <a:rPr lang="zh-CN" altLang="en-US" sz="2000" b="0" smtClean="0">
                <a:latin typeface="微软雅黑" pitchFamily="34" charset="-122"/>
                <a:ea typeface="微软雅黑" pitchFamily="34" charset="-122"/>
              </a:rPr>
              <a:t>计划关闭和结束</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33793"/>
          <p:cNvSpPr>
            <a:spLocks noGrp="1" noChangeArrowheads="1"/>
          </p:cNvSpPr>
          <p:nvPr>
            <p:ph type="title"/>
          </p:nvPr>
        </p:nvSpPr>
        <p:spPr/>
        <p:txBody>
          <a:bodyPr/>
          <a:lstStyle/>
          <a:p>
            <a:r>
              <a:rPr lang="zh-CN" altLang="en-US" sz="2800" smtClean="0"/>
              <a:t>一个人的计划</a:t>
            </a:r>
            <a:r>
              <a:rPr lang="en-US" altLang="zh-CN" sz="2800" smtClean="0"/>
              <a:t>-GTD</a:t>
            </a:r>
          </a:p>
        </p:txBody>
      </p:sp>
      <p:sp>
        <p:nvSpPr>
          <p:cNvPr id="33794" name="文本占位符 33794"/>
          <p:cNvSpPr>
            <a:spLocks noGrp="1" noChangeArrowheads="1"/>
          </p:cNvSpPr>
          <p:nvPr>
            <p:ph type="body" idx="1"/>
          </p:nvPr>
        </p:nvSpPr>
        <p:spPr>
          <a:xfrm>
            <a:off x="457200" y="1295400"/>
            <a:ext cx="3178175" cy="2133600"/>
          </a:xfrm>
        </p:spPr>
        <p:txBody>
          <a:bodyPr/>
          <a:lstStyle/>
          <a:p>
            <a:r>
              <a:rPr lang="zh-CN" altLang="en-US" sz="2000" b="0" smtClean="0">
                <a:latin typeface="微软雅黑" pitchFamily="34" charset="-122"/>
                <a:ea typeface="微软雅黑" pitchFamily="34" charset="-122"/>
              </a:rPr>
              <a:t>收集</a:t>
            </a:r>
            <a:r>
              <a:rPr lang="en-US" altLang="zh-CN" sz="2000" b="0" smtClean="0">
                <a:latin typeface="微软雅黑" pitchFamily="34" charset="-122"/>
                <a:ea typeface="微软雅黑" pitchFamily="34" charset="-122"/>
              </a:rPr>
              <a:t>(</a:t>
            </a:r>
            <a:r>
              <a:rPr lang="zh-CN" altLang="en-US" sz="2000" b="0" smtClean="0">
                <a:latin typeface="微软雅黑" pitchFamily="34" charset="-122"/>
                <a:ea typeface="微软雅黑" pitchFamily="34" charset="-122"/>
              </a:rPr>
              <a:t>工作篮 </a:t>
            </a:r>
            <a:r>
              <a:rPr lang="en-US" altLang="zh-CN" sz="2000" b="0" smtClean="0">
                <a:latin typeface="微软雅黑" pitchFamily="34" charset="-122"/>
                <a:ea typeface="微软雅黑" pitchFamily="34" charset="-122"/>
              </a:rPr>
              <a:t>- InBox)</a:t>
            </a:r>
          </a:p>
          <a:p>
            <a:r>
              <a:rPr lang="zh-CN" altLang="en-US" sz="2000" b="0" smtClean="0">
                <a:latin typeface="微软雅黑" pitchFamily="34" charset="-122"/>
                <a:ea typeface="微软雅黑" pitchFamily="34" charset="-122"/>
              </a:rPr>
              <a:t>定义</a:t>
            </a:r>
            <a:r>
              <a:rPr lang="en-US" altLang="zh-CN" sz="2000" b="0" smtClean="0">
                <a:latin typeface="微软雅黑" pitchFamily="34" charset="-122"/>
                <a:ea typeface="微软雅黑" pitchFamily="34" charset="-122"/>
              </a:rPr>
              <a:t>(</a:t>
            </a:r>
            <a:r>
              <a:rPr lang="zh-CN" altLang="en-US" sz="2000" b="0" smtClean="0">
                <a:latin typeface="微软雅黑" pitchFamily="34" charset="-122"/>
                <a:ea typeface="微软雅黑" pitchFamily="34" charset="-122"/>
              </a:rPr>
              <a:t>行动定义</a:t>
            </a:r>
            <a:r>
              <a:rPr lang="en-US" altLang="zh-CN" sz="2000" b="0" smtClean="0">
                <a:latin typeface="微软雅黑" pitchFamily="34" charset="-122"/>
                <a:ea typeface="微软雅黑" pitchFamily="34" charset="-122"/>
              </a:rPr>
              <a:t>)</a:t>
            </a:r>
          </a:p>
          <a:p>
            <a:r>
              <a:rPr lang="zh-CN" altLang="en-US" sz="2000" b="0" smtClean="0">
                <a:latin typeface="微软雅黑" pitchFamily="34" charset="-122"/>
                <a:ea typeface="微软雅黑" pitchFamily="34" charset="-122"/>
              </a:rPr>
              <a:t>整理</a:t>
            </a:r>
            <a:r>
              <a:rPr lang="en-US" altLang="zh-CN" sz="2000" b="0" smtClean="0">
                <a:latin typeface="微软雅黑" pitchFamily="34" charset="-122"/>
                <a:ea typeface="微软雅黑" pitchFamily="34" charset="-122"/>
              </a:rPr>
              <a:t>(</a:t>
            </a:r>
            <a:r>
              <a:rPr lang="zh-CN" altLang="en-US" sz="2000" b="0" smtClean="0">
                <a:latin typeface="微软雅黑" pitchFamily="34" charset="-122"/>
                <a:ea typeface="微软雅黑" pitchFamily="34" charset="-122"/>
              </a:rPr>
              <a:t>属性定义</a:t>
            </a:r>
            <a:r>
              <a:rPr lang="en-US" altLang="zh-CN" sz="2000" b="0" smtClean="0">
                <a:latin typeface="微软雅黑" pitchFamily="34" charset="-122"/>
                <a:ea typeface="微软雅黑" pitchFamily="34" charset="-122"/>
              </a:rPr>
              <a:t>)</a:t>
            </a:r>
          </a:p>
          <a:p>
            <a:r>
              <a:rPr lang="zh-CN" altLang="en-US" sz="2000" b="0" smtClean="0">
                <a:latin typeface="微软雅黑" pitchFamily="34" charset="-122"/>
                <a:ea typeface="微软雅黑" pitchFamily="34" charset="-122"/>
              </a:rPr>
              <a:t>执行</a:t>
            </a:r>
            <a:r>
              <a:rPr lang="en-US" altLang="zh-CN" sz="2000" b="0" smtClean="0">
                <a:latin typeface="微软雅黑" pitchFamily="34" charset="-122"/>
                <a:ea typeface="微软雅黑" pitchFamily="34" charset="-122"/>
              </a:rPr>
              <a:t>(</a:t>
            </a:r>
            <a:r>
              <a:rPr lang="zh-CN" altLang="en-US" sz="2000" b="0" smtClean="0">
                <a:latin typeface="微软雅黑" pitchFamily="34" charset="-122"/>
                <a:ea typeface="微软雅黑" pitchFamily="34" charset="-122"/>
              </a:rPr>
              <a:t>任务分解和跟踪</a:t>
            </a:r>
            <a:r>
              <a:rPr lang="en-US" altLang="zh-CN" sz="2000" b="0" smtClean="0">
                <a:latin typeface="微软雅黑" pitchFamily="34" charset="-122"/>
                <a:ea typeface="微软雅黑" pitchFamily="34" charset="-122"/>
              </a:rPr>
              <a:t>)</a:t>
            </a:r>
          </a:p>
          <a:p>
            <a:r>
              <a:rPr lang="zh-CN" altLang="en-US" sz="2000" b="0" smtClean="0">
                <a:latin typeface="微软雅黑" pitchFamily="34" charset="-122"/>
                <a:ea typeface="微软雅黑" pitchFamily="34" charset="-122"/>
              </a:rPr>
              <a:t>评估</a:t>
            </a:r>
            <a:r>
              <a:rPr lang="en-US" altLang="zh-CN" sz="2000" b="0" smtClean="0">
                <a:latin typeface="微软雅黑" pitchFamily="34" charset="-122"/>
                <a:ea typeface="微软雅黑" pitchFamily="34" charset="-122"/>
              </a:rPr>
              <a:t>(</a:t>
            </a:r>
            <a:r>
              <a:rPr lang="zh-CN" altLang="en-US" sz="2000" b="0" smtClean="0">
                <a:latin typeface="微软雅黑" pitchFamily="34" charset="-122"/>
                <a:ea typeface="微软雅黑" pitchFamily="34" charset="-122"/>
              </a:rPr>
              <a:t>闭环关闭</a:t>
            </a:r>
            <a:r>
              <a:rPr lang="en-US" altLang="zh-CN" sz="2000" b="0" smtClean="0">
                <a:latin typeface="微软雅黑" pitchFamily="34" charset="-122"/>
                <a:ea typeface="微软雅黑" pitchFamily="34" charset="-122"/>
              </a:rPr>
              <a:t>)</a:t>
            </a:r>
          </a:p>
        </p:txBody>
      </p:sp>
      <p:pic>
        <p:nvPicPr>
          <p:cNvPr id="33795" name="图片 337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638" y="1700213"/>
            <a:ext cx="4486275"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34817"/>
          <p:cNvSpPr>
            <a:spLocks noGrp="1" noChangeArrowheads="1"/>
          </p:cNvSpPr>
          <p:nvPr>
            <p:ph type="title"/>
          </p:nvPr>
        </p:nvSpPr>
        <p:spPr/>
        <p:txBody>
          <a:bodyPr/>
          <a:lstStyle/>
          <a:p>
            <a:r>
              <a:rPr lang="zh-CN" altLang="en-US" sz="2800" smtClean="0"/>
              <a:t>一个人的计划</a:t>
            </a:r>
            <a:r>
              <a:rPr lang="en-US" altLang="zh-CN" sz="2800" smtClean="0"/>
              <a:t>-GTD</a:t>
            </a:r>
            <a:endParaRPr lang="zh-CN" altLang="en-US" sz="2800" smtClean="0"/>
          </a:p>
        </p:txBody>
      </p:sp>
      <p:pic>
        <p:nvPicPr>
          <p:cNvPr id="34818" name="图片 348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84313"/>
            <a:ext cx="557212"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文本框 34819"/>
          <p:cNvSpPr txBox="1">
            <a:spLocks noChangeArrowheads="1"/>
          </p:cNvSpPr>
          <p:nvPr/>
        </p:nvSpPr>
        <p:spPr bwMode="auto">
          <a:xfrm>
            <a:off x="1095375" y="1484313"/>
            <a:ext cx="297180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5000"/>
              </a:lnSpc>
            </a:pPr>
            <a:r>
              <a:rPr lang="zh-CN" altLang="en-US" sz="2000" b="0">
                <a:latin typeface="微软雅黑" pitchFamily="34" charset="-122"/>
                <a:ea typeface="微软雅黑" pitchFamily="34" charset="-122"/>
              </a:rPr>
              <a:t>删除</a:t>
            </a:r>
          </a:p>
          <a:p>
            <a:pPr>
              <a:lnSpc>
                <a:spcPct val="135000"/>
              </a:lnSpc>
            </a:pPr>
            <a:r>
              <a:rPr lang="zh-CN" altLang="en-US" sz="2000" b="0">
                <a:latin typeface="微软雅黑" pitchFamily="34" charset="-122"/>
                <a:ea typeface="微软雅黑" pitchFamily="34" charset="-122"/>
              </a:rPr>
              <a:t>委派</a:t>
            </a:r>
            <a:r>
              <a:rPr lang="en-US" sz="2000" b="0">
                <a:latin typeface="微软雅黑" pitchFamily="34" charset="-122"/>
                <a:ea typeface="微软雅黑" pitchFamily="34" charset="-122"/>
              </a:rPr>
              <a:t>(</a:t>
            </a:r>
            <a:r>
              <a:rPr lang="zh-CN" altLang="en-US" sz="2000" b="0">
                <a:latin typeface="微软雅黑" pitchFamily="34" charset="-122"/>
                <a:ea typeface="微软雅黑" pitchFamily="34" charset="-122"/>
              </a:rPr>
              <a:t>等待并跟踪</a:t>
            </a:r>
            <a:r>
              <a:rPr lang="en-US" sz="2000" b="0">
                <a:latin typeface="微软雅黑" pitchFamily="34" charset="-122"/>
                <a:ea typeface="微软雅黑" pitchFamily="34" charset="-122"/>
              </a:rPr>
              <a:t>)</a:t>
            </a:r>
          </a:p>
          <a:p>
            <a:pPr>
              <a:lnSpc>
                <a:spcPct val="135000"/>
              </a:lnSpc>
            </a:pPr>
            <a:r>
              <a:rPr lang="zh-CN" altLang="en-US" sz="2000" b="0">
                <a:latin typeface="微软雅黑" pitchFamily="34" charset="-122"/>
                <a:ea typeface="微软雅黑" pitchFamily="34" charset="-122"/>
              </a:rPr>
              <a:t>回应</a:t>
            </a:r>
          </a:p>
          <a:p>
            <a:pPr>
              <a:lnSpc>
                <a:spcPct val="135000"/>
              </a:lnSpc>
            </a:pPr>
            <a:r>
              <a:rPr lang="zh-CN" altLang="en-US" sz="2000" b="0">
                <a:latin typeface="微软雅黑" pitchFamily="34" charset="-122"/>
                <a:ea typeface="微软雅黑" pitchFamily="34" charset="-122"/>
              </a:rPr>
              <a:t>预约</a:t>
            </a:r>
            <a:endParaRPr lang="en-US" sz="2000" b="0">
              <a:latin typeface="微软雅黑" pitchFamily="34" charset="-122"/>
              <a:ea typeface="微软雅黑" pitchFamily="34" charset="-122"/>
            </a:endParaRPr>
          </a:p>
          <a:p>
            <a:pPr>
              <a:lnSpc>
                <a:spcPct val="135000"/>
              </a:lnSpc>
            </a:pPr>
            <a:r>
              <a:rPr lang="zh-CN" altLang="en-US" sz="2000" b="0">
                <a:latin typeface="微软雅黑" pitchFamily="34" charset="-122"/>
                <a:ea typeface="微软雅黑" pitchFamily="34" charset="-122"/>
              </a:rPr>
              <a:t>执行</a:t>
            </a:r>
            <a:r>
              <a:rPr lang="en-US" sz="2000" b="0">
                <a:latin typeface="微软雅黑" pitchFamily="34" charset="-122"/>
                <a:ea typeface="微软雅黑" pitchFamily="34" charset="-122"/>
              </a:rPr>
              <a:t>(</a:t>
            </a:r>
            <a:r>
              <a:rPr lang="zh-CN" altLang="en-US" sz="2000" b="0">
                <a:latin typeface="微软雅黑" pitchFamily="34" charset="-122"/>
                <a:ea typeface="微软雅黑" pitchFamily="34" charset="-122"/>
              </a:rPr>
              <a:t>延迟还是</a:t>
            </a:r>
            <a:r>
              <a:rPr lang="en-US" sz="2000" b="0">
                <a:ea typeface="微软雅黑" pitchFamily="34" charset="-122"/>
              </a:rPr>
              <a:t>ASAP</a:t>
            </a:r>
            <a:r>
              <a:rPr lang="en-US" sz="2000" b="0">
                <a:latin typeface="微软雅黑" pitchFamily="34" charset="-122"/>
                <a:ea typeface="微软雅黑" pitchFamily="34" charset="-122"/>
              </a:rPr>
              <a:t>)</a:t>
            </a:r>
          </a:p>
        </p:txBody>
      </p:sp>
      <p:pic>
        <p:nvPicPr>
          <p:cNvPr id="34820" name="图片 348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3933825"/>
            <a:ext cx="3673475" cy="268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矩形 35841"/>
          <p:cNvSpPr>
            <a:spLocks noChangeArrowheads="1"/>
          </p:cNvSpPr>
          <p:nvPr/>
        </p:nvSpPr>
        <p:spPr bwMode="auto">
          <a:xfrm>
            <a:off x="5435600" y="3068638"/>
            <a:ext cx="1441450" cy="504825"/>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842" name="矩形 35842"/>
          <p:cNvSpPr>
            <a:spLocks noChangeArrowheads="1"/>
          </p:cNvSpPr>
          <p:nvPr/>
        </p:nvSpPr>
        <p:spPr bwMode="auto">
          <a:xfrm>
            <a:off x="6946900" y="3573463"/>
            <a:ext cx="1368425" cy="1511300"/>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843" name="矩形 35843"/>
          <p:cNvSpPr>
            <a:spLocks noChangeArrowheads="1"/>
          </p:cNvSpPr>
          <p:nvPr/>
        </p:nvSpPr>
        <p:spPr bwMode="auto">
          <a:xfrm>
            <a:off x="3084513" y="2565400"/>
            <a:ext cx="1152525" cy="1008063"/>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844" name="标题 35844"/>
          <p:cNvSpPr>
            <a:spLocks noGrp="1" noChangeArrowheads="1"/>
          </p:cNvSpPr>
          <p:nvPr>
            <p:ph type="title"/>
          </p:nvPr>
        </p:nvSpPr>
        <p:spPr/>
        <p:txBody>
          <a:bodyPr/>
          <a:lstStyle/>
          <a:p>
            <a:r>
              <a:rPr lang="zh-CN" altLang="en-US" sz="2800" smtClean="0"/>
              <a:t>项目管理计划组成</a:t>
            </a:r>
          </a:p>
        </p:txBody>
      </p:sp>
      <p:sp>
        <p:nvSpPr>
          <p:cNvPr id="35845" name="矩形 35845"/>
          <p:cNvSpPr>
            <a:spLocks noChangeArrowheads="1"/>
          </p:cNvSpPr>
          <p:nvPr/>
        </p:nvSpPr>
        <p:spPr bwMode="auto">
          <a:xfrm>
            <a:off x="755650" y="3141663"/>
            <a:ext cx="936625"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目标</a:t>
            </a:r>
          </a:p>
        </p:txBody>
      </p:sp>
      <p:sp>
        <p:nvSpPr>
          <p:cNvPr id="35846" name="矩形 35846"/>
          <p:cNvSpPr>
            <a:spLocks noChangeArrowheads="1"/>
          </p:cNvSpPr>
          <p:nvPr/>
        </p:nvSpPr>
        <p:spPr bwMode="auto">
          <a:xfrm>
            <a:off x="1909763" y="3141663"/>
            <a:ext cx="936625"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初步</a:t>
            </a:r>
            <a:r>
              <a:rPr lang="en-US" sz="1400" b="0">
                <a:solidFill>
                  <a:schemeClr val="bg1"/>
                </a:solidFill>
                <a:latin typeface="微软雅黑" pitchFamily="34" charset="-122"/>
                <a:ea typeface="微软雅黑" pitchFamily="34" charset="-122"/>
              </a:rPr>
              <a:t>WBS</a:t>
            </a:r>
          </a:p>
        </p:txBody>
      </p:sp>
      <p:sp>
        <p:nvSpPr>
          <p:cNvPr id="35847" name="矩形 35847"/>
          <p:cNvSpPr>
            <a:spLocks noChangeArrowheads="1"/>
          </p:cNvSpPr>
          <p:nvPr/>
        </p:nvSpPr>
        <p:spPr bwMode="auto">
          <a:xfrm>
            <a:off x="755650" y="3644900"/>
            <a:ext cx="936625"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假设约束</a:t>
            </a:r>
          </a:p>
        </p:txBody>
      </p:sp>
      <p:sp>
        <p:nvSpPr>
          <p:cNvPr id="35848" name="矩形 35848"/>
          <p:cNvSpPr>
            <a:spLocks noChangeArrowheads="1"/>
          </p:cNvSpPr>
          <p:nvPr/>
        </p:nvSpPr>
        <p:spPr bwMode="auto">
          <a:xfrm>
            <a:off x="755650" y="4149725"/>
            <a:ext cx="936625"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可交付成果</a:t>
            </a:r>
          </a:p>
        </p:txBody>
      </p:sp>
      <p:sp>
        <p:nvSpPr>
          <p:cNvPr id="35849" name="矩形 35849"/>
          <p:cNvSpPr>
            <a:spLocks noChangeArrowheads="1"/>
          </p:cNvSpPr>
          <p:nvPr/>
        </p:nvSpPr>
        <p:spPr bwMode="auto">
          <a:xfrm>
            <a:off x="755650" y="4652963"/>
            <a:ext cx="936625"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验收准则</a:t>
            </a:r>
          </a:p>
        </p:txBody>
      </p:sp>
      <p:sp>
        <p:nvSpPr>
          <p:cNvPr id="35850" name="矩形 35850"/>
          <p:cNvSpPr>
            <a:spLocks noChangeArrowheads="1"/>
          </p:cNvSpPr>
          <p:nvPr/>
        </p:nvSpPr>
        <p:spPr bwMode="auto">
          <a:xfrm>
            <a:off x="1909763" y="3644900"/>
            <a:ext cx="935037"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量级估算</a:t>
            </a:r>
          </a:p>
        </p:txBody>
      </p:sp>
      <p:sp>
        <p:nvSpPr>
          <p:cNvPr id="35851" name="矩形 35851"/>
          <p:cNvSpPr>
            <a:spLocks noChangeArrowheads="1"/>
          </p:cNvSpPr>
          <p:nvPr/>
        </p:nvSpPr>
        <p:spPr bwMode="auto">
          <a:xfrm>
            <a:off x="755650" y="5157788"/>
            <a:ext cx="935038"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初步风险</a:t>
            </a:r>
          </a:p>
        </p:txBody>
      </p:sp>
      <p:sp>
        <p:nvSpPr>
          <p:cNvPr id="35852" name="矩形 35852"/>
          <p:cNvSpPr>
            <a:spLocks noChangeArrowheads="1"/>
          </p:cNvSpPr>
          <p:nvPr/>
        </p:nvSpPr>
        <p:spPr bwMode="auto">
          <a:xfrm>
            <a:off x="5580063" y="3141663"/>
            <a:ext cx="1223962"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进度计划</a:t>
            </a:r>
          </a:p>
        </p:txBody>
      </p:sp>
      <p:sp>
        <p:nvSpPr>
          <p:cNvPr id="35853" name="矩形 35853"/>
          <p:cNvSpPr>
            <a:spLocks noChangeArrowheads="1"/>
          </p:cNvSpPr>
          <p:nvPr/>
        </p:nvSpPr>
        <p:spPr bwMode="auto">
          <a:xfrm>
            <a:off x="5580063" y="6165850"/>
            <a:ext cx="1223962"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风险管理计划</a:t>
            </a:r>
            <a:endParaRPr lang="en-US" sz="1400" b="0">
              <a:solidFill>
                <a:schemeClr val="bg1"/>
              </a:solidFill>
              <a:latin typeface="微软雅黑" pitchFamily="34" charset="-122"/>
              <a:ea typeface="微软雅黑" pitchFamily="34" charset="-122"/>
            </a:endParaRPr>
          </a:p>
        </p:txBody>
      </p:sp>
      <p:cxnSp>
        <p:nvCxnSpPr>
          <p:cNvPr id="35854" name="肘形连接符 35854"/>
          <p:cNvCxnSpPr>
            <a:cxnSpLocks noChangeShapeType="1"/>
            <a:stCxn id="35851" idx="2"/>
            <a:endCxn id="35853" idx="1"/>
          </p:cNvCxnSpPr>
          <p:nvPr/>
        </p:nvCxnSpPr>
        <p:spPr bwMode="auto">
          <a:xfrm rot="16200000" flipH="1">
            <a:off x="2987675" y="3752851"/>
            <a:ext cx="828675" cy="4356100"/>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35855" name="矩形 35855"/>
          <p:cNvSpPr>
            <a:spLocks noChangeArrowheads="1"/>
          </p:cNvSpPr>
          <p:nvPr/>
        </p:nvSpPr>
        <p:spPr bwMode="auto">
          <a:xfrm>
            <a:off x="3203575" y="3140075"/>
            <a:ext cx="936625" cy="358775"/>
          </a:xfrm>
          <a:prstGeom prst="rect">
            <a:avLst/>
          </a:prstGeom>
          <a:solidFill>
            <a:schemeClr val="accent1"/>
          </a:solidFill>
          <a:ln w="9525">
            <a:solidFill>
              <a:schemeClr val="bg1"/>
            </a:solidFill>
            <a:miter lim="800000"/>
            <a:headEnd/>
            <a:tailEnd/>
          </a:ln>
        </p:spPr>
        <p:txBody>
          <a:bodyPr wrap="none" anchor="ctr"/>
          <a:lstStyle/>
          <a:p>
            <a:pPr algn="ctr"/>
            <a:r>
              <a:rPr lang="en-US" sz="1400" b="0">
                <a:solidFill>
                  <a:schemeClr val="bg1"/>
                </a:solidFill>
                <a:latin typeface="微软雅黑" pitchFamily="34" charset="-122"/>
                <a:ea typeface="微软雅黑" pitchFamily="34" charset="-122"/>
              </a:rPr>
              <a:t>WBS</a:t>
            </a:r>
          </a:p>
        </p:txBody>
      </p:sp>
      <p:cxnSp>
        <p:nvCxnSpPr>
          <p:cNvPr id="35856" name="直接箭头连接符 35856"/>
          <p:cNvCxnSpPr>
            <a:cxnSpLocks noChangeShapeType="1"/>
            <a:stCxn id="35846" idx="3"/>
            <a:endCxn id="35855" idx="1"/>
          </p:cNvCxnSpPr>
          <p:nvPr/>
        </p:nvCxnSpPr>
        <p:spPr bwMode="auto">
          <a:xfrm flipV="1">
            <a:off x="2846388" y="3319463"/>
            <a:ext cx="357187" cy="158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5857" name="矩形 35857"/>
          <p:cNvSpPr>
            <a:spLocks noChangeArrowheads="1"/>
          </p:cNvSpPr>
          <p:nvPr/>
        </p:nvSpPr>
        <p:spPr bwMode="auto">
          <a:xfrm>
            <a:off x="4356100" y="3141663"/>
            <a:ext cx="936625"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任务活动</a:t>
            </a:r>
          </a:p>
        </p:txBody>
      </p:sp>
      <p:cxnSp>
        <p:nvCxnSpPr>
          <p:cNvPr id="35858" name="直接箭头连接符 35858"/>
          <p:cNvCxnSpPr>
            <a:cxnSpLocks noChangeShapeType="1"/>
            <a:stCxn id="35855" idx="3"/>
            <a:endCxn id="35857" idx="1"/>
          </p:cNvCxnSpPr>
          <p:nvPr/>
        </p:nvCxnSpPr>
        <p:spPr bwMode="auto">
          <a:xfrm>
            <a:off x="4140200" y="3319463"/>
            <a:ext cx="215900" cy="158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5859" name="直接箭头连接符 35859"/>
          <p:cNvCxnSpPr>
            <a:cxnSpLocks noChangeShapeType="1"/>
            <a:stCxn id="35857" idx="3"/>
            <a:endCxn id="35852" idx="1"/>
          </p:cNvCxnSpPr>
          <p:nvPr/>
        </p:nvCxnSpPr>
        <p:spPr bwMode="auto">
          <a:xfrm>
            <a:off x="5292725" y="3321050"/>
            <a:ext cx="287338"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5860" name="矩形 35860"/>
          <p:cNvSpPr>
            <a:spLocks noChangeArrowheads="1"/>
          </p:cNvSpPr>
          <p:nvPr/>
        </p:nvSpPr>
        <p:spPr bwMode="auto">
          <a:xfrm>
            <a:off x="5580063" y="4652963"/>
            <a:ext cx="1223962"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质量计划</a:t>
            </a:r>
          </a:p>
        </p:txBody>
      </p:sp>
      <p:cxnSp>
        <p:nvCxnSpPr>
          <p:cNvPr id="35861" name="直接箭头连接符 35861"/>
          <p:cNvCxnSpPr>
            <a:cxnSpLocks noChangeShapeType="1"/>
            <a:stCxn id="35849" idx="3"/>
            <a:endCxn id="35860" idx="1"/>
          </p:cNvCxnSpPr>
          <p:nvPr/>
        </p:nvCxnSpPr>
        <p:spPr bwMode="auto">
          <a:xfrm>
            <a:off x="1692275" y="4832350"/>
            <a:ext cx="3887788"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5862" name="矩形 35862"/>
          <p:cNvSpPr>
            <a:spLocks noChangeArrowheads="1"/>
          </p:cNvSpPr>
          <p:nvPr/>
        </p:nvSpPr>
        <p:spPr bwMode="auto">
          <a:xfrm>
            <a:off x="3203575" y="3644900"/>
            <a:ext cx="936625"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成本估算</a:t>
            </a:r>
          </a:p>
        </p:txBody>
      </p:sp>
      <p:sp>
        <p:nvSpPr>
          <p:cNvPr id="35863" name="矩形 35863"/>
          <p:cNvSpPr>
            <a:spLocks noChangeArrowheads="1"/>
          </p:cNvSpPr>
          <p:nvPr/>
        </p:nvSpPr>
        <p:spPr bwMode="auto">
          <a:xfrm>
            <a:off x="4356100" y="3644900"/>
            <a:ext cx="936625"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成本预算</a:t>
            </a:r>
          </a:p>
        </p:txBody>
      </p:sp>
      <p:cxnSp>
        <p:nvCxnSpPr>
          <p:cNvPr id="35864" name="直接箭头连接符 35864"/>
          <p:cNvCxnSpPr>
            <a:cxnSpLocks noChangeShapeType="1"/>
            <a:stCxn id="35862" idx="3"/>
            <a:endCxn id="35863" idx="1"/>
          </p:cNvCxnSpPr>
          <p:nvPr/>
        </p:nvCxnSpPr>
        <p:spPr bwMode="auto">
          <a:xfrm>
            <a:off x="4140200" y="3824288"/>
            <a:ext cx="2159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5865" name="直接箭头连接符 35865"/>
          <p:cNvCxnSpPr>
            <a:cxnSpLocks noChangeShapeType="1"/>
            <a:stCxn id="35850" idx="3"/>
            <a:endCxn id="35862" idx="1"/>
          </p:cNvCxnSpPr>
          <p:nvPr/>
        </p:nvCxnSpPr>
        <p:spPr bwMode="auto">
          <a:xfrm>
            <a:off x="2844800" y="3824288"/>
            <a:ext cx="3587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5866" name="矩形 35866"/>
          <p:cNvSpPr>
            <a:spLocks noChangeArrowheads="1"/>
          </p:cNvSpPr>
          <p:nvPr/>
        </p:nvSpPr>
        <p:spPr bwMode="auto">
          <a:xfrm>
            <a:off x="5580063" y="5156200"/>
            <a:ext cx="1223962"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沟通计划</a:t>
            </a:r>
          </a:p>
        </p:txBody>
      </p:sp>
      <p:sp>
        <p:nvSpPr>
          <p:cNvPr id="35867" name="矩形 35867"/>
          <p:cNvSpPr>
            <a:spLocks noChangeArrowheads="1"/>
          </p:cNvSpPr>
          <p:nvPr/>
        </p:nvSpPr>
        <p:spPr bwMode="auto">
          <a:xfrm>
            <a:off x="5580063" y="4151313"/>
            <a:ext cx="1223962"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人力资源计划</a:t>
            </a:r>
          </a:p>
        </p:txBody>
      </p:sp>
      <p:sp>
        <p:nvSpPr>
          <p:cNvPr id="35868" name="矩形 35868"/>
          <p:cNvSpPr>
            <a:spLocks noChangeArrowheads="1"/>
          </p:cNvSpPr>
          <p:nvPr/>
        </p:nvSpPr>
        <p:spPr bwMode="auto">
          <a:xfrm>
            <a:off x="5580063" y="5661025"/>
            <a:ext cx="1223962"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采购计划</a:t>
            </a:r>
          </a:p>
        </p:txBody>
      </p:sp>
      <p:sp>
        <p:nvSpPr>
          <p:cNvPr id="35869" name="矩形 35869"/>
          <p:cNvSpPr>
            <a:spLocks noChangeArrowheads="1"/>
          </p:cNvSpPr>
          <p:nvPr/>
        </p:nvSpPr>
        <p:spPr bwMode="auto">
          <a:xfrm>
            <a:off x="5580063" y="3644900"/>
            <a:ext cx="1223962"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成本管理计划</a:t>
            </a:r>
          </a:p>
        </p:txBody>
      </p:sp>
      <p:cxnSp>
        <p:nvCxnSpPr>
          <p:cNvPr id="35870" name="直接箭头连接符 35870"/>
          <p:cNvCxnSpPr>
            <a:cxnSpLocks noChangeShapeType="1"/>
            <a:stCxn id="35863" idx="3"/>
            <a:endCxn id="35869" idx="1"/>
          </p:cNvCxnSpPr>
          <p:nvPr/>
        </p:nvCxnSpPr>
        <p:spPr bwMode="auto">
          <a:xfrm>
            <a:off x="5292725" y="3824288"/>
            <a:ext cx="287338"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5871" name="矩形 35871"/>
          <p:cNvSpPr>
            <a:spLocks noChangeArrowheads="1"/>
          </p:cNvSpPr>
          <p:nvPr/>
        </p:nvSpPr>
        <p:spPr bwMode="auto">
          <a:xfrm>
            <a:off x="5580063" y="2636838"/>
            <a:ext cx="1223962"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范围管理计划</a:t>
            </a:r>
          </a:p>
        </p:txBody>
      </p:sp>
      <p:sp>
        <p:nvSpPr>
          <p:cNvPr id="35872" name="矩形 35872"/>
          <p:cNvSpPr>
            <a:spLocks noChangeArrowheads="1"/>
          </p:cNvSpPr>
          <p:nvPr/>
        </p:nvSpPr>
        <p:spPr bwMode="auto">
          <a:xfrm>
            <a:off x="7019925" y="3140075"/>
            <a:ext cx="1223963"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里程碑列表</a:t>
            </a:r>
          </a:p>
        </p:txBody>
      </p:sp>
      <p:sp>
        <p:nvSpPr>
          <p:cNvPr id="35873" name="矩形 35873"/>
          <p:cNvSpPr>
            <a:spLocks noChangeArrowheads="1"/>
          </p:cNvSpPr>
          <p:nvPr/>
        </p:nvSpPr>
        <p:spPr bwMode="auto">
          <a:xfrm>
            <a:off x="7019925" y="6165850"/>
            <a:ext cx="1223963"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风险登记册</a:t>
            </a:r>
            <a:endParaRPr lang="en-US" sz="1400" b="0">
              <a:solidFill>
                <a:schemeClr val="bg1"/>
              </a:solidFill>
              <a:latin typeface="微软雅黑" pitchFamily="34" charset="-122"/>
              <a:ea typeface="微软雅黑" pitchFamily="34" charset="-122"/>
            </a:endParaRPr>
          </a:p>
        </p:txBody>
      </p:sp>
      <p:cxnSp>
        <p:nvCxnSpPr>
          <p:cNvPr id="35874" name="直接箭头连接符 35874"/>
          <p:cNvCxnSpPr>
            <a:cxnSpLocks noChangeShapeType="1"/>
            <a:stCxn id="35853" idx="3"/>
            <a:endCxn id="35873" idx="1"/>
          </p:cNvCxnSpPr>
          <p:nvPr/>
        </p:nvCxnSpPr>
        <p:spPr bwMode="auto">
          <a:xfrm>
            <a:off x="6804025" y="6345238"/>
            <a:ext cx="2159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5875" name="直接箭头连接符 35875"/>
          <p:cNvCxnSpPr>
            <a:cxnSpLocks noChangeShapeType="1"/>
            <a:stCxn id="35852" idx="3"/>
            <a:endCxn id="35872" idx="1"/>
          </p:cNvCxnSpPr>
          <p:nvPr/>
        </p:nvCxnSpPr>
        <p:spPr bwMode="auto">
          <a:xfrm flipV="1">
            <a:off x="6804025" y="3319463"/>
            <a:ext cx="215900" cy="158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5876" name="矩形 35876"/>
          <p:cNvSpPr>
            <a:spLocks noChangeArrowheads="1"/>
          </p:cNvSpPr>
          <p:nvPr/>
        </p:nvSpPr>
        <p:spPr bwMode="auto">
          <a:xfrm>
            <a:off x="7019925" y="4652963"/>
            <a:ext cx="1223963"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质量基准</a:t>
            </a:r>
          </a:p>
        </p:txBody>
      </p:sp>
      <p:cxnSp>
        <p:nvCxnSpPr>
          <p:cNvPr id="35877" name="肘形连接符 35877"/>
          <p:cNvCxnSpPr>
            <a:cxnSpLocks noChangeShapeType="1"/>
            <a:stCxn id="35848" idx="3"/>
            <a:endCxn id="35846" idx="1"/>
          </p:cNvCxnSpPr>
          <p:nvPr/>
        </p:nvCxnSpPr>
        <p:spPr bwMode="auto">
          <a:xfrm flipV="1">
            <a:off x="1692275" y="3321050"/>
            <a:ext cx="217488" cy="1008063"/>
          </a:xfrm>
          <a:prstGeom prst="bentConnector3">
            <a:avLst>
              <a:gd name="adj1" fmla="val 49634"/>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35878" name="矩形 35878"/>
          <p:cNvSpPr>
            <a:spLocks noChangeArrowheads="1"/>
          </p:cNvSpPr>
          <p:nvPr/>
        </p:nvSpPr>
        <p:spPr bwMode="auto">
          <a:xfrm>
            <a:off x="3203575" y="2638425"/>
            <a:ext cx="935038"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范围说明书</a:t>
            </a:r>
          </a:p>
        </p:txBody>
      </p:sp>
      <p:cxnSp>
        <p:nvCxnSpPr>
          <p:cNvPr id="35879" name="直接箭头连接符 35879"/>
          <p:cNvCxnSpPr>
            <a:cxnSpLocks noChangeShapeType="1"/>
            <a:stCxn id="35878" idx="2"/>
            <a:endCxn id="35855" idx="0"/>
          </p:cNvCxnSpPr>
          <p:nvPr/>
        </p:nvCxnSpPr>
        <p:spPr bwMode="auto">
          <a:xfrm rot="5400000">
            <a:off x="3600450" y="3068638"/>
            <a:ext cx="1428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5880" name="矩形 35880"/>
          <p:cNvSpPr>
            <a:spLocks noChangeArrowheads="1"/>
          </p:cNvSpPr>
          <p:nvPr/>
        </p:nvSpPr>
        <p:spPr bwMode="auto">
          <a:xfrm>
            <a:off x="611188" y="2565400"/>
            <a:ext cx="2303462" cy="3095625"/>
          </a:xfrm>
          <a:prstGeom prst="rect">
            <a:avLst/>
          </a:prstGeom>
          <a:noFill/>
          <a:ln w="28575">
            <a:solidFill>
              <a:srgbClr val="FF3300"/>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881" name="文本框 35881"/>
          <p:cNvSpPr txBox="1">
            <a:spLocks noChangeArrowheads="1"/>
          </p:cNvSpPr>
          <p:nvPr/>
        </p:nvSpPr>
        <p:spPr bwMode="auto">
          <a:xfrm>
            <a:off x="1258888" y="2708275"/>
            <a:ext cx="996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solidFill>
                  <a:srgbClr val="FF3300"/>
                </a:solidFill>
                <a:latin typeface="微软雅黑" pitchFamily="34" charset="-122"/>
                <a:ea typeface="微软雅黑" pitchFamily="34" charset="-122"/>
              </a:rPr>
              <a:t>初步范围</a:t>
            </a:r>
          </a:p>
        </p:txBody>
      </p:sp>
      <p:sp>
        <p:nvSpPr>
          <p:cNvPr id="35882" name="矩形 35882"/>
          <p:cNvSpPr>
            <a:spLocks noChangeArrowheads="1"/>
          </p:cNvSpPr>
          <p:nvPr/>
        </p:nvSpPr>
        <p:spPr bwMode="auto">
          <a:xfrm>
            <a:off x="7019925" y="3644900"/>
            <a:ext cx="1223963" cy="358775"/>
          </a:xfrm>
          <a:prstGeom prst="rect">
            <a:avLst/>
          </a:prstGeom>
          <a:solidFill>
            <a:schemeClr val="accent1"/>
          </a:solidFill>
          <a:ln w="9525">
            <a:solidFill>
              <a:schemeClr val="bg1"/>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成本基准</a:t>
            </a:r>
          </a:p>
        </p:txBody>
      </p:sp>
      <p:cxnSp>
        <p:nvCxnSpPr>
          <p:cNvPr id="35883" name="直接箭头连接符 35883"/>
          <p:cNvCxnSpPr>
            <a:cxnSpLocks noChangeShapeType="1"/>
            <a:stCxn id="35869" idx="3"/>
            <a:endCxn id="35882" idx="1"/>
          </p:cNvCxnSpPr>
          <p:nvPr/>
        </p:nvCxnSpPr>
        <p:spPr bwMode="auto">
          <a:xfrm>
            <a:off x="6804025" y="3824288"/>
            <a:ext cx="2159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5884" name="直接箭头连接符 35884"/>
          <p:cNvCxnSpPr>
            <a:cxnSpLocks noChangeShapeType="1"/>
            <a:stCxn id="35860" idx="3"/>
            <a:endCxn id="35876" idx="1"/>
          </p:cNvCxnSpPr>
          <p:nvPr/>
        </p:nvCxnSpPr>
        <p:spPr bwMode="auto">
          <a:xfrm>
            <a:off x="6804025" y="4832350"/>
            <a:ext cx="2159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5885" name="文本占位符 35885"/>
          <p:cNvSpPr>
            <a:spLocks noGrp="1" noChangeArrowheads="1"/>
          </p:cNvSpPr>
          <p:nvPr>
            <p:ph type="body" idx="1"/>
          </p:nvPr>
        </p:nvSpPr>
        <p:spPr>
          <a:xfrm>
            <a:off x="457200" y="1295400"/>
            <a:ext cx="8153400" cy="981075"/>
          </a:xfrm>
        </p:spPr>
        <p:txBody>
          <a:bodyPr/>
          <a:lstStyle/>
          <a:p>
            <a:pPr>
              <a:lnSpc>
                <a:spcPct val="90000"/>
              </a:lnSpc>
            </a:pPr>
            <a:r>
              <a:rPr lang="zh-CN" altLang="en-US" sz="1800" b="0" smtClean="0">
                <a:ea typeface="微软雅黑" pitchFamily="34" charset="-122"/>
              </a:rPr>
              <a:t>项目管理计划不仅仅是进度计划</a:t>
            </a:r>
          </a:p>
          <a:p>
            <a:pPr>
              <a:lnSpc>
                <a:spcPct val="90000"/>
              </a:lnSpc>
            </a:pPr>
            <a:r>
              <a:rPr lang="zh-CN" altLang="en-US" sz="1800" b="0" smtClean="0">
                <a:ea typeface="微软雅黑" pitchFamily="34" charset="-122"/>
              </a:rPr>
              <a:t>核心输入是项目初步范围</a:t>
            </a:r>
          </a:p>
          <a:p>
            <a:pPr>
              <a:lnSpc>
                <a:spcPct val="90000"/>
              </a:lnSpc>
            </a:pPr>
            <a:r>
              <a:rPr lang="zh-CN" altLang="en-US" sz="1800" b="0" smtClean="0">
                <a:ea typeface="微软雅黑" pitchFamily="34" charset="-122"/>
              </a:rPr>
              <a:t>核心作用是形成计划指导执行，形成基准指导监控</a:t>
            </a:r>
          </a:p>
        </p:txBody>
      </p:sp>
      <p:sp>
        <p:nvSpPr>
          <p:cNvPr id="35886" name="矩形 35886"/>
          <p:cNvSpPr>
            <a:spLocks noChangeArrowheads="1"/>
          </p:cNvSpPr>
          <p:nvPr/>
        </p:nvSpPr>
        <p:spPr bwMode="auto">
          <a:xfrm>
            <a:off x="5364163" y="2565400"/>
            <a:ext cx="3095625" cy="4032250"/>
          </a:xfrm>
          <a:prstGeom prst="rect">
            <a:avLst/>
          </a:prstGeom>
          <a:noFill/>
          <a:ln w="28575">
            <a:solidFill>
              <a:srgbClr val="FF3300"/>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36865"/>
          <p:cNvSpPr>
            <a:spLocks noGrp="1" noChangeArrowheads="1"/>
          </p:cNvSpPr>
          <p:nvPr>
            <p:ph type="title"/>
          </p:nvPr>
        </p:nvSpPr>
        <p:spPr/>
        <p:txBody>
          <a:bodyPr/>
          <a:lstStyle/>
          <a:p>
            <a:r>
              <a:rPr lang="zh-CN" altLang="en-US" sz="2800" smtClean="0"/>
              <a:t>软件项目计划流程</a:t>
            </a:r>
          </a:p>
        </p:txBody>
      </p:sp>
      <p:sp>
        <p:nvSpPr>
          <p:cNvPr id="36866" name="矩形 36866"/>
          <p:cNvSpPr>
            <a:spLocks noChangeArrowheads="1"/>
          </p:cNvSpPr>
          <p:nvPr/>
        </p:nvSpPr>
        <p:spPr bwMode="auto">
          <a:xfrm>
            <a:off x="2049463" y="1484313"/>
            <a:ext cx="1081087" cy="360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用户需求</a:t>
            </a:r>
          </a:p>
        </p:txBody>
      </p:sp>
      <p:sp>
        <p:nvSpPr>
          <p:cNvPr id="36867" name="矩形 36867"/>
          <p:cNvSpPr>
            <a:spLocks noChangeArrowheads="1"/>
          </p:cNvSpPr>
          <p:nvPr/>
        </p:nvSpPr>
        <p:spPr bwMode="auto">
          <a:xfrm>
            <a:off x="3273425" y="1484313"/>
            <a:ext cx="1081088" cy="360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产品立项</a:t>
            </a:r>
          </a:p>
        </p:txBody>
      </p:sp>
      <p:cxnSp>
        <p:nvCxnSpPr>
          <p:cNvPr id="36868" name="直接箭头连接符 36868"/>
          <p:cNvCxnSpPr>
            <a:cxnSpLocks noChangeShapeType="1"/>
            <a:stCxn id="36866" idx="3"/>
            <a:endCxn id="36867" idx="1"/>
          </p:cNvCxnSpPr>
          <p:nvPr/>
        </p:nvCxnSpPr>
        <p:spPr bwMode="auto">
          <a:xfrm>
            <a:off x="3130550" y="1665288"/>
            <a:ext cx="1428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69" name="矩形 36869"/>
          <p:cNvSpPr>
            <a:spLocks noChangeArrowheads="1"/>
          </p:cNvSpPr>
          <p:nvPr/>
        </p:nvSpPr>
        <p:spPr bwMode="auto">
          <a:xfrm>
            <a:off x="3275013" y="2058988"/>
            <a:ext cx="1081087" cy="360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目标和范围</a:t>
            </a:r>
          </a:p>
        </p:txBody>
      </p:sp>
      <p:cxnSp>
        <p:nvCxnSpPr>
          <p:cNvPr id="36870" name="直接箭头连接符 36870"/>
          <p:cNvCxnSpPr>
            <a:cxnSpLocks noChangeShapeType="1"/>
            <a:stCxn id="36867" idx="2"/>
            <a:endCxn id="36869" idx="0"/>
          </p:cNvCxnSpPr>
          <p:nvPr/>
        </p:nvCxnSpPr>
        <p:spPr bwMode="auto">
          <a:xfrm>
            <a:off x="3814763" y="1844675"/>
            <a:ext cx="1587" cy="21431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6871" name="肘形连接符 36871"/>
          <p:cNvCxnSpPr>
            <a:cxnSpLocks noChangeShapeType="1"/>
            <a:stCxn id="36866" idx="2"/>
            <a:endCxn id="36869" idx="1"/>
          </p:cNvCxnSpPr>
          <p:nvPr/>
        </p:nvCxnSpPr>
        <p:spPr bwMode="auto">
          <a:xfrm rot="16200000" flipH="1">
            <a:off x="2735263" y="1700212"/>
            <a:ext cx="395288" cy="684213"/>
          </a:xfrm>
          <a:prstGeom prst="bentConnector2">
            <a:avLst/>
          </a:prstGeom>
          <a:noFill/>
          <a:ln w="9525">
            <a:solidFill>
              <a:schemeClr val="tx1"/>
            </a:solidFill>
            <a:prstDash val="dash"/>
            <a:miter lim="800000"/>
            <a:headEnd/>
            <a:tailEnd type="triangle" w="med" len="med"/>
          </a:ln>
          <a:extLst>
            <a:ext uri="{909E8E84-426E-40DD-AFC4-6F175D3DCCD1}">
              <a14:hiddenFill xmlns:a14="http://schemas.microsoft.com/office/drawing/2010/main">
                <a:noFill/>
              </a14:hiddenFill>
            </a:ext>
          </a:extLst>
        </p:spPr>
      </p:cxnSp>
      <p:sp>
        <p:nvSpPr>
          <p:cNvPr id="36872" name="矩形 36872"/>
          <p:cNvSpPr>
            <a:spLocks noChangeArrowheads="1"/>
          </p:cNvSpPr>
          <p:nvPr/>
        </p:nvSpPr>
        <p:spPr bwMode="auto">
          <a:xfrm>
            <a:off x="3275013" y="2635250"/>
            <a:ext cx="1081087"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生命周期</a:t>
            </a:r>
          </a:p>
        </p:txBody>
      </p:sp>
      <p:cxnSp>
        <p:nvCxnSpPr>
          <p:cNvPr id="36873" name="直接箭头连接符 36873"/>
          <p:cNvCxnSpPr>
            <a:cxnSpLocks noChangeShapeType="1"/>
            <a:stCxn id="36869" idx="2"/>
            <a:endCxn id="36872" idx="0"/>
          </p:cNvCxnSpPr>
          <p:nvPr/>
        </p:nvCxnSpPr>
        <p:spPr bwMode="auto">
          <a:xfrm>
            <a:off x="3816350" y="2419350"/>
            <a:ext cx="0" cy="215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74" name="矩形 36874"/>
          <p:cNvSpPr>
            <a:spLocks noChangeArrowheads="1"/>
          </p:cNvSpPr>
          <p:nvPr/>
        </p:nvSpPr>
        <p:spPr bwMode="auto">
          <a:xfrm>
            <a:off x="3275013" y="3211513"/>
            <a:ext cx="1081087" cy="360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自定义过程</a:t>
            </a:r>
          </a:p>
        </p:txBody>
      </p:sp>
      <p:sp>
        <p:nvSpPr>
          <p:cNvPr id="36875" name="圆柱形 36875"/>
          <p:cNvSpPr>
            <a:spLocks noChangeArrowheads="1"/>
          </p:cNvSpPr>
          <p:nvPr/>
        </p:nvSpPr>
        <p:spPr bwMode="auto">
          <a:xfrm>
            <a:off x="4930775" y="2851150"/>
            <a:ext cx="936625" cy="504825"/>
          </a:xfrm>
          <a:prstGeom prst="can">
            <a:avLst>
              <a:gd name="adj" fmla="val 25000"/>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400">
                <a:solidFill>
                  <a:schemeClr val="bg1"/>
                </a:solidFill>
                <a:latin typeface="微软雅黑" pitchFamily="34" charset="-122"/>
                <a:ea typeface="微软雅黑" pitchFamily="34" charset="-122"/>
              </a:rPr>
              <a:t>过程资产</a:t>
            </a:r>
          </a:p>
        </p:txBody>
      </p:sp>
      <p:cxnSp>
        <p:nvCxnSpPr>
          <p:cNvPr id="36876" name="直接箭头连接符 36876"/>
          <p:cNvCxnSpPr>
            <a:cxnSpLocks noChangeShapeType="1"/>
            <a:stCxn id="36875" idx="2"/>
            <a:endCxn id="36872" idx="3"/>
          </p:cNvCxnSpPr>
          <p:nvPr/>
        </p:nvCxnSpPr>
        <p:spPr bwMode="auto">
          <a:xfrm flipH="1" flipV="1">
            <a:off x="4356100" y="2816225"/>
            <a:ext cx="574675" cy="287338"/>
          </a:xfrm>
          <a:prstGeom prst="straightConnector1">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cxnSp>
      <p:cxnSp>
        <p:nvCxnSpPr>
          <p:cNvPr id="36877" name="直接箭头连接符 36877"/>
          <p:cNvCxnSpPr>
            <a:cxnSpLocks noChangeShapeType="1"/>
            <a:stCxn id="36875" idx="2"/>
            <a:endCxn id="36874" idx="3"/>
          </p:cNvCxnSpPr>
          <p:nvPr/>
        </p:nvCxnSpPr>
        <p:spPr bwMode="auto">
          <a:xfrm flipH="1">
            <a:off x="4356100" y="3103563"/>
            <a:ext cx="574675" cy="288925"/>
          </a:xfrm>
          <a:prstGeom prst="straightConnector1">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cxnSp>
      <p:cxnSp>
        <p:nvCxnSpPr>
          <p:cNvPr id="36878" name="直接箭头连接符 36878"/>
          <p:cNvCxnSpPr>
            <a:cxnSpLocks noChangeShapeType="1"/>
            <a:stCxn id="36872" idx="2"/>
            <a:endCxn id="36874" idx="0"/>
          </p:cNvCxnSpPr>
          <p:nvPr/>
        </p:nvCxnSpPr>
        <p:spPr bwMode="auto">
          <a:xfrm>
            <a:off x="3816350" y="2995613"/>
            <a:ext cx="0" cy="215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79" name="矩形 36879"/>
          <p:cNvSpPr>
            <a:spLocks noChangeArrowheads="1"/>
          </p:cNvSpPr>
          <p:nvPr/>
        </p:nvSpPr>
        <p:spPr bwMode="auto">
          <a:xfrm>
            <a:off x="3275013" y="3787775"/>
            <a:ext cx="1081087"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需求分解</a:t>
            </a:r>
          </a:p>
        </p:txBody>
      </p:sp>
      <p:cxnSp>
        <p:nvCxnSpPr>
          <p:cNvPr id="36880" name="直接箭头连接符 36880"/>
          <p:cNvCxnSpPr>
            <a:cxnSpLocks noChangeShapeType="1"/>
            <a:stCxn id="36874" idx="2"/>
            <a:endCxn id="36879" idx="0"/>
          </p:cNvCxnSpPr>
          <p:nvPr/>
        </p:nvCxnSpPr>
        <p:spPr bwMode="auto">
          <a:xfrm>
            <a:off x="3816350" y="3571875"/>
            <a:ext cx="0" cy="215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6881" name="曲线连接符 36881"/>
          <p:cNvCxnSpPr>
            <a:cxnSpLocks noChangeShapeType="1"/>
            <a:stCxn id="36874" idx="3"/>
            <a:endCxn id="36879" idx="3"/>
          </p:cNvCxnSpPr>
          <p:nvPr/>
        </p:nvCxnSpPr>
        <p:spPr bwMode="auto">
          <a:xfrm>
            <a:off x="4356100" y="3392488"/>
            <a:ext cx="1588" cy="576262"/>
          </a:xfrm>
          <a:prstGeom prst="curvedConnector3">
            <a:avLst>
              <a:gd name="adj1" fmla="val 14300000"/>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cxnSp>
      <p:sp>
        <p:nvSpPr>
          <p:cNvPr id="36882" name="文本框 36882"/>
          <p:cNvSpPr txBox="1">
            <a:spLocks noChangeArrowheads="1"/>
          </p:cNvSpPr>
          <p:nvPr/>
        </p:nvSpPr>
        <p:spPr bwMode="auto">
          <a:xfrm>
            <a:off x="4714875" y="4059238"/>
            <a:ext cx="9350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0">
                <a:latin typeface="微软雅黑" pitchFamily="34" charset="-122"/>
                <a:ea typeface="微软雅黑" pitchFamily="34" charset="-122"/>
              </a:rPr>
              <a:t>WBS</a:t>
            </a:r>
            <a:r>
              <a:rPr lang="zh-CN" altLang="en-US" sz="1400" b="0">
                <a:latin typeface="微软雅黑" pitchFamily="34" charset="-122"/>
                <a:ea typeface="微软雅黑" pitchFamily="34" charset="-122"/>
              </a:rPr>
              <a:t>模板</a:t>
            </a:r>
          </a:p>
        </p:txBody>
      </p:sp>
      <p:cxnSp>
        <p:nvCxnSpPr>
          <p:cNvPr id="36883" name="肘形连接符 36883"/>
          <p:cNvCxnSpPr>
            <a:cxnSpLocks noChangeShapeType="1"/>
            <a:stCxn id="36866" idx="2"/>
            <a:endCxn id="36879" idx="1"/>
          </p:cNvCxnSpPr>
          <p:nvPr/>
        </p:nvCxnSpPr>
        <p:spPr bwMode="auto">
          <a:xfrm rot="16200000" flipH="1">
            <a:off x="1869281" y="2563020"/>
            <a:ext cx="2124075" cy="684212"/>
          </a:xfrm>
          <a:prstGeom prst="bentConnector2">
            <a:avLst/>
          </a:prstGeom>
          <a:noFill/>
          <a:ln w="9525">
            <a:solidFill>
              <a:schemeClr val="tx1"/>
            </a:solidFill>
            <a:prstDash val="dash"/>
            <a:miter lim="800000"/>
            <a:headEnd/>
            <a:tailEnd type="triangle" w="med" len="med"/>
          </a:ln>
          <a:extLst>
            <a:ext uri="{909E8E84-426E-40DD-AFC4-6F175D3DCCD1}">
              <a14:hiddenFill xmlns:a14="http://schemas.microsoft.com/office/drawing/2010/main">
                <a:noFill/>
              </a14:hiddenFill>
            </a:ext>
          </a:extLst>
        </p:spPr>
      </p:cxnSp>
      <p:sp>
        <p:nvSpPr>
          <p:cNvPr id="36884" name="矩形 36884"/>
          <p:cNvSpPr>
            <a:spLocks noChangeArrowheads="1"/>
          </p:cNvSpPr>
          <p:nvPr/>
        </p:nvSpPr>
        <p:spPr bwMode="auto">
          <a:xfrm>
            <a:off x="3275013" y="4362450"/>
            <a:ext cx="1081087"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估算</a:t>
            </a:r>
          </a:p>
        </p:txBody>
      </p:sp>
      <p:cxnSp>
        <p:nvCxnSpPr>
          <p:cNvPr id="36885" name="直接箭头连接符 36885"/>
          <p:cNvCxnSpPr>
            <a:cxnSpLocks noChangeShapeType="1"/>
            <a:stCxn id="36879" idx="2"/>
            <a:endCxn id="36884" idx="0"/>
          </p:cNvCxnSpPr>
          <p:nvPr/>
        </p:nvCxnSpPr>
        <p:spPr bwMode="auto">
          <a:xfrm rot="5400000">
            <a:off x="3707606" y="4253707"/>
            <a:ext cx="21431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86" name="矩形 36886"/>
          <p:cNvSpPr>
            <a:spLocks noChangeArrowheads="1"/>
          </p:cNvSpPr>
          <p:nvPr/>
        </p:nvSpPr>
        <p:spPr bwMode="auto">
          <a:xfrm>
            <a:off x="3275013" y="4940300"/>
            <a:ext cx="1081087"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活动任务</a:t>
            </a:r>
          </a:p>
        </p:txBody>
      </p:sp>
      <p:cxnSp>
        <p:nvCxnSpPr>
          <p:cNvPr id="36887" name="直接箭头连接符 36887"/>
          <p:cNvCxnSpPr>
            <a:cxnSpLocks noChangeShapeType="1"/>
            <a:stCxn id="36884" idx="2"/>
            <a:endCxn id="36886" idx="0"/>
          </p:cNvCxnSpPr>
          <p:nvPr/>
        </p:nvCxnSpPr>
        <p:spPr bwMode="auto">
          <a:xfrm>
            <a:off x="3816350" y="4722813"/>
            <a:ext cx="0" cy="21748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6888" name="曲线连接符 36888"/>
          <p:cNvCxnSpPr>
            <a:cxnSpLocks noChangeShapeType="1"/>
            <a:stCxn id="36874" idx="3"/>
            <a:endCxn id="36886" idx="3"/>
          </p:cNvCxnSpPr>
          <p:nvPr/>
        </p:nvCxnSpPr>
        <p:spPr bwMode="auto">
          <a:xfrm>
            <a:off x="4356100" y="3392488"/>
            <a:ext cx="1588" cy="1728787"/>
          </a:xfrm>
          <a:prstGeom prst="curvedConnector3">
            <a:avLst>
              <a:gd name="adj1" fmla="val 23100000"/>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cxnSp>
      <p:sp>
        <p:nvSpPr>
          <p:cNvPr id="36889" name="矩形 36889"/>
          <p:cNvSpPr>
            <a:spLocks noChangeArrowheads="1"/>
          </p:cNvSpPr>
          <p:nvPr/>
        </p:nvSpPr>
        <p:spPr bwMode="auto">
          <a:xfrm>
            <a:off x="3275013" y="5516563"/>
            <a:ext cx="1081087" cy="360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进度计划</a:t>
            </a:r>
          </a:p>
        </p:txBody>
      </p:sp>
      <p:cxnSp>
        <p:nvCxnSpPr>
          <p:cNvPr id="36890" name="直接箭头连接符 36890"/>
          <p:cNvCxnSpPr>
            <a:cxnSpLocks noChangeShapeType="1"/>
            <a:stCxn id="36886" idx="2"/>
            <a:endCxn id="36889" idx="0"/>
          </p:cNvCxnSpPr>
          <p:nvPr/>
        </p:nvCxnSpPr>
        <p:spPr bwMode="auto">
          <a:xfrm>
            <a:off x="3816350" y="5300663"/>
            <a:ext cx="0" cy="215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91" name="矩形 36891"/>
          <p:cNvSpPr>
            <a:spLocks noChangeArrowheads="1"/>
          </p:cNvSpPr>
          <p:nvPr/>
        </p:nvSpPr>
        <p:spPr bwMode="auto">
          <a:xfrm>
            <a:off x="825500" y="3787775"/>
            <a:ext cx="1081088"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资源需求</a:t>
            </a:r>
          </a:p>
        </p:txBody>
      </p:sp>
      <p:sp>
        <p:nvSpPr>
          <p:cNvPr id="36892" name="矩形 36892"/>
          <p:cNvSpPr>
            <a:spLocks noChangeArrowheads="1"/>
          </p:cNvSpPr>
          <p:nvPr/>
        </p:nvSpPr>
        <p:spPr bwMode="auto">
          <a:xfrm>
            <a:off x="825500" y="4364038"/>
            <a:ext cx="1081088" cy="360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团队组建</a:t>
            </a:r>
          </a:p>
        </p:txBody>
      </p:sp>
      <p:sp>
        <p:nvSpPr>
          <p:cNvPr id="36893" name="矩形 36893"/>
          <p:cNvSpPr>
            <a:spLocks noChangeArrowheads="1"/>
          </p:cNvSpPr>
          <p:nvPr/>
        </p:nvSpPr>
        <p:spPr bwMode="auto">
          <a:xfrm>
            <a:off x="825500" y="4940300"/>
            <a:ext cx="1081088"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技能评估</a:t>
            </a:r>
          </a:p>
        </p:txBody>
      </p:sp>
      <p:cxnSp>
        <p:nvCxnSpPr>
          <p:cNvPr id="36894" name="直接箭头连接符 36894"/>
          <p:cNvCxnSpPr>
            <a:cxnSpLocks noChangeShapeType="1"/>
            <a:stCxn id="36891" idx="2"/>
            <a:endCxn id="36892" idx="0"/>
          </p:cNvCxnSpPr>
          <p:nvPr/>
        </p:nvCxnSpPr>
        <p:spPr bwMode="auto">
          <a:xfrm>
            <a:off x="1366838" y="4148138"/>
            <a:ext cx="0" cy="215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6895" name="直接箭头连接符 36895"/>
          <p:cNvCxnSpPr>
            <a:cxnSpLocks noChangeShapeType="1"/>
            <a:stCxn id="36892" idx="2"/>
            <a:endCxn id="36893" idx="0"/>
          </p:cNvCxnSpPr>
          <p:nvPr/>
        </p:nvCxnSpPr>
        <p:spPr bwMode="auto">
          <a:xfrm>
            <a:off x="1366838" y="4724400"/>
            <a:ext cx="0" cy="215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6896" name="直接箭头连接符 36896"/>
          <p:cNvCxnSpPr>
            <a:cxnSpLocks noChangeShapeType="1"/>
            <a:stCxn id="36893" idx="3"/>
            <a:endCxn id="36886" idx="1"/>
          </p:cNvCxnSpPr>
          <p:nvPr/>
        </p:nvCxnSpPr>
        <p:spPr bwMode="auto">
          <a:xfrm>
            <a:off x="1906588" y="5121275"/>
            <a:ext cx="136842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897" name="文本框 36897"/>
          <p:cNvSpPr txBox="1">
            <a:spLocks noChangeArrowheads="1"/>
          </p:cNvSpPr>
          <p:nvPr/>
        </p:nvSpPr>
        <p:spPr bwMode="auto">
          <a:xfrm>
            <a:off x="2338388" y="4795838"/>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0">
                <a:latin typeface="微软雅黑" pitchFamily="34" charset="-122"/>
                <a:ea typeface="微软雅黑" pitchFamily="34" charset="-122"/>
              </a:rPr>
              <a:t>资源</a:t>
            </a:r>
          </a:p>
        </p:txBody>
      </p:sp>
      <p:sp>
        <p:nvSpPr>
          <p:cNvPr id="36898" name="圆柱形 36898"/>
          <p:cNvSpPr>
            <a:spLocks noChangeArrowheads="1"/>
          </p:cNvSpPr>
          <p:nvPr/>
        </p:nvSpPr>
        <p:spPr bwMode="auto">
          <a:xfrm>
            <a:off x="5003800" y="4508500"/>
            <a:ext cx="720725" cy="431800"/>
          </a:xfrm>
          <a:prstGeom prst="can">
            <a:avLst>
              <a:gd name="adj" fmla="val 25000"/>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US" sz="1400">
                <a:solidFill>
                  <a:schemeClr val="bg1"/>
                </a:solidFill>
                <a:latin typeface="微软雅黑" pitchFamily="34" charset="-122"/>
                <a:ea typeface="微软雅黑" pitchFamily="34" charset="-122"/>
              </a:rPr>
              <a:t>PDB</a:t>
            </a:r>
          </a:p>
        </p:txBody>
      </p:sp>
      <p:cxnSp>
        <p:nvCxnSpPr>
          <p:cNvPr id="36899" name="直接箭头连接符 36899"/>
          <p:cNvCxnSpPr>
            <a:cxnSpLocks noChangeShapeType="1"/>
            <a:stCxn id="36898" idx="2"/>
            <a:endCxn id="36884" idx="3"/>
          </p:cNvCxnSpPr>
          <p:nvPr/>
        </p:nvCxnSpPr>
        <p:spPr bwMode="auto">
          <a:xfrm flipH="1" flipV="1">
            <a:off x="4356100" y="4543425"/>
            <a:ext cx="647700" cy="1809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900" name="矩形 36900"/>
          <p:cNvSpPr>
            <a:spLocks noChangeArrowheads="1"/>
          </p:cNvSpPr>
          <p:nvPr/>
        </p:nvSpPr>
        <p:spPr bwMode="auto">
          <a:xfrm>
            <a:off x="827088" y="6092825"/>
            <a:ext cx="1081087"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资源计划</a:t>
            </a:r>
          </a:p>
        </p:txBody>
      </p:sp>
      <p:sp>
        <p:nvSpPr>
          <p:cNvPr id="36901" name="矩形 36901"/>
          <p:cNvSpPr>
            <a:spLocks noChangeArrowheads="1"/>
          </p:cNvSpPr>
          <p:nvPr/>
        </p:nvSpPr>
        <p:spPr bwMode="auto">
          <a:xfrm>
            <a:off x="2051050" y="6092825"/>
            <a:ext cx="1081088"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质量计划</a:t>
            </a:r>
          </a:p>
        </p:txBody>
      </p:sp>
      <p:sp>
        <p:nvSpPr>
          <p:cNvPr id="36902" name="矩形 36902"/>
          <p:cNvSpPr>
            <a:spLocks noChangeArrowheads="1"/>
          </p:cNvSpPr>
          <p:nvPr/>
        </p:nvSpPr>
        <p:spPr bwMode="auto">
          <a:xfrm>
            <a:off x="3275013" y="6092825"/>
            <a:ext cx="1081087"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成本计划</a:t>
            </a:r>
          </a:p>
        </p:txBody>
      </p:sp>
      <p:sp>
        <p:nvSpPr>
          <p:cNvPr id="36903" name="矩形 36903"/>
          <p:cNvSpPr>
            <a:spLocks noChangeArrowheads="1"/>
          </p:cNvSpPr>
          <p:nvPr/>
        </p:nvSpPr>
        <p:spPr bwMode="auto">
          <a:xfrm>
            <a:off x="4641850" y="6092825"/>
            <a:ext cx="1081088"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沟通计划</a:t>
            </a:r>
          </a:p>
        </p:txBody>
      </p:sp>
      <p:sp>
        <p:nvSpPr>
          <p:cNvPr id="36904" name="矩形 36904"/>
          <p:cNvSpPr>
            <a:spLocks noChangeArrowheads="1"/>
          </p:cNvSpPr>
          <p:nvPr/>
        </p:nvSpPr>
        <p:spPr bwMode="auto">
          <a:xfrm>
            <a:off x="827088" y="1484313"/>
            <a:ext cx="1081087" cy="360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400" b="0">
                <a:solidFill>
                  <a:schemeClr val="bg1"/>
                </a:solidFill>
                <a:latin typeface="微软雅黑" pitchFamily="34" charset="-122"/>
                <a:ea typeface="微软雅黑" pitchFamily="34" charset="-122"/>
              </a:rPr>
              <a:t>SOW</a:t>
            </a:r>
          </a:p>
        </p:txBody>
      </p:sp>
      <p:cxnSp>
        <p:nvCxnSpPr>
          <p:cNvPr id="36905" name="直接箭头连接符 36905"/>
          <p:cNvCxnSpPr>
            <a:cxnSpLocks noChangeShapeType="1"/>
            <a:stCxn id="36904" idx="3"/>
            <a:endCxn id="36866" idx="1"/>
          </p:cNvCxnSpPr>
          <p:nvPr/>
        </p:nvCxnSpPr>
        <p:spPr bwMode="auto">
          <a:xfrm>
            <a:off x="1908175" y="1665288"/>
            <a:ext cx="141288"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906" name="矩形 36906"/>
          <p:cNvSpPr>
            <a:spLocks noChangeArrowheads="1"/>
          </p:cNvSpPr>
          <p:nvPr/>
        </p:nvSpPr>
        <p:spPr bwMode="auto">
          <a:xfrm>
            <a:off x="323850" y="1484313"/>
            <a:ext cx="360363" cy="496728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风</a:t>
            </a:r>
          </a:p>
          <a:p>
            <a:pPr algn="ctr"/>
            <a:r>
              <a:rPr lang="zh-CN" altLang="en-US" sz="1400" b="0">
                <a:solidFill>
                  <a:schemeClr val="bg1"/>
                </a:solidFill>
                <a:latin typeface="微软雅黑" pitchFamily="34" charset="-122"/>
                <a:ea typeface="微软雅黑" pitchFamily="34" charset="-122"/>
              </a:rPr>
              <a:t>险</a:t>
            </a:r>
          </a:p>
          <a:p>
            <a:pPr algn="ctr"/>
            <a:r>
              <a:rPr lang="zh-CN" altLang="en-US" sz="1400" b="0">
                <a:solidFill>
                  <a:schemeClr val="bg1"/>
                </a:solidFill>
                <a:latin typeface="微软雅黑" pitchFamily="34" charset="-122"/>
                <a:ea typeface="微软雅黑" pitchFamily="34" charset="-122"/>
              </a:rPr>
              <a:t>管</a:t>
            </a:r>
          </a:p>
          <a:p>
            <a:pPr algn="ctr"/>
            <a:r>
              <a:rPr lang="zh-CN" altLang="en-US" sz="1400" b="0">
                <a:solidFill>
                  <a:schemeClr val="bg1"/>
                </a:solidFill>
                <a:latin typeface="微软雅黑" pitchFamily="34" charset="-122"/>
                <a:ea typeface="微软雅黑" pitchFamily="34" charset="-122"/>
              </a:rPr>
              <a:t>理</a:t>
            </a:r>
          </a:p>
          <a:p>
            <a:pPr algn="ctr"/>
            <a:r>
              <a:rPr lang="zh-CN" altLang="en-US" sz="1400" b="0">
                <a:solidFill>
                  <a:schemeClr val="bg1"/>
                </a:solidFill>
                <a:latin typeface="微软雅黑" pitchFamily="34" charset="-122"/>
                <a:ea typeface="微软雅黑" pitchFamily="34" charset="-122"/>
              </a:rPr>
              <a:t>过</a:t>
            </a:r>
          </a:p>
          <a:p>
            <a:pPr algn="ctr"/>
            <a:r>
              <a:rPr lang="zh-CN" altLang="en-US" sz="1400" b="0">
                <a:solidFill>
                  <a:schemeClr val="bg1"/>
                </a:solidFill>
                <a:latin typeface="微软雅黑" pitchFamily="34" charset="-122"/>
                <a:ea typeface="微软雅黑" pitchFamily="34" charset="-122"/>
              </a:rPr>
              <a:t>程</a:t>
            </a:r>
          </a:p>
          <a:p>
            <a:pPr algn="ctr"/>
            <a:r>
              <a:rPr lang="zh-CN" altLang="en-US" sz="1400" b="0">
                <a:solidFill>
                  <a:schemeClr val="bg1"/>
                </a:solidFill>
                <a:latin typeface="微软雅黑" pitchFamily="34" charset="-122"/>
                <a:ea typeface="微软雅黑" pitchFamily="34" charset="-122"/>
              </a:rPr>
              <a:t>和</a:t>
            </a:r>
          </a:p>
          <a:p>
            <a:pPr algn="ctr"/>
            <a:r>
              <a:rPr lang="zh-CN" altLang="en-US" sz="1400" b="0">
                <a:solidFill>
                  <a:schemeClr val="bg1"/>
                </a:solidFill>
                <a:latin typeface="微软雅黑" pitchFamily="34" charset="-122"/>
                <a:ea typeface="微软雅黑" pitchFamily="34" charset="-122"/>
              </a:rPr>
              <a:t>计</a:t>
            </a:r>
          </a:p>
          <a:p>
            <a:pPr algn="ctr"/>
            <a:r>
              <a:rPr lang="zh-CN" altLang="en-US" sz="1400" b="0">
                <a:solidFill>
                  <a:schemeClr val="bg1"/>
                </a:solidFill>
                <a:latin typeface="微软雅黑" pitchFamily="34" charset="-122"/>
                <a:ea typeface="微软雅黑" pitchFamily="34" charset="-122"/>
              </a:rPr>
              <a:t>划</a:t>
            </a:r>
          </a:p>
        </p:txBody>
      </p:sp>
      <p:sp>
        <p:nvSpPr>
          <p:cNvPr id="36907" name="矩形 36907"/>
          <p:cNvSpPr>
            <a:spLocks noChangeArrowheads="1"/>
          </p:cNvSpPr>
          <p:nvPr/>
        </p:nvSpPr>
        <p:spPr bwMode="auto">
          <a:xfrm>
            <a:off x="250825" y="1411288"/>
            <a:ext cx="5689600" cy="5113337"/>
          </a:xfrm>
          <a:prstGeom prst="rect">
            <a:avLst/>
          </a:prstGeom>
          <a:noFill/>
          <a:ln w="28575">
            <a:solidFill>
              <a:srgbClr val="FF33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36908" name="肘形连接符 36908"/>
          <p:cNvCxnSpPr>
            <a:cxnSpLocks noChangeShapeType="1"/>
            <a:stCxn id="36893" idx="2"/>
            <a:endCxn id="36900" idx="0"/>
          </p:cNvCxnSpPr>
          <p:nvPr/>
        </p:nvCxnSpPr>
        <p:spPr bwMode="auto">
          <a:xfrm rot="16200000" flipH="1">
            <a:off x="971551" y="5695950"/>
            <a:ext cx="792162" cy="1587"/>
          </a:xfrm>
          <a:prstGeom prst="bentConnector3">
            <a:avLst>
              <a:gd name="adj1" fmla="val 49898"/>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36909" name="直接箭头连接符 36909"/>
          <p:cNvCxnSpPr>
            <a:cxnSpLocks noChangeShapeType="1"/>
            <a:stCxn id="36889" idx="2"/>
            <a:endCxn id="36901" idx="0"/>
          </p:cNvCxnSpPr>
          <p:nvPr/>
        </p:nvCxnSpPr>
        <p:spPr bwMode="auto">
          <a:xfrm flipH="1">
            <a:off x="2592388" y="5876925"/>
            <a:ext cx="1223962" cy="215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6910" name="直接箭头连接符 36910"/>
          <p:cNvCxnSpPr>
            <a:cxnSpLocks noChangeShapeType="1"/>
            <a:stCxn id="36889" idx="2"/>
            <a:endCxn id="36902" idx="0"/>
          </p:cNvCxnSpPr>
          <p:nvPr/>
        </p:nvCxnSpPr>
        <p:spPr bwMode="auto">
          <a:xfrm>
            <a:off x="3816350" y="5876925"/>
            <a:ext cx="0" cy="215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6911" name="直接箭头连接符 36911"/>
          <p:cNvCxnSpPr>
            <a:cxnSpLocks noChangeShapeType="1"/>
            <a:stCxn id="36889" idx="2"/>
          </p:cNvCxnSpPr>
          <p:nvPr/>
        </p:nvCxnSpPr>
        <p:spPr bwMode="auto">
          <a:xfrm>
            <a:off x="3816350" y="5876925"/>
            <a:ext cx="1331913" cy="215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6912" name="矩形 36912"/>
          <p:cNvSpPr>
            <a:spLocks noChangeArrowheads="1"/>
          </p:cNvSpPr>
          <p:nvPr/>
        </p:nvSpPr>
        <p:spPr bwMode="auto">
          <a:xfrm>
            <a:off x="6372225" y="4867275"/>
            <a:ext cx="1081088"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测试计划</a:t>
            </a:r>
          </a:p>
        </p:txBody>
      </p:sp>
      <p:sp>
        <p:nvSpPr>
          <p:cNvPr id="36913" name="矩形 36913"/>
          <p:cNvSpPr>
            <a:spLocks noChangeArrowheads="1"/>
          </p:cNvSpPr>
          <p:nvPr/>
        </p:nvSpPr>
        <p:spPr bwMode="auto">
          <a:xfrm>
            <a:off x="6372225" y="5516563"/>
            <a:ext cx="1081088" cy="360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配置计划</a:t>
            </a:r>
          </a:p>
        </p:txBody>
      </p:sp>
      <p:sp>
        <p:nvSpPr>
          <p:cNvPr id="36914" name="矩形 36914"/>
          <p:cNvSpPr>
            <a:spLocks noChangeArrowheads="1"/>
          </p:cNvSpPr>
          <p:nvPr/>
        </p:nvSpPr>
        <p:spPr bwMode="auto">
          <a:xfrm>
            <a:off x="6372225" y="6092825"/>
            <a:ext cx="1081088" cy="3603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400" b="0">
                <a:solidFill>
                  <a:schemeClr val="bg1"/>
                </a:solidFill>
                <a:latin typeface="微软雅黑" pitchFamily="34" charset="-122"/>
                <a:ea typeface="微软雅黑" pitchFamily="34" charset="-122"/>
              </a:rPr>
              <a:t>质量保证计划</a:t>
            </a:r>
          </a:p>
        </p:txBody>
      </p:sp>
      <p:sp>
        <p:nvSpPr>
          <p:cNvPr id="36915" name="矩形 36915"/>
          <p:cNvSpPr>
            <a:spLocks noChangeArrowheads="1"/>
          </p:cNvSpPr>
          <p:nvPr/>
        </p:nvSpPr>
        <p:spPr bwMode="auto">
          <a:xfrm>
            <a:off x="6300788" y="4724400"/>
            <a:ext cx="1223962" cy="1800225"/>
          </a:xfrm>
          <a:prstGeom prst="rect">
            <a:avLst/>
          </a:prstGeom>
          <a:noFill/>
          <a:ln w="28575">
            <a:solidFill>
              <a:srgbClr val="FF3300"/>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916" name="右箭头 36916"/>
          <p:cNvSpPr>
            <a:spLocks noChangeArrowheads="1"/>
          </p:cNvSpPr>
          <p:nvPr/>
        </p:nvSpPr>
        <p:spPr bwMode="auto">
          <a:xfrm>
            <a:off x="6011863" y="5445125"/>
            <a:ext cx="215900" cy="215900"/>
          </a:xfrm>
          <a:prstGeom prst="rightArrow">
            <a:avLst>
              <a:gd name="adj1" fmla="val 50000"/>
              <a:gd name="adj2" fmla="val 25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6917" name="右箭头 36917"/>
          <p:cNvSpPr>
            <a:spLocks noChangeArrowheads="1"/>
          </p:cNvSpPr>
          <p:nvPr/>
        </p:nvSpPr>
        <p:spPr bwMode="auto">
          <a:xfrm>
            <a:off x="7667625" y="5445125"/>
            <a:ext cx="215900" cy="215900"/>
          </a:xfrm>
          <a:prstGeom prst="rightArrow">
            <a:avLst>
              <a:gd name="adj1" fmla="val 50000"/>
              <a:gd name="adj2" fmla="val 25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6918" name="矩形 36918"/>
          <p:cNvSpPr>
            <a:spLocks noChangeArrowheads="1"/>
          </p:cNvSpPr>
          <p:nvPr/>
        </p:nvSpPr>
        <p:spPr bwMode="auto">
          <a:xfrm>
            <a:off x="7956550" y="5373688"/>
            <a:ext cx="863600" cy="360362"/>
          </a:xfrm>
          <a:prstGeom prst="rect">
            <a:avLst/>
          </a:prstGeom>
          <a:solidFill>
            <a:srgbClr val="CC3300"/>
          </a:solidFill>
          <a:ln w="9525">
            <a:solidFill>
              <a:srgbClr val="CC3300"/>
            </a:solidFill>
            <a:miter lim="800000"/>
            <a:headEnd/>
            <a:tailEnd/>
          </a:ln>
        </p:spPr>
        <p:txBody>
          <a:bodyPr wrap="none" anchor="ctr"/>
          <a:lstStyle/>
          <a:p>
            <a:pPr algn="ctr"/>
            <a:r>
              <a:rPr lang="zh-CN" altLang="en-US" sz="1400" b="0">
                <a:solidFill>
                  <a:schemeClr val="bg1"/>
                </a:solidFill>
                <a:latin typeface="微软雅黑" pitchFamily="34" charset="-122"/>
                <a:ea typeface="微软雅黑" pitchFamily="34" charset="-122"/>
              </a:rPr>
              <a:t>评审</a:t>
            </a:r>
          </a:p>
        </p:txBody>
      </p:sp>
      <p:sp>
        <p:nvSpPr>
          <p:cNvPr id="36919" name="文本占位符 36919"/>
          <p:cNvSpPr>
            <a:spLocks noGrp="1" noChangeArrowheads="1"/>
          </p:cNvSpPr>
          <p:nvPr>
            <p:ph type="body" idx="1"/>
          </p:nvPr>
        </p:nvSpPr>
        <p:spPr>
          <a:xfrm>
            <a:off x="6084888" y="1341438"/>
            <a:ext cx="2881312" cy="1439862"/>
          </a:xfrm>
        </p:spPr>
        <p:txBody>
          <a:bodyPr/>
          <a:lstStyle/>
          <a:p>
            <a:r>
              <a:rPr lang="zh-CN" altLang="en-US" sz="1600" b="0" smtClean="0">
                <a:ea typeface="微软雅黑" pitchFamily="34" charset="-122"/>
              </a:rPr>
              <a:t>基于</a:t>
            </a:r>
            <a:r>
              <a:rPr lang="en-US" altLang="zh-CN" sz="1600" b="0" smtClean="0">
                <a:ea typeface="微软雅黑" pitchFamily="34" charset="-122"/>
              </a:rPr>
              <a:t>CMMI</a:t>
            </a:r>
            <a:r>
              <a:rPr lang="zh-CN" altLang="en-US" sz="1600" b="0" smtClean="0">
                <a:ea typeface="微软雅黑" pitchFamily="34" charset="-122"/>
              </a:rPr>
              <a:t>三级</a:t>
            </a:r>
          </a:p>
          <a:p>
            <a:r>
              <a:rPr lang="zh-CN" altLang="en-US" sz="1600" b="0" smtClean="0">
                <a:ea typeface="微软雅黑" pitchFamily="34" charset="-122"/>
              </a:rPr>
              <a:t>强调组织项目管理成熟度</a:t>
            </a:r>
          </a:p>
          <a:p>
            <a:r>
              <a:rPr lang="zh-CN" altLang="en-US" sz="1600" b="0" smtClean="0">
                <a:ea typeface="微软雅黑" pitchFamily="34" charset="-122"/>
              </a:rPr>
              <a:t>注意估算的作用</a:t>
            </a:r>
          </a:p>
          <a:p>
            <a:r>
              <a:rPr lang="zh-CN" altLang="en-US" sz="1600" b="0" smtClean="0">
                <a:ea typeface="微软雅黑" pitchFamily="34" charset="-122"/>
              </a:rPr>
              <a:t>体现</a:t>
            </a:r>
            <a:r>
              <a:rPr lang="en-US" altLang="zh-CN" sz="1600" b="0" smtClean="0">
                <a:ea typeface="微软雅黑" pitchFamily="34" charset="-122"/>
              </a:rPr>
              <a:t>IPM</a:t>
            </a:r>
            <a:r>
              <a:rPr lang="zh-CN" altLang="en-US" sz="1600" b="0" smtClean="0">
                <a:ea typeface="微软雅黑" pitchFamily="34" charset="-122"/>
              </a:rPr>
              <a:t>集成项目管理</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37889"/>
          <p:cNvSpPr>
            <a:spLocks noGrp="1" noChangeArrowheads="1"/>
          </p:cNvSpPr>
          <p:nvPr>
            <p:ph type="title"/>
          </p:nvPr>
        </p:nvSpPr>
        <p:spPr/>
        <p:txBody>
          <a:bodyPr/>
          <a:lstStyle/>
          <a:p>
            <a:r>
              <a:rPr lang="zh-CN" altLang="en-US" sz="2800" smtClean="0"/>
              <a:t>里程碑和基线</a:t>
            </a:r>
          </a:p>
        </p:txBody>
      </p:sp>
      <p:sp>
        <p:nvSpPr>
          <p:cNvPr id="37890" name="五边形 37890"/>
          <p:cNvSpPr>
            <a:spLocks noChangeArrowheads="1"/>
          </p:cNvSpPr>
          <p:nvPr/>
        </p:nvSpPr>
        <p:spPr bwMode="auto">
          <a:xfrm>
            <a:off x="684213" y="4492625"/>
            <a:ext cx="1439862" cy="504825"/>
          </a:xfrm>
          <a:prstGeom prst="homePlate">
            <a:avLst>
              <a:gd name="adj" fmla="val 44236"/>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计划</a:t>
            </a:r>
          </a:p>
        </p:txBody>
      </p:sp>
      <p:sp>
        <p:nvSpPr>
          <p:cNvPr id="37891" name="燕尾形 37891"/>
          <p:cNvSpPr>
            <a:spLocks noChangeArrowheads="1"/>
          </p:cNvSpPr>
          <p:nvPr/>
        </p:nvSpPr>
        <p:spPr bwMode="auto">
          <a:xfrm>
            <a:off x="2052638" y="4492625"/>
            <a:ext cx="1511300" cy="504825"/>
          </a:xfrm>
          <a:prstGeom prst="chevron">
            <a:avLst>
              <a:gd name="adj" fmla="val 43062"/>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需求</a:t>
            </a:r>
          </a:p>
        </p:txBody>
      </p:sp>
      <p:sp>
        <p:nvSpPr>
          <p:cNvPr id="37892" name="燕尾形 37892"/>
          <p:cNvSpPr>
            <a:spLocks noChangeArrowheads="1"/>
          </p:cNvSpPr>
          <p:nvPr/>
        </p:nvSpPr>
        <p:spPr bwMode="auto">
          <a:xfrm>
            <a:off x="3492500" y="4492625"/>
            <a:ext cx="1511300" cy="504825"/>
          </a:xfrm>
          <a:prstGeom prst="chevron">
            <a:avLst>
              <a:gd name="adj" fmla="val 43062"/>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设计</a:t>
            </a:r>
          </a:p>
        </p:txBody>
      </p:sp>
      <p:sp>
        <p:nvSpPr>
          <p:cNvPr id="37893" name="燕尾形 37893"/>
          <p:cNvSpPr>
            <a:spLocks noChangeArrowheads="1"/>
          </p:cNvSpPr>
          <p:nvPr/>
        </p:nvSpPr>
        <p:spPr bwMode="auto">
          <a:xfrm>
            <a:off x="4932363" y="4492625"/>
            <a:ext cx="1511300" cy="504825"/>
          </a:xfrm>
          <a:prstGeom prst="chevron">
            <a:avLst>
              <a:gd name="adj" fmla="val 43062"/>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编码</a:t>
            </a:r>
          </a:p>
        </p:txBody>
      </p:sp>
      <p:sp>
        <p:nvSpPr>
          <p:cNvPr id="37894" name="燕尾形 37894"/>
          <p:cNvSpPr>
            <a:spLocks noChangeArrowheads="1"/>
          </p:cNvSpPr>
          <p:nvPr/>
        </p:nvSpPr>
        <p:spPr bwMode="auto">
          <a:xfrm>
            <a:off x="6372225" y="4492625"/>
            <a:ext cx="1511300" cy="504825"/>
          </a:xfrm>
          <a:prstGeom prst="chevron">
            <a:avLst>
              <a:gd name="adj" fmla="val 43062"/>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测试</a:t>
            </a:r>
          </a:p>
        </p:txBody>
      </p:sp>
      <p:sp>
        <p:nvSpPr>
          <p:cNvPr id="37895" name="矩形 37895"/>
          <p:cNvSpPr>
            <a:spLocks noChangeArrowheads="1"/>
          </p:cNvSpPr>
          <p:nvPr/>
        </p:nvSpPr>
        <p:spPr bwMode="auto">
          <a:xfrm>
            <a:off x="684213" y="4132263"/>
            <a:ext cx="1511300" cy="73025"/>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896" name="矩形 37896"/>
          <p:cNvSpPr>
            <a:spLocks noChangeArrowheads="1"/>
          </p:cNvSpPr>
          <p:nvPr/>
        </p:nvSpPr>
        <p:spPr bwMode="auto">
          <a:xfrm>
            <a:off x="1547813" y="3629025"/>
            <a:ext cx="1223962" cy="71438"/>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897" name="矩形 37897"/>
          <p:cNvSpPr>
            <a:spLocks noChangeArrowheads="1"/>
          </p:cNvSpPr>
          <p:nvPr/>
        </p:nvSpPr>
        <p:spPr bwMode="auto">
          <a:xfrm>
            <a:off x="1476375" y="5284788"/>
            <a:ext cx="1223963" cy="730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898" name="矩形 37898"/>
          <p:cNvSpPr>
            <a:spLocks noChangeArrowheads="1"/>
          </p:cNvSpPr>
          <p:nvPr/>
        </p:nvSpPr>
        <p:spPr bwMode="auto">
          <a:xfrm>
            <a:off x="2052638" y="5645150"/>
            <a:ext cx="2159000" cy="7143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37899" name="图片 3789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738" y="5399088"/>
            <a:ext cx="533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0" name="矩形 37900"/>
          <p:cNvSpPr>
            <a:spLocks noChangeArrowheads="1"/>
          </p:cNvSpPr>
          <p:nvPr/>
        </p:nvSpPr>
        <p:spPr bwMode="auto">
          <a:xfrm>
            <a:off x="3421063" y="3341688"/>
            <a:ext cx="71437" cy="10795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901" name="文本框 37901"/>
          <p:cNvSpPr txBox="1">
            <a:spLocks noChangeArrowheads="1"/>
          </p:cNvSpPr>
          <p:nvPr/>
        </p:nvSpPr>
        <p:spPr bwMode="auto">
          <a:xfrm>
            <a:off x="2771775" y="2908300"/>
            <a:ext cx="1327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0">
                <a:latin typeface="微软雅黑" pitchFamily="34" charset="-122"/>
                <a:ea typeface="微软雅黑" pitchFamily="34" charset="-122"/>
              </a:rPr>
              <a:t>需求里程碑</a:t>
            </a:r>
          </a:p>
        </p:txBody>
      </p:sp>
      <p:sp>
        <p:nvSpPr>
          <p:cNvPr id="37902" name="等腰三角形 37902"/>
          <p:cNvSpPr>
            <a:spLocks noChangeArrowheads="1"/>
          </p:cNvSpPr>
          <p:nvPr/>
        </p:nvSpPr>
        <p:spPr bwMode="auto">
          <a:xfrm rot="10800000">
            <a:off x="3348038" y="3268663"/>
            <a:ext cx="215900" cy="215900"/>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903" name="矩形 37903"/>
          <p:cNvSpPr>
            <a:spLocks noChangeArrowheads="1"/>
          </p:cNvSpPr>
          <p:nvPr/>
        </p:nvSpPr>
        <p:spPr bwMode="auto">
          <a:xfrm>
            <a:off x="7958138" y="3341688"/>
            <a:ext cx="69850" cy="2879725"/>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904" name="文本框 37904"/>
          <p:cNvSpPr txBox="1">
            <a:spLocks noChangeArrowheads="1"/>
          </p:cNvSpPr>
          <p:nvPr/>
        </p:nvSpPr>
        <p:spPr bwMode="auto">
          <a:xfrm>
            <a:off x="7308850" y="2908300"/>
            <a:ext cx="1327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0">
                <a:latin typeface="微软雅黑" pitchFamily="34" charset="-122"/>
                <a:ea typeface="微软雅黑" pitchFamily="34" charset="-122"/>
              </a:rPr>
              <a:t>发布里程碑</a:t>
            </a:r>
          </a:p>
        </p:txBody>
      </p:sp>
      <p:sp>
        <p:nvSpPr>
          <p:cNvPr id="37905" name="等腰三角形 37905"/>
          <p:cNvSpPr>
            <a:spLocks noChangeArrowheads="1"/>
          </p:cNvSpPr>
          <p:nvPr/>
        </p:nvSpPr>
        <p:spPr bwMode="auto">
          <a:xfrm rot="10800000">
            <a:off x="7885113" y="3268663"/>
            <a:ext cx="215900" cy="215900"/>
          </a:xfrm>
          <a:prstGeom prst="triangle">
            <a:avLst>
              <a:gd name="adj" fmla="val 50000"/>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906" name="矩形 37906"/>
          <p:cNvSpPr>
            <a:spLocks noChangeArrowheads="1"/>
          </p:cNvSpPr>
          <p:nvPr/>
        </p:nvSpPr>
        <p:spPr bwMode="auto">
          <a:xfrm>
            <a:off x="3419475" y="6005513"/>
            <a:ext cx="3744913" cy="71437"/>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37907" name="图片 379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4388" y="5788025"/>
            <a:ext cx="55245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8" name="文本占位符 37908"/>
          <p:cNvSpPr>
            <a:spLocks noGrp="1" noChangeArrowheads="1"/>
          </p:cNvSpPr>
          <p:nvPr>
            <p:ph type="body" idx="1"/>
          </p:nvPr>
        </p:nvSpPr>
        <p:spPr>
          <a:xfrm>
            <a:off x="468313" y="1196975"/>
            <a:ext cx="8153400" cy="1439863"/>
          </a:xfrm>
        </p:spPr>
        <p:txBody>
          <a:bodyPr/>
          <a:lstStyle/>
          <a:p>
            <a:r>
              <a:rPr lang="zh-CN" altLang="en-US" sz="1800" b="0" smtClean="0">
                <a:latin typeface="微软雅黑" pitchFamily="34" charset="-122"/>
                <a:ea typeface="微软雅黑" pitchFamily="34" charset="-122"/>
              </a:rPr>
              <a:t>里程碑针对阶段，是时间点；基线针对一个或多个工件，是受控标志。</a:t>
            </a:r>
          </a:p>
          <a:p>
            <a:r>
              <a:rPr lang="zh-CN" altLang="en-US" sz="1800" b="0" smtClean="0">
                <a:latin typeface="微软雅黑" pitchFamily="34" charset="-122"/>
                <a:ea typeface="微软雅黑" pitchFamily="34" charset="-122"/>
              </a:rPr>
              <a:t>基线和里程碑有可能同时出现，也可能分开出现</a:t>
            </a:r>
          </a:p>
          <a:p>
            <a:r>
              <a:rPr lang="zh-CN" altLang="en-US" sz="1800" b="0" smtClean="0">
                <a:latin typeface="微软雅黑" pitchFamily="34" charset="-122"/>
                <a:ea typeface="微软雅黑" pitchFamily="34" charset="-122"/>
              </a:rPr>
              <a:t>里程碑的重点是项目状态审查，确定是否可以进入下一个阶段</a:t>
            </a:r>
          </a:p>
          <a:p>
            <a:r>
              <a:rPr lang="zh-CN" altLang="en-US" sz="1800" b="0" smtClean="0">
                <a:latin typeface="微软雅黑" pitchFamily="34" charset="-122"/>
                <a:ea typeface="微软雅黑" pitchFamily="34" charset="-122"/>
              </a:rPr>
              <a:t>基线重点是保持工件一致性，而且受控</a:t>
            </a:r>
          </a:p>
        </p:txBody>
      </p:sp>
      <p:sp>
        <p:nvSpPr>
          <p:cNvPr id="37909" name="文本框 37909"/>
          <p:cNvSpPr txBox="1">
            <a:spLocks noChangeArrowheads="1"/>
          </p:cNvSpPr>
          <p:nvPr/>
        </p:nvSpPr>
        <p:spPr bwMode="auto">
          <a:xfrm>
            <a:off x="2776538" y="3844925"/>
            <a:ext cx="5000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a:t>A.1</a:t>
            </a:r>
          </a:p>
        </p:txBody>
      </p:sp>
      <p:pic>
        <p:nvPicPr>
          <p:cNvPr id="37910" name="图片 379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5600" y="3413125"/>
            <a:ext cx="474663"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11" name="文本框 37911"/>
          <p:cNvSpPr txBox="1">
            <a:spLocks noChangeArrowheads="1"/>
          </p:cNvSpPr>
          <p:nvPr/>
        </p:nvSpPr>
        <p:spPr bwMode="auto">
          <a:xfrm>
            <a:off x="5435600" y="3844925"/>
            <a:ext cx="5000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a:t>B.1</a:t>
            </a:r>
          </a:p>
        </p:txBody>
      </p:sp>
      <p:sp>
        <p:nvSpPr>
          <p:cNvPr id="37912" name="文本框 37912"/>
          <p:cNvSpPr txBox="1">
            <a:spLocks noChangeArrowheads="1"/>
          </p:cNvSpPr>
          <p:nvPr/>
        </p:nvSpPr>
        <p:spPr bwMode="auto">
          <a:xfrm>
            <a:off x="3862388" y="3327400"/>
            <a:ext cx="996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变更申请</a:t>
            </a:r>
            <a:endParaRPr lang="en-US" sz="1600" b="0">
              <a:latin typeface="微软雅黑" pitchFamily="34" charset="-122"/>
              <a:ea typeface="微软雅黑" pitchFamily="34" charset="-122"/>
            </a:endParaRPr>
          </a:p>
        </p:txBody>
      </p:sp>
      <p:sp>
        <p:nvSpPr>
          <p:cNvPr id="37913" name="矩形 37913"/>
          <p:cNvSpPr>
            <a:spLocks noChangeArrowheads="1"/>
          </p:cNvSpPr>
          <p:nvPr/>
        </p:nvSpPr>
        <p:spPr bwMode="auto">
          <a:xfrm>
            <a:off x="3563938" y="3629025"/>
            <a:ext cx="1800225" cy="71438"/>
          </a:xfrm>
          <a:prstGeom prst="rect">
            <a:avLst/>
          </a:prstGeom>
          <a:gradFill rotWithShape="1">
            <a:gsLst>
              <a:gs pos="0">
                <a:srgbClr val="CC3300"/>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914" name="未知"/>
          <p:cNvSpPr>
            <a:spLocks noChangeArrowheads="1"/>
          </p:cNvSpPr>
          <p:nvPr/>
        </p:nvSpPr>
        <p:spPr bwMode="auto">
          <a:xfrm>
            <a:off x="3203575" y="3844925"/>
            <a:ext cx="2232025" cy="458788"/>
          </a:xfrm>
          <a:custGeom>
            <a:avLst/>
            <a:gdLst>
              <a:gd name="T0" fmla="*/ 0 w 1406"/>
              <a:gd name="T1" fmla="*/ 0 h 289"/>
              <a:gd name="T2" fmla="*/ 272 w 1406"/>
              <a:gd name="T3" fmla="*/ 136 h 289"/>
              <a:gd name="T4" fmla="*/ 542 w 1406"/>
              <a:gd name="T5" fmla="*/ 242 h 289"/>
              <a:gd name="T6" fmla="*/ 726 w 1406"/>
              <a:gd name="T7" fmla="*/ 282 h 289"/>
              <a:gd name="T8" fmla="*/ 953 w 1406"/>
              <a:gd name="T9" fmla="*/ 272 h 289"/>
              <a:gd name="T10" fmla="*/ 1180 w 1406"/>
              <a:gd name="T11" fmla="*/ 181 h 289"/>
              <a:gd name="T12" fmla="*/ 1406 w 1406"/>
              <a:gd name="T13" fmla="*/ 0 h 289"/>
            </a:gdLst>
            <a:ahLst/>
            <a:cxnLst>
              <a:cxn ang="0">
                <a:pos x="T0" y="T1"/>
              </a:cxn>
              <a:cxn ang="0">
                <a:pos x="T2" y="T3"/>
              </a:cxn>
              <a:cxn ang="0">
                <a:pos x="T4" y="T5"/>
              </a:cxn>
              <a:cxn ang="0">
                <a:pos x="T6" y="T7"/>
              </a:cxn>
              <a:cxn ang="0">
                <a:pos x="T8" y="T9"/>
              </a:cxn>
              <a:cxn ang="0">
                <a:pos x="T10" y="T11"/>
              </a:cxn>
              <a:cxn ang="0">
                <a:pos x="T12" y="T13"/>
              </a:cxn>
            </a:cxnLst>
            <a:rect l="0" t="0" r="r" b="b"/>
            <a:pathLst>
              <a:path w="1406" h="289">
                <a:moveTo>
                  <a:pt x="0" y="0"/>
                </a:moveTo>
                <a:cubicBezTo>
                  <a:pt x="90" y="49"/>
                  <a:pt x="182" y="96"/>
                  <a:pt x="272" y="136"/>
                </a:cubicBezTo>
                <a:cubicBezTo>
                  <a:pt x="362" y="176"/>
                  <a:pt x="466" y="218"/>
                  <a:pt x="542" y="242"/>
                </a:cubicBezTo>
                <a:cubicBezTo>
                  <a:pt x="618" y="266"/>
                  <a:pt x="658" y="277"/>
                  <a:pt x="726" y="282"/>
                </a:cubicBezTo>
                <a:cubicBezTo>
                  <a:pt x="794" y="287"/>
                  <a:pt x="877" y="289"/>
                  <a:pt x="953" y="272"/>
                </a:cubicBezTo>
                <a:cubicBezTo>
                  <a:pt x="1029" y="255"/>
                  <a:pt x="1105" y="226"/>
                  <a:pt x="1180" y="181"/>
                </a:cubicBezTo>
                <a:cubicBezTo>
                  <a:pt x="1255" y="136"/>
                  <a:pt x="1330" y="68"/>
                  <a:pt x="1406" y="0"/>
                </a:cubicBezTo>
              </a:path>
            </a:pathLst>
          </a:custGeom>
          <a:noFill/>
          <a:ln w="38100">
            <a:solidFill>
              <a:srgbClr val="CC3300"/>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7915" name="文本框 37915"/>
          <p:cNvSpPr txBox="1">
            <a:spLocks noChangeArrowheads="1"/>
          </p:cNvSpPr>
          <p:nvPr/>
        </p:nvSpPr>
        <p:spPr bwMode="auto">
          <a:xfrm>
            <a:off x="2181225" y="3340100"/>
            <a:ext cx="5905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评审</a:t>
            </a:r>
            <a:endParaRPr lang="en-US" sz="1600" b="0">
              <a:latin typeface="微软雅黑" pitchFamily="34" charset="-122"/>
              <a:ea typeface="微软雅黑" pitchFamily="34" charset="-122"/>
            </a:endParaRPr>
          </a:p>
        </p:txBody>
      </p:sp>
      <p:sp>
        <p:nvSpPr>
          <p:cNvPr id="37916" name="文本框 37916"/>
          <p:cNvSpPr txBox="1">
            <a:spLocks noChangeArrowheads="1"/>
          </p:cNvSpPr>
          <p:nvPr/>
        </p:nvSpPr>
        <p:spPr bwMode="auto">
          <a:xfrm>
            <a:off x="1331913" y="3844925"/>
            <a:ext cx="5905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评审</a:t>
            </a:r>
            <a:endParaRPr lang="en-US" sz="1600" b="0">
              <a:latin typeface="微软雅黑" pitchFamily="34" charset="-122"/>
              <a:ea typeface="微软雅黑" pitchFamily="34" charset="-122"/>
            </a:endParaRPr>
          </a:p>
        </p:txBody>
      </p:sp>
      <p:sp>
        <p:nvSpPr>
          <p:cNvPr id="37917" name="未知"/>
          <p:cNvSpPr>
            <a:spLocks noChangeArrowheads="1"/>
          </p:cNvSpPr>
          <p:nvPr/>
        </p:nvSpPr>
        <p:spPr bwMode="auto">
          <a:xfrm>
            <a:off x="2411413" y="3268663"/>
            <a:ext cx="576262" cy="2808287"/>
          </a:xfrm>
          <a:custGeom>
            <a:avLst/>
            <a:gdLst>
              <a:gd name="T0" fmla="*/ 363 w 363"/>
              <a:gd name="T1" fmla="*/ 0 h 1769"/>
              <a:gd name="T2" fmla="*/ 363 w 363"/>
              <a:gd name="T3" fmla="*/ 272 h 1769"/>
              <a:gd name="T4" fmla="*/ 0 w 363"/>
              <a:gd name="T5" fmla="*/ 544 h 1769"/>
              <a:gd name="T6" fmla="*/ 136 w 363"/>
              <a:gd name="T7" fmla="*/ 1315 h 1769"/>
              <a:gd name="T8" fmla="*/ 136 w 363"/>
              <a:gd name="T9" fmla="*/ 1769 h 1769"/>
            </a:gdLst>
            <a:ahLst/>
            <a:cxnLst>
              <a:cxn ang="0">
                <a:pos x="T0" y="T1"/>
              </a:cxn>
              <a:cxn ang="0">
                <a:pos x="T2" y="T3"/>
              </a:cxn>
              <a:cxn ang="0">
                <a:pos x="T4" y="T5"/>
              </a:cxn>
              <a:cxn ang="0">
                <a:pos x="T6" y="T7"/>
              </a:cxn>
              <a:cxn ang="0">
                <a:pos x="T8" y="T9"/>
              </a:cxn>
            </a:cxnLst>
            <a:rect l="0" t="0" r="r" b="b"/>
            <a:pathLst>
              <a:path w="363" h="1769">
                <a:moveTo>
                  <a:pt x="363" y="0"/>
                </a:moveTo>
                <a:lnTo>
                  <a:pt x="363" y="272"/>
                </a:lnTo>
                <a:lnTo>
                  <a:pt x="0" y="544"/>
                </a:lnTo>
                <a:lnTo>
                  <a:pt x="136" y="1315"/>
                </a:lnTo>
                <a:lnTo>
                  <a:pt x="136" y="1769"/>
                </a:lnTo>
              </a:path>
            </a:pathLst>
          </a:custGeom>
          <a:noFill/>
          <a:ln w="38100">
            <a:solidFill>
              <a:srgbClr val="0000FF"/>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7918" name="文本框 37918"/>
          <p:cNvSpPr txBox="1">
            <a:spLocks noChangeArrowheads="1"/>
          </p:cNvSpPr>
          <p:nvPr/>
        </p:nvSpPr>
        <p:spPr bwMode="auto">
          <a:xfrm>
            <a:off x="1908175" y="6076950"/>
            <a:ext cx="14049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t>BL_2009_0109</a:t>
            </a:r>
          </a:p>
        </p:txBody>
      </p:sp>
      <p:pic>
        <p:nvPicPr>
          <p:cNvPr id="37919" name="图片 379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2650" y="3844925"/>
            <a:ext cx="474663"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0" name="图片 379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1775" y="3413125"/>
            <a:ext cx="474663"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21" name="图片 379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975" y="5068888"/>
            <a:ext cx="55245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7169"/>
          <p:cNvSpPr>
            <a:spLocks noGrp="1" noChangeArrowheads="1"/>
          </p:cNvSpPr>
          <p:nvPr>
            <p:ph type="title"/>
          </p:nvPr>
        </p:nvSpPr>
        <p:spPr/>
        <p:txBody>
          <a:bodyPr/>
          <a:lstStyle/>
          <a:p>
            <a:r>
              <a:rPr lang="zh-CN" altLang="en-US" sz="2800" smtClean="0"/>
              <a:t>系统工程</a:t>
            </a:r>
          </a:p>
        </p:txBody>
      </p:sp>
      <p:sp>
        <p:nvSpPr>
          <p:cNvPr id="7170" name="文本占位符 7170"/>
          <p:cNvSpPr>
            <a:spLocks noGrp="1" noChangeArrowheads="1"/>
          </p:cNvSpPr>
          <p:nvPr>
            <p:ph type="body" idx="1"/>
          </p:nvPr>
        </p:nvSpPr>
        <p:spPr>
          <a:xfrm>
            <a:off x="323850" y="2565400"/>
            <a:ext cx="8281988" cy="1341438"/>
          </a:xfrm>
        </p:spPr>
        <p:txBody>
          <a:bodyPr/>
          <a:lstStyle/>
          <a:p>
            <a:pPr>
              <a:lnSpc>
                <a:spcPct val="90000"/>
              </a:lnSpc>
            </a:pPr>
            <a:r>
              <a:rPr lang="zh-CN" altLang="en-US" sz="1800" b="0" smtClean="0">
                <a:latin typeface="微软雅黑" pitchFamily="34" charset="-122"/>
                <a:ea typeface="微软雅黑" pitchFamily="34" charset="-122"/>
              </a:rPr>
              <a:t>系统分析并寻求最优方案</a:t>
            </a:r>
          </a:p>
          <a:p>
            <a:pPr>
              <a:lnSpc>
                <a:spcPct val="90000"/>
              </a:lnSpc>
            </a:pPr>
            <a:r>
              <a:rPr lang="zh-CN" altLang="en-US" sz="1800" b="0" smtClean="0">
                <a:latin typeface="微软雅黑" pitchFamily="34" charset="-122"/>
                <a:ea typeface="微软雅黑" pitchFamily="34" charset="-122"/>
              </a:rPr>
              <a:t>涉及应用数学，基础理论，经济，管理多学科</a:t>
            </a:r>
          </a:p>
          <a:p>
            <a:pPr>
              <a:lnSpc>
                <a:spcPct val="90000"/>
              </a:lnSpc>
            </a:pPr>
            <a:r>
              <a:rPr lang="zh-CN" altLang="en-US" sz="1800" b="0" smtClean="0">
                <a:latin typeface="微软雅黑" pitchFamily="34" charset="-122"/>
                <a:ea typeface="微软雅黑" pitchFamily="34" charset="-122"/>
              </a:rPr>
              <a:t>多因素协调并解决总体最优化</a:t>
            </a:r>
          </a:p>
          <a:p>
            <a:pPr>
              <a:lnSpc>
                <a:spcPct val="90000"/>
              </a:lnSpc>
            </a:pPr>
            <a:r>
              <a:rPr lang="zh-CN" altLang="en-US" sz="1800" b="0" smtClean="0">
                <a:latin typeface="微软雅黑" pitchFamily="34" charset="-122"/>
                <a:ea typeface="微软雅黑" pitchFamily="34" charset="-122"/>
              </a:rPr>
              <a:t>三维结构－时间，逻辑和知识</a:t>
            </a:r>
            <a:endParaRPr lang="en-US" altLang="zh-CN" smtClean="0"/>
          </a:p>
        </p:txBody>
      </p:sp>
      <p:sp>
        <p:nvSpPr>
          <p:cNvPr id="7171" name="矩形 7171"/>
          <p:cNvSpPr>
            <a:spLocks noChangeArrowheads="1"/>
          </p:cNvSpPr>
          <p:nvPr/>
        </p:nvSpPr>
        <p:spPr bwMode="auto">
          <a:xfrm>
            <a:off x="323850" y="1268413"/>
            <a:ext cx="83518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000" b="0">
                <a:solidFill>
                  <a:schemeClr val="tx2"/>
                </a:solidFill>
                <a:latin typeface="微软雅黑" pitchFamily="34" charset="-122"/>
                <a:ea typeface="微软雅黑" pitchFamily="34" charset="-122"/>
              </a:rPr>
              <a:t>用定量和定性相结合的系统思想和方法处理大型复杂系统的问题，无论是系统的设计或组织建立，还是系统的经营管理，都可以统一的看成是一类工程实践，统称为系统工程。</a:t>
            </a:r>
          </a:p>
        </p:txBody>
      </p:sp>
      <p:pic>
        <p:nvPicPr>
          <p:cNvPr id="7172" name="图片 71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651375"/>
            <a:ext cx="2665413"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右箭头 39937"/>
          <p:cNvSpPr>
            <a:spLocks noChangeArrowheads="1"/>
          </p:cNvSpPr>
          <p:nvPr/>
        </p:nvSpPr>
        <p:spPr bwMode="auto">
          <a:xfrm>
            <a:off x="539750" y="3787775"/>
            <a:ext cx="8353425" cy="1439863"/>
          </a:xfrm>
          <a:prstGeom prst="rightArrow">
            <a:avLst>
              <a:gd name="adj1" fmla="val 69352"/>
              <a:gd name="adj2" fmla="val 49689"/>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9938" name="标题 39938"/>
          <p:cNvSpPr>
            <a:spLocks noGrp="1" noChangeArrowheads="1"/>
          </p:cNvSpPr>
          <p:nvPr>
            <p:ph type="title"/>
          </p:nvPr>
        </p:nvSpPr>
        <p:spPr/>
        <p:txBody>
          <a:bodyPr/>
          <a:lstStyle/>
          <a:p>
            <a:r>
              <a:rPr lang="en-US" altLang="zh-CN" sz="2800" smtClean="0"/>
              <a:t>4.4 </a:t>
            </a:r>
            <a:r>
              <a:rPr lang="zh-CN" altLang="en-US" sz="2800" smtClean="0"/>
              <a:t>指导和管理项目执行</a:t>
            </a:r>
          </a:p>
        </p:txBody>
      </p:sp>
      <p:sp>
        <p:nvSpPr>
          <p:cNvPr id="39939" name="矩形 39939"/>
          <p:cNvSpPr>
            <a:spLocks noChangeArrowheads="1"/>
          </p:cNvSpPr>
          <p:nvPr/>
        </p:nvSpPr>
        <p:spPr bwMode="auto">
          <a:xfrm>
            <a:off x="75565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依据</a:t>
            </a:r>
          </a:p>
        </p:txBody>
      </p:sp>
      <p:sp>
        <p:nvSpPr>
          <p:cNvPr id="39940" name="矩形 39940"/>
          <p:cNvSpPr>
            <a:spLocks noChangeArrowheads="1"/>
          </p:cNvSpPr>
          <p:nvPr/>
        </p:nvSpPr>
        <p:spPr bwMode="auto">
          <a:xfrm>
            <a:off x="75565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项目管理计划</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批准的纠正措施</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批准的预防措施</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批准的缺陷补救</a:t>
            </a:r>
          </a:p>
          <a:p>
            <a:r>
              <a:rPr lang="en-US" sz="1600" b="0">
                <a:latin typeface="微软雅黑" pitchFamily="34" charset="-122"/>
                <a:ea typeface="微软雅黑" pitchFamily="34" charset="-122"/>
              </a:rPr>
              <a:t>5.</a:t>
            </a:r>
            <a:r>
              <a:rPr lang="zh-CN" altLang="en-US" sz="1600" b="0">
                <a:latin typeface="微软雅黑" pitchFamily="34" charset="-122"/>
                <a:ea typeface="微软雅黑" pitchFamily="34" charset="-122"/>
              </a:rPr>
              <a:t>确认的缺陷补救</a:t>
            </a:r>
          </a:p>
          <a:p>
            <a:r>
              <a:rPr lang="en-US" sz="1600" b="0">
                <a:latin typeface="微软雅黑" pitchFamily="34" charset="-122"/>
                <a:ea typeface="微软雅黑" pitchFamily="34" charset="-122"/>
              </a:rPr>
              <a:t>6.</a:t>
            </a:r>
            <a:r>
              <a:rPr lang="zh-CN" altLang="en-US" sz="1600" b="0">
                <a:latin typeface="微软雅黑" pitchFamily="34" charset="-122"/>
                <a:ea typeface="微软雅黑" pitchFamily="34" charset="-122"/>
              </a:rPr>
              <a:t>行政收尾程序</a:t>
            </a:r>
          </a:p>
        </p:txBody>
      </p:sp>
      <p:sp>
        <p:nvSpPr>
          <p:cNvPr id="39941" name="矩形 39941"/>
          <p:cNvSpPr>
            <a:spLocks noChangeArrowheads="1"/>
          </p:cNvSpPr>
          <p:nvPr/>
        </p:nvSpPr>
        <p:spPr bwMode="auto">
          <a:xfrm>
            <a:off x="3203575"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工具和技术</a:t>
            </a:r>
          </a:p>
        </p:txBody>
      </p:sp>
      <p:sp>
        <p:nvSpPr>
          <p:cNvPr id="39942" name="矩形 39942"/>
          <p:cNvSpPr>
            <a:spLocks noChangeArrowheads="1"/>
          </p:cNvSpPr>
          <p:nvPr/>
        </p:nvSpPr>
        <p:spPr bwMode="auto">
          <a:xfrm>
            <a:off x="3203575"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项目管理方法系</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项目管理信息系统</a:t>
            </a:r>
          </a:p>
        </p:txBody>
      </p:sp>
      <p:sp>
        <p:nvSpPr>
          <p:cNvPr id="39943" name="矩形 39943"/>
          <p:cNvSpPr>
            <a:spLocks noChangeArrowheads="1"/>
          </p:cNvSpPr>
          <p:nvPr/>
        </p:nvSpPr>
        <p:spPr bwMode="auto">
          <a:xfrm>
            <a:off x="565150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成果</a:t>
            </a:r>
          </a:p>
        </p:txBody>
      </p:sp>
      <p:sp>
        <p:nvSpPr>
          <p:cNvPr id="39944" name="矩形 39944"/>
          <p:cNvSpPr>
            <a:spLocks noChangeArrowheads="1"/>
          </p:cNvSpPr>
          <p:nvPr/>
        </p:nvSpPr>
        <p:spPr bwMode="auto">
          <a:xfrm>
            <a:off x="565150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可交付成果</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请求的变更</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实施的变更请求</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实施的纠正措施</a:t>
            </a:r>
          </a:p>
          <a:p>
            <a:r>
              <a:rPr lang="en-US" sz="1600" b="0">
                <a:latin typeface="微软雅黑" pitchFamily="34" charset="-122"/>
                <a:ea typeface="微软雅黑" pitchFamily="34" charset="-122"/>
              </a:rPr>
              <a:t>5.</a:t>
            </a:r>
            <a:r>
              <a:rPr lang="zh-CN" altLang="en-US" sz="1600" b="0">
                <a:latin typeface="微软雅黑" pitchFamily="34" charset="-122"/>
                <a:ea typeface="微软雅黑" pitchFamily="34" charset="-122"/>
              </a:rPr>
              <a:t>实施的预防措施</a:t>
            </a:r>
          </a:p>
          <a:p>
            <a:r>
              <a:rPr lang="en-US" sz="1600" b="0">
                <a:latin typeface="微软雅黑" pitchFamily="34" charset="-122"/>
                <a:ea typeface="微软雅黑" pitchFamily="34" charset="-122"/>
              </a:rPr>
              <a:t>6.</a:t>
            </a:r>
            <a:r>
              <a:rPr lang="zh-CN" altLang="en-US" sz="1600" b="0">
                <a:latin typeface="微软雅黑" pitchFamily="34" charset="-122"/>
                <a:ea typeface="微软雅黑" pitchFamily="34" charset="-122"/>
              </a:rPr>
              <a:t>实施的缺陷补救</a:t>
            </a:r>
          </a:p>
          <a:p>
            <a:r>
              <a:rPr lang="en-US" sz="1600" b="0">
                <a:latin typeface="微软雅黑" pitchFamily="34" charset="-122"/>
                <a:ea typeface="微软雅黑" pitchFamily="34" charset="-122"/>
              </a:rPr>
              <a:t>7.</a:t>
            </a:r>
            <a:r>
              <a:rPr lang="zh-CN" altLang="en-US" sz="1600" b="0">
                <a:latin typeface="微软雅黑" pitchFamily="34" charset="-122"/>
                <a:ea typeface="微软雅黑" pitchFamily="34" charset="-122"/>
              </a:rPr>
              <a:t>工作绩效信息</a:t>
            </a:r>
          </a:p>
        </p:txBody>
      </p:sp>
      <p:sp>
        <p:nvSpPr>
          <p:cNvPr id="39945" name="矩形 39945"/>
          <p:cNvSpPr>
            <a:spLocks noChangeArrowheads="1"/>
          </p:cNvSpPr>
          <p:nvPr/>
        </p:nvSpPr>
        <p:spPr bwMode="auto">
          <a:xfrm>
            <a:off x="323850" y="1341438"/>
            <a:ext cx="8496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为了达成项目的目标，采取多种可能的方式或行动来执行项目管理计划，完成项目范围说明书中明确的工作。</a:t>
            </a:r>
            <a:endParaRPr lang="en-US" sz="2000" b="0">
              <a:solidFill>
                <a:schemeClr val="tx2"/>
              </a:solidFill>
              <a:ea typeface="微软雅黑"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40961"/>
          <p:cNvSpPr>
            <a:spLocks noGrp="1" noChangeArrowheads="1"/>
          </p:cNvSpPr>
          <p:nvPr>
            <p:ph type="title"/>
          </p:nvPr>
        </p:nvSpPr>
        <p:spPr/>
        <p:txBody>
          <a:bodyPr/>
          <a:lstStyle/>
          <a:p>
            <a:r>
              <a:rPr lang="zh-CN" altLang="en-US" sz="2800" smtClean="0"/>
              <a:t>可交付成果</a:t>
            </a:r>
          </a:p>
        </p:txBody>
      </p:sp>
      <p:sp>
        <p:nvSpPr>
          <p:cNvPr id="40962" name="矩形 40962"/>
          <p:cNvSpPr>
            <a:spLocks noChangeArrowheads="1"/>
          </p:cNvSpPr>
          <p:nvPr/>
        </p:nvSpPr>
        <p:spPr bwMode="auto">
          <a:xfrm>
            <a:off x="323850" y="1341438"/>
            <a:ext cx="8496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任何在项目管理规划文件中记录，并为了完成项目而必须生成和提交的独特的可以核实的产品，成果或提供服务的能力。</a:t>
            </a:r>
            <a:endParaRPr lang="en-US" sz="2000" b="0">
              <a:solidFill>
                <a:schemeClr val="tx2"/>
              </a:solidFill>
              <a:ea typeface="微软雅黑" pitchFamily="34" charset="-122"/>
            </a:endParaRPr>
          </a:p>
        </p:txBody>
      </p:sp>
      <p:sp>
        <p:nvSpPr>
          <p:cNvPr id="40963" name="矩形 40963"/>
          <p:cNvSpPr>
            <a:spLocks noChangeArrowheads="1"/>
          </p:cNvSpPr>
          <p:nvPr/>
        </p:nvSpPr>
        <p:spPr bwMode="auto">
          <a:xfrm>
            <a:off x="395288" y="2133600"/>
            <a:ext cx="4572000"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800" b="0">
              <a:latin typeface="微软雅黑" pitchFamily="34" charset="-122"/>
              <a:ea typeface="微软雅黑" pitchFamily="34" charset="-122"/>
            </a:endParaRP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项目收尾过程的依据和输入</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可交付成果一定是可以验证和核实的</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验收的可交付成果 </a:t>
            </a:r>
            <a:r>
              <a:rPr lang="en-US" b="0">
                <a:latin typeface="微软雅黑" pitchFamily="34" charset="-122"/>
                <a:ea typeface="微软雅黑" pitchFamily="34" charset="-122"/>
              </a:rPr>
              <a:t>(</a:t>
            </a:r>
            <a:r>
              <a:rPr lang="zh-CN" altLang="en-US" b="0">
                <a:latin typeface="微软雅黑" pitchFamily="34" charset="-122"/>
                <a:ea typeface="微软雅黑" pitchFamily="34" charset="-122"/>
              </a:rPr>
              <a:t>和客户期望一致</a:t>
            </a:r>
            <a:r>
              <a:rPr lang="en-US" b="0">
                <a:latin typeface="微软雅黑" pitchFamily="34" charset="-122"/>
                <a:ea typeface="微软雅黑" pitchFamily="34" charset="-122"/>
              </a:rPr>
              <a:t>)</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确认的可交付成果 </a:t>
            </a:r>
            <a:r>
              <a:rPr lang="en-US" b="0">
                <a:latin typeface="微软雅黑" pitchFamily="34" charset="-122"/>
                <a:ea typeface="微软雅黑" pitchFamily="34" charset="-122"/>
              </a:rPr>
              <a:t>(</a:t>
            </a:r>
            <a:r>
              <a:rPr lang="zh-CN" altLang="en-US" b="0">
                <a:latin typeface="微软雅黑" pitchFamily="34" charset="-122"/>
                <a:ea typeface="微软雅黑" pitchFamily="34" charset="-122"/>
              </a:rPr>
              <a:t>和质量目标一致</a:t>
            </a:r>
            <a:r>
              <a:rPr lang="en-US" b="0">
                <a:latin typeface="微软雅黑" pitchFamily="34" charset="-122"/>
                <a:ea typeface="微软雅黑" pitchFamily="34" charset="-122"/>
              </a:rPr>
              <a:t>)</a:t>
            </a:r>
          </a:p>
        </p:txBody>
      </p:sp>
      <p:pic>
        <p:nvPicPr>
          <p:cNvPr id="40964" name="图片 40964" descr="PE02002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688" y="4437063"/>
            <a:ext cx="201295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41985"/>
          <p:cNvSpPr>
            <a:spLocks noGrp="1" noChangeArrowheads="1"/>
          </p:cNvSpPr>
          <p:nvPr>
            <p:ph type="title"/>
          </p:nvPr>
        </p:nvSpPr>
        <p:spPr/>
        <p:txBody>
          <a:bodyPr/>
          <a:lstStyle/>
          <a:p>
            <a:r>
              <a:rPr lang="zh-CN" altLang="en-US" sz="2800" smtClean="0"/>
              <a:t>纠正措施和预防措施</a:t>
            </a:r>
          </a:p>
        </p:txBody>
      </p:sp>
      <p:sp>
        <p:nvSpPr>
          <p:cNvPr id="41986" name="矩形 41986"/>
          <p:cNvSpPr>
            <a:spLocks noChangeArrowheads="1"/>
          </p:cNvSpPr>
          <p:nvPr/>
        </p:nvSpPr>
        <p:spPr bwMode="auto">
          <a:xfrm>
            <a:off x="1763713" y="2132013"/>
            <a:ext cx="1079500" cy="4318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问题</a:t>
            </a:r>
          </a:p>
        </p:txBody>
      </p:sp>
      <p:sp>
        <p:nvSpPr>
          <p:cNvPr id="41987" name="矩形 41987"/>
          <p:cNvSpPr>
            <a:spLocks noChangeArrowheads="1"/>
          </p:cNvSpPr>
          <p:nvPr/>
        </p:nvSpPr>
        <p:spPr bwMode="auto">
          <a:xfrm>
            <a:off x="1763713" y="2924175"/>
            <a:ext cx="1079500" cy="4318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分析诊断</a:t>
            </a:r>
          </a:p>
        </p:txBody>
      </p:sp>
      <p:cxnSp>
        <p:nvCxnSpPr>
          <p:cNvPr id="41988" name="直接箭头连接符 41988"/>
          <p:cNvCxnSpPr>
            <a:cxnSpLocks noChangeShapeType="1"/>
            <a:stCxn id="41986" idx="2"/>
            <a:endCxn id="41987" idx="0"/>
          </p:cNvCxnSpPr>
          <p:nvPr/>
        </p:nvCxnSpPr>
        <p:spPr bwMode="auto">
          <a:xfrm>
            <a:off x="2303463" y="2563813"/>
            <a:ext cx="0" cy="36036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1989" name="圆柱形 41989"/>
          <p:cNvSpPr>
            <a:spLocks noChangeArrowheads="1"/>
          </p:cNvSpPr>
          <p:nvPr/>
        </p:nvSpPr>
        <p:spPr bwMode="auto">
          <a:xfrm>
            <a:off x="468313" y="3571875"/>
            <a:ext cx="863600" cy="576263"/>
          </a:xfrm>
          <a:prstGeom prst="can">
            <a:avLst>
              <a:gd name="adj" fmla="val 25000"/>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chemeClr val="bg1"/>
                </a:solidFill>
                <a:latin typeface="微软雅黑" pitchFamily="34" charset="-122"/>
                <a:ea typeface="微软雅黑" pitchFamily="34" charset="-122"/>
              </a:rPr>
              <a:t>经验库</a:t>
            </a:r>
          </a:p>
        </p:txBody>
      </p:sp>
      <p:sp>
        <p:nvSpPr>
          <p:cNvPr id="41990" name="矩形 41990"/>
          <p:cNvSpPr>
            <a:spLocks noChangeArrowheads="1"/>
          </p:cNvSpPr>
          <p:nvPr/>
        </p:nvSpPr>
        <p:spPr bwMode="auto">
          <a:xfrm>
            <a:off x="1763713" y="3644900"/>
            <a:ext cx="1079500" cy="431800"/>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纠正措施</a:t>
            </a:r>
          </a:p>
        </p:txBody>
      </p:sp>
      <p:cxnSp>
        <p:nvCxnSpPr>
          <p:cNvPr id="41991" name="直接箭头连接符 41991"/>
          <p:cNvCxnSpPr>
            <a:cxnSpLocks noChangeShapeType="1"/>
            <a:stCxn id="41987" idx="2"/>
            <a:endCxn id="41990" idx="0"/>
          </p:cNvCxnSpPr>
          <p:nvPr/>
        </p:nvCxnSpPr>
        <p:spPr bwMode="auto">
          <a:xfrm>
            <a:off x="2303463" y="3355975"/>
            <a:ext cx="0" cy="28892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41992" name="直接箭头连接符 41992"/>
          <p:cNvCxnSpPr>
            <a:cxnSpLocks noChangeShapeType="1"/>
            <a:stCxn id="41989" idx="4"/>
            <a:endCxn id="41990" idx="1"/>
          </p:cNvCxnSpPr>
          <p:nvPr/>
        </p:nvCxnSpPr>
        <p:spPr bwMode="auto">
          <a:xfrm>
            <a:off x="1331913" y="3860800"/>
            <a:ext cx="4318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1993" name="矩形 41993"/>
          <p:cNvSpPr>
            <a:spLocks noChangeArrowheads="1"/>
          </p:cNvSpPr>
          <p:nvPr/>
        </p:nvSpPr>
        <p:spPr bwMode="auto">
          <a:xfrm>
            <a:off x="1763713" y="4437063"/>
            <a:ext cx="1079500" cy="4318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跟踪效果</a:t>
            </a:r>
          </a:p>
        </p:txBody>
      </p:sp>
      <p:cxnSp>
        <p:nvCxnSpPr>
          <p:cNvPr id="41994" name="直接箭头连接符 41994"/>
          <p:cNvCxnSpPr>
            <a:cxnSpLocks noChangeShapeType="1"/>
            <a:stCxn id="41990" idx="2"/>
            <a:endCxn id="41993" idx="0"/>
          </p:cNvCxnSpPr>
          <p:nvPr/>
        </p:nvCxnSpPr>
        <p:spPr bwMode="auto">
          <a:xfrm>
            <a:off x="2303463" y="4076700"/>
            <a:ext cx="0" cy="36036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1995" name="矩形 41995"/>
          <p:cNvSpPr>
            <a:spLocks noChangeArrowheads="1"/>
          </p:cNvSpPr>
          <p:nvPr/>
        </p:nvSpPr>
        <p:spPr bwMode="auto">
          <a:xfrm>
            <a:off x="1763713" y="5229225"/>
            <a:ext cx="1079500" cy="4318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问题关闭</a:t>
            </a:r>
          </a:p>
        </p:txBody>
      </p:sp>
      <p:cxnSp>
        <p:nvCxnSpPr>
          <p:cNvPr id="41996" name="直接箭头连接符 41996"/>
          <p:cNvCxnSpPr>
            <a:cxnSpLocks noChangeShapeType="1"/>
            <a:stCxn id="41993" idx="2"/>
            <a:endCxn id="41995" idx="0"/>
          </p:cNvCxnSpPr>
          <p:nvPr/>
        </p:nvCxnSpPr>
        <p:spPr bwMode="auto">
          <a:xfrm>
            <a:off x="2303463" y="4868863"/>
            <a:ext cx="0" cy="36036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1997" name="矩形 41997"/>
          <p:cNvSpPr>
            <a:spLocks noChangeArrowheads="1"/>
          </p:cNvSpPr>
          <p:nvPr/>
        </p:nvSpPr>
        <p:spPr bwMode="auto">
          <a:xfrm>
            <a:off x="3132138" y="2924175"/>
            <a:ext cx="1079500" cy="4318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根源分析</a:t>
            </a:r>
          </a:p>
        </p:txBody>
      </p:sp>
      <p:cxnSp>
        <p:nvCxnSpPr>
          <p:cNvPr id="41998" name="直接箭头连接符 41998"/>
          <p:cNvCxnSpPr>
            <a:cxnSpLocks noChangeShapeType="1"/>
            <a:stCxn id="41987" idx="3"/>
            <a:endCxn id="41997" idx="1"/>
          </p:cNvCxnSpPr>
          <p:nvPr/>
        </p:nvCxnSpPr>
        <p:spPr bwMode="auto">
          <a:xfrm>
            <a:off x="2843213" y="3140075"/>
            <a:ext cx="28892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1999" name="矩形 41999"/>
          <p:cNvSpPr>
            <a:spLocks noChangeArrowheads="1"/>
          </p:cNvSpPr>
          <p:nvPr/>
        </p:nvSpPr>
        <p:spPr bwMode="auto">
          <a:xfrm>
            <a:off x="4500563" y="2924175"/>
            <a:ext cx="1079500" cy="4318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征兆回顾</a:t>
            </a:r>
          </a:p>
        </p:txBody>
      </p:sp>
      <p:cxnSp>
        <p:nvCxnSpPr>
          <p:cNvPr id="42000" name="直接箭头连接符 42000"/>
          <p:cNvCxnSpPr>
            <a:cxnSpLocks noChangeShapeType="1"/>
            <a:stCxn id="41997" idx="3"/>
            <a:endCxn id="41999" idx="1"/>
          </p:cNvCxnSpPr>
          <p:nvPr/>
        </p:nvCxnSpPr>
        <p:spPr bwMode="auto">
          <a:xfrm>
            <a:off x="4211638" y="3140075"/>
            <a:ext cx="28892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2001" name="矩形 42001"/>
          <p:cNvSpPr>
            <a:spLocks noChangeArrowheads="1"/>
          </p:cNvSpPr>
          <p:nvPr/>
        </p:nvSpPr>
        <p:spPr bwMode="auto">
          <a:xfrm>
            <a:off x="5868988" y="2924175"/>
            <a:ext cx="1079500" cy="431800"/>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预防措施</a:t>
            </a:r>
          </a:p>
        </p:txBody>
      </p:sp>
      <p:cxnSp>
        <p:nvCxnSpPr>
          <p:cNvPr id="42002" name="直接箭头连接符 42002"/>
          <p:cNvCxnSpPr>
            <a:cxnSpLocks noChangeShapeType="1"/>
            <a:stCxn id="41999" idx="3"/>
            <a:endCxn id="42001" idx="1"/>
          </p:cNvCxnSpPr>
          <p:nvPr/>
        </p:nvCxnSpPr>
        <p:spPr bwMode="auto">
          <a:xfrm>
            <a:off x="5580063" y="3140075"/>
            <a:ext cx="28892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2003" name="圆柱形 42003"/>
          <p:cNvSpPr>
            <a:spLocks noChangeArrowheads="1"/>
          </p:cNvSpPr>
          <p:nvPr/>
        </p:nvSpPr>
        <p:spPr bwMode="auto">
          <a:xfrm>
            <a:off x="4572000" y="3571875"/>
            <a:ext cx="936625" cy="576263"/>
          </a:xfrm>
          <a:prstGeom prst="can">
            <a:avLst>
              <a:gd name="adj" fmla="val 25000"/>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solidFill>
                  <a:schemeClr val="bg1"/>
                </a:solidFill>
                <a:latin typeface="微软雅黑" pitchFamily="34" charset="-122"/>
                <a:ea typeface="微软雅黑" pitchFamily="34" charset="-122"/>
              </a:rPr>
              <a:t>风险库</a:t>
            </a:r>
          </a:p>
        </p:txBody>
      </p:sp>
      <p:cxnSp>
        <p:nvCxnSpPr>
          <p:cNvPr id="42004" name="直接箭头连接符 42004"/>
          <p:cNvCxnSpPr>
            <a:cxnSpLocks noChangeShapeType="1"/>
            <a:stCxn id="41999" idx="2"/>
            <a:endCxn id="42003" idx="1"/>
          </p:cNvCxnSpPr>
          <p:nvPr/>
        </p:nvCxnSpPr>
        <p:spPr bwMode="auto">
          <a:xfrm>
            <a:off x="5040313" y="3355975"/>
            <a:ext cx="0" cy="215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2005" name="矩形 42005"/>
          <p:cNvSpPr>
            <a:spLocks noChangeArrowheads="1"/>
          </p:cNvSpPr>
          <p:nvPr/>
        </p:nvSpPr>
        <p:spPr bwMode="auto">
          <a:xfrm>
            <a:off x="7308850" y="2924175"/>
            <a:ext cx="1079500" cy="4318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问题杜绝</a:t>
            </a:r>
          </a:p>
        </p:txBody>
      </p:sp>
      <p:cxnSp>
        <p:nvCxnSpPr>
          <p:cNvPr id="42006" name="直接箭头连接符 42006"/>
          <p:cNvCxnSpPr>
            <a:cxnSpLocks noChangeShapeType="1"/>
            <a:stCxn id="42001" idx="3"/>
            <a:endCxn id="42005" idx="1"/>
          </p:cNvCxnSpPr>
          <p:nvPr/>
        </p:nvCxnSpPr>
        <p:spPr bwMode="auto">
          <a:xfrm>
            <a:off x="6948488" y="3140075"/>
            <a:ext cx="360362"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pic>
        <p:nvPicPr>
          <p:cNvPr id="42007" name="图片 42007" descr="PE01549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7050" y="4292600"/>
            <a:ext cx="1728788"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08" name="矩形 42008"/>
          <p:cNvSpPr>
            <a:spLocks noChangeArrowheads="1"/>
          </p:cNvSpPr>
          <p:nvPr/>
        </p:nvSpPr>
        <p:spPr bwMode="auto">
          <a:xfrm>
            <a:off x="323850" y="1341438"/>
            <a:ext cx="84963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通过根源分析有效的制定预防措施，从根本杜绝问题才是问题管理价值。</a:t>
            </a:r>
            <a:endParaRPr lang="en-US" sz="2000" b="0">
              <a:solidFill>
                <a:schemeClr val="tx2"/>
              </a:solidFill>
              <a:ea typeface="微软雅黑"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43009"/>
          <p:cNvSpPr>
            <a:spLocks noGrp="1" noChangeArrowheads="1"/>
          </p:cNvSpPr>
          <p:nvPr>
            <p:ph type="title"/>
          </p:nvPr>
        </p:nvSpPr>
        <p:spPr/>
        <p:txBody>
          <a:bodyPr/>
          <a:lstStyle/>
          <a:p>
            <a:r>
              <a:rPr lang="zh-CN" altLang="en-US" sz="2800" smtClean="0"/>
              <a:t>工作绩效信息</a:t>
            </a:r>
          </a:p>
        </p:txBody>
      </p:sp>
      <p:sp>
        <p:nvSpPr>
          <p:cNvPr id="43010" name="矩形 43010"/>
          <p:cNvSpPr>
            <a:spLocks noChangeArrowheads="1"/>
          </p:cNvSpPr>
          <p:nvPr/>
        </p:nvSpPr>
        <p:spPr bwMode="auto">
          <a:xfrm>
            <a:off x="323850" y="1341438"/>
            <a:ext cx="84963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为了完成项目工作而进行的执行项目活动的工作状态和中间输出。</a:t>
            </a:r>
            <a:endParaRPr lang="en-US" sz="2000" b="0">
              <a:solidFill>
                <a:schemeClr val="tx2"/>
              </a:solidFill>
              <a:ea typeface="微软雅黑" pitchFamily="34" charset="-122"/>
            </a:endParaRPr>
          </a:p>
        </p:txBody>
      </p:sp>
      <p:sp>
        <p:nvSpPr>
          <p:cNvPr id="43011" name="矩形 43011"/>
          <p:cNvSpPr>
            <a:spLocks noChangeArrowheads="1"/>
          </p:cNvSpPr>
          <p:nvPr/>
        </p:nvSpPr>
        <p:spPr bwMode="auto">
          <a:xfrm>
            <a:off x="395288" y="1916113"/>
            <a:ext cx="4572000"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800" b="0">
              <a:latin typeface="微软雅黑" pitchFamily="34" charset="-122"/>
              <a:ea typeface="微软雅黑" pitchFamily="34" charset="-122"/>
            </a:endParaRP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进度的进展情况</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质量的绩效情况</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成本的消耗情况</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资源的利用情况</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中间阶段的各种产出工件和状态报告</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经验教训的积累</a:t>
            </a:r>
          </a:p>
        </p:txBody>
      </p:sp>
      <p:pic>
        <p:nvPicPr>
          <p:cNvPr id="43012" name="图片 43012" descr="BS02067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688" y="4221163"/>
            <a:ext cx="2111375"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右箭头 44033"/>
          <p:cNvSpPr>
            <a:spLocks noChangeArrowheads="1"/>
          </p:cNvSpPr>
          <p:nvPr/>
        </p:nvSpPr>
        <p:spPr bwMode="auto">
          <a:xfrm>
            <a:off x="539750" y="3787775"/>
            <a:ext cx="8353425" cy="1439863"/>
          </a:xfrm>
          <a:prstGeom prst="rightArrow">
            <a:avLst>
              <a:gd name="adj1" fmla="val 69352"/>
              <a:gd name="adj2" fmla="val 49689"/>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4034" name="标题 44034"/>
          <p:cNvSpPr>
            <a:spLocks noGrp="1" noChangeArrowheads="1"/>
          </p:cNvSpPr>
          <p:nvPr>
            <p:ph type="title"/>
          </p:nvPr>
        </p:nvSpPr>
        <p:spPr/>
        <p:txBody>
          <a:bodyPr/>
          <a:lstStyle/>
          <a:p>
            <a:r>
              <a:rPr lang="en-US" altLang="zh-CN" sz="2800" smtClean="0"/>
              <a:t>4.5 </a:t>
            </a:r>
            <a:r>
              <a:rPr lang="zh-CN" altLang="en-US" sz="2800" smtClean="0"/>
              <a:t>监控项目工作</a:t>
            </a:r>
          </a:p>
        </p:txBody>
      </p:sp>
      <p:sp>
        <p:nvSpPr>
          <p:cNvPr id="44035" name="矩形 44035"/>
          <p:cNvSpPr>
            <a:spLocks noChangeArrowheads="1"/>
          </p:cNvSpPr>
          <p:nvPr/>
        </p:nvSpPr>
        <p:spPr bwMode="auto">
          <a:xfrm>
            <a:off x="75565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依据</a:t>
            </a:r>
          </a:p>
        </p:txBody>
      </p:sp>
      <p:sp>
        <p:nvSpPr>
          <p:cNvPr id="44036" name="矩形 44036"/>
          <p:cNvSpPr>
            <a:spLocks noChangeArrowheads="1"/>
          </p:cNvSpPr>
          <p:nvPr/>
        </p:nvSpPr>
        <p:spPr bwMode="auto">
          <a:xfrm>
            <a:off x="75565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项目管理计划</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工作绩效信息</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否决的变更请求</a:t>
            </a:r>
          </a:p>
        </p:txBody>
      </p:sp>
      <p:sp>
        <p:nvSpPr>
          <p:cNvPr id="44037" name="矩形 44037"/>
          <p:cNvSpPr>
            <a:spLocks noChangeArrowheads="1"/>
          </p:cNvSpPr>
          <p:nvPr/>
        </p:nvSpPr>
        <p:spPr bwMode="auto">
          <a:xfrm>
            <a:off x="3203575"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工具和技术</a:t>
            </a:r>
          </a:p>
        </p:txBody>
      </p:sp>
      <p:sp>
        <p:nvSpPr>
          <p:cNvPr id="44038" name="矩形 44038"/>
          <p:cNvSpPr>
            <a:spLocks noChangeArrowheads="1"/>
          </p:cNvSpPr>
          <p:nvPr/>
        </p:nvSpPr>
        <p:spPr bwMode="auto">
          <a:xfrm>
            <a:off x="3203575"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项目管理方法系</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项目管理信息系统</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挣值技术</a:t>
            </a:r>
            <a:r>
              <a:rPr lang="en-US" sz="1600" b="0">
                <a:latin typeface="微软雅黑" pitchFamily="34" charset="-122"/>
                <a:ea typeface="微软雅黑" pitchFamily="34" charset="-122"/>
              </a:rPr>
              <a:t>EV</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专家判断</a:t>
            </a:r>
          </a:p>
        </p:txBody>
      </p:sp>
      <p:sp>
        <p:nvSpPr>
          <p:cNvPr id="44039" name="矩形 44039"/>
          <p:cNvSpPr>
            <a:spLocks noChangeArrowheads="1"/>
          </p:cNvSpPr>
          <p:nvPr/>
        </p:nvSpPr>
        <p:spPr bwMode="auto">
          <a:xfrm>
            <a:off x="565150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成果</a:t>
            </a:r>
          </a:p>
        </p:txBody>
      </p:sp>
      <p:sp>
        <p:nvSpPr>
          <p:cNvPr id="44040" name="矩形 44040"/>
          <p:cNvSpPr>
            <a:spLocks noChangeArrowheads="1"/>
          </p:cNvSpPr>
          <p:nvPr/>
        </p:nvSpPr>
        <p:spPr bwMode="auto">
          <a:xfrm>
            <a:off x="565150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推荐的纠正措施</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推荐的预防措施</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预测</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推荐的缺陷补救</a:t>
            </a:r>
          </a:p>
          <a:p>
            <a:r>
              <a:rPr lang="en-US" sz="1600" b="0">
                <a:latin typeface="微软雅黑" pitchFamily="34" charset="-122"/>
                <a:ea typeface="微软雅黑" pitchFamily="34" charset="-122"/>
              </a:rPr>
              <a:t>5.</a:t>
            </a:r>
            <a:r>
              <a:rPr lang="zh-CN" altLang="en-US" sz="1600" b="0">
                <a:latin typeface="微软雅黑" pitchFamily="34" charset="-122"/>
                <a:ea typeface="微软雅黑" pitchFamily="34" charset="-122"/>
              </a:rPr>
              <a:t>请求的变更</a:t>
            </a:r>
          </a:p>
        </p:txBody>
      </p:sp>
      <p:sp>
        <p:nvSpPr>
          <p:cNvPr id="44041" name="矩形 44041"/>
          <p:cNvSpPr>
            <a:spLocks noChangeArrowheads="1"/>
          </p:cNvSpPr>
          <p:nvPr/>
        </p:nvSpPr>
        <p:spPr bwMode="auto">
          <a:xfrm>
            <a:off x="323850" y="1341438"/>
            <a:ext cx="8496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为了达成项目的目标，通过收集，测量，分析，评价和实施改进等多种方式来监督项目执行，及时发现偏差并采取纠正措施。</a:t>
            </a:r>
            <a:endParaRPr lang="en-US" sz="2000" b="0">
              <a:solidFill>
                <a:schemeClr val="tx2"/>
              </a:solidFill>
              <a:ea typeface="微软雅黑"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45057"/>
          <p:cNvSpPr>
            <a:spLocks noGrp="1" noChangeArrowheads="1"/>
          </p:cNvSpPr>
          <p:nvPr>
            <p:ph type="title"/>
          </p:nvPr>
        </p:nvSpPr>
        <p:spPr/>
        <p:txBody>
          <a:bodyPr/>
          <a:lstStyle/>
          <a:p>
            <a:r>
              <a:rPr lang="zh-CN" altLang="en-US" sz="2800" smtClean="0"/>
              <a:t>预测</a:t>
            </a:r>
          </a:p>
        </p:txBody>
      </p:sp>
      <p:pic>
        <p:nvPicPr>
          <p:cNvPr id="45058" name="图片 450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4359275"/>
            <a:ext cx="295275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矩形 45059"/>
          <p:cNvSpPr>
            <a:spLocks noChangeArrowheads="1"/>
          </p:cNvSpPr>
          <p:nvPr/>
        </p:nvSpPr>
        <p:spPr bwMode="auto">
          <a:xfrm>
            <a:off x="395288" y="2301875"/>
            <a:ext cx="4572000"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800" b="0">
              <a:latin typeface="微软雅黑" pitchFamily="34" charset="-122"/>
              <a:ea typeface="微软雅黑" pitchFamily="34" charset="-122"/>
            </a:endParaRP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凡事预则立，不预则废</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计划本身就是对目标的预测</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现代预测更强调基于历史数据和模型</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监控的高级层次即是预测</a:t>
            </a:r>
          </a:p>
        </p:txBody>
      </p:sp>
      <p:sp>
        <p:nvSpPr>
          <p:cNvPr id="45060" name="矩形 45060"/>
          <p:cNvSpPr>
            <a:spLocks noChangeArrowheads="1"/>
          </p:cNvSpPr>
          <p:nvPr/>
        </p:nvSpPr>
        <p:spPr bwMode="auto">
          <a:xfrm>
            <a:off x="323850" y="1268413"/>
            <a:ext cx="84963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0">
                <a:solidFill>
                  <a:schemeClr val="tx2"/>
                </a:solidFill>
                <a:latin typeface="微软雅黑" pitchFamily="34" charset="-122"/>
                <a:ea typeface="微软雅黑" pitchFamily="34" charset="-122"/>
              </a:rPr>
              <a:t>现代预测学科学的研究无所不在的不确定性</a:t>
            </a:r>
            <a:r>
              <a:rPr lang="en-US" b="0">
                <a:solidFill>
                  <a:schemeClr val="tx2"/>
                </a:solidFill>
                <a:latin typeface="微软雅黑" pitchFamily="34" charset="-122"/>
                <a:ea typeface="微软雅黑" pitchFamily="34" charset="-122"/>
              </a:rPr>
              <a:t>,</a:t>
            </a:r>
            <a:r>
              <a:rPr lang="zh-CN" altLang="en-US" b="0">
                <a:solidFill>
                  <a:schemeClr val="tx2"/>
                </a:solidFill>
                <a:latin typeface="微软雅黑" pitchFamily="34" charset="-122"/>
                <a:ea typeface="微软雅黑" pitchFamily="34" charset="-122"/>
              </a:rPr>
              <a:t>旨在控制随机性以及减少无知的程度。预测学通过开发数学模型和程序</a:t>
            </a:r>
            <a:r>
              <a:rPr lang="en-US" b="0">
                <a:solidFill>
                  <a:schemeClr val="tx2"/>
                </a:solidFill>
                <a:latin typeface="微软雅黑" pitchFamily="34" charset="-122"/>
                <a:ea typeface="微软雅黑" pitchFamily="34" charset="-122"/>
              </a:rPr>
              <a:t>:</a:t>
            </a:r>
            <a:r>
              <a:rPr lang="zh-CN" altLang="en-US" b="0">
                <a:solidFill>
                  <a:schemeClr val="tx2"/>
                </a:solidFill>
                <a:latin typeface="微软雅黑" pitchFamily="34" charset="-122"/>
                <a:ea typeface="微软雅黑" pitchFamily="34" charset="-122"/>
              </a:rPr>
              <a:t>制定事物未来发展的可靠预测揭示过去发生事件的准确结果。</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右箭头 46081"/>
          <p:cNvSpPr>
            <a:spLocks noChangeArrowheads="1"/>
          </p:cNvSpPr>
          <p:nvPr/>
        </p:nvSpPr>
        <p:spPr bwMode="auto">
          <a:xfrm>
            <a:off x="539750" y="3787775"/>
            <a:ext cx="8353425" cy="1439863"/>
          </a:xfrm>
          <a:prstGeom prst="rightArrow">
            <a:avLst>
              <a:gd name="adj1" fmla="val 69352"/>
              <a:gd name="adj2" fmla="val 49689"/>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6082" name="标题 46082"/>
          <p:cNvSpPr>
            <a:spLocks noGrp="1" noChangeArrowheads="1"/>
          </p:cNvSpPr>
          <p:nvPr>
            <p:ph type="title"/>
          </p:nvPr>
        </p:nvSpPr>
        <p:spPr/>
        <p:txBody>
          <a:bodyPr/>
          <a:lstStyle/>
          <a:p>
            <a:r>
              <a:rPr lang="en-US" altLang="zh-CN" sz="2800" smtClean="0"/>
              <a:t>4.6 </a:t>
            </a:r>
            <a:r>
              <a:rPr lang="zh-CN" altLang="en-US" sz="2800" smtClean="0"/>
              <a:t>整体变更控制</a:t>
            </a:r>
          </a:p>
        </p:txBody>
      </p:sp>
      <p:sp>
        <p:nvSpPr>
          <p:cNvPr id="46083" name="矩形 46083"/>
          <p:cNvSpPr>
            <a:spLocks noChangeArrowheads="1"/>
          </p:cNvSpPr>
          <p:nvPr/>
        </p:nvSpPr>
        <p:spPr bwMode="auto">
          <a:xfrm>
            <a:off x="75565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依据</a:t>
            </a:r>
          </a:p>
        </p:txBody>
      </p:sp>
      <p:sp>
        <p:nvSpPr>
          <p:cNvPr id="46084" name="矩形 46084"/>
          <p:cNvSpPr>
            <a:spLocks noChangeArrowheads="1"/>
          </p:cNvSpPr>
          <p:nvPr/>
        </p:nvSpPr>
        <p:spPr bwMode="auto">
          <a:xfrm>
            <a:off x="75565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项目管理计划</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请求的变更</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工作绩效信息</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推荐的预防措施</a:t>
            </a:r>
          </a:p>
          <a:p>
            <a:r>
              <a:rPr lang="en-US" sz="1600" b="0">
                <a:latin typeface="微软雅黑" pitchFamily="34" charset="-122"/>
                <a:ea typeface="微软雅黑" pitchFamily="34" charset="-122"/>
              </a:rPr>
              <a:t>5.</a:t>
            </a:r>
            <a:r>
              <a:rPr lang="zh-CN" altLang="en-US" sz="1600" b="0">
                <a:latin typeface="微软雅黑" pitchFamily="34" charset="-122"/>
                <a:ea typeface="微软雅黑" pitchFamily="34" charset="-122"/>
              </a:rPr>
              <a:t>推荐的纠正措施</a:t>
            </a:r>
          </a:p>
          <a:p>
            <a:r>
              <a:rPr lang="en-US" sz="1600" b="0">
                <a:latin typeface="微软雅黑" pitchFamily="34" charset="-122"/>
                <a:ea typeface="微软雅黑" pitchFamily="34" charset="-122"/>
              </a:rPr>
              <a:t>6.</a:t>
            </a:r>
            <a:r>
              <a:rPr lang="zh-CN" altLang="en-US" sz="1600" b="0">
                <a:latin typeface="微软雅黑" pitchFamily="34" charset="-122"/>
                <a:ea typeface="微软雅黑" pitchFamily="34" charset="-122"/>
              </a:rPr>
              <a:t>推荐的缺陷补救</a:t>
            </a:r>
          </a:p>
          <a:p>
            <a:r>
              <a:rPr lang="en-US" sz="1600" b="0">
                <a:latin typeface="微软雅黑" pitchFamily="34" charset="-122"/>
                <a:ea typeface="微软雅黑" pitchFamily="34" charset="-122"/>
              </a:rPr>
              <a:t>7.</a:t>
            </a:r>
            <a:r>
              <a:rPr lang="zh-CN" altLang="en-US" sz="1600" b="0">
                <a:latin typeface="微软雅黑" pitchFamily="34" charset="-122"/>
                <a:ea typeface="微软雅黑" pitchFamily="34" charset="-122"/>
              </a:rPr>
              <a:t>可交付成果</a:t>
            </a:r>
          </a:p>
        </p:txBody>
      </p:sp>
      <p:sp>
        <p:nvSpPr>
          <p:cNvPr id="46085" name="矩形 46085"/>
          <p:cNvSpPr>
            <a:spLocks noChangeArrowheads="1"/>
          </p:cNvSpPr>
          <p:nvPr/>
        </p:nvSpPr>
        <p:spPr bwMode="auto">
          <a:xfrm>
            <a:off x="3203575"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工具和技术</a:t>
            </a:r>
          </a:p>
        </p:txBody>
      </p:sp>
      <p:sp>
        <p:nvSpPr>
          <p:cNvPr id="46086" name="矩形 46086"/>
          <p:cNvSpPr>
            <a:spLocks noChangeArrowheads="1"/>
          </p:cNvSpPr>
          <p:nvPr/>
        </p:nvSpPr>
        <p:spPr bwMode="auto">
          <a:xfrm>
            <a:off x="3203575"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项目管理方法系</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项目管理信息系统</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专家判断</a:t>
            </a:r>
          </a:p>
        </p:txBody>
      </p:sp>
      <p:sp>
        <p:nvSpPr>
          <p:cNvPr id="46087" name="矩形 46087"/>
          <p:cNvSpPr>
            <a:spLocks noChangeArrowheads="1"/>
          </p:cNvSpPr>
          <p:nvPr/>
        </p:nvSpPr>
        <p:spPr bwMode="auto">
          <a:xfrm>
            <a:off x="565150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成果</a:t>
            </a:r>
          </a:p>
        </p:txBody>
      </p:sp>
      <p:sp>
        <p:nvSpPr>
          <p:cNvPr id="46088" name="矩形 46088"/>
          <p:cNvSpPr>
            <a:spLocks noChangeArrowheads="1"/>
          </p:cNvSpPr>
          <p:nvPr/>
        </p:nvSpPr>
        <p:spPr bwMode="auto">
          <a:xfrm>
            <a:off x="565150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批准的变更请求</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否决的变更请求</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项目管理计划</a:t>
            </a:r>
            <a:r>
              <a:rPr lang="en-US" sz="1600" b="0">
                <a:latin typeface="微软雅黑" pitchFamily="34" charset="-122"/>
                <a:ea typeface="微软雅黑" pitchFamily="34" charset="-122"/>
              </a:rPr>
              <a:t>(</a:t>
            </a:r>
            <a:r>
              <a:rPr lang="zh-CN" altLang="en-US" sz="1600" b="0">
                <a:latin typeface="微软雅黑" pitchFamily="34" charset="-122"/>
                <a:ea typeface="微软雅黑" pitchFamily="34" charset="-122"/>
              </a:rPr>
              <a:t>更新</a:t>
            </a:r>
            <a:r>
              <a:rPr lang="en-US" sz="1600" b="0">
                <a:latin typeface="微软雅黑" pitchFamily="34" charset="-122"/>
                <a:ea typeface="微软雅黑" pitchFamily="34" charset="-122"/>
              </a:rPr>
              <a:t>)</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项目范围说明书</a:t>
            </a:r>
            <a:r>
              <a:rPr lang="en-US" sz="1600" b="0">
                <a:latin typeface="微软雅黑" pitchFamily="34" charset="-122"/>
                <a:ea typeface="微软雅黑" pitchFamily="34" charset="-122"/>
              </a:rPr>
              <a:t>(</a:t>
            </a:r>
            <a:r>
              <a:rPr lang="zh-CN" altLang="en-US" sz="1600" b="0">
                <a:latin typeface="微软雅黑" pitchFamily="34" charset="-122"/>
                <a:ea typeface="微软雅黑" pitchFamily="34" charset="-122"/>
              </a:rPr>
              <a:t>更新</a:t>
            </a:r>
            <a:r>
              <a:rPr lang="en-US" sz="1600" b="0">
                <a:latin typeface="微软雅黑" pitchFamily="34" charset="-122"/>
                <a:ea typeface="微软雅黑" pitchFamily="34" charset="-122"/>
              </a:rPr>
              <a:t>)</a:t>
            </a:r>
          </a:p>
          <a:p>
            <a:r>
              <a:rPr lang="en-US" sz="1600" b="0">
                <a:latin typeface="微软雅黑" pitchFamily="34" charset="-122"/>
                <a:ea typeface="微软雅黑" pitchFamily="34" charset="-122"/>
              </a:rPr>
              <a:t>5.</a:t>
            </a:r>
            <a:r>
              <a:rPr lang="zh-CN" altLang="en-US" sz="1600" b="0">
                <a:latin typeface="微软雅黑" pitchFamily="34" charset="-122"/>
                <a:ea typeface="微软雅黑" pitchFamily="34" charset="-122"/>
              </a:rPr>
              <a:t>批准的纠正措施</a:t>
            </a:r>
          </a:p>
          <a:p>
            <a:r>
              <a:rPr lang="en-US" sz="1600" b="0">
                <a:latin typeface="微软雅黑" pitchFamily="34" charset="-122"/>
                <a:ea typeface="微软雅黑" pitchFamily="34" charset="-122"/>
              </a:rPr>
              <a:t>6.</a:t>
            </a:r>
            <a:r>
              <a:rPr lang="zh-CN" altLang="en-US" sz="1600" b="0">
                <a:latin typeface="微软雅黑" pitchFamily="34" charset="-122"/>
                <a:ea typeface="微软雅黑" pitchFamily="34" charset="-122"/>
              </a:rPr>
              <a:t>批准的预防措施</a:t>
            </a:r>
          </a:p>
          <a:p>
            <a:r>
              <a:rPr lang="en-US" sz="1600" b="0">
                <a:latin typeface="微软雅黑" pitchFamily="34" charset="-122"/>
                <a:ea typeface="微软雅黑" pitchFamily="34" charset="-122"/>
              </a:rPr>
              <a:t>7.</a:t>
            </a:r>
            <a:r>
              <a:rPr lang="zh-CN" altLang="en-US" sz="1600" b="0">
                <a:latin typeface="微软雅黑" pitchFamily="34" charset="-122"/>
                <a:ea typeface="微软雅黑" pitchFamily="34" charset="-122"/>
              </a:rPr>
              <a:t>确认的缺陷补救</a:t>
            </a:r>
          </a:p>
          <a:p>
            <a:r>
              <a:rPr lang="en-US" sz="1600" b="0">
                <a:latin typeface="微软雅黑" pitchFamily="34" charset="-122"/>
                <a:ea typeface="微软雅黑" pitchFamily="34" charset="-122"/>
              </a:rPr>
              <a:t>8.</a:t>
            </a:r>
            <a:r>
              <a:rPr lang="zh-CN" altLang="en-US" sz="1600" b="0">
                <a:latin typeface="微软雅黑" pitchFamily="34" charset="-122"/>
                <a:ea typeface="微软雅黑" pitchFamily="34" charset="-122"/>
              </a:rPr>
              <a:t>可交付成果</a:t>
            </a:r>
          </a:p>
        </p:txBody>
      </p:sp>
      <p:sp>
        <p:nvSpPr>
          <p:cNvPr id="46089" name="矩形 46089"/>
          <p:cNvSpPr>
            <a:spLocks noChangeArrowheads="1"/>
          </p:cNvSpPr>
          <p:nvPr/>
        </p:nvSpPr>
        <p:spPr bwMode="auto">
          <a:xfrm>
            <a:off x="323850" y="1341438"/>
            <a:ext cx="8496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为了达成目标，需要对变更形成正式的规范和流程。首先是确定是否能够变更，然后是确定如何变更，最好是跟踪验证和关闭变更。</a:t>
            </a:r>
            <a:endParaRPr lang="en-US" sz="2000" b="0">
              <a:solidFill>
                <a:schemeClr val="tx2"/>
              </a:solidFill>
              <a:ea typeface="微软雅黑"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47105"/>
          <p:cNvSpPr>
            <a:spLocks noGrp="1" noChangeArrowheads="1"/>
          </p:cNvSpPr>
          <p:nvPr>
            <p:ph type="title"/>
          </p:nvPr>
        </p:nvSpPr>
        <p:spPr/>
        <p:txBody>
          <a:bodyPr/>
          <a:lstStyle/>
          <a:p>
            <a:r>
              <a:rPr lang="zh-CN" altLang="en-US" sz="2800" smtClean="0"/>
              <a:t>配置管理</a:t>
            </a:r>
          </a:p>
        </p:txBody>
      </p:sp>
      <p:sp>
        <p:nvSpPr>
          <p:cNvPr id="47106" name="矩形 47106"/>
          <p:cNvSpPr>
            <a:spLocks noChangeArrowheads="1"/>
          </p:cNvSpPr>
          <p:nvPr/>
        </p:nvSpPr>
        <p:spPr bwMode="auto">
          <a:xfrm>
            <a:off x="322263" y="1268413"/>
            <a:ext cx="849788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配置管理是一门应用技术、管理和监督相结合的学科，通过标识和文档来记录配置项的功能和物理特性，控制这些特性的变更，记录和报告变更的过程和状态，并验证它们与需求是否一致。</a:t>
            </a:r>
          </a:p>
        </p:txBody>
      </p:sp>
      <p:sp>
        <p:nvSpPr>
          <p:cNvPr id="47107" name="矩形 47107"/>
          <p:cNvSpPr>
            <a:spLocks noChangeArrowheads="1"/>
          </p:cNvSpPr>
          <p:nvPr/>
        </p:nvSpPr>
        <p:spPr bwMode="auto">
          <a:xfrm>
            <a:off x="360363" y="2344738"/>
            <a:ext cx="4572000" cy="285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800" b="0">
              <a:latin typeface="微软雅黑" pitchFamily="34" charset="-122"/>
              <a:ea typeface="微软雅黑" pitchFamily="34" charset="-122"/>
            </a:endParaRP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项目和产品目标</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识别配置项</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建立和维护配置管理计划</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建立和维护配置</a:t>
            </a:r>
            <a:r>
              <a:rPr lang="en-US" b="0">
                <a:latin typeface="微软雅黑" pitchFamily="34" charset="-122"/>
                <a:ea typeface="微软雅黑" pitchFamily="34" charset="-122"/>
              </a:rPr>
              <a:t>/</a:t>
            </a:r>
            <a:r>
              <a:rPr lang="zh-CN" altLang="en-US" b="0">
                <a:latin typeface="微软雅黑" pitchFamily="34" charset="-122"/>
                <a:ea typeface="微软雅黑" pitchFamily="34" charset="-122"/>
              </a:rPr>
              <a:t>变更管理系统</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建立</a:t>
            </a:r>
            <a:r>
              <a:rPr lang="en-US" b="0">
                <a:latin typeface="微软雅黑" pitchFamily="34" charset="-122"/>
                <a:ea typeface="微软雅黑" pitchFamily="34" charset="-122"/>
              </a:rPr>
              <a:t>/</a:t>
            </a:r>
            <a:r>
              <a:rPr lang="zh-CN" altLang="en-US" b="0">
                <a:latin typeface="微软雅黑" pitchFamily="34" charset="-122"/>
                <a:ea typeface="微软雅黑" pitchFamily="34" charset="-122"/>
              </a:rPr>
              <a:t>发布基线</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变更管理</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配置状态报告</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配置审核</a:t>
            </a:r>
          </a:p>
        </p:txBody>
      </p:sp>
      <p:sp>
        <p:nvSpPr>
          <p:cNvPr id="47108" name="燕尾形 47108"/>
          <p:cNvSpPr>
            <a:spLocks noChangeArrowheads="1"/>
          </p:cNvSpPr>
          <p:nvPr/>
        </p:nvSpPr>
        <p:spPr bwMode="auto">
          <a:xfrm>
            <a:off x="4284663" y="5300663"/>
            <a:ext cx="1439862" cy="576262"/>
          </a:xfrm>
          <a:prstGeom prst="chevron">
            <a:avLst>
              <a:gd name="adj" fmla="val 62454"/>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b="0">
                <a:solidFill>
                  <a:schemeClr val="bg1"/>
                </a:solidFill>
                <a:latin typeface="微软雅黑" pitchFamily="34" charset="-122"/>
                <a:ea typeface="微软雅黑" pitchFamily="34" charset="-122"/>
              </a:rPr>
              <a:t> 识别</a:t>
            </a:r>
          </a:p>
        </p:txBody>
      </p:sp>
      <p:sp>
        <p:nvSpPr>
          <p:cNvPr id="47109" name="燕尾形 47109"/>
          <p:cNvSpPr>
            <a:spLocks noChangeArrowheads="1"/>
          </p:cNvSpPr>
          <p:nvPr/>
        </p:nvSpPr>
        <p:spPr bwMode="auto">
          <a:xfrm>
            <a:off x="5580063" y="5300663"/>
            <a:ext cx="1439862" cy="576262"/>
          </a:xfrm>
          <a:prstGeom prst="chevron">
            <a:avLst>
              <a:gd name="adj" fmla="val 62454"/>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b="0">
                <a:solidFill>
                  <a:schemeClr val="bg1"/>
                </a:solidFill>
                <a:latin typeface="微软雅黑" pitchFamily="34" charset="-122"/>
                <a:ea typeface="微软雅黑" pitchFamily="34" charset="-122"/>
              </a:rPr>
              <a:t> 记录</a:t>
            </a:r>
          </a:p>
        </p:txBody>
      </p:sp>
      <p:sp>
        <p:nvSpPr>
          <p:cNvPr id="47110" name="燕尾形 47110"/>
          <p:cNvSpPr>
            <a:spLocks noChangeArrowheads="1"/>
          </p:cNvSpPr>
          <p:nvPr/>
        </p:nvSpPr>
        <p:spPr bwMode="auto">
          <a:xfrm>
            <a:off x="6877050" y="5300663"/>
            <a:ext cx="1439863" cy="576262"/>
          </a:xfrm>
          <a:prstGeom prst="chevron">
            <a:avLst>
              <a:gd name="adj" fmla="val 62454"/>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b="0">
                <a:solidFill>
                  <a:schemeClr val="bg1"/>
                </a:solidFill>
                <a:latin typeface="微软雅黑" pitchFamily="34" charset="-122"/>
                <a:ea typeface="微软雅黑" pitchFamily="34" charset="-122"/>
              </a:rPr>
              <a:t> 控制</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48129"/>
          <p:cNvSpPr>
            <a:spLocks noGrp="1" noChangeArrowheads="1"/>
          </p:cNvSpPr>
          <p:nvPr>
            <p:ph type="title"/>
          </p:nvPr>
        </p:nvSpPr>
        <p:spPr/>
        <p:txBody>
          <a:bodyPr/>
          <a:lstStyle/>
          <a:p>
            <a:r>
              <a:rPr lang="zh-CN" altLang="en-US" sz="2800" smtClean="0"/>
              <a:t>配置项的概念</a:t>
            </a:r>
          </a:p>
        </p:txBody>
      </p:sp>
      <p:sp>
        <p:nvSpPr>
          <p:cNvPr id="48130" name="矩形 48130"/>
          <p:cNvSpPr>
            <a:spLocks noChangeArrowheads="1"/>
          </p:cNvSpPr>
          <p:nvPr/>
        </p:nvSpPr>
        <p:spPr bwMode="auto">
          <a:xfrm>
            <a:off x="323850" y="1287463"/>
            <a:ext cx="84248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buClr>
                <a:schemeClr val="tx2"/>
              </a:buClr>
              <a:buSzPct val="80000"/>
              <a:buFont typeface="Wingdings" pitchFamily="2" charset="2"/>
              <a:buNone/>
            </a:pPr>
            <a:r>
              <a:rPr lang="zh-CN" altLang="en-US" sz="2000" b="0">
                <a:solidFill>
                  <a:schemeClr val="tx2"/>
                </a:solidFill>
                <a:ea typeface="微软雅黑" pitchFamily="34" charset="-122"/>
              </a:rPr>
              <a:t>配置项是配置管理的基本单元，它是指受配置管理的一个或一组工作产品的组合，它有自己的一些物理属性和功能属性。</a:t>
            </a:r>
          </a:p>
        </p:txBody>
      </p:sp>
      <p:sp>
        <p:nvSpPr>
          <p:cNvPr id="48131" name="矩形 48131"/>
          <p:cNvSpPr>
            <a:spLocks noChangeArrowheads="1"/>
          </p:cNvSpPr>
          <p:nvPr/>
        </p:nvSpPr>
        <p:spPr bwMode="auto">
          <a:xfrm>
            <a:off x="360363" y="2060575"/>
            <a:ext cx="4572000"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800" b="0">
              <a:latin typeface="微软雅黑" pitchFamily="34" charset="-122"/>
              <a:ea typeface="微软雅黑" pitchFamily="34" charset="-122"/>
            </a:endParaRP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项目产出物是可计划和事先规划好的</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从顶向下</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清晰看到每个产品的组成</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方便对需求的跟踪和任务完成检查</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配置审核和变更基础 </a:t>
            </a:r>
          </a:p>
        </p:txBody>
      </p:sp>
      <p:sp>
        <p:nvSpPr>
          <p:cNvPr id="48132" name="矩形 48132"/>
          <p:cNvSpPr>
            <a:spLocks noChangeArrowheads="1"/>
          </p:cNvSpPr>
          <p:nvPr/>
        </p:nvSpPr>
        <p:spPr bwMode="auto">
          <a:xfrm>
            <a:off x="6011863" y="2852738"/>
            <a:ext cx="9334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b="0">
                <a:solidFill>
                  <a:srgbClr val="000000"/>
                </a:solidFill>
                <a:latin typeface="微软雅黑" pitchFamily="34" charset="-122"/>
                <a:ea typeface="微软雅黑" pitchFamily="34" charset="-122"/>
              </a:rPr>
              <a:t>  产品结构</a:t>
            </a:r>
            <a:endParaRPr lang="zh-CN" altLang="en-US" sz="1600" b="0">
              <a:latin typeface="微软雅黑" pitchFamily="34" charset="-122"/>
              <a:ea typeface="微软雅黑" pitchFamily="34" charset="-122"/>
            </a:endParaRPr>
          </a:p>
        </p:txBody>
      </p:sp>
      <p:sp>
        <p:nvSpPr>
          <p:cNvPr id="48133" name="直接连接符 48133"/>
          <p:cNvSpPr>
            <a:spLocks noChangeShapeType="1"/>
          </p:cNvSpPr>
          <p:nvPr/>
        </p:nvSpPr>
        <p:spPr bwMode="auto">
          <a:xfrm>
            <a:off x="6475413" y="4814888"/>
            <a:ext cx="1587" cy="766762"/>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4" name="直接连接符 48134"/>
          <p:cNvSpPr>
            <a:spLocks noChangeShapeType="1"/>
          </p:cNvSpPr>
          <p:nvPr/>
        </p:nvSpPr>
        <p:spPr bwMode="auto">
          <a:xfrm>
            <a:off x="6661150" y="3275013"/>
            <a:ext cx="1588" cy="765175"/>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5" name="直接连接符 48135"/>
          <p:cNvSpPr>
            <a:spLocks noChangeShapeType="1"/>
          </p:cNvSpPr>
          <p:nvPr/>
        </p:nvSpPr>
        <p:spPr bwMode="auto">
          <a:xfrm flipH="1">
            <a:off x="6096000" y="3271838"/>
            <a:ext cx="565150" cy="766762"/>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6" name="直接连接符 48136"/>
          <p:cNvSpPr>
            <a:spLocks noChangeShapeType="1"/>
          </p:cNvSpPr>
          <p:nvPr/>
        </p:nvSpPr>
        <p:spPr bwMode="auto">
          <a:xfrm>
            <a:off x="6661150" y="3271838"/>
            <a:ext cx="565150" cy="766762"/>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7" name="直接连接符 48137"/>
          <p:cNvSpPr>
            <a:spLocks noChangeShapeType="1"/>
          </p:cNvSpPr>
          <p:nvPr/>
        </p:nvSpPr>
        <p:spPr bwMode="auto">
          <a:xfrm>
            <a:off x="7545388" y="4813300"/>
            <a:ext cx="1587" cy="493713"/>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8" name="直接连接符 48138"/>
          <p:cNvSpPr>
            <a:spLocks noChangeShapeType="1"/>
          </p:cNvSpPr>
          <p:nvPr/>
        </p:nvSpPr>
        <p:spPr bwMode="auto">
          <a:xfrm flipH="1">
            <a:off x="5699125" y="4049713"/>
            <a:ext cx="392113" cy="765175"/>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9" name="直接连接符 48139"/>
          <p:cNvSpPr>
            <a:spLocks noChangeShapeType="1"/>
          </p:cNvSpPr>
          <p:nvPr/>
        </p:nvSpPr>
        <p:spPr bwMode="auto">
          <a:xfrm>
            <a:off x="6091238" y="4049713"/>
            <a:ext cx="384175" cy="765175"/>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0" name="直接连接符 48140"/>
          <p:cNvSpPr>
            <a:spLocks noChangeShapeType="1"/>
          </p:cNvSpPr>
          <p:nvPr/>
        </p:nvSpPr>
        <p:spPr bwMode="auto">
          <a:xfrm>
            <a:off x="5699125" y="4814888"/>
            <a:ext cx="1588" cy="420687"/>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1" name="直接连接符 48141"/>
          <p:cNvSpPr>
            <a:spLocks noChangeShapeType="1"/>
          </p:cNvSpPr>
          <p:nvPr/>
        </p:nvSpPr>
        <p:spPr bwMode="auto">
          <a:xfrm flipH="1">
            <a:off x="5380038" y="4814888"/>
            <a:ext cx="319087" cy="420687"/>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2" name="直接连接符 48142"/>
          <p:cNvSpPr>
            <a:spLocks noChangeShapeType="1"/>
          </p:cNvSpPr>
          <p:nvPr/>
        </p:nvSpPr>
        <p:spPr bwMode="auto">
          <a:xfrm>
            <a:off x="5699125" y="4814888"/>
            <a:ext cx="319088" cy="420687"/>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3" name="直接连接符 48143"/>
          <p:cNvSpPr>
            <a:spLocks noChangeShapeType="1"/>
          </p:cNvSpPr>
          <p:nvPr/>
        </p:nvSpPr>
        <p:spPr bwMode="auto">
          <a:xfrm flipH="1">
            <a:off x="6145213" y="4814888"/>
            <a:ext cx="330200" cy="766762"/>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4" name="直接连接符 48144"/>
          <p:cNvSpPr>
            <a:spLocks noChangeShapeType="1"/>
          </p:cNvSpPr>
          <p:nvPr/>
        </p:nvSpPr>
        <p:spPr bwMode="auto">
          <a:xfrm>
            <a:off x="6475413" y="4814888"/>
            <a:ext cx="309562" cy="766762"/>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5" name="直接连接符 48145"/>
          <p:cNvSpPr>
            <a:spLocks noChangeShapeType="1"/>
          </p:cNvSpPr>
          <p:nvPr/>
        </p:nvSpPr>
        <p:spPr bwMode="auto">
          <a:xfrm flipH="1">
            <a:off x="6629400" y="5581650"/>
            <a:ext cx="155575" cy="419100"/>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6" name="直接连接符 48146"/>
          <p:cNvSpPr>
            <a:spLocks noChangeShapeType="1"/>
          </p:cNvSpPr>
          <p:nvPr/>
        </p:nvSpPr>
        <p:spPr bwMode="auto">
          <a:xfrm>
            <a:off x="6784975" y="5581650"/>
            <a:ext cx="163513" cy="419100"/>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8147" name="组合 48147"/>
          <p:cNvGrpSpPr>
            <a:grpSpLocks/>
          </p:cNvGrpSpPr>
          <p:nvPr/>
        </p:nvGrpSpPr>
        <p:grpSpPr bwMode="auto">
          <a:xfrm>
            <a:off x="5970588" y="3929063"/>
            <a:ext cx="246062" cy="239712"/>
            <a:chOff x="0" y="0"/>
            <a:chExt cx="155" cy="151"/>
          </a:xfrm>
        </p:grpSpPr>
        <p:sp>
          <p:nvSpPr>
            <p:cNvPr id="48148" name="椭圆 48148"/>
            <p:cNvSpPr>
              <a:spLocks noChangeArrowheads="1"/>
            </p:cNvSpPr>
            <p:nvPr/>
          </p:nvSpPr>
          <p:spPr bwMode="auto">
            <a:xfrm>
              <a:off x="0" y="0"/>
              <a:ext cx="155" cy="151"/>
            </a:xfrm>
            <a:prstGeom prst="ellipse">
              <a:avLst/>
            </a:prstGeom>
            <a:solidFill>
              <a:srgbClr val="EAEAEA"/>
            </a:solidFill>
            <a:ln w="0">
              <a:solidFill>
                <a:srgbClr val="000000"/>
              </a:solidFill>
              <a:round/>
              <a:headEnd/>
              <a:tailEnd/>
            </a:ln>
          </p:spPr>
          <p:txBody>
            <a:bodyPr/>
            <a:lstStyle/>
            <a:p>
              <a:endParaRPr lang="zh-CN" altLang="en-US"/>
            </a:p>
          </p:txBody>
        </p:sp>
        <p:sp>
          <p:nvSpPr>
            <p:cNvPr id="48149" name="椭圆 48149"/>
            <p:cNvSpPr>
              <a:spLocks noChangeArrowheads="1"/>
            </p:cNvSpPr>
            <p:nvPr/>
          </p:nvSpPr>
          <p:spPr bwMode="auto">
            <a:xfrm>
              <a:off x="0" y="0"/>
              <a:ext cx="155" cy="151"/>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50" name="组合 48150"/>
          <p:cNvGrpSpPr>
            <a:grpSpLocks/>
          </p:cNvGrpSpPr>
          <p:nvPr/>
        </p:nvGrpSpPr>
        <p:grpSpPr bwMode="auto">
          <a:xfrm>
            <a:off x="5572125" y="5116513"/>
            <a:ext cx="246063" cy="238125"/>
            <a:chOff x="0" y="0"/>
            <a:chExt cx="155" cy="150"/>
          </a:xfrm>
        </p:grpSpPr>
        <p:sp>
          <p:nvSpPr>
            <p:cNvPr id="48151" name="椭圆 48151"/>
            <p:cNvSpPr>
              <a:spLocks noChangeArrowheads="1"/>
            </p:cNvSpPr>
            <p:nvPr/>
          </p:nvSpPr>
          <p:spPr bwMode="auto">
            <a:xfrm>
              <a:off x="0" y="0"/>
              <a:ext cx="155" cy="150"/>
            </a:xfrm>
            <a:prstGeom prst="ellipse">
              <a:avLst/>
            </a:prstGeom>
            <a:solidFill>
              <a:srgbClr val="B2B2B2"/>
            </a:solidFill>
            <a:ln w="0">
              <a:solidFill>
                <a:srgbClr val="000000"/>
              </a:solidFill>
              <a:round/>
              <a:headEnd/>
              <a:tailEnd/>
            </a:ln>
          </p:spPr>
          <p:txBody>
            <a:bodyPr/>
            <a:lstStyle/>
            <a:p>
              <a:endParaRPr lang="zh-CN" altLang="en-US"/>
            </a:p>
          </p:txBody>
        </p:sp>
        <p:sp>
          <p:nvSpPr>
            <p:cNvPr id="48152" name="椭圆 48152"/>
            <p:cNvSpPr>
              <a:spLocks noChangeArrowheads="1"/>
            </p:cNvSpPr>
            <p:nvPr/>
          </p:nvSpPr>
          <p:spPr bwMode="auto">
            <a:xfrm>
              <a:off x="0" y="0"/>
              <a:ext cx="155"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53" name="组合 48153"/>
          <p:cNvGrpSpPr>
            <a:grpSpLocks/>
          </p:cNvGrpSpPr>
          <p:nvPr/>
        </p:nvGrpSpPr>
        <p:grpSpPr bwMode="auto">
          <a:xfrm>
            <a:off x="5891213" y="5116513"/>
            <a:ext cx="246062" cy="238125"/>
            <a:chOff x="0" y="0"/>
            <a:chExt cx="155" cy="150"/>
          </a:xfrm>
        </p:grpSpPr>
        <p:sp>
          <p:nvSpPr>
            <p:cNvPr id="48154" name="椭圆 48154"/>
            <p:cNvSpPr>
              <a:spLocks noChangeArrowheads="1"/>
            </p:cNvSpPr>
            <p:nvPr/>
          </p:nvSpPr>
          <p:spPr bwMode="auto">
            <a:xfrm>
              <a:off x="0" y="0"/>
              <a:ext cx="155" cy="150"/>
            </a:xfrm>
            <a:prstGeom prst="ellipse">
              <a:avLst/>
            </a:prstGeom>
            <a:solidFill>
              <a:srgbClr val="B2B2B2"/>
            </a:solidFill>
            <a:ln w="0">
              <a:solidFill>
                <a:srgbClr val="000000"/>
              </a:solidFill>
              <a:round/>
              <a:headEnd/>
              <a:tailEnd/>
            </a:ln>
          </p:spPr>
          <p:txBody>
            <a:bodyPr/>
            <a:lstStyle/>
            <a:p>
              <a:endParaRPr lang="zh-CN" altLang="en-US"/>
            </a:p>
          </p:txBody>
        </p:sp>
        <p:sp>
          <p:nvSpPr>
            <p:cNvPr id="48155" name="椭圆 48155"/>
            <p:cNvSpPr>
              <a:spLocks noChangeArrowheads="1"/>
            </p:cNvSpPr>
            <p:nvPr/>
          </p:nvSpPr>
          <p:spPr bwMode="auto">
            <a:xfrm>
              <a:off x="0" y="0"/>
              <a:ext cx="155"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56" name="组合 48156"/>
          <p:cNvGrpSpPr>
            <a:grpSpLocks/>
          </p:cNvGrpSpPr>
          <p:nvPr/>
        </p:nvGrpSpPr>
        <p:grpSpPr bwMode="auto">
          <a:xfrm>
            <a:off x="6657975" y="5461000"/>
            <a:ext cx="246063" cy="239713"/>
            <a:chOff x="0" y="0"/>
            <a:chExt cx="155" cy="151"/>
          </a:xfrm>
        </p:grpSpPr>
        <p:sp>
          <p:nvSpPr>
            <p:cNvPr id="48157" name="椭圆 48157"/>
            <p:cNvSpPr>
              <a:spLocks noChangeArrowheads="1"/>
            </p:cNvSpPr>
            <p:nvPr/>
          </p:nvSpPr>
          <p:spPr bwMode="auto">
            <a:xfrm>
              <a:off x="0" y="0"/>
              <a:ext cx="155" cy="151"/>
            </a:xfrm>
            <a:prstGeom prst="ellipse">
              <a:avLst/>
            </a:prstGeom>
            <a:solidFill>
              <a:srgbClr val="FF0000"/>
            </a:solidFill>
            <a:ln w="0">
              <a:solidFill>
                <a:srgbClr val="000000"/>
              </a:solidFill>
              <a:round/>
              <a:headEnd/>
              <a:tailEnd/>
            </a:ln>
          </p:spPr>
          <p:txBody>
            <a:bodyPr/>
            <a:lstStyle/>
            <a:p>
              <a:endParaRPr lang="zh-CN" altLang="en-US"/>
            </a:p>
          </p:txBody>
        </p:sp>
        <p:sp>
          <p:nvSpPr>
            <p:cNvPr id="48158" name="椭圆 48158"/>
            <p:cNvSpPr>
              <a:spLocks noChangeArrowheads="1"/>
            </p:cNvSpPr>
            <p:nvPr/>
          </p:nvSpPr>
          <p:spPr bwMode="auto">
            <a:xfrm>
              <a:off x="0" y="0"/>
              <a:ext cx="155" cy="151"/>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59" name="组合 48159"/>
          <p:cNvGrpSpPr>
            <a:grpSpLocks/>
          </p:cNvGrpSpPr>
          <p:nvPr/>
        </p:nvGrpSpPr>
        <p:grpSpPr bwMode="auto">
          <a:xfrm>
            <a:off x="7419975" y="5186363"/>
            <a:ext cx="244475" cy="238125"/>
            <a:chOff x="0" y="0"/>
            <a:chExt cx="154" cy="150"/>
          </a:xfrm>
        </p:grpSpPr>
        <p:sp>
          <p:nvSpPr>
            <p:cNvPr id="48160" name="椭圆 48160"/>
            <p:cNvSpPr>
              <a:spLocks noChangeArrowheads="1"/>
            </p:cNvSpPr>
            <p:nvPr/>
          </p:nvSpPr>
          <p:spPr bwMode="auto">
            <a:xfrm>
              <a:off x="0" y="0"/>
              <a:ext cx="154" cy="150"/>
            </a:xfrm>
            <a:prstGeom prst="ellipse">
              <a:avLst/>
            </a:prstGeom>
            <a:solidFill>
              <a:srgbClr val="B2B2B2"/>
            </a:solidFill>
            <a:ln w="0">
              <a:solidFill>
                <a:srgbClr val="000000"/>
              </a:solidFill>
              <a:round/>
              <a:headEnd/>
              <a:tailEnd/>
            </a:ln>
          </p:spPr>
          <p:txBody>
            <a:bodyPr/>
            <a:lstStyle/>
            <a:p>
              <a:endParaRPr lang="zh-CN" altLang="en-US"/>
            </a:p>
          </p:txBody>
        </p:sp>
        <p:sp>
          <p:nvSpPr>
            <p:cNvPr id="48161" name="椭圆 48161"/>
            <p:cNvSpPr>
              <a:spLocks noChangeArrowheads="1"/>
            </p:cNvSpPr>
            <p:nvPr/>
          </p:nvSpPr>
          <p:spPr bwMode="auto">
            <a:xfrm>
              <a:off x="0" y="0"/>
              <a:ext cx="154"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62" name="组合 48162"/>
          <p:cNvGrpSpPr>
            <a:grpSpLocks/>
          </p:cNvGrpSpPr>
          <p:nvPr/>
        </p:nvGrpSpPr>
        <p:grpSpPr bwMode="auto">
          <a:xfrm>
            <a:off x="6821488" y="5883275"/>
            <a:ext cx="244475" cy="238125"/>
            <a:chOff x="0" y="0"/>
            <a:chExt cx="154" cy="150"/>
          </a:xfrm>
        </p:grpSpPr>
        <p:sp>
          <p:nvSpPr>
            <p:cNvPr id="48163" name="椭圆 48163"/>
            <p:cNvSpPr>
              <a:spLocks noChangeArrowheads="1"/>
            </p:cNvSpPr>
            <p:nvPr/>
          </p:nvSpPr>
          <p:spPr bwMode="auto">
            <a:xfrm>
              <a:off x="0" y="0"/>
              <a:ext cx="154" cy="150"/>
            </a:xfrm>
            <a:prstGeom prst="ellipse">
              <a:avLst/>
            </a:prstGeom>
            <a:solidFill>
              <a:srgbClr val="B2B2B2"/>
            </a:solidFill>
            <a:ln w="0">
              <a:solidFill>
                <a:srgbClr val="000000"/>
              </a:solidFill>
              <a:round/>
              <a:headEnd/>
              <a:tailEnd/>
            </a:ln>
          </p:spPr>
          <p:txBody>
            <a:bodyPr/>
            <a:lstStyle/>
            <a:p>
              <a:endParaRPr lang="zh-CN" altLang="en-US"/>
            </a:p>
          </p:txBody>
        </p:sp>
        <p:sp>
          <p:nvSpPr>
            <p:cNvPr id="48164" name="椭圆 48164"/>
            <p:cNvSpPr>
              <a:spLocks noChangeArrowheads="1"/>
            </p:cNvSpPr>
            <p:nvPr/>
          </p:nvSpPr>
          <p:spPr bwMode="auto">
            <a:xfrm>
              <a:off x="0" y="0"/>
              <a:ext cx="154"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65" name="组合 48165"/>
          <p:cNvGrpSpPr>
            <a:grpSpLocks/>
          </p:cNvGrpSpPr>
          <p:nvPr/>
        </p:nvGrpSpPr>
        <p:grpSpPr bwMode="auto">
          <a:xfrm>
            <a:off x="6535738" y="3925888"/>
            <a:ext cx="244475" cy="238125"/>
            <a:chOff x="0" y="0"/>
            <a:chExt cx="154" cy="150"/>
          </a:xfrm>
        </p:grpSpPr>
        <p:sp>
          <p:nvSpPr>
            <p:cNvPr id="48166" name="椭圆 48166"/>
            <p:cNvSpPr>
              <a:spLocks noChangeArrowheads="1"/>
            </p:cNvSpPr>
            <p:nvPr/>
          </p:nvSpPr>
          <p:spPr bwMode="auto">
            <a:xfrm>
              <a:off x="0" y="0"/>
              <a:ext cx="154" cy="150"/>
            </a:xfrm>
            <a:prstGeom prst="ellipse">
              <a:avLst/>
            </a:prstGeom>
            <a:solidFill>
              <a:srgbClr val="B2B2B2"/>
            </a:solidFill>
            <a:ln w="0">
              <a:solidFill>
                <a:srgbClr val="000000"/>
              </a:solidFill>
              <a:round/>
              <a:headEnd/>
              <a:tailEnd/>
            </a:ln>
          </p:spPr>
          <p:txBody>
            <a:bodyPr/>
            <a:lstStyle/>
            <a:p>
              <a:endParaRPr lang="zh-CN" altLang="en-US"/>
            </a:p>
          </p:txBody>
        </p:sp>
        <p:sp>
          <p:nvSpPr>
            <p:cNvPr id="48167" name="椭圆 48167"/>
            <p:cNvSpPr>
              <a:spLocks noChangeArrowheads="1"/>
            </p:cNvSpPr>
            <p:nvPr/>
          </p:nvSpPr>
          <p:spPr bwMode="auto">
            <a:xfrm>
              <a:off x="0" y="0"/>
              <a:ext cx="154"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68" name="组合 48168"/>
          <p:cNvGrpSpPr>
            <a:grpSpLocks/>
          </p:cNvGrpSpPr>
          <p:nvPr/>
        </p:nvGrpSpPr>
        <p:grpSpPr bwMode="auto">
          <a:xfrm>
            <a:off x="6342063" y="5461000"/>
            <a:ext cx="244475" cy="239713"/>
            <a:chOff x="0" y="0"/>
            <a:chExt cx="154" cy="151"/>
          </a:xfrm>
        </p:grpSpPr>
        <p:sp>
          <p:nvSpPr>
            <p:cNvPr id="48169" name="椭圆 48169"/>
            <p:cNvSpPr>
              <a:spLocks noChangeArrowheads="1"/>
            </p:cNvSpPr>
            <p:nvPr/>
          </p:nvSpPr>
          <p:spPr bwMode="auto">
            <a:xfrm>
              <a:off x="0" y="0"/>
              <a:ext cx="154" cy="151"/>
            </a:xfrm>
            <a:prstGeom prst="ellipse">
              <a:avLst/>
            </a:prstGeom>
            <a:solidFill>
              <a:srgbClr val="B2B2B2"/>
            </a:solidFill>
            <a:ln w="0">
              <a:solidFill>
                <a:srgbClr val="000000"/>
              </a:solidFill>
              <a:round/>
              <a:headEnd/>
              <a:tailEnd/>
            </a:ln>
          </p:spPr>
          <p:txBody>
            <a:bodyPr/>
            <a:lstStyle/>
            <a:p>
              <a:endParaRPr lang="zh-CN" altLang="en-US"/>
            </a:p>
          </p:txBody>
        </p:sp>
        <p:sp>
          <p:nvSpPr>
            <p:cNvPr id="48170" name="椭圆 48170"/>
            <p:cNvSpPr>
              <a:spLocks noChangeArrowheads="1"/>
            </p:cNvSpPr>
            <p:nvPr/>
          </p:nvSpPr>
          <p:spPr bwMode="auto">
            <a:xfrm>
              <a:off x="0" y="0"/>
              <a:ext cx="154" cy="151"/>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71" name="组合 48171"/>
          <p:cNvGrpSpPr>
            <a:grpSpLocks/>
          </p:cNvGrpSpPr>
          <p:nvPr/>
        </p:nvGrpSpPr>
        <p:grpSpPr bwMode="auto">
          <a:xfrm>
            <a:off x="6346825" y="4695825"/>
            <a:ext cx="244475" cy="238125"/>
            <a:chOff x="0" y="0"/>
            <a:chExt cx="154" cy="150"/>
          </a:xfrm>
        </p:grpSpPr>
        <p:sp>
          <p:nvSpPr>
            <p:cNvPr id="48172" name="椭圆 48172"/>
            <p:cNvSpPr>
              <a:spLocks noChangeArrowheads="1"/>
            </p:cNvSpPr>
            <p:nvPr/>
          </p:nvSpPr>
          <p:spPr bwMode="auto">
            <a:xfrm>
              <a:off x="0" y="0"/>
              <a:ext cx="154" cy="150"/>
            </a:xfrm>
            <a:prstGeom prst="ellipse">
              <a:avLst/>
            </a:prstGeom>
            <a:solidFill>
              <a:srgbClr val="EAEAEA"/>
            </a:solidFill>
            <a:ln w="0">
              <a:solidFill>
                <a:srgbClr val="000000"/>
              </a:solidFill>
              <a:round/>
              <a:headEnd/>
              <a:tailEnd/>
            </a:ln>
          </p:spPr>
          <p:txBody>
            <a:bodyPr/>
            <a:lstStyle/>
            <a:p>
              <a:endParaRPr lang="zh-CN" altLang="en-US"/>
            </a:p>
          </p:txBody>
        </p:sp>
        <p:sp>
          <p:nvSpPr>
            <p:cNvPr id="48173" name="椭圆 48173"/>
            <p:cNvSpPr>
              <a:spLocks noChangeArrowheads="1"/>
            </p:cNvSpPr>
            <p:nvPr/>
          </p:nvSpPr>
          <p:spPr bwMode="auto">
            <a:xfrm>
              <a:off x="0" y="0"/>
              <a:ext cx="154"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74" name="组合 48174"/>
          <p:cNvGrpSpPr>
            <a:grpSpLocks/>
          </p:cNvGrpSpPr>
          <p:nvPr/>
        </p:nvGrpSpPr>
        <p:grpSpPr bwMode="auto">
          <a:xfrm>
            <a:off x="6503988" y="5883275"/>
            <a:ext cx="244475" cy="238125"/>
            <a:chOff x="0" y="0"/>
            <a:chExt cx="154" cy="150"/>
          </a:xfrm>
        </p:grpSpPr>
        <p:sp>
          <p:nvSpPr>
            <p:cNvPr id="48175" name="椭圆 48175"/>
            <p:cNvSpPr>
              <a:spLocks noChangeArrowheads="1"/>
            </p:cNvSpPr>
            <p:nvPr/>
          </p:nvSpPr>
          <p:spPr bwMode="auto">
            <a:xfrm>
              <a:off x="0" y="0"/>
              <a:ext cx="154" cy="150"/>
            </a:xfrm>
            <a:prstGeom prst="ellipse">
              <a:avLst/>
            </a:prstGeom>
            <a:solidFill>
              <a:srgbClr val="B2B2B2"/>
            </a:solidFill>
            <a:ln w="0">
              <a:solidFill>
                <a:srgbClr val="000000"/>
              </a:solidFill>
              <a:round/>
              <a:headEnd/>
              <a:tailEnd/>
            </a:ln>
          </p:spPr>
          <p:txBody>
            <a:bodyPr/>
            <a:lstStyle/>
            <a:p>
              <a:endParaRPr lang="zh-CN" altLang="en-US"/>
            </a:p>
          </p:txBody>
        </p:sp>
        <p:sp>
          <p:nvSpPr>
            <p:cNvPr id="48176" name="椭圆 48176"/>
            <p:cNvSpPr>
              <a:spLocks noChangeArrowheads="1"/>
            </p:cNvSpPr>
            <p:nvPr/>
          </p:nvSpPr>
          <p:spPr bwMode="auto">
            <a:xfrm>
              <a:off x="0" y="0"/>
              <a:ext cx="154"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77" name="组合 48177"/>
          <p:cNvGrpSpPr>
            <a:grpSpLocks/>
          </p:cNvGrpSpPr>
          <p:nvPr/>
        </p:nvGrpSpPr>
        <p:grpSpPr bwMode="auto">
          <a:xfrm>
            <a:off x="6535738" y="3154363"/>
            <a:ext cx="244475" cy="238125"/>
            <a:chOff x="0" y="0"/>
            <a:chExt cx="154" cy="150"/>
          </a:xfrm>
        </p:grpSpPr>
        <p:sp>
          <p:nvSpPr>
            <p:cNvPr id="48178" name="椭圆 48178"/>
            <p:cNvSpPr>
              <a:spLocks noChangeArrowheads="1"/>
            </p:cNvSpPr>
            <p:nvPr/>
          </p:nvSpPr>
          <p:spPr bwMode="auto">
            <a:xfrm>
              <a:off x="0" y="0"/>
              <a:ext cx="154" cy="150"/>
            </a:xfrm>
            <a:prstGeom prst="ellipse">
              <a:avLst/>
            </a:prstGeom>
            <a:solidFill>
              <a:srgbClr val="EAEAEA"/>
            </a:solidFill>
            <a:ln w="0">
              <a:solidFill>
                <a:srgbClr val="000000"/>
              </a:solidFill>
              <a:round/>
              <a:headEnd/>
              <a:tailEnd/>
            </a:ln>
          </p:spPr>
          <p:txBody>
            <a:bodyPr/>
            <a:lstStyle/>
            <a:p>
              <a:endParaRPr lang="zh-CN" altLang="en-US"/>
            </a:p>
          </p:txBody>
        </p:sp>
        <p:sp>
          <p:nvSpPr>
            <p:cNvPr id="48179" name="椭圆 48179"/>
            <p:cNvSpPr>
              <a:spLocks noChangeArrowheads="1"/>
            </p:cNvSpPr>
            <p:nvPr/>
          </p:nvSpPr>
          <p:spPr bwMode="auto">
            <a:xfrm>
              <a:off x="0" y="0"/>
              <a:ext cx="154"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80" name="组合 48180"/>
          <p:cNvGrpSpPr>
            <a:grpSpLocks/>
          </p:cNvGrpSpPr>
          <p:nvPr/>
        </p:nvGrpSpPr>
        <p:grpSpPr bwMode="auto">
          <a:xfrm>
            <a:off x="6026150" y="5461000"/>
            <a:ext cx="244475" cy="238125"/>
            <a:chOff x="0" y="0"/>
            <a:chExt cx="154" cy="150"/>
          </a:xfrm>
        </p:grpSpPr>
        <p:sp>
          <p:nvSpPr>
            <p:cNvPr id="48181" name="椭圆 48181"/>
            <p:cNvSpPr>
              <a:spLocks noChangeArrowheads="1"/>
            </p:cNvSpPr>
            <p:nvPr/>
          </p:nvSpPr>
          <p:spPr bwMode="auto">
            <a:xfrm>
              <a:off x="0" y="0"/>
              <a:ext cx="154" cy="150"/>
            </a:xfrm>
            <a:prstGeom prst="ellipse">
              <a:avLst/>
            </a:prstGeom>
            <a:solidFill>
              <a:srgbClr val="B2B2B2"/>
            </a:solidFill>
            <a:ln w="0">
              <a:solidFill>
                <a:srgbClr val="000000"/>
              </a:solidFill>
              <a:round/>
              <a:headEnd/>
              <a:tailEnd/>
            </a:ln>
          </p:spPr>
          <p:txBody>
            <a:bodyPr/>
            <a:lstStyle/>
            <a:p>
              <a:endParaRPr lang="zh-CN" altLang="en-US"/>
            </a:p>
          </p:txBody>
        </p:sp>
        <p:sp>
          <p:nvSpPr>
            <p:cNvPr id="48182" name="椭圆 48182"/>
            <p:cNvSpPr>
              <a:spLocks noChangeArrowheads="1"/>
            </p:cNvSpPr>
            <p:nvPr/>
          </p:nvSpPr>
          <p:spPr bwMode="auto">
            <a:xfrm>
              <a:off x="0" y="0"/>
              <a:ext cx="154"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83" name="组合 48183"/>
          <p:cNvGrpSpPr>
            <a:grpSpLocks/>
          </p:cNvGrpSpPr>
          <p:nvPr/>
        </p:nvGrpSpPr>
        <p:grpSpPr bwMode="auto">
          <a:xfrm>
            <a:off x="5253038" y="5116513"/>
            <a:ext cx="246062" cy="238125"/>
            <a:chOff x="0" y="0"/>
            <a:chExt cx="155" cy="150"/>
          </a:xfrm>
        </p:grpSpPr>
        <p:sp>
          <p:nvSpPr>
            <p:cNvPr id="48184" name="椭圆 48184"/>
            <p:cNvSpPr>
              <a:spLocks noChangeArrowheads="1"/>
            </p:cNvSpPr>
            <p:nvPr/>
          </p:nvSpPr>
          <p:spPr bwMode="auto">
            <a:xfrm>
              <a:off x="0" y="0"/>
              <a:ext cx="155" cy="150"/>
            </a:xfrm>
            <a:prstGeom prst="ellipse">
              <a:avLst/>
            </a:prstGeom>
            <a:solidFill>
              <a:srgbClr val="B2B2B2"/>
            </a:solidFill>
            <a:ln w="0">
              <a:solidFill>
                <a:srgbClr val="000000"/>
              </a:solidFill>
              <a:round/>
              <a:headEnd/>
              <a:tailEnd/>
            </a:ln>
          </p:spPr>
          <p:txBody>
            <a:bodyPr/>
            <a:lstStyle/>
            <a:p>
              <a:endParaRPr lang="zh-CN" altLang="en-US"/>
            </a:p>
          </p:txBody>
        </p:sp>
        <p:sp>
          <p:nvSpPr>
            <p:cNvPr id="48185" name="椭圆 48185"/>
            <p:cNvSpPr>
              <a:spLocks noChangeArrowheads="1"/>
            </p:cNvSpPr>
            <p:nvPr/>
          </p:nvSpPr>
          <p:spPr bwMode="auto">
            <a:xfrm>
              <a:off x="0" y="0"/>
              <a:ext cx="155"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86" name="组合 48186"/>
          <p:cNvGrpSpPr>
            <a:grpSpLocks/>
          </p:cNvGrpSpPr>
          <p:nvPr/>
        </p:nvGrpSpPr>
        <p:grpSpPr bwMode="auto">
          <a:xfrm>
            <a:off x="5572125" y="4697413"/>
            <a:ext cx="246063" cy="238125"/>
            <a:chOff x="0" y="0"/>
            <a:chExt cx="155" cy="150"/>
          </a:xfrm>
        </p:grpSpPr>
        <p:sp>
          <p:nvSpPr>
            <p:cNvPr id="48187" name="椭圆 48187"/>
            <p:cNvSpPr>
              <a:spLocks noChangeArrowheads="1"/>
            </p:cNvSpPr>
            <p:nvPr/>
          </p:nvSpPr>
          <p:spPr bwMode="auto">
            <a:xfrm>
              <a:off x="0" y="0"/>
              <a:ext cx="155" cy="150"/>
            </a:xfrm>
            <a:prstGeom prst="ellipse">
              <a:avLst/>
            </a:prstGeom>
            <a:solidFill>
              <a:srgbClr val="FF0000"/>
            </a:solidFill>
            <a:ln w="0">
              <a:solidFill>
                <a:srgbClr val="000000"/>
              </a:solidFill>
              <a:round/>
              <a:headEnd/>
              <a:tailEnd/>
            </a:ln>
          </p:spPr>
          <p:txBody>
            <a:bodyPr/>
            <a:lstStyle/>
            <a:p>
              <a:endParaRPr lang="zh-CN" altLang="en-US"/>
            </a:p>
          </p:txBody>
        </p:sp>
        <p:sp>
          <p:nvSpPr>
            <p:cNvPr id="48188" name="椭圆 48188"/>
            <p:cNvSpPr>
              <a:spLocks noChangeArrowheads="1"/>
            </p:cNvSpPr>
            <p:nvPr/>
          </p:nvSpPr>
          <p:spPr bwMode="auto">
            <a:xfrm>
              <a:off x="0" y="0"/>
              <a:ext cx="155"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8189" name="直接连接符 48189"/>
          <p:cNvSpPr>
            <a:spLocks noChangeShapeType="1"/>
          </p:cNvSpPr>
          <p:nvPr/>
        </p:nvSpPr>
        <p:spPr bwMode="auto">
          <a:xfrm>
            <a:off x="7226300" y="4037013"/>
            <a:ext cx="1588" cy="777875"/>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90" name="直接连接符 48190"/>
          <p:cNvSpPr>
            <a:spLocks noChangeShapeType="1"/>
          </p:cNvSpPr>
          <p:nvPr/>
        </p:nvSpPr>
        <p:spPr bwMode="auto">
          <a:xfrm flipH="1">
            <a:off x="6907213" y="4037013"/>
            <a:ext cx="319087" cy="777875"/>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91" name="直接连接符 48191"/>
          <p:cNvSpPr>
            <a:spLocks noChangeShapeType="1"/>
          </p:cNvSpPr>
          <p:nvPr/>
        </p:nvSpPr>
        <p:spPr bwMode="auto">
          <a:xfrm>
            <a:off x="7226300" y="4037013"/>
            <a:ext cx="319088" cy="777875"/>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8192" name="组合 48192"/>
          <p:cNvGrpSpPr>
            <a:grpSpLocks/>
          </p:cNvGrpSpPr>
          <p:nvPr/>
        </p:nvGrpSpPr>
        <p:grpSpPr bwMode="auto">
          <a:xfrm>
            <a:off x="7100888" y="4694238"/>
            <a:ext cx="244475" cy="238125"/>
            <a:chOff x="0" y="0"/>
            <a:chExt cx="154" cy="150"/>
          </a:xfrm>
        </p:grpSpPr>
        <p:sp>
          <p:nvSpPr>
            <p:cNvPr id="48193" name="椭圆 48193"/>
            <p:cNvSpPr>
              <a:spLocks noChangeArrowheads="1"/>
            </p:cNvSpPr>
            <p:nvPr/>
          </p:nvSpPr>
          <p:spPr bwMode="auto">
            <a:xfrm>
              <a:off x="0" y="0"/>
              <a:ext cx="154" cy="150"/>
            </a:xfrm>
            <a:prstGeom prst="ellipse">
              <a:avLst/>
            </a:prstGeom>
            <a:solidFill>
              <a:srgbClr val="B2B2B2"/>
            </a:solidFill>
            <a:ln w="0">
              <a:solidFill>
                <a:srgbClr val="000000"/>
              </a:solidFill>
              <a:round/>
              <a:headEnd/>
              <a:tailEnd/>
            </a:ln>
          </p:spPr>
          <p:txBody>
            <a:bodyPr/>
            <a:lstStyle/>
            <a:p>
              <a:endParaRPr lang="zh-CN" altLang="en-US"/>
            </a:p>
          </p:txBody>
        </p:sp>
        <p:sp>
          <p:nvSpPr>
            <p:cNvPr id="48194" name="椭圆 48194"/>
            <p:cNvSpPr>
              <a:spLocks noChangeArrowheads="1"/>
            </p:cNvSpPr>
            <p:nvPr/>
          </p:nvSpPr>
          <p:spPr bwMode="auto">
            <a:xfrm>
              <a:off x="0" y="0"/>
              <a:ext cx="154"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95" name="组合 48195"/>
          <p:cNvGrpSpPr>
            <a:grpSpLocks/>
          </p:cNvGrpSpPr>
          <p:nvPr/>
        </p:nvGrpSpPr>
        <p:grpSpPr bwMode="auto">
          <a:xfrm>
            <a:off x="7419975" y="4694238"/>
            <a:ext cx="244475" cy="238125"/>
            <a:chOff x="0" y="0"/>
            <a:chExt cx="154" cy="150"/>
          </a:xfrm>
        </p:grpSpPr>
        <p:sp>
          <p:nvSpPr>
            <p:cNvPr id="48196" name="椭圆 48196"/>
            <p:cNvSpPr>
              <a:spLocks noChangeArrowheads="1"/>
            </p:cNvSpPr>
            <p:nvPr/>
          </p:nvSpPr>
          <p:spPr bwMode="auto">
            <a:xfrm>
              <a:off x="0" y="0"/>
              <a:ext cx="154" cy="150"/>
            </a:xfrm>
            <a:prstGeom prst="ellipse">
              <a:avLst/>
            </a:prstGeom>
            <a:solidFill>
              <a:srgbClr val="99CCFF"/>
            </a:solidFill>
            <a:ln w="0">
              <a:solidFill>
                <a:srgbClr val="000000"/>
              </a:solidFill>
              <a:round/>
              <a:headEnd/>
              <a:tailEnd/>
            </a:ln>
          </p:spPr>
          <p:txBody>
            <a:bodyPr/>
            <a:lstStyle/>
            <a:p>
              <a:endParaRPr lang="zh-CN" altLang="en-US"/>
            </a:p>
          </p:txBody>
        </p:sp>
        <p:sp>
          <p:nvSpPr>
            <p:cNvPr id="48197" name="椭圆 48197"/>
            <p:cNvSpPr>
              <a:spLocks noChangeArrowheads="1"/>
            </p:cNvSpPr>
            <p:nvPr/>
          </p:nvSpPr>
          <p:spPr bwMode="auto">
            <a:xfrm>
              <a:off x="0" y="0"/>
              <a:ext cx="154"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198" name="组合 48198"/>
          <p:cNvGrpSpPr>
            <a:grpSpLocks/>
          </p:cNvGrpSpPr>
          <p:nvPr/>
        </p:nvGrpSpPr>
        <p:grpSpPr bwMode="auto">
          <a:xfrm>
            <a:off x="6781800" y="4694238"/>
            <a:ext cx="244475" cy="238125"/>
            <a:chOff x="0" y="0"/>
            <a:chExt cx="154" cy="150"/>
          </a:xfrm>
        </p:grpSpPr>
        <p:sp>
          <p:nvSpPr>
            <p:cNvPr id="48199" name="椭圆 48199"/>
            <p:cNvSpPr>
              <a:spLocks noChangeArrowheads="1"/>
            </p:cNvSpPr>
            <p:nvPr/>
          </p:nvSpPr>
          <p:spPr bwMode="auto">
            <a:xfrm>
              <a:off x="0" y="0"/>
              <a:ext cx="154" cy="150"/>
            </a:xfrm>
            <a:prstGeom prst="ellipse">
              <a:avLst/>
            </a:prstGeom>
            <a:solidFill>
              <a:srgbClr val="B2B2B2"/>
            </a:solidFill>
            <a:ln w="0">
              <a:solidFill>
                <a:srgbClr val="000000"/>
              </a:solidFill>
              <a:round/>
              <a:headEnd/>
              <a:tailEnd/>
            </a:ln>
          </p:spPr>
          <p:txBody>
            <a:bodyPr/>
            <a:lstStyle/>
            <a:p>
              <a:endParaRPr lang="zh-CN" altLang="en-US"/>
            </a:p>
          </p:txBody>
        </p:sp>
        <p:sp>
          <p:nvSpPr>
            <p:cNvPr id="48200" name="椭圆 48200"/>
            <p:cNvSpPr>
              <a:spLocks noChangeArrowheads="1"/>
            </p:cNvSpPr>
            <p:nvPr/>
          </p:nvSpPr>
          <p:spPr bwMode="auto">
            <a:xfrm>
              <a:off x="0" y="0"/>
              <a:ext cx="154" cy="150"/>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8201" name="组合 48201"/>
          <p:cNvGrpSpPr>
            <a:grpSpLocks/>
          </p:cNvGrpSpPr>
          <p:nvPr/>
        </p:nvGrpSpPr>
        <p:grpSpPr bwMode="auto">
          <a:xfrm>
            <a:off x="7100888" y="3917950"/>
            <a:ext cx="244475" cy="239713"/>
            <a:chOff x="0" y="0"/>
            <a:chExt cx="154" cy="151"/>
          </a:xfrm>
        </p:grpSpPr>
        <p:sp>
          <p:nvSpPr>
            <p:cNvPr id="48202" name="椭圆 48202"/>
            <p:cNvSpPr>
              <a:spLocks noChangeArrowheads="1"/>
            </p:cNvSpPr>
            <p:nvPr/>
          </p:nvSpPr>
          <p:spPr bwMode="auto">
            <a:xfrm>
              <a:off x="0" y="0"/>
              <a:ext cx="154" cy="151"/>
            </a:xfrm>
            <a:prstGeom prst="ellipse">
              <a:avLst/>
            </a:prstGeom>
            <a:solidFill>
              <a:srgbClr val="EAEAEA"/>
            </a:solidFill>
            <a:ln w="0">
              <a:solidFill>
                <a:srgbClr val="000000"/>
              </a:solidFill>
              <a:round/>
              <a:headEnd/>
              <a:tailEnd/>
            </a:ln>
          </p:spPr>
          <p:txBody>
            <a:bodyPr/>
            <a:lstStyle/>
            <a:p>
              <a:endParaRPr lang="zh-CN" altLang="en-US"/>
            </a:p>
          </p:txBody>
        </p:sp>
        <p:sp>
          <p:nvSpPr>
            <p:cNvPr id="48203" name="椭圆 48203"/>
            <p:cNvSpPr>
              <a:spLocks noChangeArrowheads="1"/>
            </p:cNvSpPr>
            <p:nvPr/>
          </p:nvSpPr>
          <p:spPr bwMode="auto">
            <a:xfrm>
              <a:off x="0" y="0"/>
              <a:ext cx="154" cy="151"/>
            </a:xfrm>
            <a:prstGeom prst="ellipse">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8204" name="直接连接符 48204"/>
          <p:cNvSpPr>
            <a:spLocks noChangeShapeType="1"/>
          </p:cNvSpPr>
          <p:nvPr/>
        </p:nvSpPr>
        <p:spPr bwMode="auto">
          <a:xfrm flipV="1">
            <a:off x="7577138" y="5156200"/>
            <a:ext cx="147637" cy="146050"/>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205" name="直接连接符 48205"/>
          <p:cNvSpPr>
            <a:spLocks noChangeShapeType="1"/>
          </p:cNvSpPr>
          <p:nvPr/>
        </p:nvSpPr>
        <p:spPr bwMode="auto">
          <a:xfrm>
            <a:off x="7724775" y="5156200"/>
            <a:ext cx="400050" cy="1588"/>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206" name="矩形 48206"/>
          <p:cNvSpPr>
            <a:spLocks noChangeArrowheads="1"/>
          </p:cNvSpPr>
          <p:nvPr/>
        </p:nvSpPr>
        <p:spPr bwMode="auto">
          <a:xfrm>
            <a:off x="7740650" y="4868863"/>
            <a:ext cx="5334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b="0">
                <a:solidFill>
                  <a:srgbClr val="000000"/>
                </a:solidFill>
                <a:latin typeface="微软雅黑" pitchFamily="34" charset="-122"/>
                <a:ea typeface="微软雅黑" pitchFamily="34" charset="-122"/>
              </a:rPr>
              <a:t>配置项</a:t>
            </a:r>
            <a:endParaRPr lang="zh-CN" altLang="en-US" sz="1400" b="0">
              <a:latin typeface="微软雅黑" pitchFamily="34" charset="-122"/>
              <a:ea typeface="微软雅黑" pitchFamily="34" charset="-122"/>
            </a:endParaRPr>
          </a:p>
        </p:txBody>
      </p:sp>
      <p:sp>
        <p:nvSpPr>
          <p:cNvPr id="48207" name="直接连接符 48207"/>
          <p:cNvSpPr>
            <a:spLocks noChangeShapeType="1"/>
          </p:cNvSpPr>
          <p:nvPr/>
        </p:nvSpPr>
        <p:spPr bwMode="auto">
          <a:xfrm flipV="1">
            <a:off x="6948488" y="5876925"/>
            <a:ext cx="146050" cy="146050"/>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208" name="直接连接符 48208"/>
          <p:cNvSpPr>
            <a:spLocks noChangeShapeType="1"/>
          </p:cNvSpPr>
          <p:nvPr/>
        </p:nvSpPr>
        <p:spPr bwMode="auto">
          <a:xfrm>
            <a:off x="7092950" y="5876925"/>
            <a:ext cx="363538" cy="1588"/>
          </a:xfrm>
          <a:prstGeom prst="line">
            <a:avLst/>
          </a:prstGeom>
          <a:noFill/>
          <a:ln w="1587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209" name="矩形 48209"/>
          <p:cNvSpPr>
            <a:spLocks noChangeArrowheads="1"/>
          </p:cNvSpPr>
          <p:nvPr/>
        </p:nvSpPr>
        <p:spPr bwMode="auto">
          <a:xfrm>
            <a:off x="7092950" y="5589588"/>
            <a:ext cx="5334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b="0">
                <a:solidFill>
                  <a:srgbClr val="000000"/>
                </a:solidFill>
                <a:latin typeface="微软雅黑" pitchFamily="34" charset="-122"/>
                <a:ea typeface="微软雅黑" pitchFamily="34" charset="-122"/>
              </a:rPr>
              <a:t>配置项</a:t>
            </a:r>
            <a:endParaRPr lang="zh-CN" altLang="en-US" sz="1400" b="0">
              <a:latin typeface="微软雅黑" pitchFamily="34" charset="-122"/>
              <a:ea typeface="微软雅黑"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未知"/>
          <p:cNvSpPr>
            <a:spLocks noChangeArrowheads="1"/>
          </p:cNvSpPr>
          <p:nvPr/>
        </p:nvSpPr>
        <p:spPr bwMode="auto">
          <a:xfrm>
            <a:off x="828675" y="2420938"/>
            <a:ext cx="7272338" cy="3889375"/>
          </a:xfrm>
          <a:custGeom>
            <a:avLst/>
            <a:gdLst>
              <a:gd name="T0" fmla="*/ 2496 w 5872"/>
              <a:gd name="T1" fmla="*/ 96 h 3208"/>
              <a:gd name="T2" fmla="*/ 240 w 5872"/>
              <a:gd name="T3" fmla="*/ 2016 h 3208"/>
              <a:gd name="T4" fmla="*/ 1056 w 5872"/>
              <a:gd name="T5" fmla="*/ 3120 h 3208"/>
              <a:gd name="T6" fmla="*/ 2304 w 5872"/>
              <a:gd name="T7" fmla="*/ 2544 h 3208"/>
              <a:gd name="T8" fmla="*/ 2784 w 5872"/>
              <a:gd name="T9" fmla="*/ 1248 h 3208"/>
              <a:gd name="T10" fmla="*/ 3264 w 5872"/>
              <a:gd name="T11" fmla="*/ 2208 h 3208"/>
              <a:gd name="T12" fmla="*/ 3552 w 5872"/>
              <a:gd name="T13" fmla="*/ 2928 h 3208"/>
              <a:gd name="T14" fmla="*/ 4320 w 5872"/>
              <a:gd name="T15" fmla="*/ 3120 h 3208"/>
              <a:gd name="T16" fmla="*/ 5472 w 5872"/>
              <a:gd name="T17" fmla="*/ 2640 h 3208"/>
              <a:gd name="T18" fmla="*/ 5520 w 5872"/>
              <a:gd name="T19" fmla="*/ 2016 h 3208"/>
              <a:gd name="T20" fmla="*/ 3360 w 5872"/>
              <a:gd name="T21" fmla="*/ 0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72" h="3208">
                <a:moveTo>
                  <a:pt x="2496" y="96"/>
                </a:moveTo>
                <a:cubicBezTo>
                  <a:pt x="1488" y="804"/>
                  <a:pt x="480" y="1512"/>
                  <a:pt x="240" y="2016"/>
                </a:cubicBezTo>
                <a:cubicBezTo>
                  <a:pt x="0" y="2520"/>
                  <a:pt x="712" y="3032"/>
                  <a:pt x="1056" y="3120"/>
                </a:cubicBezTo>
                <a:cubicBezTo>
                  <a:pt x="1400" y="3208"/>
                  <a:pt x="2016" y="2856"/>
                  <a:pt x="2304" y="2544"/>
                </a:cubicBezTo>
                <a:cubicBezTo>
                  <a:pt x="2592" y="2232"/>
                  <a:pt x="2624" y="1304"/>
                  <a:pt x="2784" y="1248"/>
                </a:cubicBezTo>
                <a:cubicBezTo>
                  <a:pt x="2944" y="1192"/>
                  <a:pt x="3136" y="1928"/>
                  <a:pt x="3264" y="2208"/>
                </a:cubicBezTo>
                <a:cubicBezTo>
                  <a:pt x="3392" y="2488"/>
                  <a:pt x="3376" y="2776"/>
                  <a:pt x="3552" y="2928"/>
                </a:cubicBezTo>
                <a:cubicBezTo>
                  <a:pt x="3728" y="3080"/>
                  <a:pt x="4000" y="3168"/>
                  <a:pt x="4320" y="3120"/>
                </a:cubicBezTo>
                <a:cubicBezTo>
                  <a:pt x="4640" y="3072"/>
                  <a:pt x="5272" y="2824"/>
                  <a:pt x="5472" y="2640"/>
                </a:cubicBezTo>
                <a:cubicBezTo>
                  <a:pt x="5672" y="2456"/>
                  <a:pt x="5872" y="2456"/>
                  <a:pt x="5520" y="2016"/>
                </a:cubicBezTo>
                <a:cubicBezTo>
                  <a:pt x="5168" y="1576"/>
                  <a:pt x="4264" y="788"/>
                  <a:pt x="3360" y="0"/>
                </a:cubicBezTo>
              </a:path>
            </a:pathLst>
          </a:custGeom>
          <a:noFill/>
          <a:ln w="508000">
            <a:solidFill>
              <a:srgbClr val="DDDDDD"/>
            </a:solidFill>
            <a:round/>
            <a:headEnd/>
            <a:tailEnd type="triangle" w="med" len="med"/>
          </a:ln>
          <a:effectLst>
            <a:outerShdw dist="17961" dir="2700000" algn="ctr" rotWithShape="0">
              <a:srgbClr val="FFFFFF"/>
            </a:outerShd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 name="标题 49154"/>
          <p:cNvSpPr>
            <a:spLocks noGrp="1" noChangeArrowheads="1"/>
          </p:cNvSpPr>
          <p:nvPr>
            <p:ph type="title"/>
          </p:nvPr>
        </p:nvSpPr>
        <p:spPr/>
        <p:txBody>
          <a:bodyPr/>
          <a:lstStyle/>
          <a:p>
            <a:r>
              <a:rPr lang="zh-CN" altLang="en-US" sz="2800" smtClean="0"/>
              <a:t>变更管理</a:t>
            </a:r>
          </a:p>
        </p:txBody>
      </p:sp>
      <p:sp>
        <p:nvSpPr>
          <p:cNvPr id="49155" name="矩形 49155"/>
          <p:cNvSpPr>
            <a:spLocks noChangeArrowheads="1"/>
          </p:cNvSpPr>
          <p:nvPr/>
        </p:nvSpPr>
        <p:spPr bwMode="auto">
          <a:xfrm>
            <a:off x="250825" y="1268413"/>
            <a:ext cx="86423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buClr>
                <a:schemeClr val="tx2"/>
              </a:buClr>
              <a:buSzPct val="80000"/>
              <a:buFont typeface="Wingdings" pitchFamily="2" charset="2"/>
              <a:buNone/>
            </a:pPr>
            <a:r>
              <a:rPr lang="zh-CN" altLang="en-US" sz="2000" b="0">
                <a:solidFill>
                  <a:schemeClr val="tx2"/>
                </a:solidFill>
                <a:ea typeface="微软雅黑" pitchFamily="34" charset="-122"/>
              </a:rPr>
              <a:t>变更管理是配置管理中最容易见到的活动。这是一个管理提交项目的变更和对于受影响的配置项进行修订的准备、评估、协调、部署并实施的过程。</a:t>
            </a:r>
          </a:p>
        </p:txBody>
      </p:sp>
      <p:grpSp>
        <p:nvGrpSpPr>
          <p:cNvPr id="49156" name="组合 49156"/>
          <p:cNvGrpSpPr>
            <a:grpSpLocks/>
          </p:cNvGrpSpPr>
          <p:nvPr/>
        </p:nvGrpSpPr>
        <p:grpSpPr bwMode="auto">
          <a:xfrm>
            <a:off x="1403350" y="2205038"/>
            <a:ext cx="6264275" cy="4059237"/>
            <a:chOff x="0" y="0"/>
            <a:chExt cx="3946" cy="2557"/>
          </a:xfrm>
        </p:grpSpPr>
        <p:sp>
          <p:nvSpPr>
            <p:cNvPr id="49157" name="圆角矩形 49157"/>
            <p:cNvSpPr>
              <a:spLocks noChangeArrowheads="1"/>
            </p:cNvSpPr>
            <p:nvPr/>
          </p:nvSpPr>
          <p:spPr bwMode="auto">
            <a:xfrm>
              <a:off x="2546" y="1115"/>
              <a:ext cx="1355" cy="295"/>
            </a:xfrm>
            <a:prstGeom prst="roundRect">
              <a:avLst>
                <a:gd name="adj" fmla="val 16667"/>
              </a:avLst>
            </a:prstGeom>
            <a:solidFill>
              <a:srgbClr val="CFB7FF"/>
            </a:solidFill>
            <a:ln w="9525">
              <a:solidFill>
                <a:schemeClr val="tx1"/>
              </a:solidFill>
              <a:round/>
              <a:headEnd/>
              <a:tailEnd/>
            </a:ln>
          </p:spPr>
          <p:txBody>
            <a:bodyPr wrap="none" lIns="82886" tIns="41443" rIns="82886" bIns="41443" anchor="ctr"/>
            <a:lstStyle/>
            <a:p>
              <a:pPr algn="ctr" defTabSz="823913" eaLnBrk="0" hangingPunct="0"/>
              <a:endParaRPr lang="zh-CN" altLang="en-US">
                <a:solidFill>
                  <a:schemeClr val="bg1"/>
                </a:solidFill>
                <a:latin typeface="Arial Narrow" pitchFamily="34" charset="0"/>
              </a:endParaRPr>
            </a:p>
          </p:txBody>
        </p:sp>
        <p:sp>
          <p:nvSpPr>
            <p:cNvPr id="49158" name="圆角矩形 49158"/>
            <p:cNvSpPr>
              <a:spLocks noChangeArrowheads="1"/>
            </p:cNvSpPr>
            <p:nvPr/>
          </p:nvSpPr>
          <p:spPr bwMode="auto">
            <a:xfrm>
              <a:off x="2348" y="1181"/>
              <a:ext cx="1355" cy="296"/>
            </a:xfrm>
            <a:prstGeom prst="roundRect">
              <a:avLst>
                <a:gd name="adj" fmla="val 16667"/>
              </a:avLst>
            </a:prstGeom>
            <a:solidFill>
              <a:srgbClr val="CFB7FF"/>
            </a:solidFill>
            <a:ln w="9525">
              <a:solidFill>
                <a:schemeClr val="tx1"/>
              </a:solidFill>
              <a:round/>
              <a:headEnd/>
              <a:tailEnd/>
            </a:ln>
          </p:spPr>
          <p:txBody>
            <a:bodyPr wrap="none" lIns="82886" tIns="41443" rIns="82886" bIns="41443" anchor="ctr"/>
            <a:lstStyle/>
            <a:p>
              <a:pPr algn="ctr" defTabSz="823913" eaLnBrk="0" hangingPunct="0"/>
              <a:endParaRPr lang="zh-CN" altLang="en-US">
                <a:solidFill>
                  <a:schemeClr val="bg1"/>
                </a:solidFill>
                <a:latin typeface="Arial Narrow" pitchFamily="34" charset="0"/>
              </a:endParaRPr>
            </a:p>
          </p:txBody>
        </p:sp>
        <p:sp>
          <p:nvSpPr>
            <p:cNvPr id="49159" name="圆角矩形 49159"/>
            <p:cNvSpPr>
              <a:spLocks noChangeArrowheads="1"/>
            </p:cNvSpPr>
            <p:nvPr/>
          </p:nvSpPr>
          <p:spPr bwMode="auto">
            <a:xfrm>
              <a:off x="1223" y="205"/>
              <a:ext cx="1354" cy="295"/>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lIns="82886" tIns="41443" rIns="82886" bIns="41443" anchor="ctr"/>
            <a:lstStyle/>
            <a:p>
              <a:pPr algn="ctr" defTabSz="823913" eaLnBrk="0" hangingPunct="0"/>
              <a:r>
                <a:rPr lang="en-US" sz="1600">
                  <a:solidFill>
                    <a:schemeClr val="bg1"/>
                  </a:solidFill>
                  <a:latin typeface="Arial Narrow" pitchFamily="34" charset="0"/>
                </a:rPr>
                <a:t>Change Request</a:t>
              </a:r>
              <a:endParaRPr lang="en-US">
                <a:solidFill>
                  <a:schemeClr val="bg1"/>
                </a:solidFill>
                <a:latin typeface="Arial Narrow" pitchFamily="34" charset="0"/>
              </a:endParaRPr>
            </a:p>
          </p:txBody>
        </p:sp>
        <p:sp>
          <p:nvSpPr>
            <p:cNvPr id="49160" name="圆角矩形 49160"/>
            <p:cNvSpPr>
              <a:spLocks noChangeArrowheads="1"/>
            </p:cNvSpPr>
            <p:nvPr/>
          </p:nvSpPr>
          <p:spPr bwMode="auto">
            <a:xfrm>
              <a:off x="418" y="1121"/>
              <a:ext cx="1354" cy="295"/>
            </a:xfrm>
            <a:prstGeom prst="roundRect">
              <a:avLst>
                <a:gd name="adj" fmla="val 16667"/>
              </a:avLst>
            </a:prstGeom>
            <a:solidFill>
              <a:srgbClr val="CFB7FF"/>
            </a:solidFill>
            <a:ln w="9525">
              <a:solidFill>
                <a:schemeClr val="tx1"/>
              </a:solidFill>
              <a:round/>
              <a:headEnd/>
              <a:tailEnd/>
            </a:ln>
          </p:spPr>
          <p:txBody>
            <a:bodyPr wrap="none" lIns="82886" tIns="41443" rIns="82886" bIns="41443" anchor="ctr"/>
            <a:lstStyle/>
            <a:p>
              <a:pPr algn="ctr" defTabSz="823913" eaLnBrk="0" hangingPunct="0"/>
              <a:endParaRPr lang="zh-CN" altLang="en-US">
                <a:solidFill>
                  <a:schemeClr val="bg1"/>
                </a:solidFill>
                <a:latin typeface="Arial Narrow" pitchFamily="34" charset="0"/>
              </a:endParaRPr>
            </a:p>
          </p:txBody>
        </p:sp>
        <p:sp>
          <p:nvSpPr>
            <p:cNvPr id="49161" name="圆角矩形 49161"/>
            <p:cNvSpPr>
              <a:spLocks noChangeArrowheads="1"/>
            </p:cNvSpPr>
            <p:nvPr/>
          </p:nvSpPr>
          <p:spPr bwMode="auto">
            <a:xfrm>
              <a:off x="292" y="1187"/>
              <a:ext cx="1354" cy="296"/>
            </a:xfrm>
            <a:prstGeom prst="roundRect">
              <a:avLst>
                <a:gd name="adj" fmla="val 16667"/>
              </a:avLst>
            </a:prstGeom>
            <a:solidFill>
              <a:srgbClr val="CFB7FF"/>
            </a:solidFill>
            <a:ln w="9525">
              <a:solidFill>
                <a:schemeClr val="tx1"/>
              </a:solidFill>
              <a:round/>
              <a:headEnd/>
              <a:tailEnd/>
            </a:ln>
          </p:spPr>
          <p:txBody>
            <a:bodyPr wrap="none" lIns="82886" tIns="41443" rIns="82886" bIns="41443" anchor="ctr"/>
            <a:lstStyle/>
            <a:p>
              <a:pPr algn="ctr" defTabSz="823913" eaLnBrk="0" hangingPunct="0"/>
              <a:endParaRPr lang="zh-CN" altLang="en-US">
                <a:solidFill>
                  <a:schemeClr val="bg1"/>
                </a:solidFill>
                <a:latin typeface="Arial Narrow" pitchFamily="34" charset="0"/>
              </a:endParaRPr>
            </a:p>
          </p:txBody>
        </p:sp>
        <p:sp>
          <p:nvSpPr>
            <p:cNvPr id="49162" name="圆角矩形 49162"/>
            <p:cNvSpPr>
              <a:spLocks noChangeArrowheads="1"/>
            </p:cNvSpPr>
            <p:nvPr/>
          </p:nvSpPr>
          <p:spPr bwMode="auto">
            <a:xfrm>
              <a:off x="2223" y="1248"/>
              <a:ext cx="1355" cy="295"/>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lIns="82886" tIns="41443" rIns="82886" bIns="41443" anchor="ctr"/>
            <a:lstStyle/>
            <a:p>
              <a:pPr algn="ctr" defTabSz="823913" eaLnBrk="0" hangingPunct="0"/>
              <a:r>
                <a:rPr lang="en-US" sz="1600">
                  <a:solidFill>
                    <a:schemeClr val="bg1"/>
                  </a:solidFill>
                  <a:latin typeface="Arial Narrow" pitchFamily="34" charset="0"/>
                </a:rPr>
                <a:t>Change Order</a:t>
              </a:r>
              <a:endParaRPr lang="en-US">
                <a:solidFill>
                  <a:schemeClr val="bg1"/>
                </a:solidFill>
                <a:latin typeface="Arial Narrow" pitchFamily="34" charset="0"/>
              </a:endParaRPr>
            </a:p>
          </p:txBody>
        </p:sp>
        <p:sp>
          <p:nvSpPr>
            <p:cNvPr id="49163" name="圆角矩形 49163"/>
            <p:cNvSpPr>
              <a:spLocks noChangeArrowheads="1"/>
            </p:cNvSpPr>
            <p:nvPr/>
          </p:nvSpPr>
          <p:spPr bwMode="auto">
            <a:xfrm>
              <a:off x="2474" y="1889"/>
              <a:ext cx="1355" cy="295"/>
            </a:xfrm>
            <a:prstGeom prst="roundRect">
              <a:avLst>
                <a:gd name="adj" fmla="val 16667"/>
              </a:avLst>
            </a:prstGeom>
            <a:solidFill>
              <a:srgbClr val="CFB7FF"/>
            </a:solidFill>
            <a:ln w="9525">
              <a:solidFill>
                <a:schemeClr val="tx1"/>
              </a:solidFill>
              <a:round/>
              <a:headEnd/>
              <a:tailEnd/>
            </a:ln>
          </p:spPr>
          <p:txBody>
            <a:bodyPr wrap="none" lIns="82886" tIns="41443" rIns="82886" bIns="41443" anchor="ctr"/>
            <a:lstStyle/>
            <a:p>
              <a:pPr algn="ctr" defTabSz="823913" eaLnBrk="0" hangingPunct="0"/>
              <a:endParaRPr lang="zh-CN" altLang="en-US">
                <a:solidFill>
                  <a:schemeClr val="bg1"/>
                </a:solidFill>
                <a:latin typeface="Arial Narrow" pitchFamily="34" charset="0"/>
              </a:endParaRPr>
            </a:p>
          </p:txBody>
        </p:sp>
        <p:sp>
          <p:nvSpPr>
            <p:cNvPr id="49164" name="圆角矩形 49164"/>
            <p:cNvSpPr>
              <a:spLocks noChangeArrowheads="1"/>
            </p:cNvSpPr>
            <p:nvPr/>
          </p:nvSpPr>
          <p:spPr bwMode="auto">
            <a:xfrm>
              <a:off x="2348" y="1956"/>
              <a:ext cx="1355" cy="295"/>
            </a:xfrm>
            <a:prstGeom prst="roundRect">
              <a:avLst>
                <a:gd name="adj" fmla="val 16667"/>
              </a:avLst>
            </a:prstGeom>
            <a:solidFill>
              <a:srgbClr val="CFB7FF"/>
            </a:solidFill>
            <a:ln w="9525">
              <a:solidFill>
                <a:schemeClr val="tx1"/>
              </a:solidFill>
              <a:round/>
              <a:headEnd/>
              <a:tailEnd/>
            </a:ln>
          </p:spPr>
          <p:txBody>
            <a:bodyPr wrap="none" lIns="82886" tIns="41443" rIns="82886" bIns="41443" anchor="ctr"/>
            <a:lstStyle/>
            <a:p>
              <a:pPr algn="ctr" defTabSz="823913" eaLnBrk="0" hangingPunct="0"/>
              <a:endParaRPr lang="zh-CN" altLang="en-US">
                <a:solidFill>
                  <a:schemeClr val="bg1"/>
                </a:solidFill>
                <a:latin typeface="Arial Narrow" pitchFamily="34" charset="0"/>
              </a:endParaRPr>
            </a:p>
          </p:txBody>
        </p:sp>
        <p:sp>
          <p:nvSpPr>
            <p:cNvPr id="49165" name="圆角矩形 49165"/>
            <p:cNvSpPr>
              <a:spLocks noChangeArrowheads="1"/>
            </p:cNvSpPr>
            <p:nvPr/>
          </p:nvSpPr>
          <p:spPr bwMode="auto">
            <a:xfrm>
              <a:off x="2223" y="2022"/>
              <a:ext cx="1355" cy="295"/>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lIns="82886" tIns="41443" rIns="82886" bIns="41443" anchor="ctr"/>
            <a:lstStyle/>
            <a:p>
              <a:pPr algn="ctr" defTabSz="823913" eaLnBrk="0" hangingPunct="0"/>
              <a:r>
                <a:rPr lang="en-US" sz="1600">
                  <a:solidFill>
                    <a:schemeClr val="bg1"/>
                  </a:solidFill>
                  <a:latin typeface="Arial Narrow" pitchFamily="34" charset="0"/>
                </a:rPr>
                <a:t>Change Activity</a:t>
              </a:r>
              <a:endParaRPr lang="en-US">
                <a:solidFill>
                  <a:schemeClr val="bg1"/>
                </a:solidFill>
                <a:latin typeface="Arial Narrow" pitchFamily="34" charset="0"/>
              </a:endParaRPr>
            </a:p>
          </p:txBody>
        </p:sp>
        <p:sp>
          <p:nvSpPr>
            <p:cNvPr id="49166" name="圆角矩形 49166"/>
            <p:cNvSpPr>
              <a:spLocks noChangeArrowheads="1"/>
            </p:cNvSpPr>
            <p:nvPr/>
          </p:nvSpPr>
          <p:spPr bwMode="auto">
            <a:xfrm>
              <a:off x="301" y="1889"/>
              <a:ext cx="1354" cy="295"/>
            </a:xfrm>
            <a:prstGeom prst="roundRect">
              <a:avLst>
                <a:gd name="adj" fmla="val 16667"/>
              </a:avLst>
            </a:prstGeom>
            <a:solidFill>
              <a:srgbClr val="CFB7FF"/>
            </a:solidFill>
            <a:ln w="9525">
              <a:solidFill>
                <a:schemeClr val="tx1"/>
              </a:solidFill>
              <a:round/>
              <a:headEnd/>
              <a:tailEnd/>
            </a:ln>
          </p:spPr>
          <p:txBody>
            <a:bodyPr wrap="none" lIns="82886" tIns="41443" rIns="82886" bIns="41443" anchor="ctr"/>
            <a:lstStyle/>
            <a:p>
              <a:pPr algn="ctr" defTabSz="823913" eaLnBrk="0" hangingPunct="0"/>
              <a:endParaRPr lang="zh-CN" altLang="en-US">
                <a:solidFill>
                  <a:schemeClr val="bg1"/>
                </a:solidFill>
                <a:latin typeface="Arial Narrow" pitchFamily="34" charset="0"/>
              </a:endParaRPr>
            </a:p>
          </p:txBody>
        </p:sp>
        <p:sp>
          <p:nvSpPr>
            <p:cNvPr id="49167" name="圆角矩形 49167"/>
            <p:cNvSpPr>
              <a:spLocks noChangeArrowheads="1"/>
            </p:cNvSpPr>
            <p:nvPr/>
          </p:nvSpPr>
          <p:spPr bwMode="auto">
            <a:xfrm>
              <a:off x="175" y="1956"/>
              <a:ext cx="1354" cy="295"/>
            </a:xfrm>
            <a:prstGeom prst="roundRect">
              <a:avLst>
                <a:gd name="adj" fmla="val 16667"/>
              </a:avLst>
            </a:prstGeom>
            <a:solidFill>
              <a:srgbClr val="CFB7FF"/>
            </a:solidFill>
            <a:ln w="9525">
              <a:solidFill>
                <a:schemeClr val="tx1"/>
              </a:solidFill>
              <a:round/>
              <a:headEnd/>
              <a:tailEnd/>
            </a:ln>
          </p:spPr>
          <p:txBody>
            <a:bodyPr wrap="none" lIns="82886" tIns="41443" rIns="82886" bIns="41443" anchor="ctr"/>
            <a:lstStyle/>
            <a:p>
              <a:pPr algn="ctr" defTabSz="823913" eaLnBrk="0" hangingPunct="0"/>
              <a:endParaRPr lang="zh-CN" altLang="en-US">
                <a:solidFill>
                  <a:schemeClr val="bg1"/>
                </a:solidFill>
                <a:latin typeface="Arial Narrow" pitchFamily="34" charset="0"/>
              </a:endParaRPr>
            </a:p>
          </p:txBody>
        </p:sp>
        <p:sp>
          <p:nvSpPr>
            <p:cNvPr id="49168" name="圆角矩形 49168"/>
            <p:cNvSpPr>
              <a:spLocks noChangeArrowheads="1"/>
            </p:cNvSpPr>
            <p:nvPr/>
          </p:nvSpPr>
          <p:spPr bwMode="auto">
            <a:xfrm>
              <a:off x="50" y="2022"/>
              <a:ext cx="1354" cy="295"/>
            </a:xfrm>
            <a:prstGeom prst="roundRect">
              <a:avLst>
                <a:gd name="adj" fmla="val 16667"/>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2886" tIns="41443" rIns="82886" bIns="41443" anchor="ctr"/>
            <a:lstStyle/>
            <a:p>
              <a:pPr algn="ctr" defTabSz="823913" eaLnBrk="0" hangingPunct="0"/>
              <a:r>
                <a:rPr lang="en-US" sz="1600">
                  <a:solidFill>
                    <a:schemeClr val="bg1"/>
                  </a:solidFill>
                  <a:latin typeface="Arial Narrow" pitchFamily="34" charset="0"/>
                </a:rPr>
                <a:t>Analysis Activity</a:t>
              </a:r>
              <a:endParaRPr lang="en-US">
                <a:solidFill>
                  <a:schemeClr val="bg1"/>
                </a:solidFill>
                <a:latin typeface="Arial Narrow" pitchFamily="34" charset="0"/>
              </a:endParaRPr>
            </a:p>
          </p:txBody>
        </p:sp>
        <p:cxnSp>
          <p:nvCxnSpPr>
            <p:cNvPr id="49169" name="直接箭头连接符 49169"/>
            <p:cNvCxnSpPr>
              <a:cxnSpLocks noChangeShapeType="1"/>
              <a:stCxn id="49159" idx="2"/>
              <a:endCxn id="49181" idx="0"/>
            </p:cNvCxnSpPr>
            <p:nvPr/>
          </p:nvCxnSpPr>
          <p:spPr bwMode="auto">
            <a:xfrm flipH="1">
              <a:off x="844" y="500"/>
              <a:ext cx="1056" cy="754"/>
            </a:xfrm>
            <a:prstGeom prst="straightConnector1">
              <a:avLst/>
            </a:prstGeom>
            <a:noFill/>
            <a:ln w="19050">
              <a:solidFill>
                <a:schemeClr val="bg2"/>
              </a:solidFill>
              <a:round/>
              <a:headEnd/>
              <a:tailEnd/>
            </a:ln>
            <a:extLst>
              <a:ext uri="{909E8E84-426E-40DD-AFC4-6F175D3DCCD1}">
                <a14:hiddenFill xmlns:a14="http://schemas.microsoft.com/office/drawing/2010/main">
                  <a:noFill/>
                </a14:hiddenFill>
              </a:ext>
            </a:extLst>
          </p:spPr>
        </p:cxnSp>
        <p:cxnSp>
          <p:nvCxnSpPr>
            <p:cNvPr id="49170" name="直接箭头连接符 49170"/>
            <p:cNvCxnSpPr>
              <a:cxnSpLocks noChangeShapeType="1"/>
              <a:stCxn id="49159" idx="2"/>
              <a:endCxn id="49161" idx="0"/>
            </p:cNvCxnSpPr>
            <p:nvPr/>
          </p:nvCxnSpPr>
          <p:spPr bwMode="auto">
            <a:xfrm flipH="1">
              <a:off x="969" y="500"/>
              <a:ext cx="931" cy="687"/>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9171" name="直接箭头连接符 49171"/>
            <p:cNvCxnSpPr>
              <a:cxnSpLocks noChangeShapeType="1"/>
              <a:stCxn id="49159" idx="2"/>
              <a:endCxn id="49160" idx="0"/>
            </p:cNvCxnSpPr>
            <p:nvPr/>
          </p:nvCxnSpPr>
          <p:spPr bwMode="auto">
            <a:xfrm flipH="1">
              <a:off x="1095" y="500"/>
              <a:ext cx="805" cy="62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9172" name="直接箭头连接符 49172"/>
            <p:cNvCxnSpPr>
              <a:cxnSpLocks noChangeShapeType="1"/>
              <a:stCxn id="49159" idx="2"/>
              <a:endCxn id="49162" idx="0"/>
            </p:cNvCxnSpPr>
            <p:nvPr/>
          </p:nvCxnSpPr>
          <p:spPr bwMode="auto">
            <a:xfrm>
              <a:off x="1900" y="500"/>
              <a:ext cx="1001" cy="748"/>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9173" name="直接箭头连接符 49173"/>
            <p:cNvCxnSpPr>
              <a:cxnSpLocks noChangeShapeType="1"/>
              <a:stCxn id="49159" idx="2"/>
              <a:endCxn id="49158" idx="0"/>
            </p:cNvCxnSpPr>
            <p:nvPr/>
          </p:nvCxnSpPr>
          <p:spPr bwMode="auto">
            <a:xfrm>
              <a:off x="1900" y="500"/>
              <a:ext cx="1126" cy="68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9174" name="直接箭头连接符 49174"/>
            <p:cNvCxnSpPr>
              <a:cxnSpLocks noChangeShapeType="1"/>
              <a:stCxn id="49159" idx="2"/>
              <a:endCxn id="49157" idx="0"/>
            </p:cNvCxnSpPr>
            <p:nvPr/>
          </p:nvCxnSpPr>
          <p:spPr bwMode="auto">
            <a:xfrm>
              <a:off x="1900" y="500"/>
              <a:ext cx="1324" cy="615"/>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9175" name="直接箭头连接符 49175"/>
            <p:cNvCxnSpPr>
              <a:cxnSpLocks noChangeShapeType="1"/>
              <a:stCxn id="49181" idx="2"/>
              <a:endCxn id="49168" idx="0"/>
            </p:cNvCxnSpPr>
            <p:nvPr/>
          </p:nvCxnSpPr>
          <p:spPr bwMode="auto">
            <a:xfrm flipH="1">
              <a:off x="727" y="1549"/>
              <a:ext cx="117" cy="473"/>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9176" name="直接箭头连接符 49176"/>
            <p:cNvCxnSpPr>
              <a:cxnSpLocks noChangeShapeType="1"/>
              <a:stCxn id="49181" idx="2"/>
              <a:endCxn id="49167" idx="0"/>
            </p:cNvCxnSpPr>
            <p:nvPr/>
          </p:nvCxnSpPr>
          <p:spPr bwMode="auto">
            <a:xfrm>
              <a:off x="844" y="1549"/>
              <a:ext cx="8" cy="407"/>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9177" name="直接箭头连接符 49177"/>
            <p:cNvCxnSpPr>
              <a:cxnSpLocks noChangeShapeType="1"/>
              <a:stCxn id="49181" idx="2"/>
              <a:endCxn id="49166" idx="0"/>
            </p:cNvCxnSpPr>
            <p:nvPr/>
          </p:nvCxnSpPr>
          <p:spPr bwMode="auto">
            <a:xfrm>
              <a:off x="844" y="1549"/>
              <a:ext cx="134" cy="340"/>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9178" name="直接箭头连接符 49178"/>
            <p:cNvCxnSpPr>
              <a:cxnSpLocks noChangeShapeType="1"/>
            </p:cNvCxnSpPr>
            <p:nvPr/>
          </p:nvCxnSpPr>
          <p:spPr bwMode="auto">
            <a:xfrm>
              <a:off x="2709" y="1543"/>
              <a:ext cx="0" cy="479"/>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9179" name="直接箭头连接符 49179"/>
            <p:cNvCxnSpPr>
              <a:cxnSpLocks noChangeShapeType="1"/>
            </p:cNvCxnSpPr>
            <p:nvPr/>
          </p:nvCxnSpPr>
          <p:spPr bwMode="auto">
            <a:xfrm>
              <a:off x="2709" y="1543"/>
              <a:ext cx="251" cy="346"/>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49180" name="直接箭头连接符 49180"/>
            <p:cNvCxnSpPr>
              <a:cxnSpLocks noChangeShapeType="1"/>
            </p:cNvCxnSpPr>
            <p:nvPr/>
          </p:nvCxnSpPr>
          <p:spPr bwMode="auto">
            <a:xfrm>
              <a:off x="2709" y="1543"/>
              <a:ext cx="125" cy="413"/>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49181" name="圆角矩形 49181"/>
            <p:cNvSpPr>
              <a:spLocks noChangeArrowheads="1"/>
            </p:cNvSpPr>
            <p:nvPr/>
          </p:nvSpPr>
          <p:spPr bwMode="auto">
            <a:xfrm>
              <a:off x="167" y="1254"/>
              <a:ext cx="1354" cy="295"/>
            </a:xfrm>
            <a:prstGeom prst="roundRect">
              <a:avLst>
                <a:gd name="adj" fmla="val 16667"/>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2886" tIns="41443" rIns="82886" bIns="41443" anchor="ctr"/>
            <a:lstStyle/>
            <a:p>
              <a:pPr algn="ctr" defTabSz="823913" eaLnBrk="0" hangingPunct="0"/>
              <a:r>
                <a:rPr lang="en-US" sz="1600">
                  <a:solidFill>
                    <a:schemeClr val="bg1"/>
                  </a:solidFill>
                  <a:latin typeface="Arial Narrow" pitchFamily="34" charset="0"/>
                </a:rPr>
                <a:t>Change Evaluation</a:t>
              </a:r>
              <a:endParaRPr lang="en-US">
                <a:solidFill>
                  <a:schemeClr val="bg1"/>
                </a:solidFill>
                <a:latin typeface="Arial Narrow" pitchFamily="34" charset="0"/>
              </a:endParaRPr>
            </a:p>
          </p:txBody>
        </p:sp>
        <p:sp>
          <p:nvSpPr>
            <p:cNvPr id="49182" name="矩形 49182"/>
            <p:cNvSpPr>
              <a:spLocks noChangeArrowheads="1"/>
            </p:cNvSpPr>
            <p:nvPr/>
          </p:nvSpPr>
          <p:spPr bwMode="auto">
            <a:xfrm>
              <a:off x="23" y="952"/>
              <a:ext cx="1824" cy="1605"/>
            </a:xfrm>
            <a:prstGeom prst="rect">
              <a:avLst/>
            </a:prstGeom>
            <a:noFill/>
            <a:ln w="28575">
              <a:solidFill>
                <a:schemeClr val="bg2"/>
              </a:solidFill>
              <a:prstDash val="lgDash"/>
              <a:miter lim="800000"/>
              <a:headEnd/>
              <a:tailEnd/>
            </a:ln>
            <a:effectLst>
              <a:outerShdw dist="17961" dir="2700000" algn="ctr" rotWithShape="0">
                <a:srgbClr val="FFFFFF"/>
              </a:outerShd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183" name="文本框 49183"/>
            <p:cNvSpPr txBox="1">
              <a:spLocks noChangeArrowheads="1"/>
            </p:cNvSpPr>
            <p:nvPr/>
          </p:nvSpPr>
          <p:spPr bwMode="auto">
            <a:xfrm>
              <a:off x="1225" y="0"/>
              <a:ext cx="1360" cy="187"/>
            </a:xfrm>
            <a:prstGeom prst="rect">
              <a:avLst/>
            </a:prstGeom>
            <a:noFill/>
            <a:ln>
              <a:noFill/>
            </a:ln>
            <a:effectLst>
              <a:outerShdw dist="17961" dir="2700000" algn="ctr" rotWithShape="0">
                <a:srgbClr val="FFFFFF"/>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503" tIns="49370" rIns="100503" bIns="0">
              <a:spAutoFit/>
            </a:bodyPr>
            <a:lstStyle/>
            <a:p>
              <a:pPr eaLnBrk="0" hangingPunct="0">
                <a:lnSpc>
                  <a:spcPct val="90000"/>
                </a:lnSpc>
                <a:spcBef>
                  <a:spcPct val="30000"/>
                </a:spcBef>
                <a:buClr>
                  <a:schemeClr val="hlink"/>
                </a:buClr>
                <a:buSzPct val="75000"/>
                <a:buFont typeface="Monotype Sorts" pitchFamily="2" charset="2"/>
                <a:buNone/>
              </a:pPr>
              <a:r>
                <a:rPr lang="en-US">
                  <a:solidFill>
                    <a:srgbClr val="1F5383"/>
                  </a:solidFill>
                  <a:latin typeface="黑体" pitchFamily="49" charset="-122"/>
                  <a:ea typeface="黑体" pitchFamily="49" charset="-122"/>
                </a:rPr>
                <a:t>ECR</a:t>
              </a:r>
              <a:r>
                <a:rPr lang="zh-CN" altLang="en-US">
                  <a:solidFill>
                    <a:srgbClr val="1F5383"/>
                  </a:solidFill>
                  <a:latin typeface="黑体" pitchFamily="49" charset="-122"/>
                  <a:ea typeface="黑体" pitchFamily="49" charset="-122"/>
                </a:rPr>
                <a:t>：请求解决问题</a:t>
              </a:r>
            </a:p>
          </p:txBody>
        </p:sp>
        <p:sp>
          <p:nvSpPr>
            <p:cNvPr id="49184" name="文本框 49184"/>
            <p:cNvSpPr txBox="1">
              <a:spLocks noChangeArrowheads="1"/>
            </p:cNvSpPr>
            <p:nvPr/>
          </p:nvSpPr>
          <p:spPr bwMode="auto">
            <a:xfrm>
              <a:off x="19" y="726"/>
              <a:ext cx="1070" cy="187"/>
            </a:xfrm>
            <a:prstGeom prst="rect">
              <a:avLst/>
            </a:prstGeom>
            <a:noFill/>
            <a:ln>
              <a:noFill/>
            </a:ln>
            <a:effectLst>
              <a:outerShdw dist="17961" dir="2700000" algn="ctr" rotWithShape="0">
                <a:srgbClr val="FFFFFF"/>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503" tIns="49370" rIns="100503" bIns="0">
              <a:spAutoFit/>
            </a:bodyPr>
            <a:lstStyle/>
            <a:p>
              <a:pPr eaLnBrk="0" hangingPunct="0">
                <a:lnSpc>
                  <a:spcPct val="90000"/>
                </a:lnSpc>
                <a:spcBef>
                  <a:spcPct val="30000"/>
                </a:spcBef>
                <a:buClr>
                  <a:schemeClr val="hlink"/>
                </a:buClr>
                <a:buSzPct val="75000"/>
                <a:buFont typeface="Monotype Sorts" pitchFamily="2" charset="2"/>
                <a:buNone/>
              </a:pPr>
              <a:r>
                <a:rPr lang="en-US">
                  <a:solidFill>
                    <a:srgbClr val="1F5383"/>
                  </a:solidFill>
                  <a:latin typeface="黑体" pitchFamily="49" charset="-122"/>
                  <a:ea typeface="黑体" pitchFamily="49" charset="-122"/>
                </a:rPr>
                <a:t>ECE</a:t>
              </a:r>
              <a:r>
                <a:rPr lang="zh-CN" altLang="en-US">
                  <a:solidFill>
                    <a:srgbClr val="1F5383"/>
                  </a:solidFill>
                  <a:latin typeface="黑体" pitchFamily="49" charset="-122"/>
                  <a:ea typeface="黑体" pitchFamily="49" charset="-122"/>
                </a:rPr>
                <a:t>：评估问题</a:t>
              </a:r>
            </a:p>
          </p:txBody>
        </p:sp>
        <p:sp>
          <p:nvSpPr>
            <p:cNvPr id="49185" name="文本框 49185"/>
            <p:cNvSpPr txBox="1">
              <a:spLocks noChangeArrowheads="1"/>
            </p:cNvSpPr>
            <p:nvPr/>
          </p:nvSpPr>
          <p:spPr bwMode="auto">
            <a:xfrm>
              <a:off x="0" y="2313"/>
              <a:ext cx="1795" cy="187"/>
            </a:xfrm>
            <a:prstGeom prst="rect">
              <a:avLst/>
            </a:prstGeom>
            <a:noFill/>
            <a:ln>
              <a:noFill/>
            </a:ln>
            <a:effectLst>
              <a:outerShdw dist="17961" dir="2700000" algn="ctr" rotWithShape="0">
                <a:srgbClr val="FFFFFF"/>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503" tIns="49370" rIns="100503" bIns="0">
              <a:spAutoFit/>
            </a:bodyPr>
            <a:lstStyle/>
            <a:p>
              <a:pPr eaLnBrk="0" hangingPunct="0">
                <a:lnSpc>
                  <a:spcPct val="90000"/>
                </a:lnSpc>
                <a:spcBef>
                  <a:spcPct val="30000"/>
                </a:spcBef>
                <a:buClr>
                  <a:schemeClr val="hlink"/>
                </a:buClr>
                <a:buSzPct val="75000"/>
                <a:buFont typeface="Monotype Sorts" pitchFamily="2" charset="2"/>
                <a:buNone/>
              </a:pPr>
              <a:r>
                <a:rPr lang="en-US">
                  <a:solidFill>
                    <a:srgbClr val="1F5383"/>
                  </a:solidFill>
                  <a:latin typeface="黑体" pitchFamily="49" charset="-122"/>
                  <a:ea typeface="黑体" pitchFamily="49" charset="-122"/>
                </a:rPr>
                <a:t>EAA</a:t>
              </a:r>
              <a:r>
                <a:rPr lang="zh-CN" altLang="en-US">
                  <a:solidFill>
                    <a:srgbClr val="1F5383"/>
                  </a:solidFill>
                  <a:latin typeface="黑体" pitchFamily="49" charset="-122"/>
                  <a:ea typeface="黑体" pitchFamily="49" charset="-122"/>
                </a:rPr>
                <a:t>：分析并提出解决方案</a:t>
              </a:r>
            </a:p>
          </p:txBody>
        </p:sp>
        <p:sp>
          <p:nvSpPr>
            <p:cNvPr id="49186" name="文本框 49186"/>
            <p:cNvSpPr txBox="1">
              <a:spLocks noChangeArrowheads="1"/>
            </p:cNvSpPr>
            <p:nvPr/>
          </p:nvSpPr>
          <p:spPr bwMode="auto">
            <a:xfrm>
              <a:off x="2586" y="907"/>
              <a:ext cx="1360" cy="187"/>
            </a:xfrm>
            <a:prstGeom prst="rect">
              <a:avLst/>
            </a:prstGeom>
            <a:noFill/>
            <a:ln>
              <a:noFill/>
            </a:ln>
            <a:effectLst>
              <a:outerShdw dist="17961" dir="2700000" algn="ctr" rotWithShape="0">
                <a:srgbClr val="FFFFFF"/>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503" tIns="49370" rIns="100503" bIns="0">
              <a:spAutoFit/>
            </a:bodyPr>
            <a:lstStyle/>
            <a:p>
              <a:pPr eaLnBrk="0" hangingPunct="0">
                <a:lnSpc>
                  <a:spcPct val="90000"/>
                </a:lnSpc>
                <a:spcBef>
                  <a:spcPct val="30000"/>
                </a:spcBef>
                <a:buClr>
                  <a:schemeClr val="hlink"/>
                </a:buClr>
                <a:buSzPct val="75000"/>
                <a:buFont typeface="Monotype Sorts" pitchFamily="2" charset="2"/>
                <a:buNone/>
              </a:pPr>
              <a:r>
                <a:rPr lang="en-US">
                  <a:solidFill>
                    <a:srgbClr val="1F5383"/>
                  </a:solidFill>
                  <a:latin typeface="黑体" pitchFamily="49" charset="-122"/>
                  <a:ea typeface="黑体" pitchFamily="49" charset="-122"/>
                </a:rPr>
                <a:t>ECO</a:t>
              </a:r>
              <a:r>
                <a:rPr lang="zh-CN" altLang="en-US">
                  <a:solidFill>
                    <a:srgbClr val="1F5383"/>
                  </a:solidFill>
                  <a:latin typeface="黑体" pitchFamily="49" charset="-122"/>
                  <a:ea typeface="黑体" pitchFamily="49" charset="-122"/>
                </a:rPr>
                <a:t>：组织解决问题</a:t>
              </a:r>
            </a:p>
          </p:txBody>
        </p:sp>
        <p:sp>
          <p:nvSpPr>
            <p:cNvPr id="49187" name="文本框 49187"/>
            <p:cNvSpPr txBox="1">
              <a:spLocks noChangeArrowheads="1"/>
            </p:cNvSpPr>
            <p:nvPr/>
          </p:nvSpPr>
          <p:spPr bwMode="auto">
            <a:xfrm>
              <a:off x="2338" y="2313"/>
              <a:ext cx="1070" cy="187"/>
            </a:xfrm>
            <a:prstGeom prst="rect">
              <a:avLst/>
            </a:prstGeom>
            <a:noFill/>
            <a:ln>
              <a:noFill/>
            </a:ln>
            <a:effectLst>
              <a:outerShdw dist="17961" dir="2700000" algn="ctr" rotWithShape="0">
                <a:srgbClr val="FFFFFF"/>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503" tIns="49370" rIns="100503" bIns="0">
              <a:spAutoFit/>
            </a:bodyPr>
            <a:lstStyle/>
            <a:p>
              <a:pPr eaLnBrk="0" hangingPunct="0">
                <a:lnSpc>
                  <a:spcPct val="90000"/>
                </a:lnSpc>
                <a:spcBef>
                  <a:spcPct val="30000"/>
                </a:spcBef>
                <a:buClr>
                  <a:schemeClr val="hlink"/>
                </a:buClr>
                <a:buSzPct val="75000"/>
                <a:buFont typeface="Monotype Sorts" pitchFamily="2" charset="2"/>
                <a:buNone/>
              </a:pPr>
              <a:r>
                <a:rPr lang="en-US">
                  <a:solidFill>
                    <a:srgbClr val="1F5383"/>
                  </a:solidFill>
                  <a:latin typeface="黑体" pitchFamily="49" charset="-122"/>
                  <a:ea typeface="黑体" pitchFamily="49" charset="-122"/>
                </a:rPr>
                <a:t>ECA</a:t>
              </a:r>
              <a:r>
                <a:rPr lang="zh-CN" altLang="en-US">
                  <a:solidFill>
                    <a:srgbClr val="1F5383"/>
                  </a:solidFill>
                  <a:latin typeface="黑体" pitchFamily="49" charset="-122"/>
                  <a:ea typeface="黑体" pitchFamily="49" charset="-122"/>
                </a:rPr>
                <a:t>：解决问题</a:t>
              </a:r>
            </a:p>
          </p:txBody>
        </p:sp>
        <p:sp>
          <p:nvSpPr>
            <p:cNvPr id="49188" name="文本框 49188"/>
            <p:cNvSpPr txBox="1">
              <a:spLocks noChangeArrowheads="1"/>
            </p:cNvSpPr>
            <p:nvPr/>
          </p:nvSpPr>
          <p:spPr bwMode="auto">
            <a:xfrm>
              <a:off x="1578" y="1448"/>
              <a:ext cx="282" cy="457"/>
            </a:xfrm>
            <a:prstGeom prst="rect">
              <a:avLst/>
            </a:prstGeom>
            <a:noFill/>
            <a:ln>
              <a:noFill/>
            </a:ln>
            <a:effectLst>
              <a:outerShdw dist="17961" dir="2700000" algn="ctr" rotWithShape="0">
                <a:srgbClr val="FFFFFF"/>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100503" tIns="49370" rIns="100503" bIns="0">
              <a:spAutoFit/>
            </a:bodyPr>
            <a:lstStyle/>
            <a:p>
              <a:pPr eaLnBrk="0" hangingPunct="0">
                <a:lnSpc>
                  <a:spcPct val="90000"/>
                </a:lnSpc>
                <a:spcBef>
                  <a:spcPct val="30000"/>
                </a:spcBef>
                <a:buClr>
                  <a:schemeClr val="hlink"/>
                </a:buClr>
                <a:buSzPct val="75000"/>
                <a:buFont typeface="Monotype Sorts" pitchFamily="2" charset="2"/>
                <a:buNone/>
              </a:pPr>
              <a:r>
                <a:rPr lang="zh-CN" altLang="en-US">
                  <a:solidFill>
                    <a:schemeClr val="tx2"/>
                  </a:solidFill>
                  <a:ea typeface="黑体" pitchFamily="49" charset="-122"/>
                </a:rPr>
                <a:t>可选项</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50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10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9217"/>
          <p:cNvSpPr>
            <a:spLocks noGrp="1" noChangeArrowheads="1"/>
          </p:cNvSpPr>
          <p:nvPr>
            <p:ph type="title"/>
          </p:nvPr>
        </p:nvSpPr>
        <p:spPr/>
        <p:txBody>
          <a:bodyPr/>
          <a:lstStyle/>
          <a:p>
            <a:r>
              <a:rPr lang="zh-CN" altLang="en-US" sz="2800" smtClean="0"/>
              <a:t>系统工程的目的</a:t>
            </a:r>
          </a:p>
        </p:txBody>
      </p:sp>
      <p:pic>
        <p:nvPicPr>
          <p:cNvPr id="9218" name="图片 92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2133600"/>
            <a:ext cx="13430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92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675" y="2133600"/>
            <a:ext cx="14287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92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3141663"/>
            <a:ext cx="13049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图片 92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4005263"/>
            <a:ext cx="12001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图片 92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113" y="4437063"/>
            <a:ext cx="12858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图片 92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32588" y="4005263"/>
            <a:ext cx="136048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图片 92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7050" y="1628775"/>
            <a:ext cx="129540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5" name="文本框 9225"/>
          <p:cNvSpPr txBox="1">
            <a:spLocks noChangeArrowheads="1"/>
          </p:cNvSpPr>
          <p:nvPr/>
        </p:nvSpPr>
        <p:spPr bwMode="auto">
          <a:xfrm>
            <a:off x="333375" y="1268413"/>
            <a:ext cx="45989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0">
                <a:solidFill>
                  <a:schemeClr val="tx2"/>
                </a:solidFill>
                <a:latin typeface="微软雅黑" pitchFamily="34" charset="-122"/>
                <a:ea typeface="微软雅黑" pitchFamily="34" charset="-122"/>
              </a:rPr>
              <a:t>一个理想的导弹应该是怎么样的</a:t>
            </a:r>
            <a:r>
              <a:rPr lang="en-US" sz="2400" b="0">
                <a:solidFill>
                  <a:schemeClr val="tx2"/>
                </a:solidFill>
                <a:latin typeface="微软雅黑" pitchFamily="34" charset="-122"/>
                <a:ea typeface="微软雅黑" pitchFamily="34" charset="-122"/>
              </a:rPr>
              <a:t>?</a:t>
            </a:r>
          </a:p>
        </p:txBody>
      </p:sp>
      <p:sp>
        <p:nvSpPr>
          <p:cNvPr id="9226" name="文本框 9226"/>
          <p:cNvSpPr txBox="1">
            <a:spLocks noChangeArrowheads="1"/>
          </p:cNvSpPr>
          <p:nvPr/>
        </p:nvSpPr>
        <p:spPr bwMode="auto">
          <a:xfrm>
            <a:off x="827088" y="2924175"/>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0">
                <a:solidFill>
                  <a:schemeClr val="tx2"/>
                </a:solidFill>
                <a:latin typeface="微软雅黑" pitchFamily="34" charset="-122"/>
                <a:ea typeface="微软雅黑" pitchFamily="34" charset="-122"/>
              </a:rPr>
              <a:t>空气动力学</a:t>
            </a:r>
          </a:p>
        </p:txBody>
      </p:sp>
      <p:sp>
        <p:nvSpPr>
          <p:cNvPr id="9227" name="文本框 9227"/>
          <p:cNvSpPr txBox="1">
            <a:spLocks noChangeArrowheads="1"/>
          </p:cNvSpPr>
          <p:nvPr/>
        </p:nvSpPr>
        <p:spPr bwMode="auto">
          <a:xfrm>
            <a:off x="3635375" y="2852738"/>
            <a:ext cx="946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0">
                <a:solidFill>
                  <a:schemeClr val="tx2"/>
                </a:solidFill>
                <a:latin typeface="微软雅黑" pitchFamily="34" charset="-122"/>
                <a:ea typeface="微软雅黑" pitchFamily="34" charset="-122"/>
              </a:rPr>
              <a:t>推进器</a:t>
            </a:r>
          </a:p>
        </p:txBody>
      </p:sp>
      <p:sp>
        <p:nvSpPr>
          <p:cNvPr id="9228" name="文本框 9228"/>
          <p:cNvSpPr txBox="1">
            <a:spLocks noChangeArrowheads="1"/>
          </p:cNvSpPr>
          <p:nvPr/>
        </p:nvSpPr>
        <p:spPr bwMode="auto">
          <a:xfrm>
            <a:off x="1331913" y="4941888"/>
            <a:ext cx="692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0">
                <a:solidFill>
                  <a:schemeClr val="tx2"/>
                </a:solidFill>
                <a:latin typeface="微软雅黑" pitchFamily="34" charset="-122"/>
                <a:ea typeface="微软雅黑" pitchFamily="34" charset="-122"/>
              </a:rPr>
              <a:t>结构</a:t>
            </a:r>
          </a:p>
        </p:txBody>
      </p:sp>
      <p:sp>
        <p:nvSpPr>
          <p:cNvPr id="9229" name="文本框 9229"/>
          <p:cNvSpPr txBox="1">
            <a:spLocks noChangeArrowheads="1"/>
          </p:cNvSpPr>
          <p:nvPr/>
        </p:nvSpPr>
        <p:spPr bwMode="auto">
          <a:xfrm>
            <a:off x="3348038" y="4076700"/>
            <a:ext cx="946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0">
                <a:solidFill>
                  <a:schemeClr val="tx2"/>
                </a:solidFill>
                <a:latin typeface="微软雅黑" pitchFamily="34" charset="-122"/>
                <a:ea typeface="微软雅黑" pitchFamily="34" charset="-122"/>
              </a:rPr>
              <a:t>导航器</a:t>
            </a:r>
          </a:p>
        </p:txBody>
      </p:sp>
      <p:sp>
        <p:nvSpPr>
          <p:cNvPr id="9230" name="文本框 9230"/>
          <p:cNvSpPr txBox="1">
            <a:spLocks noChangeArrowheads="1"/>
          </p:cNvSpPr>
          <p:nvPr/>
        </p:nvSpPr>
        <p:spPr bwMode="auto">
          <a:xfrm>
            <a:off x="5435600" y="4149725"/>
            <a:ext cx="692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0">
                <a:solidFill>
                  <a:schemeClr val="tx2"/>
                </a:solidFill>
                <a:latin typeface="微软雅黑" pitchFamily="34" charset="-122"/>
                <a:ea typeface="微软雅黑" pitchFamily="34" charset="-122"/>
              </a:rPr>
              <a:t>生产</a:t>
            </a:r>
          </a:p>
        </p:txBody>
      </p:sp>
      <p:sp>
        <p:nvSpPr>
          <p:cNvPr id="9231" name="文本框 9231"/>
          <p:cNvSpPr txBox="1">
            <a:spLocks noChangeArrowheads="1"/>
          </p:cNvSpPr>
          <p:nvPr/>
        </p:nvSpPr>
        <p:spPr bwMode="auto">
          <a:xfrm>
            <a:off x="7451725" y="5229225"/>
            <a:ext cx="946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0">
                <a:solidFill>
                  <a:schemeClr val="tx2"/>
                </a:solidFill>
                <a:latin typeface="微软雅黑" pitchFamily="34" charset="-122"/>
                <a:ea typeface="微软雅黑" pitchFamily="34" charset="-122"/>
              </a:rPr>
              <a:t>控制器</a:t>
            </a:r>
          </a:p>
        </p:txBody>
      </p:sp>
      <p:sp>
        <p:nvSpPr>
          <p:cNvPr id="9232" name="文本框 9232"/>
          <p:cNvSpPr txBox="1">
            <a:spLocks noChangeArrowheads="1"/>
          </p:cNvSpPr>
          <p:nvPr/>
        </p:nvSpPr>
        <p:spPr bwMode="auto">
          <a:xfrm>
            <a:off x="6659563" y="2924175"/>
            <a:ext cx="1708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0">
                <a:solidFill>
                  <a:schemeClr val="tx2"/>
                </a:solidFill>
                <a:latin typeface="微软雅黑" pitchFamily="34" charset="-122"/>
                <a:ea typeface="微软雅黑" pitchFamily="34" charset="-122"/>
              </a:rPr>
              <a:t>系统工程结果</a:t>
            </a:r>
          </a:p>
        </p:txBody>
      </p:sp>
      <p:sp>
        <p:nvSpPr>
          <p:cNvPr id="9233" name="文本框 9233"/>
          <p:cNvSpPr txBox="1">
            <a:spLocks noChangeArrowheads="1"/>
          </p:cNvSpPr>
          <p:nvPr/>
        </p:nvSpPr>
        <p:spPr bwMode="auto">
          <a:xfrm>
            <a:off x="323850" y="5883275"/>
            <a:ext cx="8351838" cy="641350"/>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0">
                <a:solidFill>
                  <a:schemeClr val="bg1"/>
                </a:solidFill>
                <a:latin typeface="微软雅黑" pitchFamily="34" charset="-122"/>
                <a:ea typeface="微软雅黑" pitchFamily="34" charset="-122"/>
              </a:rPr>
              <a:t>系统工程起胶水作用，使不同的设计</a:t>
            </a:r>
            <a:r>
              <a:rPr lang="en-US" b="0">
                <a:solidFill>
                  <a:schemeClr val="bg1"/>
                </a:solidFill>
                <a:latin typeface="微软雅黑" pitchFamily="34" charset="-122"/>
                <a:ea typeface="微软雅黑" pitchFamily="34" charset="-122"/>
              </a:rPr>
              <a:t>/</a:t>
            </a:r>
            <a:r>
              <a:rPr lang="zh-CN" altLang="en-US" b="0">
                <a:solidFill>
                  <a:schemeClr val="bg1"/>
                </a:solidFill>
                <a:latin typeface="微软雅黑" pitchFamily="34" charset="-122"/>
                <a:ea typeface="微软雅黑" pitchFamily="34" charset="-122"/>
              </a:rPr>
              <a:t>子系统共同运作，确保组合起来的系统做为一个整体具有最佳的性能。</a:t>
            </a:r>
            <a:endParaRPr lang="en-US" b="0">
              <a:solidFill>
                <a:schemeClr val="bg1"/>
              </a:solidFill>
              <a:latin typeface="微软雅黑" pitchFamily="34" charset="-122"/>
              <a:ea typeface="微软雅黑"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50177"/>
          <p:cNvSpPr>
            <a:spLocks noGrp="1" noChangeArrowheads="1"/>
          </p:cNvSpPr>
          <p:nvPr>
            <p:ph type="title"/>
          </p:nvPr>
        </p:nvSpPr>
        <p:spPr/>
        <p:txBody>
          <a:bodyPr/>
          <a:lstStyle/>
          <a:p>
            <a:r>
              <a:rPr lang="zh-CN" altLang="en-US" sz="2800" smtClean="0"/>
              <a:t>变更流程</a:t>
            </a:r>
          </a:p>
        </p:txBody>
      </p:sp>
      <p:graphicFrame>
        <p:nvGraphicFramePr>
          <p:cNvPr id="50178" name="内容占位符 50178"/>
          <p:cNvGraphicFramePr>
            <a:graphicFrameLocks noGrp="1" noChangeAspect="1"/>
          </p:cNvGraphicFramePr>
          <p:nvPr>
            <p:ph sz="half" idx="1"/>
          </p:nvPr>
        </p:nvGraphicFramePr>
        <p:xfrm>
          <a:off x="468313" y="3070225"/>
          <a:ext cx="1008062" cy="841375"/>
        </p:xfrm>
        <a:graphic>
          <a:graphicData uri="http://schemas.openxmlformats.org/presentationml/2006/ole">
            <mc:AlternateContent xmlns:mc="http://schemas.openxmlformats.org/markup-compatibility/2006">
              <mc:Choice xmlns:v="urn:schemas-microsoft-com:vml" Requires="v">
                <p:oleObj spid="_x0000_s50210" r:id="rId3" imgW="2608920" imgH="2045160" progId="CorelDRAW.Graphic.9">
                  <p:embed/>
                </p:oleObj>
              </mc:Choice>
              <mc:Fallback>
                <p:oleObj r:id="rId3" imgW="2608920" imgH="2045160" progId="CorelDRAW.Graphic.9">
                  <p:embed/>
                  <p:pic>
                    <p:nvPicPr>
                      <p:cNvPr id="0" name="内容占位符 501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3070225"/>
                        <a:ext cx="1008062" cy="8413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pic>
        <p:nvPicPr>
          <p:cNvPr id="50179" name="图片 50179" descr="三人-讨论"/>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00338" y="3027363"/>
            <a:ext cx="11509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图片 50180" descr="man-comput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5388" y="3733800"/>
            <a:ext cx="792162"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图片 50181" descr="man-comput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5388" y="2565400"/>
            <a:ext cx="792162"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2" name="文本框 50182"/>
          <p:cNvSpPr txBox="1">
            <a:spLocks noChangeArrowheads="1"/>
          </p:cNvSpPr>
          <p:nvPr/>
        </p:nvSpPr>
        <p:spPr bwMode="auto">
          <a:xfrm>
            <a:off x="612775" y="3933825"/>
            <a:ext cx="996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变更请求</a:t>
            </a:r>
          </a:p>
        </p:txBody>
      </p:sp>
      <p:sp>
        <p:nvSpPr>
          <p:cNvPr id="50183" name="文本框 50183"/>
          <p:cNvSpPr txBox="1">
            <a:spLocks noChangeArrowheads="1"/>
          </p:cNvSpPr>
          <p:nvPr/>
        </p:nvSpPr>
        <p:spPr bwMode="auto">
          <a:xfrm>
            <a:off x="2844800" y="3933825"/>
            <a:ext cx="990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CCB分析</a:t>
            </a:r>
          </a:p>
        </p:txBody>
      </p:sp>
      <p:sp>
        <p:nvSpPr>
          <p:cNvPr id="50184" name="文本框 50184"/>
          <p:cNvSpPr txBox="1">
            <a:spLocks noChangeArrowheads="1"/>
          </p:cNvSpPr>
          <p:nvPr/>
        </p:nvSpPr>
        <p:spPr bwMode="auto">
          <a:xfrm>
            <a:off x="4932363" y="3286125"/>
            <a:ext cx="996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变更活动</a:t>
            </a:r>
          </a:p>
        </p:txBody>
      </p:sp>
      <p:sp>
        <p:nvSpPr>
          <p:cNvPr id="50185" name="文本框 50185"/>
          <p:cNvSpPr txBox="1">
            <a:spLocks noChangeArrowheads="1"/>
          </p:cNvSpPr>
          <p:nvPr/>
        </p:nvSpPr>
        <p:spPr bwMode="auto">
          <a:xfrm>
            <a:off x="4932363" y="4460875"/>
            <a:ext cx="996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变更活动</a:t>
            </a:r>
          </a:p>
        </p:txBody>
      </p:sp>
      <p:pic>
        <p:nvPicPr>
          <p:cNvPr id="50186" name="图片 5018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7050" y="2781300"/>
            <a:ext cx="474663" cy="503238"/>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0187" name="图片 5018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7050" y="3862388"/>
            <a:ext cx="552450" cy="53340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0188" name="直接连接符 50188"/>
          <p:cNvSpPr>
            <a:spLocks noChangeShapeType="1"/>
          </p:cNvSpPr>
          <p:nvPr/>
        </p:nvSpPr>
        <p:spPr bwMode="auto">
          <a:xfrm>
            <a:off x="1620838" y="3502025"/>
            <a:ext cx="935037"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0189" name="直接连接符 50189"/>
          <p:cNvSpPr>
            <a:spLocks noChangeShapeType="1"/>
          </p:cNvSpPr>
          <p:nvPr/>
        </p:nvSpPr>
        <p:spPr bwMode="auto">
          <a:xfrm flipV="1">
            <a:off x="3995738" y="3070225"/>
            <a:ext cx="865187" cy="431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0190" name="直接连接符 50190"/>
          <p:cNvSpPr>
            <a:spLocks noChangeShapeType="1"/>
          </p:cNvSpPr>
          <p:nvPr/>
        </p:nvSpPr>
        <p:spPr bwMode="auto">
          <a:xfrm>
            <a:off x="3997325" y="3717925"/>
            <a:ext cx="935038" cy="431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0191" name="直接连接符 50191"/>
          <p:cNvSpPr>
            <a:spLocks noChangeShapeType="1"/>
          </p:cNvSpPr>
          <p:nvPr/>
        </p:nvSpPr>
        <p:spPr bwMode="auto">
          <a:xfrm>
            <a:off x="5940425" y="3070225"/>
            <a:ext cx="863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0192" name="直接连接符 50192"/>
          <p:cNvSpPr>
            <a:spLocks noChangeShapeType="1"/>
          </p:cNvSpPr>
          <p:nvPr/>
        </p:nvSpPr>
        <p:spPr bwMode="auto">
          <a:xfrm>
            <a:off x="5940425" y="4149725"/>
            <a:ext cx="863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pic>
        <p:nvPicPr>
          <p:cNvPr id="50193" name="图片 50193" descr="页面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96188" y="4652963"/>
            <a:ext cx="1008062"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194" name="肘形连接符 50194"/>
          <p:cNvCxnSpPr>
            <a:cxnSpLocks noChangeShapeType="1"/>
            <a:stCxn id="50186" idx="3"/>
            <a:endCxn id="50193" idx="0"/>
          </p:cNvCxnSpPr>
          <p:nvPr/>
        </p:nvCxnSpPr>
        <p:spPr bwMode="auto">
          <a:xfrm>
            <a:off x="7351713" y="3033713"/>
            <a:ext cx="749300" cy="1619250"/>
          </a:xfrm>
          <a:prstGeom prst="bentConnector2">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50195" name="肘形连接符 50195"/>
          <p:cNvCxnSpPr>
            <a:cxnSpLocks noChangeShapeType="1"/>
            <a:stCxn id="50187" idx="2"/>
            <a:endCxn id="50193" idx="1"/>
          </p:cNvCxnSpPr>
          <p:nvPr/>
        </p:nvCxnSpPr>
        <p:spPr bwMode="auto">
          <a:xfrm rot="16200000" flipH="1">
            <a:off x="7065963" y="4483100"/>
            <a:ext cx="617537" cy="442913"/>
          </a:xfrm>
          <a:prstGeom prst="bentConnector2">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50196" name="文本框 50196"/>
          <p:cNvSpPr txBox="1">
            <a:spLocks noChangeArrowheads="1"/>
          </p:cNvSpPr>
          <p:nvPr/>
        </p:nvSpPr>
        <p:spPr bwMode="auto">
          <a:xfrm>
            <a:off x="6948488" y="5300663"/>
            <a:ext cx="996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产品构建</a:t>
            </a:r>
          </a:p>
        </p:txBody>
      </p:sp>
      <p:pic>
        <p:nvPicPr>
          <p:cNvPr id="50197" name="图片 5019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11638" y="2997200"/>
            <a:ext cx="474662"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8" name="文本框 50198"/>
          <p:cNvSpPr txBox="1">
            <a:spLocks noChangeArrowheads="1"/>
          </p:cNvSpPr>
          <p:nvPr/>
        </p:nvSpPr>
        <p:spPr bwMode="auto">
          <a:xfrm>
            <a:off x="7092950" y="2997200"/>
            <a:ext cx="374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3300"/>
                </a:solidFill>
              </a:rPr>
              <a:t>M</a:t>
            </a:r>
          </a:p>
        </p:txBody>
      </p:sp>
      <p:pic>
        <p:nvPicPr>
          <p:cNvPr id="50199" name="图片 5019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64013" y="3646488"/>
            <a:ext cx="55245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00" name="文本框 50200"/>
          <p:cNvSpPr txBox="1">
            <a:spLocks noChangeArrowheads="1"/>
          </p:cNvSpPr>
          <p:nvPr/>
        </p:nvSpPr>
        <p:spPr bwMode="auto">
          <a:xfrm>
            <a:off x="7092950" y="4078288"/>
            <a:ext cx="374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3300"/>
                </a:solidFill>
              </a:rPr>
              <a:t>M</a:t>
            </a:r>
          </a:p>
        </p:txBody>
      </p:sp>
      <p:sp>
        <p:nvSpPr>
          <p:cNvPr id="50201" name="文本框 50201"/>
          <p:cNvSpPr txBox="1">
            <a:spLocks noChangeArrowheads="1"/>
          </p:cNvSpPr>
          <p:nvPr/>
        </p:nvSpPr>
        <p:spPr bwMode="auto">
          <a:xfrm>
            <a:off x="6588125" y="3286125"/>
            <a:ext cx="12001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修改后工件</a:t>
            </a:r>
          </a:p>
        </p:txBody>
      </p:sp>
      <p:cxnSp>
        <p:nvCxnSpPr>
          <p:cNvPr id="50202" name="肘形连接符 50202"/>
          <p:cNvCxnSpPr>
            <a:cxnSpLocks noChangeShapeType="1"/>
          </p:cNvCxnSpPr>
          <p:nvPr/>
        </p:nvCxnSpPr>
        <p:spPr bwMode="auto">
          <a:xfrm rot="16200000" flipV="1">
            <a:off x="3738563" y="1089025"/>
            <a:ext cx="1728787" cy="6983413"/>
          </a:xfrm>
          <a:prstGeom prst="bentConnector3">
            <a:avLst>
              <a:gd name="adj1" fmla="val -13222"/>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50203" name="文本框 50203"/>
          <p:cNvSpPr txBox="1">
            <a:spLocks noChangeArrowheads="1"/>
          </p:cNvSpPr>
          <p:nvPr/>
        </p:nvSpPr>
        <p:spPr bwMode="auto">
          <a:xfrm>
            <a:off x="3851275" y="5253038"/>
            <a:ext cx="12001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验证和确认</a:t>
            </a:r>
          </a:p>
        </p:txBody>
      </p:sp>
      <p:sp>
        <p:nvSpPr>
          <p:cNvPr id="50204" name="矩形 50204"/>
          <p:cNvSpPr>
            <a:spLocks noChangeArrowheads="1"/>
          </p:cNvSpPr>
          <p:nvPr/>
        </p:nvSpPr>
        <p:spPr bwMode="auto">
          <a:xfrm>
            <a:off x="395288" y="1052513"/>
            <a:ext cx="4608512" cy="120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800" b="0">
              <a:latin typeface="微软雅黑" pitchFamily="34" charset="-122"/>
              <a:ea typeface="微软雅黑" pitchFamily="34" charset="-122"/>
            </a:endParaRP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闭环的流程</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变更的对象是基线后的配置项</a:t>
            </a:r>
          </a:p>
          <a:p>
            <a:pPr>
              <a:spcBef>
                <a:spcPct val="20000"/>
              </a:spcBef>
              <a:buClr>
                <a:schemeClr val="hlink"/>
              </a:buClr>
              <a:buFont typeface="Wingdings" pitchFamily="2" charset="2"/>
              <a:buChar char="v"/>
            </a:pPr>
            <a:r>
              <a:rPr lang="zh-CN" altLang="en-US" b="0">
                <a:latin typeface="微软雅黑" pitchFamily="34" charset="-122"/>
                <a:ea typeface="微软雅黑" pitchFamily="34" charset="-122"/>
              </a:rPr>
              <a:t> CCB作用是变更影响分析和确定变更活动</a:t>
            </a:r>
          </a:p>
        </p:txBody>
      </p:sp>
      <p:sp>
        <p:nvSpPr>
          <p:cNvPr id="50205" name="矩形 50205"/>
          <p:cNvSpPr>
            <a:spLocks noChangeArrowheads="1"/>
          </p:cNvSpPr>
          <p:nvPr/>
        </p:nvSpPr>
        <p:spPr bwMode="auto">
          <a:xfrm>
            <a:off x="1547813" y="5876925"/>
            <a:ext cx="61388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t>素材天下网</a:t>
            </a:r>
            <a:r>
              <a:rPr lang="en-US" altLang="zh-CN"/>
              <a:t>sucaitianxia.com [PPT</a:t>
            </a:r>
            <a:r>
              <a:rPr lang="zh-CN" altLang="en-US"/>
              <a:t>模板免费下载无需注册</a:t>
            </a:r>
            <a:r>
              <a:rPr lang="en-US" altLang="zh-CN"/>
              <a:t>]</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右箭头 51201"/>
          <p:cNvSpPr>
            <a:spLocks noChangeArrowheads="1"/>
          </p:cNvSpPr>
          <p:nvPr/>
        </p:nvSpPr>
        <p:spPr bwMode="auto">
          <a:xfrm>
            <a:off x="539750" y="3787775"/>
            <a:ext cx="8353425" cy="1439863"/>
          </a:xfrm>
          <a:prstGeom prst="rightArrow">
            <a:avLst>
              <a:gd name="adj1" fmla="val 69352"/>
              <a:gd name="adj2" fmla="val 49689"/>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202" name="标题 51202"/>
          <p:cNvSpPr>
            <a:spLocks noGrp="1" noChangeArrowheads="1"/>
          </p:cNvSpPr>
          <p:nvPr>
            <p:ph type="title"/>
          </p:nvPr>
        </p:nvSpPr>
        <p:spPr/>
        <p:txBody>
          <a:bodyPr/>
          <a:lstStyle/>
          <a:p>
            <a:r>
              <a:rPr lang="en-US" altLang="zh-CN" sz="2800" smtClean="0"/>
              <a:t>4.7 </a:t>
            </a:r>
            <a:r>
              <a:rPr lang="zh-CN" altLang="en-US" sz="2800" smtClean="0"/>
              <a:t>项目收尾</a:t>
            </a:r>
          </a:p>
        </p:txBody>
      </p:sp>
      <p:sp>
        <p:nvSpPr>
          <p:cNvPr id="51203" name="矩形 51203"/>
          <p:cNvSpPr>
            <a:spLocks noChangeArrowheads="1"/>
          </p:cNvSpPr>
          <p:nvPr/>
        </p:nvSpPr>
        <p:spPr bwMode="auto">
          <a:xfrm>
            <a:off x="75565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依据</a:t>
            </a:r>
          </a:p>
        </p:txBody>
      </p:sp>
      <p:sp>
        <p:nvSpPr>
          <p:cNvPr id="51204" name="矩形 51204"/>
          <p:cNvSpPr>
            <a:spLocks noChangeArrowheads="1"/>
          </p:cNvSpPr>
          <p:nvPr/>
        </p:nvSpPr>
        <p:spPr bwMode="auto">
          <a:xfrm>
            <a:off x="75565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项目管理计划</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合同文件</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事业环境因素</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组织过程资产</a:t>
            </a:r>
          </a:p>
          <a:p>
            <a:r>
              <a:rPr lang="en-US" sz="1600" b="0">
                <a:latin typeface="微软雅黑" pitchFamily="34" charset="-122"/>
                <a:ea typeface="微软雅黑" pitchFamily="34" charset="-122"/>
              </a:rPr>
              <a:t>5.</a:t>
            </a:r>
            <a:r>
              <a:rPr lang="zh-CN" altLang="en-US" sz="1600" b="0">
                <a:latin typeface="微软雅黑" pitchFamily="34" charset="-122"/>
                <a:ea typeface="微软雅黑" pitchFamily="34" charset="-122"/>
              </a:rPr>
              <a:t>工作绩效信息</a:t>
            </a:r>
          </a:p>
          <a:p>
            <a:r>
              <a:rPr lang="en-US" sz="1600" b="0">
                <a:latin typeface="微软雅黑" pitchFamily="34" charset="-122"/>
                <a:ea typeface="微软雅黑" pitchFamily="34" charset="-122"/>
              </a:rPr>
              <a:t>6.</a:t>
            </a:r>
            <a:r>
              <a:rPr lang="zh-CN" altLang="en-US" sz="1600" b="0">
                <a:latin typeface="微软雅黑" pitchFamily="34" charset="-122"/>
                <a:ea typeface="微软雅黑" pitchFamily="34" charset="-122"/>
              </a:rPr>
              <a:t>可交付成果</a:t>
            </a:r>
          </a:p>
        </p:txBody>
      </p:sp>
      <p:sp>
        <p:nvSpPr>
          <p:cNvPr id="51205" name="矩形 51205"/>
          <p:cNvSpPr>
            <a:spLocks noChangeArrowheads="1"/>
          </p:cNvSpPr>
          <p:nvPr/>
        </p:nvSpPr>
        <p:spPr bwMode="auto">
          <a:xfrm>
            <a:off x="3203575"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工具和技术</a:t>
            </a:r>
          </a:p>
        </p:txBody>
      </p:sp>
      <p:sp>
        <p:nvSpPr>
          <p:cNvPr id="51206" name="矩形 51206"/>
          <p:cNvSpPr>
            <a:spLocks noChangeArrowheads="1"/>
          </p:cNvSpPr>
          <p:nvPr/>
        </p:nvSpPr>
        <p:spPr bwMode="auto">
          <a:xfrm>
            <a:off x="3203575"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项目管理方法系</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项目管理信息系统</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专家判断</a:t>
            </a:r>
          </a:p>
        </p:txBody>
      </p:sp>
      <p:sp>
        <p:nvSpPr>
          <p:cNvPr id="51207" name="矩形 51207"/>
          <p:cNvSpPr>
            <a:spLocks noChangeArrowheads="1"/>
          </p:cNvSpPr>
          <p:nvPr/>
        </p:nvSpPr>
        <p:spPr bwMode="auto">
          <a:xfrm>
            <a:off x="5651500" y="3068638"/>
            <a:ext cx="2305050" cy="431800"/>
          </a:xfrm>
          <a:prstGeom prst="rect">
            <a:avLst/>
          </a:prstGeom>
          <a:solidFill>
            <a:srgbClr val="000000"/>
          </a:solidFill>
          <a:ln w="9525">
            <a:solidFill>
              <a:schemeClr val="tx1"/>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成果</a:t>
            </a:r>
          </a:p>
        </p:txBody>
      </p:sp>
      <p:sp>
        <p:nvSpPr>
          <p:cNvPr id="51208" name="矩形 51208"/>
          <p:cNvSpPr>
            <a:spLocks noChangeArrowheads="1"/>
          </p:cNvSpPr>
          <p:nvPr/>
        </p:nvSpPr>
        <p:spPr bwMode="auto">
          <a:xfrm>
            <a:off x="5651500" y="3500438"/>
            <a:ext cx="2305050" cy="2447925"/>
          </a:xfrm>
          <a:prstGeom prst="rect">
            <a:avLst/>
          </a:prstGeom>
          <a:solidFill>
            <a:schemeClr val="bg1"/>
          </a:solidFill>
          <a:ln w="9525">
            <a:solidFill>
              <a:schemeClr val="tx1"/>
            </a:solidFill>
            <a:miter lim="800000"/>
            <a:headEnd/>
            <a:tailEnd/>
          </a:ln>
        </p:spPr>
        <p:txBody>
          <a:bodyPr wrap="none"/>
          <a:lstStyle/>
          <a:p>
            <a:r>
              <a:rPr lang="en-US" sz="1600" b="0">
                <a:latin typeface="微软雅黑" pitchFamily="34" charset="-122"/>
                <a:ea typeface="微软雅黑" pitchFamily="34" charset="-122"/>
              </a:rPr>
              <a:t>1.</a:t>
            </a:r>
            <a:r>
              <a:rPr lang="zh-CN" altLang="en-US" sz="1600" b="0">
                <a:latin typeface="微软雅黑" pitchFamily="34" charset="-122"/>
                <a:ea typeface="微软雅黑" pitchFamily="34" charset="-122"/>
              </a:rPr>
              <a:t>行政收尾程序</a:t>
            </a:r>
          </a:p>
          <a:p>
            <a:r>
              <a:rPr lang="en-US" sz="1600" b="0">
                <a:latin typeface="微软雅黑" pitchFamily="34" charset="-122"/>
                <a:ea typeface="微软雅黑" pitchFamily="34" charset="-122"/>
              </a:rPr>
              <a:t>2.</a:t>
            </a:r>
            <a:r>
              <a:rPr lang="zh-CN" altLang="en-US" sz="1600" b="0">
                <a:latin typeface="微软雅黑" pitchFamily="34" charset="-122"/>
                <a:ea typeface="微软雅黑" pitchFamily="34" charset="-122"/>
              </a:rPr>
              <a:t>合同收尾程序</a:t>
            </a:r>
          </a:p>
          <a:p>
            <a:r>
              <a:rPr lang="en-US" sz="1600" b="0">
                <a:latin typeface="微软雅黑" pitchFamily="34" charset="-122"/>
                <a:ea typeface="微软雅黑" pitchFamily="34" charset="-122"/>
              </a:rPr>
              <a:t>3.</a:t>
            </a:r>
            <a:r>
              <a:rPr lang="zh-CN" altLang="en-US" sz="1600" b="0">
                <a:latin typeface="微软雅黑" pitchFamily="34" charset="-122"/>
                <a:ea typeface="微软雅黑" pitchFamily="34" charset="-122"/>
              </a:rPr>
              <a:t>最好的产品服务成果</a:t>
            </a:r>
          </a:p>
          <a:p>
            <a:r>
              <a:rPr lang="en-US" sz="1600" b="0">
                <a:latin typeface="微软雅黑" pitchFamily="34" charset="-122"/>
                <a:ea typeface="微软雅黑" pitchFamily="34" charset="-122"/>
              </a:rPr>
              <a:t>4.</a:t>
            </a:r>
            <a:r>
              <a:rPr lang="zh-CN" altLang="en-US" sz="1600" b="0">
                <a:latin typeface="微软雅黑" pitchFamily="34" charset="-122"/>
                <a:ea typeface="微软雅黑" pitchFamily="34" charset="-122"/>
              </a:rPr>
              <a:t>组织过程资产</a:t>
            </a:r>
            <a:r>
              <a:rPr lang="en-US" sz="1600" b="0">
                <a:latin typeface="微软雅黑" pitchFamily="34" charset="-122"/>
                <a:ea typeface="微软雅黑" pitchFamily="34" charset="-122"/>
              </a:rPr>
              <a:t>(</a:t>
            </a:r>
            <a:r>
              <a:rPr lang="zh-CN" altLang="en-US" sz="1600" b="0">
                <a:latin typeface="微软雅黑" pitchFamily="34" charset="-122"/>
                <a:ea typeface="微软雅黑" pitchFamily="34" charset="-122"/>
              </a:rPr>
              <a:t>更新</a:t>
            </a:r>
            <a:r>
              <a:rPr lang="en-US" sz="1600" b="0">
                <a:latin typeface="微软雅黑" pitchFamily="34" charset="-122"/>
                <a:ea typeface="微软雅黑" pitchFamily="34" charset="-122"/>
              </a:rPr>
              <a:t>)</a:t>
            </a:r>
          </a:p>
        </p:txBody>
      </p:sp>
      <p:sp>
        <p:nvSpPr>
          <p:cNvPr id="51209" name="矩形 51209"/>
          <p:cNvSpPr>
            <a:spLocks noChangeArrowheads="1"/>
          </p:cNvSpPr>
          <p:nvPr/>
        </p:nvSpPr>
        <p:spPr bwMode="auto">
          <a:xfrm>
            <a:off x="323850" y="1341438"/>
            <a:ext cx="8496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了结所有项目管理过程组完成的所有活动，正式结束项目或项目阶段，移交已经完成或取消的项目。</a:t>
            </a:r>
            <a:endParaRPr lang="en-US" sz="2000" b="0">
              <a:solidFill>
                <a:schemeClr val="tx2"/>
              </a:solidFill>
              <a:ea typeface="微软雅黑"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52225"/>
          <p:cNvSpPr>
            <a:spLocks noGrp="1" noChangeArrowheads="1"/>
          </p:cNvSpPr>
          <p:nvPr>
            <p:ph type="title"/>
          </p:nvPr>
        </p:nvSpPr>
        <p:spPr/>
        <p:txBody>
          <a:bodyPr/>
          <a:lstStyle/>
          <a:p>
            <a:r>
              <a:rPr lang="zh-CN" altLang="en-US" sz="2800" smtClean="0"/>
              <a:t>行政收尾和合同收尾</a:t>
            </a:r>
          </a:p>
        </p:txBody>
      </p:sp>
      <p:sp>
        <p:nvSpPr>
          <p:cNvPr id="52226" name="椭圆 52226"/>
          <p:cNvSpPr>
            <a:spLocks noChangeArrowheads="1"/>
          </p:cNvSpPr>
          <p:nvPr/>
        </p:nvSpPr>
        <p:spPr bwMode="auto">
          <a:xfrm>
            <a:off x="3708400" y="1628775"/>
            <a:ext cx="1511300" cy="647700"/>
          </a:xfrm>
          <a:prstGeom prst="ellipse">
            <a:avLst/>
          </a:prstGeom>
          <a:solidFill>
            <a:schemeClr val="accent1"/>
          </a:solidFill>
          <a:ln>
            <a:noFill/>
          </a:ln>
          <a:effectLst>
            <a:outerShdw dist="71842" dir="2700000" algn="ctr" rotWithShape="0">
              <a:schemeClr val="bg2">
                <a:alpha val="50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b="0">
                <a:solidFill>
                  <a:schemeClr val="bg1"/>
                </a:solidFill>
                <a:latin typeface="微软雅黑" pitchFamily="34" charset="-122"/>
                <a:ea typeface="微软雅黑" pitchFamily="34" charset="-122"/>
              </a:rPr>
              <a:t>项目收尾</a:t>
            </a:r>
          </a:p>
        </p:txBody>
      </p:sp>
      <p:sp>
        <p:nvSpPr>
          <p:cNvPr id="52227" name="未知"/>
          <p:cNvSpPr>
            <a:spLocks noChangeArrowheads="1"/>
          </p:cNvSpPr>
          <p:nvPr/>
        </p:nvSpPr>
        <p:spPr bwMode="auto">
          <a:xfrm>
            <a:off x="3563938" y="2276475"/>
            <a:ext cx="560387" cy="792163"/>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rgbClr val="FFBE5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28" name="未知"/>
          <p:cNvSpPr>
            <a:spLocks noChangeArrowheads="1"/>
          </p:cNvSpPr>
          <p:nvPr/>
        </p:nvSpPr>
        <p:spPr bwMode="auto">
          <a:xfrm flipH="1">
            <a:off x="4784725" y="2276475"/>
            <a:ext cx="560388" cy="792163"/>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rgbClr val="CEDFAE"/>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229" name="矩形 52229"/>
          <p:cNvSpPr>
            <a:spLocks noChangeArrowheads="1"/>
          </p:cNvSpPr>
          <p:nvPr/>
        </p:nvSpPr>
        <p:spPr bwMode="auto">
          <a:xfrm>
            <a:off x="5435600" y="2565400"/>
            <a:ext cx="2305050" cy="431800"/>
          </a:xfrm>
          <a:prstGeom prst="rect">
            <a:avLst/>
          </a:prstGeom>
          <a:solidFill>
            <a:srgbClr val="CC3300"/>
          </a:solidFill>
          <a:ln w="9525">
            <a:solidFill>
              <a:srgbClr val="CC3300"/>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行政收尾</a:t>
            </a:r>
          </a:p>
        </p:txBody>
      </p:sp>
      <p:sp>
        <p:nvSpPr>
          <p:cNvPr id="52230" name="矩形 52230"/>
          <p:cNvSpPr>
            <a:spLocks noChangeArrowheads="1"/>
          </p:cNvSpPr>
          <p:nvPr/>
        </p:nvSpPr>
        <p:spPr bwMode="auto">
          <a:xfrm>
            <a:off x="5435600" y="2997200"/>
            <a:ext cx="2305050" cy="2447925"/>
          </a:xfrm>
          <a:prstGeom prst="rect">
            <a:avLst/>
          </a:prstGeom>
          <a:solidFill>
            <a:schemeClr val="bg1"/>
          </a:solidFill>
          <a:ln w="9525">
            <a:solidFill>
              <a:srgbClr val="CC3300"/>
            </a:solidFill>
            <a:miter lim="800000"/>
            <a:headEnd/>
            <a:tailEnd/>
          </a:ln>
        </p:spPr>
        <p:txBody>
          <a:bodyPr wrap="none"/>
          <a:lstStyle/>
          <a:p>
            <a:r>
              <a:rPr lang="zh-CN" altLang="en-US" sz="1600" b="0">
                <a:latin typeface="微软雅黑" pitchFamily="34" charset="-122"/>
                <a:ea typeface="微软雅黑" pitchFamily="34" charset="-122"/>
              </a:rPr>
              <a:t>资料归档</a:t>
            </a:r>
          </a:p>
          <a:p>
            <a:r>
              <a:rPr lang="zh-CN" altLang="en-US" sz="1600" b="0">
                <a:latin typeface="微软雅黑" pitchFamily="34" charset="-122"/>
                <a:ea typeface="微软雅黑" pitchFamily="34" charset="-122"/>
              </a:rPr>
              <a:t>经验教训总结</a:t>
            </a:r>
          </a:p>
          <a:p>
            <a:r>
              <a:rPr lang="zh-CN" altLang="en-US" sz="1600" b="0">
                <a:latin typeface="微软雅黑" pitchFamily="34" charset="-122"/>
                <a:ea typeface="微软雅黑" pitchFamily="34" charset="-122"/>
              </a:rPr>
              <a:t>工作绩效信息</a:t>
            </a:r>
          </a:p>
          <a:p>
            <a:r>
              <a:rPr lang="zh-CN" altLang="en-US" sz="1600" b="0">
                <a:latin typeface="微软雅黑" pitchFamily="34" charset="-122"/>
                <a:ea typeface="微软雅黑" pitchFamily="34" charset="-122"/>
              </a:rPr>
              <a:t>每阶段都可做</a:t>
            </a:r>
          </a:p>
        </p:txBody>
      </p:sp>
      <p:sp>
        <p:nvSpPr>
          <p:cNvPr id="52231" name="矩形 52231"/>
          <p:cNvSpPr>
            <a:spLocks noChangeArrowheads="1"/>
          </p:cNvSpPr>
          <p:nvPr/>
        </p:nvSpPr>
        <p:spPr bwMode="auto">
          <a:xfrm>
            <a:off x="1187450" y="2565400"/>
            <a:ext cx="2305050" cy="431800"/>
          </a:xfrm>
          <a:prstGeom prst="rect">
            <a:avLst/>
          </a:prstGeom>
          <a:solidFill>
            <a:srgbClr val="CC3300"/>
          </a:solidFill>
          <a:ln w="9525">
            <a:solidFill>
              <a:srgbClr val="CC3300"/>
            </a:solidFill>
            <a:miter lim="800000"/>
            <a:headEnd/>
            <a:tailEnd/>
          </a:ln>
        </p:spPr>
        <p:txBody>
          <a:bodyPr wrap="none" anchor="ctr"/>
          <a:lstStyle/>
          <a:p>
            <a:pPr algn="ctr"/>
            <a:r>
              <a:rPr lang="zh-CN" altLang="en-US" sz="1600" b="0">
                <a:solidFill>
                  <a:schemeClr val="bg1"/>
                </a:solidFill>
                <a:latin typeface="微软雅黑" pitchFamily="34" charset="-122"/>
                <a:ea typeface="微软雅黑" pitchFamily="34" charset="-122"/>
              </a:rPr>
              <a:t>合同收尾</a:t>
            </a:r>
          </a:p>
        </p:txBody>
      </p:sp>
      <p:sp>
        <p:nvSpPr>
          <p:cNvPr id="52232" name="矩形 52232"/>
          <p:cNvSpPr>
            <a:spLocks noChangeArrowheads="1"/>
          </p:cNvSpPr>
          <p:nvPr/>
        </p:nvSpPr>
        <p:spPr bwMode="auto">
          <a:xfrm>
            <a:off x="1187450" y="2997200"/>
            <a:ext cx="2305050" cy="2447925"/>
          </a:xfrm>
          <a:prstGeom prst="rect">
            <a:avLst/>
          </a:prstGeom>
          <a:solidFill>
            <a:schemeClr val="bg1"/>
          </a:solidFill>
          <a:ln w="9525">
            <a:solidFill>
              <a:srgbClr val="CC3300"/>
            </a:solidFill>
            <a:miter lim="800000"/>
            <a:headEnd/>
            <a:tailEnd/>
          </a:ln>
        </p:spPr>
        <p:txBody>
          <a:bodyPr wrap="none"/>
          <a:lstStyle/>
          <a:p>
            <a:r>
              <a:rPr lang="zh-CN" altLang="en-US" sz="1600" b="0">
                <a:latin typeface="微软雅黑" pitchFamily="34" charset="-122"/>
                <a:ea typeface="微软雅黑" pitchFamily="34" charset="-122"/>
              </a:rPr>
              <a:t>属于采购过程组</a:t>
            </a:r>
          </a:p>
          <a:p>
            <a:r>
              <a:rPr lang="zh-CN" altLang="en-US" sz="1600" b="0">
                <a:latin typeface="微软雅黑" pitchFamily="34" charset="-122"/>
                <a:ea typeface="微软雅黑" pitchFamily="34" charset="-122"/>
              </a:rPr>
              <a:t>输入是采购文件</a:t>
            </a:r>
          </a:p>
          <a:p>
            <a:r>
              <a:rPr lang="zh-CN" altLang="en-US" sz="1600" b="0">
                <a:latin typeface="微软雅黑" pitchFamily="34" charset="-122"/>
                <a:ea typeface="微软雅黑" pitchFamily="34" charset="-122"/>
              </a:rPr>
              <a:t>产品核实</a:t>
            </a:r>
          </a:p>
          <a:p>
            <a:r>
              <a:rPr lang="zh-CN" altLang="en-US" sz="1600" b="0">
                <a:latin typeface="微软雅黑" pitchFamily="34" charset="-122"/>
                <a:ea typeface="微软雅黑" pitchFamily="34" charset="-122"/>
              </a:rPr>
              <a:t>采购审计</a:t>
            </a:r>
          </a:p>
          <a:p>
            <a:r>
              <a:rPr lang="zh-CN" altLang="en-US" sz="1600" b="0">
                <a:latin typeface="微软雅黑" pitchFamily="34" charset="-122"/>
                <a:ea typeface="微软雅黑" pitchFamily="34" charset="-122"/>
              </a:rPr>
              <a:t>项目完全结束做</a:t>
            </a:r>
          </a:p>
        </p:txBody>
      </p:sp>
      <p:sp>
        <p:nvSpPr>
          <p:cNvPr id="52233" name="矩形 52233"/>
          <p:cNvSpPr>
            <a:spLocks noChangeArrowheads="1"/>
          </p:cNvSpPr>
          <p:nvPr/>
        </p:nvSpPr>
        <p:spPr bwMode="auto">
          <a:xfrm>
            <a:off x="1187450" y="5588000"/>
            <a:ext cx="6553200" cy="358775"/>
          </a:xfrm>
          <a:prstGeom prst="rect">
            <a:avLst/>
          </a:prstGeom>
          <a:noFill/>
          <a:ln w="9525">
            <a:solidFill>
              <a:srgbClr val="CC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CN" altLang="en-US" b="0">
                <a:latin typeface="微软雅黑" pitchFamily="34" charset="-122"/>
                <a:ea typeface="微软雅黑" pitchFamily="34" charset="-122"/>
              </a:rPr>
              <a:t>资源释放和团队解散</a:t>
            </a:r>
          </a:p>
        </p:txBody>
      </p:sp>
      <p:sp>
        <p:nvSpPr>
          <p:cNvPr id="52234" name="任意多边形 52234"/>
          <p:cNvSpPr>
            <a:spLocks noChangeArrowheads="1"/>
          </p:cNvSpPr>
          <p:nvPr/>
        </p:nvSpPr>
        <p:spPr bwMode="auto">
          <a:xfrm>
            <a:off x="4140200" y="4005263"/>
            <a:ext cx="1008063" cy="288925"/>
          </a:xfrm>
          <a:custGeom>
            <a:avLst/>
            <a:gdLst>
              <a:gd name="T0" fmla="*/ 16200 w 21600"/>
              <a:gd name="T1" fmla="*/ 0 h 21600"/>
              <a:gd name="T2" fmla="*/ 16200 w 21600"/>
              <a:gd name="T3" fmla="*/ 5400 h 21600"/>
              <a:gd name="T4" fmla="*/ 3375 w 21600"/>
              <a:gd name="T5" fmla="*/ 5400 h 21600"/>
              <a:gd name="T6" fmla="*/ 3375 w 21600"/>
              <a:gd name="T7" fmla="*/ 16200 h 21600"/>
              <a:gd name="T8" fmla="*/ 16200 w 21600"/>
              <a:gd name="T9" fmla="*/ 16200 h 21600"/>
              <a:gd name="T10" fmla="*/ 16200 w 21600"/>
              <a:gd name="T11" fmla="*/ 21600 h 21600"/>
              <a:gd name="T12" fmla="*/ 21600 w 21600"/>
              <a:gd name="T13" fmla="*/ 10800 h 21600"/>
              <a:gd name="T14" fmla="*/ 1350 w 21600"/>
              <a:gd name="T15" fmla="*/ 5400 h 21600"/>
              <a:gd name="T16" fmla="*/ 1350 w 21600"/>
              <a:gd name="T17" fmla="*/ 16200 h 21600"/>
              <a:gd name="T18" fmla="*/ 2700 w 21600"/>
              <a:gd name="T19" fmla="*/ 16200 h 21600"/>
              <a:gd name="T20" fmla="*/ 2700 w 21600"/>
              <a:gd name="T21" fmla="*/ 5400 h 21600"/>
              <a:gd name="T22" fmla="*/ 0 w 21600"/>
              <a:gd name="T23" fmla="*/ 5400 h 21600"/>
              <a:gd name="T24" fmla="*/ 0 w 21600"/>
              <a:gd name="T25" fmla="*/ 16200 h 21600"/>
              <a:gd name="T26" fmla="*/ 675 w 21600"/>
              <a:gd name="T27" fmla="*/ 16200 h 21600"/>
              <a:gd name="T28" fmla="*/ 675 w 21600"/>
              <a:gd name="T29" fmla="*/ 54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a:lstStyle/>
          <a:p>
            <a:endParaRPr lang="zh-CN" altLang="en-US"/>
          </a:p>
        </p:txBody>
      </p:sp>
      <p:sp>
        <p:nvSpPr>
          <p:cNvPr id="52235" name="椭圆 52235"/>
          <p:cNvSpPr>
            <a:spLocks noChangeArrowheads="1"/>
          </p:cNvSpPr>
          <p:nvPr/>
        </p:nvSpPr>
        <p:spPr bwMode="auto">
          <a:xfrm>
            <a:off x="2916238" y="3933825"/>
            <a:ext cx="1008062" cy="431800"/>
          </a:xfrm>
          <a:prstGeom prst="ellipse">
            <a:avLst/>
          </a:prstGeom>
          <a:solidFill>
            <a:schemeClr val="accent1"/>
          </a:solidFill>
          <a:ln w="9525">
            <a:solidFill>
              <a:schemeClr val="tx1"/>
            </a:solidFill>
            <a:round/>
            <a:headEnd/>
            <a:tailEnd/>
          </a:ln>
        </p:spPr>
        <p:txBody>
          <a:bodyPr wrap="none" anchor="ctr"/>
          <a:lstStyle/>
          <a:p>
            <a:pPr algn="ctr"/>
            <a:r>
              <a:rPr lang="zh-CN" altLang="en-US" sz="1600" b="0">
                <a:solidFill>
                  <a:schemeClr val="bg1"/>
                </a:solidFill>
                <a:latin typeface="微软雅黑" pitchFamily="34" charset="-122"/>
                <a:ea typeface="微软雅黑" pitchFamily="34" charset="-122"/>
              </a:rPr>
              <a:t>行政收尾</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53249"/>
          <p:cNvSpPr>
            <a:spLocks noChangeArrowheads="1" noChangeShapeType="1" noTextEdit="1"/>
          </p:cNvSpPr>
          <p:nvPr/>
        </p:nvSpPr>
        <p:spPr bwMode="auto">
          <a:xfrm>
            <a:off x="4643438" y="2565400"/>
            <a:ext cx="3241675" cy="790575"/>
          </a:xfrm>
          <a:prstGeom prst="rect">
            <a:avLst/>
          </a:prstGeom>
        </p:spPr>
        <p:txBody>
          <a:bodyPr wrap="none" fromWordArt="1">
            <a:prstTxWarp prst="textDeflate">
              <a:avLst>
                <a:gd name="adj" fmla="val 0"/>
              </a:avLst>
            </a:prstTxWarp>
          </a:bodyPr>
          <a:lstStyle/>
          <a:p>
            <a:pPr algn="ctr"/>
            <a:r>
              <a:rPr lang="zh-CN" altLang="en-US" sz="4800"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微软雅黑"/>
                <a:ea typeface="微软雅黑"/>
              </a:rPr>
              <a:t>谢 谢 </a:t>
            </a:r>
            <a:r>
              <a:rPr lang="en-US" altLang="zh-CN" sz="4800"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微软雅黑"/>
                <a:ea typeface="微软雅黑"/>
              </a:rPr>
              <a:t>!</a:t>
            </a:r>
            <a:endParaRPr lang="zh-CN" altLang="en-US" sz="4800"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微软雅黑"/>
              <a:ea typeface="微软雅黑"/>
            </a:endParaRPr>
          </a:p>
        </p:txBody>
      </p:sp>
      <p:sp>
        <p:nvSpPr>
          <p:cNvPr id="2" name="矩形 53250"/>
          <p:cNvSpPr>
            <a:spLocks noChangeArrowheads="1"/>
          </p:cNvSpPr>
          <p:nvPr/>
        </p:nvSpPr>
        <p:spPr bwMode="auto">
          <a:xfrm>
            <a:off x="1835150" y="5516563"/>
            <a:ext cx="533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Clr>
                <a:schemeClr val="hlink"/>
              </a:buClr>
              <a:buFont typeface="Wingdings" pitchFamily="2" charset="2"/>
              <a:buNone/>
            </a:pPr>
            <a:r>
              <a:rPr lang="en-US" altLang="zh-CN">
                <a:solidFill>
                  <a:schemeClr val="tx2"/>
                </a:solidFill>
                <a:ea typeface="微软雅黑" pitchFamily="34" charset="-122"/>
              </a:rPr>
              <a:t>xxxxxxxxxxxxxxxxxxxxxxxxxxxxxxxxxx</a:t>
            </a:r>
            <a:endParaRPr lang="en-US" altLang="zh-CN">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p:cTn id="7" dur="500" fill="hold"/>
                                        <p:tgtEl>
                                          <p:spTgt spid="53250"/>
                                        </p:tgtEl>
                                        <p:attrNameLst>
                                          <p:attrName>ppt_w</p:attrName>
                                        </p:attrNameLst>
                                      </p:cBhvr>
                                      <p:tavLst>
                                        <p:tav tm="0">
                                          <p:val>
                                            <p:fltVal val="0"/>
                                          </p:val>
                                        </p:tav>
                                        <p:tav tm="100000">
                                          <p:val>
                                            <p:strVal val="#ppt_w"/>
                                          </p:val>
                                        </p:tav>
                                      </p:tavLst>
                                    </p:anim>
                                    <p:anim calcmode="lin" valueType="num">
                                      <p:cBhvr>
                                        <p:cTn id="8" dur="500" fill="hold"/>
                                        <p:tgtEl>
                                          <p:spTgt spid="53250"/>
                                        </p:tgtEl>
                                        <p:attrNameLst>
                                          <p:attrName>ppt_h</p:attrName>
                                        </p:attrNameLst>
                                      </p:cBhvr>
                                      <p:tavLst>
                                        <p:tav tm="0">
                                          <p:val>
                                            <p:fltVal val="0"/>
                                          </p:val>
                                        </p:tav>
                                        <p:tav tm="100000">
                                          <p:val>
                                            <p:strVal val="#ppt_h"/>
                                          </p:val>
                                        </p:tav>
                                      </p:tavLst>
                                    </p:anim>
                                    <p:animEffect transition="in" filter="fade">
                                      <p:cBhvr>
                                        <p:cTn id="9" dur="5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57729"/>
            <a:ext cx="8936182"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10241"/>
          <p:cNvSpPr>
            <a:spLocks noGrp="1" noChangeArrowheads="1"/>
          </p:cNvSpPr>
          <p:nvPr>
            <p:ph type="title"/>
          </p:nvPr>
        </p:nvSpPr>
        <p:spPr/>
        <p:txBody>
          <a:bodyPr/>
          <a:lstStyle/>
          <a:p>
            <a:r>
              <a:rPr lang="zh-CN" altLang="en-US" sz="2800" smtClean="0"/>
              <a:t>系统思维</a:t>
            </a:r>
          </a:p>
        </p:txBody>
      </p:sp>
      <p:sp>
        <p:nvSpPr>
          <p:cNvPr id="10242" name="文本占位符 10242"/>
          <p:cNvSpPr>
            <a:spLocks noGrp="1" noChangeArrowheads="1"/>
          </p:cNvSpPr>
          <p:nvPr>
            <p:ph type="body" idx="1"/>
          </p:nvPr>
        </p:nvSpPr>
        <p:spPr>
          <a:xfrm>
            <a:off x="323850" y="2565400"/>
            <a:ext cx="8153400" cy="2103438"/>
          </a:xfrm>
        </p:spPr>
        <p:txBody>
          <a:bodyPr/>
          <a:lstStyle/>
          <a:p>
            <a:r>
              <a:rPr lang="zh-CN" altLang="en-US" sz="1800" b="0" smtClean="0">
                <a:latin typeface="微软雅黑" pitchFamily="34" charset="-122"/>
                <a:ea typeface="微软雅黑" pitchFamily="34" charset="-122"/>
              </a:rPr>
              <a:t>今日问题来自昨日之解，显而易见之解往往无效。</a:t>
            </a:r>
          </a:p>
          <a:p>
            <a:r>
              <a:rPr lang="zh-CN" altLang="en-US" sz="1800" b="0" smtClean="0">
                <a:latin typeface="微软雅黑" pitchFamily="34" charset="-122"/>
                <a:ea typeface="微软雅黑" pitchFamily="34" charset="-122"/>
              </a:rPr>
              <a:t>补偿性回馈－愈用力推，反弹力度越大。</a:t>
            </a:r>
          </a:p>
          <a:p>
            <a:r>
              <a:rPr lang="zh-CN" altLang="en-US" sz="1800" b="0" smtClean="0">
                <a:latin typeface="微软雅黑" pitchFamily="34" charset="-122"/>
                <a:ea typeface="微软雅黑" pitchFamily="34" charset="-122"/>
              </a:rPr>
              <a:t>短期和长期－对策可能比问题更糟</a:t>
            </a:r>
          </a:p>
          <a:p>
            <a:r>
              <a:rPr lang="zh-CN" altLang="en-US" sz="1800" b="0" smtClean="0">
                <a:latin typeface="微软雅黑" pitchFamily="34" charset="-122"/>
                <a:ea typeface="微软雅黑" pitchFamily="34" charset="-122"/>
              </a:rPr>
              <a:t>动态的思考－鱼和熊掌可以兼得</a:t>
            </a:r>
          </a:p>
          <a:p>
            <a:r>
              <a:rPr lang="zh-CN" altLang="en-US" sz="1800" b="0" smtClean="0">
                <a:latin typeface="微软雅黑" pitchFamily="34" charset="-122"/>
                <a:ea typeface="微软雅黑" pitchFamily="34" charset="-122"/>
              </a:rPr>
              <a:t>寻找小而有效的杠杆解</a:t>
            </a:r>
          </a:p>
          <a:p>
            <a:r>
              <a:rPr lang="zh-CN" altLang="en-US" sz="1800" b="0" smtClean="0">
                <a:latin typeface="微软雅黑" pitchFamily="34" charset="-122"/>
                <a:ea typeface="微软雅黑" pitchFamily="34" charset="-122"/>
              </a:rPr>
              <a:t>考虑系统边界，不可分割的整体性</a:t>
            </a:r>
          </a:p>
        </p:txBody>
      </p:sp>
      <p:sp>
        <p:nvSpPr>
          <p:cNvPr id="10243" name="矩形 10243"/>
          <p:cNvSpPr>
            <a:spLocks noChangeArrowheads="1"/>
          </p:cNvSpPr>
          <p:nvPr/>
        </p:nvSpPr>
        <p:spPr bwMode="auto">
          <a:xfrm>
            <a:off x="250825" y="1268413"/>
            <a:ext cx="84963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系统思考是把观察、处理的对象看作一个系统，不仅要看到系统的组成部分即要素，更要看到这些要素之间的相互关系，并从整体的角度把系统中的人、物、能量、信息加以处理和协调。在协调时应该既见树木又见森林。</a:t>
            </a:r>
          </a:p>
        </p:txBody>
      </p:sp>
      <p:pic>
        <p:nvPicPr>
          <p:cNvPr id="10244" name="图片 102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651375"/>
            <a:ext cx="2665413"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燕尾形 12289"/>
          <p:cNvSpPr>
            <a:spLocks noChangeArrowheads="1"/>
          </p:cNvSpPr>
          <p:nvPr/>
        </p:nvSpPr>
        <p:spPr bwMode="auto">
          <a:xfrm>
            <a:off x="5580063" y="3429000"/>
            <a:ext cx="863600" cy="358775"/>
          </a:xfrm>
          <a:prstGeom prst="chevron">
            <a:avLst>
              <a:gd name="adj" fmla="val 60166"/>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290" name="标题 12290"/>
          <p:cNvSpPr>
            <a:spLocks noGrp="1" noChangeArrowheads="1"/>
          </p:cNvSpPr>
          <p:nvPr>
            <p:ph type="title"/>
          </p:nvPr>
        </p:nvSpPr>
        <p:spPr/>
        <p:txBody>
          <a:bodyPr/>
          <a:lstStyle/>
          <a:p>
            <a:r>
              <a:rPr lang="zh-CN" altLang="en-US" sz="2800" smtClean="0"/>
              <a:t>方法论和模式</a:t>
            </a:r>
          </a:p>
        </p:txBody>
      </p:sp>
      <p:sp>
        <p:nvSpPr>
          <p:cNvPr id="12291" name="文本占位符 12291"/>
          <p:cNvSpPr>
            <a:spLocks noGrp="1" noChangeArrowheads="1"/>
          </p:cNvSpPr>
          <p:nvPr>
            <p:ph type="body" idx="1"/>
          </p:nvPr>
        </p:nvSpPr>
        <p:spPr>
          <a:xfrm>
            <a:off x="250825" y="1270000"/>
            <a:ext cx="8153400" cy="1295400"/>
          </a:xfrm>
        </p:spPr>
        <p:txBody>
          <a:bodyPr/>
          <a:lstStyle/>
          <a:p>
            <a:r>
              <a:rPr lang="zh-CN" altLang="en-US" sz="1800" b="0" smtClean="0">
                <a:latin typeface="微软雅黑" pitchFamily="34" charset="-122"/>
                <a:ea typeface="微软雅黑" pitchFamily="34" charset="-122"/>
              </a:rPr>
              <a:t>体现系统思维和结构化解决问题</a:t>
            </a:r>
          </a:p>
          <a:p>
            <a:r>
              <a:rPr lang="zh-CN" altLang="en-US" sz="1800" b="0" smtClean="0">
                <a:latin typeface="微软雅黑" pitchFamily="34" charset="-122"/>
                <a:ea typeface="微软雅黑" pitchFamily="34" charset="-122"/>
              </a:rPr>
              <a:t>源自于恐惧，经验必须沉淀</a:t>
            </a:r>
          </a:p>
          <a:p>
            <a:r>
              <a:rPr lang="zh-CN" altLang="en-US" sz="1800" b="0" smtClean="0">
                <a:latin typeface="微软雅黑" pitchFamily="34" charset="-122"/>
                <a:ea typeface="微软雅黑" pitchFamily="34" charset="-122"/>
              </a:rPr>
              <a:t>解决某一个领域问题的方法，工具，技术，流程集合</a:t>
            </a:r>
            <a:endParaRPr lang="zh-CN" altLang="en-US" smtClean="0"/>
          </a:p>
        </p:txBody>
      </p:sp>
      <p:sp>
        <p:nvSpPr>
          <p:cNvPr id="12292" name="下箭头 12292"/>
          <p:cNvSpPr>
            <a:spLocks noChangeArrowheads="1"/>
          </p:cNvSpPr>
          <p:nvPr/>
        </p:nvSpPr>
        <p:spPr bwMode="auto">
          <a:xfrm>
            <a:off x="971550" y="3716338"/>
            <a:ext cx="217488" cy="215900"/>
          </a:xfrm>
          <a:prstGeom prst="downArrow">
            <a:avLst>
              <a:gd name="adj1" fmla="val 50000"/>
              <a:gd name="adj2" fmla="val 25000"/>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293" name="矩形 12293"/>
          <p:cNvSpPr>
            <a:spLocks noChangeArrowheads="1"/>
          </p:cNvSpPr>
          <p:nvPr/>
        </p:nvSpPr>
        <p:spPr bwMode="auto">
          <a:xfrm>
            <a:off x="395288" y="3284538"/>
            <a:ext cx="7127875" cy="2736850"/>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294" name="直接连接符 12294"/>
          <p:cNvSpPr>
            <a:spLocks noChangeShapeType="1"/>
          </p:cNvSpPr>
          <p:nvPr/>
        </p:nvSpPr>
        <p:spPr bwMode="auto">
          <a:xfrm>
            <a:off x="501650" y="3609975"/>
            <a:ext cx="6156325" cy="0"/>
          </a:xfrm>
          <a:prstGeom prst="line">
            <a:avLst/>
          </a:prstGeom>
          <a:noFill/>
          <a:ln w="28575">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295" name="燕尾形 12295"/>
          <p:cNvSpPr>
            <a:spLocks noChangeArrowheads="1"/>
          </p:cNvSpPr>
          <p:nvPr/>
        </p:nvSpPr>
        <p:spPr bwMode="auto">
          <a:xfrm>
            <a:off x="1908175" y="3429000"/>
            <a:ext cx="863600" cy="358775"/>
          </a:xfrm>
          <a:prstGeom prst="chevron">
            <a:avLst>
              <a:gd name="adj" fmla="val 60166"/>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296" name="燕尾形 12296"/>
          <p:cNvSpPr>
            <a:spLocks noChangeArrowheads="1"/>
          </p:cNvSpPr>
          <p:nvPr/>
        </p:nvSpPr>
        <p:spPr bwMode="auto">
          <a:xfrm>
            <a:off x="3132138" y="3429000"/>
            <a:ext cx="863600" cy="358775"/>
          </a:xfrm>
          <a:prstGeom prst="chevron">
            <a:avLst>
              <a:gd name="adj" fmla="val 60166"/>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297" name="燕尾形 12297"/>
          <p:cNvSpPr>
            <a:spLocks noChangeArrowheads="1"/>
          </p:cNvSpPr>
          <p:nvPr/>
        </p:nvSpPr>
        <p:spPr bwMode="auto">
          <a:xfrm>
            <a:off x="4356100" y="3429000"/>
            <a:ext cx="863600" cy="358775"/>
          </a:xfrm>
          <a:prstGeom prst="chevron">
            <a:avLst>
              <a:gd name="adj" fmla="val 60166"/>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298" name="矩形 12298"/>
          <p:cNvSpPr>
            <a:spLocks noChangeArrowheads="1"/>
          </p:cNvSpPr>
          <p:nvPr/>
        </p:nvSpPr>
        <p:spPr bwMode="auto">
          <a:xfrm>
            <a:off x="682625" y="3932238"/>
            <a:ext cx="792163" cy="19446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299" name="矩形 12299"/>
          <p:cNvSpPr>
            <a:spLocks noChangeArrowheads="1"/>
          </p:cNvSpPr>
          <p:nvPr/>
        </p:nvSpPr>
        <p:spPr bwMode="auto">
          <a:xfrm>
            <a:off x="1906588" y="3932238"/>
            <a:ext cx="792162" cy="19446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0" name="矩形 12300"/>
          <p:cNvSpPr>
            <a:spLocks noChangeArrowheads="1"/>
          </p:cNvSpPr>
          <p:nvPr/>
        </p:nvSpPr>
        <p:spPr bwMode="auto">
          <a:xfrm>
            <a:off x="3130550" y="3932238"/>
            <a:ext cx="792163" cy="19446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1" name="矩形 12301"/>
          <p:cNvSpPr>
            <a:spLocks noChangeArrowheads="1"/>
          </p:cNvSpPr>
          <p:nvPr/>
        </p:nvSpPr>
        <p:spPr bwMode="auto">
          <a:xfrm>
            <a:off x="4356100" y="3932238"/>
            <a:ext cx="792163" cy="19446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2" name="矩形 12302"/>
          <p:cNvSpPr>
            <a:spLocks noChangeArrowheads="1"/>
          </p:cNvSpPr>
          <p:nvPr/>
        </p:nvSpPr>
        <p:spPr bwMode="auto">
          <a:xfrm>
            <a:off x="5580063" y="3932238"/>
            <a:ext cx="792162" cy="19446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3" name="椭圆 12303"/>
          <p:cNvSpPr>
            <a:spLocks noChangeArrowheads="1"/>
          </p:cNvSpPr>
          <p:nvPr/>
        </p:nvSpPr>
        <p:spPr bwMode="auto">
          <a:xfrm>
            <a:off x="971550" y="4076700"/>
            <a:ext cx="217488" cy="2159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4" name="椭圆 12304"/>
          <p:cNvSpPr>
            <a:spLocks noChangeArrowheads="1"/>
          </p:cNvSpPr>
          <p:nvPr/>
        </p:nvSpPr>
        <p:spPr bwMode="auto">
          <a:xfrm>
            <a:off x="971550" y="4437063"/>
            <a:ext cx="217488" cy="2159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5" name="椭圆 12305"/>
          <p:cNvSpPr>
            <a:spLocks noChangeArrowheads="1"/>
          </p:cNvSpPr>
          <p:nvPr/>
        </p:nvSpPr>
        <p:spPr bwMode="auto">
          <a:xfrm>
            <a:off x="971550" y="4797425"/>
            <a:ext cx="217488" cy="2159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6" name="椭圆 12306"/>
          <p:cNvSpPr>
            <a:spLocks noChangeArrowheads="1"/>
          </p:cNvSpPr>
          <p:nvPr/>
        </p:nvSpPr>
        <p:spPr bwMode="auto">
          <a:xfrm>
            <a:off x="971550" y="5156200"/>
            <a:ext cx="217488" cy="2159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7" name="椭圆 12307"/>
          <p:cNvSpPr>
            <a:spLocks noChangeArrowheads="1"/>
          </p:cNvSpPr>
          <p:nvPr/>
        </p:nvSpPr>
        <p:spPr bwMode="auto">
          <a:xfrm>
            <a:off x="971550" y="5516563"/>
            <a:ext cx="217488" cy="2159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8" name="椭圆 12308"/>
          <p:cNvSpPr>
            <a:spLocks noChangeArrowheads="1"/>
          </p:cNvSpPr>
          <p:nvPr/>
        </p:nvSpPr>
        <p:spPr bwMode="auto">
          <a:xfrm>
            <a:off x="2195513" y="4076700"/>
            <a:ext cx="217487" cy="215900"/>
          </a:xfrm>
          <a:prstGeom prst="ellipse">
            <a:avLst/>
          </a:prstGeom>
          <a:solidFill>
            <a:srgbClr val="C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9" name="椭圆 12309"/>
          <p:cNvSpPr>
            <a:spLocks noChangeArrowheads="1"/>
          </p:cNvSpPr>
          <p:nvPr/>
        </p:nvSpPr>
        <p:spPr bwMode="auto">
          <a:xfrm>
            <a:off x="2195513" y="4437063"/>
            <a:ext cx="217487" cy="215900"/>
          </a:xfrm>
          <a:prstGeom prst="ellipse">
            <a:avLst/>
          </a:prstGeom>
          <a:solidFill>
            <a:srgbClr val="C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0" name="椭圆 12310"/>
          <p:cNvSpPr>
            <a:spLocks noChangeArrowheads="1"/>
          </p:cNvSpPr>
          <p:nvPr/>
        </p:nvSpPr>
        <p:spPr bwMode="auto">
          <a:xfrm>
            <a:off x="2195513" y="4797425"/>
            <a:ext cx="217487" cy="215900"/>
          </a:xfrm>
          <a:prstGeom prst="ellipse">
            <a:avLst/>
          </a:prstGeom>
          <a:solidFill>
            <a:srgbClr val="C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1" name="椭圆 12311"/>
          <p:cNvSpPr>
            <a:spLocks noChangeArrowheads="1"/>
          </p:cNvSpPr>
          <p:nvPr/>
        </p:nvSpPr>
        <p:spPr bwMode="auto">
          <a:xfrm>
            <a:off x="2195513" y="5156200"/>
            <a:ext cx="217487" cy="215900"/>
          </a:xfrm>
          <a:prstGeom prst="ellipse">
            <a:avLst/>
          </a:prstGeom>
          <a:solidFill>
            <a:srgbClr val="C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2" name="椭圆 12312"/>
          <p:cNvSpPr>
            <a:spLocks noChangeArrowheads="1"/>
          </p:cNvSpPr>
          <p:nvPr/>
        </p:nvSpPr>
        <p:spPr bwMode="auto">
          <a:xfrm>
            <a:off x="2195513" y="5516563"/>
            <a:ext cx="217487" cy="215900"/>
          </a:xfrm>
          <a:prstGeom prst="ellipse">
            <a:avLst/>
          </a:prstGeom>
          <a:solidFill>
            <a:srgbClr val="C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3" name="椭圆 12313"/>
          <p:cNvSpPr>
            <a:spLocks noChangeArrowheads="1"/>
          </p:cNvSpPr>
          <p:nvPr/>
        </p:nvSpPr>
        <p:spPr bwMode="auto">
          <a:xfrm>
            <a:off x="3419475" y="4076700"/>
            <a:ext cx="217488" cy="2159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4" name="椭圆 12314"/>
          <p:cNvSpPr>
            <a:spLocks noChangeArrowheads="1"/>
          </p:cNvSpPr>
          <p:nvPr/>
        </p:nvSpPr>
        <p:spPr bwMode="auto">
          <a:xfrm>
            <a:off x="3419475" y="4437063"/>
            <a:ext cx="217488" cy="2159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5" name="椭圆 12315"/>
          <p:cNvSpPr>
            <a:spLocks noChangeArrowheads="1"/>
          </p:cNvSpPr>
          <p:nvPr/>
        </p:nvSpPr>
        <p:spPr bwMode="auto">
          <a:xfrm>
            <a:off x="3419475" y="4797425"/>
            <a:ext cx="217488" cy="2159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6" name="椭圆 12316"/>
          <p:cNvSpPr>
            <a:spLocks noChangeArrowheads="1"/>
          </p:cNvSpPr>
          <p:nvPr/>
        </p:nvSpPr>
        <p:spPr bwMode="auto">
          <a:xfrm>
            <a:off x="3419475" y="5156200"/>
            <a:ext cx="217488" cy="2159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7" name="椭圆 12317"/>
          <p:cNvSpPr>
            <a:spLocks noChangeArrowheads="1"/>
          </p:cNvSpPr>
          <p:nvPr/>
        </p:nvSpPr>
        <p:spPr bwMode="auto">
          <a:xfrm>
            <a:off x="3419475" y="5516563"/>
            <a:ext cx="217488" cy="21590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8" name="椭圆 12318"/>
          <p:cNvSpPr>
            <a:spLocks noChangeArrowheads="1"/>
          </p:cNvSpPr>
          <p:nvPr/>
        </p:nvSpPr>
        <p:spPr bwMode="auto">
          <a:xfrm>
            <a:off x="4643438" y="4076700"/>
            <a:ext cx="217487" cy="215900"/>
          </a:xfrm>
          <a:prstGeom prst="ellipse">
            <a:avLst/>
          </a:pr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9" name="椭圆 12319"/>
          <p:cNvSpPr>
            <a:spLocks noChangeArrowheads="1"/>
          </p:cNvSpPr>
          <p:nvPr/>
        </p:nvSpPr>
        <p:spPr bwMode="auto">
          <a:xfrm>
            <a:off x="4643438" y="4437063"/>
            <a:ext cx="217487" cy="215900"/>
          </a:xfrm>
          <a:prstGeom prst="ellipse">
            <a:avLst/>
          </a:pr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0" name="椭圆 12320"/>
          <p:cNvSpPr>
            <a:spLocks noChangeArrowheads="1"/>
          </p:cNvSpPr>
          <p:nvPr/>
        </p:nvSpPr>
        <p:spPr bwMode="auto">
          <a:xfrm>
            <a:off x="4643438" y="4797425"/>
            <a:ext cx="217487" cy="215900"/>
          </a:xfrm>
          <a:prstGeom prst="ellipse">
            <a:avLst/>
          </a:pr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1" name="椭圆 12321"/>
          <p:cNvSpPr>
            <a:spLocks noChangeArrowheads="1"/>
          </p:cNvSpPr>
          <p:nvPr/>
        </p:nvSpPr>
        <p:spPr bwMode="auto">
          <a:xfrm>
            <a:off x="4643438" y="5156200"/>
            <a:ext cx="217487" cy="215900"/>
          </a:xfrm>
          <a:prstGeom prst="ellipse">
            <a:avLst/>
          </a:pr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2" name="椭圆 12322"/>
          <p:cNvSpPr>
            <a:spLocks noChangeArrowheads="1"/>
          </p:cNvSpPr>
          <p:nvPr/>
        </p:nvSpPr>
        <p:spPr bwMode="auto">
          <a:xfrm>
            <a:off x="4643438" y="5516563"/>
            <a:ext cx="217487" cy="215900"/>
          </a:xfrm>
          <a:prstGeom prst="ellipse">
            <a:avLst/>
          </a:pr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3" name="椭圆 12323"/>
          <p:cNvSpPr>
            <a:spLocks noChangeArrowheads="1"/>
          </p:cNvSpPr>
          <p:nvPr/>
        </p:nvSpPr>
        <p:spPr bwMode="auto">
          <a:xfrm>
            <a:off x="5867400" y="4076700"/>
            <a:ext cx="217488" cy="215900"/>
          </a:xfrm>
          <a:prstGeom prst="ellipse">
            <a:avLst/>
          </a:pr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4" name="椭圆 12324"/>
          <p:cNvSpPr>
            <a:spLocks noChangeArrowheads="1"/>
          </p:cNvSpPr>
          <p:nvPr/>
        </p:nvSpPr>
        <p:spPr bwMode="auto">
          <a:xfrm>
            <a:off x="5867400" y="4437063"/>
            <a:ext cx="217488" cy="215900"/>
          </a:xfrm>
          <a:prstGeom prst="ellipse">
            <a:avLst/>
          </a:pr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5" name="椭圆 12325"/>
          <p:cNvSpPr>
            <a:spLocks noChangeArrowheads="1"/>
          </p:cNvSpPr>
          <p:nvPr/>
        </p:nvSpPr>
        <p:spPr bwMode="auto">
          <a:xfrm>
            <a:off x="5867400" y="4797425"/>
            <a:ext cx="217488" cy="215900"/>
          </a:xfrm>
          <a:prstGeom prst="ellipse">
            <a:avLst/>
          </a:pr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6" name="椭圆 12326"/>
          <p:cNvSpPr>
            <a:spLocks noChangeArrowheads="1"/>
          </p:cNvSpPr>
          <p:nvPr/>
        </p:nvSpPr>
        <p:spPr bwMode="auto">
          <a:xfrm>
            <a:off x="5867400" y="5156200"/>
            <a:ext cx="217488" cy="215900"/>
          </a:xfrm>
          <a:prstGeom prst="ellipse">
            <a:avLst/>
          </a:pr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7" name="椭圆 12327"/>
          <p:cNvSpPr>
            <a:spLocks noChangeArrowheads="1"/>
          </p:cNvSpPr>
          <p:nvPr/>
        </p:nvSpPr>
        <p:spPr bwMode="auto">
          <a:xfrm>
            <a:off x="5867400" y="5516563"/>
            <a:ext cx="217488" cy="215900"/>
          </a:xfrm>
          <a:prstGeom prst="ellipse">
            <a:avLst/>
          </a:pr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28" name="文本框 12328"/>
          <p:cNvSpPr txBox="1">
            <a:spLocks noChangeArrowheads="1"/>
          </p:cNvSpPr>
          <p:nvPr/>
        </p:nvSpPr>
        <p:spPr bwMode="auto">
          <a:xfrm>
            <a:off x="1979613" y="3476625"/>
            <a:ext cx="7191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spcBef>
                <a:spcPct val="50000"/>
              </a:spcBef>
            </a:pPr>
            <a:r>
              <a:rPr lang="en-US">
                <a:solidFill>
                  <a:schemeClr val="bg1"/>
                </a:solidFill>
              </a:rPr>
              <a:t>B</a:t>
            </a:r>
          </a:p>
        </p:txBody>
      </p:sp>
      <p:sp>
        <p:nvSpPr>
          <p:cNvPr id="12329" name="文本框 12329"/>
          <p:cNvSpPr txBox="1">
            <a:spLocks noChangeArrowheads="1"/>
          </p:cNvSpPr>
          <p:nvPr/>
        </p:nvSpPr>
        <p:spPr bwMode="auto">
          <a:xfrm>
            <a:off x="3203575" y="3462338"/>
            <a:ext cx="7191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spcBef>
                <a:spcPct val="50000"/>
              </a:spcBef>
            </a:pPr>
            <a:r>
              <a:rPr lang="en-US">
                <a:solidFill>
                  <a:schemeClr val="bg1"/>
                </a:solidFill>
              </a:rPr>
              <a:t>C</a:t>
            </a:r>
          </a:p>
        </p:txBody>
      </p:sp>
      <p:sp>
        <p:nvSpPr>
          <p:cNvPr id="12330" name="文本框 12330"/>
          <p:cNvSpPr txBox="1">
            <a:spLocks noChangeArrowheads="1"/>
          </p:cNvSpPr>
          <p:nvPr/>
        </p:nvSpPr>
        <p:spPr bwMode="auto">
          <a:xfrm>
            <a:off x="4397375" y="3449638"/>
            <a:ext cx="7191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spcBef>
                <a:spcPct val="50000"/>
              </a:spcBef>
            </a:pPr>
            <a:r>
              <a:rPr lang="en-US">
                <a:solidFill>
                  <a:schemeClr val="bg1"/>
                </a:solidFill>
              </a:rPr>
              <a:t>D</a:t>
            </a:r>
          </a:p>
        </p:txBody>
      </p:sp>
      <p:sp>
        <p:nvSpPr>
          <p:cNvPr id="12331" name="文本框 12331"/>
          <p:cNvSpPr txBox="1">
            <a:spLocks noChangeArrowheads="1"/>
          </p:cNvSpPr>
          <p:nvPr/>
        </p:nvSpPr>
        <p:spPr bwMode="auto">
          <a:xfrm>
            <a:off x="5653088" y="3462338"/>
            <a:ext cx="71913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spcBef>
                <a:spcPct val="50000"/>
              </a:spcBef>
            </a:pPr>
            <a:r>
              <a:rPr lang="en-US">
                <a:solidFill>
                  <a:schemeClr val="bg1"/>
                </a:solidFill>
              </a:rPr>
              <a:t>E</a:t>
            </a:r>
          </a:p>
        </p:txBody>
      </p:sp>
      <p:sp>
        <p:nvSpPr>
          <p:cNvPr id="12332" name="直接连接符 12332"/>
          <p:cNvSpPr>
            <a:spLocks noChangeShapeType="1"/>
          </p:cNvSpPr>
          <p:nvPr/>
        </p:nvSpPr>
        <p:spPr bwMode="auto">
          <a:xfrm>
            <a:off x="501650" y="4149725"/>
            <a:ext cx="61563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333" name="直接连接符 12333"/>
          <p:cNvSpPr>
            <a:spLocks noChangeShapeType="1"/>
          </p:cNvSpPr>
          <p:nvPr/>
        </p:nvSpPr>
        <p:spPr bwMode="auto">
          <a:xfrm>
            <a:off x="500063" y="4581525"/>
            <a:ext cx="468312"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334" name="直接连接符 12334"/>
          <p:cNvSpPr>
            <a:spLocks noChangeShapeType="1"/>
          </p:cNvSpPr>
          <p:nvPr/>
        </p:nvSpPr>
        <p:spPr bwMode="auto">
          <a:xfrm>
            <a:off x="1184275" y="4581525"/>
            <a:ext cx="1008063" cy="288925"/>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335" name="直接连接符 12335"/>
          <p:cNvSpPr>
            <a:spLocks noChangeShapeType="1"/>
          </p:cNvSpPr>
          <p:nvPr/>
        </p:nvSpPr>
        <p:spPr bwMode="auto">
          <a:xfrm>
            <a:off x="2408238" y="4941888"/>
            <a:ext cx="1008062"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336" name="直接连接符 12336"/>
          <p:cNvSpPr>
            <a:spLocks noChangeShapeType="1"/>
          </p:cNvSpPr>
          <p:nvPr/>
        </p:nvSpPr>
        <p:spPr bwMode="auto">
          <a:xfrm>
            <a:off x="3633788" y="4941888"/>
            <a:ext cx="1008062" cy="360362"/>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337" name="直接连接符 12337"/>
          <p:cNvSpPr>
            <a:spLocks noChangeShapeType="1"/>
          </p:cNvSpPr>
          <p:nvPr/>
        </p:nvSpPr>
        <p:spPr bwMode="auto">
          <a:xfrm>
            <a:off x="4857750" y="5302250"/>
            <a:ext cx="1800225"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338" name="直接连接符 12338"/>
          <p:cNvSpPr>
            <a:spLocks noChangeShapeType="1"/>
          </p:cNvSpPr>
          <p:nvPr/>
        </p:nvSpPr>
        <p:spPr bwMode="auto">
          <a:xfrm>
            <a:off x="466725" y="5661025"/>
            <a:ext cx="6156325"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339" name="文本框 12339"/>
          <p:cNvSpPr txBox="1">
            <a:spLocks noChangeArrowheads="1"/>
          </p:cNvSpPr>
          <p:nvPr/>
        </p:nvSpPr>
        <p:spPr bwMode="auto">
          <a:xfrm>
            <a:off x="6716713" y="4037013"/>
            <a:ext cx="5905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0">
                <a:latin typeface="微软雅黑" pitchFamily="34" charset="-122"/>
                <a:ea typeface="微软雅黑" pitchFamily="34" charset="-122"/>
              </a:rPr>
              <a:t>模式</a:t>
            </a:r>
            <a:r>
              <a:rPr lang="en-US" b="0">
                <a:latin typeface="微软雅黑" pitchFamily="34" charset="-122"/>
                <a:ea typeface="微软雅黑" pitchFamily="34" charset="-122"/>
              </a:rPr>
              <a:t>1</a:t>
            </a:r>
          </a:p>
        </p:txBody>
      </p:sp>
      <p:sp>
        <p:nvSpPr>
          <p:cNvPr id="12340" name="文本框 12340"/>
          <p:cNvSpPr txBox="1">
            <a:spLocks noChangeArrowheads="1"/>
          </p:cNvSpPr>
          <p:nvPr/>
        </p:nvSpPr>
        <p:spPr bwMode="auto">
          <a:xfrm>
            <a:off x="6716713" y="5175250"/>
            <a:ext cx="5905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0">
                <a:latin typeface="微软雅黑" pitchFamily="34" charset="-122"/>
                <a:ea typeface="微软雅黑" pitchFamily="34" charset="-122"/>
              </a:rPr>
              <a:t>模式</a:t>
            </a:r>
            <a:r>
              <a:rPr lang="en-US" b="0">
                <a:latin typeface="微软雅黑" pitchFamily="34" charset="-122"/>
                <a:ea typeface="微软雅黑" pitchFamily="34" charset="-122"/>
              </a:rPr>
              <a:t>2</a:t>
            </a:r>
          </a:p>
        </p:txBody>
      </p:sp>
      <p:sp>
        <p:nvSpPr>
          <p:cNvPr id="12341" name="文本框 12341"/>
          <p:cNvSpPr txBox="1">
            <a:spLocks noChangeArrowheads="1"/>
          </p:cNvSpPr>
          <p:nvPr/>
        </p:nvSpPr>
        <p:spPr bwMode="auto">
          <a:xfrm>
            <a:off x="6664325" y="5589588"/>
            <a:ext cx="6429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0">
                <a:latin typeface="微软雅黑" pitchFamily="34" charset="-122"/>
                <a:ea typeface="微软雅黑" pitchFamily="34" charset="-122"/>
              </a:rPr>
              <a:t>模式</a:t>
            </a:r>
            <a:r>
              <a:rPr lang="en-US" b="0">
                <a:latin typeface="微软雅黑" pitchFamily="34" charset="-122"/>
                <a:ea typeface="微软雅黑" pitchFamily="34" charset="-122"/>
              </a:rPr>
              <a:t>N</a:t>
            </a:r>
          </a:p>
        </p:txBody>
      </p:sp>
      <p:sp>
        <p:nvSpPr>
          <p:cNvPr id="12342" name="文本框 12342"/>
          <p:cNvSpPr txBox="1">
            <a:spLocks noChangeArrowheads="1"/>
          </p:cNvSpPr>
          <p:nvPr/>
        </p:nvSpPr>
        <p:spPr bwMode="auto">
          <a:xfrm>
            <a:off x="6694488" y="3492500"/>
            <a:ext cx="685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b="0">
                <a:latin typeface="微软雅黑" pitchFamily="34" charset="-122"/>
                <a:ea typeface="微软雅黑" pitchFamily="34" charset="-122"/>
              </a:rPr>
              <a:t>方法论</a:t>
            </a:r>
          </a:p>
        </p:txBody>
      </p:sp>
      <p:sp>
        <p:nvSpPr>
          <p:cNvPr id="12343" name="下箭头 12343"/>
          <p:cNvSpPr>
            <a:spLocks noChangeArrowheads="1"/>
          </p:cNvSpPr>
          <p:nvPr/>
        </p:nvSpPr>
        <p:spPr bwMode="auto">
          <a:xfrm>
            <a:off x="971550" y="3787775"/>
            <a:ext cx="215900" cy="144463"/>
          </a:xfrm>
          <a:prstGeom prst="downArrow">
            <a:avLst>
              <a:gd name="adj1" fmla="val 50000"/>
              <a:gd name="adj2" fmla="val 25000"/>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4" name="下箭头 12344"/>
          <p:cNvSpPr>
            <a:spLocks noChangeArrowheads="1"/>
          </p:cNvSpPr>
          <p:nvPr/>
        </p:nvSpPr>
        <p:spPr bwMode="auto">
          <a:xfrm>
            <a:off x="2195513" y="3787775"/>
            <a:ext cx="215900" cy="144463"/>
          </a:xfrm>
          <a:prstGeom prst="downArrow">
            <a:avLst>
              <a:gd name="adj1" fmla="val 50000"/>
              <a:gd name="adj2" fmla="val 25000"/>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5" name="下箭头 12345"/>
          <p:cNvSpPr>
            <a:spLocks noChangeArrowheads="1"/>
          </p:cNvSpPr>
          <p:nvPr/>
        </p:nvSpPr>
        <p:spPr bwMode="auto">
          <a:xfrm>
            <a:off x="3421063" y="3787775"/>
            <a:ext cx="215900" cy="144463"/>
          </a:xfrm>
          <a:prstGeom prst="downArrow">
            <a:avLst>
              <a:gd name="adj1" fmla="val 50000"/>
              <a:gd name="adj2" fmla="val 25000"/>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6" name="下箭头 12346"/>
          <p:cNvSpPr>
            <a:spLocks noChangeArrowheads="1"/>
          </p:cNvSpPr>
          <p:nvPr/>
        </p:nvSpPr>
        <p:spPr bwMode="auto">
          <a:xfrm>
            <a:off x="4645025" y="3787775"/>
            <a:ext cx="215900" cy="144463"/>
          </a:xfrm>
          <a:prstGeom prst="downArrow">
            <a:avLst>
              <a:gd name="adj1" fmla="val 50000"/>
              <a:gd name="adj2" fmla="val 25000"/>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7" name="下箭头 12347"/>
          <p:cNvSpPr>
            <a:spLocks noChangeArrowheads="1"/>
          </p:cNvSpPr>
          <p:nvPr/>
        </p:nvSpPr>
        <p:spPr bwMode="auto">
          <a:xfrm>
            <a:off x="5868988" y="3787775"/>
            <a:ext cx="215900" cy="144463"/>
          </a:xfrm>
          <a:prstGeom prst="downArrow">
            <a:avLst>
              <a:gd name="adj1" fmla="val 50000"/>
              <a:gd name="adj2" fmla="val 25000"/>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8" name="燕尾形 12348"/>
          <p:cNvSpPr>
            <a:spLocks noChangeArrowheads="1"/>
          </p:cNvSpPr>
          <p:nvPr/>
        </p:nvSpPr>
        <p:spPr bwMode="auto">
          <a:xfrm>
            <a:off x="682625" y="3429000"/>
            <a:ext cx="863600" cy="358775"/>
          </a:xfrm>
          <a:prstGeom prst="chevron">
            <a:avLst>
              <a:gd name="adj" fmla="val 60166"/>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9" name="文本框 12349"/>
          <p:cNvSpPr txBox="1">
            <a:spLocks noChangeArrowheads="1"/>
          </p:cNvSpPr>
          <p:nvPr/>
        </p:nvSpPr>
        <p:spPr bwMode="auto">
          <a:xfrm>
            <a:off x="730250" y="3467100"/>
            <a:ext cx="7191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spcBef>
                <a:spcPct val="50000"/>
              </a:spcBef>
            </a:pPr>
            <a:r>
              <a:rPr lang="en-US">
                <a:solidFill>
                  <a:schemeClr val="bg1"/>
                </a:solidFill>
              </a:rPr>
              <a:t>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4337"/>
          <p:cNvSpPr>
            <a:spLocks noGrp="1" noChangeArrowheads="1"/>
          </p:cNvSpPr>
          <p:nvPr>
            <p:ph type="title"/>
          </p:nvPr>
        </p:nvSpPr>
        <p:spPr/>
        <p:txBody>
          <a:bodyPr/>
          <a:lstStyle/>
          <a:p>
            <a:r>
              <a:rPr lang="zh-CN" altLang="en-US" sz="2800" smtClean="0"/>
              <a:t>整体管理的位置</a:t>
            </a:r>
          </a:p>
        </p:txBody>
      </p:sp>
      <p:graphicFrame>
        <p:nvGraphicFramePr>
          <p:cNvPr id="14339" name="内容占位符 14338"/>
          <p:cNvGraphicFramePr>
            <a:graphicFrameLocks noGrp="1"/>
          </p:cNvGraphicFramePr>
          <p:nvPr>
            <p:ph idx="4294967295"/>
          </p:nvPr>
        </p:nvGraphicFramePr>
        <p:xfrm>
          <a:off x="252413" y="1368425"/>
          <a:ext cx="8640762" cy="5099050"/>
        </p:xfrm>
        <a:graphic>
          <a:graphicData uri="http://schemas.openxmlformats.org/drawingml/2006/table">
            <a:tbl>
              <a:tblPr/>
              <a:tblGrid>
                <a:gridCol w="1295400"/>
                <a:gridCol w="1344613"/>
                <a:gridCol w="1751012"/>
                <a:gridCol w="1609725"/>
                <a:gridCol w="1360488"/>
                <a:gridCol w="1279525"/>
              </a:tblGrid>
              <a:tr h="565316">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bg1"/>
                          </a:solidFill>
                          <a:latin typeface="微软雅黑" pitchFamily="2" charset="-122"/>
                          <a:ea typeface="微软雅黑" pitchFamily="2" charset="-122"/>
                        </a:rPr>
                        <a:t>           </a:t>
                      </a:r>
                      <a:r>
                        <a:rPr lang="zh-CN" altLang="en-US" sz="1200" b="0" dirty="0">
                          <a:solidFill>
                            <a:schemeClr val="bg1"/>
                          </a:solidFill>
                          <a:latin typeface="微软雅黑" pitchFamily="2" charset="-122"/>
                          <a:ea typeface="微软雅黑" pitchFamily="2" charset="-122"/>
                        </a:rPr>
                        <a:t>过程组</a:t>
                      </a:r>
                    </a:p>
                    <a:p>
                      <a:pPr marL="0" lvl="0" indent="0">
                        <a:buClr>
                          <a:srgbClr val="000000"/>
                        </a:buClr>
                        <a:buNone/>
                      </a:pPr>
                      <a:r>
                        <a:rPr lang="zh-CN" altLang="en-US" sz="1200" b="0" dirty="0">
                          <a:solidFill>
                            <a:schemeClr val="bg1"/>
                          </a:solidFill>
                          <a:latin typeface="微软雅黑" pitchFamily="2" charset="-122"/>
                          <a:ea typeface="微软雅黑" pitchFamily="2" charset="-122"/>
                        </a:rPr>
                        <a:t>管理内容</a:t>
                      </a:r>
                    </a:p>
                  </a:txBody>
                  <a:tcPr marT="46122" marB="46122">
                    <a:lnL w="28575" cap="flat" cmpd="sng">
                      <a:solidFill>
                        <a:schemeClr val="tx1"/>
                      </a:solidFill>
                      <a:prstDash val="solid"/>
                      <a:headEnd type="none" w="med" len="med"/>
                      <a:tailEnd type="none" w="med" len="med"/>
                    </a:lnL>
                    <a:lnR w="12700" cap="flat" cmpd="sng">
                      <a:solidFill>
                        <a:schemeClr val="bg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w="12700" cap="rnd" cmpd="sng">
                      <a:solidFill>
                        <a:schemeClr val="tx1"/>
                      </a:solidFill>
                      <a:prstDash val="solid"/>
                      <a:headEnd type="none" w="med" len="med"/>
                      <a:tailEnd type="none" w="med" len="med"/>
                    </a:lnTlToBr>
                    <a:lnBlToTr>
                      <a:noFill/>
                    </a:lnBlToTr>
                    <a:solidFill>
                      <a:schemeClr val="tx1">
                        <a:alpha val="100000"/>
                      </a:scheme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r>
                        <a:rPr lang="zh-CN" altLang="en-US" sz="1200" b="0" dirty="0">
                          <a:solidFill>
                            <a:schemeClr val="bg1"/>
                          </a:solidFill>
                          <a:latin typeface="微软雅黑" pitchFamily="2" charset="-122"/>
                          <a:ea typeface="微软雅黑" pitchFamily="2" charset="-122"/>
                        </a:rPr>
                        <a:t>启动过程组</a:t>
                      </a:r>
                    </a:p>
                  </a:txBody>
                  <a:tcPr marT="46122" marB="46122">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tx1">
                        <a:alpha val="100000"/>
                      </a:scheme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r>
                        <a:rPr lang="zh-CN" altLang="en-US" sz="1200" b="0" dirty="0">
                          <a:solidFill>
                            <a:schemeClr val="bg1"/>
                          </a:solidFill>
                          <a:latin typeface="微软雅黑" pitchFamily="2" charset="-122"/>
                          <a:ea typeface="微软雅黑" pitchFamily="2" charset="-122"/>
                        </a:rPr>
                        <a:t>计划过程组</a:t>
                      </a:r>
                    </a:p>
                  </a:txBody>
                  <a:tcPr marT="46122" marB="46122">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tx1">
                        <a:alpha val="100000"/>
                      </a:scheme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r>
                        <a:rPr lang="zh-CN" altLang="en-US" sz="1200" b="0" dirty="0">
                          <a:solidFill>
                            <a:schemeClr val="bg1"/>
                          </a:solidFill>
                          <a:latin typeface="微软雅黑" pitchFamily="2" charset="-122"/>
                          <a:ea typeface="微软雅黑" pitchFamily="2" charset="-122"/>
                        </a:rPr>
                        <a:t>执行过程组</a:t>
                      </a:r>
                    </a:p>
                  </a:txBody>
                  <a:tcPr marT="46122" marB="46122">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tx1">
                        <a:alpha val="100000"/>
                      </a:scheme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r>
                        <a:rPr lang="zh-CN" altLang="en-US" sz="1200" b="0" dirty="0">
                          <a:solidFill>
                            <a:schemeClr val="bg1"/>
                          </a:solidFill>
                          <a:latin typeface="微软雅黑" pitchFamily="2" charset="-122"/>
                          <a:ea typeface="微软雅黑" pitchFamily="2" charset="-122"/>
                        </a:rPr>
                        <a:t>控制过程组</a:t>
                      </a:r>
                    </a:p>
                  </a:txBody>
                  <a:tcPr marT="46122" marB="46122">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tx1">
                        <a:alpha val="100000"/>
                      </a:scheme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r>
                        <a:rPr lang="zh-CN" altLang="en-US" sz="1200" b="0" dirty="0">
                          <a:solidFill>
                            <a:schemeClr val="bg1"/>
                          </a:solidFill>
                          <a:latin typeface="微软雅黑" pitchFamily="2" charset="-122"/>
                          <a:ea typeface="微软雅黑" pitchFamily="2" charset="-122"/>
                        </a:rPr>
                        <a:t>收尾过程组</a:t>
                      </a:r>
                    </a:p>
                  </a:txBody>
                  <a:tcPr marT="46122" marB="46122">
                    <a:lnL w="12700" cap="flat" cmpd="sng">
                      <a:solidFill>
                        <a:schemeClr val="bg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tx1">
                        <a:alpha val="100000"/>
                      </a:schemeClr>
                    </a:solidFill>
                  </a:tcPr>
                </a:tc>
              </a:tr>
              <a:tr h="685425">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项目整体管理</a:t>
                      </a:r>
                    </a:p>
                  </a:txBody>
                  <a:tcPr marT="46122" marB="46122">
                    <a:lnL w="28575" cap="flat" cmpd="sng">
                      <a:solidFill>
                        <a:schemeClr val="tx1"/>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制定项目章程</a:t>
                      </a:r>
                    </a:p>
                    <a:p>
                      <a:pPr marL="0" lvl="0" indent="0">
                        <a:buClr>
                          <a:srgbClr val="000000"/>
                        </a:buClr>
                        <a:buNone/>
                      </a:pPr>
                      <a:r>
                        <a:rPr lang="zh-CN" altLang="en-US" sz="1200" dirty="0">
                          <a:solidFill>
                            <a:schemeClr val="tx2"/>
                          </a:solidFill>
                          <a:latin typeface="微软雅黑" pitchFamily="2" charset="-122"/>
                          <a:ea typeface="微软雅黑" pitchFamily="2" charset="-122"/>
                        </a:rPr>
                        <a:t>制定项目初步范围说明书</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制定项目管理计划</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r>
                        <a:rPr lang="zh-CN" altLang="en-US" sz="1200" dirty="0">
                          <a:solidFill>
                            <a:schemeClr val="tx2"/>
                          </a:solidFill>
                          <a:latin typeface="微软雅黑" pitchFamily="2" charset="-122"/>
                          <a:ea typeface="微软雅黑" pitchFamily="2" charset="-122"/>
                        </a:rPr>
                        <a:t>指导和管理项目执行</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监控项目工作</a:t>
                      </a:r>
                    </a:p>
                    <a:p>
                      <a:pPr marL="0" lvl="0" indent="0">
                        <a:buClr>
                          <a:srgbClr val="000000"/>
                        </a:buClr>
                        <a:buNone/>
                      </a:pPr>
                      <a:r>
                        <a:rPr lang="zh-CN" altLang="en-US" sz="1200" dirty="0">
                          <a:solidFill>
                            <a:schemeClr val="tx2"/>
                          </a:solidFill>
                          <a:latin typeface="微软雅黑" pitchFamily="2" charset="-122"/>
                          <a:ea typeface="微软雅黑" pitchFamily="2" charset="-122"/>
                        </a:rPr>
                        <a:t>整体变更控制</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solidFill>
                      <a:srgbClr val="FFFFCC">
                        <a:alpha val="100000"/>
                      </a:srgbClr>
                    </a:solid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项目收尾</a:t>
                      </a:r>
                    </a:p>
                  </a:txBody>
                  <a:tcPr marT="46122" marB="46122">
                    <a:lnL w="12700" cap="flat" cmpd="sng">
                      <a:solidFill>
                        <a:schemeClr val="tx2"/>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solidFill>
                      <a:srgbClr val="FFFFCC">
                        <a:alpha val="100000"/>
                      </a:srgbClr>
                    </a:solidFill>
                  </a:tcPr>
                </a:tc>
              </a:tr>
              <a:tr h="498054">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项目范围管理</a:t>
                      </a:r>
                    </a:p>
                  </a:txBody>
                  <a:tcPr marT="46122" marB="46122">
                    <a:lnL w="28575" cap="flat" cmpd="sng">
                      <a:solidFill>
                        <a:schemeClr val="tx1"/>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范围计划、范围定义</a:t>
                      </a:r>
                    </a:p>
                    <a:p>
                      <a:pPr marL="0" lvl="0" indent="0">
                        <a:buClr>
                          <a:srgbClr val="000000"/>
                        </a:buClr>
                        <a:buNone/>
                      </a:pPr>
                      <a:r>
                        <a:rPr lang="zh-CN" altLang="en-US" sz="1200" dirty="0">
                          <a:solidFill>
                            <a:schemeClr val="tx2"/>
                          </a:solidFill>
                          <a:latin typeface="微软雅黑" pitchFamily="2" charset="-122"/>
                          <a:ea typeface="微软雅黑" pitchFamily="2" charset="-122"/>
                        </a:rPr>
                        <a:t>制定工作分解结构</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范围确认</a:t>
                      </a:r>
                    </a:p>
                    <a:p>
                      <a:pPr marL="0" lvl="0" indent="0">
                        <a:buClr>
                          <a:srgbClr val="000000"/>
                        </a:buClr>
                        <a:buNone/>
                      </a:pPr>
                      <a:r>
                        <a:rPr lang="zh-CN" altLang="en-US" sz="1200" dirty="0">
                          <a:solidFill>
                            <a:schemeClr val="tx2"/>
                          </a:solidFill>
                          <a:latin typeface="微软雅黑" pitchFamily="2" charset="-122"/>
                          <a:ea typeface="微软雅黑" pitchFamily="2" charset="-122"/>
                        </a:rPr>
                        <a:t>范围变更控制</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r>
              <a:tr h="693433">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项目时间管理</a:t>
                      </a:r>
                    </a:p>
                  </a:txBody>
                  <a:tcPr marT="46122" marB="46122">
                    <a:lnL w="28575" cap="flat" cmpd="sng">
                      <a:solidFill>
                        <a:schemeClr val="tx1"/>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作业定义、作业排序</a:t>
                      </a:r>
                    </a:p>
                    <a:p>
                      <a:pPr marL="0" lvl="0" indent="0">
                        <a:buClr>
                          <a:srgbClr val="000000"/>
                        </a:buClr>
                        <a:buNone/>
                      </a:pPr>
                      <a:r>
                        <a:rPr lang="zh-CN" altLang="en-US" sz="1200" dirty="0">
                          <a:solidFill>
                            <a:schemeClr val="tx2"/>
                          </a:solidFill>
                          <a:latin typeface="微软雅黑" pitchFamily="2" charset="-122"/>
                          <a:ea typeface="微软雅黑" pitchFamily="2" charset="-122"/>
                        </a:rPr>
                        <a:t>作业资源估算、作业工期估算、制定进度表</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进度控制</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r>
              <a:tr h="390756">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项目成本管理</a:t>
                      </a:r>
                    </a:p>
                  </a:txBody>
                  <a:tcPr marT="46122" marB="46122">
                    <a:lnL w="28575" cap="flat" cmpd="sng">
                      <a:solidFill>
                        <a:schemeClr val="tx1"/>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成本估算、成本预算</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成本控制</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r>
              <a:tr h="339510">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项目质量管理</a:t>
                      </a:r>
                    </a:p>
                  </a:txBody>
                  <a:tcPr marT="46122" marB="46122">
                    <a:lnL w="28575" cap="flat" cmpd="sng">
                      <a:solidFill>
                        <a:schemeClr val="tx1"/>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质量计划编制</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r>
                        <a:rPr lang="zh-CN" altLang="en-US" sz="1200" dirty="0">
                          <a:solidFill>
                            <a:schemeClr val="tx2"/>
                          </a:solidFill>
                          <a:latin typeface="微软雅黑" pitchFamily="2" charset="-122"/>
                          <a:ea typeface="微软雅黑" pitchFamily="2" charset="-122"/>
                        </a:rPr>
                        <a:t>质量保证</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质量控制</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r>
              <a:tr h="389154">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人力资源管理</a:t>
                      </a:r>
                    </a:p>
                  </a:txBody>
                  <a:tcPr marT="46122" marB="46122">
                    <a:lnL w="28575" cap="flat" cmpd="sng">
                      <a:solidFill>
                        <a:schemeClr val="tx1"/>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人力资源计划编制</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r>
                        <a:rPr lang="zh-CN" altLang="en-US" sz="1200" dirty="0">
                          <a:solidFill>
                            <a:schemeClr val="tx2"/>
                          </a:solidFill>
                          <a:latin typeface="微软雅黑" pitchFamily="2" charset="-122"/>
                          <a:ea typeface="微软雅黑" pitchFamily="2" charset="-122"/>
                        </a:rPr>
                        <a:t>团队组建、团队建设</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项目团队管理</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r>
              <a:tr h="462823">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沟通沟通管理</a:t>
                      </a:r>
                    </a:p>
                  </a:txBody>
                  <a:tcPr marT="46122" marB="46122">
                    <a:lnL w="28575" cap="flat" cmpd="sng">
                      <a:solidFill>
                        <a:schemeClr val="tx1"/>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沟通、协作计划</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lgn="ctr">
                        <a:buClr>
                          <a:srgbClr val="000000"/>
                        </a:buClr>
                        <a:buNone/>
                      </a:pPr>
                      <a:r>
                        <a:rPr lang="zh-CN" altLang="en-US" sz="1200" dirty="0">
                          <a:solidFill>
                            <a:schemeClr val="tx2"/>
                          </a:solidFill>
                          <a:latin typeface="微软雅黑" pitchFamily="2" charset="-122"/>
                          <a:ea typeface="微软雅黑" pitchFamily="2" charset="-122"/>
                        </a:rPr>
                        <a:t>信息发布</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绩效报告、干系人管理</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r>
              <a:tr h="685425">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项目风险管理</a:t>
                      </a:r>
                    </a:p>
                  </a:txBody>
                  <a:tcPr marT="46122" marB="46122">
                    <a:lnL w="28575" cap="flat" cmpd="sng">
                      <a:solidFill>
                        <a:schemeClr val="tx1"/>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风险管理计划、风险识别、定性分析</a:t>
                      </a:r>
                    </a:p>
                    <a:p>
                      <a:pPr marL="0" lvl="0" indent="0">
                        <a:buClr>
                          <a:srgbClr val="000000"/>
                        </a:buClr>
                        <a:buNone/>
                      </a:pPr>
                      <a:r>
                        <a:rPr lang="zh-CN" altLang="en-US" sz="1200" dirty="0">
                          <a:solidFill>
                            <a:schemeClr val="tx2"/>
                          </a:solidFill>
                          <a:latin typeface="微软雅黑" pitchFamily="2" charset="-122"/>
                          <a:ea typeface="微软雅黑" pitchFamily="2" charset="-122"/>
                        </a:rPr>
                        <a:t>定量分析、应对计划</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风险监控</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2"/>
                      </a:solidFill>
                      <a:prstDash val="solid"/>
                      <a:headEnd type="none" w="med" len="med"/>
                      <a:tailEnd type="none" w="med" len="med"/>
                    </a:lnT>
                    <a:lnB w="12700" cap="flat" cmpd="sng">
                      <a:solidFill>
                        <a:schemeClr val="tx2"/>
                      </a:solidFill>
                      <a:prstDash val="solid"/>
                      <a:headEnd type="none" w="med" len="med"/>
                      <a:tailEnd type="none" w="med" len="med"/>
                    </a:lnB>
                    <a:lnTlToBr>
                      <a:noFill/>
                    </a:lnTlToBr>
                    <a:lnBlToTr>
                      <a:noFill/>
                    </a:lnBlToTr>
                    <a:noFill/>
                  </a:tcPr>
                </a:tc>
              </a:tr>
              <a:tr h="389154">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项目采购管理</a:t>
                      </a:r>
                    </a:p>
                  </a:txBody>
                  <a:tcPr marT="46122" marB="46122">
                    <a:lnL w="28575" cap="flat" cmpd="sng">
                      <a:solidFill>
                        <a:schemeClr val="tx1"/>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endParaRPr lang="zh-CN" altLang="en-US" sz="1200" dirty="0">
                        <a:solidFill>
                          <a:schemeClr val="tx2"/>
                        </a:solidFill>
                        <a:latin typeface="微软雅黑" pitchFamily="2" charset="-122"/>
                        <a:ea typeface="微软雅黑" pitchFamily="2" charset="-122"/>
                      </a:endParaRP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采购计划、发包计划</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询价、供方选择</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合同管理</a:t>
                      </a:r>
                    </a:p>
                  </a:txBody>
                  <a:tcPr marT="46122" marB="46122">
                    <a:lnL w="12700" cap="flat" cmpd="sng">
                      <a:solidFill>
                        <a:schemeClr val="tx2"/>
                      </a:solidFill>
                      <a:prstDash val="solid"/>
                      <a:headEnd type="none" w="med" len="med"/>
                      <a:tailEnd type="none" w="med" len="med"/>
                    </a:lnL>
                    <a:lnR w="12700" cap="flat" cmpd="sng">
                      <a:solidFill>
                        <a:schemeClr val="tx2"/>
                      </a:solidFill>
                      <a:prstDash val="solid"/>
                      <a:headEnd type="none" w="med" len="med"/>
                      <a:tailEnd type="none" w="med" len="med"/>
                    </a:lnR>
                    <a:lnT w="12700" cap="flat" cmpd="sng">
                      <a:solidFill>
                        <a:schemeClr val="tx2"/>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itchFamily="2" charset="2"/>
                        <a:buChar char="v"/>
                        <a:defRPr sz="2400" b="1" i="0" u="none" kern="1200" baseline="0">
                          <a:solidFill>
                            <a:schemeClr val="accent1"/>
                          </a:solidFill>
                          <a:latin typeface="Verdana" pitchFamily="34" charset="0"/>
                        </a:defRPr>
                      </a:lvl1pPr>
                      <a:lvl2pPr marL="742950" lvl="1" indent="-285750">
                        <a:buClr>
                          <a:schemeClr val="accent1"/>
                        </a:buClr>
                        <a:defRPr sz="2000" b="0" kern="1200">
                          <a:solidFill>
                            <a:schemeClr val="tx1"/>
                          </a:solidFill>
                          <a:latin typeface="Arial" pitchFamily="34" charset="0"/>
                        </a:defRPr>
                      </a:lvl2pPr>
                      <a:lvl3pPr marL="1143000" lvl="2" indent="-228600">
                        <a:buClr>
                          <a:schemeClr val="tx1"/>
                        </a:buClr>
                        <a:defRPr sz="2000" kern="1200"/>
                      </a:lvl3pPr>
                      <a:lvl4pPr marL="1600200" lvl="3" indent="-228600">
                        <a:defRPr sz="1800" kern="1200"/>
                      </a:lvl4pPr>
                      <a:lvl5pPr marL="2057400" lvl="4" indent="-228600">
                        <a:defRPr sz="1800" kern="1200"/>
                      </a:lvl5pPr>
                    </a:lstStyle>
                    <a:p>
                      <a:pPr marL="0" lvl="0" indent="0">
                        <a:buClr>
                          <a:srgbClr val="000000"/>
                        </a:buClr>
                        <a:buNone/>
                      </a:pPr>
                      <a:r>
                        <a:rPr lang="zh-CN" altLang="en-US" sz="1200" dirty="0">
                          <a:solidFill>
                            <a:schemeClr val="tx2"/>
                          </a:solidFill>
                          <a:latin typeface="微软雅黑" pitchFamily="2" charset="-122"/>
                          <a:ea typeface="微软雅黑" pitchFamily="2" charset="-122"/>
                        </a:rPr>
                        <a:t>合同收尾</a:t>
                      </a:r>
                    </a:p>
                  </a:txBody>
                  <a:tcPr marT="46122" marB="46122">
                    <a:lnL w="12700" cap="flat" cmpd="sng">
                      <a:solidFill>
                        <a:schemeClr val="tx2"/>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2"/>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5361"/>
          <p:cNvSpPr>
            <a:spLocks noGrp="1" noChangeArrowheads="1"/>
          </p:cNvSpPr>
          <p:nvPr>
            <p:ph type="title"/>
          </p:nvPr>
        </p:nvSpPr>
        <p:spPr/>
        <p:txBody>
          <a:bodyPr/>
          <a:lstStyle/>
          <a:p>
            <a:r>
              <a:rPr lang="zh-CN" altLang="en-US" sz="2800" smtClean="0"/>
              <a:t>最小项目管理活动集</a:t>
            </a:r>
          </a:p>
        </p:txBody>
      </p:sp>
      <p:sp>
        <p:nvSpPr>
          <p:cNvPr id="15362" name="文本占位符 15362"/>
          <p:cNvSpPr>
            <a:spLocks noGrp="1" noChangeArrowheads="1"/>
          </p:cNvSpPr>
          <p:nvPr>
            <p:ph type="body" idx="1"/>
          </p:nvPr>
        </p:nvSpPr>
        <p:spPr>
          <a:xfrm>
            <a:off x="379413" y="2492375"/>
            <a:ext cx="5561012" cy="2016125"/>
          </a:xfrm>
        </p:spPr>
        <p:txBody>
          <a:bodyPr/>
          <a:lstStyle/>
          <a:p>
            <a:r>
              <a:rPr lang="zh-CN" altLang="en-US" sz="1800" b="0" smtClean="0">
                <a:latin typeface="微软雅黑" pitchFamily="34" charset="-122"/>
                <a:ea typeface="微软雅黑" pitchFamily="34" charset="-122"/>
              </a:rPr>
              <a:t>启动</a:t>
            </a:r>
            <a:r>
              <a:rPr lang="en-US" altLang="zh-CN" sz="1800" b="0" smtClean="0">
                <a:latin typeface="微软雅黑" pitchFamily="34" charset="-122"/>
                <a:ea typeface="微软雅黑" pitchFamily="34" charset="-122"/>
              </a:rPr>
              <a:t>-</a:t>
            </a:r>
            <a:r>
              <a:rPr lang="zh-CN" altLang="en-US" sz="1800" b="0" smtClean="0">
                <a:latin typeface="微软雅黑" pitchFamily="34" charset="-122"/>
                <a:ea typeface="微软雅黑" pitchFamily="34" charset="-122"/>
              </a:rPr>
              <a:t>制定项目章程并确定初步范围</a:t>
            </a:r>
          </a:p>
          <a:p>
            <a:r>
              <a:rPr lang="zh-CN" altLang="en-US" sz="1800" b="0" smtClean="0">
                <a:latin typeface="微软雅黑" pitchFamily="34" charset="-122"/>
                <a:ea typeface="微软雅黑" pitchFamily="34" charset="-122"/>
              </a:rPr>
              <a:t>计划</a:t>
            </a:r>
            <a:r>
              <a:rPr lang="en-US" altLang="zh-CN" sz="1800" b="0" smtClean="0">
                <a:latin typeface="微软雅黑" pitchFamily="34" charset="-122"/>
                <a:ea typeface="微软雅黑" pitchFamily="34" charset="-122"/>
              </a:rPr>
              <a:t>-</a:t>
            </a:r>
            <a:r>
              <a:rPr lang="zh-CN" altLang="en-US" sz="1800" b="0" smtClean="0">
                <a:latin typeface="微软雅黑" pitchFamily="34" charset="-122"/>
                <a:ea typeface="微软雅黑" pitchFamily="34" charset="-122"/>
              </a:rPr>
              <a:t>制定项目管理计划</a:t>
            </a:r>
          </a:p>
          <a:p>
            <a:r>
              <a:rPr lang="zh-CN" altLang="en-US" sz="1800" b="0" smtClean="0">
                <a:latin typeface="微软雅黑" pitchFamily="34" charset="-122"/>
                <a:ea typeface="微软雅黑" pitchFamily="34" charset="-122"/>
              </a:rPr>
              <a:t>执行</a:t>
            </a:r>
            <a:r>
              <a:rPr lang="en-US" altLang="zh-CN" sz="1800" b="0" smtClean="0">
                <a:latin typeface="微软雅黑" pitchFamily="34" charset="-122"/>
                <a:ea typeface="微软雅黑" pitchFamily="34" charset="-122"/>
              </a:rPr>
              <a:t>-</a:t>
            </a:r>
            <a:r>
              <a:rPr lang="zh-CN" altLang="en-US" sz="1800" b="0" smtClean="0">
                <a:latin typeface="微软雅黑" pitchFamily="34" charset="-122"/>
                <a:ea typeface="微软雅黑" pitchFamily="34" charset="-122"/>
              </a:rPr>
              <a:t>制导和管理项目的执行活动</a:t>
            </a:r>
          </a:p>
          <a:p>
            <a:r>
              <a:rPr lang="zh-CN" altLang="en-US" sz="1800" b="0" smtClean="0">
                <a:latin typeface="微软雅黑" pitchFamily="34" charset="-122"/>
                <a:ea typeface="微软雅黑" pitchFamily="34" charset="-122"/>
              </a:rPr>
              <a:t>监控</a:t>
            </a:r>
            <a:r>
              <a:rPr lang="en-US" altLang="zh-CN" sz="1800" b="0" smtClean="0">
                <a:latin typeface="微软雅黑" pitchFamily="34" charset="-122"/>
                <a:ea typeface="微软雅黑" pitchFamily="34" charset="-122"/>
              </a:rPr>
              <a:t>-</a:t>
            </a:r>
            <a:r>
              <a:rPr lang="zh-CN" altLang="en-US" sz="1800" b="0" smtClean="0">
                <a:latin typeface="微软雅黑" pitchFamily="34" charset="-122"/>
                <a:ea typeface="微软雅黑" pitchFamily="34" charset="-122"/>
              </a:rPr>
              <a:t>监控项目执行并进行整体变更控制</a:t>
            </a:r>
          </a:p>
          <a:p>
            <a:r>
              <a:rPr lang="zh-CN" altLang="en-US" sz="1800" b="0" smtClean="0">
                <a:latin typeface="微软雅黑" pitchFamily="34" charset="-122"/>
                <a:ea typeface="微软雅黑" pitchFamily="34" charset="-122"/>
              </a:rPr>
              <a:t>收尾</a:t>
            </a:r>
            <a:r>
              <a:rPr lang="en-US" altLang="zh-CN" sz="1800" b="0" smtClean="0">
                <a:latin typeface="微软雅黑" pitchFamily="34" charset="-122"/>
                <a:ea typeface="微软雅黑" pitchFamily="34" charset="-122"/>
              </a:rPr>
              <a:t>-</a:t>
            </a:r>
            <a:r>
              <a:rPr lang="zh-CN" altLang="en-US" sz="1800" b="0" smtClean="0">
                <a:latin typeface="微软雅黑" pitchFamily="34" charset="-122"/>
                <a:ea typeface="微软雅黑" pitchFamily="34" charset="-122"/>
              </a:rPr>
              <a:t>项目收尾和结束</a:t>
            </a:r>
          </a:p>
        </p:txBody>
      </p:sp>
      <p:sp>
        <p:nvSpPr>
          <p:cNvPr id="15363" name="矩形 15363"/>
          <p:cNvSpPr>
            <a:spLocks noChangeArrowheads="1"/>
          </p:cNvSpPr>
          <p:nvPr/>
        </p:nvSpPr>
        <p:spPr bwMode="auto">
          <a:xfrm>
            <a:off x="323850" y="1198563"/>
            <a:ext cx="84963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0">
                <a:solidFill>
                  <a:schemeClr val="tx2"/>
                </a:solidFill>
                <a:ea typeface="微软雅黑" pitchFamily="34" charset="-122"/>
              </a:rPr>
              <a:t>整体管理核心是将项目管理过程组形成一个整体。因为目标驱动的任何一项活动或问题解决都涉及到诸多过程联动。同时整体管理是一个最小化的项目管理活动集。</a:t>
            </a:r>
          </a:p>
        </p:txBody>
      </p:sp>
      <p:pic>
        <p:nvPicPr>
          <p:cNvPr id="15364" name="图片 153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725" y="4365625"/>
            <a:ext cx="3313113" cy="201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16385"/>
          <p:cNvSpPr>
            <a:spLocks noChangeArrowheads="1"/>
          </p:cNvSpPr>
          <p:nvPr/>
        </p:nvSpPr>
        <p:spPr bwMode="auto">
          <a:xfrm>
            <a:off x="2122488" y="1628775"/>
            <a:ext cx="4392612" cy="42481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86" name="标题 16386"/>
          <p:cNvSpPr>
            <a:spLocks noGrp="1" noChangeArrowheads="1"/>
          </p:cNvSpPr>
          <p:nvPr>
            <p:ph type="title"/>
          </p:nvPr>
        </p:nvSpPr>
        <p:spPr/>
        <p:txBody>
          <a:bodyPr/>
          <a:lstStyle/>
          <a:p>
            <a:r>
              <a:rPr lang="zh-CN" altLang="en-US" sz="2800" smtClean="0"/>
              <a:t>过程和接口</a:t>
            </a:r>
          </a:p>
        </p:txBody>
      </p:sp>
      <p:sp>
        <p:nvSpPr>
          <p:cNvPr id="16387" name="矩形 16387"/>
          <p:cNvSpPr>
            <a:spLocks noChangeArrowheads="1"/>
          </p:cNvSpPr>
          <p:nvPr/>
        </p:nvSpPr>
        <p:spPr bwMode="auto">
          <a:xfrm>
            <a:off x="4210050" y="1844675"/>
            <a:ext cx="1944688" cy="358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制定项目章程</a:t>
            </a:r>
          </a:p>
        </p:txBody>
      </p:sp>
      <p:sp>
        <p:nvSpPr>
          <p:cNvPr id="16388" name="矩形 16388"/>
          <p:cNvSpPr>
            <a:spLocks noChangeArrowheads="1"/>
          </p:cNvSpPr>
          <p:nvPr/>
        </p:nvSpPr>
        <p:spPr bwMode="auto">
          <a:xfrm>
            <a:off x="4210050" y="2492375"/>
            <a:ext cx="1944688" cy="358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制定项目初步范围</a:t>
            </a:r>
          </a:p>
        </p:txBody>
      </p:sp>
      <p:sp>
        <p:nvSpPr>
          <p:cNvPr id="16389" name="矩形 16389"/>
          <p:cNvSpPr>
            <a:spLocks noChangeArrowheads="1"/>
          </p:cNvSpPr>
          <p:nvPr/>
        </p:nvSpPr>
        <p:spPr bwMode="auto">
          <a:xfrm>
            <a:off x="4210050" y="3140075"/>
            <a:ext cx="1944688" cy="358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制定项目管理计划</a:t>
            </a:r>
          </a:p>
        </p:txBody>
      </p:sp>
      <p:sp>
        <p:nvSpPr>
          <p:cNvPr id="16390" name="矩形 16390"/>
          <p:cNvSpPr>
            <a:spLocks noChangeArrowheads="1"/>
          </p:cNvSpPr>
          <p:nvPr/>
        </p:nvSpPr>
        <p:spPr bwMode="auto">
          <a:xfrm>
            <a:off x="4210050" y="4221163"/>
            <a:ext cx="1944688" cy="358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指导和管理项目执行</a:t>
            </a:r>
          </a:p>
        </p:txBody>
      </p:sp>
      <p:sp>
        <p:nvSpPr>
          <p:cNvPr id="16391" name="矩形 16391"/>
          <p:cNvSpPr>
            <a:spLocks noChangeArrowheads="1"/>
          </p:cNvSpPr>
          <p:nvPr/>
        </p:nvSpPr>
        <p:spPr bwMode="auto">
          <a:xfrm>
            <a:off x="2336800" y="3140075"/>
            <a:ext cx="1512888" cy="358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监控项目工作</a:t>
            </a:r>
          </a:p>
        </p:txBody>
      </p:sp>
      <p:sp>
        <p:nvSpPr>
          <p:cNvPr id="16392" name="矩形 16392"/>
          <p:cNvSpPr>
            <a:spLocks noChangeArrowheads="1"/>
          </p:cNvSpPr>
          <p:nvPr/>
        </p:nvSpPr>
        <p:spPr bwMode="auto">
          <a:xfrm>
            <a:off x="2336800" y="4221163"/>
            <a:ext cx="1511300" cy="358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整体变更控制</a:t>
            </a:r>
          </a:p>
        </p:txBody>
      </p:sp>
      <p:sp>
        <p:nvSpPr>
          <p:cNvPr id="16393" name="矩形 16393"/>
          <p:cNvSpPr>
            <a:spLocks noChangeArrowheads="1"/>
          </p:cNvSpPr>
          <p:nvPr/>
        </p:nvSpPr>
        <p:spPr bwMode="auto">
          <a:xfrm>
            <a:off x="4210050" y="5300663"/>
            <a:ext cx="1944688" cy="358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1600" b="0">
                <a:solidFill>
                  <a:schemeClr val="bg1"/>
                </a:solidFill>
                <a:latin typeface="微软雅黑" pitchFamily="34" charset="-122"/>
                <a:ea typeface="微软雅黑" pitchFamily="34" charset="-122"/>
              </a:rPr>
              <a:t>项目收尾</a:t>
            </a:r>
          </a:p>
        </p:txBody>
      </p:sp>
      <p:sp>
        <p:nvSpPr>
          <p:cNvPr id="16394" name="矩形 16394"/>
          <p:cNvSpPr>
            <a:spLocks noChangeArrowheads="1"/>
          </p:cNvSpPr>
          <p:nvPr/>
        </p:nvSpPr>
        <p:spPr bwMode="auto">
          <a:xfrm>
            <a:off x="7019925" y="2492375"/>
            <a:ext cx="1800225" cy="358775"/>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chemeClr val="bg1"/>
                </a:solidFill>
                <a:latin typeface="微软雅黑" pitchFamily="34" charset="-122"/>
                <a:ea typeface="微软雅黑" pitchFamily="34" charset="-122"/>
              </a:rPr>
              <a:t>5.2 </a:t>
            </a:r>
            <a:r>
              <a:rPr lang="zh-CN" altLang="en-US" sz="1600" b="0">
                <a:solidFill>
                  <a:schemeClr val="bg1"/>
                </a:solidFill>
                <a:latin typeface="微软雅黑" pitchFamily="34" charset="-122"/>
                <a:ea typeface="微软雅黑" pitchFamily="34" charset="-122"/>
              </a:rPr>
              <a:t>范围定义</a:t>
            </a:r>
          </a:p>
        </p:txBody>
      </p:sp>
      <p:cxnSp>
        <p:nvCxnSpPr>
          <p:cNvPr id="16395" name="直接箭头连接符 16395"/>
          <p:cNvCxnSpPr>
            <a:cxnSpLocks noChangeShapeType="1"/>
            <a:stCxn id="16387" idx="2"/>
            <a:endCxn id="16388" idx="0"/>
          </p:cNvCxnSpPr>
          <p:nvPr/>
        </p:nvCxnSpPr>
        <p:spPr bwMode="auto">
          <a:xfrm>
            <a:off x="5183188" y="2203450"/>
            <a:ext cx="0" cy="28892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396" name="直接箭头连接符 16396"/>
          <p:cNvCxnSpPr>
            <a:cxnSpLocks noChangeShapeType="1"/>
            <a:stCxn id="16388" idx="3"/>
            <a:endCxn id="16394" idx="1"/>
          </p:cNvCxnSpPr>
          <p:nvPr/>
        </p:nvCxnSpPr>
        <p:spPr bwMode="auto">
          <a:xfrm>
            <a:off x="6154738" y="2671763"/>
            <a:ext cx="865187"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397" name="直接箭头连接符 16397"/>
          <p:cNvCxnSpPr>
            <a:cxnSpLocks noChangeShapeType="1"/>
            <a:stCxn id="16388" idx="2"/>
            <a:endCxn id="16389" idx="0"/>
          </p:cNvCxnSpPr>
          <p:nvPr/>
        </p:nvCxnSpPr>
        <p:spPr bwMode="auto">
          <a:xfrm rot="5400000">
            <a:off x="5038725" y="2995613"/>
            <a:ext cx="28892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398" name="肘形连接符 16398"/>
          <p:cNvCxnSpPr>
            <a:cxnSpLocks noChangeShapeType="1"/>
            <a:stCxn id="16394" idx="2"/>
            <a:endCxn id="16389" idx="3"/>
          </p:cNvCxnSpPr>
          <p:nvPr/>
        </p:nvCxnSpPr>
        <p:spPr bwMode="auto">
          <a:xfrm rot="5400000">
            <a:off x="6803231" y="2202657"/>
            <a:ext cx="468313" cy="1765300"/>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16399" name="直接箭头连接符 16399"/>
          <p:cNvCxnSpPr>
            <a:cxnSpLocks noChangeShapeType="1"/>
            <a:stCxn id="16389" idx="2"/>
            <a:endCxn id="16390" idx="0"/>
          </p:cNvCxnSpPr>
          <p:nvPr/>
        </p:nvCxnSpPr>
        <p:spPr bwMode="auto">
          <a:xfrm rot="5400000">
            <a:off x="4822031" y="3860007"/>
            <a:ext cx="72231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400" name="矩形 16400"/>
          <p:cNvSpPr>
            <a:spLocks noChangeArrowheads="1"/>
          </p:cNvSpPr>
          <p:nvPr/>
        </p:nvSpPr>
        <p:spPr bwMode="auto">
          <a:xfrm>
            <a:off x="7021513" y="3644900"/>
            <a:ext cx="1798637" cy="358775"/>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chemeClr val="bg1"/>
                </a:solidFill>
                <a:latin typeface="微软雅黑" pitchFamily="34" charset="-122"/>
                <a:ea typeface="微软雅黑" pitchFamily="34" charset="-122"/>
              </a:rPr>
              <a:t>5-12 </a:t>
            </a:r>
            <a:r>
              <a:rPr lang="zh-CN" altLang="en-US" sz="1600" b="0">
                <a:solidFill>
                  <a:schemeClr val="bg1"/>
                </a:solidFill>
                <a:latin typeface="微软雅黑" pitchFamily="34" charset="-122"/>
                <a:ea typeface="微软雅黑" pitchFamily="34" charset="-122"/>
              </a:rPr>
              <a:t>各相关子计划</a:t>
            </a:r>
          </a:p>
        </p:txBody>
      </p:sp>
      <p:cxnSp>
        <p:nvCxnSpPr>
          <p:cNvPr id="16401" name="直接箭头连接符 16401"/>
          <p:cNvCxnSpPr>
            <a:cxnSpLocks noChangeShapeType="1"/>
            <a:stCxn id="16389" idx="1"/>
            <a:endCxn id="16391" idx="3"/>
          </p:cNvCxnSpPr>
          <p:nvPr/>
        </p:nvCxnSpPr>
        <p:spPr bwMode="auto">
          <a:xfrm flipH="1">
            <a:off x="3849688" y="3319463"/>
            <a:ext cx="360362"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402" name="直接箭头连接符 16402"/>
          <p:cNvCxnSpPr>
            <a:cxnSpLocks noChangeShapeType="1"/>
            <a:stCxn id="16391" idx="2"/>
            <a:endCxn id="16392" idx="0"/>
          </p:cNvCxnSpPr>
          <p:nvPr/>
        </p:nvCxnSpPr>
        <p:spPr bwMode="auto">
          <a:xfrm flipH="1">
            <a:off x="3092450" y="3498850"/>
            <a:ext cx="1588" cy="72231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403" name="直接箭头连接符 16403"/>
          <p:cNvCxnSpPr>
            <a:cxnSpLocks noChangeShapeType="1"/>
            <a:stCxn id="16392" idx="3"/>
            <a:endCxn id="16390" idx="1"/>
          </p:cNvCxnSpPr>
          <p:nvPr/>
        </p:nvCxnSpPr>
        <p:spPr bwMode="auto">
          <a:xfrm>
            <a:off x="3848100" y="4400550"/>
            <a:ext cx="36195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404" name="直接箭头连接符 16404"/>
          <p:cNvCxnSpPr>
            <a:cxnSpLocks noChangeShapeType="1"/>
            <a:stCxn id="16390" idx="2"/>
            <a:endCxn id="16393" idx="0"/>
          </p:cNvCxnSpPr>
          <p:nvPr/>
        </p:nvCxnSpPr>
        <p:spPr bwMode="auto">
          <a:xfrm>
            <a:off x="5183188" y="4579938"/>
            <a:ext cx="0" cy="72072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405" name="矩形 16405"/>
          <p:cNvSpPr>
            <a:spLocks noChangeArrowheads="1"/>
          </p:cNvSpPr>
          <p:nvPr/>
        </p:nvSpPr>
        <p:spPr bwMode="auto">
          <a:xfrm>
            <a:off x="7021513" y="5300663"/>
            <a:ext cx="1798637" cy="358775"/>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chemeClr val="bg1"/>
                </a:solidFill>
                <a:latin typeface="微软雅黑" pitchFamily="34" charset="-122"/>
                <a:ea typeface="微软雅黑" pitchFamily="34" charset="-122"/>
              </a:rPr>
              <a:t>12.6 </a:t>
            </a:r>
            <a:r>
              <a:rPr lang="zh-CN" altLang="en-US" sz="1600" b="0">
                <a:solidFill>
                  <a:schemeClr val="bg1"/>
                </a:solidFill>
                <a:latin typeface="微软雅黑" pitchFamily="34" charset="-122"/>
                <a:ea typeface="微软雅黑" pitchFamily="34" charset="-122"/>
              </a:rPr>
              <a:t>合同收尾</a:t>
            </a:r>
          </a:p>
        </p:txBody>
      </p:sp>
      <p:cxnSp>
        <p:nvCxnSpPr>
          <p:cNvPr id="16406" name="直接箭头连接符 16406"/>
          <p:cNvCxnSpPr>
            <a:cxnSpLocks noChangeShapeType="1"/>
            <a:stCxn id="16393" idx="3"/>
            <a:endCxn id="16405" idx="1"/>
          </p:cNvCxnSpPr>
          <p:nvPr/>
        </p:nvCxnSpPr>
        <p:spPr bwMode="auto">
          <a:xfrm>
            <a:off x="6154738" y="5480050"/>
            <a:ext cx="8667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6407" name="矩形 16407"/>
          <p:cNvSpPr>
            <a:spLocks noChangeArrowheads="1"/>
          </p:cNvSpPr>
          <p:nvPr/>
        </p:nvSpPr>
        <p:spPr bwMode="auto">
          <a:xfrm>
            <a:off x="7019925" y="4724400"/>
            <a:ext cx="1798638" cy="358775"/>
          </a:xfrm>
          <a:prstGeom prst="rect">
            <a:avLst/>
          </a:prstGeom>
          <a:solidFill>
            <a:srgbClr val="CC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chemeClr val="bg1"/>
                </a:solidFill>
                <a:latin typeface="微软雅黑" pitchFamily="34" charset="-122"/>
                <a:ea typeface="微软雅黑" pitchFamily="34" charset="-122"/>
              </a:rPr>
              <a:t>12.5 </a:t>
            </a:r>
            <a:r>
              <a:rPr lang="zh-CN" altLang="en-US" sz="1600" b="0">
                <a:solidFill>
                  <a:schemeClr val="bg1"/>
                </a:solidFill>
                <a:latin typeface="微软雅黑" pitchFamily="34" charset="-122"/>
                <a:ea typeface="微软雅黑" pitchFamily="34" charset="-122"/>
              </a:rPr>
              <a:t>合同管理</a:t>
            </a:r>
            <a:endParaRPr lang="en-US" sz="1600" b="0">
              <a:solidFill>
                <a:schemeClr val="bg1"/>
              </a:solidFill>
              <a:latin typeface="微软雅黑" pitchFamily="34" charset="-122"/>
              <a:ea typeface="微软雅黑" pitchFamily="34" charset="-122"/>
            </a:endParaRPr>
          </a:p>
        </p:txBody>
      </p:sp>
      <p:cxnSp>
        <p:nvCxnSpPr>
          <p:cNvPr id="16408" name="肘形连接符 16408"/>
          <p:cNvCxnSpPr>
            <a:cxnSpLocks noChangeShapeType="1"/>
          </p:cNvCxnSpPr>
          <p:nvPr/>
        </p:nvCxnSpPr>
        <p:spPr bwMode="auto">
          <a:xfrm rot="10800000" flipV="1">
            <a:off x="5327650" y="3824288"/>
            <a:ext cx="1692275" cy="396875"/>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16409" name="肘形连接符 16409"/>
          <p:cNvCxnSpPr>
            <a:cxnSpLocks noChangeShapeType="1"/>
          </p:cNvCxnSpPr>
          <p:nvPr/>
        </p:nvCxnSpPr>
        <p:spPr bwMode="auto">
          <a:xfrm rot="10800000" flipV="1">
            <a:off x="5329238" y="4903788"/>
            <a:ext cx="1690687" cy="396875"/>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pic>
        <p:nvPicPr>
          <p:cNvPr id="16410" name="图片 16410" descr="me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628775"/>
            <a:ext cx="1368425"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11" name="右箭头 16411"/>
          <p:cNvSpPr>
            <a:spLocks noChangeArrowheads="1"/>
          </p:cNvSpPr>
          <p:nvPr/>
        </p:nvSpPr>
        <p:spPr bwMode="auto">
          <a:xfrm>
            <a:off x="1835150" y="1916113"/>
            <a:ext cx="2303463" cy="287337"/>
          </a:xfrm>
          <a:prstGeom prst="rightArrow">
            <a:avLst>
              <a:gd name="adj1" fmla="val 50278"/>
              <a:gd name="adj2" fmla="val 10755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2" name="文本框 16412"/>
          <p:cNvSpPr txBox="1">
            <a:spLocks noChangeArrowheads="1"/>
          </p:cNvSpPr>
          <p:nvPr/>
        </p:nvSpPr>
        <p:spPr bwMode="auto">
          <a:xfrm>
            <a:off x="2319338" y="1674813"/>
            <a:ext cx="12303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合同</a:t>
            </a:r>
            <a:r>
              <a:rPr lang="en-US" sz="1600" b="0">
                <a:latin typeface="微软雅黑" pitchFamily="34" charset="-122"/>
                <a:ea typeface="微软雅黑" pitchFamily="34" charset="-122"/>
              </a:rPr>
              <a:t>+SOW</a:t>
            </a:r>
          </a:p>
        </p:txBody>
      </p:sp>
      <p:grpSp>
        <p:nvGrpSpPr>
          <p:cNvPr id="16413" name="组合 16413"/>
          <p:cNvGrpSpPr>
            <a:grpSpLocks noChangeAspect="1"/>
          </p:cNvGrpSpPr>
          <p:nvPr/>
        </p:nvGrpSpPr>
        <p:grpSpPr bwMode="auto">
          <a:xfrm>
            <a:off x="458788" y="4970463"/>
            <a:ext cx="1447800" cy="979487"/>
            <a:chOff x="0" y="0"/>
            <a:chExt cx="2352" cy="1591"/>
          </a:xfrm>
        </p:grpSpPr>
        <p:pic>
          <p:nvPicPr>
            <p:cNvPr id="16414" name="图片 16414" descr="房子"/>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0" y="0"/>
              <a:ext cx="1104" cy="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5" name="图片 16415" descr="房子"/>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0" y="344"/>
              <a:ext cx="1152" cy="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6" name="图片 16416" descr="房子"/>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92"/>
              <a:ext cx="1440" cy="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417" name="右箭头 16417"/>
          <p:cNvSpPr>
            <a:spLocks noChangeArrowheads="1"/>
          </p:cNvSpPr>
          <p:nvPr/>
        </p:nvSpPr>
        <p:spPr bwMode="auto">
          <a:xfrm rot="10800000">
            <a:off x="1906588" y="5300663"/>
            <a:ext cx="2232025" cy="287337"/>
          </a:xfrm>
          <a:prstGeom prst="rightArrow">
            <a:avLst>
              <a:gd name="adj1" fmla="val 50278"/>
              <a:gd name="adj2" fmla="val 10422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8" name="上箭头 16418"/>
          <p:cNvSpPr>
            <a:spLocks noChangeArrowheads="1"/>
          </p:cNvSpPr>
          <p:nvPr/>
        </p:nvSpPr>
        <p:spPr bwMode="auto">
          <a:xfrm>
            <a:off x="971550" y="2852738"/>
            <a:ext cx="288925" cy="1944687"/>
          </a:xfrm>
          <a:prstGeom prst="upArrow">
            <a:avLst>
              <a:gd name="adj1" fmla="val 58241"/>
              <a:gd name="adj2" fmla="val 1032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9" name="文本框 16419"/>
          <p:cNvSpPr txBox="1">
            <a:spLocks noChangeArrowheads="1"/>
          </p:cNvSpPr>
          <p:nvPr/>
        </p:nvSpPr>
        <p:spPr bwMode="auto">
          <a:xfrm>
            <a:off x="2319338" y="5013325"/>
            <a:ext cx="16065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0">
                <a:latin typeface="微软雅黑" pitchFamily="34" charset="-122"/>
                <a:ea typeface="微软雅黑" pitchFamily="34" charset="-122"/>
              </a:rPr>
              <a:t>产品服务或成果</a:t>
            </a:r>
            <a:endParaRPr lang="en-US" sz="1600" b="0">
              <a:latin typeface="微软雅黑" pitchFamily="34" charset="-122"/>
              <a:ea typeface="微软雅黑" pitchFamily="34" charset="-122"/>
            </a:endParaRPr>
          </a:p>
        </p:txBody>
      </p:sp>
    </p:spTree>
  </p:cSld>
  <p:clrMapOvr>
    <a:masterClrMapping/>
  </p:clrMapOvr>
</p:sld>
</file>

<file path=ppt/theme/theme1.xml><?xml version="1.0" encoding="utf-8"?>
<a:theme xmlns:a="http://schemas.openxmlformats.org/drawingml/2006/main" name="项目管理培训资料">
  <a:themeElements>
    <a:clrScheme name="">
      <a:dk1>
        <a:srgbClr val="29698D"/>
      </a:dk1>
      <a:lt1>
        <a:srgbClr val="FFFFFF"/>
      </a:lt1>
      <a:dk2>
        <a:srgbClr val="000000"/>
      </a:dk2>
      <a:lt2>
        <a:srgbClr val="D6E1E2"/>
      </a:lt2>
      <a:accent1>
        <a:srgbClr val="0099CC"/>
      </a:accent1>
      <a:accent2>
        <a:srgbClr val="FF9900"/>
      </a:accent2>
      <a:accent3>
        <a:srgbClr val="FFFFFF"/>
      </a:accent3>
      <a:accent4>
        <a:srgbClr val="225979"/>
      </a:accent4>
      <a:accent5>
        <a:srgbClr val="AACAE2"/>
      </a:accent5>
      <a:accent6>
        <a:srgbClr val="E58900"/>
      </a:accent6>
      <a:hlink>
        <a:srgbClr val="669900"/>
      </a:hlink>
      <a:folHlink>
        <a:srgbClr val="83A6A7"/>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项目管理培训资料 1">
        <a:dk1>
          <a:srgbClr val="29698D"/>
        </a:dk1>
        <a:lt1>
          <a:srgbClr val="FFFFFF"/>
        </a:lt1>
        <a:dk2>
          <a:srgbClr val="000000"/>
        </a:dk2>
        <a:lt2>
          <a:srgbClr val="D6E1E2"/>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项目管理培训资料 2">
        <a:dk1>
          <a:srgbClr val="666699"/>
        </a:dk1>
        <a:lt1>
          <a:srgbClr val="FFFFFF"/>
        </a:lt1>
        <a:dk2>
          <a:srgbClr val="000000"/>
        </a:dk2>
        <a:lt2>
          <a:srgbClr val="F7F4D5"/>
        </a:lt2>
        <a:accent1>
          <a:srgbClr val="72B88E"/>
        </a:accent1>
        <a:accent2>
          <a:srgbClr val="917FC9"/>
        </a:accent2>
        <a:accent3>
          <a:srgbClr val="FFFFFF"/>
        </a:accent3>
        <a:accent4>
          <a:srgbClr val="565682"/>
        </a:accent4>
        <a:accent5>
          <a:srgbClr val="BCD8C6"/>
        </a:accent5>
        <a:accent6>
          <a:srgbClr val="8372B6"/>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项目管理培训资料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项目管理培训资料</Template>
  <TotalTime>0</TotalTime>
  <Pages>0</Pages>
  <Words>3795</Words>
  <Characters>0</Characters>
  <Application>Microsoft Office PowerPoint</Application>
  <DocSecurity>0</DocSecurity>
  <PresentationFormat>全屏显示(4:3)</PresentationFormat>
  <Lines>0</Lines>
  <Paragraphs>761</Paragraphs>
  <Slides>44</Slides>
  <Notes>6</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44</vt:i4>
      </vt:variant>
    </vt:vector>
  </HeadingPairs>
  <TitlesOfParts>
    <vt:vector size="47" baseType="lpstr">
      <vt:lpstr>项目管理培训资料</vt:lpstr>
      <vt:lpstr>CDraw5</vt:lpstr>
      <vt:lpstr>CorelDRAW.Graphic.9</vt:lpstr>
      <vt:lpstr>项目管理培训  项目整体管理</vt:lpstr>
      <vt:lpstr>系统和子系统</vt:lpstr>
      <vt:lpstr>系统工程</vt:lpstr>
      <vt:lpstr>系统工程的目的</vt:lpstr>
      <vt:lpstr>系统思维</vt:lpstr>
      <vt:lpstr>方法论和模式</vt:lpstr>
      <vt:lpstr>整体管理的位置</vt:lpstr>
      <vt:lpstr>最小项目管理活动集</vt:lpstr>
      <vt:lpstr>过程和接口</vt:lpstr>
      <vt:lpstr>4.1 制定项目章程</vt:lpstr>
      <vt:lpstr>工作说明书</vt:lpstr>
      <vt:lpstr>事业环境因素</vt:lpstr>
      <vt:lpstr>组织过程资产</vt:lpstr>
      <vt:lpstr>项目选择方法</vt:lpstr>
      <vt:lpstr>经济模型</vt:lpstr>
      <vt:lpstr>通过经济模型选择项目</vt:lpstr>
      <vt:lpstr>项目评分法</vt:lpstr>
      <vt:lpstr>项目章程的主要内容</vt:lpstr>
      <vt:lpstr>专家判断</vt:lpstr>
      <vt:lpstr>4.2 制定项目初步范围说明书</vt:lpstr>
      <vt:lpstr>项目初步范围说明书内容</vt:lpstr>
      <vt:lpstr>4.3 制定项目管理计划</vt:lpstr>
      <vt:lpstr>PowerPoint 演示文稿</vt:lpstr>
      <vt:lpstr>一个人的计划</vt:lpstr>
      <vt:lpstr>一个人的计划-GTD</vt:lpstr>
      <vt:lpstr>一个人的计划-GTD</vt:lpstr>
      <vt:lpstr>项目管理计划组成</vt:lpstr>
      <vt:lpstr>软件项目计划流程</vt:lpstr>
      <vt:lpstr>里程碑和基线</vt:lpstr>
      <vt:lpstr>4.4 指导和管理项目执行</vt:lpstr>
      <vt:lpstr>可交付成果</vt:lpstr>
      <vt:lpstr>纠正措施和预防措施</vt:lpstr>
      <vt:lpstr>工作绩效信息</vt:lpstr>
      <vt:lpstr>4.5 监控项目工作</vt:lpstr>
      <vt:lpstr>预测</vt:lpstr>
      <vt:lpstr>4.6 整体变更控制</vt:lpstr>
      <vt:lpstr>配置管理</vt:lpstr>
      <vt:lpstr>配置项的概念</vt:lpstr>
      <vt:lpstr>变更管理</vt:lpstr>
      <vt:lpstr>变更流程</vt:lpstr>
      <vt:lpstr>4.7 项目收尾</vt:lpstr>
      <vt:lpstr>行政收尾和合同收尾</vt:lpstr>
      <vt:lpstr>PowerPoint 演示文稿</vt:lpstr>
      <vt:lpstr>PowerPoint 演示文稿</vt:lpstr>
    </vt:vector>
  </TitlesOfParts>
  <Company>heml</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1139</cp:revision>
  <dcterms:created xsi:type="dcterms:W3CDTF">2009-01-07T09:29:27Z</dcterms:created>
  <dcterms:modified xsi:type="dcterms:W3CDTF">2016-09-09T03:51:07Z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2052-10.1.0.5511</vt:lpwstr>
  </property>
</Properties>
</file>