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0.xml" ContentType="application/vnd.openxmlformats-officedocument.presentationml.tags+xml"/>
  <Override PartName="/ppt/notesSlides/notesSlide28.xml" ContentType="application/vnd.openxmlformats-officedocument.presentationml.notesSlide+xml"/>
  <Override PartName="/ppt/tags/tag21.xml" ContentType="application/vnd.openxmlformats-officedocument.presentationml.tags+xml"/>
  <Override PartName="/ppt/notesSlides/notesSlide29.xml" ContentType="application/vnd.openxmlformats-officedocument.presentationml.notesSlide+xml"/>
  <Override PartName="/ppt/tags/tag22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23.xml" ContentType="application/vnd.openxmlformats-officedocument.presentationml.tags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5"/>
  </p:notesMasterIdLst>
  <p:sldIdLst>
    <p:sldId id="301" r:id="rId2"/>
    <p:sldId id="257" r:id="rId3"/>
    <p:sldId id="295" r:id="rId4"/>
    <p:sldId id="290" r:id="rId5"/>
    <p:sldId id="292" r:id="rId6"/>
    <p:sldId id="259" r:id="rId7"/>
    <p:sldId id="293" r:id="rId8"/>
    <p:sldId id="261" r:id="rId9"/>
    <p:sldId id="262" r:id="rId10"/>
    <p:sldId id="296" r:id="rId11"/>
    <p:sldId id="263" r:id="rId12"/>
    <p:sldId id="294" r:id="rId13"/>
    <p:sldId id="265" r:id="rId14"/>
    <p:sldId id="297" r:id="rId15"/>
    <p:sldId id="284" r:id="rId16"/>
    <p:sldId id="285" r:id="rId17"/>
    <p:sldId id="298" r:id="rId18"/>
    <p:sldId id="267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99" r:id="rId28"/>
    <p:sldId id="278" r:id="rId29"/>
    <p:sldId id="279" r:id="rId30"/>
    <p:sldId id="280" r:id="rId31"/>
    <p:sldId id="287" r:id="rId32"/>
    <p:sldId id="289" r:id="rId33"/>
    <p:sldId id="288" r:id="rId34"/>
  </p:sldIdLst>
  <p:sldSz cx="9144000" cy="5143500" type="screen16x9"/>
  <p:notesSz cx="6858000" cy="9144000"/>
  <p:embeddedFontLst>
    <p:embeddedFont>
      <p:font typeface="方正兰亭粗黑_GBK" panose="02010600030101010101" charset="-122"/>
      <p:regular r:id="rId36"/>
    </p:embeddedFont>
    <p:embeddedFont>
      <p:font typeface="方正兰亭细黑_GBK_M" panose="02010600030101010101" charset="2"/>
      <p:regular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方正兰亭细黑_GBK" panose="02010600030101010101" charset="-122"/>
      <p:regular r:id="rId40"/>
    </p:embeddedFont>
    <p:embeddedFont>
      <p:font typeface="Watford DB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Impact" panose="020B0806030902050204" pitchFamily="34" charset="0"/>
      <p:regular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3F6C"/>
    <a:srgbClr val="0E2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21" autoAdjust="0"/>
    <p:restoredTop sz="94660"/>
  </p:normalViewPr>
  <p:slideViewPr>
    <p:cSldViewPr snapToGrid="0">
      <p:cViewPr varScale="1">
        <p:scale>
          <a:sx n="145" d="100"/>
          <a:sy n="145" d="100"/>
        </p:scale>
        <p:origin x="32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7FD7A-F41B-4FED-8E35-F78DB9F4D03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37CBA-0E44-4282-A4F0-C3BCC1A4C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836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2202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937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1585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519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040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2164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9019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134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166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035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0371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791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9889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48113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587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838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8526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7879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31548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9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  <a:pPr/>
              <a:t>2016/7/25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  <a:pPr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55384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301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8013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502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400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011272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365753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847810"/>
      </p:ext>
    </p:extLst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327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316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-20538"/>
            <a:ext cx="1704311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2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01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95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77444"/>
      </p:ext>
    </p:extLst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pattFill prst="ltUpDiag">
          <a:fgClr>
            <a:schemeClr val="accent6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3742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218166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50969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861265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343882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12181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82833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744713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E9E4D-0BE1-4AAA-A57B-DA425863F4A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8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1.xml"/><Relationship Id="rId7" Type="http://schemas.microsoft.com/office/2007/relationships/hdphoto" Target="../media/hdphoto1.wdp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microsoft.com/office/2007/relationships/hdphoto" Target="../media/hdphoto2.wdp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2.jp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71751"/>
            <a:ext cx="9144000" cy="1828235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pic>
        <p:nvPicPr>
          <p:cNvPr id="103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012" y="285261"/>
            <a:ext cx="1967244" cy="196697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803" y="210279"/>
            <a:ext cx="2230535" cy="223023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015413" y="5314104"/>
            <a:ext cx="1128587" cy="38088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r>
              <a:rPr lang="zh-CN" altLang="en-US" dirty="0" smtClean="0"/>
              <a:t>延时文字</a:t>
            </a:r>
            <a:endParaRPr lang="zh-CN" altLang="en-US" dirty="0"/>
          </a:p>
        </p:txBody>
      </p:sp>
      <p:sp>
        <p:nvSpPr>
          <p:cNvPr id="23" name="圆角矩形 22"/>
          <p:cNvSpPr/>
          <p:nvPr/>
        </p:nvSpPr>
        <p:spPr>
          <a:xfrm>
            <a:off x="2349113" y="3309841"/>
            <a:ext cx="4391725" cy="431915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933451" y="3289685"/>
            <a:ext cx="3262377" cy="461637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在这输入您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的学校名字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25" name="Group 91"/>
          <p:cNvGrpSpPr>
            <a:grpSpLocks/>
          </p:cNvGrpSpPr>
          <p:nvPr/>
        </p:nvGrpSpPr>
        <p:grpSpPr bwMode="auto">
          <a:xfrm>
            <a:off x="2359829" y="3325361"/>
            <a:ext cx="390552" cy="616758"/>
            <a:chOff x="936" y="1480"/>
            <a:chExt cx="1589" cy="2510"/>
          </a:xfrm>
        </p:grpSpPr>
        <p:grpSp>
          <p:nvGrpSpPr>
            <p:cNvPr id="26" name="组合 33"/>
            <p:cNvGrpSpPr>
              <a:grpSpLocks/>
            </p:cNvGrpSpPr>
            <p:nvPr/>
          </p:nvGrpSpPr>
          <p:grpSpPr bwMode="auto">
            <a:xfrm>
              <a:off x="985" y="1583"/>
              <a:ext cx="1441" cy="2407"/>
              <a:chOff x="1754168" y="3653262"/>
              <a:chExt cx="1857599" cy="3107815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754168" y="3653262"/>
                <a:ext cx="1857599" cy="185759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911556" y="3810650"/>
                <a:ext cx="1542822" cy="1542820"/>
              </a:xfrm>
              <a:prstGeom prst="ellipse">
                <a:avLst/>
              </a:prstGeom>
              <a:solidFill>
                <a:srgbClr val="C20100"/>
              </a:soli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890879" y="3789973"/>
                <a:ext cx="1584176" cy="1584174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solidFill>
                    <a:srgbClr val="0087CF"/>
                  </a:solidFill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196990" y="4093185"/>
                <a:ext cx="968886" cy="26678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zh-CN" altLang="zh-CN" sz="2700" b="1">
                  <a:solidFill>
                    <a:srgbClr val="CA009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7" name="组合 4"/>
            <p:cNvGrpSpPr>
              <a:grpSpLocks/>
            </p:cNvGrpSpPr>
            <p:nvPr/>
          </p:nvGrpSpPr>
          <p:grpSpPr bwMode="auto">
            <a:xfrm>
              <a:off x="936" y="1480"/>
              <a:ext cx="1589" cy="1588"/>
              <a:chOff x="3733576" y="3930057"/>
              <a:chExt cx="1801556" cy="180015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任意多边形 6"/>
              <p:cNvSpPr/>
              <p:nvPr/>
            </p:nvSpPr>
            <p:spPr>
              <a:xfrm>
                <a:off x="3734710" y="3930057"/>
                <a:ext cx="1800422" cy="1800152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7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386" y="3454207"/>
            <a:ext cx="1475294" cy="353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530" y="2611207"/>
            <a:ext cx="6201036" cy="64613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3468" y="672415"/>
            <a:ext cx="1341205" cy="132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50381" y="3751322"/>
            <a:ext cx="38713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学院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年级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班        专业：土木工程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63931" y="4059099"/>
            <a:ext cx="3335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：美乐辰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导师：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教授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" name="M01-06-002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133676" y="-8239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67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867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67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867"/>
                            </p:stCondLst>
                            <p:childTnLst>
                              <p:par>
                                <p:cTn id="4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17284E-7 L 0.42031 0.00093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7" y="3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23457E-6 L 0.41459 -0.0021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29" y="-12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67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367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867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367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4" grpId="0" animBg="1"/>
      <p:bldP spid="19" grpId="0"/>
      <p:bldP spid="23" grpId="0" animBg="1"/>
      <p:bldP spid="24" grpId="0"/>
      <p:bldP spid="2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815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方正兰亭细黑_GBK" pitchFamily="2" charset="-122"/>
                <a:ea typeface="方正兰亭细黑_GBK" pitchFamily="2" charset="-122"/>
              </a:rPr>
              <a:t>课题现状及发展情况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2459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9626" y="1834674"/>
              <a:ext cx="687417" cy="585444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3F6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429819" y="249001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9819" y="293660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发展情况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13784" y="2537257"/>
            <a:ext cx="15778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13784" y="2985025"/>
            <a:ext cx="1229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35931" y="251751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135931" y="295487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5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15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2041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055100" y="976391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987681" y="1833259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39737" y="2733874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579966" y="3737055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80085" y="162342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77339" y="338239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723198" y="438976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116191" y="248610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15199" y="1048961"/>
            <a:ext cx="936015" cy="936015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1728354" y="1952437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椭圆 75"/>
          <p:cNvSpPr/>
          <p:nvPr/>
        </p:nvSpPr>
        <p:spPr>
          <a:xfrm>
            <a:off x="2607513" y="2842044"/>
            <a:ext cx="936015" cy="936015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32098" y="3745521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7135445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008" y="247835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现状三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5392" y="3569150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现状五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5265" y="246460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现状四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30533" y="357222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现状六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34"/>
          <p:cNvSpPr/>
          <p:nvPr/>
        </p:nvSpPr>
        <p:spPr>
          <a:xfrm rot="16200000">
            <a:off x="3721110" y="223570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162168" y="2210323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34"/>
          <p:cNvSpPr/>
          <p:nvPr/>
        </p:nvSpPr>
        <p:spPr>
          <a:xfrm rot="5400000">
            <a:off x="4583471" y="3324594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3181254" y="3300887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736609" y="3910305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8057" y="2822149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848" y="3906688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28184" y="2788935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49924" y="138448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现状一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439" y="1419622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现状二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34"/>
          <p:cNvSpPr/>
          <p:nvPr/>
        </p:nvSpPr>
        <p:spPr>
          <a:xfrm rot="5400000">
            <a:off x="4599289" y="1164252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6200000">
            <a:off x="3197072" y="1140545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719077" y="1707654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9856" y="1710912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3517576" y="1507552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4077369" y="2558000"/>
            <a:ext cx="520754" cy="52162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3512505" y="3667391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640391" y="1547486"/>
            <a:ext cx="597147" cy="41004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5210038" y="2544250"/>
            <a:ext cx="522958" cy="51772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1" name="KSO_Shape"/>
          <p:cNvSpPr/>
          <p:nvPr/>
        </p:nvSpPr>
        <p:spPr>
          <a:xfrm>
            <a:off x="4667772" y="3675634"/>
            <a:ext cx="480292" cy="480292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90916" y="267886"/>
            <a:ext cx="2041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68430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5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78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8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9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9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2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0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10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4" grpId="0" animBg="1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7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2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0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10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4" grpId="0" animBg="1"/>
          <p:bldP spid="35" grpId="0"/>
          <p:bldP spid="3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发展情况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5776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42" name="直接箭头连接符 41"/>
          <p:cNvCxnSpPr/>
          <p:nvPr/>
        </p:nvCxnSpPr>
        <p:spPr>
          <a:xfrm>
            <a:off x="381000" y="3038207"/>
            <a:ext cx="8439150" cy="0"/>
          </a:xfrm>
          <a:prstGeom prst="straightConnector1">
            <a:avLst/>
          </a:prstGeom>
          <a:ln w="57150">
            <a:solidFill>
              <a:srgbClr val="1A3F6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34"/>
          <p:cNvSpPr/>
          <p:nvPr/>
        </p:nvSpPr>
        <p:spPr>
          <a:xfrm>
            <a:off x="1460984" y="2265193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43550" y="3870674"/>
            <a:ext cx="120015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57274" y="1013703"/>
            <a:ext cx="1171626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43700" y="1130146"/>
            <a:ext cx="12573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162425" y="1034896"/>
            <a:ext cx="112395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775190" y="3880585"/>
            <a:ext cx="113006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椭圆 34"/>
          <p:cNvSpPr/>
          <p:nvPr/>
        </p:nvSpPr>
        <p:spPr>
          <a:xfrm>
            <a:off x="4269296" y="2283718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椭圆 34"/>
          <p:cNvSpPr/>
          <p:nvPr/>
        </p:nvSpPr>
        <p:spPr>
          <a:xfrm>
            <a:off x="6944444" y="2256887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 rot="10800000">
            <a:off x="5611157" y="2499742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0800000">
            <a:off x="2802845" y="2522556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1460984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90163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264289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683096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944444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8731540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3" grpId="0"/>
          <p:bldP spid="43" grpId="0" animBg="1"/>
          <p:bldP spid="44" grpId="0"/>
          <p:bldP spid="45" grpId="0"/>
          <p:bldP spid="47" grpId="0"/>
          <p:bldP spid="64" grpId="0"/>
          <p:bldP spid="65" grpId="0"/>
          <p:bldP spid="66" grpId="0" animBg="1"/>
          <p:bldP spid="67" grpId="0" animBg="1"/>
          <p:bldP spid="74" grpId="0"/>
          <p:bldP spid="75" grpId="0"/>
          <p:bldP spid="76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3" grpId="0"/>
          <p:bldP spid="43" grpId="0" animBg="1"/>
          <p:bldP spid="44" grpId="0"/>
          <p:bldP spid="45" grpId="0"/>
          <p:bldP spid="47" grpId="0"/>
          <p:bldP spid="64" grpId="0"/>
          <p:bldP spid="65" grpId="0"/>
          <p:bldP spid="66" grpId="0" animBg="1"/>
          <p:bldP spid="67" grpId="0" animBg="1"/>
          <p:bldP spid="74" grpId="0"/>
          <p:bldP spid="75" grpId="0"/>
          <p:bldP spid="76" grpId="0"/>
          <p:bldP spid="77" grpId="0"/>
          <p:bldP spid="7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研究思路及过程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3246" y="1776063"/>
              <a:ext cx="713918" cy="706777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434963" y="25439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研究思路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34963" y="29905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研究过程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18928" y="2591192"/>
            <a:ext cx="13532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18928" y="3038960"/>
            <a:ext cx="1572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PROCESS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41075" y="257144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141075" y="300880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01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15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研究思路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904733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12509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07111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70379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1" name="燕尾形箭头 30"/>
          <p:cNvSpPr/>
          <p:nvPr/>
        </p:nvSpPr>
        <p:spPr>
          <a:xfrm>
            <a:off x="467544" y="2427734"/>
            <a:ext cx="8208912" cy="228600"/>
          </a:xfrm>
          <a:prstGeom prst="notchedRightArrow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3076" y="1635646"/>
            <a:ext cx="1697385" cy="1697385"/>
            <a:chOff x="1278794" y="3334906"/>
            <a:chExt cx="914014" cy="914014"/>
          </a:xfrm>
        </p:grpSpPr>
        <p:grpSp>
          <p:nvGrpSpPr>
            <p:cNvPr id="33" name="组合 3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3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529730" y="3742514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思路一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46134" y="1639356"/>
            <a:ext cx="1697385" cy="1697385"/>
            <a:chOff x="1278794" y="3334906"/>
            <a:chExt cx="914014" cy="914014"/>
          </a:xfrm>
        </p:grpSpPr>
        <p:grpSp>
          <p:nvGrpSpPr>
            <p:cNvPr id="38" name="组合 3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0" name="同心圆 3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529731" y="3740516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思路二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88516" y="1635646"/>
            <a:ext cx="1697385" cy="1697385"/>
            <a:chOff x="1278794" y="3334906"/>
            <a:chExt cx="914014" cy="914014"/>
          </a:xfrm>
        </p:grpSpPr>
        <p:grpSp>
          <p:nvGrpSpPr>
            <p:cNvPr id="48" name="组合 4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1529731" y="3742514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思路三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19031" y="1642521"/>
            <a:ext cx="1697385" cy="1697385"/>
            <a:chOff x="1278794" y="3334906"/>
            <a:chExt cx="914014" cy="914014"/>
          </a:xfrm>
        </p:grpSpPr>
        <p:grpSp>
          <p:nvGrpSpPr>
            <p:cNvPr id="53" name="组合 5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5" name="同心圆 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1529731" y="3738812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思路四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椭圆 56"/>
          <p:cNvSpPr/>
          <p:nvPr/>
        </p:nvSpPr>
        <p:spPr>
          <a:xfrm>
            <a:off x="824277" y="1491630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8" name="椭圆 57"/>
          <p:cNvSpPr/>
          <p:nvPr/>
        </p:nvSpPr>
        <p:spPr>
          <a:xfrm>
            <a:off x="2783180" y="1491630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9" name="椭圆 58"/>
          <p:cNvSpPr/>
          <p:nvPr/>
        </p:nvSpPr>
        <p:spPr>
          <a:xfrm>
            <a:off x="4760524" y="1498175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0" name="椭圆 59"/>
          <p:cNvSpPr/>
          <p:nvPr/>
        </p:nvSpPr>
        <p:spPr>
          <a:xfrm>
            <a:off x="6707078" y="1498175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1" name="Freeform 34"/>
          <p:cNvSpPr>
            <a:spLocks noEditPoints="1"/>
          </p:cNvSpPr>
          <p:nvPr/>
        </p:nvSpPr>
        <p:spPr bwMode="auto">
          <a:xfrm>
            <a:off x="1000830" y="1642521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62" name="Freeform 26"/>
          <p:cNvSpPr>
            <a:spLocks noEditPoints="1"/>
          </p:cNvSpPr>
          <p:nvPr/>
        </p:nvSpPr>
        <p:spPr bwMode="auto">
          <a:xfrm>
            <a:off x="2952968" y="1663271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63" name="Freeform 35"/>
          <p:cNvSpPr>
            <a:spLocks noEditPoints="1"/>
          </p:cNvSpPr>
          <p:nvPr/>
        </p:nvSpPr>
        <p:spPr bwMode="auto">
          <a:xfrm>
            <a:off x="6895784" y="1679567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65" name="Freeform 20"/>
          <p:cNvSpPr>
            <a:spLocks noEditPoints="1"/>
          </p:cNvSpPr>
          <p:nvPr/>
        </p:nvSpPr>
        <p:spPr bwMode="auto">
          <a:xfrm>
            <a:off x="4949998" y="1635646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912948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5" grpId="0"/>
          <p:bldP spid="22" grpId="0"/>
          <p:bldP spid="23" grpId="0"/>
          <p:bldP spid="29" grpId="0"/>
          <p:bldP spid="30" grpId="0"/>
          <p:bldP spid="31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5" grpId="0"/>
          <p:bldP spid="22" grpId="0"/>
          <p:bldP spid="23" grpId="0"/>
          <p:bldP spid="29" grpId="0"/>
          <p:bldP spid="30" grpId="0"/>
          <p:bldP spid="31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研究过程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7" name="燕尾形 46"/>
          <p:cNvSpPr/>
          <p:nvPr/>
        </p:nvSpPr>
        <p:spPr>
          <a:xfrm>
            <a:off x="899592" y="2480499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48" name="燕尾形 47"/>
          <p:cNvSpPr/>
          <p:nvPr/>
        </p:nvSpPr>
        <p:spPr>
          <a:xfrm>
            <a:off x="1619672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50" name="燕尾形 49"/>
          <p:cNvSpPr/>
          <p:nvPr/>
        </p:nvSpPr>
        <p:spPr>
          <a:xfrm>
            <a:off x="2339752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51" name="燕尾形 50"/>
          <p:cNvSpPr/>
          <p:nvPr/>
        </p:nvSpPr>
        <p:spPr>
          <a:xfrm>
            <a:off x="3033703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cxnSp>
        <p:nvCxnSpPr>
          <p:cNvPr id="52" name="直接连接符 51"/>
          <p:cNvCxnSpPr/>
          <p:nvPr/>
        </p:nvCxnSpPr>
        <p:spPr>
          <a:xfrm rot="5400000">
            <a:off x="3816077" y="3018148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555776" y="2057728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115616" y="1563638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3275856" y="3353874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1763688" y="3353872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五边形 56"/>
          <p:cNvSpPr/>
          <p:nvPr/>
        </p:nvSpPr>
        <p:spPr>
          <a:xfrm>
            <a:off x="-36512" y="2473083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58" name="TextBox 57"/>
          <p:cNvSpPr txBox="1"/>
          <p:nvPr/>
        </p:nvSpPr>
        <p:spPr>
          <a:xfrm>
            <a:off x="6228184" y="1347613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899592" y="1119451"/>
            <a:ext cx="2327891" cy="444187"/>
            <a:chOff x="814328" y="3219334"/>
            <a:chExt cx="2266827" cy="43253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3" name="椭圆 62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过程一内容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547664" y="3723878"/>
            <a:ext cx="2327891" cy="444187"/>
            <a:chOff x="814325" y="3219334"/>
            <a:chExt cx="2266826" cy="432536"/>
          </a:xfrm>
        </p:grpSpPr>
        <p:grpSp>
          <p:nvGrpSpPr>
            <p:cNvPr id="67" name="组合 66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1" name="圆角矩形 70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二</a:t>
              </a:r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295244" y="1623506"/>
            <a:ext cx="2327891" cy="515597"/>
            <a:chOff x="814328" y="3219334"/>
            <a:chExt cx="2266829" cy="502073"/>
          </a:xfrm>
        </p:grpSpPr>
        <p:grpSp>
          <p:nvGrpSpPr>
            <p:cNvPr id="74" name="组合 73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8" name="圆角矩形 77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圆角矩形 78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7" name="椭圆 76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1183671" y="3331792"/>
              <a:ext cx="1847692" cy="3896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三内容</a:t>
              </a:r>
            </a:p>
            <a:p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059832" y="4299942"/>
            <a:ext cx="2327891" cy="444187"/>
            <a:chOff x="814328" y="3219334"/>
            <a:chExt cx="2266828" cy="432536"/>
          </a:xfrm>
        </p:grpSpPr>
        <p:grpSp>
          <p:nvGrpSpPr>
            <p:cNvPr id="81" name="组合 80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5" name="圆角矩形 84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圆角矩形 85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" name="椭圆 83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1085352" y="3345963"/>
              <a:ext cx="1926671" cy="1948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四</a:t>
              </a:r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7" name="组合 86"/>
          <p:cNvGrpSpPr>
            <a:grpSpLocks noChangeAspect="1"/>
          </p:cNvGrpSpPr>
          <p:nvPr/>
        </p:nvGrpSpPr>
        <p:grpSpPr>
          <a:xfrm>
            <a:off x="3779912" y="2057728"/>
            <a:ext cx="1698901" cy="1620807"/>
            <a:chOff x="3197225" y="3458369"/>
            <a:chExt cx="533400" cy="487363"/>
          </a:xfrm>
          <a:solidFill>
            <a:srgbClr val="C00000"/>
          </a:solidFill>
        </p:grpSpPr>
        <p:sp>
          <p:nvSpPr>
            <p:cNvPr id="88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  <p:sp>
          <p:nvSpPr>
            <p:cNvPr id="89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00763436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900"/>
                            </p:stCondLst>
                            <p:childTnLst>
                              <p:par>
                                <p:cTn id="7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8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200"/>
                            </p:stCondLst>
                            <p:childTnLst>
                              <p:par>
                                <p:cTn id="8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6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100"/>
                            </p:stCondLst>
                            <p:childTnLst>
                              <p:par>
                                <p:cTn id="10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0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47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49" grpId="0"/>
      <p:bldP spid="47" grpId="0" animBg="1"/>
      <p:bldP spid="48" grpId="0" animBg="1"/>
      <p:bldP spid="50" grpId="0" animBg="1"/>
      <p:bldP spid="51" grpId="0" animBg="1"/>
      <p:bldP spid="57" grpId="0" animBg="1"/>
      <p:bldP spid="58" grpId="0"/>
      <p:bldP spid="5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实验数据结果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573935" y="1804771"/>
              <a:ext cx="695127" cy="590855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1A3F6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423535" y="247341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3535" y="28861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实验难点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3535" y="32988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案例分析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3535" y="37115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问题评估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2601" y="2551138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2601" y="2959460"/>
            <a:ext cx="1092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DIFFICULTIES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2601" y="3367782"/>
            <a:ext cx="861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ANALYSIS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2601" y="3776104"/>
            <a:ext cx="109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ASSESSMENT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129647" y="250091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129647" y="2938275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129647" y="337563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129647" y="381300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423535" y="41242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研究成果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02601" y="4184428"/>
            <a:ext cx="12650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ACHIEVEMENTS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129646" y="417154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54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7" name="椭圆 34"/>
          <p:cNvSpPr/>
          <p:nvPr/>
        </p:nvSpPr>
        <p:spPr>
          <a:xfrm rot="10800000">
            <a:off x="3334084" y="1569270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 rot="5400000">
            <a:off x="3538287" y="2796338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34"/>
          <p:cNvSpPr/>
          <p:nvPr/>
        </p:nvSpPr>
        <p:spPr>
          <a:xfrm>
            <a:off x="4765968" y="2630943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 rot="16200000">
            <a:off x="4570570" y="1372326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Freeform 18"/>
          <p:cNvSpPr>
            <a:spLocks noEditPoints="1"/>
          </p:cNvSpPr>
          <p:nvPr/>
        </p:nvSpPr>
        <p:spPr bwMode="auto">
          <a:xfrm>
            <a:off x="5035708" y="3258673"/>
            <a:ext cx="538162" cy="471487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3642519" y="3259799"/>
            <a:ext cx="525462" cy="452437"/>
            <a:chOff x="3379788" y="4325938"/>
            <a:chExt cx="525462" cy="452437"/>
          </a:xfrm>
          <a:solidFill>
            <a:srgbClr val="C00000"/>
          </a:solidFill>
        </p:grpSpPr>
        <p:sp>
          <p:nvSpPr>
            <p:cNvPr id="104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609181" y="1881601"/>
            <a:ext cx="558800" cy="460375"/>
            <a:chOff x="3376613" y="2879725"/>
            <a:chExt cx="558800" cy="460375"/>
          </a:xfrm>
        </p:grpSpPr>
        <p:sp>
          <p:nvSpPr>
            <p:cNvPr id="109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Freeform 12"/>
          <p:cNvSpPr>
            <a:spLocks/>
          </p:cNvSpPr>
          <p:nvPr/>
        </p:nvSpPr>
        <p:spPr bwMode="auto">
          <a:xfrm>
            <a:off x="4980158" y="1790833"/>
            <a:ext cx="573087" cy="544512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TextBox 111"/>
          <p:cNvSpPr txBox="1"/>
          <p:nvPr/>
        </p:nvSpPr>
        <p:spPr>
          <a:xfrm>
            <a:off x="6084168" y="2069740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084168" y="1773879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095236" y="346642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095236" y="317056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数据二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36691" y="3555660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36691" y="3259799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数据三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25623" y="2086694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25623" y="1790833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数据四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36875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57" grpId="0" animBg="1"/>
          <p:bldP spid="61" grpId="0" animBg="1"/>
          <p:bldP spid="102" grpId="0" animBg="1"/>
          <p:bldP spid="111" grpId="0" animBg="1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57" grpId="0" animBg="1"/>
          <p:bldP spid="61" grpId="0" animBg="1"/>
          <p:bldP spid="102" grpId="0" animBg="1"/>
          <p:bldP spid="111" grpId="0" animBg="1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圆角矩形 75"/>
          <p:cNvSpPr/>
          <p:nvPr/>
        </p:nvSpPr>
        <p:spPr>
          <a:xfrm rot="5400000">
            <a:off x="2044393" y="2982310"/>
            <a:ext cx="2093533" cy="1161081"/>
          </a:xfrm>
          <a:prstGeom prst="roundRect">
            <a:avLst>
              <a:gd name="adj" fmla="val 50000"/>
            </a:avLst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2658150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032223" y="1943488"/>
            <a:ext cx="1161081" cy="2666129"/>
            <a:chOff x="4013612" y="985436"/>
            <a:chExt cx="1443428" cy="3314468"/>
          </a:xfrm>
        </p:grpSpPr>
        <p:sp>
          <p:nvSpPr>
            <p:cNvPr id="105" name="圆角矩形 104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1170705" y="3647656"/>
            <a:ext cx="899981" cy="89998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 rot="5400000">
            <a:off x="4760286" y="2741411"/>
            <a:ext cx="2575331" cy="1161081"/>
          </a:xfrm>
          <a:prstGeom prst="roundRect">
            <a:avLst>
              <a:gd name="adj" fmla="val 50000"/>
            </a:avLst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/>
          <p:cNvGrpSpPr/>
          <p:nvPr/>
        </p:nvGrpSpPr>
        <p:grpSpPr>
          <a:xfrm>
            <a:off x="5619703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989015" y="1943488"/>
            <a:ext cx="1161081" cy="2666129"/>
            <a:chOff x="4013612" y="985436"/>
            <a:chExt cx="1443428" cy="3314468"/>
          </a:xfrm>
        </p:grpSpPr>
        <p:sp>
          <p:nvSpPr>
            <p:cNvPr id="113" name="圆角矩形 112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椭圆 114"/>
          <p:cNvSpPr/>
          <p:nvPr/>
        </p:nvSpPr>
        <p:spPr>
          <a:xfrm>
            <a:off x="4132259" y="3647656"/>
            <a:ext cx="899981" cy="89998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6945807" y="1370413"/>
            <a:ext cx="1161081" cy="3239204"/>
            <a:chOff x="4013613" y="985437"/>
            <a:chExt cx="1443428" cy="3314468"/>
          </a:xfrm>
        </p:grpSpPr>
        <p:sp>
          <p:nvSpPr>
            <p:cNvPr id="121" name="圆角矩形 120"/>
            <p:cNvSpPr/>
            <p:nvPr/>
          </p:nvSpPr>
          <p:spPr>
            <a:xfrm rot="5400000">
              <a:off x="3078093" y="1920957"/>
              <a:ext cx="3314468" cy="1443428"/>
            </a:xfrm>
            <a:prstGeom prst="roundRect">
              <a:avLst>
                <a:gd name="adj" fmla="val 46172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3109760" y="1976006"/>
              <a:ext cx="3251129" cy="1352701"/>
            </a:xfrm>
            <a:prstGeom prst="roundRect">
              <a:avLst>
                <a:gd name="adj" fmla="val 48249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椭圆 122"/>
          <p:cNvSpPr/>
          <p:nvPr/>
        </p:nvSpPr>
        <p:spPr>
          <a:xfrm>
            <a:off x="7093813" y="3647656"/>
            <a:ext cx="899981" cy="89998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TextBox 123"/>
          <p:cNvSpPr txBox="1"/>
          <p:nvPr/>
        </p:nvSpPr>
        <p:spPr>
          <a:xfrm>
            <a:off x="4177330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186276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38884" y="1801686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45%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658150" y="2862501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15%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5639054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165437" y="9075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165437" y="10668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1036816" y="917548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6889165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4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5" name="直接连接符 9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3539384" y="1180443"/>
            <a:ext cx="2071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RESEARCH MENTALITY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AND THE PROCESS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105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主目录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160085" y="26788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1741714" y="2220686"/>
            <a:ext cx="5660572" cy="1204692"/>
          </a:xfrm>
          <a:custGeom>
            <a:avLst/>
            <a:gdLst>
              <a:gd name="connsiteX0" fmla="*/ 0 w 5660572"/>
              <a:gd name="connsiteY0" fmla="*/ 14514 h 1204692"/>
              <a:gd name="connsiteX1" fmla="*/ 1407886 w 5660572"/>
              <a:gd name="connsiteY1" fmla="*/ 1204685 h 1204692"/>
              <a:gd name="connsiteX2" fmla="*/ 2815772 w 5660572"/>
              <a:gd name="connsiteY2" fmla="*/ 0 h 1204692"/>
              <a:gd name="connsiteX3" fmla="*/ 4267200 w 5660572"/>
              <a:gd name="connsiteY3" fmla="*/ 1204685 h 1204692"/>
              <a:gd name="connsiteX4" fmla="*/ 5660572 w 5660572"/>
              <a:gd name="connsiteY4" fmla="*/ 0 h 1204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0572" h="1204692">
                <a:moveTo>
                  <a:pt x="0" y="14514"/>
                </a:moveTo>
                <a:cubicBezTo>
                  <a:pt x="469295" y="610809"/>
                  <a:pt x="938591" y="1207104"/>
                  <a:pt x="1407886" y="1204685"/>
                </a:cubicBezTo>
                <a:cubicBezTo>
                  <a:pt x="1877181" y="1202266"/>
                  <a:pt x="2339220" y="0"/>
                  <a:pt x="2815772" y="0"/>
                </a:cubicBezTo>
                <a:cubicBezTo>
                  <a:pt x="3292324" y="0"/>
                  <a:pt x="3793067" y="1204685"/>
                  <a:pt x="4267200" y="1204685"/>
                </a:cubicBezTo>
                <a:cubicBezTo>
                  <a:pt x="4741333" y="1204685"/>
                  <a:pt x="5411410" y="152400"/>
                  <a:pt x="5660572" y="0"/>
                </a:cubicBezTo>
              </a:path>
            </a:pathLst>
          </a:cu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80871" y="1661152"/>
            <a:ext cx="1139038" cy="1139038"/>
            <a:chOff x="1180871" y="1661152"/>
            <a:chExt cx="1139038" cy="1139038"/>
          </a:xfrm>
        </p:grpSpPr>
        <p:grpSp>
          <p:nvGrpSpPr>
            <p:cNvPr id="110" name="组合 109"/>
            <p:cNvGrpSpPr/>
            <p:nvPr/>
          </p:nvGrpSpPr>
          <p:grpSpPr>
            <a:xfrm>
              <a:off x="118087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4" name="TextBox 133"/>
            <p:cNvSpPr txBox="1"/>
            <p:nvPr/>
          </p:nvSpPr>
          <p:spPr>
            <a:xfrm>
              <a:off x="145928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1676" y="2836786"/>
            <a:ext cx="1139038" cy="1139038"/>
            <a:chOff x="2591676" y="2836786"/>
            <a:chExt cx="1139038" cy="1139038"/>
          </a:xfrm>
        </p:grpSpPr>
        <p:grpSp>
          <p:nvGrpSpPr>
            <p:cNvPr id="120" name="组合 119"/>
            <p:cNvGrpSpPr/>
            <p:nvPr/>
          </p:nvGrpSpPr>
          <p:grpSpPr>
            <a:xfrm>
              <a:off x="259167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2" name="同心圆 1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5" name="TextBox 134"/>
            <p:cNvSpPr txBox="1"/>
            <p:nvPr/>
          </p:nvSpPr>
          <p:spPr>
            <a:xfrm>
              <a:off x="287008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02481" y="1661152"/>
            <a:ext cx="1139038" cy="1139038"/>
            <a:chOff x="4002481" y="1661152"/>
            <a:chExt cx="1139038" cy="113903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00248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2" name="同心圆 1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6" name="TextBox 135"/>
            <p:cNvSpPr txBox="1"/>
            <p:nvPr/>
          </p:nvSpPr>
          <p:spPr>
            <a:xfrm>
              <a:off x="428089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13286" y="2836786"/>
            <a:ext cx="1139038" cy="1139038"/>
            <a:chOff x="5413286" y="2836786"/>
            <a:chExt cx="1139038" cy="1139038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41328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7" name="同心圆 1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7" name="TextBox 136"/>
            <p:cNvSpPr txBox="1"/>
            <p:nvPr/>
          </p:nvSpPr>
          <p:spPr>
            <a:xfrm>
              <a:off x="569169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24091" y="1661152"/>
            <a:ext cx="1139038" cy="1139038"/>
            <a:chOff x="6824091" y="1661152"/>
            <a:chExt cx="1139038" cy="1139038"/>
          </a:xfrm>
        </p:grpSpPr>
        <p:grpSp>
          <p:nvGrpSpPr>
            <p:cNvPr id="125" name="组合 124"/>
            <p:cNvGrpSpPr/>
            <p:nvPr/>
          </p:nvGrpSpPr>
          <p:grpSpPr>
            <a:xfrm>
              <a:off x="682409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7" name="同心圆 1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710250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5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79878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课题背景及内容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978481" y="412838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课题现状及发展情况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662754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研究思路及过程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5219304" y="412807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实验数据结果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649336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解决方案及总结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55132" y="1165930"/>
            <a:ext cx="2148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BACKGROUND OF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SUBJECT AND CONTENT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2094106" y="4445122"/>
            <a:ext cx="2092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 AND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 OF SUBJECT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261799" y="4417978"/>
            <a:ext cx="1574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RESULTS OF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EXPRIMENTAL DATA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6771117" y="1171178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SOLUTIONS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AND SUMMARY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5855958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3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5" grpId="0" animBg="1"/>
      <p:bldP spid="106" grpId="0"/>
      <p:bldP spid="107" grpId="0"/>
      <p:bldP spid="35" grpId="0" animBg="1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550670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126470" y="1921438"/>
            <a:ext cx="2412192" cy="701179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2832059" y="1921438"/>
            <a:ext cx="1706603" cy="153772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888282" y="1921438"/>
            <a:ext cx="650380" cy="2027866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538662" y="1921438"/>
            <a:ext cx="574541" cy="2075575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 flipV="1">
            <a:off x="4538662" y="1921438"/>
            <a:ext cx="1647314" cy="153772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4538662" y="1921438"/>
            <a:ext cx="2437224" cy="75731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2476990" y="3123937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533213" y="364194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750752" y="364194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830907" y="3104091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20817" y="2323681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771401" y="2241661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3837483" y="1220259"/>
            <a:ext cx="1402358" cy="1402358"/>
            <a:chOff x="3851771" y="1163107"/>
            <a:chExt cx="1402358" cy="1402358"/>
          </a:xfrm>
        </p:grpSpPr>
        <p:grpSp>
          <p:nvGrpSpPr>
            <p:cNvPr id="76" name="组合 75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7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4099140" y="1710398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TITLE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7488612" y="240505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03782" y="322832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632219" y="389041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8251" y="237647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06349" y="326683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734678" y="389041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6951566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80" grpId="0"/>
          <p:bldP spid="83" grpId="0"/>
          <p:bldP spid="84" grpId="0"/>
          <p:bldP spid="85" grpId="0"/>
          <p:bldP spid="86" grpId="0"/>
          <p:bldP spid="87" grpId="0"/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80" grpId="0"/>
          <p:bldP spid="83" grpId="0"/>
          <p:bldP spid="84" grpId="0"/>
          <p:bldP spid="85" grpId="0"/>
          <p:bldP spid="86" grpId="0"/>
          <p:bldP spid="87" grpId="0"/>
          <p:bldP spid="8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rgbClr val="1A3F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35" name="椭圆 34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08957" y="2627556"/>
              <a:ext cx="580608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36" name="组合 35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2184500" y="3587733"/>
              <a:ext cx="75212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latin typeface="Watford DB" pitchFamily="2" charset="0"/>
                  <a:ea typeface="造字工房劲黑（非商用）常规体" pitchFamily="50" charset="-122"/>
                </a:rPr>
                <a:t>D</a:t>
              </a:r>
              <a:endParaRPr lang="zh-CN" altLang="en-US" sz="6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32" name="组合 31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088748" y="1565452"/>
              <a:ext cx="4844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Watford DB" pitchFamily="2" charset="0"/>
                  <a:ea typeface="造字工房劲黑（非商用）常规体" pitchFamily="50" charset="-122"/>
                </a:rPr>
                <a:t>B</a:t>
              </a:r>
              <a:endParaRPr lang="zh-CN" altLang="en-US" sz="32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31" name="椭圆 30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808937" y="1049342"/>
              <a:ext cx="383438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39" name="椭圆 38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949886" y="1997410"/>
              <a:ext cx="914033" cy="156966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E</a:t>
              </a:r>
              <a:endParaRPr lang="zh-CN" altLang="en-US" sz="96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00656" y="2271917"/>
            <a:ext cx="12650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TITLE</a:t>
            </a:r>
            <a:endParaRPr lang="zh-CN" altLang="en-US" sz="3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1475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2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2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  <p:bldP spid="9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实验难点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6573" y="267886"/>
            <a:ext cx="1394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DIFFICULTIES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797708" y="396471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实验难点二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14622" y="3956364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实验难点三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14622" y="260702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实验难点四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59209" y="260289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实验难点一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椭圆 34"/>
          <p:cNvSpPr/>
          <p:nvPr/>
        </p:nvSpPr>
        <p:spPr>
          <a:xfrm rot="10800000">
            <a:off x="3288725" y="2114564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 rot="5400000">
            <a:off x="3492928" y="33416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34"/>
          <p:cNvSpPr/>
          <p:nvPr/>
        </p:nvSpPr>
        <p:spPr>
          <a:xfrm>
            <a:off x="4720609" y="3176237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 rot="16200000">
            <a:off x="4525211" y="1917620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677070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案例分析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69665" y="267886"/>
            <a:ext cx="1084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ANALYSIS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9404" y="3880762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62957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72690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82423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92157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426867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分析内容一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83094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分析内容二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28221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分析内容三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35247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分析内容四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575050" y="3090427"/>
            <a:ext cx="500908" cy="500908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717380" y="331473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552263" y="331509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255929" y="3433436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175518" y="331975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062244" y="3312252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553278" y="344365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3850333" y="3346863"/>
            <a:ext cx="250454" cy="25045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726981" y="331345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151556" y="332151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359742" y="3370647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900741" y="313095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070359" y="3443943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506355" y="316705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206031" y="3258897"/>
            <a:ext cx="322151" cy="32215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075958" y="331163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206867" y="331496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21657" y="344619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772349" y="313169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690644" y="336803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193490" y="3174245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730460" y="330567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2832357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问题评估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1611" y="267886"/>
            <a:ext cx="13949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ASSESSMENT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五角星 5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76200">
            <a:solidFill>
              <a:srgbClr val="1A3F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</p:grpSpPr>
        <p:grpSp>
          <p:nvGrpSpPr>
            <p:cNvPr id="55" name="组合 54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92113" y="760413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118190" y="3274864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TITLE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2986578" y="2683936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216931" y="1686986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461530" y="2683936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4969936" y="412700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476579" y="411430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2739259" y="194243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</a:t>
            </a:r>
            <a:r>
              <a:rPr lang="zh-CN" altLang="en-US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一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82620" y="283580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评估内容三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96587" y="42593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评估内容五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514495" y="291679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评估内容二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966971" y="43355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9510592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9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47" grpId="0"/>
      <p:bldP spid="53" grpId="0" animBg="1"/>
      <p:bldP spid="59" grpId="0" animBg="1"/>
      <p:bldP spid="64" grpId="0" animBg="1"/>
      <p:bldP spid="65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研究成果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7793" y="267886"/>
            <a:ext cx="1625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ACHIEVEMENTS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191714" y="215790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标题一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2149829" y="2623322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4" name="同心圆 1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1090724" y="25875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7" name="同心圆 1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469441" y="2832241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0" name="同心圆 1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1" name="椭圆 1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2404100" y="25840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3" name="同心圆 1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2034054" y="2800177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6" name="同心圆 1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1756772" y="2827510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9" name="同心圆 1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1731988" y="309126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2" name="同心圆 1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3" name="椭圆 19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1551991" y="26030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5" name="同心圆 1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1890095" y="261075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8" name="同心圆 1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1217976" y="2610215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1" name="同心圆 2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TextBox 202"/>
          <p:cNvSpPr txBox="1"/>
          <p:nvPr/>
        </p:nvSpPr>
        <p:spPr>
          <a:xfrm>
            <a:off x="3033186" y="30624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标题二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04" name="组合 203"/>
          <p:cNvGrpSpPr/>
          <p:nvPr/>
        </p:nvGrpSpPr>
        <p:grpSpPr>
          <a:xfrm>
            <a:off x="3991301" y="352788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5" name="同心圆 2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2932196" y="34921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08" name="同心圆 2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3310913" y="37368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1" name="同心圆 2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4245572" y="34886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14" name="同心圆 2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598244" y="373207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7" name="同心圆 2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8" name="椭圆 2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3573460" y="399582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0" name="同心圆 2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3731567" y="351531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3" name="同心圆 2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3059448" y="351477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6" name="同心圆 2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8" name="TextBox 227"/>
          <p:cNvSpPr txBox="1"/>
          <p:nvPr/>
        </p:nvSpPr>
        <p:spPr>
          <a:xfrm>
            <a:off x="4848410" y="213478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标题三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5806525" y="260020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0" name="同心圆 2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4747420" y="25644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3" name="同心圆 2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060796" y="25609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6" name="同心圆 2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5690750" y="27770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9" name="同心圆 2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5311868" y="285519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2" name="同心圆 2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5545785" y="286155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45" name="同心圆 2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5208687" y="257988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8" name="同心圆 2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9" name="椭圆 2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5546791" y="258763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1" name="同心圆 2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2" name="椭圆 2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4874672" y="258709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4" name="同心圆 2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5" name="椭圆 2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6537510" y="30912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标题四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6436520" y="35209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8" name="同心圆 2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9" name="椭圆 25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6815237" y="3765598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1" name="同心圆 2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7749896" y="35174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4" name="同心圆 2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7379850" y="373353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7" name="同心圆 2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8" name="椭圆 26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7102568" y="3760867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0" name="同心圆 2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1" name="椭圆 2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7235891" y="3544111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73" name="同心圆 2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563772" y="3543572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6" name="同心圆 2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7" name="椭圆 2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5136532" y="2906000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9" name="同心圆 2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0" name="椭圆 2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3875526" y="370473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2" name="同心圆 2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3" name="椭圆 2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3393463" y="350756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5" name="同心圆 2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7495625" y="355667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8" name="同心圆 2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9" name="椭圆 2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7077784" y="402461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1" name="同心圆 2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2" name="椭圆 29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6897787" y="3536359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4" name="同心圆 2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5" name="椭圆 2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6" name="TextBox 29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9669984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87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89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91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93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95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97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99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01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03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05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164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166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168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170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172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174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176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78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80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82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41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43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245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 p14:bounceEnd="36000">
                                          <p:cBhvr>
                                            <p:cTn id="247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249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251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253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255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257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259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318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320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322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324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326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328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330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332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334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336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87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89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91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95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97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99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01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03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05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164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166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168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170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174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176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78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80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82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41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43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245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>
                                          <p:cBhvr>
                                            <p:cTn id="247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249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251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253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255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257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318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320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322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324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326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328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330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332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334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336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解决方案及总结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8518" y="1757459"/>
              <a:ext cx="689633" cy="662048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465443" y="25530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解决方案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65443" y="299960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方案评估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65443" y="34461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补救措施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65443" y="38642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参考文献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55194" y="2600254"/>
            <a:ext cx="1213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SOLUTION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55194" y="3048022"/>
            <a:ext cx="1725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PROJECT EVALUATION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55194" y="3495790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REMEDIAL MEASURES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77636" y="3943559"/>
            <a:ext cx="872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Reference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171555" y="258050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171555" y="301787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171555" y="345523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171555" y="389259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465443" y="423798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感谢语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63209" y="4317335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Thank you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171555" y="426637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31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15" grpId="0"/>
      <p:bldP spid="12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解决方案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8545" y="267886"/>
            <a:ext cx="1555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SOLUTION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-36512" y="4144388"/>
            <a:ext cx="2062918" cy="999112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1620880" y="3703428"/>
            <a:ext cx="836538" cy="836538"/>
            <a:chOff x="1566862" y="4055810"/>
            <a:chExt cx="827056" cy="827056"/>
          </a:xfrm>
        </p:grpSpPr>
        <p:grpSp>
          <p:nvGrpSpPr>
            <p:cNvPr id="44" name="组合 43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617926" y="4218412"/>
              <a:ext cx="730851" cy="5172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1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一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49" name="组合 48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2980409" y="3315940"/>
              <a:ext cx="59503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二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92277" y="3232510"/>
            <a:ext cx="1239392" cy="1239392"/>
            <a:chOff x="4464548" y="3511181"/>
            <a:chExt cx="1303621" cy="1303621"/>
          </a:xfrm>
        </p:grpSpPr>
        <p:grpSp>
          <p:nvGrpSpPr>
            <p:cNvPr id="54" name="组合 53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752438" y="3825704"/>
              <a:ext cx="733780" cy="74457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00192" y="1635646"/>
            <a:ext cx="1454948" cy="1454948"/>
            <a:chOff x="6075122" y="1932896"/>
            <a:chExt cx="1688526" cy="1688526"/>
          </a:xfrm>
        </p:grpSpPr>
        <p:grpSp>
          <p:nvGrpSpPr>
            <p:cNvPr id="59" name="组合 58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61" name="同心圆 6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6456877" y="2299775"/>
              <a:ext cx="928687" cy="9644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四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2230637" y="1923678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23528" y="2920772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56176" y="3770953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436096" y="915566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246287" y="4155926"/>
            <a:ext cx="447031" cy="447031"/>
            <a:chOff x="2246286" y="4230035"/>
            <a:chExt cx="525513" cy="525513"/>
          </a:xfrm>
          <a:solidFill>
            <a:srgbClr val="1A3F6C"/>
          </a:solidFill>
        </p:grpSpPr>
        <p:sp>
          <p:nvSpPr>
            <p:cNvPr id="68" name="椭圆 67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290214" y="4356307"/>
              <a:ext cx="433392" cy="3256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577236" y="3993954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1" name="椭圆 70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246285" y="4351468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522599" y="3426320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4" name="椭圆 73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246285" y="4371106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452320" y="2571750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7" name="椭圆 76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246285" y="4380064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9" name="椭圆 78"/>
          <p:cNvSpPr/>
          <p:nvPr/>
        </p:nvSpPr>
        <p:spPr>
          <a:xfrm>
            <a:off x="4349204" y="329769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087077" y="391484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224465" y="4498008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2765464" y="425831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341787" y="379919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5954877" y="328893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7360071" y="3209594"/>
            <a:ext cx="167224" cy="16722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6562548" y="311385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5161319" y="276589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8028384" y="2307255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053009" y="1993016"/>
            <a:ext cx="152400" cy="1524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966178" y="4299942"/>
            <a:ext cx="166157" cy="16615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2406086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6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900"/>
                            </p:stCondLst>
                            <p:childTnLst>
                              <p:par>
                                <p:cTn id="7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6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6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6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6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4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4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38" grpId="0"/>
      <p:bldP spid="63" grpId="0"/>
      <p:bldP spid="64" grpId="0"/>
      <p:bldP spid="65" grpId="0"/>
      <p:bldP spid="66" grpId="0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方案评估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58284" y="267886"/>
            <a:ext cx="22363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PROJECT EVALUATION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89" name="直接连接符 88"/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444736" y="3296277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1891669" y="1358541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评估一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81486" y="333881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评估三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747580" y="1111435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评估四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555735" y="332167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评估二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835696" y="16356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点击输入标题</a:t>
            </a:r>
            <a:endParaRPr lang="zh-CN" altLang="en-US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660232" y="13732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475656" y="35555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5868144" y="35865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grpSp>
        <p:nvGrpSpPr>
          <p:cNvPr id="112" name="组合 111"/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113" name="组合 11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5" name="同心圆 11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TextBox 113"/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方案评估</a:t>
              </a:r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592781" y="2186777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45181" y="4011910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849365" y="4058985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012160" y="1972988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22" name="椭圆 121"/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3" name="椭圆 122"/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24" name="椭圆 123"/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077364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2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7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2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7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88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7" grpId="0"/>
      <p:bldP spid="118" grpId="0"/>
      <p:bldP spid="119" grpId="0"/>
      <p:bldP spid="120" grpId="0"/>
      <p:bldP spid="121" grpId="0" animBg="1"/>
      <p:bldP spid="122" grpId="0" animBg="1"/>
      <p:bldP spid="123" grpId="0" animBg="1"/>
      <p:bldP spid="1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3786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方正兰亭细黑_GBK" pitchFamily="2" charset="-122"/>
                <a:ea typeface="方正兰亭细黑_GBK" pitchFamily="2" charset="-122"/>
              </a:rPr>
              <a:t>课题背景及内容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94866" y="2896649"/>
            <a:ext cx="1241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  <a:endParaRPr lang="zh-CN" altLang="en-US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1A3F6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450203" y="24909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课题背景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50203" y="32884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50203" y="37350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研究综述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50203" y="41530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理论基础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34168" y="2538146"/>
            <a:ext cx="1499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BACKGROUND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34168" y="3336874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SIGNIFICANCE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34168" y="3784642"/>
            <a:ext cx="1462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REVIEW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34168" y="4232411"/>
            <a:ext cx="15600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THEORETICAL BASIS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156315" y="251840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156315" y="330672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156315" y="374408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156315" y="418144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50203" y="290661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相关研究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21531" y="2953861"/>
            <a:ext cx="1324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Related research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156315" y="2934115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3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补救措施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3836" y="267886"/>
            <a:ext cx="21852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REMEDIAL MEASURES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6709236" y="1894300"/>
            <a:ext cx="1200324" cy="1200324"/>
            <a:chOff x="6709236" y="1850758"/>
            <a:chExt cx="1200324" cy="1200324"/>
          </a:xfrm>
        </p:grpSpPr>
        <p:grpSp>
          <p:nvGrpSpPr>
            <p:cNvPr id="89" name="组合 8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6947760" y="2297031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措施四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225509" y="1879832"/>
            <a:ext cx="1200324" cy="1200324"/>
            <a:chOff x="1225509" y="1836290"/>
            <a:chExt cx="1200324" cy="1200324"/>
          </a:xfrm>
        </p:grpSpPr>
        <p:grpSp>
          <p:nvGrpSpPr>
            <p:cNvPr id="95" name="组合 94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1464033" y="2282563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措施四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234214" y="2096862"/>
            <a:ext cx="1668414" cy="1668414"/>
            <a:chOff x="5234214" y="2053320"/>
            <a:chExt cx="1668414" cy="1668414"/>
          </a:xfrm>
        </p:grpSpPr>
        <p:grpSp>
          <p:nvGrpSpPr>
            <p:cNvPr id="100" name="组合 99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TextBox 100"/>
            <p:cNvSpPr txBox="1"/>
            <p:nvPr/>
          </p:nvSpPr>
          <p:spPr>
            <a:xfrm>
              <a:off x="5591368" y="26874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措施三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198327" y="2090113"/>
            <a:ext cx="1668414" cy="1668414"/>
            <a:chOff x="2198327" y="2046571"/>
            <a:chExt cx="1668414" cy="166841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2555481" y="268072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措施二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481448" y="2381591"/>
            <a:ext cx="2181104" cy="2181104"/>
            <a:chOff x="3481448" y="2338049"/>
            <a:chExt cx="2181104" cy="2181104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3941057" y="31669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措施一</a:t>
              </a:r>
              <a:endParaRPr lang="zh-CN" altLang="en-US" sz="28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114" name="TextBox 11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6619677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14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608" y="1565803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1226969" y="344781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04729" y="3571714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778432" y="337709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11193" y="3498702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52192" y="325900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44941" y="330230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81911" y="343372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3147794" y="3072585"/>
            <a:ext cx="167224" cy="16722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942895" y="3190313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7" name="椭圆 36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381102" y="2417860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</a:rPr>
              <a:t>参考文献</a:t>
            </a:r>
            <a:endParaRPr lang="en-US" altLang="zh-CN" sz="2000" b="1" dirty="0">
              <a:solidFill>
                <a:srgbClr val="C00000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参考文献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25650" y="267886"/>
            <a:ext cx="11015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Reference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29600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6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8" grpId="0"/>
      <p:bldP spid="21" grpId="0"/>
      <p:bldP spid="24" grpId="0"/>
      <p:bldP spid="27" grpId="0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  <p:bldP spid="40" grpId="0" animBg="1"/>
      <p:bldP spid="41" grpId="0"/>
      <p:bldP spid="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915816" y="555527"/>
            <a:ext cx="3552056" cy="1410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 smtClean="0">
                <a:solidFill>
                  <a:srgbClr val="C00000"/>
                </a:solidFill>
                <a:latin typeface="Impact" pitchFamily="34" charset="0"/>
                <a:ea typeface="微软雅黑" panose="020B0503020204020204" pitchFamily="34" charset="-122"/>
              </a:rPr>
              <a:t>THANKS!</a:t>
            </a:r>
            <a:endParaRPr lang="zh-CN" altLang="en-US" sz="6600" b="0" dirty="0" smtClean="0">
              <a:solidFill>
                <a:srgbClr val="C00000"/>
              </a:solidFill>
              <a:latin typeface="Impact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31640" y="1995686"/>
            <a:ext cx="64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使我得以最终完成毕业论文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设计！</a:t>
            </a:r>
            <a:endParaRPr lang="en-US" altLang="zh-CN" sz="1400" dirty="0" smtClean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最后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，我要向百忙之中抽时间对本文进行审阅，评议和参与本人论文答辩的各位老师表示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感谢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400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70008" y="4088350"/>
            <a:ext cx="304800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000" b="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感谢语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7217" y="267886"/>
            <a:ext cx="11384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Thank you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0717460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0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6" grpId="0"/>
      <p:bldP spid="6" grpId="0" animBg="1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1021197" y="3291201"/>
            <a:ext cx="677676" cy="677676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9712" y="131597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0939" y="336486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68901" y="312346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85522" y="1556658"/>
            <a:ext cx="1630575" cy="49244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600" b="1" dirty="0" smtClean="0">
                <a:solidFill>
                  <a:srgbClr val="C00000"/>
                </a:solidFill>
                <a:latin typeface="微软雅黑" pitchFamily="34" charset="-122"/>
                <a:ea typeface="造字工房俊雅锐宋体验版常规体" pitchFamily="50" charset="-122"/>
              </a:rPr>
              <a:t>THANKS</a:t>
            </a:r>
            <a:endParaRPr lang="zh-CN" altLang="en-US" sz="2600" b="1" dirty="0">
              <a:solidFill>
                <a:srgbClr val="C00000"/>
              </a:solidFill>
              <a:latin typeface="微软雅黑" pitchFamily="34" charset="-122"/>
              <a:ea typeface="造字工房俊雅锐宋体验版常规体" pitchFamily="50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156176" y="3194025"/>
            <a:ext cx="2544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latin typeface="微软雅黑" pitchFamily="34" charset="-122"/>
                <a:ea typeface="微软雅黑" pitchFamily="34" charset="-122"/>
              </a:rPr>
              <a:t>演示完毕</a:t>
            </a:r>
            <a:endParaRPr lang="en-US" altLang="zh-CN" sz="4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600" dirty="0" smtClean="0">
                <a:latin typeface="微软雅黑" pitchFamily="34" charset="-122"/>
                <a:ea typeface="微软雅黑" pitchFamily="34" charset="-122"/>
              </a:rPr>
              <a:t>感谢观看</a:t>
            </a:r>
            <a:endParaRPr lang="en-US" altLang="zh-CN" sz="46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816028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1439864" y="1664494"/>
            <a:ext cx="6264275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毕业论文主要目的是培养学生综合运用所学知识和技能，理论联系实际，独立分析，解决实际问题的能力，使学生得到从事本专业工作和进行相关的基本训练。毕业论文应反映出作者能够准确地掌握所学的专业基础知识，基本学会综合运用所学知识进行科学研究的方法，对所研究的题目有一定的心得体会，论文题目的范围不宜过宽，一般选择本学科某一重要问题的一个侧面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1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1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4" name="TextBox 43"/>
          <p:cNvSpPr>
            <a:spLocks noChangeArrowheads="1"/>
          </p:cNvSpPr>
          <p:nvPr/>
        </p:nvSpPr>
        <p:spPr bwMode="auto">
          <a:xfrm>
            <a:off x="3416300" y="994410"/>
            <a:ext cx="2311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行业大背景</a:t>
            </a:r>
          </a:p>
        </p:txBody>
      </p:sp>
      <p:grpSp>
        <p:nvGrpSpPr>
          <p:cNvPr id="6155" name="组合 2"/>
          <p:cNvGrpSpPr>
            <a:grpSpLocks/>
          </p:cNvGrpSpPr>
          <p:nvPr/>
        </p:nvGrpSpPr>
        <p:grpSpPr bwMode="auto">
          <a:xfrm>
            <a:off x="2770188" y="1138714"/>
            <a:ext cx="3579812" cy="142875"/>
            <a:chOff x="0" y="0"/>
            <a:chExt cx="3580582" cy="158874"/>
          </a:xfrm>
        </p:grpSpPr>
        <p:grpSp>
          <p:nvGrpSpPr>
            <p:cNvPr id="6156" name="组合 61"/>
            <p:cNvGrpSpPr>
              <a:grpSpLocks/>
            </p:cNvGrpSpPr>
            <p:nvPr/>
          </p:nvGrpSpPr>
          <p:grpSpPr bwMode="auto">
            <a:xfrm>
              <a:off x="0" y="0"/>
              <a:ext cx="792088" cy="158874"/>
              <a:chOff x="0" y="0"/>
              <a:chExt cx="792088" cy="158874"/>
            </a:xfrm>
          </p:grpSpPr>
          <p:sp>
            <p:nvSpPr>
              <p:cNvPr id="6157" name="直接连接符 70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8" name="直接连接符 71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9" name="直接连接符 72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60" name="组合 62"/>
            <p:cNvGrpSpPr>
              <a:grpSpLocks/>
            </p:cNvGrpSpPr>
            <p:nvPr/>
          </p:nvGrpSpPr>
          <p:grpSpPr bwMode="auto">
            <a:xfrm rot="10800000">
              <a:off x="2788494" y="0"/>
              <a:ext cx="792088" cy="158874"/>
              <a:chOff x="0" y="0"/>
              <a:chExt cx="792088" cy="158874"/>
            </a:xfrm>
          </p:grpSpPr>
          <p:sp>
            <p:nvSpPr>
              <p:cNvPr id="6161" name="直接连接符 67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直接连接符 68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3" name="直接连接符 69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059464" y="3524926"/>
            <a:ext cx="2185594" cy="1224902"/>
            <a:chOff x="6059464" y="3524926"/>
            <a:chExt cx="2185594" cy="1224902"/>
          </a:xfrm>
        </p:grpSpPr>
        <p:grpSp>
          <p:nvGrpSpPr>
            <p:cNvPr id="38" name="组合 37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圆角矩形 3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68" name="组合 19"/>
            <p:cNvGrpSpPr>
              <a:grpSpLocks/>
            </p:cNvGrpSpPr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6169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6170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cxnSp>
        <p:nvCxnSpPr>
          <p:cNvPr id="33" name="直接连接符 32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选题背景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660458" y="3524926"/>
            <a:ext cx="2185594" cy="1224902"/>
            <a:chOff x="6059464" y="3524926"/>
            <a:chExt cx="2185594" cy="1224902"/>
          </a:xfrm>
        </p:grpSpPr>
        <p:grpSp>
          <p:nvGrpSpPr>
            <p:cNvPr id="46" name="组合 45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19"/>
            <p:cNvGrpSpPr>
              <a:grpSpLocks/>
            </p:cNvGrpSpPr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48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9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220937" y="3524926"/>
            <a:ext cx="2185594" cy="1224902"/>
            <a:chOff x="6059464" y="3524926"/>
            <a:chExt cx="2185594" cy="1224902"/>
          </a:xfrm>
        </p:grpSpPr>
        <p:grpSp>
          <p:nvGrpSpPr>
            <p:cNvPr id="53" name="组合 52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圆角矩形 5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19"/>
            <p:cNvGrpSpPr>
              <a:grpSpLocks/>
            </p:cNvGrpSpPr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55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6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457622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1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bldLvl="0" autoUpdateAnimBg="0"/>
      <p:bldP spid="6154" grpId="0" bldLvl="0" autoUpdateAnimBg="0"/>
      <p:bldP spid="34" grpId="0" animBg="1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选题背景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34"/>
          <p:cNvSpPr/>
          <p:nvPr/>
        </p:nvSpPr>
        <p:spPr>
          <a:xfrm rot="5400000" flipV="1">
            <a:off x="6909553" y="3010963"/>
            <a:ext cx="1163726" cy="147637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1231410" y="1071162"/>
            <a:ext cx="1146479" cy="14895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2872660" y="1327501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8957" y="3179740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1" name="圆角矩形 3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rgbClr val="1A3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23"/>
          <p:cNvSpPr>
            <a:spLocks noChangeArrowheads="1"/>
          </p:cNvSpPr>
          <p:nvPr/>
        </p:nvSpPr>
        <p:spPr bwMode="auto">
          <a:xfrm>
            <a:off x="3184167" y="1596561"/>
            <a:ext cx="47529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endParaRPr lang="zh-CN" altLang="en-US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zh-CN" altLang="en-US" sz="10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0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TextBox 24"/>
          <p:cNvSpPr>
            <a:spLocks noChangeArrowheads="1"/>
          </p:cNvSpPr>
          <p:nvPr/>
        </p:nvSpPr>
        <p:spPr bwMode="auto">
          <a:xfrm>
            <a:off x="1249089" y="1446602"/>
            <a:ext cx="8747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全国现状</a:t>
            </a:r>
          </a:p>
        </p:txBody>
      </p:sp>
      <p:sp>
        <p:nvSpPr>
          <p:cNvPr id="39" name="TextBox 31"/>
          <p:cNvSpPr>
            <a:spLocks noChangeArrowheads="1"/>
          </p:cNvSpPr>
          <p:nvPr/>
        </p:nvSpPr>
        <p:spPr bwMode="auto">
          <a:xfrm>
            <a:off x="7219951" y="3350895"/>
            <a:ext cx="8747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地区现状</a:t>
            </a:r>
          </a:p>
        </p:txBody>
      </p:sp>
      <p:sp>
        <p:nvSpPr>
          <p:cNvPr id="40" name="TextBox 25"/>
          <p:cNvSpPr>
            <a:spLocks noChangeArrowheads="1"/>
          </p:cNvSpPr>
          <p:nvPr/>
        </p:nvSpPr>
        <p:spPr bwMode="auto">
          <a:xfrm>
            <a:off x="1165225" y="3373280"/>
            <a:ext cx="49672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毕业论文在进行编写的过程中，需要经过开题报告、论文编写、论文上交评定、论文答辩以及论文评分五个过程，其中开题报告是论文进行的最重要的一个过程，也是论文能否进行的一个重要指标。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zh-CN" altLang="en-US" sz="1000" b="1" dirty="0">
                <a:solidFill>
                  <a:srgbClr val="C1DCE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000" b="1" dirty="0">
              <a:solidFill>
                <a:srgbClr val="C1DCE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9796438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3" grpId="0" animBg="1"/>
          <p:bldP spid="75" grpId="0"/>
          <p:bldP spid="33" grpId="0" bldLvl="0" autoUpdateAnimBg="0"/>
          <p:bldP spid="38" grpId="0" bldLvl="0" autoUpdateAnimBg="0"/>
          <p:bldP spid="39" grpId="0" bldLvl="0" autoUpdateAnimBg="0"/>
          <p:bldP spid="40" grpId="0" bldLvl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3" grpId="0" animBg="1"/>
          <p:bldP spid="75" grpId="0"/>
          <p:bldP spid="33" grpId="0" bldLvl="0" autoUpdateAnimBg="0"/>
          <p:bldP spid="38" grpId="0" bldLvl="0" autoUpdateAnimBg="0"/>
          <p:bldP spid="39" grpId="0" bldLvl="0" autoUpdateAnimBg="0"/>
          <p:bldP spid="40" grpId="0" bldLvl="0" autoUpdateAnimBg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2249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国内外相关研究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22665" y="267886"/>
            <a:ext cx="1701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Related research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31171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F:\0PPT素材\9918632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72" y="3529047"/>
            <a:ext cx="1898901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0PPT素材\ce4FaCfURkdJ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76" y="2269047"/>
            <a:ext cx="1906197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0PPT素材\5104bce8a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73" y="1009047"/>
            <a:ext cx="1920000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37" name="Picture 4" descr="F:\0PPT素材\5104bce8a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348" y="1009047"/>
            <a:ext cx="1920000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12573" y="100904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国内研究一：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25" y="1242826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612573" y="226904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国内研究二：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714625" y="2502826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612573" y="3550194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国内研究三：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714625" y="3783973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368146" y="221616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国外研究一：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61951" y="2607601"/>
            <a:ext cx="198939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4091040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8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8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8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87" grpId="0"/>
      <p:bldP spid="4" grpId="0"/>
      <p:bldP spid="5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42230" y="2088733"/>
            <a:ext cx="1423450" cy="142345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764286" y="2622833"/>
            <a:ext cx="1223538" cy="368530"/>
            <a:chOff x="3838575" y="2712368"/>
            <a:chExt cx="1604974" cy="36853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788781" y="1419622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16016" y="144861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61064" y="248850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16016" y="3579954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94883" y="2406113"/>
            <a:ext cx="718145" cy="8617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11771" y="1476863"/>
            <a:ext cx="308455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43820" y="2516931"/>
            <a:ext cx="2852530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58416" y="3631245"/>
            <a:ext cx="313790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5855" y="2107471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46574" y="267886"/>
            <a:ext cx="1890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SIGNIFICANCE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330200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119766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2" presetClass="entr" presetSubtype="1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1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1" grpId="0"/>
          <p:bldP spid="22" grpId="0"/>
          <p:bldP spid="23" grpId="0"/>
          <p:bldP spid="24" grpId="0"/>
          <p:bldP spid="25" grpId="0"/>
          <p:bldP spid="28" grpId="0" animBg="1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1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1" grpId="0"/>
          <p:bldP spid="22" grpId="0"/>
          <p:bldP spid="23" grpId="0"/>
          <p:bldP spid="24" grpId="0"/>
          <p:bldP spid="25" grpId="0"/>
          <p:bldP spid="28" grpId="0" animBg="1"/>
          <p:bldP spid="29" grpId="0"/>
          <p:bldP spid="3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研究综述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38117" y="267886"/>
            <a:ext cx="18950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REVIEW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7" name="空心弧 36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67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4961382" y="1136730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综述一内容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45" name="椭圆 44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 l="-28000" r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grpSp>
        <p:nvGrpSpPr>
          <p:cNvPr id="51" name="组合 50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52" name="组合 51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54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59" name="组合 58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1" name="同心圆 6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64" name="组合 63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69" name="组合 68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1" name="同心圆 7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5609454" y="1997065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综述一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sp>
        <p:nvSpPr>
          <p:cNvPr id="75" name="矩形 74"/>
          <p:cNvSpPr/>
          <p:nvPr/>
        </p:nvSpPr>
        <p:spPr>
          <a:xfrm>
            <a:off x="5684012" y="3028040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</a:t>
            </a: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sp>
        <p:nvSpPr>
          <p:cNvPr id="84" name="矩形 83"/>
          <p:cNvSpPr/>
          <p:nvPr/>
        </p:nvSpPr>
        <p:spPr>
          <a:xfrm>
            <a:off x="5009017" y="3972459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</a:t>
            </a: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811101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109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10" grpId="0"/>
          <p:bldP spid="42" grpId="0"/>
          <p:bldP spid="43" grpId="0"/>
          <p:bldP spid="47" grpId="0" animBg="1"/>
          <p:bldP spid="48" grpId="0" animBg="1"/>
          <p:bldP spid="49" grpId="0" animBg="1"/>
          <p:bldP spid="50" grpId="0" animBg="1"/>
          <p:bldP spid="73" grpId="0"/>
          <p:bldP spid="74" grpId="0"/>
          <p:bldP spid="75" grpId="0"/>
          <p:bldP spid="80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10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10" grpId="0"/>
          <p:bldP spid="42" grpId="0"/>
          <p:bldP spid="43" grpId="0"/>
          <p:bldP spid="47" grpId="0" animBg="1"/>
          <p:bldP spid="48" grpId="0" animBg="1"/>
          <p:bldP spid="49" grpId="0" animBg="1"/>
          <p:bldP spid="50" grpId="0" animBg="1"/>
          <p:bldP spid="73" grpId="0"/>
          <p:bldP spid="74" grpId="0"/>
          <p:bldP spid="75" grpId="0"/>
          <p:bldP spid="80" grpId="0"/>
          <p:bldP spid="84" grpId="0"/>
          <p:bldP spid="8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理论基础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THEORETICAL BASIS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09404" y="3942940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40" name="椭圆 39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1" name="同心圆 1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0" name="同心圆 1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3" name="同心圆 1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46471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79" dur="10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83" dur="10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11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28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42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51" dur="10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900"/>
                            </p:stCondLst>
                            <p:childTnLst>
                              <p:par>
                                <p:cTn id="1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400"/>
                            </p:stCondLst>
                            <p:childTnLst>
                              <p:par>
                                <p:cTn id="2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9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135" grpId="0"/>
      <p:bldP spid="36" grpId="0" animBg="1"/>
      <p:bldP spid="36" grpId="1" animBg="1"/>
      <p:bldP spid="36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1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111111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3105</Words>
  <Application>Microsoft Office PowerPoint</Application>
  <PresentationFormat>全屏显示(16:9)</PresentationFormat>
  <Paragraphs>450</Paragraphs>
  <Slides>33</Slides>
  <Notes>33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方正兰亭粗黑_GBK</vt:lpstr>
      <vt:lpstr>宋体</vt:lpstr>
      <vt:lpstr>造字工房劲黑（非商用）常规体</vt:lpstr>
      <vt:lpstr>造字工房俊雅锐宋体验版常规体</vt:lpstr>
      <vt:lpstr>方正兰亭细黑_GBK_M</vt:lpstr>
      <vt:lpstr>微软雅黑</vt:lpstr>
      <vt:lpstr>方正超粗黑简体</vt:lpstr>
      <vt:lpstr>Kozuka Gothic Pro R</vt:lpstr>
      <vt:lpstr>方正兰亭细黑_GBK</vt:lpstr>
      <vt:lpstr>Watford DB</vt:lpstr>
      <vt:lpstr>Arial</vt:lpstr>
      <vt:lpstr>Calibri</vt:lpstr>
      <vt:lpstr>Impact</vt:lpstr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1111111111</dc:title>
  <dc:subject>12sc.taobao.com</dc:subject>
  <dc:creator>清风素材; User</dc:creator>
  <cp:keywords>12sc.taobao.com</cp:keywords>
  <dc:description>12sc.taobao.com</dc:description>
  <cp:lastModifiedBy>Administrator</cp:lastModifiedBy>
  <cp:revision>55</cp:revision>
  <dcterms:created xsi:type="dcterms:W3CDTF">2015-01-23T04:02:45Z</dcterms:created>
  <dcterms:modified xsi:type="dcterms:W3CDTF">2016-07-25T03:46:19Z</dcterms:modified>
  <cp:category>12sc.taobao.com</cp:category>
  <cp:contentStatus>12sc.taobao.com</cp:contentStatus>
</cp:coreProperties>
</file>