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56" r:id="rId13"/>
  </p:sldIdLst>
  <p:sldSz cx="12192000" cy="6858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兰亭超细黑简体" charset="-122"/>
      <p:regular r:id="rId21"/>
    </p:embeddedFont>
    <p:embeddedFont>
      <p:font typeface="微软雅黑 Light" charset="-122"/>
      <p:regular r:id="rId22"/>
    </p:embeddedFont>
    <p:embeddedFont>
      <p:font typeface="Calibri Light" pitchFamily="34" charset="0"/>
      <p:regular r:id="rId23"/>
      <p: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030A0"/>
    <a:srgbClr val="333399"/>
    <a:srgbClr val="C70000"/>
    <a:srgbClr val="B00000"/>
    <a:srgbClr val="9E0000"/>
    <a:srgbClr val="8A0000"/>
    <a:srgbClr val="339966"/>
    <a:srgbClr val="FA341D"/>
    <a:srgbClr val="CD1603"/>
    <a:srgbClr val="FC3E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015" autoAdjust="0"/>
  </p:normalViewPr>
  <p:slideViewPr>
    <p:cSldViewPr snapToGrid="0" showGuides="1">
      <p:cViewPr varScale="1">
        <p:scale>
          <a:sx n="110" d="100"/>
          <a:sy n="110" d="100"/>
        </p:scale>
        <p:origin x="-504" y="-90"/>
      </p:cViewPr>
      <p:guideLst>
        <p:guide orient="horz" pos="2160"/>
        <p:guide pos="3840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6387E-B368-4395-A4F5-C10ACC3E963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5E346-7271-4ACA-8AF6-EFB711A271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804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22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063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681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089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034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519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868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90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542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327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302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D5BC0-5C7B-4EF9-8B6A-90FE4DFF438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0F8D0-5562-40D2-B758-CA47B431B2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71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7" t="10920" b="19072"/>
          <a:stretch/>
        </p:blipFill>
        <p:spPr>
          <a:xfrm>
            <a:off x="0" y="-533400"/>
            <a:ext cx="12192000" cy="739140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flipH="1">
            <a:off x="0" y="2514600"/>
            <a:ext cx="12192000" cy="4343400"/>
          </a:xfrm>
          <a:custGeom>
            <a:avLst/>
            <a:gdLst>
              <a:gd name="connsiteX0" fmla="*/ 0 w 12192000"/>
              <a:gd name="connsiteY0" fmla="*/ 0 h 4343400"/>
              <a:gd name="connsiteX1" fmla="*/ 0 w 12192000"/>
              <a:gd name="connsiteY1" fmla="*/ 4343400 h 4343400"/>
              <a:gd name="connsiteX2" fmla="*/ 1 w 12192000"/>
              <a:gd name="connsiteY2" fmla="*/ 4343400 h 4343400"/>
              <a:gd name="connsiteX3" fmla="*/ 1 w 12192000"/>
              <a:gd name="connsiteY3" fmla="*/ 3664126 h 4343400"/>
              <a:gd name="connsiteX4" fmla="*/ 1758982 w 12192000"/>
              <a:gd name="connsiteY4" fmla="*/ 4343400 h 4343400"/>
              <a:gd name="connsiteX5" fmla="*/ 12192000 w 12192000"/>
              <a:gd name="connsiteY5" fmla="*/ 434340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343400">
                <a:moveTo>
                  <a:pt x="0" y="0"/>
                </a:moveTo>
                <a:lnTo>
                  <a:pt x="0" y="4343400"/>
                </a:lnTo>
                <a:lnTo>
                  <a:pt x="1" y="4343400"/>
                </a:lnTo>
                <a:lnTo>
                  <a:pt x="1" y="3664126"/>
                </a:lnTo>
                <a:lnTo>
                  <a:pt x="1758982" y="4343400"/>
                </a:lnTo>
                <a:lnTo>
                  <a:pt x="12192000" y="4343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0800000" flipH="1">
            <a:off x="1" y="-533400"/>
            <a:ext cx="4038600" cy="12954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0382806">
            <a:off x="4283744" y="4288491"/>
            <a:ext cx="7600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全球十大超级跑车</a:t>
            </a:r>
            <a:endParaRPr lang="zh-CN" altLang="en-US" sz="7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398268">
            <a:off x="5206516" y="5570048"/>
            <a:ext cx="6991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The world's ten biggest </a:t>
            </a:r>
            <a:r>
              <a:rPr lang="en-US" altLang="zh-CN" sz="3600" b="1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     supercar</a:t>
            </a:r>
            <a:endParaRPr lang="zh-CN" altLang="en-US" sz="3600" b="1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067300" y="4286250"/>
            <a:ext cx="6515100" cy="2502077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28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132" b="83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6781800" y="0"/>
            <a:ext cx="4826793" cy="1638300"/>
          </a:xfrm>
          <a:custGeom>
            <a:avLst/>
            <a:gdLst>
              <a:gd name="connsiteX0" fmla="*/ 0 w 4826793"/>
              <a:gd name="connsiteY0" fmla="*/ 0 h 1638300"/>
              <a:gd name="connsiteX1" fmla="*/ 3484266 w 4826793"/>
              <a:gd name="connsiteY1" fmla="*/ 0 h 1638300"/>
              <a:gd name="connsiteX2" fmla="*/ 3839279 w 4826793"/>
              <a:gd name="connsiteY2" fmla="*/ 1246257 h 1638300"/>
              <a:gd name="connsiteX3" fmla="*/ 4343455 w 4826793"/>
              <a:gd name="connsiteY3" fmla="*/ 0 h 1638300"/>
              <a:gd name="connsiteX4" fmla="*/ 4826793 w 4826793"/>
              <a:gd name="connsiteY4" fmla="*/ 0 h 1638300"/>
              <a:gd name="connsiteX5" fmla="*/ 4121943 w 4826793"/>
              <a:gd name="connsiteY5" fmla="*/ 1638300 h 1638300"/>
              <a:gd name="connsiteX6" fmla="*/ 720777 w 4826793"/>
              <a:gd name="connsiteY6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6793" h="1638300">
                <a:moveTo>
                  <a:pt x="0" y="0"/>
                </a:moveTo>
                <a:lnTo>
                  <a:pt x="3484266" y="0"/>
                </a:lnTo>
                <a:lnTo>
                  <a:pt x="3839279" y="1246257"/>
                </a:lnTo>
                <a:lnTo>
                  <a:pt x="4343455" y="0"/>
                </a:lnTo>
                <a:lnTo>
                  <a:pt x="4826793" y="0"/>
                </a:lnTo>
                <a:lnTo>
                  <a:pt x="4121943" y="1638300"/>
                </a:lnTo>
                <a:lnTo>
                  <a:pt x="720777" y="163830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9"/>
          <p:cNvSpPr/>
          <p:nvPr/>
        </p:nvSpPr>
        <p:spPr>
          <a:xfrm>
            <a:off x="438150" y="0"/>
            <a:ext cx="7086600" cy="1638300"/>
          </a:xfrm>
          <a:custGeom>
            <a:avLst/>
            <a:gdLst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609600 w 3486150"/>
              <a:gd name="connsiteY3" fmla="*/ 1695450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22494 w 3486150"/>
              <a:gd name="connsiteY3" fmla="*/ 1669366 h 1695450"/>
              <a:gd name="connsiteX4" fmla="*/ 0 w 3486150"/>
              <a:gd name="connsiteY4" fmla="*/ 0 h 1695450"/>
              <a:gd name="connsiteX0" fmla="*/ 0 w 3486150"/>
              <a:gd name="connsiteY0" fmla="*/ 0 h 1695450"/>
              <a:gd name="connsiteX1" fmla="*/ 3486150 w 3486150"/>
              <a:gd name="connsiteY1" fmla="*/ 0 h 1695450"/>
              <a:gd name="connsiteX2" fmla="*/ 3486150 w 3486150"/>
              <a:gd name="connsiteY2" fmla="*/ 1695450 h 1695450"/>
              <a:gd name="connsiteX3" fmla="*/ 189352 w 3486150"/>
              <a:gd name="connsiteY3" fmla="*/ 1643282 h 1695450"/>
              <a:gd name="connsiteX4" fmla="*/ 0 w 3486150"/>
              <a:gd name="connsiteY4" fmla="*/ 0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6150" h="1695450">
                <a:moveTo>
                  <a:pt x="0" y="0"/>
                </a:moveTo>
                <a:lnTo>
                  <a:pt x="3486150" y="0"/>
                </a:lnTo>
                <a:lnTo>
                  <a:pt x="3486150" y="1695450"/>
                </a:lnTo>
                <a:lnTo>
                  <a:pt x="189352" y="1643282"/>
                </a:lnTo>
                <a:lnTo>
                  <a:pt x="0" y="0"/>
                </a:lnTo>
                <a:close/>
              </a:path>
            </a:pathLst>
          </a:custGeom>
          <a:solidFill>
            <a:srgbClr val="B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24750" y="78730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750" y="930414"/>
            <a:ext cx="3039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California T</a:t>
            </a:r>
            <a:endParaRPr lang="zh-CN" altLang="en-US" sz="4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1550" y="218985"/>
            <a:ext cx="641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California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是一款豪华旅行跑车，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2008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年在巴黎汽车展上首次亮相，是有史以来第一款采用中前置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V8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发动机、第一款采用折叠硬顶敞篷的法拉利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跑车，可以在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3.9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秒完成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的冲刺，最高时速可达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310km/h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876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90" b="126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0" y="1143000"/>
            <a:ext cx="3048000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20200" y="116711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日产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06100" y="1477804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GT-R</a:t>
            </a:r>
            <a:endParaRPr lang="zh-CN" altLang="en-US" sz="4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8455253" y="1496943"/>
            <a:ext cx="1042690" cy="33480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486400" cy="21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>
            <a:off x="4555479" y="930922"/>
            <a:ext cx="2166641" cy="3048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1925" y="67657"/>
            <a:ext cx="5153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2014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搭载的依然是现款车型上的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3.8T V6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发动机，动力参数略有提升，最大功率输出为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553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马力，相比现款车型提高了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13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马力，峰值扭矩依然是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628N·m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。相比现款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GT-R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，新车最大变化是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0-100km/h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的加速时间提高了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0.1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秒，为</a:t>
            </a:r>
            <a:r>
              <a:rPr lang="en-US" altLang="zh-CN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2.7</a:t>
            </a:r>
            <a:r>
              <a:rPr lang="zh-CN" altLang="en-US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秒。据官方消息，这主要是得益于新车风阻系数的降低以及动力调校有所</a:t>
            </a:r>
            <a:r>
              <a:rPr lang="zh-CN" altLang="en-US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提高</a:t>
            </a:r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78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7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096000" y="0"/>
            <a:ext cx="5655243" cy="2990850"/>
            <a:chOff x="6096000" y="0"/>
            <a:chExt cx="5761038" cy="2228850"/>
          </a:xfrm>
        </p:grpSpPr>
        <p:sp>
          <p:nvSpPr>
            <p:cNvPr id="3" name="矩形 2"/>
            <p:cNvSpPr/>
            <p:nvPr/>
          </p:nvSpPr>
          <p:spPr>
            <a:xfrm>
              <a:off x="6096000" y="0"/>
              <a:ext cx="5761038" cy="17907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6096000" y="1790700"/>
              <a:ext cx="5761038" cy="438150"/>
            </a:xfrm>
            <a:prstGeom prst="triangl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385719" y="1905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9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1205" y="1835341"/>
            <a:ext cx="53800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 for your watching</a:t>
            </a:r>
            <a:endParaRPr lang="zh-CN" altLang="en-US" sz="3000" b="1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16914" y="1798260"/>
            <a:ext cx="4765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228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62" r="731" b="5738"/>
          <a:stretch/>
        </p:blipFill>
        <p:spPr>
          <a:xfrm>
            <a:off x="0" y="0"/>
            <a:ext cx="10014155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3" name="矩形 2"/>
            <p:cNvSpPr/>
            <p:nvPr/>
          </p:nvSpPr>
          <p:spPr>
            <a:xfrm>
              <a:off x="10014155" y="0"/>
              <a:ext cx="2177845" cy="6858000"/>
            </a:xfrm>
            <a:prstGeom prst="rect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9071620" y="0"/>
              <a:ext cx="942535" cy="6858000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4250940" y="1094782"/>
              <a:ext cx="1512276" cy="10014158"/>
            </a:xfrm>
            <a:prstGeom prst="rtTriangle">
              <a:avLst/>
            </a:prstGeom>
            <a:solidFill>
              <a:srgbClr val="33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330869" y="5732528"/>
            <a:ext cx="36973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迈凯伦 </a:t>
            </a:r>
            <a:r>
              <a:rPr lang="en-US" altLang="zh-CN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0562" y="6101860"/>
            <a:ext cx="2621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McLaren P1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41472" y="197068"/>
            <a:ext cx="2030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迈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概念跑车已经在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月末的巴黎车展全球首发。该车拥有超过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900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匹马力，百公里加速仅耗时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384km/h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。该车将搭载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3.8L V8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发动机，最大功率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814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马力，通过在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赛车上已经应用的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KERS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动能回收系统，还可以获得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162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马力的额外功率，因此迈凯轮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P1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的最大总功率为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976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马力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5400000">
            <a:off x="2957731" y="-2957733"/>
            <a:ext cx="942535" cy="6858000"/>
          </a:xfrm>
          <a:prstGeom prst="rtTriangle">
            <a:avLst/>
          </a:prstGeom>
          <a:solidFill>
            <a:srgbClr val="33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15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2" t="3662" b="2817"/>
          <a:stretch/>
        </p:blipFill>
        <p:spPr>
          <a:xfrm flipH="1">
            <a:off x="2658794" y="0"/>
            <a:ext cx="9533204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14068"/>
            <a:ext cx="6386732" cy="6872067"/>
          </a:xfrm>
          <a:custGeom>
            <a:avLst/>
            <a:gdLst>
              <a:gd name="connsiteX0" fmla="*/ 3573194 w 5627077"/>
              <a:gd name="connsiteY0" fmla="*/ 2518118 h 6872067"/>
              <a:gd name="connsiteX1" fmla="*/ 5092505 w 5627077"/>
              <a:gd name="connsiteY1" fmla="*/ 6857999 h 6872067"/>
              <a:gd name="connsiteX2" fmla="*/ 5373859 w 5627077"/>
              <a:gd name="connsiteY2" fmla="*/ 6858000 h 6872067"/>
              <a:gd name="connsiteX3" fmla="*/ 2602523 w 5627077"/>
              <a:gd name="connsiteY3" fmla="*/ 0 h 6872067"/>
              <a:gd name="connsiteX4" fmla="*/ 5627077 w 5627077"/>
              <a:gd name="connsiteY4" fmla="*/ 6872067 h 6872067"/>
              <a:gd name="connsiteX5" fmla="*/ 0 w 5627077"/>
              <a:gd name="connsiteY5" fmla="*/ 6872067 h 6872067"/>
              <a:gd name="connsiteX6" fmla="*/ 0 w 5627077"/>
              <a:gd name="connsiteY6" fmla="*/ 14067 h 6872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7077" h="6872067">
                <a:moveTo>
                  <a:pt x="3573194" y="2518118"/>
                </a:moveTo>
                <a:lnTo>
                  <a:pt x="5092505" y="6857999"/>
                </a:lnTo>
                <a:lnTo>
                  <a:pt x="5373859" y="6858000"/>
                </a:lnTo>
                <a:close/>
                <a:moveTo>
                  <a:pt x="2602523" y="0"/>
                </a:moveTo>
                <a:lnTo>
                  <a:pt x="5627077" y="6872067"/>
                </a:lnTo>
                <a:lnTo>
                  <a:pt x="0" y="6872067"/>
                </a:lnTo>
                <a:lnTo>
                  <a:pt x="0" y="14067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549" y="5725530"/>
            <a:ext cx="26219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法拉利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8151" y="5985820"/>
            <a:ext cx="268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endParaRPr lang="en-US" altLang="zh-CN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rot="10800000">
            <a:off x="10916528" y="-14068"/>
            <a:ext cx="1275470" cy="4473526"/>
          </a:xfrm>
          <a:custGeom>
            <a:avLst/>
            <a:gdLst>
              <a:gd name="connsiteX0" fmla="*/ 0 w 1050387"/>
              <a:gd name="connsiteY0" fmla="*/ 4473526 h 4473526"/>
              <a:gd name="connsiteX1" fmla="*/ 0 w 1050387"/>
              <a:gd name="connsiteY1" fmla="*/ 0 h 4473526"/>
              <a:gd name="connsiteX2" fmla="*/ 1050387 w 1050387"/>
              <a:gd name="connsiteY2" fmla="*/ 4473526 h 4473526"/>
              <a:gd name="connsiteX3" fmla="*/ 0 w 1050387"/>
              <a:gd name="connsiteY3" fmla="*/ 4473526 h 4473526"/>
              <a:gd name="connsiteX0" fmla="*/ 0 w 1275470"/>
              <a:gd name="connsiteY0" fmla="*/ 4473526 h 4473526"/>
              <a:gd name="connsiteX1" fmla="*/ 0 w 1275470"/>
              <a:gd name="connsiteY1" fmla="*/ 0 h 4473526"/>
              <a:gd name="connsiteX2" fmla="*/ 1275470 w 1275470"/>
              <a:gd name="connsiteY2" fmla="*/ 4459458 h 4473526"/>
              <a:gd name="connsiteX3" fmla="*/ 0 w 1275470"/>
              <a:gd name="connsiteY3" fmla="*/ 4473526 h 447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5470" h="4473526">
                <a:moveTo>
                  <a:pt x="0" y="4473526"/>
                </a:moveTo>
                <a:lnTo>
                  <a:pt x="0" y="0"/>
                </a:lnTo>
                <a:lnTo>
                  <a:pt x="1275470" y="4459458"/>
                </a:lnTo>
                <a:lnTo>
                  <a:pt x="0" y="4473526"/>
                </a:lnTo>
                <a:close/>
              </a:path>
            </a:pathLst>
          </a:custGeom>
          <a:solidFill>
            <a:srgbClr val="C7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7549" y="432702"/>
            <a:ext cx="432411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是法拉利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推出                         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一款旗舰级超级跑车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           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月在日内瓦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                      展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首次亮相，以取代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法拉                     利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Enzo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车型，仅限量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499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   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采用被称为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HY-KERS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混合动力系统，一台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V12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吸气引擎可输出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             最大功率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，电动机独立输出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120    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动力，使得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联合           输出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功率高达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708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千瓦。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      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0-100km/h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加速时间少于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          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0-200km/h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加速也少于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0-300km/h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更只需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秒，极速高达</a:t>
            </a:r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350km/h   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以上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LaFerrari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拥有超凡极致的性能表现、空气动力效率以及操控性，为超级跑车树立了新的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标杆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5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1" t="3077" r="2045" b="3180"/>
          <a:stretch/>
        </p:blipFill>
        <p:spPr>
          <a:xfrm>
            <a:off x="1" y="1"/>
            <a:ext cx="10536702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rot="10800000">
            <a:off x="-1" y="-1"/>
            <a:ext cx="12192001" cy="15896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3558" y="154742"/>
            <a:ext cx="115194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保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时捷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是一款由保时捷（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Porsche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）设计的中置引擎跑车，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月在第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届日内瓦车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展上作为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一款概念车首次亮相，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月配备米其林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Pilot Sport Cup 2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原型车以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分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57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刷新了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纽伯格林赛道单圈最佳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记录。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是插电式混合动力车型，搭载的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升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发动机负责驱动后轮，而电动马达则驱动两个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前轮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8737209" y="3389142"/>
            <a:ext cx="5268352" cy="16693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158614" y="2733558"/>
            <a:ext cx="12573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保时</a:t>
            </a:r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捷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5400000">
            <a:off x="8725117" y="4449439"/>
            <a:ext cx="41968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918 Spyder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9234428" y="1575581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5535637"/>
            <a:ext cx="1322363" cy="1322363"/>
          </a:xfrm>
          <a:custGeom>
            <a:avLst/>
            <a:gdLst>
              <a:gd name="connsiteX0" fmla="*/ 1208767 w 1322363"/>
              <a:gd name="connsiteY0" fmla="*/ 1322363 h 1322363"/>
              <a:gd name="connsiteX1" fmla="*/ 0 w 1322363"/>
              <a:gd name="connsiteY1" fmla="*/ 1322363 h 1322363"/>
              <a:gd name="connsiteX2" fmla="*/ 0 w 1322363"/>
              <a:gd name="connsiteY2" fmla="*/ 0 h 1322363"/>
              <a:gd name="connsiteX3" fmla="*/ 11479 w 1322363"/>
              <a:gd name="connsiteY3" fmla="*/ 11479 h 1322363"/>
              <a:gd name="connsiteX4" fmla="*/ 6020 w 1322363"/>
              <a:gd name="connsiteY4" fmla="*/ 119578 h 1322363"/>
              <a:gd name="connsiteX5" fmla="*/ 1085829 w 1322363"/>
              <a:gd name="connsiteY5" fmla="*/ 1316155 h 1322363"/>
              <a:gd name="connsiteX6" fmla="*/ 1322363 w 1322363"/>
              <a:gd name="connsiteY6" fmla="*/ 1322363 h 1322363"/>
              <a:gd name="connsiteX7" fmla="*/ 1208847 w 1322363"/>
              <a:gd name="connsiteY7" fmla="*/ 1322363 h 1322363"/>
              <a:gd name="connsiteX8" fmla="*/ 1316906 w 1322363"/>
              <a:gd name="connsiteY8" fmla="*/ 1316906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2363" h="1322363">
                <a:moveTo>
                  <a:pt x="1208767" y="1322363"/>
                </a:moveTo>
                <a:lnTo>
                  <a:pt x="0" y="1322363"/>
                </a:lnTo>
                <a:lnTo>
                  <a:pt x="0" y="0"/>
                </a:lnTo>
                <a:lnTo>
                  <a:pt x="11479" y="11479"/>
                </a:lnTo>
                <a:lnTo>
                  <a:pt x="6020" y="119578"/>
                </a:lnTo>
                <a:cubicBezTo>
                  <a:pt x="6020" y="742342"/>
                  <a:pt x="479316" y="1254560"/>
                  <a:pt x="1085829" y="1316155"/>
                </a:cubicBezTo>
                <a:close/>
                <a:moveTo>
                  <a:pt x="1322363" y="1322363"/>
                </a:moveTo>
                <a:lnTo>
                  <a:pt x="1208847" y="1322363"/>
                </a:lnTo>
                <a:lnTo>
                  <a:pt x="1316906" y="13169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71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09" t="7068" r="9694" b="7068"/>
          <a:stretch/>
        </p:blipFill>
        <p:spPr>
          <a:xfrm>
            <a:off x="3643532" y="0"/>
            <a:ext cx="8548468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3643532" cy="6858000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82880"/>
            <a:ext cx="4023360" cy="1111348"/>
          </a:xfrm>
          <a:prstGeom prst="rect">
            <a:avLst/>
          </a:prstGeom>
          <a:solidFill>
            <a:srgbClr val="065C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V="1">
            <a:off x="3643532" y="1294228"/>
            <a:ext cx="379828" cy="187030"/>
          </a:xfrm>
          <a:prstGeom prst="rtTriangle">
            <a:avLst/>
          </a:prstGeom>
          <a:solidFill>
            <a:srgbClr val="044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47887" y="230722"/>
            <a:ext cx="1763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宝马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9902" y="473084"/>
            <a:ext cx="682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2821" y="797431"/>
            <a:ext cx="1343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BMW i8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91778" y="0"/>
            <a:ext cx="618978" cy="618978"/>
          </a:xfrm>
          <a:prstGeom prst="rect">
            <a:avLst/>
          </a:prstGeom>
          <a:solidFill>
            <a:srgbClr val="087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2331" y="1854296"/>
            <a:ext cx="285137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在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电影谍中谍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里，全新宝马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混合动力双门超级跑车给人留下了深刻的印象。日前，有海外媒体在寒冷地带拍摄到了全新宝马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的最新测试谍照。这意味着距离全新量产宝马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的上市时间已经越来越近。从最新曝光的测试谍照上看，全新宝马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i8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取消了原有概念车上的结构性前风挡玻璃，而保留了飞扶壁式尾部</a:t>
            </a:r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  <a:endParaRPr lang="zh-CN" altLang="en-US" sz="2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9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85"/>
          <a:stretch/>
        </p:blipFill>
        <p:spPr>
          <a:xfrm>
            <a:off x="0" y="0"/>
            <a:ext cx="1037430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9933" y="0"/>
            <a:ext cx="3062068" cy="6872068"/>
          </a:xfrm>
          <a:custGeom>
            <a:avLst/>
            <a:gdLst>
              <a:gd name="connsiteX0" fmla="*/ 0 w 2668172"/>
              <a:gd name="connsiteY0" fmla="*/ 0 h 6858000"/>
              <a:gd name="connsiteX1" fmla="*/ 2668172 w 2668172"/>
              <a:gd name="connsiteY1" fmla="*/ 0 h 6858000"/>
              <a:gd name="connsiteX2" fmla="*/ 2668172 w 2668172"/>
              <a:gd name="connsiteY2" fmla="*/ 6858000 h 6858000"/>
              <a:gd name="connsiteX3" fmla="*/ 0 w 2668172"/>
              <a:gd name="connsiteY3" fmla="*/ 6858000 h 6858000"/>
              <a:gd name="connsiteX4" fmla="*/ 0 w 2668172"/>
              <a:gd name="connsiteY4" fmla="*/ 0 h 6858000"/>
              <a:gd name="connsiteX0" fmla="*/ 393896 w 3062068"/>
              <a:gd name="connsiteY0" fmla="*/ 0 h 6872068"/>
              <a:gd name="connsiteX1" fmla="*/ 3062068 w 3062068"/>
              <a:gd name="connsiteY1" fmla="*/ 0 h 6872068"/>
              <a:gd name="connsiteX2" fmla="*/ 3062068 w 3062068"/>
              <a:gd name="connsiteY2" fmla="*/ 6858000 h 6872068"/>
              <a:gd name="connsiteX3" fmla="*/ 0 w 3062068"/>
              <a:gd name="connsiteY3" fmla="*/ 6872068 h 6872068"/>
              <a:gd name="connsiteX4" fmla="*/ 393896 w 3062068"/>
              <a:gd name="connsiteY4" fmla="*/ 0 h 68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2068" h="6872068">
                <a:moveTo>
                  <a:pt x="393896" y="0"/>
                </a:moveTo>
                <a:lnTo>
                  <a:pt x="3062068" y="0"/>
                </a:lnTo>
                <a:lnTo>
                  <a:pt x="3062068" y="6858000"/>
                </a:lnTo>
                <a:lnTo>
                  <a:pt x="0" y="6872068"/>
                </a:lnTo>
                <a:lnTo>
                  <a:pt x="3938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2356065" flipV="1">
            <a:off x="2827693" y="6140089"/>
            <a:ext cx="2142397" cy="270061"/>
          </a:xfrm>
          <a:custGeom>
            <a:avLst/>
            <a:gdLst>
              <a:gd name="connsiteX0" fmla="*/ 0 w 2082019"/>
              <a:gd name="connsiteY0" fmla="*/ 365760 h 365760"/>
              <a:gd name="connsiteX1" fmla="*/ 0 w 2082019"/>
              <a:gd name="connsiteY1" fmla="*/ 0 h 365760"/>
              <a:gd name="connsiteX2" fmla="*/ 2082019 w 2082019"/>
              <a:gd name="connsiteY2" fmla="*/ 365760 h 365760"/>
              <a:gd name="connsiteX3" fmla="*/ 0 w 2082019"/>
              <a:gd name="connsiteY3" fmla="*/ 365760 h 365760"/>
              <a:gd name="connsiteX0" fmla="*/ 0 w 2142397"/>
              <a:gd name="connsiteY0" fmla="*/ 270061 h 270061"/>
              <a:gd name="connsiteX1" fmla="*/ 2142397 w 2142397"/>
              <a:gd name="connsiteY1" fmla="*/ 0 h 270061"/>
              <a:gd name="connsiteX2" fmla="*/ 2082019 w 2142397"/>
              <a:gd name="connsiteY2" fmla="*/ 270061 h 270061"/>
              <a:gd name="connsiteX3" fmla="*/ 0 w 2142397"/>
              <a:gd name="connsiteY3" fmla="*/ 270061 h 27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2397" h="270061">
                <a:moveTo>
                  <a:pt x="0" y="270061"/>
                </a:moveTo>
                <a:lnTo>
                  <a:pt x="2142397" y="0"/>
                </a:lnTo>
                <a:lnTo>
                  <a:pt x="2082019" y="270061"/>
                </a:lnTo>
                <a:lnTo>
                  <a:pt x="0" y="270061"/>
                </a:lnTo>
                <a:close/>
              </a:path>
            </a:pathLst>
          </a:custGeom>
          <a:solidFill>
            <a:srgbClr val="D2A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0" y="4473526"/>
            <a:ext cx="4811151" cy="238447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2989250" y="5685207"/>
            <a:ext cx="876300" cy="301625"/>
          </a:xfrm>
          <a:custGeom>
            <a:avLst/>
            <a:gdLst>
              <a:gd name="connsiteX0" fmla="*/ 0 w 876300"/>
              <a:gd name="connsiteY0" fmla="*/ 292100 h 292100"/>
              <a:gd name="connsiteX1" fmla="*/ 438150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292100 h 292100"/>
              <a:gd name="connsiteX1" fmla="*/ 423863 w 876300"/>
              <a:gd name="connsiteY1" fmla="*/ 0 h 292100"/>
              <a:gd name="connsiteX2" fmla="*/ 876300 w 876300"/>
              <a:gd name="connsiteY2" fmla="*/ 292100 h 292100"/>
              <a:gd name="connsiteX3" fmla="*/ 0 w 876300"/>
              <a:gd name="connsiteY3" fmla="*/ 292100 h 292100"/>
              <a:gd name="connsiteX0" fmla="*/ 0 w 876300"/>
              <a:gd name="connsiteY0" fmla="*/ 301625 h 301625"/>
              <a:gd name="connsiteX1" fmla="*/ 428626 w 876300"/>
              <a:gd name="connsiteY1" fmla="*/ 0 h 301625"/>
              <a:gd name="connsiteX2" fmla="*/ 876300 w 876300"/>
              <a:gd name="connsiteY2" fmla="*/ 301625 h 301625"/>
              <a:gd name="connsiteX3" fmla="*/ 0 w 876300"/>
              <a:gd name="connsiteY3" fmla="*/ 301625 h 30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300" h="301625">
                <a:moveTo>
                  <a:pt x="0" y="301625"/>
                </a:moveTo>
                <a:lnTo>
                  <a:pt x="428626" y="0"/>
                </a:lnTo>
                <a:lnTo>
                  <a:pt x="876300" y="301625"/>
                </a:lnTo>
                <a:lnTo>
                  <a:pt x="0" y="301625"/>
                </a:lnTo>
                <a:close/>
              </a:path>
            </a:pathLst>
          </a:custGeom>
          <a:solidFill>
            <a:srgbClr val="A4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5856405"/>
            <a:ext cx="3299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柯尼赛格</a:t>
            </a:r>
            <a:endParaRPr lang="zh-CN" altLang="en-US" sz="6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5250264"/>
            <a:ext cx="20156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endParaRPr lang="zh-CN" altLang="en-US" sz="4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7618" y="987425"/>
            <a:ext cx="19292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是一款由瑞典柯尼赛格公司设计和生产的中置发动机跑车。该车基于柯尼赛格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Agera R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平台重新打造，并于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月的日内瓦车展首次亮相。柯尼赛格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One:1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限量生产</a:t>
            </a:r>
            <a:r>
              <a:rPr lang="en-US" altLang="zh-CN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台，且在车展之后不久便已售罄</a:t>
            </a:r>
          </a:p>
        </p:txBody>
      </p:sp>
    </p:spTree>
    <p:extLst>
      <p:ext uri="{BB962C8B-B14F-4D97-AF65-F5344CB8AC3E}">
        <p14:creationId xmlns:p14="http://schemas.microsoft.com/office/powerpoint/2010/main" xmlns="" val="42078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5000" r="-119" b="10714"/>
          <a:stretch/>
        </p:blipFill>
        <p:spPr>
          <a:xfrm>
            <a:off x="0" y="-14515"/>
            <a:ext cx="12502976" cy="7039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4515"/>
            <a:ext cx="4194629" cy="31350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1799772" y="3120571"/>
            <a:ext cx="2394857" cy="391886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3028" y="109195"/>
            <a:ext cx="36285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是由迈凯伦汽车公司设计生产的一款超级跑车，百公里加速仅需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秒，极速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340km/h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。基于迈凯伦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MP4-12C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的平台打造而成，其中有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的零部件是为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特别研制。该车定于</a:t>
            </a:r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r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年日内瓦车展正式发布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3028" y="2140520"/>
            <a:ext cx="2402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迈凯伦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8400" y="2336800"/>
            <a:ext cx="16401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650S</a:t>
            </a:r>
            <a:endParaRPr lang="zh-CN" altLang="en-US" sz="44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82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4762" r="238" b="20635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流程图: 过程 3"/>
          <p:cNvSpPr/>
          <p:nvPr/>
        </p:nvSpPr>
        <p:spPr>
          <a:xfrm>
            <a:off x="827313" y="0"/>
            <a:ext cx="4281715" cy="1219199"/>
          </a:xfrm>
          <a:prstGeom prst="flowChartProcess">
            <a:avLst/>
          </a:prstGeom>
          <a:solidFill>
            <a:srgbClr val="FC3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24857" y="147934"/>
            <a:ext cx="17344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奔驰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3543" y="301823"/>
            <a:ext cx="25254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 GT</a:t>
            </a:r>
            <a:endParaRPr lang="zh-CN" altLang="en-US" sz="4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9087" y="3280229"/>
            <a:ext cx="2452914" cy="3577772"/>
          </a:xfrm>
          <a:prstGeom prst="rect">
            <a:avLst/>
          </a:prstGeom>
          <a:solidFill>
            <a:srgbClr val="FA3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98743" y="3542997"/>
            <a:ext cx="21336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新的</a:t>
            </a:r>
            <a:r>
              <a:rPr lang="en-US" altLang="zh-CN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仍然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是一款超级跑车定位的高性能车型，非常纯粹的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车型，并不对应任何一款常规动力的奔驰车型。但是整体定位会比</a:t>
            </a:r>
            <a:r>
              <a:rPr lang="en-US" altLang="zh-CN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SLS AMG</a:t>
            </a:r>
            <a:r>
              <a:rPr lang="zh-CN" altLang="en-US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更低，首先从车身尺寸上来说，就紧凑了</a:t>
            </a:r>
            <a:r>
              <a:rPr lang="zh-CN" altLang="en-US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不少</a:t>
            </a:r>
            <a:endParaRPr lang="zh-CN" altLang="en-US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26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619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674458" y="87774"/>
            <a:ext cx="7077832" cy="1948277"/>
          </a:xfrm>
          <a:custGeom>
            <a:avLst/>
            <a:gdLst>
              <a:gd name="connsiteX0" fmla="*/ 0 w 1030310"/>
              <a:gd name="connsiteY0" fmla="*/ 1571222 h 1571222"/>
              <a:gd name="connsiteX1" fmla="*/ 515155 w 1030310"/>
              <a:gd name="connsiteY1" fmla="*/ 0 h 1571222"/>
              <a:gd name="connsiteX2" fmla="*/ 1030310 w 1030310"/>
              <a:gd name="connsiteY2" fmla="*/ 1571222 h 1571222"/>
              <a:gd name="connsiteX3" fmla="*/ 0 w 1030310"/>
              <a:gd name="connsiteY3" fmla="*/ 1571222 h 1571222"/>
              <a:gd name="connsiteX0" fmla="*/ 0 w 7637171"/>
              <a:gd name="connsiteY0" fmla="*/ 1571222 h 1571222"/>
              <a:gd name="connsiteX1" fmla="*/ 515155 w 7637171"/>
              <a:gd name="connsiteY1" fmla="*/ 0 h 1571222"/>
              <a:gd name="connsiteX2" fmla="*/ 7637171 w 7637171"/>
              <a:gd name="connsiteY2" fmla="*/ 360608 h 1571222"/>
              <a:gd name="connsiteX3" fmla="*/ 0 w 7637171"/>
              <a:gd name="connsiteY3" fmla="*/ 1571222 h 1571222"/>
              <a:gd name="connsiteX0" fmla="*/ 0 w 7637171"/>
              <a:gd name="connsiteY0" fmla="*/ 1738648 h 1738648"/>
              <a:gd name="connsiteX1" fmla="*/ 2730322 w 7637171"/>
              <a:gd name="connsiteY1" fmla="*/ 0 h 1738648"/>
              <a:gd name="connsiteX2" fmla="*/ 7637171 w 7637171"/>
              <a:gd name="connsiteY2" fmla="*/ 528034 h 1738648"/>
              <a:gd name="connsiteX3" fmla="*/ 0 w 7637171"/>
              <a:gd name="connsiteY3" fmla="*/ 1738648 h 1738648"/>
              <a:gd name="connsiteX0" fmla="*/ 0 w 6838681"/>
              <a:gd name="connsiteY0" fmla="*/ 1944710 h 1944710"/>
              <a:gd name="connsiteX1" fmla="*/ 1931832 w 6838681"/>
              <a:gd name="connsiteY1" fmla="*/ 0 h 1944710"/>
              <a:gd name="connsiteX2" fmla="*/ 6838681 w 6838681"/>
              <a:gd name="connsiteY2" fmla="*/ 528034 h 1944710"/>
              <a:gd name="connsiteX3" fmla="*/ 0 w 6838681"/>
              <a:gd name="connsiteY3" fmla="*/ 1944710 h 1944710"/>
              <a:gd name="connsiteX0" fmla="*/ 0 w 6838681"/>
              <a:gd name="connsiteY0" fmla="*/ 1906073 h 1906073"/>
              <a:gd name="connsiteX1" fmla="*/ 540913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6838681"/>
              <a:gd name="connsiteY0" fmla="*/ 1906073 h 1906073"/>
              <a:gd name="connsiteX1" fmla="*/ 321972 w 6838681"/>
              <a:gd name="connsiteY1" fmla="*/ 0 h 1906073"/>
              <a:gd name="connsiteX2" fmla="*/ 6838681 w 6838681"/>
              <a:gd name="connsiteY2" fmla="*/ 489397 h 1906073"/>
              <a:gd name="connsiteX3" fmla="*/ 0 w 6838681"/>
              <a:gd name="connsiteY3" fmla="*/ 1906073 h 1906073"/>
              <a:gd name="connsiteX0" fmla="*/ 0 w 7134103"/>
              <a:gd name="connsiteY0" fmla="*/ 1906073 h 1906073"/>
              <a:gd name="connsiteX1" fmla="*/ 321972 w 7134103"/>
              <a:gd name="connsiteY1" fmla="*/ 0 h 1906073"/>
              <a:gd name="connsiteX2" fmla="*/ 7134103 w 7134103"/>
              <a:gd name="connsiteY2" fmla="*/ 616007 h 1906073"/>
              <a:gd name="connsiteX3" fmla="*/ 0 w 7134103"/>
              <a:gd name="connsiteY3" fmla="*/ 1906073 h 1906073"/>
              <a:gd name="connsiteX0" fmla="*/ 0 w 6993426"/>
              <a:gd name="connsiteY0" fmla="*/ 1807599 h 1807599"/>
              <a:gd name="connsiteX1" fmla="*/ 181295 w 6993426"/>
              <a:gd name="connsiteY1" fmla="*/ 0 h 1807599"/>
              <a:gd name="connsiteX2" fmla="*/ 6993426 w 6993426"/>
              <a:gd name="connsiteY2" fmla="*/ 616007 h 1807599"/>
              <a:gd name="connsiteX3" fmla="*/ 0 w 6993426"/>
              <a:gd name="connsiteY3" fmla="*/ 1807599 h 1807599"/>
              <a:gd name="connsiteX0" fmla="*/ 0 w 6993426"/>
              <a:gd name="connsiteY0" fmla="*/ 1737261 h 1737261"/>
              <a:gd name="connsiteX1" fmla="*/ 293837 w 6993426"/>
              <a:gd name="connsiteY1" fmla="*/ 0 h 1737261"/>
              <a:gd name="connsiteX2" fmla="*/ 6993426 w 6993426"/>
              <a:gd name="connsiteY2" fmla="*/ 545669 h 1737261"/>
              <a:gd name="connsiteX3" fmla="*/ 0 w 6993426"/>
              <a:gd name="connsiteY3" fmla="*/ 1737261 h 1737261"/>
              <a:gd name="connsiteX0" fmla="*/ 0 w 6993426"/>
              <a:gd name="connsiteY0" fmla="*/ 1835735 h 1835735"/>
              <a:gd name="connsiteX1" fmla="*/ 181295 w 6993426"/>
              <a:gd name="connsiteY1" fmla="*/ 0 h 1835735"/>
              <a:gd name="connsiteX2" fmla="*/ 6993426 w 6993426"/>
              <a:gd name="connsiteY2" fmla="*/ 644143 h 1835735"/>
              <a:gd name="connsiteX3" fmla="*/ 0 w 6993426"/>
              <a:gd name="connsiteY3" fmla="*/ 1835735 h 1835735"/>
              <a:gd name="connsiteX0" fmla="*/ 0 w 7077832"/>
              <a:gd name="connsiteY0" fmla="*/ 1948277 h 1948277"/>
              <a:gd name="connsiteX1" fmla="*/ 265701 w 7077832"/>
              <a:gd name="connsiteY1" fmla="*/ 0 h 1948277"/>
              <a:gd name="connsiteX2" fmla="*/ 7077832 w 7077832"/>
              <a:gd name="connsiteY2" fmla="*/ 644143 h 1948277"/>
              <a:gd name="connsiteX3" fmla="*/ 0 w 7077832"/>
              <a:gd name="connsiteY3" fmla="*/ 1948277 h 194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7832" h="1948277">
                <a:moveTo>
                  <a:pt x="0" y="1948277"/>
                </a:moveTo>
                <a:lnTo>
                  <a:pt x="265701" y="0"/>
                </a:lnTo>
                <a:lnTo>
                  <a:pt x="7077832" y="644143"/>
                </a:lnTo>
                <a:lnTo>
                  <a:pt x="0" y="1948277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0556966">
            <a:off x="-80196" y="5059148"/>
            <a:ext cx="12379309" cy="2258695"/>
          </a:xfrm>
          <a:custGeom>
            <a:avLst/>
            <a:gdLst>
              <a:gd name="connsiteX0" fmla="*/ 0 w 12379309"/>
              <a:gd name="connsiteY0" fmla="*/ 2258695 h 2258695"/>
              <a:gd name="connsiteX1" fmla="*/ 178507 w 12379309"/>
              <a:gd name="connsiteY1" fmla="*/ 0 h 2258695"/>
              <a:gd name="connsiteX2" fmla="*/ 6961110 w 12379309"/>
              <a:gd name="connsiteY2" fmla="*/ 497156 h 2258695"/>
              <a:gd name="connsiteX3" fmla="*/ 6251000 w 12379309"/>
              <a:gd name="connsiteY3" fmla="*/ 1217016 h 2258695"/>
              <a:gd name="connsiteX4" fmla="*/ 9975927 w 12379309"/>
              <a:gd name="connsiteY4" fmla="*/ 718137 h 2258695"/>
              <a:gd name="connsiteX5" fmla="*/ 12379309 w 12379309"/>
              <a:gd name="connsiteY5" fmla="*/ 894302 h 2258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9309" h="2258695">
                <a:moveTo>
                  <a:pt x="0" y="2258695"/>
                </a:moveTo>
                <a:lnTo>
                  <a:pt x="178507" y="0"/>
                </a:lnTo>
                <a:lnTo>
                  <a:pt x="6961110" y="497156"/>
                </a:lnTo>
                <a:lnTo>
                  <a:pt x="6251000" y="1217016"/>
                </a:lnTo>
                <a:lnTo>
                  <a:pt x="9975927" y="718137"/>
                </a:lnTo>
                <a:lnTo>
                  <a:pt x="12379309" y="894302"/>
                </a:lnTo>
                <a:close/>
              </a:path>
            </a:pathLst>
          </a:cu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3842" y="344881"/>
            <a:ext cx="3039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兰博基尼</a:t>
            </a:r>
            <a:endParaRPr lang="en-US" altLang="zh-CN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1233" y="635948"/>
            <a:ext cx="2525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Huracan</a:t>
            </a:r>
            <a:endParaRPr lang="zh-CN" altLang="en-US" sz="3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8086" y="5324400"/>
            <a:ext cx="5567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                                                                        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的名字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在西班牙语中直译为“飓风”，外观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方面</a:t>
            </a:r>
            <a:r>
              <a:rPr lang="en-US" altLang="zh-CN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Huracan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的设计与此前发布的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Sesto Elemento</a:t>
            </a:r>
            <a:r>
              <a:rPr lang="zh-CN" altLang="en-US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概念车相同具有很强的相似性，设计上也秉承了兰博基尼一贯的攻击性，特别是其尾部还启用了全</a:t>
            </a:r>
            <a:r>
              <a:rPr lang="en-US" altLang="zh-CN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LED</a:t>
            </a:r>
            <a:r>
              <a:rPr lang="zh-CN" altLang="en-US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尾灯</a:t>
            </a:r>
            <a:endParaRPr lang="zh-CN" altLang="en-US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3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822</Words>
  <Application>Microsoft Office PowerPoint</Application>
  <PresentationFormat>自定义</PresentationFormat>
  <Paragraphs>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Calibri</vt:lpstr>
      <vt:lpstr>微软雅黑</vt:lpstr>
      <vt:lpstr>方正兰亭超细黑简体</vt:lpstr>
      <vt:lpstr>微软雅黑 Light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45</cp:revision>
  <dcterms:created xsi:type="dcterms:W3CDTF">2015-03-03T11:23:49Z</dcterms:created>
  <dcterms:modified xsi:type="dcterms:W3CDTF">2016-03-08T04:14:05Z</dcterms:modified>
</cp:coreProperties>
</file>