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313" r:id="rId2"/>
    <p:sldId id="339" r:id="rId3"/>
    <p:sldId id="341" r:id="rId4"/>
    <p:sldId id="342" r:id="rId5"/>
  </p:sldIdLst>
  <p:sldSz cx="9144000" cy="6858000" type="screen4x3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  <p:embeddedFont>
      <p:font typeface="微软雅黑" pitchFamily="34" charset="-122"/>
      <p:regular r:id="rId11"/>
      <p:bold r:id="rId12"/>
    </p:embeddedFont>
    <p:embeddedFont>
      <p:font typeface="方正综艺简体" pitchFamily="65" charset="-122"/>
      <p:regular r:id="rId13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3363"/>
    <a:srgbClr val="31253F"/>
    <a:srgbClr val="753805"/>
    <a:srgbClr val="582A04"/>
    <a:srgbClr val="143740"/>
    <a:srgbClr val="12313A"/>
    <a:srgbClr val="FF1919"/>
    <a:srgbClr val="5C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134" autoAdjust="0"/>
    <p:restoredTop sz="94585" autoAdjust="0"/>
  </p:normalViewPr>
  <p:slideViewPr>
    <p:cSldViewPr snapToGrid="0">
      <p:cViewPr varScale="1">
        <p:scale>
          <a:sx n="69" d="100"/>
          <a:sy n="69" d="100"/>
        </p:scale>
        <p:origin x="-1212" y="-96"/>
      </p:cViewPr>
      <p:guideLst>
        <p:guide orient="horz" pos="1474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EDE223B0-8A23-4573-8B0E-F097599A6D50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FF30E992-0EA0-4E71-A93E-50DD7F88CA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AA1E5F7-861C-4F76-AE3D-4D378944736C}" type="datetimeFigureOut">
              <a:rPr lang="zh-CN" altLang="en-US"/>
              <a:pPr>
                <a:defRPr/>
              </a:pPr>
              <a:t>2009-3-12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6FC729B-9B68-4EC6-84AB-22947CD919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683A964-E1E9-42D4-B46D-088F794DDAD0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A2CF721-0B86-4306-BD8D-883A4067D0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F1EEE50-6C0E-453A-A77E-AB9A745CB1B4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30320B8-319D-4450-8C21-2749C65B5F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7"/>
          <p:cNvGrpSpPr>
            <a:grpSpLocks/>
          </p:cNvGrpSpPr>
          <p:nvPr userDrawn="1"/>
        </p:nvGrpSpPr>
        <p:grpSpPr bwMode="auto">
          <a:xfrm>
            <a:off x="6942138" y="0"/>
            <a:ext cx="1943100" cy="338138"/>
            <a:chOff x="6821205" y="0"/>
            <a:chExt cx="1942785" cy="338971"/>
          </a:xfrm>
        </p:grpSpPr>
        <p:sp>
          <p:nvSpPr>
            <p:cNvPr id="5" name="矩形 4"/>
            <p:cNvSpPr/>
            <p:nvPr/>
          </p:nvSpPr>
          <p:spPr>
            <a:xfrm>
              <a:off x="6821205" y="0"/>
              <a:ext cx="46030" cy="3007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851362" y="0"/>
              <a:ext cx="1912628" cy="3389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###</a:t>
              </a:r>
              <a:r>
                <a:rPr lang="zh-CN" altLang="en-US" sz="1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市电力公司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8637011" y="0"/>
              <a:ext cx="46030" cy="3007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DDF6E93-4818-4352-91F7-F6D002429CC4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63C4FDB-8532-4985-918F-3FB5F6BB30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F47D2AF-220F-4DA6-B3BC-EA998C2D9FD6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AF91106-2EED-4A47-940E-5E7AF9AFF2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DFB0524-C18E-4F53-B2C5-531161D28B47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2D76852-92A2-4FAE-A589-8B354C079D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57A70C2-0F97-4EAE-8FBD-73245C3A8F1B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797C584-D564-4FDD-874D-0A28D7ABE2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BAF9862-A0AD-43DC-9FBB-9F538FD25CB9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CD240A9-BDE7-47AF-AB91-C518B496AD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5AE838E-7456-4CB7-AAEA-1B0CE8FCBAF8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298F27F-013D-46D0-B3D9-F3C0EFAD55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F1AEF95-E6D2-431A-ACD6-66F23A4BF7A1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4FCDA77-A518-44C2-8C26-CE47A77882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E9E0433-398D-47E7-870C-5C24F7815A43}" type="datetimeFigureOut">
              <a:rPr lang="zh-CN" altLang="en-US"/>
              <a:pPr>
                <a:defRPr/>
              </a:pPr>
              <a:t>2009-3-12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735CE31-B0E5-4327-8193-4F1669FB1F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 descr="内页底.png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7472363" cy="60166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63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100" name="图片 8" descr="内页上.png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4375150" y="0"/>
            <a:ext cx="4768850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9" descr="内页底2.png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0" y="5456238"/>
            <a:ext cx="9144000" cy="140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 userDrawn="1"/>
        </p:nvSpPr>
        <p:spPr>
          <a:xfrm>
            <a:off x="5315643" y="5979696"/>
            <a:ext cx="3454792" cy="3231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方正综艺简体" pitchFamily="65" charset="-122"/>
                <a:ea typeface="方正综艺简体" pitchFamily="65" charset="-122"/>
              </a:rPr>
              <a:t>电动汽车电力市场分析及配套政策研究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5242867" y="6276975"/>
            <a:ext cx="3519487" cy="2460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电池－电容混合型电动汽车应用示范系统研究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子课题三</a:t>
            </a:r>
          </a:p>
        </p:txBody>
      </p:sp>
      <p:pic>
        <p:nvPicPr>
          <p:cNvPr id="4105" name="图片 13" descr="汽车4.png"/>
          <p:cNvPicPr>
            <a:picLocks noChangeAspect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1906588" y="6378575"/>
            <a:ext cx="549275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图片 14" descr="汽车3.png"/>
          <p:cNvPicPr>
            <a:picLocks noChangeAspect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1431925" y="6316663"/>
            <a:ext cx="69850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图片 15" descr="汽车2.png"/>
          <p:cNvPicPr>
            <a:picLocks noChangeAspect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657225" y="6238875"/>
            <a:ext cx="10255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图片 16" descr="汽车1.png"/>
          <p:cNvPicPr>
            <a:picLocks noChangeAspect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-7938" y="6111875"/>
            <a:ext cx="1169988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7"/>
          <p:cNvSpPr/>
          <p:nvPr userDrawn="1"/>
        </p:nvSpPr>
        <p:spPr>
          <a:xfrm>
            <a:off x="8900467" y="5895975"/>
            <a:ext cx="14287" cy="71913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0" y="601663"/>
            <a:ext cx="7207250" cy="127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Oval 30"/>
          <p:cNvSpPr>
            <a:spLocks noChangeArrowheads="1"/>
          </p:cNvSpPr>
          <p:nvPr/>
        </p:nvSpPr>
        <p:spPr bwMode="gray">
          <a:xfrm>
            <a:off x="2700338" y="1338263"/>
            <a:ext cx="3743325" cy="3743325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chemeClr val="bg1">
                  <a:lumMod val="75000"/>
                </a:schemeClr>
              </a:gs>
              <a:gs pos="53000">
                <a:srgbClr val="E6E6E6"/>
              </a:gs>
              <a:gs pos="67999">
                <a:schemeClr val="bg1">
                  <a:lumMod val="75000"/>
                </a:schemeClr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Calibri" pitchFamily="34" charset="0"/>
            </a:endParaRPr>
          </a:p>
        </p:txBody>
      </p:sp>
      <p:sp>
        <p:nvSpPr>
          <p:cNvPr id="4102" name="Oval 31"/>
          <p:cNvSpPr>
            <a:spLocks noChangeArrowheads="1"/>
          </p:cNvSpPr>
          <p:nvPr/>
        </p:nvSpPr>
        <p:spPr bwMode="gray">
          <a:xfrm>
            <a:off x="3197225" y="1817688"/>
            <a:ext cx="2749550" cy="2746375"/>
          </a:xfrm>
          <a:prstGeom prst="ellipse">
            <a:avLst/>
          </a:prstGeom>
          <a:gradFill rotWithShape="1">
            <a:gsLst>
              <a:gs pos="0">
                <a:schemeClr val="bg1">
                  <a:lumMod val="65000"/>
                </a:schemeClr>
              </a:gs>
              <a:gs pos="50000">
                <a:srgbClr val="FFFFFF"/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Calibri" pitchFamily="34" charset="0"/>
            </a:endParaRPr>
          </a:p>
        </p:txBody>
      </p:sp>
      <p:grpSp>
        <p:nvGrpSpPr>
          <p:cNvPr id="2" name="组合 59"/>
          <p:cNvGrpSpPr>
            <a:grpSpLocks/>
          </p:cNvGrpSpPr>
          <p:nvPr/>
        </p:nvGrpSpPr>
        <p:grpSpPr bwMode="auto">
          <a:xfrm>
            <a:off x="3773488" y="812800"/>
            <a:ext cx="1582737" cy="1447800"/>
            <a:chOff x="3807051" y="812800"/>
            <a:chExt cx="1581831" cy="1447800"/>
          </a:xfrm>
        </p:grpSpPr>
        <p:grpSp>
          <p:nvGrpSpPr>
            <p:cNvPr id="16408" name="Group 57"/>
            <p:cNvGrpSpPr>
              <a:grpSpLocks/>
            </p:cNvGrpSpPr>
            <p:nvPr/>
          </p:nvGrpSpPr>
          <p:grpSpPr bwMode="auto">
            <a:xfrm>
              <a:off x="3871913" y="812800"/>
              <a:ext cx="1466850" cy="1447800"/>
              <a:chOff x="708" y="2203"/>
              <a:chExt cx="751" cy="741"/>
            </a:xfrm>
          </p:grpSpPr>
          <p:sp>
            <p:nvSpPr>
              <p:cNvPr id="32" name="Oval 58"/>
              <p:cNvSpPr>
                <a:spLocks noChangeArrowheads="1"/>
              </p:cNvSpPr>
              <p:nvPr/>
            </p:nvSpPr>
            <p:spPr bwMode="gray">
              <a:xfrm>
                <a:off x="728" y="2235"/>
                <a:ext cx="716" cy="709"/>
              </a:xfrm>
              <a:prstGeom prst="ellipse">
                <a:avLst/>
              </a:prstGeom>
              <a:gradFill rotWithShape="1">
                <a:gsLst>
                  <a:gs pos="0">
                    <a:schemeClr val="accent6">
                      <a:lumMod val="7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n w="38100" algn="ctr">
                <a:solidFill>
                  <a:srgbClr val="F8F8F8">
                    <a:alpha val="8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pic>
            <p:nvPicPr>
              <p:cNvPr id="16411" name="Picture 59" descr="cir_lighteffect0"/>
              <p:cNvPicPr>
                <a:picLocks noChangeAspect="1" noChangeArrowheads="1"/>
              </p:cNvPicPr>
              <p:nvPr/>
            </p:nvPicPr>
            <p:blipFill>
              <a:blip r:embed="rId2">
                <a:lum bright="18000" contrast="-12000"/>
              </a:blip>
              <a:srcRect/>
              <a:stretch>
                <a:fillRect/>
              </a:stretch>
            </p:blipFill>
            <p:spPr bwMode="gray">
              <a:xfrm>
                <a:off x="708" y="2203"/>
                <a:ext cx="751" cy="6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6409" name="Rectangle 60"/>
            <p:cNvSpPr>
              <a:spLocks noChangeArrowheads="1"/>
            </p:cNvSpPr>
            <p:nvPr/>
          </p:nvSpPr>
          <p:spPr bwMode="gray">
            <a:xfrm>
              <a:off x="3807051" y="1219196"/>
              <a:ext cx="1581831" cy="6463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车辆使用者</a:t>
              </a:r>
              <a:endParaRPr lang="en-US" altLang="zh-CN" b="1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敏感性分析</a:t>
              </a:r>
              <a:endParaRPr lang="en-US" altLang="zh-CN" b="1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58"/>
          <p:cNvGrpSpPr>
            <a:grpSpLocks/>
          </p:cNvGrpSpPr>
          <p:nvPr/>
        </p:nvGrpSpPr>
        <p:grpSpPr bwMode="auto">
          <a:xfrm>
            <a:off x="2443163" y="3570288"/>
            <a:ext cx="1514475" cy="1447800"/>
            <a:chOff x="2434817" y="3227388"/>
            <a:chExt cx="1515291" cy="1447800"/>
          </a:xfrm>
        </p:grpSpPr>
        <p:grpSp>
          <p:nvGrpSpPr>
            <p:cNvPr id="16404" name="Group 61"/>
            <p:cNvGrpSpPr>
              <a:grpSpLocks/>
            </p:cNvGrpSpPr>
            <p:nvPr/>
          </p:nvGrpSpPr>
          <p:grpSpPr bwMode="auto">
            <a:xfrm>
              <a:off x="2459038" y="3227388"/>
              <a:ext cx="1466850" cy="1447800"/>
              <a:chOff x="708" y="2203"/>
              <a:chExt cx="751" cy="741"/>
            </a:xfrm>
          </p:grpSpPr>
          <p:sp>
            <p:nvSpPr>
              <p:cNvPr id="36" name="Oval 62"/>
              <p:cNvSpPr>
                <a:spLocks noChangeArrowheads="1"/>
              </p:cNvSpPr>
              <p:nvPr/>
            </p:nvSpPr>
            <p:spPr bwMode="gray">
              <a:xfrm>
                <a:off x="728" y="2235"/>
                <a:ext cx="716" cy="709"/>
              </a:xfrm>
              <a:prstGeom prst="ellipse">
                <a:avLst/>
              </a:prstGeom>
              <a:gradFill rotWithShape="1">
                <a:gsLst>
                  <a:gs pos="0">
                    <a:schemeClr val="accent3">
                      <a:lumMod val="7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n w="38100" algn="ctr">
                <a:solidFill>
                  <a:srgbClr val="F8F8F8">
                    <a:alpha val="8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pic>
            <p:nvPicPr>
              <p:cNvPr id="16407" name="Picture 63" descr="cir_lighteffect0"/>
              <p:cNvPicPr>
                <a:picLocks noChangeAspect="1" noChangeArrowheads="1"/>
              </p:cNvPicPr>
              <p:nvPr/>
            </p:nvPicPr>
            <p:blipFill>
              <a:blip r:embed="rId2">
                <a:lum bright="18000" contrast="-12000"/>
              </a:blip>
              <a:srcRect/>
              <a:stretch>
                <a:fillRect/>
              </a:stretch>
            </p:blipFill>
            <p:spPr bwMode="gray">
              <a:xfrm>
                <a:off x="708" y="2203"/>
                <a:ext cx="751" cy="6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6405" name="Rectangle 64"/>
            <p:cNvSpPr>
              <a:spLocks noChangeArrowheads="1"/>
            </p:cNvSpPr>
            <p:nvPr/>
          </p:nvSpPr>
          <p:spPr bwMode="gray">
            <a:xfrm>
              <a:off x="2434817" y="3628939"/>
              <a:ext cx="1515291" cy="6463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电力供应商</a:t>
              </a:r>
              <a:endParaRPr lang="en-US" altLang="zh-CN" b="1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敏感性分析</a:t>
              </a:r>
              <a:endParaRPr lang="en-US" altLang="zh-CN" b="1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60"/>
          <p:cNvGrpSpPr>
            <a:grpSpLocks/>
          </p:cNvGrpSpPr>
          <p:nvPr/>
        </p:nvGrpSpPr>
        <p:grpSpPr bwMode="auto">
          <a:xfrm>
            <a:off x="5210175" y="3570288"/>
            <a:ext cx="1466850" cy="1447800"/>
            <a:chOff x="5202238" y="3227388"/>
            <a:chExt cx="1466850" cy="1447800"/>
          </a:xfrm>
        </p:grpSpPr>
        <p:grpSp>
          <p:nvGrpSpPr>
            <p:cNvPr id="16400" name="Group 68"/>
            <p:cNvGrpSpPr>
              <a:grpSpLocks/>
            </p:cNvGrpSpPr>
            <p:nvPr/>
          </p:nvGrpSpPr>
          <p:grpSpPr bwMode="auto">
            <a:xfrm>
              <a:off x="5202238" y="3227388"/>
              <a:ext cx="1466850" cy="1447800"/>
              <a:chOff x="708" y="2203"/>
              <a:chExt cx="751" cy="741"/>
            </a:xfrm>
          </p:grpSpPr>
          <p:sp>
            <p:nvSpPr>
              <p:cNvPr id="43" name="Oval 69"/>
              <p:cNvSpPr>
                <a:spLocks noChangeArrowheads="1"/>
              </p:cNvSpPr>
              <p:nvPr/>
            </p:nvSpPr>
            <p:spPr bwMode="gray">
              <a:xfrm>
                <a:off x="728" y="2235"/>
                <a:ext cx="716" cy="70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  <a:ln w="38100" algn="ctr">
                <a:solidFill>
                  <a:srgbClr val="F8F8F8">
                    <a:alpha val="8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pic>
            <p:nvPicPr>
              <p:cNvPr id="16403" name="Picture 70" descr="cir_lighteffect0"/>
              <p:cNvPicPr>
                <a:picLocks noChangeAspect="1" noChangeArrowheads="1"/>
              </p:cNvPicPr>
              <p:nvPr/>
            </p:nvPicPr>
            <p:blipFill>
              <a:blip r:embed="rId2">
                <a:lum bright="18000" contrast="-12000"/>
              </a:blip>
              <a:srcRect/>
              <a:stretch>
                <a:fillRect/>
              </a:stretch>
            </p:blipFill>
            <p:spPr bwMode="gray">
              <a:xfrm>
                <a:off x="708" y="2203"/>
                <a:ext cx="751" cy="6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6401" name="Rectangle 71"/>
            <p:cNvSpPr>
              <a:spLocks noChangeArrowheads="1"/>
            </p:cNvSpPr>
            <p:nvPr/>
          </p:nvSpPr>
          <p:spPr bwMode="gray">
            <a:xfrm>
              <a:off x="5210176" y="3433942"/>
              <a:ext cx="1450975" cy="923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充电站</a:t>
              </a:r>
              <a:endParaRPr lang="en-US" altLang="zh-CN" b="1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运营商</a:t>
              </a:r>
              <a:endParaRPr lang="en-US" altLang="zh-CN" b="1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敏感性分析</a:t>
              </a:r>
              <a:endParaRPr lang="en-US" altLang="zh-CN" b="1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336885" y="180474"/>
            <a:ext cx="2157963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100" dirty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方正综艺简体" pitchFamily="65" charset="-122"/>
                <a:ea typeface="方正综艺简体" pitchFamily="65" charset="-122"/>
              </a:rPr>
              <a:t>EV</a:t>
            </a:r>
            <a:r>
              <a:rPr lang="zh-CN" altLang="en-US" sz="2100" dirty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方正综艺简体" pitchFamily="65" charset="-122"/>
                <a:ea typeface="方正综艺简体" pitchFamily="65" charset="-122"/>
              </a:rPr>
              <a:t>充电费及计量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794670" y="207212"/>
            <a:ext cx="264687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dirty="0">
                <a:gradFill flip="none" rotWithShape="1"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方正综艺简体" pitchFamily="65" charset="-122"/>
                <a:ea typeface="方正综艺简体" pitchFamily="65" charset="-122"/>
              </a:rPr>
              <a:t>关联利益主体的敏感性分析</a:t>
            </a:r>
          </a:p>
        </p:txBody>
      </p:sp>
      <p:sp>
        <p:nvSpPr>
          <p:cNvPr id="27657" name="矩形 57"/>
          <p:cNvSpPr>
            <a:spLocks noChangeArrowheads="1"/>
          </p:cNvSpPr>
          <p:nvPr/>
        </p:nvSpPr>
        <p:spPr bwMode="auto">
          <a:xfrm>
            <a:off x="2459038" y="360363"/>
            <a:ext cx="360362" cy="14287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3864114" y="2908300"/>
            <a:ext cx="141577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dirty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方正综艺简体" pitchFamily="65" charset="-122"/>
                <a:ea typeface="方正综艺简体" pitchFamily="65" charset="-122"/>
              </a:rPr>
              <a:t>充电费</a:t>
            </a:r>
          </a:p>
        </p:txBody>
      </p:sp>
      <p:grpSp>
        <p:nvGrpSpPr>
          <p:cNvPr id="8" name="组合 30"/>
          <p:cNvGrpSpPr>
            <a:grpSpLocks/>
          </p:cNvGrpSpPr>
          <p:nvPr/>
        </p:nvGrpSpPr>
        <p:grpSpPr bwMode="auto">
          <a:xfrm>
            <a:off x="263525" y="1060450"/>
            <a:ext cx="3144838" cy="666750"/>
            <a:chOff x="264134" y="681871"/>
            <a:chExt cx="3144083" cy="668257"/>
          </a:xfrm>
        </p:grpSpPr>
        <p:sp>
          <p:nvSpPr>
            <p:cNvPr id="53" name="Text Box 79"/>
            <p:cNvSpPr txBox="1">
              <a:spLocks noChangeArrowheads="1"/>
            </p:cNvSpPr>
            <p:nvPr/>
          </p:nvSpPr>
          <p:spPr bwMode="auto">
            <a:xfrm>
              <a:off x="356187" y="742332"/>
              <a:ext cx="3047268" cy="585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主要数据系对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####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电动汽车示范运行调研所得。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圆角矩形 29"/>
            <p:cNvSpPr/>
            <p:nvPr/>
          </p:nvSpPr>
          <p:spPr bwMode="auto">
            <a:xfrm>
              <a:off x="264134" y="681871"/>
              <a:ext cx="3144083" cy="668257"/>
            </a:xfrm>
            <a:prstGeom prst="roundRect">
              <a:avLst>
                <a:gd name="adj" fmla="val 12448"/>
              </a:avLst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pic>
        <p:nvPicPr>
          <p:cNvPr id="16396" name="Picture 2" descr="LOGO白副本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85725" y="214313"/>
            <a:ext cx="1420813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/>
          <p:nvPr/>
        </p:nvSpPr>
        <p:spPr>
          <a:xfrm rot="19436320">
            <a:off x="92564" y="673137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  <a:alpha val="60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  <a:alpha val="59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  <a:alpha val="56000"/>
                      </a:schemeClr>
                    </a:gs>
                  </a:gsLst>
                  <a:lin ang="5400000"/>
                </a:gra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charset="-122"/>
              </a:rPr>
              <a:t>仅供学习</a:t>
            </a:r>
            <a:endParaRPr lang="en-US" altLang="zh-CN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  <a:alpha val="60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  <a:alpha val="59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  <a:alpha val="56000"/>
                    </a:schemeClr>
                  </a:gs>
                </a:gsLst>
                <a:lin ang="5400000"/>
              </a:gra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latin typeface="Arial" charset="0"/>
              <a:ea typeface="宋体" charset="-122"/>
            </a:endParaRPr>
          </a:p>
          <a:p>
            <a:pPr algn="ctr">
              <a:defRPr/>
            </a:pPr>
            <a:r>
              <a:rPr lang="zh-CN" altLang="en-US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  <a:alpha val="60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  <a:alpha val="59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  <a:alpha val="56000"/>
                      </a:schemeClr>
                    </a:gs>
                  </a:gsLst>
                  <a:lin ang="5400000"/>
                </a:gra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charset="-122"/>
              </a:rPr>
              <a:t>请勿商用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39306E-6 C 0.10174 -4.39306E-6 0.18507 0.11052 0.18507 0.24648 C 0.18507 0.3822 0.10174 0.49318 -1.94444E-6 0.49318 C -0.10225 0.49318 -0.18524 0.3822 -0.18524 0.24648 C -0.18524 0.11052 -0.10225 -4.39306E-6 -1.94444E-6 -4.39306E-6 Z " pathEditMode="relative" rAng="0" ptsTypes="fffff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6 -0.03121 C -0.03698 0.08671 -0.15208 0.13018 -0.24236 0.06336 C -0.33351 -0.00346 -0.36441 -0.15768 -0.31389 -0.27699 C -0.26233 -0.39884 -0.14826 -0.44023 -0.05729 -0.37179 C 0.03264 -0.30451 0.06545 -0.15214 0.01406 -0.03121 Z " pathEditMode="relative" rAng="7169277" ptsTypes="fffff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" y="-12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1 -0.003 C -0.05781 -0.11029 -0.04323 -0.26543 0.03785 -0.34913 C 0.1184 -0.43167 0.23542 -0.41133 0.29774 -0.30404 C 0.36024 -0.19583 0.34444 -0.04138 0.26406 0.04139 C 0.18281 0.12486 0.06684 0.10521 0.00451 -0.003 Z " pathEditMode="relative" rAng="13943330" ptsTypes="fffff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-15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nimBg="1"/>
      <p:bldP spid="4102" grpId="0" animBg="1"/>
      <p:bldP spid="2765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等腰三角形 60"/>
          <p:cNvSpPr>
            <a:spLocks noChangeArrowheads="1"/>
          </p:cNvSpPr>
          <p:nvPr/>
        </p:nvSpPr>
        <p:spPr bwMode="auto">
          <a:xfrm rot="-5400000">
            <a:off x="2130425" y="609601"/>
            <a:ext cx="4384675" cy="4673600"/>
          </a:xfrm>
          <a:prstGeom prst="triangle">
            <a:avLst>
              <a:gd name="adj" fmla="val 30472"/>
            </a:avLst>
          </a:prstGeom>
          <a:gradFill rotWithShape="1">
            <a:gsLst>
              <a:gs pos="0">
                <a:srgbClr val="F79646"/>
              </a:gs>
              <a:gs pos="100000">
                <a:srgbClr val="724520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vert="eaVert" anchor="ctr"/>
          <a:lstStyle/>
          <a:p>
            <a:pPr algn="ctr"/>
            <a:endParaRPr lang="zh-CN" altLang="en-US"/>
          </a:p>
        </p:txBody>
      </p:sp>
      <p:graphicFrame>
        <p:nvGraphicFramePr>
          <p:cNvPr id="2050" name="Object 73"/>
          <p:cNvGraphicFramePr>
            <a:graphicFrameLocks noChangeAspect="1"/>
          </p:cNvGraphicFramePr>
          <p:nvPr/>
        </p:nvGraphicFramePr>
        <p:xfrm>
          <a:off x="3975100" y="2832100"/>
          <a:ext cx="2211388" cy="395288"/>
        </p:xfrm>
        <a:graphic>
          <a:graphicData uri="http://schemas.openxmlformats.org/presentationml/2006/ole">
            <p:oleObj spid="_x0000_s1026" name="Equation" r:id="rId3" imgW="1295400" imgH="228600" progId="">
              <p:embed/>
            </p:oleObj>
          </a:graphicData>
        </a:graphic>
      </p:graphicFrame>
      <p:sp>
        <p:nvSpPr>
          <p:cNvPr id="50" name="Rectangle 80"/>
          <p:cNvSpPr>
            <a:spLocks noChangeArrowheads="1"/>
          </p:cNvSpPr>
          <p:nvPr/>
        </p:nvSpPr>
        <p:spPr bwMode="auto">
          <a:xfrm>
            <a:off x="3956050" y="3579813"/>
            <a:ext cx="2743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敏感度最强：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电池年成本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36885" y="180474"/>
            <a:ext cx="2157963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100" dirty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方正综艺简体" pitchFamily="65" charset="-122"/>
                <a:ea typeface="方正综艺简体" pitchFamily="65" charset="-122"/>
              </a:rPr>
              <a:t>EV</a:t>
            </a:r>
            <a:r>
              <a:rPr lang="zh-CN" altLang="en-US" sz="2100" dirty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方正综艺简体" pitchFamily="65" charset="-122"/>
                <a:ea typeface="方正综艺简体" pitchFamily="65" charset="-122"/>
              </a:rPr>
              <a:t>充电费及计量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794670" y="207212"/>
            <a:ext cx="264687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dirty="0">
                <a:gradFill flip="none" rotWithShape="1"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方正综艺简体" pitchFamily="65" charset="-122"/>
                <a:ea typeface="方正综艺简体" pitchFamily="65" charset="-122"/>
              </a:rPr>
              <a:t>关联利益主体的敏感性分析</a:t>
            </a:r>
          </a:p>
        </p:txBody>
      </p:sp>
      <p:sp>
        <p:nvSpPr>
          <p:cNvPr id="1031" name="矩形 57"/>
          <p:cNvSpPr>
            <a:spLocks noChangeArrowheads="1"/>
          </p:cNvSpPr>
          <p:nvPr/>
        </p:nvSpPr>
        <p:spPr bwMode="auto">
          <a:xfrm>
            <a:off x="2459038" y="360363"/>
            <a:ext cx="360362" cy="14287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2" name="组合 32"/>
          <p:cNvGrpSpPr>
            <a:grpSpLocks/>
          </p:cNvGrpSpPr>
          <p:nvPr/>
        </p:nvGrpSpPr>
        <p:grpSpPr bwMode="auto">
          <a:xfrm>
            <a:off x="2466975" y="812800"/>
            <a:ext cx="4210050" cy="4268788"/>
            <a:chOff x="2466975" y="812800"/>
            <a:chExt cx="4210050" cy="4268788"/>
          </a:xfrm>
        </p:grpSpPr>
        <p:sp>
          <p:nvSpPr>
            <p:cNvPr id="4101" name="Oval 30"/>
            <p:cNvSpPr>
              <a:spLocks noChangeArrowheads="1"/>
            </p:cNvSpPr>
            <p:nvPr/>
          </p:nvSpPr>
          <p:spPr bwMode="gray">
            <a:xfrm>
              <a:off x="2700338" y="1338263"/>
              <a:ext cx="3743325" cy="3743325"/>
            </a:xfrm>
            <a:prstGeom prst="ellipse">
              <a:avLst/>
            </a:prstGeom>
            <a:gradFill rotWithShape="1">
              <a:gsLst>
                <a:gs pos="0">
                  <a:srgbClr val="E6E6E6"/>
                </a:gs>
                <a:gs pos="14999">
                  <a:schemeClr val="bg1">
                    <a:lumMod val="75000"/>
                  </a:schemeClr>
                </a:gs>
                <a:gs pos="53000">
                  <a:srgbClr val="E6E6E6"/>
                </a:gs>
                <a:gs pos="67999">
                  <a:schemeClr val="bg1">
                    <a:lumMod val="75000"/>
                  </a:schemeClr>
                </a:gs>
                <a:gs pos="92999">
                  <a:srgbClr val="E6E6E6"/>
                </a:gs>
                <a:gs pos="100000">
                  <a:srgbClr val="FFFFFF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102" name="Oval 31"/>
            <p:cNvSpPr>
              <a:spLocks noChangeArrowheads="1"/>
            </p:cNvSpPr>
            <p:nvPr/>
          </p:nvSpPr>
          <p:spPr bwMode="gray">
            <a:xfrm>
              <a:off x="3197225" y="1817688"/>
              <a:ext cx="2749550" cy="274637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lumMod val="65000"/>
                  </a:schemeClr>
                </a:gs>
                <a:gs pos="50000">
                  <a:srgbClr val="FFFFFF"/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Calibri" pitchFamily="34" charset="0"/>
              </a:endParaRPr>
            </a:p>
          </p:txBody>
        </p:sp>
        <p:grpSp>
          <p:nvGrpSpPr>
            <p:cNvPr id="1058" name="组合 59"/>
            <p:cNvGrpSpPr>
              <a:grpSpLocks/>
            </p:cNvGrpSpPr>
            <p:nvPr/>
          </p:nvGrpSpPr>
          <p:grpSpPr bwMode="auto">
            <a:xfrm>
              <a:off x="3773488" y="812800"/>
              <a:ext cx="1582737" cy="1447800"/>
              <a:chOff x="3807051" y="812800"/>
              <a:chExt cx="1581831" cy="1447800"/>
            </a:xfrm>
          </p:grpSpPr>
          <p:grpSp>
            <p:nvGrpSpPr>
              <p:cNvPr id="1070" name="Group 57"/>
              <p:cNvGrpSpPr>
                <a:grpSpLocks/>
              </p:cNvGrpSpPr>
              <p:nvPr/>
            </p:nvGrpSpPr>
            <p:grpSpPr bwMode="auto">
              <a:xfrm>
                <a:off x="3871913" y="812800"/>
                <a:ext cx="1466850" cy="1447800"/>
                <a:chOff x="708" y="2203"/>
                <a:chExt cx="751" cy="741"/>
              </a:xfrm>
            </p:grpSpPr>
            <p:sp>
              <p:nvSpPr>
                <p:cNvPr id="32" name="Oval 58"/>
                <p:cNvSpPr>
                  <a:spLocks noChangeArrowheads="1"/>
                </p:cNvSpPr>
                <p:nvPr/>
              </p:nvSpPr>
              <p:spPr bwMode="gray">
                <a:xfrm>
                  <a:off x="728" y="2235"/>
                  <a:ext cx="716" cy="70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n w="38100" algn="ctr">
                  <a:solidFill>
                    <a:srgbClr val="F8F8F8">
                      <a:alpha val="80000"/>
                    </a:srgbClr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pic>
              <p:nvPicPr>
                <p:cNvPr id="1073" name="Picture 59" descr="cir_lighteffect0"/>
                <p:cNvPicPr>
                  <a:picLocks noChangeAspect="1" noChangeArrowheads="1"/>
                </p:cNvPicPr>
                <p:nvPr/>
              </p:nvPicPr>
              <p:blipFill>
                <a:blip r:embed="rId4">
                  <a:lum bright="18000" contrast="-12000"/>
                </a:blip>
                <a:srcRect/>
                <a:stretch>
                  <a:fillRect/>
                </a:stretch>
              </p:blipFill>
              <p:spPr bwMode="gray">
                <a:xfrm>
                  <a:off x="708" y="2203"/>
                  <a:ext cx="751" cy="6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1071" name="Rectangle 60"/>
              <p:cNvSpPr>
                <a:spLocks noChangeArrowheads="1"/>
              </p:cNvSpPr>
              <p:nvPr/>
            </p:nvSpPr>
            <p:spPr bwMode="gray">
              <a:xfrm>
                <a:off x="3807051" y="1219196"/>
                <a:ext cx="1581831" cy="64633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F8F8F8"/>
                    </a:solidFill>
                    <a:latin typeface="微软雅黑" pitchFamily="34" charset="-122"/>
                    <a:ea typeface="微软雅黑" pitchFamily="34" charset="-122"/>
                  </a:rPr>
                  <a:t> </a:t>
                </a:r>
                <a:r>
                  <a:rPr lang="zh-CN" altLang="en-US" b="1">
                    <a:solidFill>
                      <a:srgbClr val="F8F8F8"/>
                    </a:solidFill>
                    <a:latin typeface="微软雅黑" pitchFamily="34" charset="-122"/>
                    <a:ea typeface="微软雅黑" pitchFamily="34" charset="-122"/>
                  </a:rPr>
                  <a:t>车辆使用者</a:t>
                </a:r>
                <a:endParaRPr lang="en-US" altLang="zh-CN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b="1">
                    <a:solidFill>
                      <a:srgbClr val="F8F8F8"/>
                    </a:solidFill>
                    <a:latin typeface="微软雅黑" pitchFamily="34" charset="-122"/>
                    <a:ea typeface="微软雅黑" pitchFamily="34" charset="-122"/>
                  </a:rPr>
                  <a:t>敏感性分析</a:t>
                </a:r>
                <a:endParaRPr lang="en-US" altLang="zh-CN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59" name="组合 58"/>
            <p:cNvGrpSpPr>
              <a:grpSpLocks/>
            </p:cNvGrpSpPr>
            <p:nvPr/>
          </p:nvGrpSpPr>
          <p:grpSpPr bwMode="auto">
            <a:xfrm>
              <a:off x="2466975" y="3570288"/>
              <a:ext cx="1466850" cy="1447800"/>
              <a:chOff x="2459038" y="3227388"/>
              <a:chExt cx="1466850" cy="1447800"/>
            </a:xfrm>
          </p:grpSpPr>
          <p:grpSp>
            <p:nvGrpSpPr>
              <p:cNvPr id="1066" name="Group 61"/>
              <p:cNvGrpSpPr>
                <a:grpSpLocks/>
              </p:cNvGrpSpPr>
              <p:nvPr/>
            </p:nvGrpSpPr>
            <p:grpSpPr bwMode="auto">
              <a:xfrm>
                <a:off x="2459038" y="3227388"/>
                <a:ext cx="1466850" cy="1447800"/>
                <a:chOff x="708" y="2203"/>
                <a:chExt cx="751" cy="741"/>
              </a:xfrm>
            </p:grpSpPr>
            <p:sp>
              <p:nvSpPr>
                <p:cNvPr id="36" name="Oval 62"/>
                <p:cNvSpPr>
                  <a:spLocks noChangeArrowheads="1"/>
                </p:cNvSpPr>
                <p:nvPr/>
              </p:nvSpPr>
              <p:spPr bwMode="gray">
                <a:xfrm>
                  <a:off x="728" y="2235"/>
                  <a:ext cx="716" cy="70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n w="38100" algn="ctr">
                  <a:solidFill>
                    <a:srgbClr val="F8F8F8">
                      <a:alpha val="80000"/>
                    </a:srgbClr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pic>
              <p:nvPicPr>
                <p:cNvPr id="1069" name="Picture 63" descr="cir_lighteffect0"/>
                <p:cNvPicPr>
                  <a:picLocks noChangeAspect="1" noChangeArrowheads="1"/>
                </p:cNvPicPr>
                <p:nvPr/>
              </p:nvPicPr>
              <p:blipFill>
                <a:blip r:embed="rId4">
                  <a:lum bright="18000" contrast="-12000"/>
                </a:blip>
                <a:srcRect/>
                <a:stretch>
                  <a:fillRect/>
                </a:stretch>
              </p:blipFill>
              <p:spPr bwMode="gray">
                <a:xfrm>
                  <a:off x="708" y="2203"/>
                  <a:ext cx="751" cy="6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1067" name="Rectangle 64"/>
              <p:cNvSpPr>
                <a:spLocks noChangeArrowheads="1"/>
              </p:cNvSpPr>
              <p:nvPr/>
            </p:nvSpPr>
            <p:spPr bwMode="gray">
              <a:xfrm>
                <a:off x="2466976" y="3615876"/>
                <a:ext cx="1450975" cy="64633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rgbClr val="F8F8F8"/>
                    </a:solidFill>
                    <a:latin typeface="微软雅黑" pitchFamily="34" charset="-122"/>
                    <a:ea typeface="微软雅黑" pitchFamily="34" charset="-122"/>
                  </a:rPr>
                  <a:t>电力供应商</a:t>
                </a:r>
                <a:endParaRPr lang="en-US" altLang="zh-CN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b="1">
                    <a:solidFill>
                      <a:srgbClr val="F8F8F8"/>
                    </a:solidFill>
                    <a:latin typeface="微软雅黑" pitchFamily="34" charset="-122"/>
                    <a:ea typeface="微软雅黑" pitchFamily="34" charset="-122"/>
                  </a:rPr>
                  <a:t>敏感性分析</a:t>
                </a:r>
                <a:endParaRPr lang="en-US" altLang="zh-CN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60" name="组合 60"/>
            <p:cNvGrpSpPr>
              <a:grpSpLocks/>
            </p:cNvGrpSpPr>
            <p:nvPr/>
          </p:nvGrpSpPr>
          <p:grpSpPr bwMode="auto">
            <a:xfrm>
              <a:off x="5210175" y="3570288"/>
              <a:ext cx="1466850" cy="1447800"/>
              <a:chOff x="5202238" y="3227388"/>
              <a:chExt cx="1466850" cy="1447800"/>
            </a:xfrm>
          </p:grpSpPr>
          <p:grpSp>
            <p:nvGrpSpPr>
              <p:cNvPr id="1062" name="Group 68"/>
              <p:cNvGrpSpPr>
                <a:grpSpLocks/>
              </p:cNvGrpSpPr>
              <p:nvPr/>
            </p:nvGrpSpPr>
            <p:grpSpPr bwMode="auto">
              <a:xfrm>
                <a:off x="5202238" y="3227388"/>
                <a:ext cx="1466850" cy="1447800"/>
                <a:chOff x="708" y="2203"/>
                <a:chExt cx="751" cy="741"/>
              </a:xfrm>
            </p:grpSpPr>
            <p:sp>
              <p:nvSpPr>
                <p:cNvPr id="43" name="Oval 69"/>
                <p:cNvSpPr>
                  <a:spLocks noChangeArrowheads="1"/>
                </p:cNvSpPr>
                <p:nvPr/>
              </p:nvSpPr>
              <p:spPr bwMode="gray">
                <a:xfrm>
                  <a:off x="728" y="2235"/>
                  <a:ext cx="716" cy="70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  <a:ln w="38100" algn="ctr">
                  <a:solidFill>
                    <a:srgbClr val="F8F8F8">
                      <a:alpha val="80000"/>
                    </a:srgbClr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pic>
              <p:nvPicPr>
                <p:cNvPr id="1065" name="Picture 70" descr="cir_lighteffect0"/>
                <p:cNvPicPr>
                  <a:picLocks noChangeAspect="1" noChangeArrowheads="1"/>
                </p:cNvPicPr>
                <p:nvPr/>
              </p:nvPicPr>
              <p:blipFill>
                <a:blip r:embed="rId4">
                  <a:lum bright="18000" contrast="-12000"/>
                </a:blip>
                <a:srcRect/>
                <a:stretch>
                  <a:fillRect/>
                </a:stretch>
              </p:blipFill>
              <p:spPr bwMode="gray">
                <a:xfrm>
                  <a:off x="708" y="2203"/>
                  <a:ext cx="751" cy="6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1063" name="Rectangle 71"/>
              <p:cNvSpPr>
                <a:spLocks noChangeArrowheads="1"/>
              </p:cNvSpPr>
              <p:nvPr/>
            </p:nvSpPr>
            <p:spPr bwMode="gray">
              <a:xfrm>
                <a:off x="5210176" y="3433942"/>
                <a:ext cx="1450975" cy="92333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rgbClr val="F8F8F8"/>
                    </a:solidFill>
                    <a:latin typeface="微软雅黑" pitchFamily="34" charset="-122"/>
                    <a:ea typeface="微软雅黑" pitchFamily="34" charset="-122"/>
                  </a:rPr>
                  <a:t>充电站</a:t>
                </a:r>
                <a:endParaRPr lang="en-US" altLang="zh-CN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b="1">
                    <a:solidFill>
                      <a:srgbClr val="F8F8F8"/>
                    </a:solidFill>
                    <a:latin typeface="微软雅黑" pitchFamily="34" charset="-122"/>
                    <a:ea typeface="微软雅黑" pitchFamily="34" charset="-122"/>
                  </a:rPr>
                  <a:t>运营商</a:t>
                </a:r>
                <a:endParaRPr lang="en-US" altLang="zh-CN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b="1">
                    <a:solidFill>
                      <a:srgbClr val="F8F8F8"/>
                    </a:solidFill>
                    <a:latin typeface="微软雅黑" pitchFamily="34" charset="-122"/>
                    <a:ea typeface="微软雅黑" pitchFamily="34" charset="-122"/>
                  </a:rPr>
                  <a:t>敏感性分析</a:t>
                </a:r>
                <a:endParaRPr lang="en-US" altLang="zh-CN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3864114" y="2908300"/>
              <a:ext cx="1415772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dirty="0"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atin typeface="方正综艺简体" pitchFamily="65" charset="-122"/>
                  <a:ea typeface="方正综艺简体" pitchFamily="65" charset="-122"/>
                </a:rPr>
                <a:t>充电费</a:t>
              </a:r>
            </a:p>
          </p:txBody>
        </p:sp>
      </p:grpSp>
      <p:grpSp>
        <p:nvGrpSpPr>
          <p:cNvPr id="1033" name="组合 30"/>
          <p:cNvGrpSpPr>
            <a:grpSpLocks/>
          </p:cNvGrpSpPr>
          <p:nvPr/>
        </p:nvGrpSpPr>
        <p:grpSpPr bwMode="auto">
          <a:xfrm>
            <a:off x="333375" y="1074738"/>
            <a:ext cx="3070225" cy="638175"/>
            <a:chOff x="333829" y="696685"/>
            <a:chExt cx="3069771" cy="638629"/>
          </a:xfrm>
        </p:grpSpPr>
        <p:sp>
          <p:nvSpPr>
            <p:cNvPr id="53" name="Text Box 79"/>
            <p:cNvSpPr txBox="1">
              <a:spLocks noChangeArrowheads="1"/>
            </p:cNvSpPr>
            <p:nvPr/>
          </p:nvSpPr>
          <p:spPr bwMode="auto">
            <a:xfrm>
              <a:off x="356051" y="742755"/>
              <a:ext cx="3047549" cy="584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主要数据系对上海、北京电动汽车示范运行调研所得。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圆角矩形 29"/>
            <p:cNvSpPr/>
            <p:nvPr/>
          </p:nvSpPr>
          <p:spPr bwMode="auto">
            <a:xfrm>
              <a:off x="333829" y="696685"/>
              <a:ext cx="3004694" cy="638629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sp>
        <p:nvSpPr>
          <p:cNvPr id="35" name="Oval 30"/>
          <p:cNvSpPr>
            <a:spLocks noChangeArrowheads="1"/>
          </p:cNvSpPr>
          <p:nvPr/>
        </p:nvSpPr>
        <p:spPr bwMode="gray">
          <a:xfrm>
            <a:off x="833438" y="3675063"/>
            <a:ext cx="2246312" cy="2246312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chemeClr val="bg1">
                  <a:lumMod val="75000"/>
                </a:schemeClr>
              </a:gs>
              <a:gs pos="53000">
                <a:srgbClr val="E6E6E6"/>
              </a:gs>
              <a:gs pos="67999">
                <a:schemeClr val="bg1">
                  <a:lumMod val="75000"/>
                </a:schemeClr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Calibri" pitchFamily="34" charset="0"/>
            </a:endParaRPr>
          </a:p>
        </p:txBody>
      </p:sp>
      <p:sp>
        <p:nvSpPr>
          <p:cNvPr id="37" name="Oval 31"/>
          <p:cNvSpPr>
            <a:spLocks noChangeArrowheads="1"/>
          </p:cNvSpPr>
          <p:nvPr/>
        </p:nvSpPr>
        <p:spPr bwMode="gray">
          <a:xfrm>
            <a:off x="1131888" y="3962400"/>
            <a:ext cx="1649412" cy="1647825"/>
          </a:xfrm>
          <a:prstGeom prst="ellipse">
            <a:avLst/>
          </a:prstGeom>
          <a:gradFill rotWithShape="1">
            <a:gsLst>
              <a:gs pos="0">
                <a:schemeClr val="bg1">
                  <a:lumMod val="65000"/>
                </a:schemeClr>
              </a:gs>
              <a:gs pos="50000">
                <a:srgbClr val="FFFFFF"/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Calibri" pitchFamily="34" charset="0"/>
            </a:endParaRPr>
          </a:p>
        </p:txBody>
      </p:sp>
      <p:grpSp>
        <p:nvGrpSpPr>
          <p:cNvPr id="10" name="组合 59"/>
          <p:cNvGrpSpPr>
            <a:grpSpLocks/>
          </p:cNvGrpSpPr>
          <p:nvPr/>
        </p:nvGrpSpPr>
        <p:grpSpPr bwMode="auto">
          <a:xfrm>
            <a:off x="1477963" y="3360738"/>
            <a:ext cx="949325" cy="868362"/>
            <a:chOff x="3807051" y="812800"/>
            <a:chExt cx="1581831" cy="1447800"/>
          </a:xfrm>
        </p:grpSpPr>
        <p:grpSp>
          <p:nvGrpSpPr>
            <p:cNvPr id="1050" name="Group 57"/>
            <p:cNvGrpSpPr>
              <a:grpSpLocks/>
            </p:cNvGrpSpPr>
            <p:nvPr/>
          </p:nvGrpSpPr>
          <p:grpSpPr bwMode="auto">
            <a:xfrm>
              <a:off x="3871913" y="812800"/>
              <a:ext cx="1466850" cy="1447800"/>
              <a:chOff x="708" y="2203"/>
              <a:chExt cx="751" cy="741"/>
            </a:xfrm>
          </p:grpSpPr>
          <p:sp>
            <p:nvSpPr>
              <p:cNvPr id="59" name="Oval 58"/>
              <p:cNvSpPr>
                <a:spLocks noChangeArrowheads="1"/>
              </p:cNvSpPr>
              <p:nvPr/>
            </p:nvSpPr>
            <p:spPr bwMode="gray">
              <a:xfrm>
                <a:off x="729" y="2236"/>
                <a:ext cx="715" cy="708"/>
              </a:xfrm>
              <a:prstGeom prst="ellipse">
                <a:avLst/>
              </a:prstGeom>
              <a:gradFill rotWithShape="1">
                <a:gsLst>
                  <a:gs pos="0">
                    <a:schemeClr val="accent6">
                      <a:lumMod val="7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n w="38100" algn="ctr">
                <a:solidFill>
                  <a:srgbClr val="F8F8F8">
                    <a:alpha val="8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pic>
            <p:nvPicPr>
              <p:cNvPr id="1053" name="Picture 59" descr="cir_lighteffect0"/>
              <p:cNvPicPr>
                <a:picLocks noChangeAspect="1" noChangeArrowheads="1"/>
              </p:cNvPicPr>
              <p:nvPr/>
            </p:nvPicPr>
            <p:blipFill>
              <a:blip r:embed="rId4">
                <a:lum bright="18000" contrast="-12000"/>
              </a:blip>
              <a:srcRect/>
              <a:stretch>
                <a:fillRect/>
              </a:stretch>
            </p:blipFill>
            <p:spPr bwMode="gray">
              <a:xfrm>
                <a:off x="708" y="2203"/>
                <a:ext cx="751" cy="6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051" name="Rectangle 60"/>
            <p:cNvSpPr>
              <a:spLocks noChangeArrowheads="1"/>
            </p:cNvSpPr>
            <p:nvPr/>
          </p:nvSpPr>
          <p:spPr bwMode="gray">
            <a:xfrm>
              <a:off x="3807051" y="1219197"/>
              <a:ext cx="1581831" cy="71814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1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11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车辆使用者</a:t>
              </a:r>
              <a:endParaRPr lang="en-US" altLang="zh-CN" sz="1100" b="1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1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敏感性分析</a:t>
              </a:r>
              <a:endParaRPr lang="en-US" altLang="zh-CN" sz="1100" b="1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58"/>
          <p:cNvGrpSpPr>
            <a:grpSpLocks/>
          </p:cNvGrpSpPr>
          <p:nvPr/>
        </p:nvGrpSpPr>
        <p:grpSpPr bwMode="auto">
          <a:xfrm>
            <a:off x="673100" y="5014913"/>
            <a:ext cx="939800" cy="868362"/>
            <a:chOff x="2423506" y="3227388"/>
            <a:chExt cx="1567015" cy="1447800"/>
          </a:xfrm>
        </p:grpSpPr>
        <p:grpSp>
          <p:nvGrpSpPr>
            <p:cNvPr id="1046" name="Group 61"/>
            <p:cNvGrpSpPr>
              <a:grpSpLocks/>
            </p:cNvGrpSpPr>
            <p:nvPr/>
          </p:nvGrpSpPr>
          <p:grpSpPr bwMode="auto">
            <a:xfrm>
              <a:off x="2459038" y="3227388"/>
              <a:ext cx="1466850" cy="1447800"/>
              <a:chOff x="708" y="2203"/>
              <a:chExt cx="751" cy="741"/>
            </a:xfrm>
          </p:grpSpPr>
          <p:sp>
            <p:nvSpPr>
              <p:cNvPr id="49" name="Oval 62"/>
              <p:cNvSpPr>
                <a:spLocks noChangeArrowheads="1"/>
              </p:cNvSpPr>
              <p:nvPr/>
            </p:nvSpPr>
            <p:spPr bwMode="gray">
              <a:xfrm>
                <a:off x="728" y="2236"/>
                <a:ext cx="718" cy="708"/>
              </a:xfrm>
              <a:prstGeom prst="ellipse">
                <a:avLst/>
              </a:prstGeom>
              <a:gradFill rotWithShape="1">
                <a:gsLst>
                  <a:gs pos="0">
                    <a:schemeClr val="accent3">
                      <a:lumMod val="7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n w="38100" algn="ctr">
                <a:solidFill>
                  <a:srgbClr val="F8F8F8">
                    <a:alpha val="8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pic>
            <p:nvPicPr>
              <p:cNvPr id="1049" name="Picture 63" descr="cir_lighteffect0"/>
              <p:cNvPicPr>
                <a:picLocks noChangeAspect="1" noChangeArrowheads="1"/>
              </p:cNvPicPr>
              <p:nvPr/>
            </p:nvPicPr>
            <p:blipFill>
              <a:blip r:embed="rId4">
                <a:lum bright="18000" contrast="-12000"/>
              </a:blip>
              <a:srcRect/>
              <a:stretch>
                <a:fillRect/>
              </a:stretch>
            </p:blipFill>
            <p:spPr bwMode="gray">
              <a:xfrm>
                <a:off x="708" y="2203"/>
                <a:ext cx="751" cy="6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047" name="Rectangle 64"/>
            <p:cNvSpPr>
              <a:spLocks noChangeArrowheads="1"/>
            </p:cNvSpPr>
            <p:nvPr/>
          </p:nvSpPr>
          <p:spPr bwMode="gray">
            <a:xfrm>
              <a:off x="2423506" y="3594144"/>
              <a:ext cx="1567015" cy="7184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1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电力供应商</a:t>
              </a:r>
            </a:p>
            <a:p>
              <a:pPr algn="ctr"/>
              <a:r>
                <a:rPr lang="zh-CN" altLang="en-US" sz="11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敏感性分析</a:t>
              </a:r>
            </a:p>
          </p:txBody>
        </p:sp>
      </p:grpSp>
      <p:grpSp>
        <p:nvGrpSpPr>
          <p:cNvPr id="14" name="组合 60"/>
          <p:cNvGrpSpPr>
            <a:grpSpLocks/>
          </p:cNvGrpSpPr>
          <p:nvPr/>
        </p:nvGrpSpPr>
        <p:grpSpPr bwMode="auto">
          <a:xfrm>
            <a:off x="2316163" y="5014913"/>
            <a:ext cx="925512" cy="868362"/>
            <a:chOff x="5161796" y="3227388"/>
            <a:chExt cx="1543427" cy="1447800"/>
          </a:xfrm>
        </p:grpSpPr>
        <p:grpSp>
          <p:nvGrpSpPr>
            <p:cNvPr id="1042" name="Group 68"/>
            <p:cNvGrpSpPr>
              <a:grpSpLocks/>
            </p:cNvGrpSpPr>
            <p:nvPr/>
          </p:nvGrpSpPr>
          <p:grpSpPr bwMode="auto">
            <a:xfrm>
              <a:off x="5202238" y="3227388"/>
              <a:ext cx="1466850" cy="1447800"/>
              <a:chOff x="708" y="2203"/>
              <a:chExt cx="751" cy="741"/>
            </a:xfrm>
          </p:grpSpPr>
          <p:sp>
            <p:nvSpPr>
              <p:cNvPr id="45" name="Oval 69"/>
              <p:cNvSpPr>
                <a:spLocks noChangeArrowheads="1"/>
              </p:cNvSpPr>
              <p:nvPr/>
            </p:nvSpPr>
            <p:spPr bwMode="gray">
              <a:xfrm>
                <a:off x="728" y="2236"/>
                <a:ext cx="716" cy="708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  <a:ln w="38100" algn="ctr">
                <a:solidFill>
                  <a:srgbClr val="F8F8F8">
                    <a:alpha val="8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pic>
            <p:nvPicPr>
              <p:cNvPr id="1045" name="Picture 70" descr="cir_lighteffect0"/>
              <p:cNvPicPr>
                <a:picLocks noChangeAspect="1" noChangeArrowheads="1"/>
              </p:cNvPicPr>
              <p:nvPr/>
            </p:nvPicPr>
            <p:blipFill>
              <a:blip r:embed="rId4">
                <a:lum bright="18000" contrast="-12000"/>
              </a:blip>
              <a:srcRect/>
              <a:stretch>
                <a:fillRect/>
              </a:stretch>
            </p:blipFill>
            <p:spPr bwMode="gray">
              <a:xfrm>
                <a:off x="708" y="2203"/>
                <a:ext cx="751" cy="6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043" name="Rectangle 71"/>
            <p:cNvSpPr>
              <a:spLocks noChangeArrowheads="1"/>
            </p:cNvSpPr>
            <p:nvPr/>
          </p:nvSpPr>
          <p:spPr bwMode="gray">
            <a:xfrm>
              <a:off x="5161796" y="3416437"/>
              <a:ext cx="1543427" cy="1000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1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充电站</a:t>
              </a:r>
            </a:p>
            <a:p>
              <a:pPr algn="ctr"/>
              <a:r>
                <a:rPr lang="zh-CN" altLang="en-US" sz="11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运营商</a:t>
              </a:r>
            </a:p>
            <a:p>
              <a:pPr algn="ctr"/>
              <a:r>
                <a:rPr lang="zh-CN" altLang="en-US" sz="11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敏感性分析</a:t>
              </a: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532022" y="4617354"/>
            <a:ext cx="915635" cy="3847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900" dirty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方正综艺简体" pitchFamily="65" charset="-122"/>
                <a:ea typeface="方正综艺简体" pitchFamily="65" charset="-122"/>
              </a:rPr>
              <a:t>充电费</a:t>
            </a:r>
          </a:p>
        </p:txBody>
      </p:sp>
      <p:pic>
        <p:nvPicPr>
          <p:cNvPr id="1040" name="Picture 2" descr="LOGO白副本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85725" y="214313"/>
            <a:ext cx="1420813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TextBox 50"/>
          <p:cNvSpPr txBox="1"/>
          <p:nvPr/>
        </p:nvSpPr>
        <p:spPr>
          <a:xfrm rot="19436320">
            <a:off x="92564" y="673137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  <a:alpha val="60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  <a:alpha val="59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  <a:alpha val="56000"/>
                      </a:schemeClr>
                    </a:gs>
                  </a:gsLst>
                  <a:lin ang="5400000"/>
                </a:gra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charset="-122"/>
              </a:rPr>
              <a:t>仅供学习</a:t>
            </a:r>
            <a:endParaRPr lang="en-US" altLang="zh-CN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  <a:alpha val="60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  <a:alpha val="59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  <a:alpha val="56000"/>
                    </a:schemeClr>
                  </a:gs>
                </a:gsLst>
                <a:lin ang="5400000"/>
              </a:gra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latin typeface="Arial" charset="0"/>
              <a:ea typeface="宋体" charset="-122"/>
            </a:endParaRPr>
          </a:p>
          <a:p>
            <a:pPr algn="ctr">
              <a:defRPr/>
            </a:pPr>
            <a:r>
              <a:rPr lang="zh-CN" altLang="en-US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  <a:alpha val="60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  <a:alpha val="59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  <a:alpha val="56000"/>
                      </a:schemeClr>
                    </a:gs>
                  </a:gsLst>
                  <a:lin ang="5400000"/>
                </a:gra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charset="-122"/>
              </a:rPr>
              <a:t>请勿商用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9.24855E-7 L -0.28576 0.24948 " pathEditMode="relative" ptsTypes="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4375 0.11667 L 4.44444E-6 5.55112E-17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" y="-58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6875 0.00417 L 1.11111E-6 -1.11111E-6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50" grpId="0"/>
      <p:bldP spid="50" grpId="1"/>
      <p:bldP spid="35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等腰三角形 60"/>
          <p:cNvSpPr>
            <a:spLocks noChangeArrowheads="1"/>
          </p:cNvSpPr>
          <p:nvPr/>
        </p:nvSpPr>
        <p:spPr bwMode="auto">
          <a:xfrm rot="-5400000">
            <a:off x="2130425" y="609601"/>
            <a:ext cx="4384675" cy="4673600"/>
          </a:xfrm>
          <a:prstGeom prst="triangle">
            <a:avLst>
              <a:gd name="adj" fmla="val 30472"/>
            </a:avLst>
          </a:prstGeom>
          <a:gradFill rotWithShape="0">
            <a:gsLst>
              <a:gs pos="0">
                <a:srgbClr val="9BBB59"/>
              </a:gs>
              <a:gs pos="100000">
                <a:srgbClr val="485729">
                  <a:alpha val="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vert="eaVert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336885" y="180474"/>
            <a:ext cx="2157963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100" dirty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方正综艺简体" pitchFamily="65" charset="-122"/>
                <a:ea typeface="方正综艺简体" pitchFamily="65" charset="-122"/>
              </a:rPr>
              <a:t>EV</a:t>
            </a:r>
            <a:r>
              <a:rPr lang="zh-CN" altLang="en-US" sz="2100" dirty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方正综艺简体" pitchFamily="65" charset="-122"/>
                <a:ea typeface="方正综艺简体" pitchFamily="65" charset="-122"/>
              </a:rPr>
              <a:t>充电费及计量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794670" y="207212"/>
            <a:ext cx="264687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dirty="0">
                <a:gradFill flip="none" rotWithShape="1"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方正综艺简体" pitchFamily="65" charset="-122"/>
                <a:ea typeface="方正综艺简体" pitchFamily="65" charset="-122"/>
              </a:rPr>
              <a:t>关联利益主体的敏感性分析</a:t>
            </a:r>
          </a:p>
        </p:txBody>
      </p:sp>
      <p:sp>
        <p:nvSpPr>
          <p:cNvPr id="2054" name="矩形 57"/>
          <p:cNvSpPr>
            <a:spLocks noChangeArrowheads="1"/>
          </p:cNvSpPr>
          <p:nvPr/>
        </p:nvSpPr>
        <p:spPr bwMode="auto">
          <a:xfrm>
            <a:off x="2459038" y="360363"/>
            <a:ext cx="360362" cy="14287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5" name="Oval 30"/>
          <p:cNvSpPr>
            <a:spLocks noChangeArrowheads="1"/>
          </p:cNvSpPr>
          <p:nvPr/>
        </p:nvSpPr>
        <p:spPr bwMode="gray">
          <a:xfrm>
            <a:off x="833438" y="3675063"/>
            <a:ext cx="2246312" cy="2246312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chemeClr val="bg1">
                  <a:lumMod val="75000"/>
                </a:schemeClr>
              </a:gs>
              <a:gs pos="53000">
                <a:srgbClr val="E6E6E6"/>
              </a:gs>
              <a:gs pos="67999">
                <a:schemeClr val="bg1">
                  <a:lumMod val="75000"/>
                </a:schemeClr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Calibri" pitchFamily="34" charset="0"/>
            </a:endParaRPr>
          </a:p>
        </p:txBody>
      </p:sp>
      <p:sp>
        <p:nvSpPr>
          <p:cNvPr id="37" name="Oval 31"/>
          <p:cNvSpPr>
            <a:spLocks noChangeArrowheads="1"/>
          </p:cNvSpPr>
          <p:nvPr/>
        </p:nvSpPr>
        <p:spPr bwMode="gray">
          <a:xfrm>
            <a:off x="1131888" y="3962400"/>
            <a:ext cx="1649412" cy="1647825"/>
          </a:xfrm>
          <a:prstGeom prst="ellipse">
            <a:avLst/>
          </a:prstGeom>
          <a:gradFill rotWithShape="1">
            <a:gsLst>
              <a:gs pos="0">
                <a:schemeClr val="bg1">
                  <a:lumMod val="65000"/>
                </a:schemeClr>
              </a:gs>
              <a:gs pos="50000">
                <a:srgbClr val="FFFFFF"/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Calibri" pitchFamily="34" charset="0"/>
            </a:endParaRPr>
          </a:p>
        </p:txBody>
      </p:sp>
      <p:grpSp>
        <p:nvGrpSpPr>
          <p:cNvPr id="2" name="组合 59"/>
          <p:cNvGrpSpPr>
            <a:grpSpLocks/>
          </p:cNvGrpSpPr>
          <p:nvPr/>
        </p:nvGrpSpPr>
        <p:grpSpPr bwMode="auto">
          <a:xfrm>
            <a:off x="1477963" y="3360738"/>
            <a:ext cx="949325" cy="868362"/>
            <a:chOff x="3807051" y="812800"/>
            <a:chExt cx="1581831" cy="1447800"/>
          </a:xfrm>
        </p:grpSpPr>
        <p:grpSp>
          <p:nvGrpSpPr>
            <p:cNvPr id="2075" name="Group 57"/>
            <p:cNvGrpSpPr>
              <a:grpSpLocks/>
            </p:cNvGrpSpPr>
            <p:nvPr/>
          </p:nvGrpSpPr>
          <p:grpSpPr bwMode="auto">
            <a:xfrm>
              <a:off x="3871913" y="812800"/>
              <a:ext cx="1466850" cy="1447800"/>
              <a:chOff x="708" y="2203"/>
              <a:chExt cx="751" cy="741"/>
            </a:xfrm>
          </p:grpSpPr>
          <p:sp>
            <p:nvSpPr>
              <p:cNvPr id="59" name="Oval 58"/>
              <p:cNvSpPr>
                <a:spLocks noChangeArrowheads="1"/>
              </p:cNvSpPr>
              <p:nvPr/>
            </p:nvSpPr>
            <p:spPr bwMode="gray">
              <a:xfrm>
                <a:off x="729" y="2236"/>
                <a:ext cx="715" cy="708"/>
              </a:xfrm>
              <a:prstGeom prst="ellipse">
                <a:avLst/>
              </a:prstGeom>
              <a:gradFill rotWithShape="1">
                <a:gsLst>
                  <a:gs pos="0">
                    <a:schemeClr val="accent6">
                      <a:lumMod val="7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n w="38100" algn="ctr">
                <a:solidFill>
                  <a:srgbClr val="F8F8F8">
                    <a:alpha val="8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pic>
            <p:nvPicPr>
              <p:cNvPr id="2078" name="Picture 59" descr="cir_lighteffect0"/>
              <p:cNvPicPr>
                <a:picLocks noChangeAspect="1" noChangeArrowheads="1"/>
              </p:cNvPicPr>
              <p:nvPr/>
            </p:nvPicPr>
            <p:blipFill>
              <a:blip r:embed="rId3">
                <a:lum bright="18000" contrast="-12000"/>
              </a:blip>
              <a:srcRect/>
              <a:stretch>
                <a:fillRect/>
              </a:stretch>
            </p:blipFill>
            <p:spPr bwMode="gray">
              <a:xfrm>
                <a:off x="708" y="2203"/>
                <a:ext cx="751" cy="6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076" name="Rectangle 60"/>
            <p:cNvSpPr>
              <a:spLocks noChangeArrowheads="1"/>
            </p:cNvSpPr>
            <p:nvPr/>
          </p:nvSpPr>
          <p:spPr bwMode="gray">
            <a:xfrm>
              <a:off x="3807051" y="1219197"/>
              <a:ext cx="1581831" cy="71814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1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11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车辆使用者</a:t>
              </a:r>
              <a:endParaRPr lang="en-US" altLang="zh-CN" sz="1100" b="1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1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敏感性分析</a:t>
              </a:r>
              <a:endParaRPr lang="en-US" altLang="zh-CN" sz="1100" b="1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58"/>
          <p:cNvGrpSpPr>
            <a:grpSpLocks/>
          </p:cNvGrpSpPr>
          <p:nvPr/>
        </p:nvGrpSpPr>
        <p:grpSpPr bwMode="auto">
          <a:xfrm>
            <a:off x="673100" y="5014913"/>
            <a:ext cx="939800" cy="868362"/>
            <a:chOff x="2423506" y="3227388"/>
            <a:chExt cx="1567015" cy="1447800"/>
          </a:xfrm>
        </p:grpSpPr>
        <p:grpSp>
          <p:nvGrpSpPr>
            <p:cNvPr id="2071" name="Group 61"/>
            <p:cNvGrpSpPr>
              <a:grpSpLocks/>
            </p:cNvGrpSpPr>
            <p:nvPr/>
          </p:nvGrpSpPr>
          <p:grpSpPr bwMode="auto">
            <a:xfrm>
              <a:off x="2459038" y="3227388"/>
              <a:ext cx="1466850" cy="1447800"/>
              <a:chOff x="708" y="2203"/>
              <a:chExt cx="751" cy="741"/>
            </a:xfrm>
          </p:grpSpPr>
          <p:sp>
            <p:nvSpPr>
              <p:cNvPr id="49" name="Oval 62"/>
              <p:cNvSpPr>
                <a:spLocks noChangeArrowheads="1"/>
              </p:cNvSpPr>
              <p:nvPr/>
            </p:nvSpPr>
            <p:spPr bwMode="gray">
              <a:xfrm>
                <a:off x="728" y="2236"/>
                <a:ext cx="718" cy="708"/>
              </a:xfrm>
              <a:prstGeom prst="ellipse">
                <a:avLst/>
              </a:prstGeom>
              <a:gradFill rotWithShape="1">
                <a:gsLst>
                  <a:gs pos="0">
                    <a:schemeClr val="accent3">
                      <a:lumMod val="7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n w="38100" algn="ctr">
                <a:solidFill>
                  <a:srgbClr val="F8F8F8">
                    <a:alpha val="8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pic>
            <p:nvPicPr>
              <p:cNvPr id="2074" name="Picture 63" descr="cir_lighteffect0"/>
              <p:cNvPicPr>
                <a:picLocks noChangeAspect="1" noChangeArrowheads="1"/>
              </p:cNvPicPr>
              <p:nvPr/>
            </p:nvPicPr>
            <p:blipFill>
              <a:blip r:embed="rId3">
                <a:lum bright="18000" contrast="-12000"/>
              </a:blip>
              <a:srcRect/>
              <a:stretch>
                <a:fillRect/>
              </a:stretch>
            </p:blipFill>
            <p:spPr bwMode="gray">
              <a:xfrm>
                <a:off x="708" y="2203"/>
                <a:ext cx="751" cy="6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072" name="Rectangle 64"/>
            <p:cNvSpPr>
              <a:spLocks noChangeArrowheads="1"/>
            </p:cNvSpPr>
            <p:nvPr/>
          </p:nvSpPr>
          <p:spPr bwMode="gray">
            <a:xfrm>
              <a:off x="2423506" y="3594144"/>
              <a:ext cx="1567015" cy="7184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1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电力供应商</a:t>
              </a:r>
            </a:p>
            <a:p>
              <a:pPr algn="ctr"/>
              <a:r>
                <a:rPr lang="zh-CN" altLang="en-US" sz="11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敏感性分析</a:t>
              </a:r>
            </a:p>
          </p:txBody>
        </p:sp>
      </p:grpSp>
      <p:grpSp>
        <p:nvGrpSpPr>
          <p:cNvPr id="6" name="组合 60"/>
          <p:cNvGrpSpPr>
            <a:grpSpLocks/>
          </p:cNvGrpSpPr>
          <p:nvPr/>
        </p:nvGrpSpPr>
        <p:grpSpPr bwMode="auto">
          <a:xfrm>
            <a:off x="2316163" y="5014913"/>
            <a:ext cx="925512" cy="868362"/>
            <a:chOff x="5161796" y="3227388"/>
            <a:chExt cx="1543427" cy="1447800"/>
          </a:xfrm>
        </p:grpSpPr>
        <p:grpSp>
          <p:nvGrpSpPr>
            <p:cNvPr id="2067" name="Group 68"/>
            <p:cNvGrpSpPr>
              <a:grpSpLocks/>
            </p:cNvGrpSpPr>
            <p:nvPr/>
          </p:nvGrpSpPr>
          <p:grpSpPr bwMode="auto">
            <a:xfrm>
              <a:off x="5202238" y="3227388"/>
              <a:ext cx="1466850" cy="1447800"/>
              <a:chOff x="708" y="2203"/>
              <a:chExt cx="751" cy="741"/>
            </a:xfrm>
          </p:grpSpPr>
          <p:sp>
            <p:nvSpPr>
              <p:cNvPr id="45" name="Oval 69"/>
              <p:cNvSpPr>
                <a:spLocks noChangeArrowheads="1"/>
              </p:cNvSpPr>
              <p:nvPr/>
            </p:nvSpPr>
            <p:spPr bwMode="gray">
              <a:xfrm>
                <a:off x="728" y="2236"/>
                <a:ext cx="716" cy="708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  <a:ln w="38100" algn="ctr">
                <a:solidFill>
                  <a:srgbClr val="F8F8F8">
                    <a:alpha val="8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pic>
            <p:nvPicPr>
              <p:cNvPr id="2070" name="Picture 70" descr="cir_lighteffect0"/>
              <p:cNvPicPr>
                <a:picLocks noChangeAspect="1" noChangeArrowheads="1"/>
              </p:cNvPicPr>
              <p:nvPr/>
            </p:nvPicPr>
            <p:blipFill>
              <a:blip r:embed="rId3">
                <a:lum bright="18000" contrast="-12000"/>
              </a:blip>
              <a:srcRect/>
              <a:stretch>
                <a:fillRect/>
              </a:stretch>
            </p:blipFill>
            <p:spPr bwMode="gray">
              <a:xfrm>
                <a:off x="708" y="2203"/>
                <a:ext cx="751" cy="6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068" name="Rectangle 71"/>
            <p:cNvSpPr>
              <a:spLocks noChangeArrowheads="1"/>
            </p:cNvSpPr>
            <p:nvPr/>
          </p:nvSpPr>
          <p:spPr bwMode="gray">
            <a:xfrm>
              <a:off x="5161796" y="3438217"/>
              <a:ext cx="1543427" cy="1000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1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充电站</a:t>
              </a:r>
            </a:p>
            <a:p>
              <a:pPr algn="ctr"/>
              <a:r>
                <a:rPr lang="zh-CN" altLang="en-US" sz="11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运营商</a:t>
              </a:r>
            </a:p>
            <a:p>
              <a:pPr algn="ctr"/>
              <a:r>
                <a:rPr lang="zh-CN" altLang="en-US" sz="11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敏感性分析</a:t>
              </a: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532022" y="4617354"/>
            <a:ext cx="915635" cy="3847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900" dirty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方正综艺简体" pitchFamily="65" charset="-122"/>
                <a:ea typeface="方正综艺简体" pitchFamily="65" charset="-122"/>
              </a:rPr>
              <a:t>充电费</a:t>
            </a:r>
          </a:p>
        </p:txBody>
      </p:sp>
      <p:grpSp>
        <p:nvGrpSpPr>
          <p:cNvPr id="2061" name="组合 30"/>
          <p:cNvGrpSpPr>
            <a:grpSpLocks/>
          </p:cNvGrpSpPr>
          <p:nvPr/>
        </p:nvGrpSpPr>
        <p:grpSpPr bwMode="auto">
          <a:xfrm>
            <a:off x="333375" y="1074738"/>
            <a:ext cx="3070225" cy="638175"/>
            <a:chOff x="333829" y="696685"/>
            <a:chExt cx="3069771" cy="638629"/>
          </a:xfrm>
        </p:grpSpPr>
        <p:sp>
          <p:nvSpPr>
            <p:cNvPr id="27" name="Text Box 79"/>
            <p:cNvSpPr txBox="1">
              <a:spLocks noChangeArrowheads="1"/>
            </p:cNvSpPr>
            <p:nvPr/>
          </p:nvSpPr>
          <p:spPr bwMode="auto">
            <a:xfrm>
              <a:off x="356051" y="742755"/>
              <a:ext cx="3047549" cy="584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主要数据系对上海、北京电动汽车示范运行调研所得。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圆角矩形 27"/>
            <p:cNvSpPr/>
            <p:nvPr/>
          </p:nvSpPr>
          <p:spPr bwMode="auto">
            <a:xfrm>
              <a:off x="333829" y="696685"/>
              <a:ext cx="3004694" cy="638629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aphicFrame>
        <p:nvGraphicFramePr>
          <p:cNvPr id="29" name="Object 74"/>
          <p:cNvGraphicFramePr>
            <a:graphicFrameLocks noChangeAspect="1"/>
          </p:cNvGraphicFramePr>
          <p:nvPr/>
        </p:nvGraphicFramePr>
        <p:xfrm>
          <a:off x="3933825" y="2341563"/>
          <a:ext cx="3189288" cy="752475"/>
        </p:xfrm>
        <a:graphic>
          <a:graphicData uri="http://schemas.openxmlformats.org/presentationml/2006/ole">
            <p:oleObj spid="_x0000_s2050" name="Equation" r:id="rId4" imgW="1803240" imgH="609480" progId="">
              <p:embed/>
            </p:oleObj>
          </a:graphicData>
        </a:graphic>
      </p:graphicFrame>
      <p:sp>
        <p:nvSpPr>
          <p:cNvPr id="30" name="Rectangle 82"/>
          <p:cNvSpPr>
            <a:spLocks noChangeArrowheads="1"/>
          </p:cNvSpPr>
          <p:nvPr/>
        </p:nvSpPr>
        <p:spPr bwMode="auto">
          <a:xfrm>
            <a:off x="3962400" y="3363913"/>
            <a:ext cx="333851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敏感度最强：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单位电费价差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价差大于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###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元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千瓦时时，投资收益率可达到行业的基准收益率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##%</a:t>
            </a:r>
          </a:p>
        </p:txBody>
      </p:sp>
      <p:pic>
        <p:nvPicPr>
          <p:cNvPr id="2063" name="Picture 2" descr="LOGO白副本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85725" y="214313"/>
            <a:ext cx="1420813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31"/>
          <p:cNvSpPr txBox="1"/>
          <p:nvPr/>
        </p:nvSpPr>
        <p:spPr>
          <a:xfrm rot="19436320">
            <a:off x="92564" y="673137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  <a:alpha val="60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  <a:alpha val="59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  <a:alpha val="56000"/>
                      </a:schemeClr>
                    </a:gs>
                  </a:gsLst>
                  <a:lin ang="5400000"/>
                </a:gra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charset="-122"/>
              </a:rPr>
              <a:t>仅供学习</a:t>
            </a:r>
            <a:endParaRPr lang="en-US" altLang="zh-CN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  <a:alpha val="60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  <a:alpha val="59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  <a:alpha val="56000"/>
                    </a:schemeClr>
                  </a:gs>
                </a:gsLst>
                <a:lin ang="5400000"/>
              </a:gra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latin typeface="Arial" charset="0"/>
              <a:ea typeface="宋体" charset="-122"/>
            </a:endParaRPr>
          </a:p>
          <a:p>
            <a:pPr algn="ctr">
              <a:defRPr/>
            </a:pPr>
            <a:r>
              <a:rPr lang="zh-CN" altLang="en-US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  <a:alpha val="60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  <a:alpha val="59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  <a:alpha val="56000"/>
                      </a:schemeClr>
                    </a:gs>
                  </a:gsLst>
                  <a:lin ang="5400000"/>
                </a:gra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charset="-122"/>
              </a:rPr>
              <a:t>请勿商用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5607E-6 C 0.0066 -1.15607E-6 0.0132 -1.15607E-6 0.02535 0.00832 C 0.0375 0.01665 0.06077 0.03515 0.07292 0.05064 C 0.08507 0.06613 0.09306 0.08254 0.09827 0.1015 C 0.10347 0.12046 0.10469 0.14798 0.10469 0.16486 C 0.10469 0.18174 0.1007 0.19075 0.09827 0.20301 C 0.09584 0.21526 0.09132 0.23075 0.08959 0.23792 " pathEditMode="relative" rAng="0" ptsTypes="aaaaa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1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7.28324E-6 C -0.00712 0.01086 -0.01424 0.02173 -0.02848 0.02959 C -0.04271 0.03745 -0.06875 0.04508 -0.0856 0.04647 C -0.10244 0.04785 -0.11459 0.04485 -0.13004 0.03791 C -0.14549 0.03098 -0.17084 0.0104 -0.17778 0.00416 " pathEditMode="relative" ptsTypes="aaa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417 C -0.00712 -0.01641 -0.01528 -0.03676 -0.01788 -0.05734 C -0.02049 -0.07768 -0.0184 -0.0978 -0.01476 -0.11861 C -0.01111 -0.13965 -0.00625 -0.16624 0.00434 -0.18404 C 0.01493 -0.20161 0.03455 -0.21526 0.04878 -0.22497 C 0.06302 -0.23445 0.07639 -0.23791 0.08993 -0.24115 " pathEditMode="relative" rAng="0" ptsTypes="aaaa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8958 0.15694 L -0.00208 -0.00139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" y="-7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40087 0.0044 L 0.00226 -0.00393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" y="-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30" grpId="0"/>
      <p:bldP spid="3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等腰三角形 60"/>
          <p:cNvSpPr>
            <a:spLocks noChangeArrowheads="1"/>
          </p:cNvSpPr>
          <p:nvPr/>
        </p:nvSpPr>
        <p:spPr bwMode="auto">
          <a:xfrm rot="-5400000">
            <a:off x="2130425" y="609601"/>
            <a:ext cx="4384675" cy="4673600"/>
          </a:xfrm>
          <a:prstGeom prst="triangle">
            <a:avLst>
              <a:gd name="adj" fmla="val 30472"/>
            </a:avLst>
          </a:pr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36885" y="180474"/>
            <a:ext cx="2157963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100" dirty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方正综艺简体" pitchFamily="65" charset="-122"/>
                <a:ea typeface="方正综艺简体" pitchFamily="65" charset="-122"/>
              </a:rPr>
              <a:t>EV</a:t>
            </a:r>
            <a:r>
              <a:rPr lang="zh-CN" altLang="en-US" sz="2100" dirty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方正综艺简体" pitchFamily="65" charset="-122"/>
                <a:ea typeface="方正综艺简体" pitchFamily="65" charset="-122"/>
              </a:rPr>
              <a:t>充电费及计量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794670" y="207212"/>
            <a:ext cx="264687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dirty="0">
                <a:gradFill flip="none" rotWithShape="1"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方正综艺简体" pitchFamily="65" charset="-122"/>
                <a:ea typeface="方正综艺简体" pitchFamily="65" charset="-122"/>
              </a:rPr>
              <a:t>关联利益主体的敏感性分析</a:t>
            </a:r>
          </a:p>
        </p:txBody>
      </p:sp>
      <p:sp>
        <p:nvSpPr>
          <p:cNvPr id="3078" name="矩形 57"/>
          <p:cNvSpPr>
            <a:spLocks noChangeArrowheads="1"/>
          </p:cNvSpPr>
          <p:nvPr/>
        </p:nvSpPr>
        <p:spPr bwMode="auto">
          <a:xfrm>
            <a:off x="2459038" y="360363"/>
            <a:ext cx="360362" cy="14287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5" name="Oval 30"/>
          <p:cNvSpPr>
            <a:spLocks noChangeArrowheads="1"/>
          </p:cNvSpPr>
          <p:nvPr/>
        </p:nvSpPr>
        <p:spPr bwMode="gray">
          <a:xfrm>
            <a:off x="833438" y="3675063"/>
            <a:ext cx="2246312" cy="2246312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chemeClr val="bg1">
                  <a:lumMod val="75000"/>
                </a:schemeClr>
              </a:gs>
              <a:gs pos="53000">
                <a:srgbClr val="E6E6E6"/>
              </a:gs>
              <a:gs pos="67999">
                <a:schemeClr val="bg1">
                  <a:lumMod val="75000"/>
                </a:schemeClr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Calibri" pitchFamily="34" charset="0"/>
            </a:endParaRPr>
          </a:p>
        </p:txBody>
      </p:sp>
      <p:sp>
        <p:nvSpPr>
          <p:cNvPr id="37" name="Oval 31"/>
          <p:cNvSpPr>
            <a:spLocks noChangeArrowheads="1"/>
          </p:cNvSpPr>
          <p:nvPr/>
        </p:nvSpPr>
        <p:spPr bwMode="gray">
          <a:xfrm>
            <a:off x="1131888" y="3962400"/>
            <a:ext cx="1649412" cy="1647825"/>
          </a:xfrm>
          <a:prstGeom prst="ellipse">
            <a:avLst/>
          </a:prstGeom>
          <a:gradFill rotWithShape="1">
            <a:gsLst>
              <a:gs pos="0">
                <a:schemeClr val="bg1">
                  <a:lumMod val="65000"/>
                </a:schemeClr>
              </a:gs>
              <a:gs pos="50000">
                <a:srgbClr val="FFFFFF"/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Calibri" pitchFamily="34" charset="0"/>
            </a:endParaRPr>
          </a:p>
        </p:txBody>
      </p:sp>
      <p:grpSp>
        <p:nvGrpSpPr>
          <p:cNvPr id="2" name="组合 59"/>
          <p:cNvGrpSpPr>
            <a:grpSpLocks/>
          </p:cNvGrpSpPr>
          <p:nvPr/>
        </p:nvGrpSpPr>
        <p:grpSpPr bwMode="auto">
          <a:xfrm>
            <a:off x="1506538" y="3360738"/>
            <a:ext cx="949325" cy="868362"/>
            <a:chOff x="3855403" y="812800"/>
            <a:chExt cx="1581831" cy="1447800"/>
          </a:xfrm>
        </p:grpSpPr>
        <p:grpSp>
          <p:nvGrpSpPr>
            <p:cNvPr id="3099" name="Group 57"/>
            <p:cNvGrpSpPr>
              <a:grpSpLocks/>
            </p:cNvGrpSpPr>
            <p:nvPr/>
          </p:nvGrpSpPr>
          <p:grpSpPr bwMode="auto">
            <a:xfrm>
              <a:off x="3871913" y="812800"/>
              <a:ext cx="1466850" cy="1447800"/>
              <a:chOff x="708" y="2203"/>
              <a:chExt cx="751" cy="741"/>
            </a:xfrm>
          </p:grpSpPr>
          <p:sp>
            <p:nvSpPr>
              <p:cNvPr id="59" name="Oval 58"/>
              <p:cNvSpPr>
                <a:spLocks noChangeArrowheads="1"/>
              </p:cNvSpPr>
              <p:nvPr/>
            </p:nvSpPr>
            <p:spPr bwMode="gray">
              <a:xfrm>
                <a:off x="728" y="2236"/>
                <a:ext cx="716" cy="708"/>
              </a:xfrm>
              <a:prstGeom prst="ellipse">
                <a:avLst/>
              </a:prstGeom>
              <a:gradFill rotWithShape="1">
                <a:gsLst>
                  <a:gs pos="0">
                    <a:schemeClr val="accent3">
                      <a:lumMod val="7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n w="38100" algn="ctr">
                <a:solidFill>
                  <a:srgbClr val="F8F8F8">
                    <a:alpha val="8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pic>
            <p:nvPicPr>
              <p:cNvPr id="3102" name="Picture 59" descr="cir_lighteffect0"/>
              <p:cNvPicPr>
                <a:picLocks noChangeAspect="1" noChangeArrowheads="1"/>
              </p:cNvPicPr>
              <p:nvPr/>
            </p:nvPicPr>
            <p:blipFill>
              <a:blip r:embed="rId3">
                <a:lum bright="18000" contrast="-12000"/>
              </a:blip>
              <a:srcRect/>
              <a:stretch>
                <a:fillRect/>
              </a:stretch>
            </p:blipFill>
            <p:spPr bwMode="gray">
              <a:xfrm>
                <a:off x="708" y="2203"/>
                <a:ext cx="751" cy="6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100" name="Rectangle 60"/>
            <p:cNvSpPr>
              <a:spLocks noChangeArrowheads="1"/>
            </p:cNvSpPr>
            <p:nvPr/>
          </p:nvSpPr>
          <p:spPr bwMode="gray">
            <a:xfrm>
              <a:off x="3855403" y="1178134"/>
              <a:ext cx="1581831" cy="7184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1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电力供应商</a:t>
              </a:r>
            </a:p>
            <a:p>
              <a:pPr algn="ctr"/>
              <a:r>
                <a:rPr lang="zh-CN" altLang="en-US" sz="11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敏感性分析</a:t>
              </a:r>
            </a:p>
          </p:txBody>
        </p:sp>
      </p:grpSp>
      <p:grpSp>
        <p:nvGrpSpPr>
          <p:cNvPr id="4" name="组合 58"/>
          <p:cNvGrpSpPr>
            <a:grpSpLocks/>
          </p:cNvGrpSpPr>
          <p:nvPr/>
        </p:nvGrpSpPr>
        <p:grpSpPr bwMode="auto">
          <a:xfrm>
            <a:off x="657225" y="5014913"/>
            <a:ext cx="941388" cy="868362"/>
            <a:chOff x="2399316" y="3227388"/>
            <a:chExt cx="1567015" cy="1447800"/>
          </a:xfrm>
        </p:grpSpPr>
        <p:grpSp>
          <p:nvGrpSpPr>
            <p:cNvPr id="3095" name="Group 61"/>
            <p:cNvGrpSpPr>
              <a:grpSpLocks/>
            </p:cNvGrpSpPr>
            <p:nvPr/>
          </p:nvGrpSpPr>
          <p:grpSpPr bwMode="auto">
            <a:xfrm>
              <a:off x="2459038" y="3227388"/>
              <a:ext cx="1466850" cy="1447800"/>
              <a:chOff x="708" y="2203"/>
              <a:chExt cx="751" cy="741"/>
            </a:xfrm>
          </p:grpSpPr>
          <p:sp>
            <p:nvSpPr>
              <p:cNvPr id="49" name="Oval 62"/>
              <p:cNvSpPr>
                <a:spLocks noChangeArrowheads="1"/>
              </p:cNvSpPr>
              <p:nvPr/>
            </p:nvSpPr>
            <p:spPr bwMode="gray">
              <a:xfrm>
                <a:off x="730" y="2236"/>
                <a:ext cx="716" cy="708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  <a:ln w="38100" algn="ctr">
                <a:solidFill>
                  <a:srgbClr val="F8F8F8">
                    <a:alpha val="8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pic>
            <p:nvPicPr>
              <p:cNvPr id="3098" name="Picture 63" descr="cir_lighteffect0"/>
              <p:cNvPicPr>
                <a:picLocks noChangeAspect="1" noChangeArrowheads="1"/>
              </p:cNvPicPr>
              <p:nvPr/>
            </p:nvPicPr>
            <p:blipFill>
              <a:blip r:embed="rId3">
                <a:lum bright="18000" contrast="-12000"/>
              </a:blip>
              <a:srcRect/>
              <a:stretch>
                <a:fillRect/>
              </a:stretch>
            </p:blipFill>
            <p:spPr bwMode="gray">
              <a:xfrm>
                <a:off x="708" y="2203"/>
                <a:ext cx="751" cy="6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096" name="Rectangle 64"/>
            <p:cNvSpPr>
              <a:spLocks noChangeArrowheads="1"/>
            </p:cNvSpPr>
            <p:nvPr/>
          </p:nvSpPr>
          <p:spPr bwMode="gray">
            <a:xfrm>
              <a:off x="2399316" y="3458559"/>
              <a:ext cx="1567015" cy="1000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1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充电站</a:t>
              </a:r>
              <a:endParaRPr lang="en-US" altLang="zh-CN" sz="1100" b="1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1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运营商</a:t>
              </a:r>
              <a:endParaRPr lang="en-US" altLang="zh-CN" sz="1100" b="1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1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敏感性分析</a:t>
              </a:r>
              <a:endParaRPr lang="en-US" altLang="zh-CN" sz="1100" b="1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60"/>
          <p:cNvGrpSpPr>
            <a:grpSpLocks/>
          </p:cNvGrpSpPr>
          <p:nvPr/>
        </p:nvGrpSpPr>
        <p:grpSpPr bwMode="auto">
          <a:xfrm>
            <a:off x="2316163" y="5014913"/>
            <a:ext cx="925512" cy="868362"/>
            <a:chOff x="5161796" y="3227388"/>
            <a:chExt cx="1543427" cy="1447800"/>
          </a:xfrm>
        </p:grpSpPr>
        <p:grpSp>
          <p:nvGrpSpPr>
            <p:cNvPr id="3091" name="Group 68"/>
            <p:cNvGrpSpPr>
              <a:grpSpLocks/>
            </p:cNvGrpSpPr>
            <p:nvPr/>
          </p:nvGrpSpPr>
          <p:grpSpPr bwMode="auto">
            <a:xfrm>
              <a:off x="5202238" y="3227388"/>
              <a:ext cx="1466850" cy="1447800"/>
              <a:chOff x="708" y="2203"/>
              <a:chExt cx="751" cy="741"/>
            </a:xfrm>
          </p:grpSpPr>
          <p:sp>
            <p:nvSpPr>
              <p:cNvPr id="45" name="Oval 69"/>
              <p:cNvSpPr>
                <a:spLocks noChangeArrowheads="1"/>
              </p:cNvSpPr>
              <p:nvPr/>
            </p:nvSpPr>
            <p:spPr bwMode="gray">
              <a:xfrm>
                <a:off x="728" y="2236"/>
                <a:ext cx="716" cy="708"/>
              </a:xfrm>
              <a:prstGeom prst="ellipse">
                <a:avLst/>
              </a:prstGeom>
              <a:gradFill rotWithShape="1">
                <a:gsLst>
                  <a:gs pos="0">
                    <a:schemeClr val="accent6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n w="38100" algn="ctr">
                <a:solidFill>
                  <a:srgbClr val="F8F8F8">
                    <a:alpha val="8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pic>
            <p:nvPicPr>
              <p:cNvPr id="3094" name="Picture 70" descr="cir_lighteffect0"/>
              <p:cNvPicPr>
                <a:picLocks noChangeAspect="1" noChangeArrowheads="1"/>
              </p:cNvPicPr>
              <p:nvPr/>
            </p:nvPicPr>
            <p:blipFill>
              <a:blip r:embed="rId3">
                <a:lum bright="18000" contrast="-12000"/>
              </a:blip>
              <a:srcRect/>
              <a:stretch>
                <a:fillRect/>
              </a:stretch>
            </p:blipFill>
            <p:spPr bwMode="gray">
              <a:xfrm>
                <a:off x="708" y="2203"/>
                <a:ext cx="751" cy="6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092" name="Rectangle 71"/>
            <p:cNvSpPr>
              <a:spLocks noChangeArrowheads="1"/>
            </p:cNvSpPr>
            <p:nvPr/>
          </p:nvSpPr>
          <p:spPr bwMode="gray">
            <a:xfrm>
              <a:off x="5161796" y="3656013"/>
              <a:ext cx="1543427" cy="71814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1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车辆使用者</a:t>
              </a:r>
              <a:endParaRPr lang="en-US" altLang="zh-CN" sz="1100" b="1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1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敏感性分析</a:t>
              </a:r>
              <a:endParaRPr lang="en-US" altLang="zh-CN" sz="1100" b="1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532022" y="4617354"/>
            <a:ext cx="915635" cy="3847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900" dirty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方正综艺简体" pitchFamily="65" charset="-122"/>
                <a:ea typeface="方正综艺简体" pitchFamily="65" charset="-122"/>
              </a:rPr>
              <a:t>充电费</a:t>
            </a:r>
          </a:p>
        </p:txBody>
      </p:sp>
      <p:grpSp>
        <p:nvGrpSpPr>
          <p:cNvPr id="3085" name="组合 30"/>
          <p:cNvGrpSpPr>
            <a:grpSpLocks/>
          </p:cNvGrpSpPr>
          <p:nvPr/>
        </p:nvGrpSpPr>
        <p:grpSpPr bwMode="auto">
          <a:xfrm>
            <a:off x="333375" y="1074738"/>
            <a:ext cx="3070225" cy="638175"/>
            <a:chOff x="333829" y="696685"/>
            <a:chExt cx="3069771" cy="638629"/>
          </a:xfrm>
        </p:grpSpPr>
        <p:sp>
          <p:nvSpPr>
            <p:cNvPr id="33" name="Text Box 79"/>
            <p:cNvSpPr txBox="1">
              <a:spLocks noChangeArrowheads="1"/>
            </p:cNvSpPr>
            <p:nvPr/>
          </p:nvSpPr>
          <p:spPr bwMode="auto">
            <a:xfrm>
              <a:off x="356051" y="742755"/>
              <a:ext cx="3047549" cy="584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主要数据系对上海、北京电动汽车示范运行调研所得。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圆角矩形 33"/>
            <p:cNvSpPr/>
            <p:nvPr/>
          </p:nvSpPr>
          <p:spPr bwMode="auto">
            <a:xfrm>
              <a:off x="333829" y="696685"/>
              <a:ext cx="3004694" cy="638629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aphicFrame>
        <p:nvGraphicFramePr>
          <p:cNvPr id="29" name="Object 72"/>
          <p:cNvGraphicFramePr>
            <a:graphicFrameLocks noChangeAspect="1"/>
          </p:cNvGraphicFramePr>
          <p:nvPr/>
        </p:nvGraphicFramePr>
        <p:xfrm>
          <a:off x="4162425" y="2427288"/>
          <a:ext cx="3138488" cy="722312"/>
        </p:xfrm>
        <a:graphic>
          <a:graphicData uri="http://schemas.openxmlformats.org/presentationml/2006/ole">
            <p:oleObj spid="_x0000_s3074" name="Equation" r:id="rId4" imgW="2616120" imgH="609480" progId="">
              <p:embed/>
            </p:oleObj>
          </a:graphicData>
        </a:graphic>
      </p:graphicFrame>
      <p:sp>
        <p:nvSpPr>
          <p:cNvPr id="30" name="Rectangle 81"/>
          <p:cNvSpPr>
            <a:spLocks noChangeArrowheads="1"/>
          </p:cNvSpPr>
          <p:nvPr/>
        </p:nvSpPr>
        <p:spPr bwMode="auto">
          <a:xfrm>
            <a:off x="4021138" y="3319463"/>
            <a:ext cx="36417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敏感度最强：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销售收益</a:t>
            </a:r>
            <a:endParaRPr lang="en-US" altLang="zh-CN" sz="1400" b="1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销售收益大于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####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元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千瓦时时，投资收益率可达到全社会投资收益率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##%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（土地无偿划拨）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87" name="Picture 2" descr="LOGO白副本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85725" y="214313"/>
            <a:ext cx="1420813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31"/>
          <p:cNvSpPr txBox="1"/>
          <p:nvPr/>
        </p:nvSpPr>
        <p:spPr>
          <a:xfrm rot="19436320">
            <a:off x="92564" y="673137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  <a:alpha val="60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  <a:alpha val="59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  <a:alpha val="56000"/>
                      </a:schemeClr>
                    </a:gs>
                  </a:gsLst>
                  <a:lin ang="5400000"/>
                </a:gra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charset="-122"/>
              </a:rPr>
              <a:t>仅供学习</a:t>
            </a:r>
            <a:endParaRPr lang="en-US" altLang="zh-CN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  <a:alpha val="60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  <a:alpha val="59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  <a:alpha val="56000"/>
                    </a:schemeClr>
                  </a:gs>
                </a:gsLst>
                <a:lin ang="5400000"/>
              </a:gra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latin typeface="Arial" charset="0"/>
              <a:ea typeface="宋体" charset="-122"/>
            </a:endParaRPr>
          </a:p>
          <a:p>
            <a:pPr algn="ctr">
              <a:defRPr/>
            </a:pPr>
            <a:r>
              <a:rPr lang="zh-CN" altLang="en-US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  <a:alpha val="60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  <a:alpha val="59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  <a:alpha val="56000"/>
                      </a:schemeClr>
                    </a:gs>
                  </a:gsLst>
                  <a:lin ang="5400000"/>
                </a:gra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latin typeface="Arial" charset="0"/>
                <a:ea typeface="宋体" charset="-122"/>
              </a:rPr>
              <a:t>请勿商用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5607E-6 C 0.0066 -1.15607E-6 0.0132 -1.15607E-6 0.02535 0.00832 C 0.0375 0.01665 0.06077 0.03515 0.07292 0.05064 C 0.08507 0.06613 0.09306 0.08254 0.09827 0.1015 C 0.10347 0.12046 0.10469 0.14798 0.10469 0.16486 C 0.10469 0.18174 0.1007 0.19075 0.09827 0.20301 C 0.09584 0.21526 0.09132 0.23075 0.08959 0.23792 " pathEditMode="relative" rAng="0" ptsTypes="aaaaa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1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7.28324E-6 C -0.00712 0.01086 -0.01424 0.02173 -0.02848 0.02959 C -0.04271 0.03745 -0.06875 0.04508 -0.0856 0.04647 C -0.10244 0.04785 -0.11459 0.04485 -0.13004 0.03791 C -0.14549 0.03098 -0.17084 0.0104 -0.17778 0.00416 " pathEditMode="relative" ptsTypes="aaa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417 C -0.00712 -0.01641 -0.01528 -0.03676 -0.01788 -0.05734 C -0.02049 -0.07768 -0.0184 -0.0978 -0.01476 -0.11861 C -0.01111 -0.13965 -0.00625 -0.16624 0.00434 -0.18404 C 0.01493 -0.20161 0.03455 -0.21526 0.04878 -0.22497 C 0.06302 -0.23445 0.07639 -0.23791 0.08993 -0.24115 " pathEditMode="relative" rAng="0" ptsTypes="aaaa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41355 0.14676 L 0.00208 -0.00324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7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4257 0.01088 L -0.01007 0.00255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30" grpId="0"/>
      <p:bldP spid="30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>
            <a:lumMod val="75000"/>
          </a:schemeClr>
        </a:solidFill>
        <a:ln w="9525">
          <a:solidFill>
            <a:schemeClr val="bg1"/>
          </a:solidFill>
          <a:prstDash val="solid"/>
          <a:round/>
          <a:headEnd/>
          <a:tailEnd/>
        </a:ln>
      </a:spPr>
      <a:bodyPr/>
      <a:lstStyle>
        <a:defPPr>
          <a:defRPr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3053</TotalTime>
  <Words>242</Words>
  <Application>Microsoft Office PowerPoint</Application>
  <PresentationFormat>全屏显示(4:3)</PresentationFormat>
  <Paragraphs>65</Paragraphs>
  <Slides>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Calibri</vt:lpstr>
      <vt:lpstr>微软雅黑</vt:lpstr>
      <vt:lpstr>方正综艺简体</vt:lpstr>
      <vt:lpstr>Office 主题</vt:lpstr>
      <vt:lpstr>Equation</vt:lpstr>
      <vt:lpstr>幻灯片 1</vt:lpstr>
      <vt:lpstr>幻灯片 2</vt:lpstr>
      <vt:lpstr>幻灯片 3</vt:lpstr>
      <vt:lpstr>幻灯片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国家电网</dc:title>
  <dc:creator>Rayn_Dodolo</dc:creator>
  <cp:keywords>锐普PPT</cp:keywords>
  <cp:lastModifiedBy>kevin</cp:lastModifiedBy>
  <cp:revision>94</cp:revision>
  <dcterms:created xsi:type="dcterms:W3CDTF">2008-02-26T02:30:15Z</dcterms:created>
  <dcterms:modified xsi:type="dcterms:W3CDTF">2009-03-12T07:18:27Z</dcterms:modified>
  <cp:contentStatus/>
</cp:coreProperties>
</file>